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handoutMasterIdLst>
    <p:handoutMasterId r:id="rId39"/>
  </p:handoutMasterIdLst>
  <p:sldIdLst>
    <p:sldId id="965" r:id="rId2"/>
    <p:sldId id="2444" r:id="rId3"/>
    <p:sldId id="2455" r:id="rId4"/>
    <p:sldId id="2454" r:id="rId5"/>
    <p:sldId id="2574" r:id="rId6"/>
    <p:sldId id="2420" r:id="rId7"/>
    <p:sldId id="2456" r:id="rId8"/>
    <p:sldId id="2398" r:id="rId9"/>
    <p:sldId id="2583" r:id="rId10"/>
    <p:sldId id="2472" r:id="rId11"/>
    <p:sldId id="2434" r:id="rId12"/>
    <p:sldId id="2469" r:id="rId13"/>
    <p:sldId id="2464" r:id="rId14"/>
    <p:sldId id="1412" r:id="rId15"/>
    <p:sldId id="2473" r:id="rId16"/>
    <p:sldId id="1391" r:id="rId17"/>
    <p:sldId id="2413" r:id="rId18"/>
    <p:sldId id="2589" r:id="rId19"/>
    <p:sldId id="2559" r:id="rId20"/>
    <p:sldId id="2560" r:id="rId21"/>
    <p:sldId id="2465" r:id="rId22"/>
    <p:sldId id="2621" r:id="rId23"/>
    <p:sldId id="2585" r:id="rId24"/>
    <p:sldId id="2479" r:id="rId25"/>
    <p:sldId id="2558" r:id="rId26"/>
    <p:sldId id="2535" r:id="rId27"/>
    <p:sldId id="2561" r:id="rId28"/>
    <p:sldId id="2552" r:id="rId29"/>
    <p:sldId id="2592" r:id="rId30"/>
    <p:sldId id="2586" r:id="rId31"/>
    <p:sldId id="2481" r:id="rId32"/>
    <p:sldId id="2590" r:id="rId33"/>
    <p:sldId id="2591" r:id="rId34"/>
    <p:sldId id="2584" r:id="rId35"/>
    <p:sldId id="2573" r:id="rId36"/>
    <p:sldId id="2625" r:id="rId37"/>
  </p:sldIdLst>
  <p:sldSz cx="9906000" cy="6858000" type="A4"/>
  <p:notesSz cx="6858000" cy="9906000"/>
  <p:defaultTextStyle>
    <a:defPPr>
      <a:defRPr lang="en-US"/>
    </a:defPPr>
    <a:lvl1pPr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1pPr>
    <a:lvl2pPr marL="4572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2pPr>
    <a:lvl3pPr marL="9144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3pPr>
    <a:lvl4pPr marL="13716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4pPr>
    <a:lvl5pPr marL="18288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5pPr>
    <a:lvl6pPr marL="2286000" algn="l" defTabSz="457200" rtl="0" eaLnBrk="1" latinLnBrk="0" hangingPunct="1">
      <a:defRPr sz="1600" i="1" kern="1200">
        <a:solidFill>
          <a:schemeClr val="tx1"/>
        </a:solidFill>
        <a:latin typeface="Comic Sans MS" charset="0"/>
        <a:ea typeface="ＭＳ Ｐゴシック" charset="-128"/>
        <a:cs typeface="ＭＳ Ｐゴシック" charset="-128"/>
      </a:defRPr>
    </a:lvl6pPr>
    <a:lvl7pPr marL="2743200" algn="l" defTabSz="457200" rtl="0" eaLnBrk="1" latinLnBrk="0" hangingPunct="1">
      <a:defRPr sz="1600" i="1" kern="1200">
        <a:solidFill>
          <a:schemeClr val="tx1"/>
        </a:solidFill>
        <a:latin typeface="Comic Sans MS" charset="0"/>
        <a:ea typeface="ＭＳ Ｐゴシック" charset="-128"/>
        <a:cs typeface="ＭＳ Ｐゴシック" charset="-128"/>
      </a:defRPr>
    </a:lvl7pPr>
    <a:lvl8pPr marL="3200400" algn="l" defTabSz="457200" rtl="0" eaLnBrk="1" latinLnBrk="0" hangingPunct="1">
      <a:defRPr sz="1600" i="1" kern="1200">
        <a:solidFill>
          <a:schemeClr val="tx1"/>
        </a:solidFill>
        <a:latin typeface="Comic Sans MS" charset="0"/>
        <a:ea typeface="ＭＳ Ｐゴシック" charset="-128"/>
        <a:cs typeface="ＭＳ Ｐゴシック" charset="-128"/>
      </a:defRPr>
    </a:lvl8pPr>
    <a:lvl9pPr marL="3657600" algn="l" defTabSz="457200" rtl="0" eaLnBrk="1" latinLnBrk="0" hangingPunct="1">
      <a:defRPr sz="1600" i="1" kern="1200">
        <a:solidFill>
          <a:schemeClr val="tx1"/>
        </a:solidFill>
        <a:latin typeface="Comic Sans MS"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8">
          <p15:clr>
            <a:srgbClr val="A4A3A4"/>
          </p15:clr>
        </p15:guide>
        <p15:guide id="2" pos="3120">
          <p15:clr>
            <a:srgbClr val="A4A3A4"/>
          </p15:clr>
        </p15:guide>
      </p15:sldGuideLst>
    </p:ext>
    <p:ext uri="{2D200454-40CA-4A62-9FC3-DE9A4176ACB9}">
      <p15:notesGuideLst xmlns:p15="http://schemas.microsoft.com/office/powerpoint/2012/main">
        <p15:guide id="1" orient="horz" pos="312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BFBFB"/>
    <a:srgbClr val="FF0000"/>
    <a:srgbClr val="FF963B"/>
    <a:srgbClr val="C30224"/>
    <a:srgbClr val="6F70ED"/>
    <a:srgbClr val="16165C"/>
    <a:srgbClr val="98183B"/>
    <a:srgbClr val="16175E"/>
    <a:srgbClr val="171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71" autoAdjust="0"/>
    <p:restoredTop sz="96197" autoAdjust="0"/>
  </p:normalViewPr>
  <p:slideViewPr>
    <p:cSldViewPr showGuides="1">
      <p:cViewPr varScale="1">
        <p:scale>
          <a:sx n="92" d="100"/>
          <a:sy n="92" d="100"/>
        </p:scale>
        <p:origin x="1200" y="184"/>
      </p:cViewPr>
      <p:guideLst>
        <p:guide orient="horz" pos="2208"/>
        <p:guide pos="3120"/>
      </p:guideLst>
    </p:cSldViewPr>
  </p:slideViewPr>
  <p:outlineViewPr>
    <p:cViewPr>
      <p:scale>
        <a:sx n="100" d="100"/>
        <a:sy n="100" d="100"/>
      </p:scale>
      <p:origin x="0" y="1680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7" d="100"/>
          <a:sy n="77" d="100"/>
        </p:scale>
        <p:origin x="-2178" y="-90"/>
      </p:cViewPr>
      <p:guideLst>
        <p:guide orient="horz" pos="312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i="0">
                <a:latin typeface="Comic Sans MS" pitchFamily="1" charset="0"/>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95300"/>
          </a:xfrm>
          <a:prstGeom prst="rect">
            <a:avLst/>
          </a:prstGeom>
        </p:spPr>
        <p:txBody>
          <a:bodyPr vert="horz" wrap="square" lIns="91440" tIns="45720" rIns="91440" bIns="45720" numCol="1" anchor="t" anchorCtr="0" compatLnSpc="1">
            <a:prstTxWarp prst="textNoShape">
              <a:avLst/>
            </a:prstTxWarp>
          </a:bodyPr>
          <a:lstStyle>
            <a:lvl1pPr algn="r">
              <a:defRPr sz="1200" i="0"/>
            </a:lvl1pPr>
          </a:lstStyle>
          <a:p>
            <a:fld id="{C319C5C9-DA1D-1C4C-A301-05BA5DE7EAB4}" type="datetime1">
              <a:rPr lang="en-US"/>
              <a:pPr/>
              <a:t>6/3/25</a:t>
            </a:fld>
            <a:endParaRPr lang="en-US" dirty="0"/>
          </a:p>
        </p:txBody>
      </p:sp>
      <p:sp>
        <p:nvSpPr>
          <p:cNvPr id="4" name="Footer Placeholder 3"/>
          <p:cNvSpPr>
            <a:spLocks noGrp="1"/>
          </p:cNvSpPr>
          <p:nvPr>
            <p:ph type="ftr" sz="quarter" idx="2"/>
          </p:nvPr>
        </p:nvSpPr>
        <p:spPr>
          <a:xfrm>
            <a:off x="0" y="9409113"/>
            <a:ext cx="2971800" cy="495300"/>
          </a:xfrm>
          <a:prstGeom prst="rect">
            <a:avLst/>
          </a:prstGeom>
        </p:spPr>
        <p:txBody>
          <a:bodyPr vert="horz" lIns="91440" tIns="45720" rIns="91440" bIns="45720" rtlCol="0" anchor="b"/>
          <a:lstStyle>
            <a:lvl1pPr algn="l">
              <a:defRPr sz="1200" i="0">
                <a:latin typeface="Comic Sans MS" pitchFamily="1" charset="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9409113"/>
            <a:ext cx="2971800" cy="495300"/>
          </a:xfrm>
          <a:prstGeom prst="rect">
            <a:avLst/>
          </a:prstGeom>
        </p:spPr>
        <p:txBody>
          <a:bodyPr vert="horz" wrap="square" lIns="91440" tIns="45720" rIns="91440" bIns="45720" numCol="1" anchor="b" anchorCtr="0" compatLnSpc="1">
            <a:prstTxWarp prst="textNoShape">
              <a:avLst/>
            </a:prstTxWarp>
          </a:bodyPr>
          <a:lstStyle>
            <a:lvl1pPr algn="r">
              <a:defRPr sz="1200" i="0"/>
            </a:lvl1pPr>
          </a:lstStyle>
          <a:p>
            <a:fld id="{1CE650DB-E14E-BB4A-BC0B-3C62F3DC71DA}" type="slidenum">
              <a:rPr lang="en-US"/>
              <a:pPr/>
              <a:t>‹#›</a:t>
            </a:fld>
            <a:endParaRPr lang="en-US" dirty="0"/>
          </a:p>
        </p:txBody>
      </p:sp>
    </p:spTree>
    <p:extLst>
      <p:ext uri="{BB962C8B-B14F-4D97-AF65-F5344CB8AC3E}">
        <p14:creationId xmlns:p14="http://schemas.microsoft.com/office/powerpoint/2010/main" val="3588047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atin typeface="Times" pitchFamily="1" charset="0"/>
                <a:ea typeface="+mn-ea"/>
                <a:cs typeface="+mn-cs"/>
              </a:defRPr>
            </a:lvl1pPr>
          </a:lstStyle>
          <a:p>
            <a:pPr>
              <a:defRPr/>
            </a:pPr>
            <a:endParaRPr lang="en-GB" dirty="0"/>
          </a:p>
        </p:txBody>
      </p:sp>
      <p:sp>
        <p:nvSpPr>
          <p:cNvPr id="4099" name="Rectangle 3"/>
          <p:cNvSpPr>
            <a:spLocks noGrp="1" noChangeArrowheads="1"/>
          </p:cNvSpPr>
          <p:nvPr>
            <p:ph type="dt" idx="1"/>
          </p:nvPr>
        </p:nvSpPr>
        <p:spPr bwMode="auto">
          <a:xfrm>
            <a:off x="3886200" y="0"/>
            <a:ext cx="2971800"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atin typeface="Times" pitchFamily="1" charset="0"/>
                <a:ea typeface="+mn-ea"/>
                <a:cs typeface="+mn-cs"/>
              </a:defRPr>
            </a:lvl1pPr>
          </a:lstStyle>
          <a:p>
            <a:pPr>
              <a:defRPr/>
            </a:pPr>
            <a:endParaRPr lang="en-GB" dirty="0"/>
          </a:p>
        </p:txBody>
      </p:sp>
      <p:sp>
        <p:nvSpPr>
          <p:cNvPr id="15364" name="Rectangle 4"/>
          <p:cNvSpPr>
            <a:spLocks noGrp="1" noRot="1" noChangeAspect="1" noChangeArrowheads="1" noTextEdit="1"/>
          </p:cNvSpPr>
          <p:nvPr>
            <p:ph type="sldImg" idx="2"/>
          </p:nvPr>
        </p:nvSpPr>
        <p:spPr bwMode="auto">
          <a:xfrm>
            <a:off x="746125" y="742950"/>
            <a:ext cx="5365750" cy="3714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705350"/>
            <a:ext cx="50292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10700"/>
            <a:ext cx="29718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atin typeface="Times" pitchFamily="1" charset="0"/>
                <a:ea typeface="+mn-ea"/>
                <a:cs typeface="+mn-cs"/>
              </a:defRPr>
            </a:lvl1pPr>
          </a:lstStyle>
          <a:p>
            <a:pPr>
              <a:defRPr/>
            </a:pPr>
            <a:endParaRPr lang="en-GB" dirty="0"/>
          </a:p>
        </p:txBody>
      </p:sp>
      <p:sp>
        <p:nvSpPr>
          <p:cNvPr id="4103" name="Rectangle 7"/>
          <p:cNvSpPr>
            <a:spLocks noGrp="1" noChangeArrowheads="1"/>
          </p:cNvSpPr>
          <p:nvPr>
            <p:ph type="sldNum" sz="quarter" idx="5"/>
          </p:nvPr>
        </p:nvSpPr>
        <p:spPr bwMode="auto">
          <a:xfrm>
            <a:off x="3886200" y="9410700"/>
            <a:ext cx="2971800"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atin typeface="Times" charset="0"/>
              </a:defRPr>
            </a:lvl1pPr>
          </a:lstStyle>
          <a:p>
            <a:fld id="{408D4CCD-20F6-FF4A-87C4-46AB805AB9BB}" type="slidenum">
              <a:rPr lang="en-GB"/>
              <a:pPr/>
              <a:t>‹#›</a:t>
            </a:fld>
            <a:endParaRPr lang="en-GB" dirty="0"/>
          </a:p>
        </p:txBody>
      </p:sp>
    </p:spTree>
    <p:extLst>
      <p:ext uri="{BB962C8B-B14F-4D97-AF65-F5344CB8AC3E}">
        <p14:creationId xmlns:p14="http://schemas.microsoft.com/office/powerpoint/2010/main" val="25938210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 charset="0"/>
        <a:ea typeface="ＭＳ Ｐゴシック" charset="0"/>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GB" altLang="it-IT">
              <a:latin typeface="Times" charset="0"/>
            </a:endParaRPr>
          </a:p>
        </p:txBody>
      </p:sp>
      <p:sp>
        <p:nvSpPr>
          <p:cNvPr id="2" name="Footer Placeholder 1"/>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71967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27100" y="692150"/>
            <a:ext cx="5003800" cy="3463925"/>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CAB139E9-D34F-4DAF-9EC9-239B68792C6E}" type="slidenum">
              <a:rPr lang="it-IT" smtClean="0">
                <a:solidFill>
                  <a:prstClr val="black"/>
                </a:solidFill>
                <a:latin typeface="Calibri"/>
              </a:rPr>
              <a:pPr/>
              <a:t>14</a:t>
            </a:fld>
            <a:endParaRPr lang="it-IT">
              <a:solidFill>
                <a:prstClr val="black"/>
              </a:solidFill>
              <a:latin typeface="Calibri"/>
            </a:endParaRPr>
          </a:p>
        </p:txBody>
      </p:sp>
    </p:spTree>
    <p:extLst>
      <p:ext uri="{BB962C8B-B14F-4D97-AF65-F5344CB8AC3E}">
        <p14:creationId xmlns:p14="http://schemas.microsoft.com/office/powerpoint/2010/main" val="2564092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27100" y="692150"/>
            <a:ext cx="5003800" cy="3463925"/>
          </a:xfrm>
        </p:spPr>
      </p:sp>
      <p:sp>
        <p:nvSpPr>
          <p:cNvPr id="3" name="Segnaposto note 2"/>
          <p:cNvSpPr>
            <a:spLocks noGrp="1"/>
          </p:cNvSpPr>
          <p:nvPr>
            <p:ph type="body" idx="1"/>
          </p:nvPr>
        </p:nvSpPr>
        <p:spPr/>
        <p:txBody>
          <a:bodyPr/>
          <a:lstStyle/>
          <a:p>
            <a:r>
              <a:rPr lang="en-US" dirty="0"/>
              <a:t> CERN</a:t>
            </a:r>
          </a:p>
        </p:txBody>
      </p:sp>
      <p:sp>
        <p:nvSpPr>
          <p:cNvPr id="4" name="Segnaposto numero diapositiva 3"/>
          <p:cNvSpPr>
            <a:spLocks noGrp="1"/>
          </p:cNvSpPr>
          <p:nvPr>
            <p:ph type="sldNum" sz="quarter" idx="10"/>
          </p:nvPr>
        </p:nvSpPr>
        <p:spPr/>
        <p:txBody>
          <a:bodyPr/>
          <a:lstStyle/>
          <a:p>
            <a:fld id="{CAB139E9-D34F-4DAF-9EC9-239B68792C6E}" type="slidenum">
              <a:rPr lang="it-IT" smtClean="0">
                <a:solidFill>
                  <a:prstClr val="black"/>
                </a:solidFill>
                <a:latin typeface="Calibri"/>
              </a:rPr>
              <a:pPr/>
              <a:t>15</a:t>
            </a:fld>
            <a:endParaRPr lang="it-IT">
              <a:solidFill>
                <a:prstClr val="black"/>
              </a:solidFill>
              <a:latin typeface="Calibri"/>
            </a:endParaRPr>
          </a:p>
        </p:txBody>
      </p:sp>
    </p:spTree>
    <p:extLst>
      <p:ext uri="{BB962C8B-B14F-4D97-AF65-F5344CB8AC3E}">
        <p14:creationId xmlns:p14="http://schemas.microsoft.com/office/powerpoint/2010/main" val="3354143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408D4CCD-20F6-FF4A-87C4-46AB805AB9BB}" type="slidenum">
              <a:rPr lang="en-GB" smtClean="0"/>
              <a:pPr/>
              <a:t>16</a:t>
            </a:fld>
            <a:endParaRPr lang="en-GB" dirty="0"/>
          </a:p>
        </p:txBody>
      </p:sp>
    </p:spTree>
    <p:extLst>
      <p:ext uri="{BB962C8B-B14F-4D97-AF65-F5344CB8AC3E}">
        <p14:creationId xmlns:p14="http://schemas.microsoft.com/office/powerpoint/2010/main" val="2393307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D4CCD-20F6-FF4A-87C4-46AB805AB9BB}" type="slidenum">
              <a:rPr lang="en-GB" smtClean="0"/>
              <a:pPr/>
              <a:t>17</a:t>
            </a:fld>
            <a:endParaRPr lang="en-GB" dirty="0"/>
          </a:p>
        </p:txBody>
      </p:sp>
    </p:spTree>
    <p:extLst>
      <p:ext uri="{BB962C8B-B14F-4D97-AF65-F5344CB8AC3E}">
        <p14:creationId xmlns:p14="http://schemas.microsoft.com/office/powerpoint/2010/main" val="2679639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8D4CCD-20F6-FF4A-87C4-46AB805AB9BB}" type="slidenum">
              <a:rPr lang="en-GB" smtClean="0"/>
              <a:pPr/>
              <a:t>19</a:t>
            </a:fld>
            <a:endParaRPr lang="en-GB" dirty="0"/>
          </a:p>
        </p:txBody>
      </p:sp>
    </p:spTree>
    <p:extLst>
      <p:ext uri="{BB962C8B-B14F-4D97-AF65-F5344CB8AC3E}">
        <p14:creationId xmlns:p14="http://schemas.microsoft.com/office/powerpoint/2010/main" val="1889555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27100" y="692150"/>
            <a:ext cx="5003800" cy="3463925"/>
          </a:xfrm>
        </p:spPr>
      </p:sp>
      <p:sp>
        <p:nvSpPr>
          <p:cNvPr id="3" name="Segnaposto note 2"/>
          <p:cNvSpPr>
            <a:spLocks noGrp="1"/>
          </p:cNvSpPr>
          <p:nvPr>
            <p:ph type="body" idx="1"/>
          </p:nvPr>
        </p:nvSpPr>
        <p:spPr/>
        <p:txBody>
          <a:bodyPr/>
          <a:lstStyle/>
          <a:p>
            <a:r>
              <a:rPr lang="en-US" dirty="0"/>
              <a:t> CERN</a:t>
            </a:r>
          </a:p>
        </p:txBody>
      </p:sp>
      <p:sp>
        <p:nvSpPr>
          <p:cNvPr id="4" name="Segnaposto numero diapositiva 3"/>
          <p:cNvSpPr>
            <a:spLocks noGrp="1"/>
          </p:cNvSpPr>
          <p:nvPr>
            <p:ph type="sldNum" sz="quarter" idx="10"/>
          </p:nvPr>
        </p:nvSpPr>
        <p:spPr/>
        <p:txBody>
          <a:bodyPr/>
          <a:lstStyle/>
          <a:p>
            <a:fld id="{CAB139E9-D34F-4DAF-9EC9-239B68792C6E}" type="slidenum">
              <a:rPr lang="it-IT" smtClean="0">
                <a:solidFill>
                  <a:prstClr val="black"/>
                </a:solidFill>
                <a:latin typeface="Calibri"/>
              </a:rPr>
              <a:pPr/>
              <a:t>21</a:t>
            </a:fld>
            <a:endParaRPr lang="it-IT">
              <a:solidFill>
                <a:prstClr val="black"/>
              </a:solidFill>
              <a:latin typeface="Calibri"/>
            </a:endParaRPr>
          </a:p>
        </p:txBody>
      </p:sp>
    </p:spTree>
    <p:extLst>
      <p:ext uri="{BB962C8B-B14F-4D97-AF65-F5344CB8AC3E}">
        <p14:creationId xmlns:p14="http://schemas.microsoft.com/office/powerpoint/2010/main" val="2582275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9a446e3ab3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endParaRPr dirty="0"/>
          </a:p>
        </p:txBody>
      </p:sp>
      <p:sp>
        <p:nvSpPr>
          <p:cNvPr id="168" name="Google Shape;168;g9a446e3ab3_0_1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138329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25" y="742950"/>
            <a:ext cx="5365750" cy="3714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21A229-ABD3-4938-8E1A-8816BF710749}" type="slidenum">
              <a:rPr kumimoji="0" lang="en-GB" sz="1200" b="0" i="0" u="none" strike="noStrike" kern="1200" cap="none" spc="0" normalizeH="0" baseline="0" noProof="0" smtClean="0">
                <a:ln>
                  <a:noFill/>
                </a:ln>
                <a:solidFill>
                  <a:srgbClr val="000000"/>
                </a:solidFill>
                <a:effectLst/>
                <a:uLnTx/>
                <a:uFillTx/>
                <a:latin typeface="Times"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Times" charset="0"/>
              <a:ea typeface="ＭＳ Ｐゴシック" charset="-128"/>
              <a:cs typeface="+mn-cs"/>
            </a:endParaRPr>
          </a:p>
        </p:txBody>
      </p:sp>
    </p:spTree>
    <p:extLst>
      <p:ext uri="{BB962C8B-B14F-4D97-AF65-F5344CB8AC3E}">
        <p14:creationId xmlns:p14="http://schemas.microsoft.com/office/powerpoint/2010/main" val="4248450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08D4CCD-20F6-FF4A-87C4-46AB805AB9BB}" type="slidenum">
              <a:rPr lang="en-GB" smtClean="0"/>
              <a:pPr/>
              <a:t>35</a:t>
            </a:fld>
            <a:endParaRPr lang="en-GB" dirty="0"/>
          </a:p>
        </p:txBody>
      </p:sp>
    </p:spTree>
    <p:extLst>
      <p:ext uri="{BB962C8B-B14F-4D97-AF65-F5344CB8AC3E}">
        <p14:creationId xmlns:p14="http://schemas.microsoft.com/office/powerpoint/2010/main" val="100644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D4CCD-20F6-FF4A-87C4-46AB805AB9BB}" type="slidenum">
              <a:rPr lang="en-GB" smtClean="0"/>
              <a:pPr/>
              <a:t>2</a:t>
            </a:fld>
            <a:endParaRPr lang="en-GB"/>
          </a:p>
        </p:txBody>
      </p:sp>
    </p:spTree>
    <p:extLst>
      <p:ext uri="{BB962C8B-B14F-4D97-AF65-F5344CB8AC3E}">
        <p14:creationId xmlns:p14="http://schemas.microsoft.com/office/powerpoint/2010/main" val="47909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solidFill>
            <a:srgbClr val="FFFFFF"/>
          </a:solidFill>
          <a:ln/>
        </p:spPr>
      </p:sp>
      <p:sp>
        <p:nvSpPr>
          <p:cNvPr id="52226" name="Rectangle 3"/>
          <p:cNvSpPr>
            <a:spLocks noGrp="1" noChangeArrowheads="1"/>
          </p:cNvSpPr>
          <p:nvPr>
            <p:ph type="body" idx="1"/>
          </p:nvPr>
        </p:nvSpPr>
        <p:spPr>
          <a:noFill/>
          <a:ln>
            <a:solidFill>
              <a:srgbClr val="000000"/>
            </a:solidFill>
          </a:ln>
        </p:spPr>
        <p:txBody>
          <a:bodyPr/>
          <a:lstStyle/>
          <a:p>
            <a:endParaRPr lang="en-GB">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242616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solidFill>
            <a:srgbClr val="FFFFFF"/>
          </a:solidFill>
          <a:ln/>
        </p:spPr>
      </p:sp>
      <p:sp>
        <p:nvSpPr>
          <p:cNvPr id="52226" name="Rectangle 3"/>
          <p:cNvSpPr>
            <a:spLocks noGrp="1" noChangeArrowheads="1"/>
          </p:cNvSpPr>
          <p:nvPr>
            <p:ph type="body" idx="1"/>
          </p:nvPr>
        </p:nvSpPr>
        <p:spPr>
          <a:noFill/>
          <a:ln>
            <a:solidFill>
              <a:srgbClr val="000000"/>
            </a:solidFill>
          </a:ln>
        </p:spPr>
        <p:txBody>
          <a:bodyPr/>
          <a:lstStyle/>
          <a:p>
            <a:endParaRPr lang="en-GB">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254937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solidFill>
            <a:srgbClr val="FFFFFF"/>
          </a:solidFill>
          <a:ln/>
        </p:spPr>
      </p:sp>
      <p:sp>
        <p:nvSpPr>
          <p:cNvPr id="52226" name="Rectangle 3"/>
          <p:cNvSpPr>
            <a:spLocks noGrp="1" noChangeArrowheads="1"/>
          </p:cNvSpPr>
          <p:nvPr>
            <p:ph type="body" idx="1"/>
          </p:nvPr>
        </p:nvSpPr>
        <p:spPr>
          <a:noFill/>
          <a:ln>
            <a:solidFill>
              <a:srgbClr val="000000"/>
            </a:solidFill>
          </a:ln>
        </p:spPr>
        <p:txBody>
          <a:bodyPr/>
          <a:lstStyle/>
          <a:p>
            <a:endParaRPr lang="en-GB">
              <a:latin typeface="Times" charset="0"/>
              <a:ea typeface="ＭＳ Ｐゴシック" charset="-128"/>
              <a:cs typeface="ＭＳ Ｐゴシック" charset="-128"/>
            </a:endParaRPr>
          </a:p>
        </p:txBody>
      </p:sp>
    </p:spTree>
    <p:extLst>
      <p:ext uri="{BB962C8B-B14F-4D97-AF65-F5344CB8AC3E}">
        <p14:creationId xmlns:p14="http://schemas.microsoft.com/office/powerpoint/2010/main" val="129170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a:defRPr/>
            </a:pPr>
            <a:fld id="{BB8B0BFD-D931-FB46-A565-213BA1919A81}" type="slidenum">
              <a:rPr lang="en-GB" smtClean="0"/>
              <a:pPr>
                <a:defRPr/>
              </a:pPr>
              <a:t>7</a:t>
            </a:fld>
            <a:endParaRPr lang="en-GB"/>
          </a:p>
        </p:txBody>
      </p:sp>
    </p:spTree>
    <p:extLst>
      <p:ext uri="{BB962C8B-B14F-4D97-AF65-F5344CB8AC3E}">
        <p14:creationId xmlns:p14="http://schemas.microsoft.com/office/powerpoint/2010/main" val="267418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p:nvPr>
        </p:nvSpPr>
        <p:spPr>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1pPr>
            <a:lvl2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2pPr>
            <a:lvl3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3pPr>
            <a:lvl4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4pPr>
            <a:lvl5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9pPr>
          </a:lstStyle>
          <a:p>
            <a:pPr>
              <a:defRPr/>
            </a:pPr>
            <a:fld id="{EE819F38-3E98-B842-BE05-79EB0A6EBCAA}" type="slidenum">
              <a:rPr lang="it-IT" sz="1400" smtClean="0">
                <a:ea typeface="MS PGothic" charset="0"/>
              </a:rPr>
              <a:pPr>
                <a:defRPr/>
              </a:pPr>
              <a:t>8</a:t>
            </a:fld>
            <a:endParaRPr lang="it-IT" sz="1400">
              <a:ea typeface="MS PGothic" charset="0"/>
            </a:endParaRPr>
          </a:p>
        </p:txBody>
      </p:sp>
      <p:sp>
        <p:nvSpPr>
          <p:cNvPr id="39939" name="Rectangle 1"/>
          <p:cNvSpPr>
            <a:spLocks noChangeArrowheads="1"/>
          </p:cNvSpPr>
          <p:nvPr/>
        </p:nvSpPr>
        <p:spPr bwMode="auto">
          <a:xfrm>
            <a:off x="685801" y="4342704"/>
            <a:ext cx="5483225" cy="41112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defTabSz="914400">
              <a:defRPr/>
            </a:pPr>
            <a:endParaRPr lang="it-IT">
              <a:solidFill>
                <a:prstClr val="black"/>
              </a:solidFill>
              <a:latin typeface="Calibri"/>
              <a:cs typeface="Droid Sans Fallback" charset="0"/>
            </a:endParaRPr>
          </a:p>
        </p:txBody>
      </p:sp>
      <p:sp>
        <p:nvSpPr>
          <p:cNvPr id="2" name="Notes Placeholder 1">
            <a:extLst>
              <a:ext uri="{FF2B5EF4-FFF2-40B4-BE49-F238E27FC236}">
                <a16:creationId xmlns:a16="http://schemas.microsoft.com/office/drawing/2014/main" id="{B10824E9-EA03-204A-8618-F4845DF291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4615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p:cNvSpPr>
            <a:spLocks noGrp="1" noChangeArrowheads="1"/>
          </p:cNvSpPr>
          <p:nvPr>
            <p:ph type="sldNum" sz="quarter"/>
          </p:nvPr>
        </p:nvSpPr>
        <p:spPr>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1pPr>
            <a:lvl2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2pPr>
            <a:lvl3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3pPr>
            <a:lvl4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4pPr>
            <a:lvl5pPr>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Lst>
              <a:defRPr sz="1200">
                <a:solidFill>
                  <a:srgbClr val="000000"/>
                </a:solidFill>
                <a:latin typeface="Times New Roman" charset="0"/>
                <a:ea typeface="ＭＳ Ｐゴシック" charset="0"/>
              </a:defRPr>
            </a:lvl9pPr>
          </a:lstStyle>
          <a:p>
            <a:pPr>
              <a:defRPr/>
            </a:pPr>
            <a:fld id="{EE819F38-3E98-B842-BE05-79EB0A6EBCAA}" type="slidenum">
              <a:rPr lang="it-IT" sz="1400" smtClean="0">
                <a:ea typeface="MS PGothic" charset="0"/>
              </a:rPr>
              <a:pPr>
                <a:defRPr/>
              </a:pPr>
              <a:t>9</a:t>
            </a:fld>
            <a:endParaRPr lang="it-IT" sz="1400">
              <a:ea typeface="MS PGothic" charset="0"/>
            </a:endParaRPr>
          </a:p>
        </p:txBody>
      </p:sp>
      <p:sp>
        <p:nvSpPr>
          <p:cNvPr id="39939" name="Rectangle 1"/>
          <p:cNvSpPr>
            <a:spLocks noChangeArrowheads="1"/>
          </p:cNvSpPr>
          <p:nvPr/>
        </p:nvSpPr>
        <p:spPr bwMode="auto">
          <a:xfrm>
            <a:off x="685801" y="4342704"/>
            <a:ext cx="5483225" cy="41112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defTabSz="914400">
              <a:defRPr/>
            </a:pPr>
            <a:endParaRPr lang="it-IT">
              <a:solidFill>
                <a:prstClr val="black"/>
              </a:solidFill>
              <a:latin typeface="Calibri"/>
              <a:cs typeface="Droid Sans Fallback" charset="0"/>
            </a:endParaRPr>
          </a:p>
        </p:txBody>
      </p:sp>
      <p:sp>
        <p:nvSpPr>
          <p:cNvPr id="2" name="Notes Placeholder 1">
            <a:extLst>
              <a:ext uri="{FF2B5EF4-FFF2-40B4-BE49-F238E27FC236}">
                <a16:creationId xmlns:a16="http://schemas.microsoft.com/office/drawing/2014/main" id="{B10824E9-EA03-204A-8618-F4845DF291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4057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27100" y="692150"/>
            <a:ext cx="5003800" cy="3463925"/>
          </a:xfrm>
        </p:spPr>
      </p:sp>
      <p:sp>
        <p:nvSpPr>
          <p:cNvPr id="3" name="Segnaposto note 2"/>
          <p:cNvSpPr>
            <a:spLocks noGrp="1"/>
          </p:cNvSpPr>
          <p:nvPr>
            <p:ph type="body" idx="1"/>
          </p:nvPr>
        </p:nvSpPr>
        <p:spPr/>
        <p:txBody>
          <a:bodyPr/>
          <a:lstStyle/>
          <a:p>
            <a:r>
              <a:rPr lang="en-US" dirty="0"/>
              <a:t> CERN</a:t>
            </a:r>
          </a:p>
        </p:txBody>
      </p:sp>
      <p:sp>
        <p:nvSpPr>
          <p:cNvPr id="4" name="Segnaposto numero diapositiva 3"/>
          <p:cNvSpPr>
            <a:spLocks noGrp="1"/>
          </p:cNvSpPr>
          <p:nvPr>
            <p:ph type="sldNum" sz="quarter" idx="10"/>
          </p:nvPr>
        </p:nvSpPr>
        <p:spPr/>
        <p:txBody>
          <a:bodyPr/>
          <a:lstStyle/>
          <a:p>
            <a:fld id="{CAB139E9-D34F-4DAF-9EC9-239B68792C6E}" type="slidenum">
              <a:rPr lang="it-IT" smtClean="0">
                <a:solidFill>
                  <a:prstClr val="black"/>
                </a:solidFill>
                <a:latin typeface="Calibri"/>
              </a:rPr>
              <a:pPr/>
              <a:t>13</a:t>
            </a:fld>
            <a:endParaRPr lang="it-IT">
              <a:solidFill>
                <a:prstClr val="black"/>
              </a:solidFill>
              <a:latin typeface="Calibri"/>
            </a:endParaRPr>
          </a:p>
        </p:txBody>
      </p:sp>
    </p:spTree>
    <p:extLst>
      <p:ext uri="{BB962C8B-B14F-4D97-AF65-F5344CB8AC3E}">
        <p14:creationId xmlns:p14="http://schemas.microsoft.com/office/powerpoint/2010/main" val="3062827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a:xfrm>
            <a:off x="1238250" y="1524000"/>
            <a:ext cx="7264400" cy="1524000"/>
          </a:xfrm>
        </p:spPr>
        <p:txBody>
          <a:bodyPr/>
          <a:lstStyle>
            <a:lvl1pPr marL="0" indent="0" algn="ctr">
              <a:lnSpc>
                <a:spcPct val="128000"/>
              </a:lnSpc>
              <a:buFont typeface="Zapf Dingbats" pitchFamily="1" charset="2"/>
              <a:buNone/>
              <a:defRPr sz="2400">
                <a:solidFill>
                  <a:schemeClr val="accent2"/>
                </a:solidFill>
              </a:defRPr>
            </a:lvl1pPr>
          </a:lstStyle>
          <a:p>
            <a:r>
              <a:rPr lang="en-GB"/>
              <a:t>Click to edit Master subtitle style</a:t>
            </a:r>
          </a:p>
        </p:txBody>
      </p:sp>
      <p:sp>
        <p:nvSpPr>
          <p:cNvPr id="3" name="Rectangle 4"/>
          <p:cNvSpPr>
            <a:spLocks noGrp="1" noChangeArrowheads="1"/>
          </p:cNvSpPr>
          <p:nvPr>
            <p:ph type="dt" sz="half" idx="10"/>
          </p:nvPr>
        </p:nvSpPr>
        <p:spPr bwMode="auto">
          <a:xfrm>
            <a:off x="742950" y="6248400"/>
            <a:ext cx="206375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i="0">
                <a:latin typeface="Times" charset="0"/>
              </a:defRPr>
            </a:lvl1pPr>
          </a:lstStyle>
          <a:p>
            <a:endParaRPr lang="en-GB" dirty="0"/>
          </a:p>
        </p:txBody>
      </p:sp>
      <p:sp>
        <p:nvSpPr>
          <p:cNvPr id="4" name="Rectangle 5"/>
          <p:cNvSpPr>
            <a:spLocks noGrp="1" noChangeArrowheads="1"/>
          </p:cNvSpPr>
          <p:nvPr>
            <p:ph type="ftr" sz="quarter" idx="11"/>
          </p:nvPr>
        </p:nvSpPr>
        <p:spPr>
          <a:xfrm>
            <a:off x="3384550" y="6248400"/>
            <a:ext cx="3136900" cy="457200"/>
          </a:xfrm>
        </p:spPr>
        <p:txBody>
          <a:bodyPr/>
          <a:lstStyle>
            <a:lvl1pPr algn="ctr">
              <a:defRPr sz="1400" i="0" smtClean="0">
                <a:solidFill>
                  <a:schemeClr val="tx1"/>
                </a:solidFill>
                <a:latin typeface="Times" charset="0"/>
              </a:defRPr>
            </a:lvl1pPr>
          </a:lstStyle>
          <a:p>
            <a:pPr>
              <a:defRPr/>
            </a:pPr>
            <a:r>
              <a:rPr lang="en-US"/>
              <a:t>D. Gibin, DUNE Coll. Meeting, May 26</a:t>
            </a:r>
            <a:endParaRPr lang="en-GB" dirty="0"/>
          </a:p>
        </p:txBody>
      </p:sp>
      <p:sp>
        <p:nvSpPr>
          <p:cNvPr id="5" name="Rectangle 6"/>
          <p:cNvSpPr>
            <a:spLocks noGrp="1" noChangeArrowheads="1"/>
          </p:cNvSpPr>
          <p:nvPr>
            <p:ph type="sldNum" sz="quarter" idx="12"/>
          </p:nvPr>
        </p:nvSpPr>
        <p:spPr>
          <a:xfrm>
            <a:off x="7099300" y="6248400"/>
            <a:ext cx="2063750" cy="457200"/>
          </a:xfrm>
        </p:spPr>
        <p:txBody>
          <a:bodyPr/>
          <a:lstStyle>
            <a:lvl1pPr>
              <a:defRPr sz="1400" i="0">
                <a:solidFill>
                  <a:schemeClr val="tx1"/>
                </a:solidFill>
                <a:latin typeface="Times" charset="0"/>
              </a:defRPr>
            </a:lvl1pPr>
          </a:lstStyle>
          <a:p>
            <a:fld id="{BEBFC4ED-8E6F-ED43-A724-E3F24B758230}" type="slidenum">
              <a:rPr lang="en-GB"/>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Font typeface="Wingdings" pitchFamily="2" charset="2"/>
              <a:buChar char="Ø"/>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a:ln/>
        </p:spPr>
        <p:txBody>
          <a:bodyPr/>
          <a:lstStyle>
            <a:lvl1pPr>
              <a:defRPr/>
            </a:lvl1pPr>
          </a:lstStyle>
          <a:p>
            <a:r>
              <a:rPr lang="en-GB" dirty="0"/>
              <a:t>Slide: </a:t>
            </a:r>
            <a:fld id="{C0367892-4C36-1744-A726-262AF37AA8B7}" type="slidenum">
              <a:rPr lang="en-GB"/>
              <a:pPr/>
              <a:t>‹#›</a:t>
            </a:fld>
            <a:endParaRPr lang="en-GB" dirty="0">
              <a:solidFill>
                <a:schemeClr val="accent1"/>
              </a:solidFill>
            </a:endParaRPr>
          </a:p>
        </p:txBody>
      </p:sp>
      <p:sp>
        <p:nvSpPr>
          <p:cNvPr id="6" name="Footer Placeholder 5"/>
          <p:cNvSpPr>
            <a:spLocks noGrp="1" noChangeArrowheads="1"/>
          </p:cNvSpPr>
          <p:nvPr>
            <p:ph type="ftr" sz="quarter" idx="3"/>
          </p:nvPr>
        </p:nvSpPr>
        <p:spPr bwMode="auto">
          <a:xfrm>
            <a:off x="5962" y="6629400"/>
            <a:ext cx="44136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a:t>D. Gibin, DUNE Coll. Meeting, May 26</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r>
              <a:rPr lang="en-GB" dirty="0"/>
              <a:t>Slide: </a:t>
            </a:r>
            <a:fld id="{376D9610-EE21-EF47-B0E0-B514E2693501}" type="slidenum">
              <a:rPr lang="en-GB"/>
              <a:pPr/>
              <a:t>‹#›</a:t>
            </a:fld>
            <a:endParaRPr lang="en-GB" dirty="0">
              <a:solidFill>
                <a:schemeClr val="accent1"/>
              </a:solidFill>
            </a:endParaRPr>
          </a:p>
        </p:txBody>
      </p:sp>
      <p:sp>
        <p:nvSpPr>
          <p:cNvPr id="4" name="Rectangle 5"/>
          <p:cNvSpPr>
            <a:spLocks noGrp="1" noChangeArrowheads="1"/>
          </p:cNvSpPr>
          <p:nvPr>
            <p:ph type="ftr" sz="quarter" idx="3"/>
          </p:nvPr>
        </p:nvSpPr>
        <p:spPr bwMode="auto">
          <a:xfrm>
            <a:off x="5962" y="6629400"/>
            <a:ext cx="47184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a:t>D. Gibin, DUNE Coll. Meeting, May 26</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28601" y="685800"/>
            <a:ext cx="94488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962" y="6629400"/>
            <a:ext cx="464223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accent2"/>
                </a:solidFill>
                <a:latin typeface="Helvetica" charset="0"/>
                <a:ea typeface="ＭＳ Ｐゴシック" charset="0"/>
                <a:cs typeface="ＭＳ Ｐゴシック" charset="0"/>
              </a:defRPr>
            </a:lvl1pPr>
          </a:lstStyle>
          <a:p>
            <a:pPr>
              <a:defRPr/>
            </a:pPr>
            <a:r>
              <a:rPr lang="en-US"/>
              <a:t>D. Gibin, DUNE Coll. Meeting, May 26</a:t>
            </a:r>
            <a:endParaRPr lang="en-GB" dirty="0"/>
          </a:p>
        </p:txBody>
      </p:sp>
      <p:sp>
        <p:nvSpPr>
          <p:cNvPr id="1030" name="Rectangle 6"/>
          <p:cNvSpPr>
            <a:spLocks noGrp="1" noChangeArrowheads="1"/>
          </p:cNvSpPr>
          <p:nvPr>
            <p:ph type="sldNum" sz="quarter" idx="4"/>
          </p:nvPr>
        </p:nvSpPr>
        <p:spPr bwMode="auto">
          <a:xfrm>
            <a:off x="7842250" y="6629400"/>
            <a:ext cx="206375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accent2"/>
                </a:solidFill>
                <a:latin typeface="Helvetica" charset="0"/>
              </a:defRPr>
            </a:lvl1pPr>
          </a:lstStyle>
          <a:p>
            <a:r>
              <a:rPr lang="en-GB" dirty="0"/>
              <a:t>Slide: </a:t>
            </a:r>
            <a:fld id="{D05931B6-DFFB-0A40-833F-329CB0688972}" type="slidenum">
              <a:rPr lang="en-GB"/>
              <a:pPr/>
              <a:t>‹#›</a:t>
            </a:fld>
            <a:endParaRPr lang="en-GB" dirty="0">
              <a:solidFill>
                <a:schemeClr val="accent1"/>
              </a:solidFill>
            </a:endParaRPr>
          </a:p>
        </p:txBody>
      </p:sp>
      <p:sp>
        <p:nvSpPr>
          <p:cNvPr id="2" name="AutoShape 8"/>
          <p:cNvSpPr>
            <a:spLocks noGrp="1" noChangeArrowheads="1"/>
          </p:cNvSpPr>
          <p:nvPr>
            <p:ph type="title"/>
          </p:nvPr>
        </p:nvSpPr>
        <p:spPr bwMode="auto">
          <a:xfrm>
            <a:off x="0" y="0"/>
            <a:ext cx="9906000" cy="533400"/>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91440" tIns="45720" rIns="91440" bIns="45720" numCol="1" anchor="ctr" anchorCtr="0" compatLnSpc="1">
            <a:prstTxWarp prst="textNoShape">
              <a:avLst/>
            </a:prstTxWarp>
          </a:bodyPr>
          <a:lstStyle/>
          <a:p>
            <a:pPr lvl="0"/>
            <a:r>
              <a:rPr lang="it-IT"/>
              <a:t>Click to edit Master title style</a:t>
            </a:r>
          </a:p>
        </p:txBody>
      </p:sp>
    </p:spTree>
  </p:cSld>
  <p:clrMap bg1="lt1" tx1="dk1" bg2="lt2" tx2="dk2" accent1="accent1" accent2="accent2" accent3="accent3" accent4="accent4" accent5="accent5" accent6="accent6" hlink="hlink" folHlink="folHlink"/>
  <p:sldLayoutIdLst>
    <p:sldLayoutId id="2147483787" r:id="rId1"/>
    <p:sldLayoutId id="2147483776" r:id="rId2"/>
    <p:sldLayoutId id="2147483781" r:id="rId3"/>
  </p:sldLayoutIdLst>
  <p:hf hdr="0" dt="0"/>
  <p:txStyles>
    <p:title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p:titleStyle>
    <p:body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Zapf Dingbats" charset="2"/>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tiff"/><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70.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tiff"/><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7.emf"/><Relationship Id="rId4" Type="http://schemas.openxmlformats.org/officeDocument/2006/relationships/package" Target="../embeddings/Microsoft_Word_Document.docx"/></Relationships>
</file>

<file path=ppt/slides/_rels/slide36.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tiff"/></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subTitle" idx="1"/>
          </p:nvPr>
        </p:nvSpPr>
        <p:spPr>
          <a:xfrm>
            <a:off x="152399" y="372442"/>
            <a:ext cx="9753601" cy="846758"/>
          </a:xfrm>
        </p:spPr>
        <p:txBody>
          <a:bodyPr/>
          <a:lstStyle/>
          <a:p>
            <a:pPr marL="1079500" indent="-762000" algn="l"/>
            <a:r>
              <a:rPr lang="it-IT" sz="3600" b="1" i="1" dirty="0">
                <a:solidFill>
                  <a:srgbClr val="FF0000"/>
                </a:solidFill>
              </a:rPr>
              <a:t>The ICARUS </a:t>
            </a:r>
            <a:r>
              <a:rPr lang="it-IT" sz="3600" b="1" i="1" dirty="0" err="1">
                <a:solidFill>
                  <a:srgbClr val="FF0000"/>
                </a:solidFill>
              </a:rPr>
              <a:t>experiment</a:t>
            </a:r>
            <a:r>
              <a:rPr lang="it-IT" sz="3600" b="1" i="1" dirty="0">
                <a:solidFill>
                  <a:srgbClr val="FF0000"/>
                </a:solidFill>
              </a:rPr>
              <a:t> </a:t>
            </a:r>
            <a:r>
              <a:rPr lang="it-IT" sz="3600" b="1" i="1" dirty="0" err="1">
                <a:solidFill>
                  <a:srgbClr val="FF0000"/>
                </a:solidFill>
              </a:rPr>
              <a:t>at</a:t>
            </a:r>
            <a:r>
              <a:rPr lang="it-IT" sz="3600" b="1" i="1" dirty="0">
                <a:solidFill>
                  <a:srgbClr val="FF0000"/>
                </a:solidFill>
              </a:rPr>
              <a:t> </a:t>
            </a:r>
            <a:r>
              <a:rPr lang="it-IT" sz="3600" b="1" i="1" dirty="0" err="1">
                <a:solidFill>
                  <a:srgbClr val="FF0000"/>
                </a:solidFill>
              </a:rPr>
              <a:t>Fermilab</a:t>
            </a:r>
            <a:endParaRPr lang="en-US" altLang="it-IT" sz="3600" dirty="0">
              <a:solidFill>
                <a:srgbClr val="FF0000"/>
              </a:solidFill>
            </a:endParaRPr>
          </a:p>
        </p:txBody>
      </p:sp>
      <p:sp>
        <p:nvSpPr>
          <p:cNvPr id="8196" name="Rectangle 7"/>
          <p:cNvSpPr>
            <a:spLocks noChangeArrowheads="1"/>
          </p:cNvSpPr>
          <p:nvPr/>
        </p:nvSpPr>
        <p:spPr bwMode="auto">
          <a:xfrm>
            <a:off x="5840413" y="6267450"/>
            <a:ext cx="176212" cy="252413"/>
          </a:xfrm>
          <a:prstGeom prst="rect">
            <a:avLst/>
          </a:prstGeom>
          <a:noFill/>
          <a:ln w="9525">
            <a:noFill/>
            <a:miter lim="800000"/>
            <a:headEnd/>
            <a:tailEnd/>
          </a:ln>
        </p:spPr>
        <p:txBody>
          <a:bodyPr wrap="none" lIns="87188" tIns="43595" rIns="87188" bIns="43595">
            <a:spAutoFit/>
          </a:bodyPr>
          <a:lstStyle/>
          <a:p>
            <a:pPr defTabSz="434975" eaLnBrk="0" hangingPunct="0"/>
            <a:endParaRPr lang="en-GB" altLang="it-IT">
              <a:solidFill>
                <a:srgbClr val="000000"/>
              </a:solidFill>
            </a:endParaRPr>
          </a:p>
        </p:txBody>
      </p:sp>
      <p:sp>
        <p:nvSpPr>
          <p:cNvPr id="8197" name="Rectangle 1"/>
          <p:cNvSpPr>
            <a:spLocks noChangeArrowheads="1"/>
          </p:cNvSpPr>
          <p:nvPr/>
        </p:nvSpPr>
        <p:spPr bwMode="auto">
          <a:xfrm>
            <a:off x="5867400" y="2414308"/>
            <a:ext cx="2651115" cy="862292"/>
          </a:xfrm>
          <a:prstGeom prst="rect">
            <a:avLst/>
          </a:prstGeom>
          <a:noFill/>
          <a:ln w="9525">
            <a:noFill/>
            <a:miter lim="800000"/>
            <a:headEnd/>
            <a:tailEnd/>
          </a:ln>
        </p:spPr>
        <p:txBody>
          <a:bodyPr wrap="none" lIns="87188" tIns="43595" rIns="87188" bIns="43595">
            <a:spAutoFit/>
          </a:bodyPr>
          <a:lstStyle/>
          <a:p>
            <a:pPr algn="ctr" defTabSz="434975" eaLnBrk="0" hangingPunct="0"/>
            <a:r>
              <a:rPr lang="en-GB" altLang="it-IT" sz="2300" i="1" baseline="0" dirty="0">
                <a:latin typeface="+mn-lt"/>
              </a:rPr>
              <a:t>Alberto </a:t>
            </a:r>
            <a:r>
              <a:rPr lang="en-GB" altLang="it-IT" sz="2300" i="1" baseline="0" dirty="0" err="1">
                <a:latin typeface="+mn-lt"/>
              </a:rPr>
              <a:t>Guglielmi</a:t>
            </a:r>
            <a:r>
              <a:rPr lang="en-GB" altLang="it-IT" sz="2300" i="1" baseline="0" dirty="0">
                <a:latin typeface="+mn-lt"/>
              </a:rPr>
              <a:t> </a:t>
            </a:r>
          </a:p>
          <a:p>
            <a:pPr algn="ctr" defTabSz="434975" eaLnBrk="0" hangingPunct="0">
              <a:lnSpc>
                <a:spcPts val="2760"/>
              </a:lnSpc>
              <a:spcBef>
                <a:spcPts val="600"/>
              </a:spcBef>
            </a:pPr>
            <a:r>
              <a:rPr lang="en-GB" altLang="it-IT" sz="2300" i="1" baseline="0" dirty="0">
                <a:latin typeface="+mn-lt"/>
              </a:rPr>
              <a:t>INFN Padova</a:t>
            </a:r>
          </a:p>
        </p:txBody>
      </p:sp>
      <p:sp>
        <p:nvSpPr>
          <p:cNvPr id="8199" name="TextBox 7"/>
          <p:cNvSpPr txBox="1">
            <a:spLocks noChangeArrowheads="1"/>
          </p:cNvSpPr>
          <p:nvPr/>
        </p:nvSpPr>
        <p:spPr bwMode="auto">
          <a:xfrm>
            <a:off x="854075" y="5762625"/>
            <a:ext cx="176213" cy="252413"/>
          </a:xfrm>
          <a:prstGeom prst="rect">
            <a:avLst/>
          </a:prstGeom>
          <a:noFill/>
          <a:ln w="9525">
            <a:noFill/>
            <a:miter lim="800000"/>
            <a:headEnd/>
            <a:tailEnd/>
          </a:ln>
        </p:spPr>
        <p:txBody>
          <a:bodyPr wrap="none" lIns="87188" tIns="43595" rIns="87188" bIns="43595">
            <a:spAutoFit/>
          </a:bodyPr>
          <a:lstStyle/>
          <a:p>
            <a:pPr defTabSz="434975"/>
            <a:endParaRPr lang="it-IT" altLang="it-IT">
              <a:solidFill>
                <a:srgbClr val="000000"/>
              </a:solidFill>
              <a:latin typeface="Calibri" pitchFamily="34" charset="0"/>
              <a:cs typeface="Arial" pitchFamily="34" charset="0"/>
            </a:endParaRPr>
          </a:p>
        </p:txBody>
      </p:sp>
      <p:pic>
        <p:nvPicPr>
          <p:cNvPr id="12" name="Picture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38157" y="3980480"/>
            <a:ext cx="6610350" cy="237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BB189433-9A3B-0C44-AB5B-B866B1AEB4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988" y="1941474"/>
            <a:ext cx="3193141" cy="2381950"/>
          </a:xfrm>
          <a:prstGeom prst="rect">
            <a:avLst/>
          </a:prstGeom>
          <a:ln w="9525">
            <a:solidFill>
              <a:srgbClr val="FF0000"/>
            </a:solidFill>
          </a:ln>
        </p:spPr>
      </p:pic>
      <p:grpSp>
        <p:nvGrpSpPr>
          <p:cNvPr id="15" name="Group 14">
            <a:extLst>
              <a:ext uri="{FF2B5EF4-FFF2-40B4-BE49-F238E27FC236}">
                <a16:creationId xmlns:a16="http://schemas.microsoft.com/office/drawing/2014/main" id="{8C0BBABF-5B86-404A-A324-2B00E3F21161}"/>
              </a:ext>
            </a:extLst>
          </p:cNvPr>
          <p:cNvGrpSpPr/>
          <p:nvPr/>
        </p:nvGrpSpPr>
        <p:grpSpPr>
          <a:xfrm>
            <a:off x="152400" y="4419600"/>
            <a:ext cx="2362200" cy="1752600"/>
            <a:chOff x="-89338" y="2661305"/>
            <a:chExt cx="2769476" cy="1831147"/>
          </a:xfrm>
        </p:grpSpPr>
        <p:pic>
          <p:nvPicPr>
            <p:cNvPr id="20" name="Immagine 3" descr="download.png">
              <a:extLst>
                <a:ext uri="{FF2B5EF4-FFF2-40B4-BE49-F238E27FC236}">
                  <a16:creationId xmlns:a16="http://schemas.microsoft.com/office/drawing/2014/main" id="{FAD399D7-851E-1940-B292-BA3F78C61E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338" y="2661305"/>
              <a:ext cx="1600200" cy="1106680"/>
            </a:xfrm>
            <a:prstGeom prst="rect">
              <a:avLst/>
            </a:prstGeom>
          </p:spPr>
        </p:pic>
        <p:sp>
          <p:nvSpPr>
            <p:cNvPr id="21" name="TextBox 20">
              <a:extLst>
                <a:ext uri="{FF2B5EF4-FFF2-40B4-BE49-F238E27FC236}">
                  <a16:creationId xmlns:a16="http://schemas.microsoft.com/office/drawing/2014/main" id="{8C60D129-035A-3D48-9C0F-6A1E555AF362}"/>
                </a:ext>
              </a:extLst>
            </p:cNvPr>
            <p:cNvSpPr txBox="1"/>
            <p:nvPr/>
          </p:nvSpPr>
          <p:spPr>
            <a:xfrm>
              <a:off x="-89338" y="3817154"/>
              <a:ext cx="2769476" cy="675298"/>
            </a:xfrm>
            <a:prstGeom prst="rect">
              <a:avLst/>
            </a:prstGeom>
            <a:noFill/>
          </p:spPr>
          <p:txBody>
            <a:bodyPr wrap="square" rtlCol="0">
              <a:spAutoFit/>
            </a:bodyPr>
            <a:lstStyle/>
            <a:p>
              <a:r>
                <a:rPr lang="en-US" sz="1200" dirty="0">
                  <a:solidFill>
                    <a:srgbClr val="002060"/>
                  </a:solidFill>
                </a:rPr>
                <a:t>H2020, M. </a:t>
              </a:r>
              <a:r>
                <a:rPr lang="en-US" sz="1200" dirty="0" err="1">
                  <a:solidFill>
                    <a:srgbClr val="002060"/>
                  </a:solidFill>
                </a:rPr>
                <a:t>Sklodowska</a:t>
              </a:r>
              <a:r>
                <a:rPr lang="en-US" sz="1200" dirty="0">
                  <a:solidFill>
                    <a:srgbClr val="002060"/>
                  </a:solidFill>
                </a:rPr>
                <a:t>-Curie </a:t>
              </a:r>
            </a:p>
            <a:p>
              <a:r>
                <a:rPr lang="en-US" sz="1200" dirty="0">
                  <a:solidFill>
                    <a:srgbClr val="002060"/>
                  </a:solidFill>
                </a:rPr>
                <a:t>R&amp;I No. 822185, 858199, 101003460, 101081478</a:t>
              </a:r>
            </a:p>
          </p:txBody>
        </p:sp>
      </p:grpSp>
      <p:pic>
        <p:nvPicPr>
          <p:cNvPr id="19" name="Picture 18">
            <a:extLst>
              <a:ext uri="{FF2B5EF4-FFF2-40B4-BE49-F238E27FC236}">
                <a16:creationId xmlns:a16="http://schemas.microsoft.com/office/drawing/2014/main" id="{5466374E-7EA1-9942-8B75-24C1358FED34}"/>
              </a:ext>
            </a:extLst>
          </p:cNvPr>
          <p:cNvPicPr>
            <a:picLocks noChangeAspect="1"/>
          </p:cNvPicPr>
          <p:nvPr/>
        </p:nvPicPr>
        <p:blipFill>
          <a:blip r:embed="rId6"/>
          <a:stretch>
            <a:fillRect/>
          </a:stretch>
        </p:blipFill>
        <p:spPr>
          <a:xfrm>
            <a:off x="2552119" y="3560667"/>
            <a:ext cx="1515491" cy="1923803"/>
          </a:xfrm>
          <a:prstGeom prst="rect">
            <a:avLst/>
          </a:prstGeom>
        </p:spPr>
      </p:pic>
      <p:sp>
        <p:nvSpPr>
          <p:cNvPr id="2" name="Rectangle 1">
            <a:extLst>
              <a:ext uri="{FF2B5EF4-FFF2-40B4-BE49-F238E27FC236}">
                <a16:creationId xmlns:a16="http://schemas.microsoft.com/office/drawing/2014/main" id="{CF80582D-42C2-DC40-9688-F9A78D1DDC07}"/>
              </a:ext>
            </a:extLst>
          </p:cNvPr>
          <p:cNvSpPr/>
          <p:nvPr/>
        </p:nvSpPr>
        <p:spPr>
          <a:xfrm>
            <a:off x="2029515" y="6350586"/>
            <a:ext cx="1659429" cy="338554"/>
          </a:xfrm>
          <a:prstGeom prst="rect">
            <a:avLst/>
          </a:prstGeom>
        </p:spPr>
        <p:txBody>
          <a:bodyPr wrap="none">
            <a:spAutoFit/>
          </a:bodyPr>
          <a:lstStyle/>
          <a:p>
            <a:pPr marL="457200" indent="-457200" algn="ctr" defTabSz="434975"/>
            <a:r>
              <a:rPr lang="en-GB" altLang="it-IT" dirty="0"/>
              <a:t>June 4</a:t>
            </a:r>
            <a:r>
              <a:rPr lang="en-GB" altLang="it-IT" baseline="30000" dirty="0"/>
              <a:t>th</a:t>
            </a:r>
            <a:r>
              <a:rPr lang="en-GB" altLang="it-IT" dirty="0"/>
              <a:t>  2025 </a:t>
            </a:r>
          </a:p>
        </p:txBody>
      </p:sp>
    </p:spTree>
    <p:extLst>
      <p:ext uri="{BB962C8B-B14F-4D97-AF65-F5344CB8AC3E}">
        <p14:creationId xmlns:p14="http://schemas.microsoft.com/office/powerpoint/2010/main" val="1983973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3B31790-D87D-DB49-B855-78A93E976861}"/>
              </a:ext>
            </a:extLst>
          </p:cNvPr>
          <p:cNvGrpSpPr/>
          <p:nvPr/>
        </p:nvGrpSpPr>
        <p:grpSpPr>
          <a:xfrm>
            <a:off x="6981423" y="746472"/>
            <a:ext cx="2939952" cy="3109234"/>
            <a:chOff x="6705601" y="3520166"/>
            <a:chExt cx="3125101" cy="310923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4931" y="3520166"/>
              <a:ext cx="3035771" cy="3109234"/>
            </a:xfrm>
            <a:prstGeom prst="rect">
              <a:avLst/>
            </a:prstGeom>
          </p:spPr>
        </p:pic>
        <p:sp>
          <p:nvSpPr>
            <p:cNvPr id="10" name="TextBox 9">
              <a:extLst>
                <a:ext uri="{FF2B5EF4-FFF2-40B4-BE49-F238E27FC236}">
                  <a16:creationId xmlns:a16="http://schemas.microsoft.com/office/drawing/2014/main" id="{23D79E33-CFE0-3E48-84D2-AD5FD5005D5E}"/>
                </a:ext>
              </a:extLst>
            </p:cNvPr>
            <p:cNvSpPr txBox="1"/>
            <p:nvPr/>
          </p:nvSpPr>
          <p:spPr>
            <a:xfrm>
              <a:off x="8677153" y="4004538"/>
              <a:ext cx="671026" cy="338554"/>
            </a:xfrm>
            <a:prstGeom prst="rect">
              <a:avLst/>
            </a:prstGeom>
            <a:noFill/>
          </p:spPr>
          <p:txBody>
            <a:bodyPr wrap="none" rtlCol="0">
              <a:spAutoFit/>
            </a:bodyPr>
            <a:lstStyle/>
            <a:p>
              <a:r>
                <a:rPr lang="en-US" i="1" dirty="0">
                  <a:solidFill>
                    <a:srgbClr val="FF0000"/>
                  </a:solidFill>
                </a:rPr>
                <a:t>BNB</a:t>
              </a:r>
            </a:p>
          </p:txBody>
        </p:sp>
        <p:sp>
          <p:nvSpPr>
            <p:cNvPr id="5" name="Rectangle 4">
              <a:extLst>
                <a:ext uri="{FF2B5EF4-FFF2-40B4-BE49-F238E27FC236}">
                  <a16:creationId xmlns:a16="http://schemas.microsoft.com/office/drawing/2014/main" id="{C87F2CBB-238F-C942-B310-D72D9C45A6EC}"/>
                </a:ext>
              </a:extLst>
            </p:cNvPr>
            <p:cNvSpPr/>
            <p:nvPr/>
          </p:nvSpPr>
          <p:spPr>
            <a:xfrm rot="16200000">
              <a:off x="5834368" y="4757433"/>
              <a:ext cx="2081019" cy="338554"/>
            </a:xfrm>
            <a:prstGeom prst="rect">
              <a:avLst/>
            </a:prstGeom>
            <a:solidFill>
              <a:schemeClr val="bg1"/>
            </a:solidFill>
          </p:spPr>
          <p:txBody>
            <a:bodyPr wrap="none">
              <a:spAutoFit/>
            </a:bodyPr>
            <a:lstStyle/>
            <a:p>
              <a:r>
                <a:rPr lang="en-US" i="0" dirty="0">
                  <a:solidFill>
                    <a:srgbClr val="000000"/>
                  </a:solidFill>
                  <a:latin typeface="Comic Sans MS"/>
                </a:rPr>
                <a:t> </a:t>
              </a:r>
              <a:r>
                <a:rPr lang="en-US" i="0" dirty="0">
                  <a:solidFill>
                    <a:srgbClr val="000000"/>
                  </a:solidFill>
                  <a:latin typeface="Symbol" pitchFamily="2" charset="2"/>
                </a:rPr>
                <a:t>f(n</a:t>
              </a:r>
              <a:r>
                <a:rPr lang="en-US" sz="1400" i="0" dirty="0">
                  <a:solidFill>
                    <a:srgbClr val="000000"/>
                  </a:solidFill>
                  <a:latin typeface="Symbol" pitchFamily="2" charset="2"/>
                </a:rPr>
                <a:t>)/</a:t>
              </a:r>
              <a:r>
                <a:rPr lang="en-US" sz="1400" i="0" dirty="0">
                  <a:solidFill>
                    <a:srgbClr val="000000"/>
                  </a:solidFill>
                  <a:latin typeface="Comic Sans MS"/>
                </a:rPr>
                <a:t>MeV/m</a:t>
              </a:r>
              <a:r>
                <a:rPr lang="en-US" sz="1400" i="0" baseline="30000" dirty="0">
                  <a:solidFill>
                    <a:srgbClr val="000000"/>
                  </a:solidFill>
                  <a:latin typeface="Comic Sans MS"/>
                </a:rPr>
                <a:t>2</a:t>
              </a:r>
              <a:r>
                <a:rPr lang="en-US" sz="1400" i="0" dirty="0">
                  <a:solidFill>
                    <a:srgbClr val="000000"/>
                  </a:solidFill>
                  <a:latin typeface="Comic Sans MS"/>
                </a:rPr>
                <a:t>/10</a:t>
              </a:r>
              <a:r>
                <a:rPr lang="en-US" sz="1400" i="0" baseline="30000" dirty="0">
                  <a:solidFill>
                    <a:srgbClr val="000000"/>
                  </a:solidFill>
                  <a:latin typeface="Comic Sans MS"/>
                </a:rPr>
                <a:t>6</a:t>
              </a:r>
              <a:r>
                <a:rPr lang="en-US" sz="1400" i="0" dirty="0">
                  <a:solidFill>
                    <a:srgbClr val="000000"/>
                  </a:solidFill>
                  <a:latin typeface="Comic Sans MS"/>
                </a:rPr>
                <a:t> POT</a:t>
              </a:r>
              <a:endParaRPr lang="en-US" sz="1400" dirty="0"/>
            </a:p>
          </p:txBody>
        </p:sp>
      </p:grpSp>
      <p:sp>
        <p:nvSpPr>
          <p:cNvPr id="2" name="Title 1"/>
          <p:cNvSpPr>
            <a:spLocks noGrp="1"/>
          </p:cNvSpPr>
          <p:nvPr>
            <p:ph type="title"/>
          </p:nvPr>
        </p:nvSpPr>
        <p:spPr>
          <a:xfrm>
            <a:off x="-1" y="0"/>
            <a:ext cx="9906001" cy="824027"/>
          </a:xfrm>
        </p:spPr>
        <p:txBody>
          <a:bodyPr/>
          <a:lstStyle/>
          <a:p>
            <a:pPr algn="l">
              <a:defRPr/>
            </a:pPr>
            <a:r>
              <a:rPr lang="en-US" sz="2600" dirty="0">
                <a:solidFill>
                  <a:srgbClr val="FFFFFF"/>
                </a:solidFill>
              </a:rPr>
              <a:t>Short Baseline Neutrino (SBN) at FNAL BNB and </a:t>
            </a:r>
            <a:r>
              <a:rPr lang="en-US" sz="2600" dirty="0" err="1">
                <a:solidFill>
                  <a:srgbClr val="FFFFFF"/>
                </a:solidFill>
              </a:rPr>
              <a:t>NuMi</a:t>
            </a:r>
            <a:r>
              <a:rPr lang="en-US" sz="2600" dirty="0">
                <a:solidFill>
                  <a:srgbClr val="FFFFFF"/>
                </a:solidFill>
              </a:rPr>
              <a:t> beams:</a:t>
            </a:r>
            <a:br>
              <a:rPr lang="en-US" sz="2600" dirty="0">
                <a:solidFill>
                  <a:srgbClr val="FFFFFF"/>
                </a:solidFill>
              </a:rPr>
            </a:br>
            <a:r>
              <a:rPr lang="en-US" sz="2600" i="1" dirty="0">
                <a:solidFill>
                  <a:srgbClr val="FFFFFF"/>
                </a:solidFill>
              </a:rPr>
              <a:t>a definitive answer to sterile neutrinos ?</a:t>
            </a:r>
          </a:p>
        </p:txBody>
      </p:sp>
      <p:grpSp>
        <p:nvGrpSpPr>
          <p:cNvPr id="14" name="Group 13">
            <a:extLst>
              <a:ext uri="{FF2B5EF4-FFF2-40B4-BE49-F238E27FC236}">
                <a16:creationId xmlns:a16="http://schemas.microsoft.com/office/drawing/2014/main" id="{6F8A5205-E4E9-E64E-BD38-E429EB3B59F4}"/>
              </a:ext>
            </a:extLst>
          </p:cNvPr>
          <p:cNvGrpSpPr/>
          <p:nvPr/>
        </p:nvGrpSpPr>
        <p:grpSpPr>
          <a:xfrm>
            <a:off x="6981422" y="4191000"/>
            <a:ext cx="2924578" cy="2303362"/>
            <a:chOff x="7223367" y="1352044"/>
            <a:chExt cx="2667000" cy="2303362"/>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367" y="1352044"/>
              <a:ext cx="2667000" cy="2303362"/>
            </a:xfrm>
            <a:prstGeom prst="rect">
              <a:avLst/>
            </a:prstGeom>
          </p:spPr>
        </p:pic>
        <p:sp>
          <p:nvSpPr>
            <p:cNvPr id="11" name="TextBox 10">
              <a:extLst>
                <a:ext uri="{FF2B5EF4-FFF2-40B4-BE49-F238E27FC236}">
                  <a16:creationId xmlns:a16="http://schemas.microsoft.com/office/drawing/2014/main" id="{C565C3BE-D2A6-9B41-883C-3C9592CC986F}"/>
                </a:ext>
              </a:extLst>
            </p:cNvPr>
            <p:cNvSpPr txBox="1"/>
            <p:nvPr/>
          </p:nvSpPr>
          <p:spPr>
            <a:xfrm>
              <a:off x="8877232" y="1840468"/>
              <a:ext cx="568741" cy="338554"/>
            </a:xfrm>
            <a:prstGeom prst="rect">
              <a:avLst/>
            </a:prstGeom>
            <a:noFill/>
          </p:spPr>
          <p:txBody>
            <a:bodyPr wrap="none" rtlCol="0">
              <a:spAutoFit/>
            </a:bodyPr>
            <a:lstStyle/>
            <a:p>
              <a:r>
                <a:rPr lang="en-US" i="1" dirty="0">
                  <a:solidFill>
                    <a:srgbClr val="FF0000"/>
                  </a:solidFill>
                </a:rPr>
                <a:t>BNB</a:t>
              </a:r>
            </a:p>
          </p:txBody>
        </p:sp>
      </p:grpSp>
      <p:sp>
        <p:nvSpPr>
          <p:cNvPr id="27" name="Content Placeholder 2">
            <a:extLst>
              <a:ext uri="{FF2B5EF4-FFF2-40B4-BE49-F238E27FC236}">
                <a16:creationId xmlns:a16="http://schemas.microsoft.com/office/drawing/2014/main" id="{69FD016E-0C9A-9D41-BDD8-0243C5BA5057}"/>
              </a:ext>
            </a:extLst>
          </p:cNvPr>
          <p:cNvSpPr txBox="1">
            <a:spLocks/>
          </p:cNvSpPr>
          <p:nvPr/>
        </p:nvSpPr>
        <p:spPr bwMode="auto">
          <a:xfrm>
            <a:off x="1" y="4267200"/>
            <a:ext cx="7299918" cy="2303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269875" lvl="1" indent="-269875" defTabSz="914400">
              <a:lnSpc>
                <a:spcPts val="2300"/>
              </a:lnSpc>
              <a:spcBef>
                <a:spcPts val="0"/>
              </a:spcBef>
              <a:spcAft>
                <a:spcPts val="800"/>
              </a:spcAft>
              <a:buSzPct val="200000"/>
              <a:buFont typeface="Comic Sans MS" pitchFamily="66" charset="0"/>
              <a:buChar char="●"/>
            </a:pPr>
            <a:r>
              <a:rPr lang="en-US" sz="1700" i="0" kern="0" dirty="0">
                <a:solidFill>
                  <a:srgbClr val="000000"/>
                </a:solidFill>
                <a:latin typeface="Comic Sans MS" charset="0"/>
                <a:ea typeface="MS PGothic" charset="0"/>
              </a:rPr>
              <a:t>ICARUS and SBND </a:t>
            </a:r>
            <a:r>
              <a:rPr lang="en-US" sz="1700" i="0" kern="0" dirty="0" err="1">
                <a:solidFill>
                  <a:srgbClr val="000000"/>
                </a:solidFill>
                <a:latin typeface="Comic Sans MS" charset="0"/>
                <a:ea typeface="MS PGothic" charset="0"/>
              </a:rPr>
              <a:t>LAr</a:t>
            </a:r>
            <a:r>
              <a:rPr lang="en-US" sz="1700" i="0" kern="0" dirty="0">
                <a:solidFill>
                  <a:srgbClr val="000000"/>
                </a:solidFill>
                <a:latin typeface="Comic Sans MS" charset="0"/>
                <a:ea typeface="MS PGothic" charset="0"/>
              </a:rPr>
              <a:t>-TPC’s installed at 600 and 110 m from    the BNB target, searching for sterile-</a:t>
            </a:r>
            <a:r>
              <a:rPr lang="en-US" sz="1700" i="0" kern="0" dirty="0">
                <a:solidFill>
                  <a:srgbClr val="000000"/>
                </a:solidFill>
                <a:latin typeface="Symbol" charset="2"/>
                <a:ea typeface="MS PGothic" charset="0"/>
                <a:cs typeface="Symbol" charset="2"/>
              </a:rPr>
              <a:t>n</a:t>
            </a:r>
            <a:r>
              <a:rPr lang="en-US" sz="1700" i="0" kern="0" dirty="0">
                <a:solidFill>
                  <a:srgbClr val="000000"/>
                </a:solidFill>
                <a:latin typeface="Comic Sans MS" charset="0"/>
                <a:ea typeface="MS PGothic" charset="0"/>
              </a:rPr>
              <a:t> oscillations both                  in appearance and disappearance channels.</a:t>
            </a:r>
          </a:p>
          <a:p>
            <a:pPr marL="269875" lvl="1" indent="-269875" defTabSz="914400">
              <a:lnSpc>
                <a:spcPts val="2300"/>
              </a:lnSpc>
              <a:spcBef>
                <a:spcPts val="0"/>
              </a:spcBef>
              <a:spcAft>
                <a:spcPts val="800"/>
              </a:spcAft>
              <a:buSzPct val="200000"/>
              <a:buFont typeface="Comic Sans MS" pitchFamily="66" charset="0"/>
              <a:buChar char="●"/>
            </a:pPr>
            <a:r>
              <a:rPr lang="en-US" sz="1700" i="0" kern="0" dirty="0">
                <a:solidFill>
                  <a:srgbClr val="000000"/>
                </a:solidFill>
                <a:latin typeface="Comic Sans MS" charset="0"/>
                <a:ea typeface="MS PGothic" charset="0"/>
              </a:rPr>
              <a:t>H</a:t>
            </a:r>
            <a:r>
              <a:rPr lang="en-US" sz="1700" i="0" dirty="0">
                <a:solidFill>
                  <a:srgbClr val="000000"/>
                </a:solidFill>
                <a:latin typeface="Comic Sans MS"/>
              </a:rPr>
              <a:t>igh-statistics </a:t>
            </a:r>
            <a:r>
              <a:rPr lang="en-US" sz="1700" i="0" dirty="0">
                <a:solidFill>
                  <a:srgbClr val="000000"/>
                </a:solidFill>
                <a:latin typeface="Symbol" pitchFamily="2" charset="2"/>
              </a:rPr>
              <a:t>n</a:t>
            </a:r>
            <a:r>
              <a:rPr lang="en-US" sz="1700" i="0" dirty="0">
                <a:solidFill>
                  <a:srgbClr val="000000"/>
                </a:solidFill>
                <a:latin typeface="Comic Sans MS"/>
              </a:rPr>
              <a:t>-</a:t>
            </a:r>
            <a:r>
              <a:rPr lang="en-US" sz="1700" i="0" dirty="0" err="1">
                <a:solidFill>
                  <a:srgbClr val="000000"/>
                </a:solidFill>
                <a:latin typeface="Comic Sans MS"/>
              </a:rPr>
              <a:t>Ar</a:t>
            </a:r>
            <a:r>
              <a:rPr lang="en-US" sz="1700" i="0" dirty="0">
                <a:solidFill>
                  <a:srgbClr val="000000"/>
                </a:solidFill>
                <a:latin typeface="Comic Sans MS"/>
              </a:rPr>
              <a:t> cross-section measurements and event identification/reconstruction studies:                                         </a:t>
            </a:r>
          </a:p>
          <a:p>
            <a:pPr marL="538163" lvl="2" indent="-220663">
              <a:lnSpc>
                <a:spcPts val="2160"/>
              </a:lnSpc>
              <a:spcBef>
                <a:spcPts val="0"/>
              </a:spcBef>
              <a:spcAft>
                <a:spcPts val="400"/>
              </a:spcAft>
              <a:buClr>
                <a:srgbClr val="FF0000"/>
              </a:buClr>
              <a:buSzPct val="90000"/>
              <a:buFont typeface="Wingdings" charset="2"/>
              <a:buChar char="Ø"/>
            </a:pPr>
            <a:r>
              <a:rPr lang="en-US" sz="1700" i="0" dirty="0">
                <a:solidFill>
                  <a:srgbClr val="000000"/>
                </a:solidFill>
                <a:latin typeface="Comic Sans MS" panose="030F0702030302020204" pitchFamily="66" charset="0"/>
              </a:rPr>
              <a:t>10</a:t>
            </a:r>
            <a:r>
              <a:rPr lang="en-US" sz="1700" i="0" baseline="30000" dirty="0">
                <a:solidFill>
                  <a:srgbClr val="000000"/>
                </a:solidFill>
                <a:latin typeface="Comic Sans MS" panose="030F0702030302020204" pitchFamily="66" charset="0"/>
              </a:rPr>
              <a:t>6</a:t>
            </a:r>
            <a:r>
              <a:rPr lang="en-US" sz="1700" i="0" dirty="0">
                <a:solidFill>
                  <a:srgbClr val="000000"/>
                </a:solidFill>
                <a:latin typeface="Comic Sans MS" panose="030F0702030302020204" pitchFamily="66" charset="0"/>
              </a:rPr>
              <a:t> </a:t>
            </a:r>
            <a:r>
              <a:rPr lang="en-US" sz="1700" i="0" dirty="0" err="1">
                <a:solidFill>
                  <a:srgbClr val="000000"/>
                </a:solidFill>
              </a:rPr>
              <a:t>evt</a:t>
            </a:r>
            <a:r>
              <a:rPr lang="en-US" sz="1700" i="0" dirty="0">
                <a:solidFill>
                  <a:srgbClr val="000000"/>
                </a:solidFill>
              </a:rPr>
              <a:t>/y in SBND &lt;1 GeV from Booster (</a:t>
            </a:r>
            <a:r>
              <a:rPr lang="en-US" sz="1700" i="0" dirty="0" err="1">
                <a:solidFill>
                  <a:srgbClr val="000000"/>
                </a:solidFill>
              </a:rPr>
              <a:t>E</a:t>
            </a:r>
            <a:r>
              <a:rPr lang="en-US" sz="1700" i="0" dirty="0" err="1">
                <a:solidFill>
                  <a:srgbClr val="000000"/>
                </a:solidFill>
                <a:latin typeface="Symbol" pitchFamily="2" charset="2"/>
              </a:rPr>
              <a:t>n</a:t>
            </a:r>
            <a:r>
              <a:rPr lang="en-US" sz="1700" i="0" dirty="0">
                <a:solidFill>
                  <a:srgbClr val="000000"/>
                </a:solidFill>
              </a:rPr>
              <a:t> ~ 0.8 GeV)</a:t>
            </a:r>
          </a:p>
          <a:p>
            <a:pPr marL="538163" lvl="2" indent="-220663">
              <a:lnSpc>
                <a:spcPts val="2160"/>
              </a:lnSpc>
              <a:spcBef>
                <a:spcPts val="0"/>
              </a:spcBef>
              <a:spcAft>
                <a:spcPts val="400"/>
              </a:spcAft>
              <a:buClr>
                <a:srgbClr val="FF0000"/>
              </a:buClr>
              <a:buSzPct val="90000"/>
              <a:buFont typeface="Wingdings" charset="2"/>
              <a:buChar char="Ø"/>
            </a:pPr>
            <a:r>
              <a:rPr lang="en-US" sz="1700" i="0" dirty="0">
                <a:solidFill>
                  <a:srgbClr val="000000"/>
                </a:solidFill>
                <a:latin typeface="Comic Sans MS"/>
              </a:rPr>
              <a:t>10</a:t>
            </a:r>
            <a:r>
              <a:rPr lang="en-US" sz="1700" i="0" baseline="30000" dirty="0">
                <a:solidFill>
                  <a:srgbClr val="000000"/>
                </a:solidFill>
                <a:latin typeface="Comic Sans MS"/>
              </a:rPr>
              <a:t>5 </a:t>
            </a:r>
            <a:r>
              <a:rPr lang="en-US" sz="1700" i="0" dirty="0" err="1">
                <a:solidFill>
                  <a:srgbClr val="000000"/>
                </a:solidFill>
                <a:latin typeface="Comic Sans MS"/>
              </a:rPr>
              <a:t>evt</a:t>
            </a:r>
            <a:r>
              <a:rPr lang="en-US" sz="1700" i="0" dirty="0">
                <a:solidFill>
                  <a:srgbClr val="000000"/>
                </a:solidFill>
                <a:latin typeface="Comic Sans MS"/>
              </a:rPr>
              <a:t>/y in ICARUS &gt;1 GeV from 6</a:t>
            </a:r>
            <a:r>
              <a:rPr lang="en-US" sz="1700" i="0" baseline="30000" dirty="0">
                <a:solidFill>
                  <a:srgbClr val="000000"/>
                </a:solidFill>
                <a:latin typeface="Comic Sans MS"/>
              </a:rPr>
              <a:t>0</a:t>
            </a:r>
            <a:r>
              <a:rPr lang="en-US" sz="1700" i="0" dirty="0">
                <a:solidFill>
                  <a:srgbClr val="000000"/>
                </a:solidFill>
                <a:latin typeface="Comic Sans MS"/>
              </a:rPr>
              <a:t> off-axis </a:t>
            </a:r>
            <a:r>
              <a:rPr lang="en-US" sz="1700" i="0" dirty="0" err="1">
                <a:solidFill>
                  <a:srgbClr val="000000"/>
                </a:solidFill>
                <a:latin typeface="Comic Sans MS"/>
              </a:rPr>
              <a:t>NuMI</a:t>
            </a:r>
            <a:r>
              <a:rPr lang="en-US" sz="1700" i="0" dirty="0">
                <a:solidFill>
                  <a:srgbClr val="000000"/>
                </a:solidFill>
                <a:latin typeface="Comic Sans MS"/>
              </a:rPr>
              <a:t> (E</a:t>
            </a:r>
            <a:r>
              <a:rPr lang="en-US" sz="1700" i="0" dirty="0">
                <a:solidFill>
                  <a:srgbClr val="000000"/>
                </a:solidFill>
                <a:latin typeface="Symbol" pitchFamily="2" charset="2"/>
              </a:rPr>
              <a:t>n</a:t>
            </a:r>
            <a:r>
              <a:rPr lang="en-US" sz="1700" i="0" dirty="0">
                <a:solidFill>
                  <a:srgbClr val="000000"/>
                </a:solidFill>
                <a:latin typeface="Comic Sans MS"/>
              </a:rPr>
              <a:t>~2 GeV)</a:t>
            </a:r>
          </a:p>
        </p:txBody>
      </p:sp>
      <p:grpSp>
        <p:nvGrpSpPr>
          <p:cNvPr id="30" name="Group 29">
            <a:extLst>
              <a:ext uri="{FF2B5EF4-FFF2-40B4-BE49-F238E27FC236}">
                <a16:creationId xmlns:a16="http://schemas.microsoft.com/office/drawing/2014/main" id="{8B494BC3-171D-FA4D-B705-83911D11A68D}"/>
              </a:ext>
            </a:extLst>
          </p:cNvPr>
          <p:cNvGrpSpPr/>
          <p:nvPr/>
        </p:nvGrpSpPr>
        <p:grpSpPr>
          <a:xfrm>
            <a:off x="0" y="794467"/>
            <a:ext cx="7003600" cy="3396533"/>
            <a:chOff x="380290" y="490654"/>
            <a:chExt cx="7068849" cy="3396533"/>
          </a:xfrm>
        </p:grpSpPr>
        <p:pic>
          <p:nvPicPr>
            <p:cNvPr id="31" name="Google Shape;137;p18">
              <a:extLst>
                <a:ext uri="{FF2B5EF4-FFF2-40B4-BE49-F238E27FC236}">
                  <a16:creationId xmlns:a16="http://schemas.microsoft.com/office/drawing/2014/main" id="{27A93364-BDAE-594A-97A7-5196E74782B9}"/>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80290" y="722942"/>
              <a:ext cx="7068849" cy="3164245"/>
            </a:xfrm>
            <a:prstGeom prst="rect">
              <a:avLst/>
            </a:prstGeom>
            <a:noFill/>
            <a:ln>
              <a:noFill/>
            </a:ln>
          </p:spPr>
        </p:pic>
        <p:cxnSp>
          <p:nvCxnSpPr>
            <p:cNvPr id="32" name="Google Shape;105;p11">
              <a:extLst>
                <a:ext uri="{FF2B5EF4-FFF2-40B4-BE49-F238E27FC236}">
                  <a16:creationId xmlns:a16="http://schemas.microsoft.com/office/drawing/2014/main" id="{E738DA5F-3F6F-A544-BB84-F24368371F97}"/>
                </a:ext>
              </a:extLst>
            </p:cNvPr>
            <p:cNvCxnSpPr>
              <a:cxnSpLocks/>
            </p:cNvCxnSpPr>
            <p:nvPr/>
          </p:nvCxnSpPr>
          <p:spPr>
            <a:xfrm flipH="1">
              <a:off x="1143000" y="2744187"/>
              <a:ext cx="5943600" cy="228600"/>
            </a:xfrm>
            <a:prstGeom prst="straightConnector1">
              <a:avLst/>
            </a:prstGeom>
            <a:noFill/>
            <a:ln w="28575" cap="flat" cmpd="sng">
              <a:solidFill>
                <a:srgbClr val="FF0000"/>
              </a:solidFill>
              <a:prstDash val="solid"/>
              <a:round/>
              <a:headEnd type="none" w="med" len="med"/>
              <a:tailEnd type="triangle" w="med" len="med"/>
            </a:ln>
          </p:spPr>
        </p:cxnSp>
        <p:grpSp>
          <p:nvGrpSpPr>
            <p:cNvPr id="33" name="Group 32">
              <a:extLst>
                <a:ext uri="{FF2B5EF4-FFF2-40B4-BE49-F238E27FC236}">
                  <a16:creationId xmlns:a16="http://schemas.microsoft.com/office/drawing/2014/main" id="{C6B70FC3-EBDC-5745-933A-517022305EF9}"/>
                </a:ext>
              </a:extLst>
            </p:cNvPr>
            <p:cNvGrpSpPr/>
            <p:nvPr/>
          </p:nvGrpSpPr>
          <p:grpSpPr>
            <a:xfrm>
              <a:off x="582571" y="490654"/>
              <a:ext cx="6427828" cy="1277987"/>
              <a:chOff x="582571" y="965267"/>
              <a:chExt cx="6427828" cy="1277987"/>
            </a:xfrm>
          </p:grpSpPr>
          <p:grpSp>
            <p:nvGrpSpPr>
              <p:cNvPr id="38" name="Group 37">
                <a:extLst>
                  <a:ext uri="{FF2B5EF4-FFF2-40B4-BE49-F238E27FC236}">
                    <a16:creationId xmlns:a16="http://schemas.microsoft.com/office/drawing/2014/main" id="{94808480-EAC3-B94E-86AD-BBA5D84EBE5C}"/>
                  </a:ext>
                </a:extLst>
              </p:cNvPr>
              <p:cNvGrpSpPr/>
              <p:nvPr/>
            </p:nvGrpSpPr>
            <p:grpSpPr>
              <a:xfrm>
                <a:off x="582571" y="965267"/>
                <a:ext cx="6427828" cy="1277987"/>
                <a:chOff x="568694" y="955648"/>
                <a:chExt cx="6220480" cy="1231077"/>
              </a:xfrm>
            </p:grpSpPr>
            <p:grpSp>
              <p:nvGrpSpPr>
                <p:cNvPr id="40" name="Group 39">
                  <a:extLst>
                    <a:ext uri="{FF2B5EF4-FFF2-40B4-BE49-F238E27FC236}">
                      <a16:creationId xmlns:a16="http://schemas.microsoft.com/office/drawing/2014/main" id="{713BD5ED-1BFF-8C45-963F-231E5AFE68AA}"/>
                    </a:ext>
                  </a:extLst>
                </p:cNvPr>
                <p:cNvGrpSpPr/>
                <p:nvPr/>
              </p:nvGrpSpPr>
              <p:grpSpPr>
                <a:xfrm>
                  <a:off x="568694" y="955649"/>
                  <a:ext cx="6220480" cy="1231076"/>
                  <a:chOff x="942699" y="1608876"/>
                  <a:chExt cx="8039098" cy="1564922"/>
                </a:xfrm>
              </p:grpSpPr>
              <p:sp>
                <p:nvSpPr>
                  <p:cNvPr id="42" name="Google Shape;110;p11">
                    <a:extLst>
                      <a:ext uri="{FF2B5EF4-FFF2-40B4-BE49-F238E27FC236}">
                        <a16:creationId xmlns:a16="http://schemas.microsoft.com/office/drawing/2014/main" id="{8D141253-56C3-4B42-AF70-76A728096FFC}"/>
                      </a:ext>
                    </a:extLst>
                  </p:cNvPr>
                  <p:cNvSpPr/>
                  <p:nvPr/>
                </p:nvSpPr>
                <p:spPr>
                  <a:xfrm>
                    <a:off x="5649958" y="1739503"/>
                    <a:ext cx="3331839" cy="1274065"/>
                  </a:xfrm>
                  <a:prstGeom prst="roundRect">
                    <a:avLst>
                      <a:gd name="adj" fmla="val 7610"/>
                    </a:avLst>
                  </a:prstGeom>
                  <a:solidFill>
                    <a:schemeClr val="bg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nvGrpSpPr>
                  <p:cNvPr id="43" name="Group 42">
                    <a:extLst>
                      <a:ext uri="{FF2B5EF4-FFF2-40B4-BE49-F238E27FC236}">
                        <a16:creationId xmlns:a16="http://schemas.microsoft.com/office/drawing/2014/main" id="{079FA8A0-2AC4-A544-929D-EBFEF537AFB1}"/>
                      </a:ext>
                    </a:extLst>
                  </p:cNvPr>
                  <p:cNvGrpSpPr/>
                  <p:nvPr/>
                </p:nvGrpSpPr>
                <p:grpSpPr>
                  <a:xfrm>
                    <a:off x="942699" y="1608876"/>
                    <a:ext cx="4000755" cy="1564922"/>
                    <a:chOff x="942699" y="1069590"/>
                    <a:chExt cx="4000755" cy="1564922"/>
                  </a:xfrm>
                </p:grpSpPr>
                <p:sp>
                  <p:nvSpPr>
                    <p:cNvPr id="44" name="Google Shape;110;p11">
                      <a:extLst>
                        <a:ext uri="{FF2B5EF4-FFF2-40B4-BE49-F238E27FC236}">
                          <a16:creationId xmlns:a16="http://schemas.microsoft.com/office/drawing/2014/main" id="{F588F4F7-B6CD-1345-831B-B30C04FD803C}"/>
                        </a:ext>
                      </a:extLst>
                    </p:cNvPr>
                    <p:cNvSpPr/>
                    <p:nvPr/>
                  </p:nvSpPr>
                  <p:spPr>
                    <a:xfrm>
                      <a:off x="942699" y="1196267"/>
                      <a:ext cx="3893499" cy="1278015"/>
                    </a:xfrm>
                    <a:prstGeom prst="roundRect">
                      <a:avLst>
                        <a:gd name="adj" fmla="val 7610"/>
                      </a:avLst>
                    </a:prstGeom>
                    <a:solidFill>
                      <a:schemeClr val="bg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45" name="Google Shape;109;p11">
                      <a:extLst>
                        <a:ext uri="{FF2B5EF4-FFF2-40B4-BE49-F238E27FC236}">
                          <a16:creationId xmlns:a16="http://schemas.microsoft.com/office/drawing/2014/main" id="{C9056431-02BA-B04C-A78C-70915C4A6EA4}"/>
                        </a:ext>
                      </a:extLst>
                    </p:cNvPr>
                    <p:cNvSpPr txBox="1"/>
                    <p:nvPr/>
                  </p:nvSpPr>
                  <p:spPr>
                    <a:xfrm>
                      <a:off x="2691924" y="1069590"/>
                      <a:ext cx="2251530" cy="1564922"/>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US" sz="2000" b="1" dirty="0">
                          <a:solidFill>
                            <a:srgbClr val="595959"/>
                          </a:solidFill>
                          <a:latin typeface="Calibri"/>
                          <a:ea typeface="Calibri"/>
                          <a:cs typeface="Calibri"/>
                          <a:sym typeface="Calibri"/>
                        </a:rPr>
                        <a:t>ICARUS</a:t>
                      </a:r>
                      <a:endParaRPr sz="2000" b="1" dirty="0">
                        <a:solidFill>
                          <a:srgbClr val="595959"/>
                        </a:solidFill>
                        <a:latin typeface="Calibri"/>
                        <a:ea typeface="Calibri"/>
                        <a:cs typeface="Calibri"/>
                        <a:sym typeface="Calibri"/>
                      </a:endParaRPr>
                    </a:p>
                    <a:p>
                      <a:pPr>
                        <a:spcBef>
                          <a:spcPts val="0"/>
                        </a:spcBef>
                        <a:spcAft>
                          <a:spcPts val="0"/>
                        </a:spcAft>
                      </a:pPr>
                      <a:r>
                        <a:rPr lang="en-US" dirty="0">
                          <a:solidFill>
                            <a:srgbClr val="595959"/>
                          </a:solidFill>
                          <a:latin typeface="Calibri"/>
                          <a:ea typeface="Calibri"/>
                          <a:cs typeface="Calibri"/>
                          <a:sym typeface="Calibri"/>
                        </a:rPr>
                        <a:t>600m baseline</a:t>
                      </a:r>
                      <a:endParaRPr dirty="0">
                        <a:solidFill>
                          <a:srgbClr val="595959"/>
                        </a:solidFill>
                        <a:latin typeface="Calibri"/>
                        <a:ea typeface="Calibri"/>
                        <a:cs typeface="Calibri"/>
                        <a:sym typeface="Calibri"/>
                      </a:endParaRPr>
                    </a:p>
                    <a:p>
                      <a:pPr>
                        <a:spcBef>
                          <a:spcPts val="0"/>
                        </a:spcBef>
                        <a:spcAft>
                          <a:spcPts val="0"/>
                        </a:spcAft>
                      </a:pPr>
                      <a:r>
                        <a:rPr lang="en-US" dirty="0">
                          <a:solidFill>
                            <a:srgbClr val="595959"/>
                          </a:solidFill>
                          <a:latin typeface="Calibri"/>
                          <a:ea typeface="Calibri"/>
                          <a:cs typeface="Calibri"/>
                          <a:sym typeface="Calibri"/>
                        </a:rPr>
                        <a:t>470t active volume </a:t>
                      </a:r>
                    </a:p>
                    <a:p>
                      <a:pPr>
                        <a:spcBef>
                          <a:spcPts val="0"/>
                        </a:spcBef>
                        <a:spcAft>
                          <a:spcPts val="0"/>
                        </a:spcAft>
                      </a:pPr>
                      <a:r>
                        <a:rPr lang="en-US" b="1" dirty="0">
                          <a:solidFill>
                            <a:srgbClr val="FF0000"/>
                          </a:solidFill>
                          <a:latin typeface="Calibri"/>
                          <a:ea typeface="Calibri"/>
                          <a:cs typeface="Calibri"/>
                          <a:sym typeface="Calibri"/>
                        </a:rPr>
                        <a:t>data taking</a:t>
                      </a:r>
                    </a:p>
                  </p:txBody>
                </p:sp>
                <p:pic>
                  <p:nvPicPr>
                    <p:cNvPr id="46" name="Picture 6" descr="&#10;Description automatically generated">
                      <a:extLst>
                        <a:ext uri="{FF2B5EF4-FFF2-40B4-BE49-F238E27FC236}">
                          <a16:creationId xmlns:a16="http://schemas.microsoft.com/office/drawing/2014/main" id="{A9A8156F-314D-8143-A5B6-6B91EE4EE7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5027" y="1387691"/>
                      <a:ext cx="1607280" cy="1127556"/>
                    </a:xfrm>
                    <a:prstGeom prst="rect">
                      <a:avLst/>
                    </a:prstGeom>
                  </p:spPr>
                </p:pic>
              </p:grpSp>
            </p:grpSp>
            <p:sp>
              <p:nvSpPr>
                <p:cNvPr id="41" name="Google Shape;109;p11">
                  <a:extLst>
                    <a:ext uri="{FF2B5EF4-FFF2-40B4-BE49-F238E27FC236}">
                      <a16:creationId xmlns:a16="http://schemas.microsoft.com/office/drawing/2014/main" id="{925AA6DD-4A9F-EF4A-9F2E-9E0435B17E90}"/>
                    </a:ext>
                  </a:extLst>
                </p:cNvPr>
                <p:cNvSpPr txBox="1"/>
                <p:nvPr/>
              </p:nvSpPr>
              <p:spPr>
                <a:xfrm>
                  <a:off x="4211070" y="955648"/>
                  <a:ext cx="1840685" cy="1231076"/>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en-US" sz="2000" b="1" dirty="0">
                      <a:solidFill>
                        <a:srgbClr val="595959"/>
                      </a:solidFill>
                      <a:latin typeface="Calibri"/>
                      <a:ea typeface="Calibri"/>
                      <a:cs typeface="Calibri"/>
                      <a:sym typeface="Calibri"/>
                    </a:rPr>
                    <a:t>SBND</a:t>
                  </a:r>
                  <a:endParaRPr sz="800" dirty="0">
                    <a:solidFill>
                      <a:srgbClr val="595959"/>
                    </a:solidFill>
                    <a:latin typeface="Calibri"/>
                    <a:ea typeface="Calibri"/>
                    <a:cs typeface="Calibri"/>
                    <a:sym typeface="Calibri"/>
                  </a:endParaRPr>
                </a:p>
                <a:p>
                  <a:pPr>
                    <a:spcBef>
                      <a:spcPts val="0"/>
                    </a:spcBef>
                    <a:spcAft>
                      <a:spcPts val="0"/>
                    </a:spcAft>
                  </a:pPr>
                  <a:r>
                    <a:rPr lang="en-US" dirty="0">
                      <a:solidFill>
                        <a:srgbClr val="595959"/>
                      </a:solidFill>
                      <a:latin typeface="Calibri"/>
                      <a:ea typeface="Calibri"/>
                      <a:cs typeface="Calibri"/>
                      <a:sym typeface="Calibri"/>
                    </a:rPr>
                    <a:t>110 m baseline</a:t>
                  </a:r>
                  <a:endParaRPr dirty="0">
                    <a:solidFill>
                      <a:srgbClr val="595959"/>
                    </a:solidFill>
                    <a:latin typeface="Calibri"/>
                    <a:ea typeface="Calibri"/>
                    <a:cs typeface="Calibri"/>
                    <a:sym typeface="Calibri"/>
                  </a:endParaRPr>
                </a:p>
                <a:p>
                  <a:pPr>
                    <a:spcBef>
                      <a:spcPts val="0"/>
                    </a:spcBef>
                    <a:spcAft>
                      <a:spcPts val="0"/>
                    </a:spcAft>
                  </a:pPr>
                  <a:r>
                    <a:rPr lang="en-US" dirty="0">
                      <a:solidFill>
                        <a:srgbClr val="595959"/>
                      </a:solidFill>
                      <a:latin typeface="Calibri"/>
                      <a:ea typeface="Calibri"/>
                      <a:cs typeface="Calibri"/>
                      <a:sym typeface="Calibri"/>
                    </a:rPr>
                    <a:t>112t active volume </a:t>
                  </a:r>
                </a:p>
                <a:p>
                  <a:pPr>
                    <a:spcBef>
                      <a:spcPts val="0"/>
                    </a:spcBef>
                    <a:spcAft>
                      <a:spcPts val="0"/>
                    </a:spcAft>
                  </a:pPr>
                  <a:r>
                    <a:rPr lang="en-US" b="1" dirty="0">
                      <a:solidFill>
                        <a:srgbClr val="0000FF"/>
                      </a:solidFill>
                      <a:latin typeface="Calibri"/>
                      <a:ea typeface="Calibri"/>
                      <a:cs typeface="Calibri"/>
                      <a:sym typeface="Calibri"/>
                    </a:rPr>
                    <a:t>Data taking started </a:t>
                  </a:r>
                </a:p>
              </p:txBody>
            </p:sp>
          </p:grpSp>
          <p:pic>
            <p:nvPicPr>
              <p:cNvPr id="39" name="Picture 38">
                <a:extLst>
                  <a:ext uri="{FF2B5EF4-FFF2-40B4-BE49-F238E27FC236}">
                    <a16:creationId xmlns:a16="http://schemas.microsoft.com/office/drawing/2014/main" id="{9CE46EF6-7C7E-D24F-AF31-2600EA4B67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6090816" y="1300274"/>
                <a:ext cx="888548" cy="722948"/>
              </a:xfrm>
              <a:prstGeom prst="rect">
                <a:avLst/>
              </a:prstGeom>
            </p:spPr>
          </p:pic>
        </p:grpSp>
        <p:cxnSp>
          <p:nvCxnSpPr>
            <p:cNvPr id="34" name="Straight Arrow Connector 33">
              <a:extLst>
                <a:ext uri="{FF2B5EF4-FFF2-40B4-BE49-F238E27FC236}">
                  <a16:creationId xmlns:a16="http://schemas.microsoft.com/office/drawing/2014/main" id="{3E82BCAF-884B-9845-B70A-D0E1CDA61476}"/>
                </a:ext>
              </a:extLst>
            </p:cNvPr>
            <p:cNvCxnSpPr>
              <a:cxnSpLocks/>
            </p:cNvCxnSpPr>
            <p:nvPr/>
          </p:nvCxnSpPr>
          <p:spPr bwMode="auto">
            <a:xfrm>
              <a:off x="1537048" y="1719806"/>
              <a:ext cx="1101694" cy="1100581"/>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5" name="Google Shape;141;p18">
              <a:extLst>
                <a:ext uri="{FF2B5EF4-FFF2-40B4-BE49-F238E27FC236}">
                  <a16:creationId xmlns:a16="http://schemas.microsoft.com/office/drawing/2014/main" id="{820A9C88-46FB-C144-813D-C333A8B895D5}"/>
                </a:ext>
              </a:extLst>
            </p:cNvPr>
            <p:cNvSpPr txBox="1"/>
            <p:nvPr/>
          </p:nvSpPr>
          <p:spPr>
            <a:xfrm rot="-122691">
              <a:off x="5951494" y="3044516"/>
              <a:ext cx="1359761" cy="446244"/>
            </a:xfrm>
            <a:prstGeom prst="rect">
              <a:avLst/>
            </a:prstGeom>
            <a:solidFill>
              <a:srgbClr val="D9EAD3"/>
            </a:solidFill>
            <a:ln w="9525" cap="flat" cmpd="sng">
              <a:solidFill>
                <a:srgbClr val="CC0000"/>
              </a:solidFill>
              <a:prstDash val="solid"/>
              <a:round/>
              <a:headEnd type="none" w="sm" len="sm"/>
              <a:tailEnd type="none" w="sm" len="sm"/>
            </a:ln>
          </p:spPr>
          <p:txBody>
            <a:bodyPr spcFirstLastPara="1" wrap="square" lIns="99044" tIns="99044" rIns="99044" bIns="99044" anchor="t" anchorCtr="0">
              <a:spAutoFit/>
            </a:bodyPr>
            <a:lstStyle/>
            <a:p>
              <a:pPr>
                <a:spcBef>
                  <a:spcPts val="0"/>
                </a:spcBef>
                <a:spcAft>
                  <a:spcPts val="0"/>
                </a:spcAft>
              </a:pPr>
              <a:r>
                <a:rPr lang="it" b="1" dirty="0">
                  <a:solidFill>
                    <a:srgbClr val="CC0000"/>
                  </a:solidFill>
                  <a:latin typeface="Calibri"/>
                  <a:ea typeface="Calibri"/>
                  <a:cs typeface="Calibri"/>
                  <a:sym typeface="Calibri"/>
                </a:rPr>
                <a:t>BNB on axis</a:t>
              </a:r>
              <a:endParaRPr b="1" dirty="0">
                <a:solidFill>
                  <a:srgbClr val="CC0000"/>
                </a:solidFill>
                <a:latin typeface="Calibri"/>
                <a:ea typeface="Calibri"/>
                <a:cs typeface="Calibri"/>
                <a:sym typeface="Calibri"/>
              </a:endParaRPr>
            </a:p>
          </p:txBody>
        </p:sp>
        <p:cxnSp>
          <p:nvCxnSpPr>
            <p:cNvPr id="36" name="Google Shape;139;p18">
              <a:extLst>
                <a:ext uri="{FF2B5EF4-FFF2-40B4-BE49-F238E27FC236}">
                  <a16:creationId xmlns:a16="http://schemas.microsoft.com/office/drawing/2014/main" id="{B95CAB49-176D-7140-B3E5-538F1001DDD4}"/>
                </a:ext>
              </a:extLst>
            </p:cNvPr>
            <p:cNvCxnSpPr>
              <a:cxnSpLocks/>
            </p:cNvCxnSpPr>
            <p:nvPr/>
          </p:nvCxnSpPr>
          <p:spPr>
            <a:xfrm flipH="1">
              <a:off x="1499070" y="2043272"/>
              <a:ext cx="5587530" cy="939794"/>
            </a:xfrm>
            <a:prstGeom prst="straightConnector1">
              <a:avLst/>
            </a:prstGeom>
            <a:noFill/>
            <a:ln w="28575" cap="flat" cmpd="sng">
              <a:solidFill>
                <a:srgbClr val="0000FF"/>
              </a:solidFill>
              <a:prstDash val="dash"/>
              <a:round/>
              <a:headEnd type="none" w="med" len="med"/>
              <a:tailEnd type="triangle" w="med" len="med"/>
            </a:ln>
          </p:spPr>
        </p:cxnSp>
        <p:sp>
          <p:nvSpPr>
            <p:cNvPr id="37" name="Google Shape;140;p18">
              <a:extLst>
                <a:ext uri="{FF2B5EF4-FFF2-40B4-BE49-F238E27FC236}">
                  <a16:creationId xmlns:a16="http://schemas.microsoft.com/office/drawing/2014/main" id="{676F6680-A5AD-F041-8743-B7B1BAEFA8F6}"/>
                </a:ext>
              </a:extLst>
            </p:cNvPr>
            <p:cNvSpPr txBox="1"/>
            <p:nvPr/>
          </p:nvSpPr>
          <p:spPr>
            <a:xfrm rot="21064851">
              <a:off x="3295327" y="2008853"/>
              <a:ext cx="1881711" cy="446244"/>
            </a:xfrm>
            <a:prstGeom prst="rect">
              <a:avLst/>
            </a:prstGeom>
            <a:solidFill>
              <a:srgbClr val="D9EAD3"/>
            </a:solidFill>
            <a:ln w="9525" cap="flat" cmpd="sng">
              <a:solidFill>
                <a:srgbClr val="0000FF"/>
              </a:solidFill>
              <a:prstDash val="solid"/>
              <a:round/>
              <a:headEnd type="none" w="sm" len="sm"/>
              <a:tailEnd type="none" w="sm" len="sm"/>
            </a:ln>
          </p:spPr>
          <p:txBody>
            <a:bodyPr spcFirstLastPara="1" wrap="square" lIns="99044" tIns="99044" rIns="99044" bIns="99044" anchor="t" anchorCtr="0">
              <a:spAutoFit/>
            </a:bodyPr>
            <a:lstStyle/>
            <a:p>
              <a:pPr>
                <a:spcBef>
                  <a:spcPts val="0"/>
                </a:spcBef>
                <a:spcAft>
                  <a:spcPts val="0"/>
                </a:spcAft>
              </a:pPr>
              <a:r>
                <a:rPr lang="it" b="1" dirty="0">
                  <a:solidFill>
                    <a:srgbClr val="0000FF"/>
                  </a:solidFill>
                  <a:latin typeface="Calibri"/>
                  <a:ea typeface="Calibri"/>
                  <a:cs typeface="Calibri"/>
                  <a:sym typeface="Calibri"/>
                </a:rPr>
                <a:t>NuMI ~ 6</a:t>
              </a:r>
              <a:r>
                <a:rPr lang="it" b="1" baseline="30000" dirty="0">
                  <a:solidFill>
                    <a:srgbClr val="0000FF"/>
                  </a:solidFill>
                  <a:latin typeface="Calibri"/>
                  <a:ea typeface="Calibri"/>
                  <a:cs typeface="Calibri"/>
                  <a:sym typeface="Calibri"/>
                </a:rPr>
                <a:t>o</a:t>
              </a:r>
              <a:r>
                <a:rPr lang="it" b="1" dirty="0">
                  <a:solidFill>
                    <a:srgbClr val="0000FF"/>
                  </a:solidFill>
                  <a:latin typeface="Calibri"/>
                  <a:ea typeface="Calibri"/>
                  <a:cs typeface="Calibri"/>
                  <a:sym typeface="Calibri"/>
                </a:rPr>
                <a:t> off-axis</a:t>
              </a:r>
              <a:endParaRPr b="1" dirty="0">
                <a:solidFill>
                  <a:srgbClr val="0000FF"/>
                </a:solidFill>
                <a:latin typeface="Calibri"/>
                <a:ea typeface="Calibri"/>
                <a:cs typeface="Calibri"/>
                <a:sym typeface="Calibri"/>
              </a:endParaRPr>
            </a:p>
          </p:txBody>
        </p:sp>
      </p:grpSp>
      <p:sp>
        <p:nvSpPr>
          <p:cNvPr id="29" name="Slide Number Placeholder 4">
            <a:extLst>
              <a:ext uri="{FF2B5EF4-FFF2-40B4-BE49-F238E27FC236}">
                <a16:creationId xmlns:a16="http://schemas.microsoft.com/office/drawing/2014/main" id="{016BF8E2-DC1D-EF41-B533-F0B30F221EE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10</a:t>
            </a:fld>
            <a:endParaRPr lang="en-GB" dirty="0"/>
          </a:p>
        </p:txBody>
      </p:sp>
    </p:spTree>
    <p:extLst>
      <p:ext uri="{BB962C8B-B14F-4D97-AF65-F5344CB8AC3E}">
        <p14:creationId xmlns:p14="http://schemas.microsoft.com/office/powerpoint/2010/main" val="319695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08104-FE73-B55B-F2B7-56A14713629B}"/>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08F74B7E-6FBB-1A4B-8C03-256B05E8AE3A}"/>
              </a:ext>
            </a:extLst>
          </p:cNvPr>
          <p:cNvGrpSpPr/>
          <p:nvPr/>
        </p:nvGrpSpPr>
        <p:grpSpPr>
          <a:xfrm>
            <a:off x="228600" y="1833633"/>
            <a:ext cx="6248400" cy="1823967"/>
            <a:chOff x="228600" y="1833633"/>
            <a:chExt cx="6248400" cy="1823967"/>
          </a:xfrm>
        </p:grpSpPr>
        <p:grpSp>
          <p:nvGrpSpPr>
            <p:cNvPr id="3" name="Group 2">
              <a:extLst>
                <a:ext uri="{FF2B5EF4-FFF2-40B4-BE49-F238E27FC236}">
                  <a16:creationId xmlns:a16="http://schemas.microsoft.com/office/drawing/2014/main" id="{60972CEB-07FA-C24E-A114-0D770B54CA3A}"/>
                </a:ext>
              </a:extLst>
            </p:cNvPr>
            <p:cNvGrpSpPr/>
            <p:nvPr/>
          </p:nvGrpSpPr>
          <p:grpSpPr>
            <a:xfrm>
              <a:off x="228600" y="1833633"/>
              <a:ext cx="6248400" cy="1823967"/>
              <a:chOff x="1712640" y="1628800"/>
              <a:chExt cx="7126560" cy="2607579"/>
            </a:xfrm>
          </p:grpSpPr>
          <p:pic>
            <p:nvPicPr>
              <p:cNvPr id="8" name="Picture 7">
                <a:extLst>
                  <a:ext uri="{FF2B5EF4-FFF2-40B4-BE49-F238E27FC236}">
                    <a16:creationId xmlns:a16="http://schemas.microsoft.com/office/drawing/2014/main" id="{12011430-4219-82D0-37DF-4ACDFD2E93E4}"/>
                  </a:ext>
                </a:extLst>
              </p:cNvPr>
              <p:cNvPicPr>
                <a:picLocks noChangeAspect="1"/>
              </p:cNvPicPr>
              <p:nvPr/>
            </p:nvPicPr>
            <p:blipFill>
              <a:blip r:embed="rId2"/>
              <a:stretch>
                <a:fillRect/>
              </a:stretch>
            </p:blipFill>
            <p:spPr>
              <a:xfrm>
                <a:off x="1712640" y="1628800"/>
                <a:ext cx="6984776" cy="2607579"/>
              </a:xfrm>
              <a:prstGeom prst="rect">
                <a:avLst/>
              </a:prstGeom>
            </p:spPr>
          </p:pic>
          <p:sp>
            <p:nvSpPr>
              <p:cNvPr id="2" name="Rectangle 1">
                <a:extLst>
                  <a:ext uri="{FF2B5EF4-FFF2-40B4-BE49-F238E27FC236}">
                    <a16:creationId xmlns:a16="http://schemas.microsoft.com/office/drawing/2014/main" id="{AF09864C-66A5-4845-BDB9-5416CBC374D2}"/>
                  </a:ext>
                </a:extLst>
              </p:cNvPr>
              <p:cNvSpPr/>
              <p:nvPr/>
            </p:nvSpPr>
            <p:spPr bwMode="auto">
              <a:xfrm>
                <a:off x="7386559" y="1905000"/>
                <a:ext cx="1452641" cy="13716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17" name="Rectangle 16">
              <a:extLst>
                <a:ext uri="{FF2B5EF4-FFF2-40B4-BE49-F238E27FC236}">
                  <a16:creationId xmlns:a16="http://schemas.microsoft.com/office/drawing/2014/main" id="{74301417-8D2B-924D-9D1E-67E4AFC62D9D}"/>
                </a:ext>
              </a:extLst>
            </p:cNvPr>
            <p:cNvSpPr/>
            <p:nvPr/>
          </p:nvSpPr>
          <p:spPr>
            <a:xfrm>
              <a:off x="5257800" y="2266890"/>
              <a:ext cx="317716" cy="400110"/>
            </a:xfrm>
            <a:prstGeom prst="rect">
              <a:avLst/>
            </a:prstGeom>
          </p:spPr>
          <p:txBody>
            <a:bodyPr wrap="none">
              <a:spAutoFit/>
            </a:bodyPr>
            <a:lstStyle/>
            <a:p>
              <a:r>
                <a:rPr lang="en-GB" sz="2000" kern="0" dirty="0">
                  <a:solidFill>
                    <a:srgbClr val="00B050"/>
                  </a:solidFill>
                  <a:latin typeface="Symbol" pitchFamily="2" charset="2"/>
                  <a:ea typeface="ＭＳ Ｐゴシック" pitchFamily="1" charset="-128"/>
                  <a:cs typeface="ＭＳ Ｐゴシック" charset="0"/>
                </a:rPr>
                <a:t>n</a:t>
              </a:r>
              <a:endParaRPr lang="en-US" sz="2000" dirty="0">
                <a:solidFill>
                  <a:srgbClr val="00B050"/>
                </a:solidFill>
              </a:endParaRPr>
            </a:p>
          </p:txBody>
        </p:sp>
      </p:grpSp>
      <p:sp>
        <p:nvSpPr>
          <p:cNvPr id="9" name="Title 1">
            <a:extLst>
              <a:ext uri="{FF2B5EF4-FFF2-40B4-BE49-F238E27FC236}">
                <a16:creationId xmlns:a16="http://schemas.microsoft.com/office/drawing/2014/main" id="{DCD04579-BC2B-B615-D0D0-FC0D92E087B3}"/>
              </a:ext>
            </a:extLst>
          </p:cNvPr>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a:defRPr/>
            </a:pPr>
            <a:r>
              <a:rPr lang="en-US" i="0" kern="0" dirty="0">
                <a:solidFill>
                  <a:srgbClr val="FFFFFF"/>
                </a:solidFill>
              </a:rPr>
              <a:t>BNB neutrino beam</a:t>
            </a:r>
            <a:endParaRPr lang="en-US" i="0" kern="0" baseline="0" dirty="0">
              <a:solidFill>
                <a:srgbClr val="FFFFFF"/>
              </a:solidFill>
            </a:endParaRPr>
          </a:p>
        </p:txBody>
      </p:sp>
      <p:sp>
        <p:nvSpPr>
          <p:cNvPr id="4" name="Segnaposto numero diapositiva 6">
            <a:extLst>
              <a:ext uri="{FF2B5EF4-FFF2-40B4-BE49-F238E27FC236}">
                <a16:creationId xmlns:a16="http://schemas.microsoft.com/office/drawing/2014/main" id="{F138046B-F6BC-2406-B108-A9994762DC42}"/>
              </a:ext>
            </a:extLst>
          </p:cNvPr>
          <p:cNvSpPr>
            <a:spLocks noGrp="1"/>
          </p:cNvSpPr>
          <p:nvPr>
            <p:ph type="sldNum" sz="quarter" idx="11"/>
          </p:nvPr>
        </p:nvSpPr>
        <p:spPr>
          <a:xfrm>
            <a:off x="7744283" y="6582230"/>
            <a:ext cx="2063750" cy="228600"/>
          </a:xfrm>
        </p:spPr>
        <p:txBody>
          <a:bodyPr/>
          <a:lstStyle/>
          <a:p>
            <a:pPr>
              <a:defRPr/>
            </a:pPr>
            <a:r>
              <a:rPr lang="en-US" dirty="0">
                <a:solidFill>
                  <a:srgbClr val="3366FF"/>
                </a:solidFill>
                <a:latin typeface="Comic Sans MS"/>
              </a:rPr>
              <a:t>Slide# : </a:t>
            </a:r>
            <a:fld id="{A86CEAE1-7B07-CE4F-A20C-236EDAD9CE90}" type="slidenum">
              <a:rPr lang="en-US" smtClean="0">
                <a:solidFill>
                  <a:srgbClr val="3366FF"/>
                </a:solidFill>
                <a:latin typeface="Comic Sans MS"/>
              </a:rPr>
              <a:pPr>
                <a:defRPr/>
              </a:pPr>
              <a:t>11</a:t>
            </a:fld>
            <a:endParaRPr lang="en-US" dirty="0">
              <a:solidFill>
                <a:srgbClr val="3366FF"/>
              </a:solidFill>
              <a:latin typeface="Comic Sans MS"/>
            </a:endParaRPr>
          </a:p>
        </p:txBody>
      </p:sp>
      <p:grpSp>
        <p:nvGrpSpPr>
          <p:cNvPr id="6" name="Group 5">
            <a:extLst>
              <a:ext uri="{FF2B5EF4-FFF2-40B4-BE49-F238E27FC236}">
                <a16:creationId xmlns:a16="http://schemas.microsoft.com/office/drawing/2014/main" id="{477AAEEC-DE2C-3243-9F6A-88A128AB45E1}"/>
              </a:ext>
            </a:extLst>
          </p:cNvPr>
          <p:cNvGrpSpPr/>
          <p:nvPr/>
        </p:nvGrpSpPr>
        <p:grpSpPr>
          <a:xfrm>
            <a:off x="6096000" y="1981200"/>
            <a:ext cx="3505200" cy="1999935"/>
            <a:chOff x="5715000" y="804141"/>
            <a:chExt cx="3733800" cy="2378540"/>
          </a:xfrm>
        </p:grpSpPr>
        <p:grpSp>
          <p:nvGrpSpPr>
            <p:cNvPr id="13" name="Group 12">
              <a:extLst>
                <a:ext uri="{FF2B5EF4-FFF2-40B4-BE49-F238E27FC236}">
                  <a16:creationId xmlns:a16="http://schemas.microsoft.com/office/drawing/2014/main" id="{E9EE00E4-4675-C042-9548-B4D0806C35A5}"/>
                </a:ext>
              </a:extLst>
            </p:cNvPr>
            <p:cNvGrpSpPr/>
            <p:nvPr/>
          </p:nvGrpSpPr>
          <p:grpSpPr>
            <a:xfrm>
              <a:off x="5715000" y="804141"/>
              <a:ext cx="3733800" cy="2378540"/>
              <a:chOff x="0" y="1024523"/>
              <a:chExt cx="9906000" cy="4808953"/>
            </a:xfrm>
          </p:grpSpPr>
          <p:grpSp>
            <p:nvGrpSpPr>
              <p:cNvPr id="12" name="Group 11">
                <a:extLst>
                  <a:ext uri="{FF2B5EF4-FFF2-40B4-BE49-F238E27FC236}">
                    <a16:creationId xmlns:a16="http://schemas.microsoft.com/office/drawing/2014/main" id="{23A33EFE-8DAF-2A4E-B9FA-84A4B008A31F}"/>
                  </a:ext>
                </a:extLst>
              </p:cNvPr>
              <p:cNvGrpSpPr/>
              <p:nvPr/>
            </p:nvGrpSpPr>
            <p:grpSpPr>
              <a:xfrm>
                <a:off x="0" y="1024523"/>
                <a:ext cx="9906000" cy="4808953"/>
                <a:chOff x="0" y="1024523"/>
                <a:chExt cx="9906000" cy="4808953"/>
              </a:xfrm>
            </p:grpSpPr>
            <p:pic>
              <p:nvPicPr>
                <p:cNvPr id="7" name="Picture 6">
                  <a:extLst>
                    <a:ext uri="{FF2B5EF4-FFF2-40B4-BE49-F238E27FC236}">
                      <a16:creationId xmlns:a16="http://schemas.microsoft.com/office/drawing/2014/main" id="{5C235434-135D-9742-AE46-2D78C88A8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4523"/>
                  <a:ext cx="9906000" cy="4808953"/>
                </a:xfrm>
                <a:prstGeom prst="rect">
                  <a:avLst/>
                </a:prstGeom>
              </p:spPr>
            </p:pic>
            <p:sp>
              <p:nvSpPr>
                <p:cNvPr id="11" name="Rectangle 10">
                  <a:extLst>
                    <a:ext uri="{FF2B5EF4-FFF2-40B4-BE49-F238E27FC236}">
                      <a16:creationId xmlns:a16="http://schemas.microsoft.com/office/drawing/2014/main" id="{5CE45D0D-9FF5-E84B-8AD6-2C9563059AD8}"/>
                    </a:ext>
                  </a:extLst>
                </p:cNvPr>
                <p:cNvSpPr/>
                <p:nvPr/>
              </p:nvSpPr>
              <p:spPr bwMode="auto">
                <a:xfrm>
                  <a:off x="17624" y="1066799"/>
                  <a:ext cx="4706777" cy="86186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14" name="Rectangle 13">
                <a:extLst>
                  <a:ext uri="{FF2B5EF4-FFF2-40B4-BE49-F238E27FC236}">
                    <a16:creationId xmlns:a16="http://schemas.microsoft.com/office/drawing/2014/main" id="{1FF92A98-36DF-ED45-886B-AC1CA7E04176}"/>
                  </a:ext>
                </a:extLst>
              </p:cNvPr>
              <p:cNvSpPr/>
              <p:nvPr/>
            </p:nvSpPr>
            <p:spPr bwMode="auto">
              <a:xfrm>
                <a:off x="1" y="3676079"/>
                <a:ext cx="4419600" cy="20176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5" name="Rectangle 4">
              <a:extLst>
                <a:ext uri="{FF2B5EF4-FFF2-40B4-BE49-F238E27FC236}">
                  <a16:creationId xmlns:a16="http://schemas.microsoft.com/office/drawing/2014/main" id="{BE6F0CE8-1CAD-044C-B157-E66C605E9FC4}"/>
                </a:ext>
              </a:extLst>
            </p:cNvPr>
            <p:cNvSpPr/>
            <p:nvPr/>
          </p:nvSpPr>
          <p:spPr bwMode="auto">
            <a:xfrm>
              <a:off x="5867400" y="1219200"/>
              <a:ext cx="1164599" cy="2655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j-lt"/>
                </a:rPr>
                <a:t>Be target</a:t>
              </a:r>
            </a:p>
          </p:txBody>
        </p:sp>
      </p:grpSp>
      <p:sp>
        <p:nvSpPr>
          <p:cNvPr id="10" name="CasellaDiTesto 7">
            <a:extLst>
              <a:ext uri="{FF2B5EF4-FFF2-40B4-BE49-F238E27FC236}">
                <a16:creationId xmlns:a16="http://schemas.microsoft.com/office/drawing/2014/main" id="{0613BAD6-D67D-31D3-9286-F455BF953270}"/>
              </a:ext>
            </a:extLst>
          </p:cNvPr>
          <p:cNvSpPr txBox="1"/>
          <p:nvPr/>
        </p:nvSpPr>
        <p:spPr>
          <a:xfrm>
            <a:off x="17623" y="228600"/>
            <a:ext cx="9932099" cy="1714765"/>
          </a:xfrm>
          <a:prstGeom prst="rect">
            <a:avLst/>
          </a:prstGeom>
          <a:noFill/>
        </p:spPr>
        <p:txBody>
          <a:bodyPr wrap="square" rtlCol="0">
            <a:spAutoFit/>
          </a:bodyPr>
          <a:lstStyle/>
          <a:p>
            <a:pPr marL="0" lvl="2">
              <a:lnSpc>
                <a:spcPts val="2400"/>
              </a:lnSpc>
              <a:spcBef>
                <a:spcPts val="600"/>
              </a:spcBef>
              <a:buClr>
                <a:srgbClr val="FF0000"/>
              </a:buClr>
              <a:defRPr/>
            </a:pPr>
            <a:endParaRPr lang="en-US" sz="1800" baseline="0" dirty="0">
              <a:solidFill>
                <a:srgbClr val="0000FF"/>
              </a:solidFill>
              <a:latin typeface="Comic Sans MS"/>
              <a:cs typeface="Times New Roman" panose="02020603050405020304" pitchFamily="18" charset="0"/>
            </a:endParaRPr>
          </a:p>
          <a:p>
            <a:pPr marL="225425" lvl="2" indent="-225425">
              <a:lnSpc>
                <a:spcPts val="2300"/>
              </a:lnSpc>
              <a:spcBef>
                <a:spcPts val="400"/>
              </a:spcBef>
              <a:buClr>
                <a:srgbClr val="FF0000"/>
              </a:buClr>
              <a:buFont typeface="Wingdings" pitchFamily="2" charset="2"/>
              <a:buChar char="ü"/>
              <a:defRPr/>
            </a:pPr>
            <a:r>
              <a:rPr lang="en-US" sz="1700" i="0" baseline="0" dirty="0">
                <a:latin typeface="Comic Sans MS"/>
                <a:cs typeface="Times New Roman" panose="02020603050405020304" pitchFamily="18" charset="0"/>
              </a:rPr>
              <a:t>8 GeV </a:t>
            </a:r>
            <a:r>
              <a:rPr lang="en-US" sz="1700" i="0" dirty="0">
                <a:latin typeface="Comic Sans MS"/>
                <a:cs typeface="Times New Roman" panose="02020603050405020304" pitchFamily="18" charset="0"/>
              </a:rPr>
              <a:t>protons on</a:t>
            </a:r>
            <a:r>
              <a:rPr lang="en-US" sz="1700" i="0" baseline="0" dirty="0">
                <a:latin typeface="Comic Sans MS"/>
                <a:cs typeface="Times New Roman" panose="02020603050405020304" pitchFamily="18" charset="0"/>
              </a:rPr>
              <a:t> Be target, </a:t>
            </a:r>
            <a:r>
              <a:rPr lang="en-US" sz="1700" i="0" dirty="0">
                <a:latin typeface="Comic Sans MS"/>
                <a:cs typeface="Times New Roman" panose="02020603050405020304" pitchFamily="18" charset="0"/>
              </a:rPr>
              <a:t>∼5×10</a:t>
            </a:r>
            <a:r>
              <a:rPr lang="en-US" sz="1700" i="0" baseline="30000" dirty="0">
                <a:latin typeface="Comic Sans MS"/>
                <a:cs typeface="Times New Roman" panose="02020603050405020304" pitchFamily="18" charset="0"/>
              </a:rPr>
              <a:t>12</a:t>
            </a:r>
            <a:r>
              <a:rPr lang="en-US" sz="1700" i="0" dirty="0">
                <a:latin typeface="Comic Sans MS"/>
                <a:cs typeface="Times New Roman" panose="02020603050405020304" pitchFamily="18" charset="0"/>
              </a:rPr>
              <a:t> p/spill, 1.6 </a:t>
            </a:r>
            <a:r>
              <a:rPr lang="en-US" sz="1700" i="0" dirty="0" err="1">
                <a:latin typeface="Symbol" pitchFamily="2" charset="2"/>
                <a:cs typeface="Times New Roman" panose="02020603050405020304" pitchFamily="18" charset="0"/>
              </a:rPr>
              <a:t>m</a:t>
            </a:r>
            <a:r>
              <a:rPr lang="en-US" sz="1700" i="0" dirty="0" err="1">
                <a:latin typeface="Comic Sans MS"/>
                <a:cs typeface="Times New Roman" panose="02020603050405020304" pitchFamily="18" charset="0"/>
              </a:rPr>
              <a:t>s</a:t>
            </a:r>
            <a:r>
              <a:rPr lang="en-US" sz="1700" i="0" dirty="0">
                <a:latin typeface="Comic Sans MS"/>
                <a:cs typeface="Times New Roman" panose="02020603050405020304" pitchFamily="18" charset="0"/>
              </a:rPr>
              <a:t> spill: 81 x 2 ns bunches 19 ns apart, ~5 Hz. </a:t>
            </a:r>
          </a:p>
          <a:p>
            <a:pPr marL="225425" lvl="2" indent="-225425">
              <a:lnSpc>
                <a:spcPts val="2300"/>
              </a:lnSpc>
              <a:spcBef>
                <a:spcPts val="400"/>
              </a:spcBef>
              <a:buClr>
                <a:srgbClr val="FF0000"/>
              </a:buClr>
              <a:buFont typeface="Wingdings" pitchFamily="2" charset="2"/>
              <a:buChar char="ü"/>
              <a:defRPr/>
            </a:pPr>
            <a:r>
              <a:rPr lang="en-US" sz="1700" i="0" dirty="0">
                <a:latin typeface="Comic Sans MS"/>
                <a:cs typeface="Times New Roman" panose="02020603050405020304" pitchFamily="18" charset="0"/>
              </a:rPr>
              <a:t>Positive (</a:t>
            </a:r>
            <a:r>
              <a:rPr lang="en-US" sz="1700" dirty="0">
                <a:latin typeface="Comic Sans MS"/>
                <a:cs typeface="Times New Roman" panose="02020603050405020304" pitchFamily="18" charset="0"/>
              </a:rPr>
              <a:t>negative</a:t>
            </a:r>
            <a:r>
              <a:rPr lang="en-US" sz="1700" i="0" dirty="0">
                <a:latin typeface="Comic Sans MS"/>
                <a:cs typeface="Times New Roman" panose="02020603050405020304" pitchFamily="18" charset="0"/>
              </a:rPr>
              <a:t>) secondary particles are </a:t>
            </a:r>
            <a:r>
              <a:rPr lang="en-US" sz="1700" i="0" baseline="0" dirty="0">
                <a:latin typeface="Comic Sans MS"/>
                <a:cs typeface="Times New Roman" panose="02020603050405020304" pitchFamily="18" charset="0"/>
              </a:rPr>
              <a:t>focused (</a:t>
            </a:r>
            <a:r>
              <a:rPr lang="en-US" sz="1700" baseline="0" dirty="0">
                <a:latin typeface="Comic Sans MS"/>
                <a:cs typeface="Times New Roman" panose="02020603050405020304" pitchFamily="18" charset="0"/>
              </a:rPr>
              <a:t>defocused</a:t>
            </a:r>
            <a:r>
              <a:rPr lang="en-US" sz="1700" i="0" baseline="0" dirty="0">
                <a:latin typeface="Comic Sans MS"/>
                <a:cs typeface="Times New Roman" panose="02020603050405020304" pitchFamily="18" charset="0"/>
              </a:rPr>
              <a:t>) by a magnetic horn         according to I circulation versus.</a:t>
            </a:r>
          </a:p>
          <a:p>
            <a:pPr marL="225425" lvl="2" indent="-225425">
              <a:lnSpc>
                <a:spcPts val="2300"/>
              </a:lnSpc>
              <a:spcBef>
                <a:spcPts val="400"/>
              </a:spcBef>
              <a:buClr>
                <a:srgbClr val="FF0000"/>
              </a:buClr>
              <a:buFont typeface="Wingdings" pitchFamily="2" charset="2"/>
              <a:buChar char="ü"/>
              <a:defRPr/>
            </a:pPr>
            <a:r>
              <a:rPr lang="en-US" sz="1700" i="0" baseline="0" dirty="0">
                <a:latin typeface="Comic Sans MS"/>
                <a:cs typeface="Times New Roman" panose="02020603050405020304" pitchFamily="18" charset="0"/>
              </a:rPr>
              <a:t>50 m decay tunnel where focused mesons propagate/decay producing </a:t>
            </a:r>
            <a:r>
              <a:rPr lang="it-IT" sz="1700" i="0" baseline="0" dirty="0">
                <a:latin typeface="Comic Sans MS"/>
                <a:cs typeface="Times New Roman" panose="02020603050405020304" pitchFamily="18" charset="0"/>
              </a:rPr>
              <a:t>neutrino.</a:t>
            </a:r>
            <a:endParaRPr lang="en-US" sz="1700" i="0" baseline="0" dirty="0">
              <a:latin typeface="Comic Sans MS"/>
              <a:cs typeface="Times New Roman" panose="02020603050405020304" pitchFamily="18" charset="0"/>
            </a:endParaRPr>
          </a:p>
        </p:txBody>
      </p:sp>
      <p:grpSp>
        <p:nvGrpSpPr>
          <p:cNvPr id="16" name="Group 15">
            <a:extLst>
              <a:ext uri="{FF2B5EF4-FFF2-40B4-BE49-F238E27FC236}">
                <a16:creationId xmlns:a16="http://schemas.microsoft.com/office/drawing/2014/main" id="{D6BC16BF-15F9-BE43-B581-6DAA3E2D6437}"/>
              </a:ext>
            </a:extLst>
          </p:cNvPr>
          <p:cNvGrpSpPr/>
          <p:nvPr/>
        </p:nvGrpSpPr>
        <p:grpSpPr>
          <a:xfrm>
            <a:off x="914400" y="3981134"/>
            <a:ext cx="8915400" cy="2724466"/>
            <a:chOff x="914400" y="3828734"/>
            <a:chExt cx="8915400" cy="2724466"/>
          </a:xfrm>
        </p:grpSpPr>
        <p:grpSp>
          <p:nvGrpSpPr>
            <p:cNvPr id="18" name="Group 17">
              <a:extLst>
                <a:ext uri="{FF2B5EF4-FFF2-40B4-BE49-F238E27FC236}">
                  <a16:creationId xmlns:a16="http://schemas.microsoft.com/office/drawing/2014/main" id="{E075961C-88EA-6947-99F6-D158F7B821FE}"/>
                </a:ext>
              </a:extLst>
            </p:cNvPr>
            <p:cNvGrpSpPr/>
            <p:nvPr/>
          </p:nvGrpSpPr>
          <p:grpSpPr>
            <a:xfrm>
              <a:off x="914400" y="3828734"/>
              <a:ext cx="5504550" cy="2724466"/>
              <a:chOff x="8722" y="2057400"/>
              <a:chExt cx="9686828" cy="3482127"/>
            </a:xfrm>
          </p:grpSpPr>
          <p:pic>
            <p:nvPicPr>
              <p:cNvPr id="19" name="Picture 18">
                <a:extLst>
                  <a:ext uri="{FF2B5EF4-FFF2-40B4-BE49-F238E27FC236}">
                    <a16:creationId xmlns:a16="http://schemas.microsoft.com/office/drawing/2014/main" id="{13F0E076-5696-F84F-A19A-78AAFA8EBBF2}"/>
                  </a:ext>
                </a:extLst>
              </p:cNvPr>
              <p:cNvPicPr>
                <a:picLocks noChangeAspect="1"/>
              </p:cNvPicPr>
              <p:nvPr/>
            </p:nvPicPr>
            <p:blipFill>
              <a:blip r:embed="rId4"/>
              <a:stretch>
                <a:fillRect/>
              </a:stretch>
            </p:blipFill>
            <p:spPr>
              <a:xfrm>
                <a:off x="8722" y="2057400"/>
                <a:ext cx="9686828" cy="3482127"/>
              </a:xfrm>
              <a:prstGeom prst="rect">
                <a:avLst/>
              </a:prstGeom>
            </p:spPr>
          </p:pic>
          <p:sp>
            <p:nvSpPr>
              <p:cNvPr id="20" name="TextBox 19">
                <a:extLst>
                  <a:ext uri="{FF2B5EF4-FFF2-40B4-BE49-F238E27FC236}">
                    <a16:creationId xmlns:a16="http://schemas.microsoft.com/office/drawing/2014/main" id="{82D53491-536A-224A-B3CE-8D83067C8FF5}"/>
                  </a:ext>
                </a:extLst>
              </p:cNvPr>
              <p:cNvSpPr txBox="1"/>
              <p:nvPr/>
            </p:nvSpPr>
            <p:spPr>
              <a:xfrm>
                <a:off x="1942082" y="2892621"/>
                <a:ext cx="1450971" cy="354031"/>
              </a:xfrm>
              <a:prstGeom prst="rect">
                <a:avLst/>
              </a:prstGeom>
              <a:noFill/>
            </p:spPr>
            <p:txBody>
              <a:bodyPr wrap="square" rtlCol="0">
                <a:spAutoFit/>
              </a:bodyPr>
              <a:lstStyle/>
              <a:p>
                <a:r>
                  <a:rPr lang="en-IT" sz="1200" baseline="0" dirty="0"/>
                  <a:t>93.6%</a:t>
                </a:r>
              </a:p>
            </p:txBody>
          </p:sp>
          <p:sp>
            <p:nvSpPr>
              <p:cNvPr id="22" name="TextBox 21">
                <a:extLst>
                  <a:ext uri="{FF2B5EF4-FFF2-40B4-BE49-F238E27FC236}">
                    <a16:creationId xmlns:a16="http://schemas.microsoft.com/office/drawing/2014/main" id="{3FFA0F5D-EEB2-4B4E-9AC9-BDAA726A7BA5}"/>
                  </a:ext>
                </a:extLst>
              </p:cNvPr>
              <p:cNvSpPr txBox="1"/>
              <p:nvPr/>
            </p:nvSpPr>
            <p:spPr>
              <a:xfrm>
                <a:off x="765254" y="3048000"/>
                <a:ext cx="1420937" cy="354031"/>
              </a:xfrm>
              <a:prstGeom prst="rect">
                <a:avLst/>
              </a:prstGeom>
              <a:noFill/>
            </p:spPr>
            <p:txBody>
              <a:bodyPr wrap="square" rtlCol="0">
                <a:spAutoFit/>
              </a:bodyPr>
              <a:lstStyle/>
              <a:p>
                <a:r>
                  <a:rPr lang="en-IT" sz="1200" baseline="0" dirty="0"/>
                  <a:t>5.86%</a:t>
                </a:r>
              </a:p>
            </p:txBody>
          </p:sp>
          <p:sp>
            <p:nvSpPr>
              <p:cNvPr id="23" name="TextBox 22">
                <a:extLst>
                  <a:ext uri="{FF2B5EF4-FFF2-40B4-BE49-F238E27FC236}">
                    <a16:creationId xmlns:a16="http://schemas.microsoft.com/office/drawing/2014/main" id="{9AAD760F-5472-C34B-8C56-048F2CD1758A}"/>
                  </a:ext>
                </a:extLst>
              </p:cNvPr>
              <p:cNvSpPr txBox="1"/>
              <p:nvPr/>
            </p:nvSpPr>
            <p:spPr>
              <a:xfrm>
                <a:off x="577045" y="4308978"/>
                <a:ext cx="2146064" cy="354031"/>
              </a:xfrm>
              <a:prstGeom prst="rect">
                <a:avLst/>
              </a:prstGeom>
              <a:noFill/>
            </p:spPr>
            <p:txBody>
              <a:bodyPr wrap="square" rtlCol="0">
                <a:spAutoFit/>
              </a:bodyPr>
              <a:lstStyle/>
              <a:p>
                <a:r>
                  <a:rPr lang="en-IT" sz="1200" baseline="0" dirty="0">
                    <a:solidFill>
                      <a:srgbClr val="FF0000"/>
                    </a:solidFill>
                  </a:rPr>
                  <a:t>0.52+0.05%</a:t>
                </a:r>
              </a:p>
            </p:txBody>
          </p:sp>
          <p:sp>
            <p:nvSpPr>
              <p:cNvPr id="24" name="TextBox 23">
                <a:extLst>
                  <a:ext uri="{FF2B5EF4-FFF2-40B4-BE49-F238E27FC236}">
                    <a16:creationId xmlns:a16="http://schemas.microsoft.com/office/drawing/2014/main" id="{3B276F35-CDC2-0143-A92D-969516B9AAEA}"/>
                  </a:ext>
                </a:extLst>
              </p:cNvPr>
              <p:cNvSpPr txBox="1"/>
              <p:nvPr/>
            </p:nvSpPr>
            <p:spPr>
              <a:xfrm>
                <a:off x="6838133" y="2672074"/>
                <a:ext cx="1300290" cy="354031"/>
              </a:xfrm>
              <a:prstGeom prst="rect">
                <a:avLst/>
              </a:prstGeom>
              <a:noFill/>
            </p:spPr>
            <p:txBody>
              <a:bodyPr wrap="square" rtlCol="0">
                <a:spAutoFit/>
              </a:bodyPr>
              <a:lstStyle/>
              <a:p>
                <a:r>
                  <a:rPr lang="en-IT" sz="1200" baseline="0" dirty="0"/>
                  <a:t>83.7%</a:t>
                </a:r>
              </a:p>
            </p:txBody>
          </p:sp>
          <p:sp>
            <p:nvSpPr>
              <p:cNvPr id="25" name="TextBox 24">
                <a:extLst>
                  <a:ext uri="{FF2B5EF4-FFF2-40B4-BE49-F238E27FC236}">
                    <a16:creationId xmlns:a16="http://schemas.microsoft.com/office/drawing/2014/main" id="{CA98F12F-BD99-B041-AA8E-D133F70C32E0}"/>
                  </a:ext>
                </a:extLst>
              </p:cNvPr>
              <p:cNvSpPr txBox="1"/>
              <p:nvPr/>
            </p:nvSpPr>
            <p:spPr>
              <a:xfrm>
                <a:off x="5806776" y="3164754"/>
                <a:ext cx="1375109" cy="354031"/>
              </a:xfrm>
              <a:prstGeom prst="rect">
                <a:avLst/>
              </a:prstGeom>
              <a:noFill/>
            </p:spPr>
            <p:txBody>
              <a:bodyPr wrap="square" rtlCol="0">
                <a:spAutoFit/>
              </a:bodyPr>
              <a:lstStyle/>
              <a:p>
                <a:r>
                  <a:rPr lang="en-IT" sz="1200" baseline="0" dirty="0"/>
                  <a:t>15.7%</a:t>
                </a:r>
              </a:p>
            </p:txBody>
          </p:sp>
          <p:sp>
            <p:nvSpPr>
              <p:cNvPr id="26" name="TextBox 25">
                <a:extLst>
                  <a:ext uri="{FF2B5EF4-FFF2-40B4-BE49-F238E27FC236}">
                    <a16:creationId xmlns:a16="http://schemas.microsoft.com/office/drawing/2014/main" id="{8B3A33AC-1940-0D43-9C79-50EDC93C3A97}"/>
                  </a:ext>
                </a:extLst>
              </p:cNvPr>
              <p:cNvSpPr txBox="1"/>
              <p:nvPr/>
            </p:nvSpPr>
            <p:spPr>
              <a:xfrm>
                <a:off x="5906717" y="4207307"/>
                <a:ext cx="2610130" cy="354031"/>
              </a:xfrm>
              <a:prstGeom prst="rect">
                <a:avLst/>
              </a:prstGeom>
              <a:noFill/>
            </p:spPr>
            <p:txBody>
              <a:bodyPr wrap="square" rtlCol="0">
                <a:spAutoFit/>
              </a:bodyPr>
              <a:lstStyle/>
              <a:p>
                <a:r>
                  <a:rPr lang="en-IT" sz="1200" baseline="0" dirty="0">
                    <a:solidFill>
                      <a:srgbClr val="FF0000"/>
                    </a:solidFill>
                  </a:rPr>
                  <a:t>0.4+0.2%</a:t>
                </a:r>
              </a:p>
            </p:txBody>
          </p:sp>
        </p:grpSp>
        <p:sp>
          <p:nvSpPr>
            <p:cNvPr id="15" name="Rectangle 14">
              <a:extLst>
                <a:ext uri="{FF2B5EF4-FFF2-40B4-BE49-F238E27FC236}">
                  <a16:creationId xmlns:a16="http://schemas.microsoft.com/office/drawing/2014/main" id="{D8B388C4-23BA-0A41-9F33-4CCF4464815F}"/>
                </a:ext>
              </a:extLst>
            </p:cNvPr>
            <p:cNvSpPr/>
            <p:nvPr/>
          </p:nvSpPr>
          <p:spPr>
            <a:xfrm>
              <a:off x="6772189" y="4637782"/>
              <a:ext cx="3057611" cy="1201804"/>
            </a:xfrm>
            <a:prstGeom prst="rect">
              <a:avLst/>
            </a:prstGeom>
          </p:spPr>
          <p:txBody>
            <a:bodyPr wrap="square">
              <a:spAutoFit/>
            </a:bodyPr>
            <a:lstStyle/>
            <a:p>
              <a:pPr>
                <a:lnSpc>
                  <a:spcPts val="2220"/>
                </a:lnSpc>
              </a:pPr>
              <a:r>
                <a:rPr lang="en-US" i="0" dirty="0">
                  <a:latin typeface="Comic Sans MS"/>
                  <a:cs typeface="Times New Roman" panose="02020603050405020304" pitchFamily="18" charset="0"/>
                </a:rPr>
                <a:t>Anti-neutrino beam: secondary negative particles are focused by reversing the Horn current</a:t>
              </a:r>
              <a:endParaRPr lang="en-US" dirty="0"/>
            </a:p>
          </p:txBody>
        </p:sp>
      </p:grpSp>
    </p:spTree>
    <p:extLst>
      <p:ext uri="{BB962C8B-B14F-4D97-AF65-F5344CB8AC3E}">
        <p14:creationId xmlns:p14="http://schemas.microsoft.com/office/powerpoint/2010/main" val="192331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600" dirty="0"/>
              <a:t>SBN Program: s</a:t>
            </a:r>
            <a:r>
              <a:rPr lang="en-IT" sz="2600"/>
              <a:t>terile neutrino sensitivity</a:t>
            </a:r>
            <a:r>
              <a:rPr lang="en-US" sz="2600" dirty="0"/>
              <a:t>, 3 years (6.6 x10</a:t>
            </a:r>
            <a:r>
              <a:rPr lang="en-US" sz="2600" baseline="30000" dirty="0"/>
              <a:t>20</a:t>
            </a:r>
            <a:r>
              <a:rPr lang="en-US" sz="2600" dirty="0"/>
              <a:t> pot) </a:t>
            </a:r>
            <a:endParaRPr lang="en-US" sz="2600" dirty="0">
              <a:solidFill>
                <a:srgbClr val="FFFFFF"/>
              </a:solidFill>
            </a:endParaRPr>
          </a:p>
        </p:txBody>
      </p:sp>
      <p:sp>
        <p:nvSpPr>
          <p:cNvPr id="16" name="Rectangle 15">
            <a:extLst>
              <a:ext uri="{FF2B5EF4-FFF2-40B4-BE49-F238E27FC236}">
                <a16:creationId xmlns:a16="http://schemas.microsoft.com/office/drawing/2014/main" id="{7B1923D7-9A96-0543-9350-E033555D3F4D}"/>
              </a:ext>
            </a:extLst>
          </p:cNvPr>
          <p:cNvSpPr/>
          <p:nvPr/>
        </p:nvSpPr>
        <p:spPr>
          <a:xfrm>
            <a:off x="1101364" y="5334000"/>
            <a:ext cx="3546836" cy="646331"/>
          </a:xfrm>
          <a:prstGeom prst="rect">
            <a:avLst/>
          </a:prstGeom>
        </p:spPr>
        <p:txBody>
          <a:bodyPr wrap="square">
            <a:spAutoFit/>
          </a:bodyPr>
          <a:lstStyle/>
          <a:p>
            <a:pPr>
              <a:spcBef>
                <a:spcPts val="600"/>
              </a:spcBef>
              <a:spcAft>
                <a:spcPts val="0"/>
              </a:spcAft>
            </a:pPr>
            <a:r>
              <a:rPr lang="el-GR" sz="1800" dirty="0">
                <a:solidFill>
                  <a:srgbClr val="4E4E4E"/>
                </a:solidFill>
                <a:cs typeface="Helvetica"/>
              </a:rPr>
              <a:t>5σ </a:t>
            </a:r>
            <a:r>
              <a:rPr lang="en-US" sz="1800" dirty="0">
                <a:solidFill>
                  <a:srgbClr val="4E4E4E"/>
                </a:solidFill>
                <a:cs typeface="Helvetica"/>
              </a:rPr>
              <a:t>coverage of the parameter area relevant to LSND anomaly</a:t>
            </a:r>
          </a:p>
        </p:txBody>
      </p:sp>
      <p:sp>
        <p:nvSpPr>
          <p:cNvPr id="11" name="Rectangle 3">
            <a:extLst>
              <a:ext uri="{FF2B5EF4-FFF2-40B4-BE49-F238E27FC236}">
                <a16:creationId xmlns:a16="http://schemas.microsoft.com/office/drawing/2014/main" id="{E00BF876-5CB7-D14B-A8B9-B2EDAF47E540}"/>
              </a:ext>
            </a:extLst>
          </p:cNvPr>
          <p:cNvSpPr/>
          <p:nvPr/>
        </p:nvSpPr>
        <p:spPr>
          <a:xfrm>
            <a:off x="8719" y="575608"/>
            <a:ext cx="9897281" cy="1415772"/>
          </a:xfrm>
          <a:prstGeom prst="rect">
            <a:avLst/>
          </a:prstGeom>
        </p:spPr>
        <p:txBody>
          <a:bodyPr wrap="square">
            <a:spAutoFit/>
          </a:bodyPr>
          <a:lstStyle/>
          <a:p>
            <a:pPr marL="227013" indent="-227013" defTabSz="914400">
              <a:lnSpc>
                <a:spcPts val="2260"/>
              </a:lnSpc>
              <a:spcBef>
                <a:spcPts val="600"/>
              </a:spcBef>
              <a:buClr>
                <a:srgbClr val="FF0000"/>
              </a:buClr>
              <a:buFont typeface="Wingdings" panose="05000000000000000000" pitchFamily="2" charset="2"/>
              <a:buChar char="l"/>
            </a:pPr>
            <a:r>
              <a:rPr lang="en-US" sz="1700" i="0" dirty="0">
                <a:solidFill>
                  <a:srgbClr val="000000"/>
                </a:solidFill>
                <a:latin typeface="Comic Sans MS" panose="030F0702030302020204" pitchFamily="66" charset="0"/>
              </a:rPr>
              <a:t>C</a:t>
            </a:r>
            <a:r>
              <a:rPr lang="en-US" sz="1700" i="0" dirty="0">
                <a:solidFill>
                  <a:srgbClr val="000000"/>
                </a:solidFill>
                <a:latin typeface="Comic Sans MS"/>
              </a:rPr>
              <a:t>ombined analysis of events collected far by ICARUS at far site and by SBND at near u</a:t>
            </a:r>
            <a:r>
              <a:rPr lang="en-US" sz="1700" i="0" dirty="0">
                <a:solidFill>
                  <a:srgbClr val="000000"/>
                </a:solidFill>
              </a:rPr>
              <a:t>sing the same </a:t>
            </a:r>
            <a:r>
              <a:rPr lang="en-US" sz="1700" i="0" dirty="0" err="1">
                <a:solidFill>
                  <a:srgbClr val="000000"/>
                </a:solidFill>
              </a:rPr>
              <a:t>LAr</a:t>
            </a:r>
            <a:r>
              <a:rPr lang="en-US" sz="1700" i="0" dirty="0">
                <a:solidFill>
                  <a:srgbClr val="000000"/>
                </a:solidFill>
              </a:rPr>
              <a:t>-TPC event imaging technology greatly reduces the expected systematics:</a:t>
            </a:r>
          </a:p>
          <a:p>
            <a:pPr marL="585788" lvl="3" indent="-273050">
              <a:lnSpc>
                <a:spcPts val="2160"/>
              </a:lnSpc>
              <a:spcBef>
                <a:spcPts val="800"/>
              </a:spcBef>
              <a:buClr>
                <a:srgbClr val="FF0000"/>
              </a:buClr>
              <a:buSzPct val="90000"/>
              <a:buFont typeface="Wingdings" charset="2"/>
              <a:buChar char="Ø"/>
            </a:pPr>
            <a:r>
              <a:rPr lang="en-US" sz="1700" i="0" dirty="0">
                <a:solidFill>
                  <a:srgbClr val="000000"/>
                </a:solidFill>
              </a:rPr>
              <a:t>High </a:t>
            </a:r>
            <a:r>
              <a:rPr lang="en-US" sz="1700" i="0" dirty="0">
                <a:solidFill>
                  <a:srgbClr val="000000"/>
                </a:solidFill>
                <a:latin typeface="Symbol" charset="2"/>
                <a:cs typeface="Symbol" charset="2"/>
              </a:rPr>
              <a:t>n</a:t>
            </a:r>
            <a:r>
              <a:rPr lang="en-US" sz="1700" i="0" dirty="0">
                <a:solidFill>
                  <a:srgbClr val="000000"/>
                </a:solidFill>
              </a:rPr>
              <a:t>e identification capability of </a:t>
            </a:r>
            <a:r>
              <a:rPr lang="en-US" sz="1700" i="0" dirty="0" err="1">
                <a:solidFill>
                  <a:srgbClr val="000000"/>
                </a:solidFill>
              </a:rPr>
              <a:t>LAr</a:t>
            </a:r>
            <a:r>
              <a:rPr lang="en-US" sz="1700" i="0" dirty="0">
                <a:solidFill>
                  <a:srgbClr val="000000"/>
                </a:solidFill>
              </a:rPr>
              <a:t>-TPCs rejecting NC event background; </a:t>
            </a:r>
          </a:p>
          <a:p>
            <a:pPr marL="585788" lvl="3" indent="-273050">
              <a:lnSpc>
                <a:spcPts val="2160"/>
              </a:lnSpc>
              <a:spcBef>
                <a:spcPts val="600"/>
              </a:spcBef>
              <a:buClr>
                <a:srgbClr val="FF0000"/>
              </a:buClr>
              <a:buSzPct val="90000"/>
              <a:buFont typeface="Wingdings" charset="2"/>
              <a:buChar char="Ø"/>
            </a:pPr>
            <a:r>
              <a:rPr lang="en-US" sz="1700" i="0" dirty="0">
                <a:solidFill>
                  <a:srgbClr val="000000"/>
                </a:solidFill>
              </a:rPr>
              <a:t>“Initial” BNB beam composition and spectrum provided by SBND detector.</a:t>
            </a:r>
            <a:r>
              <a:rPr lang="en-US" sz="1700" dirty="0">
                <a:solidFill>
                  <a:srgbClr val="000000"/>
                </a:solidFill>
              </a:rPr>
              <a:t>	            </a:t>
            </a:r>
            <a:endParaRPr lang="en-US" sz="1700" dirty="0">
              <a:solidFill>
                <a:srgbClr val="000000"/>
              </a:solidFill>
              <a:latin typeface="Comic Sans MS"/>
            </a:endParaRPr>
          </a:p>
        </p:txBody>
      </p:sp>
      <p:sp>
        <p:nvSpPr>
          <p:cNvPr id="3" name="Rectangle 2">
            <a:extLst>
              <a:ext uri="{FF2B5EF4-FFF2-40B4-BE49-F238E27FC236}">
                <a16:creationId xmlns:a16="http://schemas.microsoft.com/office/drawing/2014/main" id="{0BB78492-CBEE-D249-8567-DDA8648D7400}"/>
              </a:ext>
            </a:extLst>
          </p:cNvPr>
          <p:cNvSpPr/>
          <p:nvPr/>
        </p:nvSpPr>
        <p:spPr>
          <a:xfrm>
            <a:off x="84919" y="6096000"/>
            <a:ext cx="9897281" cy="400110"/>
          </a:xfrm>
          <a:prstGeom prst="rect">
            <a:avLst/>
          </a:prstGeom>
        </p:spPr>
        <p:txBody>
          <a:bodyPr wrap="square">
            <a:spAutoFit/>
          </a:bodyPr>
          <a:lstStyle/>
          <a:p>
            <a:r>
              <a:rPr lang="en-US" sz="2000" dirty="0">
                <a:solidFill>
                  <a:srgbClr val="FF0000"/>
                </a:solidFill>
              </a:rPr>
              <a:t>Unique capability to study neutrino appearance and disappearance simultaneously</a:t>
            </a:r>
            <a:endParaRPr lang="it-IT" sz="2000" dirty="0"/>
          </a:p>
        </p:txBody>
      </p:sp>
      <p:sp>
        <p:nvSpPr>
          <p:cNvPr id="17" name="Rectangle 16">
            <a:extLst>
              <a:ext uri="{FF2B5EF4-FFF2-40B4-BE49-F238E27FC236}">
                <a16:creationId xmlns:a16="http://schemas.microsoft.com/office/drawing/2014/main" id="{EBAF4EC8-8170-CE45-9D68-C5588DCE1779}"/>
              </a:ext>
            </a:extLst>
          </p:cNvPr>
          <p:cNvSpPr/>
          <p:nvPr/>
        </p:nvSpPr>
        <p:spPr>
          <a:xfrm>
            <a:off x="5088537" y="5334000"/>
            <a:ext cx="4284063" cy="646331"/>
          </a:xfrm>
          <a:prstGeom prst="rect">
            <a:avLst/>
          </a:prstGeom>
        </p:spPr>
        <p:txBody>
          <a:bodyPr wrap="square">
            <a:spAutoFit/>
          </a:bodyPr>
          <a:lstStyle/>
          <a:p>
            <a:pPr>
              <a:spcBef>
                <a:spcPts val="600"/>
              </a:spcBef>
              <a:spcAft>
                <a:spcPts val="0"/>
              </a:spcAft>
            </a:pPr>
            <a:r>
              <a:rPr lang="en-GB" sz="1800" dirty="0">
                <a:solidFill>
                  <a:srgbClr val="4E4E4E"/>
                </a:solidFill>
                <a:cs typeface="Helvetica"/>
              </a:rPr>
              <a:t>Probing the parameter area relevant to reactor and gallium anomalies. </a:t>
            </a:r>
          </a:p>
        </p:txBody>
      </p:sp>
      <p:pic>
        <p:nvPicPr>
          <p:cNvPr id="7" name="Picture 6">
            <a:extLst>
              <a:ext uri="{FF2B5EF4-FFF2-40B4-BE49-F238E27FC236}">
                <a16:creationId xmlns:a16="http://schemas.microsoft.com/office/drawing/2014/main" id="{73D910A2-B4FF-A04B-A98C-29BE8542FC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362200"/>
            <a:ext cx="8801100" cy="2827655"/>
          </a:xfrm>
          <a:prstGeom prst="rect">
            <a:avLst/>
          </a:prstGeom>
        </p:spPr>
      </p:pic>
      <p:sp>
        <p:nvSpPr>
          <p:cNvPr id="4" name="Rectangle 3">
            <a:extLst>
              <a:ext uri="{FF2B5EF4-FFF2-40B4-BE49-F238E27FC236}">
                <a16:creationId xmlns:a16="http://schemas.microsoft.com/office/drawing/2014/main" id="{75E0C812-4245-6C41-B66D-E91CAB0F6308}"/>
              </a:ext>
            </a:extLst>
          </p:cNvPr>
          <p:cNvSpPr/>
          <p:nvPr/>
        </p:nvSpPr>
        <p:spPr>
          <a:xfrm>
            <a:off x="1531468" y="2023646"/>
            <a:ext cx="1821332" cy="338554"/>
          </a:xfrm>
          <a:prstGeom prst="rect">
            <a:avLst/>
          </a:prstGeom>
        </p:spPr>
        <p:txBody>
          <a:bodyPr wrap="none">
            <a:spAutoFit/>
          </a:bodyPr>
          <a:lstStyle/>
          <a:p>
            <a:r>
              <a:rPr lang="en-US" dirty="0">
                <a:solidFill>
                  <a:srgbClr val="0000FF"/>
                </a:solidFill>
                <a:latin typeface="Symbol" pitchFamily="2" charset="2"/>
              </a:rPr>
              <a:t>nm</a:t>
            </a:r>
            <a:r>
              <a:rPr lang="en-US" dirty="0">
                <a:solidFill>
                  <a:srgbClr val="0000FF"/>
                </a:solidFill>
              </a:rPr>
              <a:t> disappearance</a:t>
            </a:r>
          </a:p>
        </p:txBody>
      </p:sp>
      <p:sp>
        <p:nvSpPr>
          <p:cNvPr id="10" name="Rectangle 9">
            <a:extLst>
              <a:ext uri="{FF2B5EF4-FFF2-40B4-BE49-F238E27FC236}">
                <a16:creationId xmlns:a16="http://schemas.microsoft.com/office/drawing/2014/main" id="{E23A618C-BCF9-5947-8948-A8986C3D7AB4}"/>
              </a:ext>
            </a:extLst>
          </p:cNvPr>
          <p:cNvSpPr/>
          <p:nvPr/>
        </p:nvSpPr>
        <p:spPr>
          <a:xfrm>
            <a:off x="4497485" y="2023646"/>
            <a:ext cx="1598515" cy="338554"/>
          </a:xfrm>
          <a:prstGeom prst="rect">
            <a:avLst/>
          </a:prstGeom>
        </p:spPr>
        <p:txBody>
          <a:bodyPr wrap="none">
            <a:spAutoFit/>
          </a:bodyPr>
          <a:lstStyle/>
          <a:p>
            <a:r>
              <a:rPr lang="en-US" dirty="0">
                <a:solidFill>
                  <a:srgbClr val="0000FF"/>
                </a:solidFill>
                <a:latin typeface="Symbol" pitchFamily="2" charset="2"/>
              </a:rPr>
              <a:t>n</a:t>
            </a:r>
            <a:r>
              <a:rPr lang="en-US" dirty="0">
                <a:solidFill>
                  <a:srgbClr val="0000FF"/>
                </a:solidFill>
              </a:rPr>
              <a:t>e appearance </a:t>
            </a:r>
          </a:p>
        </p:txBody>
      </p:sp>
      <p:sp>
        <p:nvSpPr>
          <p:cNvPr id="12" name="Rectangle 11">
            <a:extLst>
              <a:ext uri="{FF2B5EF4-FFF2-40B4-BE49-F238E27FC236}">
                <a16:creationId xmlns:a16="http://schemas.microsoft.com/office/drawing/2014/main" id="{652FC604-F657-324A-B1F2-D9293E07E238}"/>
              </a:ext>
            </a:extLst>
          </p:cNvPr>
          <p:cNvSpPr/>
          <p:nvPr/>
        </p:nvSpPr>
        <p:spPr>
          <a:xfrm>
            <a:off x="7481480" y="2023646"/>
            <a:ext cx="1814920" cy="338554"/>
          </a:xfrm>
          <a:prstGeom prst="rect">
            <a:avLst/>
          </a:prstGeom>
        </p:spPr>
        <p:txBody>
          <a:bodyPr wrap="none">
            <a:spAutoFit/>
          </a:bodyPr>
          <a:lstStyle/>
          <a:p>
            <a:r>
              <a:rPr lang="en-US" dirty="0">
                <a:solidFill>
                  <a:srgbClr val="0000FF"/>
                </a:solidFill>
                <a:latin typeface="Symbol" pitchFamily="2" charset="2"/>
              </a:rPr>
              <a:t>n</a:t>
            </a:r>
            <a:r>
              <a:rPr lang="en-US" dirty="0">
                <a:solidFill>
                  <a:srgbClr val="0000FF"/>
                </a:solidFill>
              </a:rPr>
              <a:t>e disappearance</a:t>
            </a:r>
          </a:p>
        </p:txBody>
      </p:sp>
      <p:sp>
        <p:nvSpPr>
          <p:cNvPr id="13" name="Slide Number Placeholder 4">
            <a:extLst>
              <a:ext uri="{FF2B5EF4-FFF2-40B4-BE49-F238E27FC236}">
                <a16:creationId xmlns:a16="http://schemas.microsoft.com/office/drawing/2014/main" id="{14BE2D23-C5E8-6948-BDD3-519A7D1BF0BD}"/>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12</a:t>
            </a:fld>
            <a:endParaRPr lang="en-GB" dirty="0"/>
          </a:p>
        </p:txBody>
      </p:sp>
    </p:spTree>
    <p:extLst>
      <p:ext uri="{BB962C8B-B14F-4D97-AF65-F5344CB8AC3E}">
        <p14:creationId xmlns:p14="http://schemas.microsoft.com/office/powerpoint/2010/main" val="24461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292" y="5257"/>
            <a:ext cx="9906000"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a:defRPr/>
            </a:pPr>
            <a:r>
              <a:rPr lang="en-US" sz="2700" i="0" baseline="0" dirty="0"/>
              <a:t>The remarkable evolution of </a:t>
            </a:r>
            <a:r>
              <a:rPr lang="en-US" sz="2700" i="0" baseline="0" dirty="0">
                <a:latin typeface="Symbol" panose="05050102010706020507" pitchFamily="18" charset="2"/>
              </a:rPr>
              <a:t>n</a:t>
            </a:r>
            <a:r>
              <a:rPr lang="en-US" sz="2700" i="0" baseline="0" dirty="0"/>
              <a:t>-detectors: the ICARUS </a:t>
            </a:r>
            <a:r>
              <a:rPr lang="en-US" sz="2700" i="0" baseline="0" dirty="0" err="1"/>
              <a:t>LAr</a:t>
            </a:r>
            <a:r>
              <a:rPr lang="en-US" sz="2700" i="0" baseline="0" dirty="0"/>
              <a:t>-TPC</a:t>
            </a:r>
            <a:endParaRPr lang="en-US" sz="2700" i="0" kern="0" baseline="0" dirty="0">
              <a:solidFill>
                <a:srgbClr val="FFFFFF"/>
              </a:solidFill>
            </a:endParaRPr>
          </a:p>
        </p:txBody>
      </p:sp>
      <p:sp>
        <p:nvSpPr>
          <p:cNvPr id="8" name="CasellaDiTesto 7"/>
          <p:cNvSpPr txBox="1"/>
          <p:nvPr/>
        </p:nvSpPr>
        <p:spPr>
          <a:xfrm>
            <a:off x="457200" y="1556453"/>
            <a:ext cx="8991600" cy="958147"/>
          </a:xfrm>
          <a:prstGeom prst="rect">
            <a:avLst/>
          </a:prstGeom>
          <a:noFill/>
        </p:spPr>
        <p:txBody>
          <a:bodyPr wrap="square" rtlCol="0">
            <a:spAutoFit/>
          </a:bodyPr>
          <a:lstStyle/>
          <a:p>
            <a:pPr>
              <a:lnSpc>
                <a:spcPts val="2300"/>
              </a:lnSpc>
              <a:spcBef>
                <a:spcPts val="600"/>
              </a:spcBef>
              <a:buClr>
                <a:srgbClr val="FF0000"/>
              </a:buClr>
              <a:tabLst>
                <a:tab pos="266700" algn="l"/>
              </a:tabLst>
            </a:pPr>
            <a:r>
              <a:rPr lang="en-US" sz="1700" dirty="0">
                <a:solidFill>
                  <a:prstClr val="black"/>
                </a:solidFill>
                <a:latin typeface="Comic Sans MS" panose="030F0702030302020204" pitchFamily="66" charset="0"/>
              </a:rPr>
              <a:t>A long R&amp;D culminated in the first large-scale successful experiment ICARUS-T600, 0.76 </a:t>
            </a:r>
            <a:r>
              <a:rPr lang="en-US" sz="1700" dirty="0" err="1">
                <a:solidFill>
                  <a:prstClr val="black"/>
                </a:solidFill>
                <a:latin typeface="Comic Sans MS" panose="030F0702030302020204" pitchFamily="66" charset="0"/>
              </a:rPr>
              <a:t>kt</a:t>
            </a:r>
            <a:r>
              <a:rPr lang="en-US" sz="1700" dirty="0">
                <a:solidFill>
                  <a:prstClr val="black"/>
                </a:solidFill>
                <a:latin typeface="Comic Sans MS" panose="030F0702030302020204" pitchFamily="66" charset="0"/>
              </a:rPr>
              <a:t> ultra-pure </a:t>
            </a:r>
            <a:r>
              <a:rPr lang="en-US" sz="1700" dirty="0" err="1">
                <a:solidFill>
                  <a:prstClr val="black"/>
                </a:solidFill>
                <a:latin typeface="Comic Sans MS" panose="030F0702030302020204" pitchFamily="66" charset="0"/>
              </a:rPr>
              <a:t>LAr</a:t>
            </a:r>
            <a:r>
              <a:rPr lang="en-US" sz="1700" dirty="0">
                <a:solidFill>
                  <a:prstClr val="black"/>
                </a:solidFill>
                <a:latin typeface="Comic Sans MS" panose="030F0702030302020204" pitchFamily="66" charset="0"/>
              </a:rPr>
              <a:t> at Gran </a:t>
            </a:r>
            <a:r>
              <a:rPr lang="en-US" sz="1700" dirty="0" err="1">
                <a:solidFill>
                  <a:prstClr val="black"/>
                </a:solidFill>
                <a:latin typeface="Comic Sans MS" panose="030F0702030302020204" pitchFamily="66" charset="0"/>
              </a:rPr>
              <a:t>Sasso</a:t>
            </a:r>
            <a:r>
              <a:rPr lang="en-US" sz="1700" dirty="0">
                <a:solidFill>
                  <a:prstClr val="black"/>
                </a:solidFill>
                <a:latin typeface="Comic Sans MS" panose="030F0702030302020204" pitchFamily="66" charset="0"/>
              </a:rPr>
              <a:t> INFN Lab exposed underground to CNGS </a:t>
            </a:r>
            <a:r>
              <a:rPr lang="en-US" sz="1700" dirty="0">
                <a:solidFill>
                  <a:prstClr val="black"/>
                </a:solidFill>
                <a:latin typeface="Symbol" pitchFamily="2" charset="2"/>
              </a:rPr>
              <a:t>n</a:t>
            </a:r>
            <a:r>
              <a:rPr lang="en-US" sz="1700" dirty="0">
                <a:solidFill>
                  <a:prstClr val="black"/>
                </a:solidFill>
                <a:latin typeface="Comic Sans MS" panose="030F0702030302020204" pitchFamily="66" charset="0"/>
              </a:rPr>
              <a:t> beam investigating sterile neutrinos!</a:t>
            </a:r>
          </a:p>
        </p:txBody>
      </p:sp>
      <p:cxnSp>
        <p:nvCxnSpPr>
          <p:cNvPr id="108" name="Łącznik prosty ze strzałką 27"/>
          <p:cNvCxnSpPr/>
          <p:nvPr/>
        </p:nvCxnSpPr>
        <p:spPr bwMode="auto">
          <a:xfrm>
            <a:off x="6324600" y="3733800"/>
            <a:ext cx="228600" cy="457200"/>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grpSp>
        <p:nvGrpSpPr>
          <p:cNvPr id="22" name="Group 14">
            <a:extLst>
              <a:ext uri="{FF2B5EF4-FFF2-40B4-BE49-F238E27FC236}">
                <a16:creationId xmlns:a16="http://schemas.microsoft.com/office/drawing/2014/main" id="{C6CED2AE-1583-1F47-8CBF-E705D2900763}"/>
              </a:ext>
            </a:extLst>
          </p:cNvPr>
          <p:cNvGrpSpPr/>
          <p:nvPr/>
        </p:nvGrpSpPr>
        <p:grpSpPr>
          <a:xfrm>
            <a:off x="6719352" y="2297626"/>
            <a:ext cx="3110448" cy="2502659"/>
            <a:chOff x="4740482" y="97057"/>
            <a:chExt cx="5079001" cy="3011435"/>
          </a:xfrm>
        </p:grpSpPr>
        <p:pic>
          <p:nvPicPr>
            <p:cNvPr id="23" name="Picture 4">
              <a:extLst>
                <a:ext uri="{FF2B5EF4-FFF2-40B4-BE49-F238E27FC236}">
                  <a16:creationId xmlns:a16="http://schemas.microsoft.com/office/drawing/2014/main" id="{11A04E6D-DE52-0E4E-9C36-961E809CF6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0482" y="97057"/>
              <a:ext cx="5079001" cy="3011435"/>
            </a:xfrm>
            <a:prstGeom prst="rect">
              <a:avLst/>
            </a:prstGeom>
            <a:noFill/>
            <a:ln w="19050">
              <a:solidFill>
                <a:schemeClr val="tx2">
                  <a:lumMod val="75000"/>
                </a:schemeClr>
              </a:solidFill>
              <a:miter lim="800000"/>
              <a:headEnd/>
              <a:tailEnd/>
            </a:ln>
          </p:spPr>
        </p:pic>
        <p:grpSp>
          <p:nvGrpSpPr>
            <p:cNvPr id="24" name="Grupa 10">
              <a:extLst>
                <a:ext uri="{FF2B5EF4-FFF2-40B4-BE49-F238E27FC236}">
                  <a16:creationId xmlns:a16="http://schemas.microsoft.com/office/drawing/2014/main" id="{C8695F6C-8FC0-3F4F-91D4-0C6192F35BA8}"/>
                </a:ext>
              </a:extLst>
            </p:cNvPr>
            <p:cNvGrpSpPr>
              <a:grpSpLocks/>
            </p:cNvGrpSpPr>
            <p:nvPr/>
          </p:nvGrpSpPr>
          <p:grpSpPr bwMode="auto">
            <a:xfrm>
              <a:off x="5957526" y="1264052"/>
              <a:ext cx="2587405" cy="1008067"/>
              <a:chOff x="1273743" y="1210674"/>
              <a:chExt cx="2176068" cy="1008165"/>
            </a:xfrm>
          </p:grpSpPr>
          <p:sp>
            <p:nvSpPr>
              <p:cNvPr id="25" name="Prostokąt 11">
                <a:extLst>
                  <a:ext uri="{FF2B5EF4-FFF2-40B4-BE49-F238E27FC236}">
                    <a16:creationId xmlns:a16="http://schemas.microsoft.com/office/drawing/2014/main" id="{14D66FCE-9346-1B40-BF77-BA0CAF9EFEFC}"/>
                  </a:ext>
                </a:extLst>
              </p:cNvPr>
              <p:cNvSpPr/>
              <p:nvPr/>
            </p:nvSpPr>
            <p:spPr>
              <a:xfrm>
                <a:off x="1368993" y="1210675"/>
                <a:ext cx="952495" cy="1008164"/>
              </a:xfrm>
              <a:prstGeom prst="rect">
                <a:avLst/>
              </a:prstGeom>
              <a:solidFill>
                <a:schemeClr val="bg1">
                  <a:alpha val="2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baseline="0"/>
              </a:p>
            </p:txBody>
          </p:sp>
          <p:sp>
            <p:nvSpPr>
              <p:cNvPr id="26" name="Prostokąt 12">
                <a:extLst>
                  <a:ext uri="{FF2B5EF4-FFF2-40B4-BE49-F238E27FC236}">
                    <a16:creationId xmlns:a16="http://schemas.microsoft.com/office/drawing/2014/main" id="{9DBB0F76-246F-4045-96F9-B05D54FB25CB}"/>
                  </a:ext>
                </a:extLst>
              </p:cNvPr>
              <p:cNvSpPr/>
              <p:nvPr/>
            </p:nvSpPr>
            <p:spPr>
              <a:xfrm>
                <a:off x="2385959" y="1210674"/>
                <a:ext cx="950823" cy="1008165"/>
              </a:xfrm>
              <a:prstGeom prst="rect">
                <a:avLst/>
              </a:prstGeom>
              <a:solidFill>
                <a:schemeClr val="bg1">
                  <a:alpha val="2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baseline="0"/>
              </a:p>
            </p:txBody>
          </p:sp>
          <p:sp>
            <p:nvSpPr>
              <p:cNvPr id="27" name="pole tekstowe 17">
                <a:extLst>
                  <a:ext uri="{FF2B5EF4-FFF2-40B4-BE49-F238E27FC236}">
                    <a16:creationId xmlns:a16="http://schemas.microsoft.com/office/drawing/2014/main" id="{601B67F2-7215-3B47-9E0D-A2EC943EB0D4}"/>
                  </a:ext>
                </a:extLst>
              </p:cNvPr>
              <p:cNvSpPr txBox="1">
                <a:spLocks noChangeArrowheads="1"/>
              </p:cNvSpPr>
              <p:nvPr/>
            </p:nvSpPr>
            <p:spPr bwMode="auto">
              <a:xfrm>
                <a:off x="1273743" y="1492815"/>
                <a:ext cx="952497" cy="472376"/>
              </a:xfrm>
              <a:prstGeom prst="rect">
                <a:avLst/>
              </a:prstGeom>
              <a:noFill/>
              <a:ln w="9525">
                <a:noFill/>
                <a:miter lim="800000"/>
                <a:headEnd/>
                <a:tailEnd/>
              </a:ln>
            </p:spPr>
            <p:txBody>
              <a:bodyPr wrap="square">
                <a:spAutoFit/>
              </a:bodyPr>
              <a:lstStyle/>
              <a:p>
                <a:r>
                  <a:rPr lang="pl-PL" sz="1600" b="1" baseline="0" dirty="0">
                    <a:solidFill>
                      <a:schemeClr val="bg1"/>
                    </a:solidFill>
                  </a:rPr>
                  <a:t>T300</a:t>
                </a:r>
              </a:p>
            </p:txBody>
          </p:sp>
          <p:sp>
            <p:nvSpPr>
              <p:cNvPr id="28" name="pole tekstowe 18">
                <a:extLst>
                  <a:ext uri="{FF2B5EF4-FFF2-40B4-BE49-F238E27FC236}">
                    <a16:creationId xmlns:a16="http://schemas.microsoft.com/office/drawing/2014/main" id="{59909D54-77F9-1A4F-9213-5C3EDFA27375}"/>
                  </a:ext>
                </a:extLst>
              </p:cNvPr>
              <p:cNvSpPr txBox="1">
                <a:spLocks noChangeArrowheads="1"/>
              </p:cNvSpPr>
              <p:nvPr/>
            </p:nvSpPr>
            <p:spPr bwMode="auto">
              <a:xfrm>
                <a:off x="2375077" y="1492812"/>
                <a:ext cx="1074734" cy="527635"/>
              </a:xfrm>
              <a:prstGeom prst="rect">
                <a:avLst/>
              </a:prstGeom>
              <a:noFill/>
              <a:ln w="9525">
                <a:noFill/>
                <a:miter lim="800000"/>
                <a:headEnd/>
                <a:tailEnd/>
              </a:ln>
            </p:spPr>
            <p:txBody>
              <a:bodyPr wrap="square">
                <a:spAutoFit/>
              </a:bodyPr>
              <a:lstStyle/>
              <a:p>
                <a:r>
                  <a:rPr lang="pl-PL" sz="1600" b="1" baseline="0" dirty="0">
                    <a:solidFill>
                      <a:schemeClr val="bg1"/>
                    </a:solidFill>
                  </a:rPr>
                  <a:t>T300</a:t>
                </a:r>
              </a:p>
            </p:txBody>
          </p:sp>
        </p:grpSp>
      </p:grpSp>
      <p:sp>
        <p:nvSpPr>
          <p:cNvPr id="16" name="CasellaDiTesto 7">
            <a:extLst>
              <a:ext uri="{FF2B5EF4-FFF2-40B4-BE49-F238E27FC236}">
                <a16:creationId xmlns:a16="http://schemas.microsoft.com/office/drawing/2014/main" id="{DCD3EC20-8209-A44B-9C47-AF2D67340821}"/>
              </a:ext>
            </a:extLst>
          </p:cNvPr>
          <p:cNvSpPr txBox="1"/>
          <p:nvPr/>
        </p:nvSpPr>
        <p:spPr>
          <a:xfrm>
            <a:off x="0" y="565853"/>
            <a:ext cx="9906000" cy="958147"/>
          </a:xfrm>
          <a:prstGeom prst="rect">
            <a:avLst/>
          </a:prstGeom>
          <a:noFill/>
        </p:spPr>
        <p:txBody>
          <a:bodyPr wrap="square" rtlCol="0">
            <a:spAutoFit/>
          </a:bodyPr>
          <a:lstStyle/>
          <a:p>
            <a:pPr marL="273050" indent="-273050">
              <a:lnSpc>
                <a:spcPts val="2300"/>
              </a:lnSpc>
              <a:spcBef>
                <a:spcPts val="0"/>
              </a:spcBef>
              <a:buClr>
                <a:srgbClr val="FF0000"/>
              </a:buClr>
              <a:buFont typeface="Wingdings" panose="05000000000000000000" pitchFamily="2" charset="2"/>
              <a:buChar char="l"/>
              <a:tabLst>
                <a:tab pos="481013" algn="l"/>
              </a:tabLst>
            </a:pPr>
            <a:r>
              <a:rPr lang="en-US" sz="1700" i="0" baseline="0" dirty="0">
                <a:solidFill>
                  <a:prstClr val="black"/>
                </a:solidFill>
                <a:latin typeface="Comic Sans MS" panose="030F0702030302020204" pitchFamily="66" charset="0"/>
              </a:rPr>
              <a:t>Liquid Argon Imaging technology LAr-TPC, an ‘’electronic bubble chamber’’ to unambiguously </a:t>
            </a:r>
            <a:r>
              <a:rPr lang="en-US" sz="1700" i="0" dirty="0">
                <a:solidFill>
                  <a:prstClr val="black"/>
                </a:solidFill>
                <a:latin typeface="Comic Sans MS" panose="030F0702030302020204" pitchFamily="66" charset="0"/>
              </a:rPr>
              <a:t>reconstruct </a:t>
            </a:r>
            <a:r>
              <a:rPr lang="en-US" sz="1700" i="0" baseline="0" dirty="0">
                <a:solidFill>
                  <a:prstClr val="black"/>
                </a:solidFill>
                <a:latin typeface="Comic Sans MS" panose="030F0702030302020204" pitchFamily="66" charset="0"/>
              </a:rPr>
              <a:t> each ionizing track in complex </a:t>
            </a:r>
            <a:r>
              <a:rPr lang="en-US" sz="1700" i="0" dirty="0">
                <a:solidFill>
                  <a:prstClr val="black"/>
                </a:solidFill>
                <a:latin typeface="+mn-lt"/>
              </a:rPr>
              <a:t>neutrino</a:t>
            </a:r>
            <a:r>
              <a:rPr lang="en-US" sz="1700" i="0" baseline="0" dirty="0">
                <a:solidFill>
                  <a:prstClr val="black"/>
                </a:solidFill>
                <a:latin typeface="Symbol" panose="05050102010706020507" pitchFamily="18" charset="2"/>
              </a:rPr>
              <a:t> </a:t>
            </a:r>
            <a:r>
              <a:rPr lang="en-US" sz="1700" i="0" baseline="0" dirty="0">
                <a:solidFill>
                  <a:prstClr val="black"/>
                </a:solidFill>
                <a:latin typeface="Comic Sans MS" panose="030F0702030302020204" pitchFamily="66" charset="0"/>
              </a:rPr>
              <a:t>events, was first proposed by C. Rubbia </a:t>
            </a:r>
            <a:r>
              <a:rPr lang="en-US" sz="1700" i="0" dirty="0">
                <a:solidFill>
                  <a:prstClr val="black"/>
                </a:solidFill>
                <a:latin typeface="Comic Sans MS" panose="030F0702030302020204" pitchFamily="66" charset="0"/>
              </a:rPr>
              <a:t>in 1977 as an alternative to </a:t>
            </a:r>
            <a:r>
              <a:rPr lang="en-US" sz="1700" i="0" dirty="0">
                <a:solidFill>
                  <a:prstClr val="black"/>
                </a:solidFill>
              </a:rPr>
              <a:t>Cherenkov detectors:</a:t>
            </a:r>
          </a:p>
        </p:txBody>
      </p:sp>
      <p:cxnSp>
        <p:nvCxnSpPr>
          <p:cNvPr id="55" name="Connettore 2 39">
            <a:extLst>
              <a:ext uri="{FF2B5EF4-FFF2-40B4-BE49-F238E27FC236}">
                <a16:creationId xmlns:a16="http://schemas.microsoft.com/office/drawing/2014/main" id="{7E721637-E9C8-0B43-9F7F-097535F0DF9F}"/>
              </a:ext>
            </a:extLst>
          </p:cNvPr>
          <p:cNvCxnSpPr>
            <a:cxnSpLocks/>
          </p:cNvCxnSpPr>
          <p:nvPr/>
        </p:nvCxnSpPr>
        <p:spPr bwMode="auto">
          <a:xfrm>
            <a:off x="13778901" y="5936375"/>
            <a:ext cx="1576314"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56" name="Connettore 2 39">
            <a:extLst>
              <a:ext uri="{FF2B5EF4-FFF2-40B4-BE49-F238E27FC236}">
                <a16:creationId xmlns:a16="http://schemas.microsoft.com/office/drawing/2014/main" id="{8CFF006D-4B01-6044-8CD2-DFCB6C2C78BD}"/>
              </a:ext>
            </a:extLst>
          </p:cNvPr>
          <p:cNvCxnSpPr>
            <a:cxnSpLocks/>
          </p:cNvCxnSpPr>
          <p:nvPr/>
        </p:nvCxnSpPr>
        <p:spPr bwMode="auto">
          <a:xfrm flipH="1">
            <a:off x="12784770" y="5933673"/>
            <a:ext cx="1145047" cy="1038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5" name="Rectangle 9">
            <a:extLst>
              <a:ext uri="{FF2B5EF4-FFF2-40B4-BE49-F238E27FC236}">
                <a16:creationId xmlns:a16="http://schemas.microsoft.com/office/drawing/2014/main" id="{C58ADCE8-B28C-D743-B541-F50FFEF492EF}"/>
              </a:ext>
            </a:extLst>
          </p:cNvPr>
          <p:cNvSpPr>
            <a:spLocks noChangeArrowheads="1"/>
          </p:cNvSpPr>
          <p:nvPr/>
        </p:nvSpPr>
        <p:spPr bwMode="auto">
          <a:xfrm>
            <a:off x="220931" y="2177679"/>
            <a:ext cx="6332269" cy="3461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2pPr>
            <a:lvl3pPr marL="230188" indent="-227013"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chemeClr val="tx1"/>
                </a:solidFill>
                <a:latin typeface="Arial" pitchFamily="34" charset="0"/>
                <a:ea typeface="Droid Sans Fallback" charset="0"/>
                <a:cs typeface="Droid Sans Fallback" charset="0"/>
              </a:defRPr>
            </a:lvl9pPr>
          </a:lstStyle>
          <a:p>
            <a:pPr marL="501650" lvl="3" indent="-222250" defTabSz="914400" eaLnBrk="1">
              <a:lnSpc>
                <a:spcPts val="2300"/>
              </a:lnSpc>
              <a:spcBef>
                <a:spcPts val="400"/>
              </a:spcBef>
              <a:buClr>
                <a:srgbClr val="FF0000"/>
              </a:buClr>
              <a:buSzPct val="90000"/>
              <a:buFont typeface="Wingdings" pitchFamily="2" charset="2"/>
              <a:buChar char="Ø"/>
              <a:tabLst>
                <a:tab pos="898525" algn="l"/>
                <a:tab pos="1797050" algn="l"/>
                <a:tab pos="2246313" algn="l"/>
                <a:tab pos="2695575" algn="l"/>
                <a:tab pos="3144838" algn="l"/>
                <a:tab pos="3594100" algn="l"/>
                <a:tab pos="4043363" algn="l"/>
                <a:tab pos="4492625" algn="l"/>
                <a:tab pos="4941888" algn="l"/>
                <a:tab pos="5391150" algn="l"/>
                <a:tab pos="5840413" algn="l"/>
                <a:tab pos="6289675" algn="l"/>
              </a:tabLst>
            </a:pPr>
            <a:endParaRPr lang="en-US" altLang="en-US" sz="1800" i="0" baseline="0" dirty="0">
              <a:solidFill>
                <a:srgbClr val="FF0000"/>
              </a:solidFill>
              <a:latin typeface="Comic Sans MS" pitchFamily="66" charset="0"/>
              <a:ea typeface="MS PGothic" pitchFamily="34" charset="-128"/>
            </a:endParaRPr>
          </a:p>
          <a:p>
            <a:pPr marL="501650" lvl="3" indent="-222250" defTabSz="914400" eaLnBrk="1">
              <a:lnSpc>
                <a:spcPts val="2300"/>
              </a:lnSpc>
              <a:spcBef>
                <a:spcPts val="600"/>
              </a:spcBef>
              <a:buClr>
                <a:srgbClr val="FF0000"/>
              </a:buClr>
              <a:buSzPct val="90000"/>
              <a:buFont typeface="Wingdings" pitchFamily="2" charset="2"/>
              <a:buChar char="Ø"/>
              <a:tabLst>
                <a:tab pos="898525" algn="l"/>
                <a:tab pos="1797050" algn="l"/>
                <a:tab pos="2246313" algn="l"/>
                <a:tab pos="2695575" algn="l"/>
                <a:tab pos="3144838" algn="l"/>
                <a:tab pos="3594100" algn="l"/>
                <a:tab pos="4043363" algn="l"/>
                <a:tab pos="4492625" algn="l"/>
                <a:tab pos="4941888" algn="l"/>
                <a:tab pos="5391150" algn="l"/>
                <a:tab pos="5840413" algn="l"/>
                <a:tab pos="6289675" algn="l"/>
              </a:tabLst>
            </a:pPr>
            <a:r>
              <a:rPr lang="en-US" altLang="en-US" sz="1700" i="0" baseline="0" dirty="0">
                <a:solidFill>
                  <a:srgbClr val="FF0000"/>
                </a:solidFill>
                <a:latin typeface="Comic Sans MS" pitchFamily="66" charset="0"/>
                <a:ea typeface="MS PGothic" pitchFamily="34" charset="-128"/>
              </a:rPr>
              <a:t>Tracking device:</a:t>
            </a:r>
            <a:r>
              <a:rPr lang="en-US" altLang="en-US" sz="1700" i="0" baseline="0" dirty="0">
                <a:solidFill>
                  <a:srgbClr val="000000"/>
                </a:solidFill>
                <a:latin typeface="Comic Sans MS" pitchFamily="66" charset="0"/>
                <a:ea typeface="MS PGothic" pitchFamily="34" charset="-128"/>
              </a:rPr>
              <a:t> 3D event topology with </a:t>
            </a:r>
            <a:r>
              <a:rPr lang="en-US" altLang="en-US" sz="1700" i="0" baseline="0" dirty="0" err="1">
                <a:solidFill>
                  <a:srgbClr val="000000"/>
                </a:solidFill>
                <a:latin typeface="Symbol" pitchFamily="2" charset="2"/>
                <a:ea typeface="MS PGothic" pitchFamily="34" charset="-128"/>
              </a:rPr>
              <a:t>D</a:t>
            </a:r>
            <a:r>
              <a:rPr lang="en-US" altLang="en-US" sz="1700" i="0" baseline="0" dirty="0" err="1">
                <a:solidFill>
                  <a:srgbClr val="000000"/>
                </a:solidFill>
                <a:latin typeface="Comic Sans MS" pitchFamily="66" charset="0"/>
                <a:ea typeface="MS PGothic" pitchFamily="34" charset="-128"/>
              </a:rPr>
              <a:t>x</a:t>
            </a:r>
            <a:r>
              <a:rPr lang="en-US" altLang="en-US" sz="1700" i="0" baseline="0" dirty="0">
                <a:solidFill>
                  <a:srgbClr val="000000"/>
                </a:solidFill>
                <a:latin typeface="Comic Sans MS" pitchFamily="66" charset="0"/>
                <a:ea typeface="MS PGothic" pitchFamily="34" charset="-128"/>
              </a:rPr>
              <a:t> ~</a:t>
            </a:r>
            <a:r>
              <a:rPr lang="en-US" altLang="en-US" sz="1700" i="0" dirty="0">
                <a:solidFill>
                  <a:srgbClr val="000000"/>
                </a:solidFill>
                <a:latin typeface="Comic Sans MS" pitchFamily="66" charset="0"/>
                <a:ea typeface="MS PGothic" pitchFamily="34" charset="-128"/>
              </a:rPr>
              <a:t> </a:t>
            </a:r>
            <a:r>
              <a:rPr lang="en-US" altLang="en-US" sz="1700" i="0" baseline="0" dirty="0">
                <a:solidFill>
                  <a:srgbClr val="000000"/>
                </a:solidFill>
                <a:latin typeface="Comic Sans MS" pitchFamily="66" charset="0"/>
                <a:ea typeface="MS PGothic" pitchFamily="34" charset="-128"/>
              </a:rPr>
              <a:t>mm</a:t>
            </a:r>
            <a:r>
              <a:rPr lang="en-US" altLang="en-US" sz="1700" i="0" dirty="0">
                <a:solidFill>
                  <a:srgbClr val="000000"/>
                </a:solidFill>
                <a:latin typeface="Comic Sans MS" pitchFamily="66" charset="0"/>
                <a:ea typeface="MS PGothic" pitchFamily="34" charset="-128"/>
              </a:rPr>
              <a:t>,                 e- by charged particles can drift undisturbed for meters with </a:t>
            </a:r>
            <a:r>
              <a:rPr lang="en-US" sz="1700" i="0" dirty="0">
                <a:solidFill>
                  <a:srgbClr val="000000"/>
                </a:solidFill>
                <a:latin typeface="Comic Sans MS" pitchFamily="66" charset="0"/>
              </a:rPr>
              <a:t>E</a:t>
            </a:r>
            <a:r>
              <a:rPr lang="en-US" sz="1700" i="0" baseline="-25000" dirty="0">
                <a:solidFill>
                  <a:srgbClr val="000000"/>
                </a:solidFill>
                <a:latin typeface="Comic Sans MS" pitchFamily="66" charset="0"/>
              </a:rPr>
              <a:t>D</a:t>
            </a:r>
            <a:r>
              <a:rPr lang="en-US" sz="1700" i="0" dirty="0">
                <a:solidFill>
                  <a:srgbClr val="000000"/>
                </a:solidFill>
                <a:latin typeface="Comic Sans MS" pitchFamily="66" charset="0"/>
              </a:rPr>
              <a:t>= 0.5 kV/cm </a:t>
            </a:r>
            <a:r>
              <a:rPr lang="en-US" altLang="en-US" sz="1700" i="0" dirty="0">
                <a:solidFill>
                  <a:srgbClr val="000000"/>
                </a:solidFill>
                <a:latin typeface="Comic Sans MS" pitchFamily="66" charset="0"/>
                <a:ea typeface="MS PGothic" pitchFamily="34" charset="-128"/>
              </a:rPr>
              <a:t>if </a:t>
            </a:r>
            <a:r>
              <a:rPr lang="en-US" altLang="en-US" sz="1700" i="0" dirty="0" err="1">
                <a:solidFill>
                  <a:srgbClr val="000000"/>
                </a:solidFill>
                <a:latin typeface="Comic Sans MS" pitchFamily="66" charset="0"/>
                <a:ea typeface="MS PGothic" pitchFamily="34" charset="-128"/>
              </a:rPr>
              <a:t>LAr</a:t>
            </a:r>
            <a:r>
              <a:rPr lang="en-US" altLang="en-US" sz="1700" i="0" dirty="0">
                <a:solidFill>
                  <a:srgbClr val="000000"/>
                </a:solidFill>
                <a:latin typeface="Comic Sans MS" pitchFamily="66" charset="0"/>
                <a:ea typeface="MS PGothic" pitchFamily="34" charset="-128"/>
              </a:rPr>
              <a:t> is sufficiently pure</a:t>
            </a:r>
            <a:endParaRPr lang="en-US" altLang="en-US" sz="1700" i="0" baseline="0" dirty="0">
              <a:solidFill>
                <a:srgbClr val="000000"/>
              </a:solidFill>
              <a:latin typeface="Comic Sans MS" pitchFamily="66" charset="0"/>
              <a:ea typeface="MS PGothic" pitchFamily="34" charset="-128"/>
            </a:endParaRPr>
          </a:p>
          <a:p>
            <a:pPr marL="501650" lvl="3" indent="-222250" defTabSz="914400" eaLnBrk="1">
              <a:lnSpc>
                <a:spcPts val="2300"/>
              </a:lnSpc>
              <a:spcBef>
                <a:spcPts val="600"/>
              </a:spcBef>
              <a:buClr>
                <a:srgbClr val="FF0000"/>
              </a:buClr>
              <a:buSzPct val="90000"/>
              <a:buFont typeface="Wingdings" pitchFamily="2" charset="2"/>
              <a:buChar char="Ø"/>
              <a:tabLst>
                <a:tab pos="898525" algn="l"/>
                <a:tab pos="1797050" algn="l"/>
                <a:tab pos="2246313" algn="l"/>
                <a:tab pos="2695575" algn="l"/>
                <a:tab pos="3144838" algn="l"/>
                <a:tab pos="3594100" algn="l"/>
                <a:tab pos="4043363" algn="l"/>
                <a:tab pos="4492625" algn="l"/>
                <a:tab pos="4941888" algn="l"/>
                <a:tab pos="5391150" algn="l"/>
                <a:tab pos="5840413" algn="l"/>
                <a:tab pos="6289675" algn="l"/>
              </a:tabLst>
            </a:pPr>
            <a:r>
              <a:rPr lang="en-US" altLang="en-US" sz="1700" i="0" dirty="0">
                <a:solidFill>
                  <a:srgbClr val="FF0000"/>
                </a:solidFill>
                <a:latin typeface="Comic Sans MS" pitchFamily="66" charset="0"/>
                <a:ea typeface="MS PGothic" pitchFamily="34" charset="-128"/>
              </a:rPr>
              <a:t>F</a:t>
            </a:r>
            <a:r>
              <a:rPr lang="en-US" altLang="en-US" sz="1700" i="0" baseline="0" dirty="0">
                <a:solidFill>
                  <a:srgbClr val="FF0000"/>
                </a:solidFill>
                <a:latin typeface="Comic Sans MS" pitchFamily="66" charset="0"/>
                <a:ea typeface="MS PGothic" pitchFamily="34" charset="-128"/>
              </a:rPr>
              <a:t>ull sampling homogeneous calorimeter:                                        </a:t>
            </a:r>
            <a:r>
              <a:rPr lang="en-US" altLang="en-US" sz="1700" i="0" baseline="0" dirty="0">
                <a:solidFill>
                  <a:srgbClr val="000000"/>
                </a:solidFill>
                <a:latin typeface="Comic Sans MS" pitchFamily="66" charset="0"/>
                <a:ea typeface="MS PGothic" pitchFamily="34" charset="-128"/>
              </a:rPr>
              <a:t>E measurement</a:t>
            </a:r>
            <a:r>
              <a:rPr lang="en-US" altLang="en-US" sz="1700" i="0" dirty="0">
                <a:solidFill>
                  <a:srgbClr val="000000"/>
                </a:solidFill>
                <a:latin typeface="Comic Sans MS" pitchFamily="66" charset="0"/>
                <a:ea typeface="MS PGothic" pitchFamily="34" charset="-128"/>
              </a:rPr>
              <a:t> </a:t>
            </a:r>
            <a:r>
              <a:rPr lang="en-US" altLang="en-US" sz="1700" i="0" baseline="0" dirty="0">
                <a:solidFill>
                  <a:srgbClr val="000000"/>
                </a:solidFill>
                <a:latin typeface="Comic Sans MS" pitchFamily="66" charset="0"/>
                <a:ea typeface="MS PGothic" pitchFamily="34" charset="-128"/>
              </a:rPr>
              <a:t>by charge signal integration; </a:t>
            </a:r>
          </a:p>
          <a:p>
            <a:pPr marL="501650" lvl="3" indent="-222250" defTabSz="914400" eaLnBrk="1">
              <a:lnSpc>
                <a:spcPts val="2300"/>
              </a:lnSpc>
              <a:spcBef>
                <a:spcPts val="600"/>
              </a:spcBef>
              <a:buClr>
                <a:srgbClr val="FF0000"/>
              </a:buClr>
              <a:buSzPct val="90000"/>
              <a:buFont typeface="Wingdings" pitchFamily="2" charset="2"/>
              <a:buChar char="Ø"/>
              <a:tabLst>
                <a:tab pos="898525" algn="l"/>
                <a:tab pos="1797050" algn="l"/>
                <a:tab pos="2246313" algn="l"/>
                <a:tab pos="2695575" algn="l"/>
                <a:tab pos="3144838" algn="l"/>
                <a:tab pos="3594100" algn="l"/>
                <a:tab pos="4043363" algn="l"/>
                <a:tab pos="4492625" algn="l"/>
                <a:tab pos="4941888" algn="l"/>
                <a:tab pos="5391150" algn="l"/>
                <a:tab pos="5840413" algn="l"/>
                <a:tab pos="6289675" algn="l"/>
              </a:tabLst>
            </a:pPr>
            <a:r>
              <a:rPr lang="en-US" altLang="en-US" sz="1700" i="0" baseline="0" dirty="0">
                <a:solidFill>
                  <a:srgbClr val="FF0000"/>
                </a:solidFill>
                <a:latin typeface="Comic Sans MS" pitchFamily="66" charset="0"/>
                <a:ea typeface="MS PGothic" pitchFamily="34" charset="-128"/>
              </a:rPr>
              <a:t>Measurement of local energy deposition </a:t>
            </a:r>
            <a:r>
              <a:rPr lang="en-US" altLang="en-US" sz="1700" i="0" baseline="0" dirty="0" err="1">
                <a:solidFill>
                  <a:srgbClr val="FF0000"/>
                </a:solidFill>
                <a:latin typeface="Comic Sans MS" pitchFamily="66" charset="0"/>
                <a:ea typeface="MS PGothic" pitchFamily="34" charset="-128"/>
              </a:rPr>
              <a:t>dE</a:t>
            </a:r>
            <a:r>
              <a:rPr lang="en-US" altLang="en-US" sz="1700" i="0" baseline="0" dirty="0">
                <a:solidFill>
                  <a:srgbClr val="FF0000"/>
                </a:solidFill>
                <a:latin typeface="Comic Sans MS" pitchFamily="66" charset="0"/>
                <a:ea typeface="MS PGothic" pitchFamily="34" charset="-128"/>
              </a:rPr>
              <a:t>/dx</a:t>
            </a:r>
            <a:r>
              <a:rPr lang="en-US" altLang="en-US" sz="1700" b="1" i="0" baseline="0" dirty="0">
                <a:solidFill>
                  <a:srgbClr val="FF0000"/>
                </a:solidFill>
                <a:latin typeface="Comic Sans MS" pitchFamily="66" charset="0"/>
                <a:ea typeface="MS PGothic" pitchFamily="34" charset="-128"/>
              </a:rPr>
              <a:t>:          </a:t>
            </a:r>
            <a:r>
              <a:rPr lang="en-US" altLang="en-US" sz="1700" i="0" baseline="0" dirty="0">
                <a:solidFill>
                  <a:srgbClr val="000000"/>
                </a:solidFill>
                <a:latin typeface="Comic Sans MS" pitchFamily="66" charset="0"/>
                <a:ea typeface="MS PGothic" pitchFamily="34" charset="-128"/>
              </a:rPr>
              <a:t>remarkable e/</a:t>
            </a:r>
            <a:r>
              <a:rPr lang="en-US" altLang="en-US" sz="1700" i="0" baseline="0" dirty="0">
                <a:solidFill>
                  <a:srgbClr val="000000"/>
                </a:solidFill>
                <a:latin typeface="Symbol" pitchFamily="18" charset="2"/>
                <a:ea typeface="MS PGothic" pitchFamily="34" charset="-128"/>
              </a:rPr>
              <a:t>g </a:t>
            </a:r>
            <a:r>
              <a:rPr lang="en-US" altLang="en-US" sz="1700" i="0" baseline="0" dirty="0">
                <a:solidFill>
                  <a:srgbClr val="000000"/>
                </a:solidFill>
                <a:latin typeface="Comic Sans MS" pitchFamily="66" charset="0"/>
                <a:ea typeface="MS PGothic" pitchFamily="34" charset="-128"/>
              </a:rPr>
              <a:t>separation,</a:t>
            </a:r>
            <a:r>
              <a:rPr lang="en-US" altLang="en-US" sz="1700" i="0" dirty="0">
                <a:solidFill>
                  <a:srgbClr val="000000"/>
                </a:solidFill>
                <a:latin typeface="Comic Sans MS" pitchFamily="66" charset="0"/>
                <a:ea typeface="MS PGothic" pitchFamily="34" charset="-128"/>
              </a:rPr>
              <a:t> </a:t>
            </a:r>
            <a:r>
              <a:rPr lang="en-US" altLang="en-US" sz="1700" i="0" baseline="0" dirty="0">
                <a:solidFill>
                  <a:srgbClr val="000000"/>
                </a:solidFill>
                <a:latin typeface="Comic Sans MS" pitchFamily="66" charset="0"/>
                <a:ea typeface="MS PGothic" pitchFamily="34" charset="-128"/>
              </a:rPr>
              <a:t>0.02 </a:t>
            </a:r>
            <a:r>
              <a:rPr lang="en-US" altLang="en-US" sz="1700" i="0" baseline="0" dirty="0">
                <a:solidFill>
                  <a:srgbClr val="000000"/>
                </a:solidFill>
                <a:latin typeface="+mn-lt"/>
                <a:ea typeface="MS PGothic" pitchFamily="34" charset="-128"/>
              </a:rPr>
              <a:t>X</a:t>
            </a:r>
            <a:r>
              <a:rPr lang="en-US" altLang="en-US" sz="1700" i="0" baseline="-25000" dirty="0">
                <a:solidFill>
                  <a:srgbClr val="000000"/>
                </a:solidFill>
                <a:latin typeface="Comic Sans MS" pitchFamily="66" charset="0"/>
                <a:ea typeface="MS PGothic" pitchFamily="34" charset="-128"/>
              </a:rPr>
              <a:t>0</a:t>
            </a:r>
            <a:r>
              <a:rPr lang="en-US" altLang="en-US" sz="1700" i="0" baseline="0" dirty="0">
                <a:solidFill>
                  <a:srgbClr val="000000"/>
                </a:solidFill>
                <a:latin typeface="Comic Sans MS" pitchFamily="66" charset="0"/>
                <a:ea typeface="MS PGothic" pitchFamily="34" charset="-128"/>
              </a:rPr>
              <a:t> sampling, </a:t>
            </a:r>
            <a:r>
              <a:rPr lang="en-US" altLang="en-US" sz="1700" i="0" dirty="0">
                <a:solidFill>
                  <a:srgbClr val="000000"/>
                </a:solidFill>
                <a:latin typeface="Symbol" panose="05050102010706020507" pitchFamily="18" charset="2"/>
                <a:ea typeface="MS PGothic" pitchFamily="34" charset="-128"/>
              </a:rPr>
              <a:t>C</a:t>
            </a:r>
            <a:r>
              <a:rPr lang="en-US" altLang="en-US" sz="1700" i="0" baseline="-25000" dirty="0">
                <a:solidFill>
                  <a:srgbClr val="000000"/>
                </a:solidFill>
                <a:latin typeface="Comic Sans MS" pitchFamily="66" charset="0"/>
                <a:ea typeface="MS PGothic" pitchFamily="34" charset="-128"/>
              </a:rPr>
              <a:t>0</a:t>
            </a:r>
            <a:r>
              <a:rPr lang="en-US" altLang="en-US" sz="1700" i="0" baseline="0" dirty="0">
                <a:solidFill>
                  <a:srgbClr val="000000"/>
                </a:solidFill>
                <a:latin typeface="Comic Sans MS" pitchFamily="66" charset="0"/>
                <a:ea typeface="MS PGothic" pitchFamily="34" charset="-128"/>
              </a:rPr>
              <a:t>=14 cm, a powerful PID by </a:t>
            </a:r>
            <a:r>
              <a:rPr lang="en-US" altLang="en-US" sz="1700" i="0" baseline="0" dirty="0" err="1">
                <a:solidFill>
                  <a:srgbClr val="000000"/>
                </a:solidFill>
                <a:latin typeface="Comic Sans MS" pitchFamily="66" charset="0"/>
                <a:ea typeface="MS PGothic" pitchFamily="34" charset="-128"/>
              </a:rPr>
              <a:t>dE</a:t>
            </a:r>
            <a:r>
              <a:rPr lang="en-US" altLang="en-US" sz="1700" i="0" baseline="0" dirty="0">
                <a:solidFill>
                  <a:srgbClr val="000000"/>
                </a:solidFill>
                <a:latin typeface="Comic Sans MS" pitchFamily="66" charset="0"/>
                <a:ea typeface="MS PGothic" pitchFamily="34" charset="-128"/>
              </a:rPr>
              <a:t>/dx vs range. </a:t>
            </a:r>
            <a:r>
              <a:rPr lang="en-US" altLang="en-US" sz="1700" i="0" dirty="0">
                <a:solidFill>
                  <a:srgbClr val="000000"/>
                </a:solidFill>
                <a:latin typeface="Comic Sans MS" pitchFamily="66" charset="0"/>
                <a:ea typeface="MS PGothic" pitchFamily="34" charset="-128"/>
              </a:rPr>
              <a:t>Momentum of not contained </a:t>
            </a:r>
            <a:r>
              <a:rPr lang="en-US" altLang="en-US" sz="1700" i="0" dirty="0">
                <a:solidFill>
                  <a:srgbClr val="000000"/>
                </a:solidFill>
                <a:latin typeface="Symbol" pitchFamily="2" charset="2"/>
                <a:ea typeface="MS PGothic" pitchFamily="34" charset="-128"/>
              </a:rPr>
              <a:t>m</a:t>
            </a:r>
            <a:r>
              <a:rPr lang="en-US" altLang="en-US" sz="1700" i="0" dirty="0">
                <a:solidFill>
                  <a:srgbClr val="000000"/>
                </a:solidFill>
                <a:latin typeface="Comic Sans MS" pitchFamily="66" charset="0"/>
                <a:ea typeface="MS PGothic" pitchFamily="34" charset="-128"/>
              </a:rPr>
              <a:t> is measured by Multiple Coulomb Scattering</a:t>
            </a:r>
          </a:p>
          <a:p>
            <a:pPr marL="501650" lvl="3" indent="-222250" defTabSz="914400" eaLnBrk="1">
              <a:lnSpc>
                <a:spcPts val="2300"/>
              </a:lnSpc>
              <a:spcBef>
                <a:spcPts val="600"/>
              </a:spcBef>
              <a:buClr>
                <a:srgbClr val="FF0000"/>
              </a:buClr>
              <a:buSzPct val="90000"/>
              <a:buFont typeface="Wingdings" pitchFamily="2" charset="2"/>
              <a:buChar char="Ø"/>
              <a:tabLst>
                <a:tab pos="898525" algn="l"/>
                <a:tab pos="1797050" algn="l"/>
                <a:tab pos="2246313" algn="l"/>
                <a:tab pos="2695575" algn="l"/>
                <a:tab pos="3144838" algn="l"/>
                <a:tab pos="3594100" algn="l"/>
                <a:tab pos="4043363" algn="l"/>
                <a:tab pos="4492625" algn="l"/>
                <a:tab pos="4941888" algn="l"/>
                <a:tab pos="5391150" algn="l"/>
                <a:tab pos="5840413" algn="l"/>
                <a:tab pos="6289675" algn="l"/>
              </a:tabLst>
            </a:pPr>
            <a:r>
              <a:rPr lang="en-GB" sz="1700" i="0" dirty="0">
                <a:solidFill>
                  <a:srgbClr val="FF0000"/>
                </a:solidFill>
                <a:latin typeface="+mn-lt"/>
              </a:rPr>
              <a:t>Scintillation light </a:t>
            </a:r>
            <a:r>
              <a:rPr lang="en-GB" sz="1700" i="0" dirty="0">
                <a:latin typeface="+mn-lt"/>
              </a:rPr>
              <a:t>by charged particles</a:t>
            </a:r>
            <a:r>
              <a:rPr lang="en-GB" sz="1700" i="0" dirty="0">
                <a:solidFill>
                  <a:srgbClr val="FF0000"/>
                </a:solidFill>
                <a:latin typeface="+mn-lt"/>
              </a:rPr>
              <a:t> </a:t>
            </a:r>
            <a:r>
              <a:rPr lang="en-GB" sz="1700" i="0" dirty="0">
                <a:latin typeface="+mn-lt"/>
              </a:rPr>
              <a:t>provides             fast signals for timing/triggering.</a:t>
            </a:r>
          </a:p>
        </p:txBody>
      </p:sp>
      <p:grpSp>
        <p:nvGrpSpPr>
          <p:cNvPr id="4" name="Group 3">
            <a:extLst>
              <a:ext uri="{FF2B5EF4-FFF2-40B4-BE49-F238E27FC236}">
                <a16:creationId xmlns:a16="http://schemas.microsoft.com/office/drawing/2014/main" id="{E370A9C2-9802-B844-AFEC-6A267729675A}"/>
              </a:ext>
            </a:extLst>
          </p:cNvPr>
          <p:cNvGrpSpPr/>
          <p:nvPr/>
        </p:nvGrpSpPr>
        <p:grpSpPr>
          <a:xfrm>
            <a:off x="6699341" y="4946399"/>
            <a:ext cx="3206659" cy="1683001"/>
            <a:chOff x="6392759" y="4876800"/>
            <a:chExt cx="3370763" cy="1378201"/>
          </a:xfrm>
        </p:grpSpPr>
        <p:pic>
          <p:nvPicPr>
            <p:cNvPr id="18" name="Picture 1">
              <a:extLst>
                <a:ext uri="{FF2B5EF4-FFF2-40B4-BE49-F238E27FC236}">
                  <a16:creationId xmlns:a16="http://schemas.microsoft.com/office/drawing/2014/main" id="{E4267BA8-1F0B-044C-B02E-2FBFE21E305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92759" y="4876800"/>
              <a:ext cx="3295518" cy="137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0F2E55F-D2A6-E54A-AAE7-5BAE256BED53}"/>
                </a:ext>
              </a:extLst>
            </p:cNvPr>
            <p:cNvSpPr/>
            <p:nvPr/>
          </p:nvSpPr>
          <p:spPr>
            <a:xfrm>
              <a:off x="7100824" y="4953000"/>
              <a:ext cx="2662698" cy="338554"/>
            </a:xfrm>
            <a:prstGeom prst="rect">
              <a:avLst/>
            </a:prstGeom>
          </p:spPr>
          <p:txBody>
            <a:bodyPr wrap="none">
              <a:spAutoFit/>
            </a:bodyPr>
            <a:lstStyle/>
            <a:p>
              <a:r>
                <a:rPr lang="en-US" kern="0" dirty="0">
                  <a:solidFill>
                    <a:srgbClr val="0000FF"/>
                  </a:solidFill>
                  <a:latin typeface="Comic Sans MS"/>
                  <a:ea typeface="ＭＳ Ｐゴシック" charset="0"/>
                </a:rPr>
                <a:t>atmospheric </a:t>
              </a:r>
              <a:r>
                <a:rPr lang="en-US" kern="0" dirty="0">
                  <a:solidFill>
                    <a:srgbClr val="0000FF"/>
                  </a:solidFill>
                  <a:latin typeface="Symbol" pitchFamily="2" charset="2"/>
                  <a:ea typeface="ＭＳ Ｐゴシック" charset="0"/>
                </a:rPr>
                <a:t>n</a:t>
              </a:r>
              <a:r>
                <a:rPr lang="en-US" sz="2000" kern="0" baseline="-25000" dirty="0">
                  <a:solidFill>
                    <a:srgbClr val="0000FF"/>
                  </a:solidFill>
                  <a:latin typeface="Comic Sans MS"/>
                  <a:ea typeface="ＭＳ Ｐゴシック" charset="0"/>
                </a:rPr>
                <a:t>e</a:t>
              </a:r>
              <a:r>
                <a:rPr lang="en-US" kern="0" dirty="0">
                  <a:solidFill>
                    <a:srgbClr val="0000FF"/>
                  </a:solidFill>
                  <a:latin typeface="Comic Sans MS"/>
                  <a:ea typeface="ＭＳ Ｐゴシック" charset="0"/>
                </a:rPr>
                <a:t> neutrino </a:t>
              </a:r>
              <a:endParaRPr lang="en-US" dirty="0">
                <a:solidFill>
                  <a:srgbClr val="0000FF"/>
                </a:solidFill>
              </a:endParaRPr>
            </a:p>
          </p:txBody>
        </p:sp>
      </p:grpSp>
      <p:sp>
        <p:nvSpPr>
          <p:cNvPr id="2" name="Rectangle 1">
            <a:extLst>
              <a:ext uri="{FF2B5EF4-FFF2-40B4-BE49-F238E27FC236}">
                <a16:creationId xmlns:a16="http://schemas.microsoft.com/office/drawing/2014/main" id="{4CD0185B-F5E5-3F44-A289-C3E846343DF7}"/>
              </a:ext>
            </a:extLst>
          </p:cNvPr>
          <p:cNvSpPr/>
          <p:nvPr/>
        </p:nvSpPr>
        <p:spPr>
          <a:xfrm>
            <a:off x="76200" y="6165914"/>
            <a:ext cx="6662401" cy="387286"/>
          </a:xfrm>
          <a:prstGeom prst="rect">
            <a:avLst/>
          </a:prstGeom>
        </p:spPr>
        <p:txBody>
          <a:bodyPr wrap="none">
            <a:spAutoFit/>
          </a:bodyPr>
          <a:lstStyle/>
          <a:p>
            <a:pPr>
              <a:lnSpc>
                <a:spcPts val="2300"/>
              </a:lnSpc>
              <a:spcBef>
                <a:spcPts val="600"/>
              </a:spcBef>
              <a:buClr>
                <a:srgbClr val="FF0000"/>
              </a:buClr>
              <a:tabLst>
                <a:tab pos="266700" algn="l"/>
              </a:tabLst>
            </a:pPr>
            <a:r>
              <a:rPr lang="en-US" sz="2000" dirty="0">
                <a:solidFill>
                  <a:srgbClr val="0000FF"/>
                </a:solidFill>
                <a:latin typeface="Comic Sans MS" panose="030F0702030302020204" pitchFamily="66" charset="0"/>
              </a:rPr>
              <a:t>… paving the way for Long-Baseline DUNE experiment!</a:t>
            </a:r>
          </a:p>
        </p:txBody>
      </p:sp>
      <p:sp>
        <p:nvSpPr>
          <p:cNvPr id="21" name="Slide Number Placeholder 4">
            <a:extLst>
              <a:ext uri="{FF2B5EF4-FFF2-40B4-BE49-F238E27FC236}">
                <a16:creationId xmlns:a16="http://schemas.microsoft.com/office/drawing/2014/main" id="{8B528ABD-D994-E34E-A558-5746FE8B6DCB}"/>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13</a:t>
            </a:fld>
            <a:endParaRPr lang="en-GB" dirty="0"/>
          </a:p>
        </p:txBody>
      </p:sp>
    </p:spTree>
    <p:extLst>
      <p:ext uri="{BB962C8B-B14F-4D97-AF65-F5344CB8AC3E}">
        <p14:creationId xmlns:p14="http://schemas.microsoft.com/office/powerpoint/2010/main" val="5194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dissolv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292" y="5257"/>
            <a:ext cx="9906000"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a:defRPr/>
            </a:pPr>
            <a:r>
              <a:rPr lang="en-GB" sz="2700" i="0" dirty="0"/>
              <a:t>ICARUS T600: a powerful detector for neutrino experiments </a:t>
            </a:r>
            <a:endParaRPr lang="en-US" sz="2700" i="0" kern="0" baseline="0" dirty="0">
              <a:solidFill>
                <a:srgbClr val="FFFFFF"/>
              </a:solidFill>
            </a:endParaRPr>
          </a:p>
        </p:txBody>
      </p:sp>
      <p:sp>
        <p:nvSpPr>
          <p:cNvPr id="41" name="Slide Number Placeholder 4"/>
          <p:cNvSpPr>
            <a:spLocks noGrp="1"/>
          </p:cNvSpPr>
          <p:nvPr>
            <p:ph type="sldNum" sz="quarter" idx="11"/>
          </p:nvPr>
        </p:nvSpPr>
        <p:spPr>
          <a:xfrm>
            <a:off x="7842250" y="6629400"/>
            <a:ext cx="2063750" cy="228600"/>
          </a:xfrm>
        </p:spPr>
        <p:txBody>
          <a:bodyPr/>
          <a:lstStyle/>
          <a:p>
            <a:r>
              <a:rPr lang="en-GB" dirty="0"/>
              <a:t>Slide# :  </a:t>
            </a:r>
            <a:fld id="{D05931B6-DFFB-0A40-833F-329CB0688972}" type="slidenum">
              <a:rPr lang="en-GB" smtClean="0"/>
              <a:pPr/>
              <a:t>14</a:t>
            </a:fld>
            <a:endParaRPr lang="en-GB" dirty="0">
              <a:solidFill>
                <a:schemeClr val="accent1"/>
              </a:solidFill>
            </a:endParaRPr>
          </a:p>
        </p:txBody>
      </p:sp>
      <p:sp>
        <p:nvSpPr>
          <p:cNvPr id="47" name="CasellaDiTesto 7">
            <a:extLst>
              <a:ext uri="{FF2B5EF4-FFF2-40B4-BE49-F238E27FC236}">
                <a16:creationId xmlns:a16="http://schemas.microsoft.com/office/drawing/2014/main" id="{CE1E6DA2-9DAE-514C-A362-14FBE8859B3C}"/>
              </a:ext>
            </a:extLst>
          </p:cNvPr>
          <p:cNvSpPr txBox="1"/>
          <p:nvPr/>
        </p:nvSpPr>
        <p:spPr>
          <a:xfrm>
            <a:off x="0" y="544662"/>
            <a:ext cx="9906000" cy="1687193"/>
          </a:xfrm>
          <a:prstGeom prst="rect">
            <a:avLst/>
          </a:prstGeom>
          <a:noFill/>
        </p:spPr>
        <p:txBody>
          <a:bodyPr wrap="square" rtlCol="0">
            <a:spAutoFit/>
          </a:bodyPr>
          <a:lstStyle/>
          <a:p>
            <a:pPr marL="271463" lvl="2" indent="-271463">
              <a:lnSpc>
                <a:spcPts val="2400"/>
              </a:lnSpc>
              <a:spcBef>
                <a:spcPts val="500"/>
              </a:spcBef>
              <a:buClr>
                <a:srgbClr val="FF0000"/>
              </a:buClr>
              <a:buFont typeface="Wingdings" charset="2"/>
              <a:buChar char="l"/>
            </a:pPr>
            <a:r>
              <a:rPr lang="en-GB" altLang="it-IT" sz="1700" i="0" baseline="0" dirty="0">
                <a:latin typeface="+mn-lt"/>
                <a:ea typeface="ＭＳ Ｐゴシック" charset="0"/>
                <a:cs typeface="MS PGothic" pitchFamily="34" charset="-128"/>
              </a:rPr>
              <a:t>I</a:t>
            </a:r>
            <a:r>
              <a:rPr lang="en-US" sz="1700" i="0" baseline="0" dirty="0">
                <a:latin typeface="+mn-lt"/>
              </a:rPr>
              <a:t>CARUS concluded in 2013 a successful</a:t>
            </a:r>
            <a:r>
              <a:rPr lang="en-US" sz="1700" i="0" dirty="0">
                <a:latin typeface="+mn-lt"/>
              </a:rPr>
              <a:t> </a:t>
            </a:r>
            <a:r>
              <a:rPr lang="en-US" sz="1700" i="0" baseline="0" dirty="0">
                <a:latin typeface="+mn-lt"/>
              </a:rPr>
              <a:t>3 years long run</a:t>
            </a:r>
            <a:r>
              <a:rPr lang="en-US" sz="1700" i="0" dirty="0">
                <a:latin typeface="+mn-lt"/>
              </a:rPr>
              <a:t> e</a:t>
            </a:r>
            <a:r>
              <a:rPr lang="en-US" altLang="it-IT" sz="1700" i="0" dirty="0">
                <a:ea typeface="ＭＳ Ｐゴシック" charset="0"/>
                <a:cs typeface="MS PGothic" pitchFamily="34" charset="-128"/>
              </a:rPr>
              <a:t>xposed </a:t>
            </a:r>
            <a:r>
              <a:rPr lang="en-GB" altLang="it-IT" sz="1700" i="0" dirty="0">
                <a:ea typeface="ＭＳ Ｐゴシック" charset="0"/>
                <a:cs typeface="MS PGothic" pitchFamily="34" charset="-128"/>
              </a:rPr>
              <a:t>to CNGS beam and cosmic rays </a:t>
            </a:r>
            <a:r>
              <a:rPr lang="en-US" sz="1700" i="0" dirty="0">
                <a:latin typeface="+mn-lt"/>
              </a:rPr>
              <a:t>with </a:t>
            </a:r>
            <a:r>
              <a:rPr lang="en-US" sz="1700" i="0" dirty="0">
                <a:latin typeface="+mn-lt"/>
                <a:cs typeface="Times New Roman" panose="02020603050405020304" pitchFamily="18" charset="0"/>
              </a:rPr>
              <a:t>s</a:t>
            </a:r>
            <a:r>
              <a:rPr lang="en-US" sz="1700" i="0" baseline="0" dirty="0">
                <a:latin typeface="+mn-lt"/>
                <a:cs typeface="Times New Roman" panose="02020603050405020304" pitchFamily="18" charset="0"/>
              </a:rPr>
              <a:t>everal physics/technical</a:t>
            </a:r>
            <a:r>
              <a:rPr lang="en-US" sz="1700" i="0" dirty="0">
                <a:latin typeface="+mn-lt"/>
                <a:cs typeface="Times New Roman" panose="02020603050405020304" pitchFamily="18" charset="0"/>
              </a:rPr>
              <a:t> achievements:</a:t>
            </a:r>
          </a:p>
          <a:p>
            <a:pPr marL="542925" lvl="3" indent="-227013">
              <a:lnSpc>
                <a:spcPts val="2300"/>
              </a:lnSpc>
              <a:spcBef>
                <a:spcPts val="600"/>
              </a:spcBef>
              <a:buClr>
                <a:srgbClr val="FF0000"/>
              </a:buClr>
              <a:buSzPct val="90000"/>
              <a:buFont typeface="Wingdings" pitchFamily="2" charset="2"/>
              <a:buChar char="Ø"/>
            </a:pPr>
            <a:r>
              <a:rPr lang="en-US" sz="1700" dirty="0">
                <a:solidFill>
                  <a:prstClr val="black"/>
                </a:solidFill>
                <a:latin typeface="Comic Sans MS" panose="030F0702030302020204" pitchFamily="66" charset="0"/>
              </a:rPr>
              <a:t>Demonstrating the u</a:t>
            </a:r>
            <a:r>
              <a:rPr lang="en-US" sz="1700" dirty="0"/>
              <a:t>nique </a:t>
            </a:r>
            <a:r>
              <a:rPr lang="en-US" sz="1700" dirty="0" err="1"/>
              <a:t>LAr</a:t>
            </a:r>
            <a:r>
              <a:rPr lang="en-US" sz="1700" dirty="0"/>
              <a:t>-TPC capability </a:t>
            </a:r>
            <a:r>
              <a:rPr lang="en-US" sz="1700" dirty="0">
                <a:solidFill>
                  <a:srgbClr val="000000"/>
                </a:solidFill>
              </a:rPr>
              <a:t>to identify </a:t>
            </a:r>
            <a:r>
              <a:rPr lang="en-US" sz="1700" dirty="0">
                <a:solidFill>
                  <a:srgbClr val="000000"/>
                </a:solidFill>
                <a:latin typeface="Symbol" charset="2"/>
                <a:cs typeface="Symbol" charset="2"/>
              </a:rPr>
              <a:t>n</a:t>
            </a:r>
            <a:r>
              <a:rPr lang="en-US" sz="1700" dirty="0">
                <a:solidFill>
                  <a:srgbClr val="000000"/>
                </a:solidFill>
              </a:rPr>
              <a:t>e and reject </a:t>
            </a:r>
            <a:r>
              <a:rPr lang="en-US" sz="1700" dirty="0" err="1">
                <a:solidFill>
                  <a:srgbClr val="000000"/>
                </a:solidFill>
                <a:latin typeface="Symbol" panose="05050102010706020507" pitchFamily="18" charset="2"/>
              </a:rPr>
              <a:t>p</a:t>
            </a:r>
            <a:r>
              <a:rPr lang="en-US" sz="1700" baseline="30000" dirty="0" err="1">
                <a:solidFill>
                  <a:srgbClr val="000000"/>
                </a:solidFill>
              </a:rPr>
              <a:t>o</a:t>
            </a:r>
            <a:r>
              <a:rPr lang="en-US" sz="1700" baseline="30000" dirty="0">
                <a:solidFill>
                  <a:srgbClr val="000000"/>
                </a:solidFill>
              </a:rPr>
              <a:t>  </a:t>
            </a:r>
            <a:r>
              <a:rPr lang="en-US" sz="1700" dirty="0">
                <a:solidFill>
                  <a:srgbClr val="000000"/>
                </a:solidFill>
              </a:rPr>
              <a:t>background </a:t>
            </a:r>
          </a:p>
          <a:p>
            <a:pPr marL="542925" lvl="3" indent="-227013">
              <a:lnSpc>
                <a:spcPts val="2300"/>
              </a:lnSpc>
              <a:spcBef>
                <a:spcPts val="400"/>
              </a:spcBef>
              <a:buClr>
                <a:srgbClr val="FF0000"/>
              </a:buClr>
              <a:buSzPct val="90000"/>
              <a:buFont typeface="Wingdings" pitchFamily="2" charset="2"/>
              <a:buChar char="Ø"/>
            </a:pPr>
            <a:r>
              <a:rPr lang="en-US" sz="1700" dirty="0">
                <a:solidFill>
                  <a:prstClr val="black"/>
                </a:solidFill>
                <a:latin typeface="Comic Sans MS" panose="030F0702030302020204" pitchFamily="66" charset="0"/>
              </a:rPr>
              <a:t>Performing with OPERA a sensitive </a:t>
            </a:r>
            <a:r>
              <a:rPr lang="en-US" sz="1700" dirty="0">
                <a:latin typeface="Comic Sans MS" panose="030F0702030302020204" pitchFamily="66" charset="0"/>
              </a:rPr>
              <a:t>search for </a:t>
            </a:r>
            <a:r>
              <a:rPr lang="en-GB" sz="1700" kern="0" dirty="0">
                <a:latin typeface="Symbol" pitchFamily="2" charset="2"/>
                <a:ea typeface="ＭＳ Ｐゴシック" pitchFamily="1" charset="-128"/>
                <a:cs typeface="ＭＳ Ｐゴシック" charset="0"/>
              </a:rPr>
              <a:t>nm</a:t>
            </a:r>
            <a:r>
              <a:rPr lang="en-GB" sz="1700" kern="0" dirty="0">
                <a:latin typeface="Comic Sans MS"/>
                <a:ea typeface="ＭＳ Ｐゴシック" pitchFamily="1" charset="-128"/>
                <a:cs typeface="ＭＳ Ｐゴシック" charset="0"/>
              </a:rPr>
              <a:t> -&gt;</a:t>
            </a:r>
            <a:r>
              <a:rPr lang="en-GB" sz="1700" kern="0" dirty="0">
                <a:latin typeface="Symbol" panose="05050102010706020507" pitchFamily="18" charset="2"/>
                <a:ea typeface="ＭＳ Ｐゴシック" pitchFamily="1" charset="-128"/>
                <a:cs typeface="ＭＳ Ｐゴシック" charset="0"/>
              </a:rPr>
              <a:t>n</a:t>
            </a:r>
            <a:r>
              <a:rPr lang="en-GB" sz="1700" kern="0" dirty="0">
                <a:latin typeface="Comic Sans MS"/>
                <a:ea typeface="ＭＳ Ｐゴシック" pitchFamily="1" charset="-128"/>
                <a:cs typeface="ＭＳ Ｐゴシック" charset="0"/>
              </a:rPr>
              <a:t>e appearance </a:t>
            </a:r>
            <a:r>
              <a:rPr lang="en-GB" sz="1700" kern="0" dirty="0">
                <a:solidFill>
                  <a:srgbClr val="0000FF"/>
                </a:solidFill>
                <a:latin typeface="Comic Sans MS"/>
                <a:ea typeface="ＭＳ Ｐゴシック" pitchFamily="1" charset="-128"/>
                <a:cs typeface="ＭＳ Ｐゴシック" charset="0"/>
              </a:rPr>
              <a:t>constraining LSND and </a:t>
            </a:r>
            <a:r>
              <a:rPr lang="en-GB" sz="1700" kern="0" dirty="0" err="1">
                <a:solidFill>
                  <a:srgbClr val="0000FF"/>
                </a:solidFill>
                <a:latin typeface="Comic Sans MS"/>
                <a:ea typeface="ＭＳ Ｐゴシック" pitchFamily="1" charset="-128"/>
                <a:cs typeface="ＭＳ Ｐゴシック" charset="0"/>
              </a:rPr>
              <a:t>MiniBooNE</a:t>
            </a:r>
            <a:r>
              <a:rPr lang="en-GB" sz="1700" kern="0" dirty="0">
                <a:solidFill>
                  <a:srgbClr val="0000FF"/>
                </a:solidFill>
                <a:latin typeface="Comic Sans MS"/>
                <a:ea typeface="ＭＳ Ｐゴシック" pitchFamily="1" charset="-128"/>
                <a:cs typeface="ＭＳ Ｐゴシック" charset="0"/>
              </a:rPr>
              <a:t> </a:t>
            </a:r>
            <a:r>
              <a:rPr lang="en-GB" sz="1700" kern="0" dirty="0">
                <a:solidFill>
                  <a:srgbClr val="0000FF"/>
                </a:solidFill>
                <a:latin typeface="Symbol" pitchFamily="2" charset="2"/>
                <a:ea typeface="ＭＳ Ｐゴシック" pitchFamily="1" charset="-128"/>
                <a:cs typeface="ＭＳ Ｐゴシック" charset="0"/>
              </a:rPr>
              <a:t>n</a:t>
            </a:r>
            <a:r>
              <a:rPr lang="en-GB" sz="1700" kern="0" dirty="0">
                <a:solidFill>
                  <a:srgbClr val="0000FF"/>
                </a:solidFill>
                <a:latin typeface="Comic Sans MS"/>
                <a:ea typeface="ＭＳ Ｐゴシック" pitchFamily="1" charset="-128"/>
                <a:cs typeface="ＭＳ Ｐゴシック" charset="0"/>
              </a:rPr>
              <a:t>e signals </a:t>
            </a:r>
            <a:r>
              <a:rPr lang="en-US" sz="1700" kern="0" dirty="0">
                <a:solidFill>
                  <a:srgbClr val="0000FF"/>
                </a:solidFill>
                <a:latin typeface="Comic Sans MS"/>
                <a:ea typeface="ＭＳ Ｐゴシック" pitchFamily="1" charset="-128"/>
                <a:cs typeface="Comic Sans MS"/>
              </a:rPr>
              <a:t>to a narrow region, </a:t>
            </a:r>
            <a:r>
              <a:rPr lang="is-IS" sz="1700" dirty="0">
                <a:solidFill>
                  <a:srgbClr val="0000FF"/>
                </a:solidFill>
                <a:latin typeface="Verdana"/>
                <a:cs typeface="Verdana"/>
              </a:rPr>
              <a:t>EPJ C (2013) 73:2599</a:t>
            </a:r>
            <a:endParaRPr lang="is-IS" sz="1700" dirty="0">
              <a:solidFill>
                <a:srgbClr val="0000FF"/>
              </a:solidFill>
              <a:latin typeface="Verdana"/>
              <a:cs typeface="Verdana"/>
              <a:sym typeface="Symbol" pitchFamily="18" charset="2"/>
            </a:endParaRPr>
          </a:p>
        </p:txBody>
      </p:sp>
      <p:grpSp>
        <p:nvGrpSpPr>
          <p:cNvPr id="2" name="Group 1">
            <a:extLst>
              <a:ext uri="{FF2B5EF4-FFF2-40B4-BE49-F238E27FC236}">
                <a16:creationId xmlns:a16="http://schemas.microsoft.com/office/drawing/2014/main" id="{B49ACD62-9AD8-4240-BD17-453A9AE121A4}"/>
              </a:ext>
            </a:extLst>
          </p:cNvPr>
          <p:cNvGrpSpPr/>
          <p:nvPr/>
        </p:nvGrpSpPr>
        <p:grpSpPr>
          <a:xfrm>
            <a:off x="76200" y="2438400"/>
            <a:ext cx="6034091" cy="4114800"/>
            <a:chOff x="3433174" y="2286000"/>
            <a:chExt cx="6034091" cy="4267200"/>
          </a:xfrm>
        </p:grpSpPr>
        <p:sp>
          <p:nvSpPr>
            <p:cNvPr id="46" name="CasellaDiTesto 17">
              <a:extLst>
                <a:ext uri="{FF2B5EF4-FFF2-40B4-BE49-F238E27FC236}">
                  <a16:creationId xmlns:a16="http://schemas.microsoft.com/office/drawing/2014/main" id="{603F78F1-1128-EE40-8661-A73DAF6713AE}"/>
                </a:ext>
              </a:extLst>
            </p:cNvPr>
            <p:cNvSpPr txBox="1"/>
            <p:nvPr/>
          </p:nvSpPr>
          <p:spPr>
            <a:xfrm>
              <a:off x="4376456" y="6029980"/>
              <a:ext cx="3810000" cy="523220"/>
            </a:xfrm>
            <a:prstGeom prst="rect">
              <a:avLst/>
            </a:prstGeom>
            <a:noFill/>
            <a:ln>
              <a:solidFill>
                <a:schemeClr val="tx1"/>
              </a:solidFill>
            </a:ln>
          </p:spPr>
          <p:txBody>
            <a:bodyPr wrap="square" rtlCol="0">
              <a:spAutoFit/>
            </a:bodyPr>
            <a:lstStyle/>
            <a:p>
              <a:pPr defTabSz="914400"/>
              <a:r>
                <a:rPr lang="en-US" sz="1400" baseline="0" dirty="0">
                  <a:solidFill>
                    <a:prstClr val="black"/>
                  </a:solidFill>
                  <a:latin typeface="Comic Sans MS" panose="030F0702030302020204" pitchFamily="66" charset="0"/>
                </a:rPr>
                <a:t>Evolution from single e-</a:t>
              </a:r>
              <a:r>
                <a:rPr lang="en-US" sz="1400" baseline="0" dirty="0" err="1">
                  <a:solidFill>
                    <a:prstClr val="black"/>
                  </a:solidFill>
                  <a:latin typeface="Comic Sans MS" panose="030F0702030302020204" pitchFamily="66" charset="0"/>
                </a:rPr>
                <a:t>mip</a:t>
              </a:r>
              <a:r>
                <a:rPr lang="en-US" sz="1400" baseline="0" dirty="0">
                  <a:solidFill>
                    <a:prstClr val="black"/>
                  </a:solidFill>
                  <a:latin typeface="Comic Sans MS" panose="030F0702030302020204" pitchFamily="66" charset="0"/>
                </a:rPr>
                <a:t> to EM shower</a:t>
              </a:r>
              <a:r>
                <a:rPr lang="en-US" sz="1400" dirty="0">
                  <a:solidFill>
                    <a:prstClr val="black"/>
                  </a:solidFill>
                  <a:latin typeface="Comic Sans MS" panose="030F0702030302020204" pitchFamily="66" charset="0"/>
                </a:rPr>
                <a:t>  </a:t>
              </a:r>
              <a:r>
                <a:rPr lang="en-US" sz="1400" baseline="0" dirty="0">
                  <a:solidFill>
                    <a:prstClr val="black"/>
                  </a:solidFill>
                  <a:latin typeface="Comic Sans MS" panose="030F0702030302020204" pitchFamily="66" charset="0"/>
                </a:rPr>
                <a:t>is evident from dE/dx on individual wires.</a:t>
              </a:r>
            </a:p>
          </p:txBody>
        </p:sp>
        <p:grpSp>
          <p:nvGrpSpPr>
            <p:cNvPr id="32" name="Group 31">
              <a:extLst>
                <a:ext uri="{FF2B5EF4-FFF2-40B4-BE49-F238E27FC236}">
                  <a16:creationId xmlns:a16="http://schemas.microsoft.com/office/drawing/2014/main" id="{EE62D8C6-506D-AF4C-B760-76B6FD8F198B}"/>
                </a:ext>
              </a:extLst>
            </p:cNvPr>
            <p:cNvGrpSpPr/>
            <p:nvPr/>
          </p:nvGrpSpPr>
          <p:grpSpPr>
            <a:xfrm>
              <a:off x="3433174" y="2286000"/>
              <a:ext cx="6034091" cy="3676360"/>
              <a:chOff x="1994532" y="2611402"/>
              <a:chExt cx="7370814" cy="4214623"/>
            </a:xfrm>
          </p:grpSpPr>
          <p:grpSp>
            <p:nvGrpSpPr>
              <p:cNvPr id="48" name="Group 47">
                <a:extLst>
                  <a:ext uri="{FF2B5EF4-FFF2-40B4-BE49-F238E27FC236}">
                    <a16:creationId xmlns:a16="http://schemas.microsoft.com/office/drawing/2014/main" id="{C176FCA5-5FB5-4142-9F45-C8BD4E59BEC4}"/>
                  </a:ext>
                </a:extLst>
              </p:cNvPr>
              <p:cNvGrpSpPr/>
              <p:nvPr/>
            </p:nvGrpSpPr>
            <p:grpSpPr>
              <a:xfrm>
                <a:off x="1994532" y="2611402"/>
                <a:ext cx="7370813" cy="4214623"/>
                <a:chOff x="1994532" y="2537100"/>
                <a:chExt cx="7370813" cy="4297263"/>
              </a:xfrm>
            </p:grpSpPr>
            <p:grpSp>
              <p:nvGrpSpPr>
                <p:cNvPr id="50" name="Group 49">
                  <a:extLst>
                    <a:ext uri="{FF2B5EF4-FFF2-40B4-BE49-F238E27FC236}">
                      <a16:creationId xmlns:a16="http://schemas.microsoft.com/office/drawing/2014/main" id="{532A21A1-5BDD-1043-80BE-F80C3F6565E1}"/>
                    </a:ext>
                  </a:extLst>
                </p:cNvPr>
                <p:cNvGrpSpPr/>
                <p:nvPr/>
              </p:nvGrpSpPr>
              <p:grpSpPr>
                <a:xfrm>
                  <a:off x="2105066" y="2537100"/>
                  <a:ext cx="6781799" cy="2232123"/>
                  <a:chOff x="2672475" y="1412529"/>
                  <a:chExt cx="8105876" cy="2221057"/>
                </a:xfrm>
              </p:grpSpPr>
              <p:grpSp>
                <p:nvGrpSpPr>
                  <p:cNvPr id="57" name="Group 56">
                    <a:extLst>
                      <a:ext uri="{FF2B5EF4-FFF2-40B4-BE49-F238E27FC236}">
                        <a16:creationId xmlns:a16="http://schemas.microsoft.com/office/drawing/2014/main" id="{C7A40DFB-B3DE-0248-8708-28CE57240665}"/>
                      </a:ext>
                    </a:extLst>
                  </p:cNvPr>
                  <p:cNvGrpSpPr/>
                  <p:nvPr/>
                </p:nvGrpSpPr>
                <p:grpSpPr>
                  <a:xfrm>
                    <a:off x="2672475" y="1412529"/>
                    <a:ext cx="8105876" cy="2221057"/>
                    <a:chOff x="2798316" y="1861799"/>
                    <a:chExt cx="8781367" cy="2221057"/>
                  </a:xfrm>
                </p:grpSpPr>
                <p:pic>
                  <p:nvPicPr>
                    <p:cNvPr id="59" name="Immagine 6">
                      <a:extLst>
                        <a:ext uri="{FF2B5EF4-FFF2-40B4-BE49-F238E27FC236}">
                          <a16:creationId xmlns:a16="http://schemas.microsoft.com/office/drawing/2014/main" id="{A2B9D009-84FF-B84D-AB48-54A7F28D9A1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8316" y="1861799"/>
                      <a:ext cx="6336271" cy="222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uppo 1">
                      <a:extLst>
                        <a:ext uri="{FF2B5EF4-FFF2-40B4-BE49-F238E27FC236}">
                          <a16:creationId xmlns:a16="http://schemas.microsoft.com/office/drawing/2014/main" id="{4B6B51AD-A7D9-E146-81AD-111F8FEAF004}"/>
                        </a:ext>
                      </a:extLst>
                    </p:cNvPr>
                    <p:cNvGrpSpPr>
                      <a:grpSpLocks/>
                    </p:cNvGrpSpPr>
                    <p:nvPr/>
                  </p:nvGrpSpPr>
                  <p:grpSpPr bwMode="auto">
                    <a:xfrm>
                      <a:off x="7803073" y="1886426"/>
                      <a:ext cx="3776610" cy="1533349"/>
                      <a:chOff x="8004033" y="1980976"/>
                      <a:chExt cx="3789671" cy="1230248"/>
                    </a:xfrm>
                  </p:grpSpPr>
                  <p:pic>
                    <p:nvPicPr>
                      <p:cNvPr id="64" name="Picture 26">
                        <a:extLst>
                          <a:ext uri="{FF2B5EF4-FFF2-40B4-BE49-F238E27FC236}">
                            <a16:creationId xmlns:a16="http://schemas.microsoft.com/office/drawing/2014/main" id="{4699C3DF-F40F-C741-AD10-85280C09255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00911" y="1980976"/>
                        <a:ext cx="2101755" cy="790844"/>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pic>
                  <p:cxnSp>
                    <p:nvCxnSpPr>
                      <p:cNvPr id="62" name="Straight Connector 15">
                        <a:extLst>
                          <a:ext uri="{FF2B5EF4-FFF2-40B4-BE49-F238E27FC236}">
                            <a16:creationId xmlns:a16="http://schemas.microsoft.com/office/drawing/2014/main" id="{656B3350-BC4C-7A44-9B13-5AEB81AB3C28}"/>
                          </a:ext>
                        </a:extLst>
                      </p:cNvPr>
                      <p:cNvCxnSpPr>
                        <a:cxnSpLocks noChangeShapeType="1"/>
                      </p:cNvCxnSpPr>
                      <p:nvPr/>
                    </p:nvCxnSpPr>
                    <p:spPr bwMode="auto">
                      <a:xfrm flipV="1">
                        <a:off x="8301057" y="1980976"/>
                        <a:ext cx="1299860" cy="870268"/>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sp>
                    <p:nvSpPr>
                      <p:cNvPr id="63" name="Rectangle 17">
                        <a:extLst>
                          <a:ext uri="{FF2B5EF4-FFF2-40B4-BE49-F238E27FC236}">
                            <a16:creationId xmlns:a16="http://schemas.microsoft.com/office/drawing/2014/main" id="{0EE20604-E6D9-9846-813E-F18D5CA5FEF7}"/>
                          </a:ext>
                        </a:extLst>
                      </p:cNvPr>
                      <p:cNvSpPr>
                        <a:spLocks noChangeArrowheads="1"/>
                      </p:cNvSpPr>
                      <p:nvPr/>
                    </p:nvSpPr>
                    <p:spPr bwMode="auto">
                      <a:xfrm>
                        <a:off x="8004033" y="2830223"/>
                        <a:ext cx="613308" cy="381000"/>
                      </a:xfrm>
                      <a:prstGeom prst="rect">
                        <a:avLst/>
                      </a:prstGeom>
                      <a:noFill/>
                      <a:ln w="1905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00"/>
                          </a:buClr>
                          <a:buFont typeface="Zapf Dingbats" pitchFamily="1" charset="2"/>
                          <a:buChar char="l"/>
                          <a:defRPr>
                            <a:solidFill>
                              <a:schemeClr val="tx1"/>
                            </a:solidFill>
                            <a:latin typeface="Comic Sans MS" pitchFamily="66" charset="0"/>
                            <a:ea typeface="MS PGothic" pitchFamily="34" charset="-128"/>
                          </a:defRPr>
                        </a:lvl1pPr>
                        <a:lvl2pPr marL="742950" indent="-285750" eaLnBrk="0" hangingPunct="0">
                          <a:spcBef>
                            <a:spcPct val="20000"/>
                          </a:spcBef>
                          <a:buClr>
                            <a:srgbClr val="FF0000"/>
                          </a:buClr>
                          <a:buSzPct val="155000"/>
                          <a:buFont typeface="Zapf Dingbats" pitchFamily="1" charset="2"/>
                          <a:buChar char=""/>
                          <a:defRPr>
                            <a:solidFill>
                              <a:schemeClr val="tx1"/>
                            </a:solidFill>
                            <a:latin typeface="Comic Sans MS" pitchFamily="66" charset="0"/>
                            <a:ea typeface="MS PGothic" pitchFamily="34" charset="-128"/>
                          </a:defRPr>
                        </a:lvl2pPr>
                        <a:lvl3pPr marL="1143000" indent="-228600" eaLnBrk="0" hangingPunct="0">
                          <a:spcBef>
                            <a:spcPct val="20000"/>
                          </a:spcBef>
                          <a:buChar char="•"/>
                          <a:defRPr>
                            <a:solidFill>
                              <a:schemeClr val="tx1"/>
                            </a:solidFill>
                            <a:latin typeface="Comic Sans MS" pitchFamily="66" charset="0"/>
                            <a:ea typeface="MS PGothic" pitchFamily="34" charset="-128"/>
                          </a:defRPr>
                        </a:lvl3pPr>
                        <a:lvl4pPr marL="1600200" indent="-228600" eaLnBrk="0" hangingPunct="0">
                          <a:spcBef>
                            <a:spcPct val="20000"/>
                          </a:spcBef>
                          <a:buChar char="–"/>
                          <a:defRPr>
                            <a:solidFill>
                              <a:schemeClr val="tx1"/>
                            </a:solidFill>
                            <a:latin typeface="Helvetica" pitchFamily="1" charset="0"/>
                            <a:ea typeface="MS PGothic" pitchFamily="34" charset="-128"/>
                          </a:defRPr>
                        </a:lvl4pPr>
                        <a:lvl5pPr marL="2057400" indent="-228600" eaLnBrk="0" hangingPunct="0">
                          <a:spcBef>
                            <a:spcPct val="20000"/>
                          </a:spcBef>
                          <a:buChar char="»"/>
                          <a:defRPr>
                            <a:solidFill>
                              <a:schemeClr val="tx1"/>
                            </a:solidFill>
                            <a:latin typeface="Helvetica" pitchFamily="1"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9pPr>
                      </a:lstStyle>
                      <a:p>
                        <a:pPr defTabSz="914400">
                          <a:spcBef>
                            <a:spcPct val="0"/>
                          </a:spcBef>
                          <a:buClrTx/>
                          <a:buFontTx/>
                          <a:buNone/>
                        </a:pPr>
                        <a:endParaRPr lang="it-IT" altLang="it-IT">
                          <a:solidFill>
                            <a:srgbClr val="000000"/>
                          </a:solidFill>
                        </a:endParaRPr>
                      </a:p>
                    </p:txBody>
                  </p:sp>
                  <p:cxnSp>
                    <p:nvCxnSpPr>
                      <p:cNvPr id="61" name="Straight Connector 7">
                        <a:extLst>
                          <a:ext uri="{FF2B5EF4-FFF2-40B4-BE49-F238E27FC236}">
                            <a16:creationId xmlns:a16="http://schemas.microsoft.com/office/drawing/2014/main" id="{00876934-55B1-D04D-9D49-C25D9A750468}"/>
                          </a:ext>
                        </a:extLst>
                      </p:cNvPr>
                      <p:cNvCxnSpPr>
                        <a:cxnSpLocks noChangeShapeType="1"/>
                      </p:cNvCxnSpPr>
                      <p:nvPr/>
                    </p:nvCxnSpPr>
                    <p:spPr bwMode="auto">
                      <a:xfrm flipV="1">
                        <a:off x="8643905" y="2771823"/>
                        <a:ext cx="3149799" cy="439401"/>
                      </a:xfrm>
                      <a:prstGeom prst="line">
                        <a:avLst/>
                      </a:prstGeom>
                      <a:noFill/>
                      <a:ln w="19050">
                        <a:solidFill>
                          <a:srgbClr val="008000"/>
                        </a:solidFill>
                        <a:round/>
                        <a:headEnd/>
                        <a:tailEnd/>
                      </a:ln>
                      <a:extLst>
                        <a:ext uri="{909E8E84-426E-40DD-AFC4-6F175D3DCCD1}">
                          <a14:hiddenFill xmlns:a14="http://schemas.microsoft.com/office/drawing/2010/main">
                            <a:noFill/>
                          </a14:hiddenFill>
                        </a:ext>
                      </a:extLst>
                    </p:spPr>
                  </p:cxnSp>
                </p:grpSp>
              </p:grpSp>
              <p:sp>
                <p:nvSpPr>
                  <p:cNvPr id="58" name="Rectangle 57">
                    <a:extLst>
                      <a:ext uri="{FF2B5EF4-FFF2-40B4-BE49-F238E27FC236}">
                        <a16:creationId xmlns:a16="http://schemas.microsoft.com/office/drawing/2014/main" id="{99B13D2D-0272-7D4E-97F2-C4BCDC24D573}"/>
                      </a:ext>
                    </a:extLst>
                  </p:cNvPr>
                  <p:cNvSpPr/>
                  <p:nvPr/>
                </p:nvSpPr>
                <p:spPr>
                  <a:xfrm>
                    <a:off x="3456752" y="3015115"/>
                    <a:ext cx="1903126" cy="425076"/>
                  </a:xfrm>
                  <a:prstGeom prst="rect">
                    <a:avLst/>
                  </a:prstGeom>
                </p:spPr>
                <p:txBody>
                  <a:bodyPr wrap="none">
                    <a:spAutoFit/>
                  </a:bodyPr>
                  <a:lstStyle/>
                  <a:p>
                    <a:r>
                      <a:rPr lang="en-US" sz="1400" i="1" baseline="0" dirty="0">
                        <a:solidFill>
                          <a:srgbClr val="FF0000"/>
                        </a:solidFill>
                        <a:latin typeface="Comic Sans MS"/>
                        <a:cs typeface="Comic Sans MS"/>
                      </a:rPr>
                      <a:t>Collection</a:t>
                    </a:r>
                    <a:r>
                      <a:rPr lang="en-US" sz="1400" baseline="0" dirty="0">
                        <a:solidFill>
                          <a:srgbClr val="FF0000"/>
                        </a:solidFill>
                        <a:latin typeface="Comic Sans MS"/>
                        <a:cs typeface="Comic Sans MS"/>
                      </a:rPr>
                      <a:t> </a:t>
                    </a:r>
                    <a:endParaRPr lang="en-US" sz="1400" baseline="0" dirty="0">
                      <a:solidFill>
                        <a:prstClr val="black"/>
                      </a:solidFill>
                      <a:latin typeface="Calibri"/>
                    </a:endParaRPr>
                  </a:p>
                </p:txBody>
              </p:sp>
            </p:grpSp>
            <p:grpSp>
              <p:nvGrpSpPr>
                <p:cNvPr id="51" name="Group 50">
                  <a:extLst>
                    <a:ext uri="{FF2B5EF4-FFF2-40B4-BE49-F238E27FC236}">
                      <a16:creationId xmlns:a16="http://schemas.microsoft.com/office/drawing/2014/main" id="{4901B68A-4B77-B747-97FB-215421A882A8}"/>
                    </a:ext>
                  </a:extLst>
                </p:cNvPr>
                <p:cNvGrpSpPr/>
                <p:nvPr/>
              </p:nvGrpSpPr>
              <p:grpSpPr>
                <a:xfrm>
                  <a:off x="1994532" y="4758173"/>
                  <a:ext cx="7370813" cy="2076190"/>
                  <a:chOff x="1538468" y="4928896"/>
                  <a:chExt cx="7795710" cy="2574132"/>
                </a:xfrm>
              </p:grpSpPr>
              <p:pic>
                <p:nvPicPr>
                  <p:cNvPr id="53" name="Immagine 7">
                    <a:extLst>
                      <a:ext uri="{FF2B5EF4-FFF2-40B4-BE49-F238E27FC236}">
                        <a16:creationId xmlns:a16="http://schemas.microsoft.com/office/drawing/2014/main" id="{FE6CF7DD-1498-DC4D-B570-DDA0DC98896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89733" y="4928896"/>
                    <a:ext cx="6044445" cy="257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 name="Group 53">
                    <a:extLst>
                      <a:ext uri="{FF2B5EF4-FFF2-40B4-BE49-F238E27FC236}">
                        <a16:creationId xmlns:a16="http://schemas.microsoft.com/office/drawing/2014/main" id="{8AA6D54E-75DF-8E4E-80F0-22C76CC9A844}"/>
                      </a:ext>
                    </a:extLst>
                  </p:cNvPr>
                  <p:cNvGrpSpPr/>
                  <p:nvPr/>
                </p:nvGrpSpPr>
                <p:grpSpPr>
                  <a:xfrm>
                    <a:off x="1538468" y="6497353"/>
                    <a:ext cx="2737966" cy="529650"/>
                    <a:chOff x="333290" y="6411007"/>
                    <a:chExt cx="2527352" cy="529650"/>
                  </a:xfrm>
                </p:grpSpPr>
                <p:sp>
                  <p:nvSpPr>
                    <p:cNvPr id="55" name="TextBox 8">
                      <a:extLst>
                        <a:ext uri="{FF2B5EF4-FFF2-40B4-BE49-F238E27FC236}">
                          <a16:creationId xmlns:a16="http://schemas.microsoft.com/office/drawing/2014/main" id="{25771125-178E-B541-B812-453D1EA52B32}"/>
                        </a:ext>
                      </a:extLst>
                    </p:cNvPr>
                    <p:cNvSpPr txBox="1">
                      <a:spLocks noChangeArrowheads="1"/>
                    </p:cNvSpPr>
                    <p:nvPr/>
                  </p:nvSpPr>
                  <p:spPr bwMode="auto">
                    <a:xfrm>
                      <a:off x="333290" y="6411007"/>
                      <a:ext cx="1526112" cy="5296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lr>
                          <a:srgbClr val="FF0000"/>
                        </a:buClr>
                        <a:buFont typeface="Zapf Dingbats" pitchFamily="1" charset="2"/>
                        <a:buChar char="l"/>
                        <a:defRPr>
                          <a:solidFill>
                            <a:schemeClr val="tx1"/>
                          </a:solidFill>
                          <a:latin typeface="Comic Sans MS" pitchFamily="66" charset="0"/>
                          <a:ea typeface="MS PGothic" pitchFamily="34" charset="-128"/>
                        </a:defRPr>
                      </a:lvl1pPr>
                      <a:lvl2pPr marL="742950" indent="-285750" eaLnBrk="0" hangingPunct="0">
                        <a:spcBef>
                          <a:spcPct val="20000"/>
                        </a:spcBef>
                        <a:buClr>
                          <a:srgbClr val="FF0000"/>
                        </a:buClr>
                        <a:buSzPct val="155000"/>
                        <a:buFont typeface="Zapf Dingbats" pitchFamily="1" charset="2"/>
                        <a:buChar char=""/>
                        <a:defRPr>
                          <a:solidFill>
                            <a:schemeClr val="tx1"/>
                          </a:solidFill>
                          <a:latin typeface="Comic Sans MS" pitchFamily="66" charset="0"/>
                          <a:ea typeface="MS PGothic" pitchFamily="34" charset="-128"/>
                        </a:defRPr>
                      </a:lvl2pPr>
                      <a:lvl3pPr marL="1143000" indent="-228600" eaLnBrk="0" hangingPunct="0">
                        <a:spcBef>
                          <a:spcPct val="20000"/>
                        </a:spcBef>
                        <a:buChar char="•"/>
                        <a:defRPr>
                          <a:solidFill>
                            <a:schemeClr val="tx1"/>
                          </a:solidFill>
                          <a:latin typeface="Comic Sans MS" pitchFamily="66" charset="0"/>
                          <a:ea typeface="MS PGothic" pitchFamily="34" charset="-128"/>
                        </a:defRPr>
                      </a:lvl3pPr>
                      <a:lvl4pPr marL="1600200" indent="-228600" eaLnBrk="0" hangingPunct="0">
                        <a:spcBef>
                          <a:spcPct val="20000"/>
                        </a:spcBef>
                        <a:buChar char="–"/>
                        <a:defRPr>
                          <a:solidFill>
                            <a:schemeClr val="tx1"/>
                          </a:solidFill>
                          <a:latin typeface="Helvetica" pitchFamily="1" charset="0"/>
                          <a:ea typeface="MS PGothic" pitchFamily="34" charset="-128"/>
                        </a:defRPr>
                      </a:lvl4pPr>
                      <a:lvl5pPr marL="2057400" indent="-228600" eaLnBrk="0" hangingPunct="0">
                        <a:spcBef>
                          <a:spcPct val="20000"/>
                        </a:spcBef>
                        <a:buChar char="»"/>
                        <a:defRPr>
                          <a:solidFill>
                            <a:schemeClr val="tx1"/>
                          </a:solidFill>
                          <a:latin typeface="Helvetica" pitchFamily="1" charset="0"/>
                          <a:ea typeface="MS PGothic" pitchFamily="34" charset="-128"/>
                        </a:defRPr>
                      </a:lvl5pPr>
                      <a:lvl6pPr marL="25146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6pPr>
                      <a:lvl7pPr marL="29718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7pPr>
                      <a:lvl8pPr marL="34290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8pPr>
                      <a:lvl9pPr marL="3886200" indent="-228600" eaLnBrk="0" fontAlgn="base" hangingPunct="0">
                        <a:spcBef>
                          <a:spcPct val="20000"/>
                        </a:spcBef>
                        <a:spcAft>
                          <a:spcPct val="0"/>
                        </a:spcAft>
                        <a:buChar char="»"/>
                        <a:defRPr>
                          <a:solidFill>
                            <a:schemeClr val="tx1"/>
                          </a:solidFill>
                          <a:latin typeface="Helvetica" pitchFamily="1" charset="0"/>
                          <a:ea typeface="MS PGothic" pitchFamily="34" charset="-128"/>
                        </a:defRPr>
                      </a:lvl9pPr>
                    </a:lstStyle>
                    <a:p>
                      <a:pPr defTabSz="914400" eaLnBrk="1" hangingPunct="1">
                        <a:spcBef>
                          <a:spcPct val="0"/>
                        </a:spcBef>
                        <a:buClrTx/>
                        <a:buFontTx/>
                        <a:buNone/>
                      </a:pPr>
                      <a:r>
                        <a:rPr lang="en-GB" altLang="it-IT" sz="1400" baseline="0" dirty="0">
                          <a:solidFill>
                            <a:srgbClr val="FF0000"/>
                          </a:solidFill>
                        </a:rPr>
                        <a:t>Single </a:t>
                      </a:r>
                      <a:r>
                        <a:rPr lang="en-GB" altLang="it-IT" sz="1400" dirty="0" err="1">
                          <a:solidFill>
                            <a:srgbClr val="FF0000"/>
                          </a:solidFill>
                        </a:rPr>
                        <a:t>mip</a:t>
                      </a:r>
                      <a:endParaRPr lang="en-GB" altLang="it-IT" sz="1400" baseline="0" dirty="0">
                        <a:solidFill>
                          <a:srgbClr val="FF0000"/>
                        </a:solidFill>
                      </a:endParaRPr>
                    </a:p>
                  </p:txBody>
                </p:sp>
                <p:cxnSp>
                  <p:nvCxnSpPr>
                    <p:cNvPr id="56" name="Connettore 2 16">
                      <a:extLst>
                        <a:ext uri="{FF2B5EF4-FFF2-40B4-BE49-F238E27FC236}">
                          <a16:creationId xmlns:a16="http://schemas.microsoft.com/office/drawing/2014/main" id="{D75FDC59-D267-AC41-BFDF-206BE5EED240}"/>
                        </a:ext>
                      </a:extLst>
                    </p:cNvPr>
                    <p:cNvCxnSpPr/>
                    <p:nvPr/>
                  </p:nvCxnSpPr>
                  <p:spPr>
                    <a:xfrm>
                      <a:off x="2328891" y="6809525"/>
                      <a:ext cx="53175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sp>
            <p:nvSpPr>
              <p:cNvPr id="49" name="Rectangle 48">
                <a:extLst>
                  <a:ext uri="{FF2B5EF4-FFF2-40B4-BE49-F238E27FC236}">
                    <a16:creationId xmlns:a16="http://schemas.microsoft.com/office/drawing/2014/main" id="{429ACD44-D816-B240-B5C7-386FF5F932FA}"/>
                  </a:ext>
                </a:extLst>
              </p:cNvPr>
              <p:cNvSpPr/>
              <p:nvPr/>
            </p:nvSpPr>
            <p:spPr>
              <a:xfrm>
                <a:off x="7317573" y="3990945"/>
                <a:ext cx="2047773" cy="388122"/>
              </a:xfrm>
              <a:prstGeom prst="rect">
                <a:avLst/>
              </a:prstGeom>
            </p:spPr>
            <p:txBody>
              <a:bodyPr wrap="square">
                <a:spAutoFit/>
              </a:bodyPr>
              <a:lstStyle/>
              <a:p>
                <a:r>
                  <a:rPr lang="en-US" dirty="0">
                    <a:solidFill>
                      <a:srgbClr val="FF0000"/>
                    </a:solidFill>
                    <a:latin typeface="+mn-lt"/>
                  </a:rPr>
                  <a:t>CNGS </a:t>
                </a:r>
                <a:r>
                  <a:rPr lang="en-US" dirty="0">
                    <a:solidFill>
                      <a:srgbClr val="FF0000"/>
                    </a:solidFill>
                    <a:latin typeface="Symbol" panose="05050102010706020507" pitchFamily="18" charset="2"/>
                  </a:rPr>
                  <a:t>n</a:t>
                </a:r>
                <a:r>
                  <a:rPr lang="en-US" dirty="0">
                    <a:solidFill>
                      <a:srgbClr val="FF0000"/>
                    </a:solidFill>
                  </a:rPr>
                  <a:t>e CC</a:t>
                </a:r>
              </a:p>
            </p:txBody>
          </p:sp>
        </p:grpSp>
      </p:grpSp>
      <p:pic>
        <p:nvPicPr>
          <p:cNvPr id="66" name="Picture 65">
            <a:extLst>
              <a:ext uri="{FF2B5EF4-FFF2-40B4-BE49-F238E27FC236}">
                <a16:creationId xmlns:a16="http://schemas.microsoft.com/office/drawing/2014/main" id="{A7590D0F-E23F-674E-8295-B2FE70457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2011" y="2743200"/>
            <a:ext cx="3810189" cy="3962400"/>
          </a:xfrm>
          <a:prstGeom prst="rect">
            <a:avLst/>
          </a:prstGeom>
        </p:spPr>
      </p:pic>
    </p:spTree>
    <p:extLst>
      <p:ext uri="{BB962C8B-B14F-4D97-AF65-F5344CB8AC3E}">
        <p14:creationId xmlns:p14="http://schemas.microsoft.com/office/powerpoint/2010/main" val="145523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ppt_x"/>
                                          </p:val>
                                        </p:tav>
                                        <p:tav tm="100000">
                                          <p:val>
                                            <p:strVal val="#ppt_x"/>
                                          </p:val>
                                        </p:tav>
                                      </p:tavLst>
                                    </p:anim>
                                    <p:anim calcmode="lin" valueType="num">
                                      <p:cBhvr additive="base">
                                        <p:cTn id="2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292" y="5257"/>
            <a:ext cx="9906000"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a:defRPr/>
            </a:pPr>
            <a:r>
              <a:rPr lang="en-US" sz="2700" i="0" baseline="0" dirty="0"/>
              <a:t>ICARUS at </a:t>
            </a:r>
            <a:r>
              <a:rPr lang="en-US" sz="2700" i="0" baseline="0" dirty="0" err="1"/>
              <a:t>Fermilab</a:t>
            </a:r>
            <a:endParaRPr lang="en-US" sz="2700" i="0" kern="0" baseline="0" dirty="0">
              <a:solidFill>
                <a:srgbClr val="FFFFFF"/>
              </a:solidFill>
            </a:endParaRPr>
          </a:p>
        </p:txBody>
      </p:sp>
      <p:cxnSp>
        <p:nvCxnSpPr>
          <p:cNvPr id="108" name="Łącznik prosty ze strzałką 27"/>
          <p:cNvCxnSpPr/>
          <p:nvPr/>
        </p:nvCxnSpPr>
        <p:spPr bwMode="auto">
          <a:xfrm>
            <a:off x="6324600" y="3733800"/>
            <a:ext cx="228600" cy="457200"/>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cxnSp>
        <p:nvCxnSpPr>
          <p:cNvPr id="55" name="Connettore 2 39">
            <a:extLst>
              <a:ext uri="{FF2B5EF4-FFF2-40B4-BE49-F238E27FC236}">
                <a16:creationId xmlns:a16="http://schemas.microsoft.com/office/drawing/2014/main" id="{7E721637-E9C8-0B43-9F7F-097535F0DF9F}"/>
              </a:ext>
            </a:extLst>
          </p:cNvPr>
          <p:cNvCxnSpPr>
            <a:cxnSpLocks/>
          </p:cNvCxnSpPr>
          <p:nvPr/>
        </p:nvCxnSpPr>
        <p:spPr bwMode="auto">
          <a:xfrm>
            <a:off x="13778901" y="5936375"/>
            <a:ext cx="1576314" cy="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56" name="Connettore 2 39">
            <a:extLst>
              <a:ext uri="{FF2B5EF4-FFF2-40B4-BE49-F238E27FC236}">
                <a16:creationId xmlns:a16="http://schemas.microsoft.com/office/drawing/2014/main" id="{8CFF006D-4B01-6044-8CD2-DFCB6C2C78BD}"/>
              </a:ext>
            </a:extLst>
          </p:cNvPr>
          <p:cNvCxnSpPr>
            <a:cxnSpLocks/>
          </p:cNvCxnSpPr>
          <p:nvPr/>
        </p:nvCxnSpPr>
        <p:spPr bwMode="auto">
          <a:xfrm flipH="1">
            <a:off x="12784770" y="5933673"/>
            <a:ext cx="1145047" cy="1038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1" name="CasellaDiTesto 7">
            <a:extLst>
              <a:ext uri="{FF2B5EF4-FFF2-40B4-BE49-F238E27FC236}">
                <a16:creationId xmlns:a16="http://schemas.microsoft.com/office/drawing/2014/main" id="{8A3B469F-206B-4449-B4C5-00D40049B120}"/>
              </a:ext>
            </a:extLst>
          </p:cNvPr>
          <p:cNvSpPr txBox="1"/>
          <p:nvPr/>
        </p:nvSpPr>
        <p:spPr>
          <a:xfrm>
            <a:off x="-2" y="533400"/>
            <a:ext cx="9906001" cy="688843"/>
          </a:xfrm>
          <a:prstGeom prst="rect">
            <a:avLst/>
          </a:prstGeom>
          <a:noFill/>
        </p:spPr>
        <p:txBody>
          <a:bodyPr wrap="square" rtlCol="0">
            <a:spAutoFit/>
          </a:bodyPr>
          <a:lstStyle/>
          <a:p>
            <a:pPr marL="179388" indent="-179388">
              <a:lnSpc>
                <a:spcPts val="2360"/>
              </a:lnSpc>
              <a:spcBef>
                <a:spcPts val="600"/>
              </a:spcBef>
              <a:buClr>
                <a:srgbClr val="FF0000"/>
              </a:buClr>
              <a:buFont typeface="Wingdings" panose="05000000000000000000" pitchFamily="2" charset="2"/>
              <a:buChar char="l"/>
              <a:tabLst>
                <a:tab pos="441325" algn="l"/>
              </a:tabLst>
            </a:pPr>
            <a:r>
              <a:rPr lang="en-US" sz="1700" i="0" dirty="0">
                <a:solidFill>
                  <a:srgbClr val="000000"/>
                </a:solidFill>
                <a:latin typeface="Comic Sans MS" pitchFamily="66" charset="0"/>
              </a:rPr>
              <a:t> 2015-18: extensive overhauling in view of shallow depth operations at </a:t>
            </a:r>
            <a:r>
              <a:rPr lang="en-US" sz="1700" i="0" dirty="0" err="1">
                <a:solidFill>
                  <a:srgbClr val="000000"/>
                </a:solidFill>
                <a:latin typeface="Comic Sans MS" pitchFamily="66" charset="0"/>
              </a:rPr>
              <a:t>Fermilab</a:t>
            </a:r>
            <a:r>
              <a:rPr lang="en-US" sz="1700" i="0" dirty="0">
                <a:solidFill>
                  <a:srgbClr val="000000"/>
                </a:solidFill>
                <a:latin typeface="Comic Sans MS" pitchFamily="66" charset="0"/>
              </a:rPr>
              <a:t> to explore       </a:t>
            </a:r>
            <a:r>
              <a:rPr lang="en-US" sz="1700" i="0" dirty="0">
                <a:solidFill>
                  <a:srgbClr val="000000"/>
                </a:solidFill>
                <a:latin typeface="Symbol" pitchFamily="2" charset="2"/>
              </a:rPr>
              <a:t>D</a:t>
            </a:r>
            <a:r>
              <a:rPr lang="en-US" sz="1700" i="0" dirty="0">
                <a:solidFill>
                  <a:srgbClr val="000000"/>
                </a:solidFill>
                <a:latin typeface="Comic Sans MS" pitchFamily="66" charset="0"/>
              </a:rPr>
              <a:t>m</a:t>
            </a:r>
            <a:r>
              <a:rPr lang="en-US" sz="1700" i="0" baseline="30000" dirty="0">
                <a:solidFill>
                  <a:srgbClr val="000000"/>
                </a:solidFill>
                <a:latin typeface="Comic Sans MS" pitchFamily="66" charset="0"/>
              </a:rPr>
              <a:t>2</a:t>
            </a:r>
            <a:r>
              <a:rPr lang="en-US" sz="1700" i="0" dirty="0">
                <a:solidFill>
                  <a:srgbClr val="000000"/>
                </a:solidFill>
                <a:latin typeface="Comic Sans MS" pitchFamily="66" charset="0"/>
              </a:rPr>
              <a:t> ~ 1 eV</a:t>
            </a:r>
            <a:r>
              <a:rPr lang="en-US" sz="1700" i="0" baseline="30000" dirty="0">
                <a:solidFill>
                  <a:srgbClr val="000000"/>
                </a:solidFill>
                <a:latin typeface="Comic Sans MS" pitchFamily="66" charset="0"/>
              </a:rPr>
              <a:t>2</a:t>
            </a:r>
            <a:r>
              <a:rPr lang="en-US" sz="1700" i="0" dirty="0">
                <a:solidFill>
                  <a:srgbClr val="000000"/>
                </a:solidFill>
                <a:latin typeface="Comic Sans MS" pitchFamily="66" charset="0"/>
              </a:rPr>
              <a:t> region and fix the sterile  neutrino question.</a:t>
            </a:r>
          </a:p>
        </p:txBody>
      </p:sp>
      <p:sp>
        <p:nvSpPr>
          <p:cNvPr id="34" name="CasellaDiTesto 7">
            <a:extLst>
              <a:ext uri="{FF2B5EF4-FFF2-40B4-BE49-F238E27FC236}">
                <a16:creationId xmlns:a16="http://schemas.microsoft.com/office/drawing/2014/main" id="{636E5A48-C3CC-AE40-A35B-CB752705F1B1}"/>
              </a:ext>
            </a:extLst>
          </p:cNvPr>
          <p:cNvSpPr txBox="1"/>
          <p:nvPr/>
        </p:nvSpPr>
        <p:spPr>
          <a:xfrm>
            <a:off x="18604" y="1371600"/>
            <a:ext cx="5243814" cy="2663743"/>
          </a:xfrm>
          <a:prstGeom prst="rect">
            <a:avLst/>
          </a:prstGeom>
          <a:noFill/>
        </p:spPr>
        <p:txBody>
          <a:bodyPr wrap="square" rtlCol="0">
            <a:spAutoFit/>
          </a:bodyPr>
          <a:lstStyle/>
          <a:p>
            <a:pPr marL="454025" indent="-220663">
              <a:lnSpc>
                <a:spcPts val="2260"/>
              </a:lnSpc>
              <a:spcBef>
                <a:spcPts val="600"/>
              </a:spcBef>
              <a:spcAft>
                <a:spcPts val="0"/>
              </a:spcAft>
              <a:buClr>
                <a:srgbClr val="FF0000"/>
              </a:buClr>
              <a:buSzPct val="90000"/>
              <a:buFont typeface="Wingdings" pitchFamily="2" charset="2"/>
              <a:buChar char="Ø"/>
            </a:pPr>
            <a:r>
              <a:rPr lang="en-US" sz="1700" i="0" dirty="0">
                <a:solidFill>
                  <a:srgbClr val="000000"/>
                </a:solidFill>
                <a:latin typeface="Comic Sans MS" pitchFamily="66" charset="0"/>
              </a:rPr>
              <a:t>2 modules, 2 TPC chambers per module with a central cathode (1.5 m drift, E</a:t>
            </a:r>
            <a:r>
              <a:rPr lang="en-US" sz="1700" i="0" baseline="-25000" dirty="0">
                <a:solidFill>
                  <a:srgbClr val="000000"/>
                </a:solidFill>
                <a:latin typeface="Comic Sans MS" pitchFamily="66" charset="0"/>
              </a:rPr>
              <a:t>D</a:t>
            </a:r>
            <a:r>
              <a:rPr lang="en-US" sz="1700" i="0" dirty="0">
                <a:solidFill>
                  <a:srgbClr val="000000"/>
                </a:solidFill>
                <a:latin typeface="Comic Sans MS" pitchFamily="66" charset="0"/>
              </a:rPr>
              <a:t>= 0.5 kV/cm);</a:t>
            </a:r>
          </a:p>
          <a:p>
            <a:pPr marL="454025" indent="-220663">
              <a:lnSpc>
                <a:spcPts val="2260"/>
              </a:lnSpc>
              <a:spcBef>
                <a:spcPts val="600"/>
              </a:spcBef>
              <a:spcAft>
                <a:spcPts val="0"/>
              </a:spcAft>
              <a:buClr>
                <a:srgbClr val="FF0000"/>
              </a:buClr>
              <a:buSzPct val="90000"/>
              <a:buFont typeface="Wingdings" pitchFamily="2" charset="2"/>
              <a:buChar char="Ø"/>
            </a:pPr>
            <a:r>
              <a:rPr lang="en-US" sz="1700" i="0" dirty="0">
                <a:solidFill>
                  <a:srgbClr val="000000"/>
                </a:solidFill>
                <a:latin typeface="Comic Sans MS" pitchFamily="66" charset="0"/>
              </a:rPr>
              <a:t>3 readout wire planes per TPC, 54000 wires at 0, </a:t>
            </a:r>
            <a:r>
              <a:rPr lang="en-US" sz="1700" i="0" dirty="0">
                <a:latin typeface="Comic Sans MS" panose="030F0702030302020204" pitchFamily="66" charset="0"/>
                <a:cs typeface="Arial" pitchFamily="34" charset="0"/>
                <a:sym typeface="Symbol"/>
              </a:rPr>
              <a:t> </a:t>
            </a:r>
            <a:r>
              <a:rPr lang="en-US" sz="1700" i="0" dirty="0">
                <a:solidFill>
                  <a:srgbClr val="000000"/>
                </a:solidFill>
                <a:latin typeface="Comic Sans MS" pitchFamily="66" charset="0"/>
              </a:rPr>
              <a:t>60</a:t>
            </a:r>
            <a:r>
              <a:rPr lang="en-US" sz="1700" i="0" baseline="30000" dirty="0">
                <a:solidFill>
                  <a:srgbClr val="000000"/>
                </a:solidFill>
                <a:latin typeface="Comic Sans MS" pitchFamily="66" charset="0"/>
              </a:rPr>
              <a:t>0</a:t>
            </a:r>
            <a:r>
              <a:rPr lang="en-US" sz="1700" i="0" dirty="0">
                <a:solidFill>
                  <a:srgbClr val="000000"/>
                </a:solidFill>
                <a:latin typeface="Comic Sans MS" pitchFamily="66" charset="0"/>
              </a:rPr>
              <a:t>, 3 mm pitch, in total;</a:t>
            </a:r>
          </a:p>
          <a:p>
            <a:pPr marL="454025" indent="-220663">
              <a:lnSpc>
                <a:spcPts val="2260"/>
              </a:lnSpc>
              <a:spcBef>
                <a:spcPts val="600"/>
              </a:spcBef>
              <a:spcAft>
                <a:spcPts val="0"/>
              </a:spcAft>
              <a:buClr>
                <a:srgbClr val="FF0000"/>
              </a:buClr>
              <a:buSzPct val="90000"/>
              <a:buFont typeface="Wingdings" pitchFamily="2" charset="2"/>
              <a:buChar char="Ø"/>
            </a:pPr>
            <a:r>
              <a:rPr lang="en-US" sz="1700" i="0" dirty="0">
                <a:solidFill>
                  <a:srgbClr val="000000"/>
                </a:solidFill>
                <a:latin typeface="Comic Sans MS" pitchFamily="66" charset="0"/>
              </a:rPr>
              <a:t>360 8” photomultipliers, TPB coated, to detect the scintillation light;</a:t>
            </a:r>
          </a:p>
          <a:p>
            <a:pPr marL="454025" indent="-220663">
              <a:lnSpc>
                <a:spcPts val="2260"/>
              </a:lnSpc>
              <a:spcBef>
                <a:spcPts val="600"/>
              </a:spcBef>
              <a:spcAft>
                <a:spcPts val="0"/>
              </a:spcAft>
              <a:buClr>
                <a:srgbClr val="FF0000"/>
              </a:buClr>
              <a:buSzPct val="90000"/>
              <a:buFont typeface="Wingdings" pitchFamily="2" charset="2"/>
              <a:buChar char="Ø"/>
            </a:pPr>
            <a:r>
              <a:rPr lang="en-US" sz="1700" i="0" dirty="0" err="1"/>
              <a:t>LAr</a:t>
            </a:r>
            <a:r>
              <a:rPr lang="en-US" sz="1700" i="0" dirty="0"/>
              <a:t>/</a:t>
            </a:r>
            <a:r>
              <a:rPr lang="en-US" sz="1700" i="0" dirty="0" err="1"/>
              <a:t>GAr</a:t>
            </a:r>
            <a:r>
              <a:rPr lang="en-US" sz="1700" i="0" dirty="0"/>
              <a:t> purified by copper filters and molecular sieves for water absorption.</a:t>
            </a:r>
            <a:endParaRPr lang="en-US" sz="1700" i="0" dirty="0">
              <a:solidFill>
                <a:srgbClr val="000000"/>
              </a:solidFill>
              <a:latin typeface="Comic Sans MS" pitchFamily="66" charset="0"/>
            </a:endParaRPr>
          </a:p>
        </p:txBody>
      </p:sp>
      <p:grpSp>
        <p:nvGrpSpPr>
          <p:cNvPr id="3" name="Group 2">
            <a:extLst>
              <a:ext uri="{FF2B5EF4-FFF2-40B4-BE49-F238E27FC236}">
                <a16:creationId xmlns:a16="http://schemas.microsoft.com/office/drawing/2014/main" id="{16CCDD7C-163A-FA49-A948-C04F918E14E6}"/>
              </a:ext>
            </a:extLst>
          </p:cNvPr>
          <p:cNvGrpSpPr/>
          <p:nvPr/>
        </p:nvGrpSpPr>
        <p:grpSpPr>
          <a:xfrm>
            <a:off x="1600200" y="1504321"/>
            <a:ext cx="8343203" cy="5204322"/>
            <a:chOff x="1600200" y="1504321"/>
            <a:chExt cx="8343203" cy="5204322"/>
          </a:xfrm>
        </p:grpSpPr>
        <p:grpSp>
          <p:nvGrpSpPr>
            <p:cNvPr id="4" name="Group 3">
              <a:extLst>
                <a:ext uri="{FF2B5EF4-FFF2-40B4-BE49-F238E27FC236}">
                  <a16:creationId xmlns:a16="http://schemas.microsoft.com/office/drawing/2014/main" id="{4C30151D-8739-784D-9AA4-9B6291EB6D17}"/>
                </a:ext>
              </a:extLst>
            </p:cNvPr>
            <p:cNvGrpSpPr/>
            <p:nvPr/>
          </p:nvGrpSpPr>
          <p:grpSpPr>
            <a:xfrm>
              <a:off x="5249471" y="1504321"/>
              <a:ext cx="4693932" cy="4971460"/>
              <a:chOff x="5041620" y="1185446"/>
              <a:chExt cx="4533119" cy="4376081"/>
            </a:xfrm>
          </p:grpSpPr>
          <p:grpSp>
            <p:nvGrpSpPr>
              <p:cNvPr id="59" name="Group 58">
                <a:extLst>
                  <a:ext uri="{FF2B5EF4-FFF2-40B4-BE49-F238E27FC236}">
                    <a16:creationId xmlns:a16="http://schemas.microsoft.com/office/drawing/2014/main" id="{D917A112-4FD5-B947-B97C-D6A9D73911F1}"/>
                  </a:ext>
                </a:extLst>
              </p:cNvPr>
              <p:cNvGrpSpPr/>
              <p:nvPr/>
            </p:nvGrpSpPr>
            <p:grpSpPr>
              <a:xfrm>
                <a:off x="5041620" y="1481251"/>
                <a:ext cx="4533119" cy="4080276"/>
                <a:chOff x="5115620" y="2843442"/>
                <a:chExt cx="4459927" cy="3888783"/>
              </a:xfrm>
            </p:grpSpPr>
            <p:pic>
              <p:nvPicPr>
                <p:cNvPr id="6" name="Picture 5">
                  <a:extLst>
                    <a:ext uri="{FF2B5EF4-FFF2-40B4-BE49-F238E27FC236}">
                      <a16:creationId xmlns:a16="http://schemas.microsoft.com/office/drawing/2014/main" id="{0971C4B4-B560-444C-B34B-EE41C0A2FF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5620" y="3208313"/>
                  <a:ext cx="4459927" cy="3186123"/>
                </a:xfrm>
                <a:prstGeom prst="rect">
                  <a:avLst/>
                </a:prstGeom>
              </p:spPr>
            </p:pic>
            <p:cxnSp>
              <p:nvCxnSpPr>
                <p:cNvPr id="10" name="Straight Arrow Connector 9">
                  <a:extLst>
                    <a:ext uri="{FF2B5EF4-FFF2-40B4-BE49-F238E27FC236}">
                      <a16:creationId xmlns:a16="http://schemas.microsoft.com/office/drawing/2014/main" id="{32D7B4CF-CE5B-B44A-9E98-CCB569702EA2}"/>
                    </a:ext>
                  </a:extLst>
                </p:cNvPr>
                <p:cNvCxnSpPr>
                  <a:cxnSpLocks/>
                </p:cNvCxnSpPr>
                <p:nvPr/>
              </p:nvCxnSpPr>
              <p:spPr bwMode="auto">
                <a:xfrm flipV="1">
                  <a:off x="5715548" y="5687780"/>
                  <a:ext cx="456651" cy="786242"/>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
              <p:nvSpPr>
                <p:cNvPr id="15" name="Rectangle 14">
                  <a:extLst>
                    <a:ext uri="{FF2B5EF4-FFF2-40B4-BE49-F238E27FC236}">
                      <a16:creationId xmlns:a16="http://schemas.microsoft.com/office/drawing/2014/main" id="{94ADA365-9B6C-324F-919F-1F4B52DB748C}"/>
                    </a:ext>
                  </a:extLst>
                </p:cNvPr>
                <p:cNvSpPr/>
                <p:nvPr/>
              </p:nvSpPr>
              <p:spPr>
                <a:xfrm>
                  <a:off x="5225234" y="6440652"/>
                  <a:ext cx="1794589" cy="259225"/>
                </a:xfrm>
                <a:prstGeom prst="rect">
                  <a:avLst/>
                </a:prstGeom>
              </p:spPr>
              <p:txBody>
                <a:bodyPr wrap="square">
                  <a:spAutoFit/>
                </a:bodyPr>
                <a:lstStyle/>
                <a:p>
                  <a:r>
                    <a:rPr lang="en-US" sz="1400" b="1" dirty="0">
                      <a:solidFill>
                        <a:srgbClr val="C30224"/>
                      </a:solidFill>
                      <a:latin typeface="Comic Sans MS" pitchFamily="66" charset="0"/>
                    </a:rPr>
                    <a:t>Central cathode</a:t>
                  </a:r>
                  <a:endParaRPr lang="en-US" sz="1400" b="1" dirty="0">
                    <a:solidFill>
                      <a:srgbClr val="C30224"/>
                    </a:solidFill>
                  </a:endParaRPr>
                </a:p>
              </p:txBody>
            </p:sp>
            <p:cxnSp>
              <p:nvCxnSpPr>
                <p:cNvPr id="29" name="Straight Arrow Connector 28">
                  <a:extLst>
                    <a:ext uri="{FF2B5EF4-FFF2-40B4-BE49-F238E27FC236}">
                      <a16:creationId xmlns:a16="http://schemas.microsoft.com/office/drawing/2014/main" id="{B1BB8D63-385D-A542-852F-05194A139E24}"/>
                    </a:ext>
                  </a:extLst>
                </p:cNvPr>
                <p:cNvCxnSpPr>
                  <a:cxnSpLocks/>
                </p:cNvCxnSpPr>
                <p:nvPr/>
              </p:nvCxnSpPr>
              <p:spPr bwMode="auto">
                <a:xfrm flipH="1" flipV="1">
                  <a:off x="7527263" y="5687779"/>
                  <a:ext cx="503568" cy="876718"/>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D8F8E1C3-D0B1-0047-8424-7D9C83BD4394}"/>
                    </a:ext>
                  </a:extLst>
                </p:cNvPr>
                <p:cNvCxnSpPr>
                  <a:cxnSpLocks/>
                </p:cNvCxnSpPr>
                <p:nvPr/>
              </p:nvCxnSpPr>
              <p:spPr bwMode="auto">
                <a:xfrm flipH="1" flipV="1">
                  <a:off x="7547331" y="3733800"/>
                  <a:ext cx="520950" cy="2824140"/>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33" name="Rectangle 32">
                  <a:extLst>
                    <a:ext uri="{FF2B5EF4-FFF2-40B4-BE49-F238E27FC236}">
                      <a16:creationId xmlns:a16="http://schemas.microsoft.com/office/drawing/2014/main" id="{D51962D1-F23B-5145-952D-67DD54F15147}"/>
                    </a:ext>
                  </a:extLst>
                </p:cNvPr>
                <p:cNvSpPr/>
                <p:nvPr/>
              </p:nvSpPr>
              <p:spPr>
                <a:xfrm>
                  <a:off x="7256966" y="6474022"/>
                  <a:ext cx="1545503" cy="258203"/>
                </a:xfrm>
                <a:prstGeom prst="rect">
                  <a:avLst/>
                </a:prstGeom>
              </p:spPr>
              <p:txBody>
                <a:bodyPr wrap="square">
                  <a:spAutoFit/>
                </a:bodyPr>
                <a:lstStyle/>
                <a:p>
                  <a:r>
                    <a:rPr lang="en-US" sz="1400" b="1" dirty="0">
                      <a:solidFill>
                        <a:srgbClr val="FF0000"/>
                      </a:solidFill>
                    </a:rPr>
                    <a:t>E-field cage</a:t>
                  </a:r>
                </a:p>
              </p:txBody>
            </p:sp>
            <p:sp>
              <p:nvSpPr>
                <p:cNvPr id="36" name="Rectangle 35">
                  <a:extLst>
                    <a:ext uri="{FF2B5EF4-FFF2-40B4-BE49-F238E27FC236}">
                      <a16:creationId xmlns:a16="http://schemas.microsoft.com/office/drawing/2014/main" id="{EC1A2523-79EF-E34F-A474-5036EA8F50A8}"/>
                    </a:ext>
                  </a:extLst>
                </p:cNvPr>
                <p:cNvSpPr/>
                <p:nvPr/>
              </p:nvSpPr>
              <p:spPr>
                <a:xfrm>
                  <a:off x="6324600" y="2843442"/>
                  <a:ext cx="1375131" cy="259225"/>
                </a:xfrm>
                <a:prstGeom prst="rect">
                  <a:avLst/>
                </a:prstGeom>
              </p:spPr>
              <p:txBody>
                <a:bodyPr wrap="square">
                  <a:spAutoFit/>
                </a:bodyPr>
                <a:lstStyle/>
                <a:p>
                  <a:r>
                    <a:rPr lang="en-US" sz="1400" b="1" dirty="0">
                      <a:solidFill>
                        <a:srgbClr val="0000FF"/>
                      </a:solidFill>
                    </a:rPr>
                    <a:t>Wires planes</a:t>
                  </a:r>
                </a:p>
              </p:txBody>
            </p:sp>
            <p:cxnSp>
              <p:nvCxnSpPr>
                <p:cNvPr id="37" name="Straight Arrow Connector 36">
                  <a:extLst>
                    <a:ext uri="{FF2B5EF4-FFF2-40B4-BE49-F238E27FC236}">
                      <a16:creationId xmlns:a16="http://schemas.microsoft.com/office/drawing/2014/main" id="{7D310398-DEA9-D441-9E7B-58592B2F6B1A}"/>
                    </a:ext>
                  </a:extLst>
                </p:cNvPr>
                <p:cNvCxnSpPr>
                  <a:cxnSpLocks/>
                </p:cNvCxnSpPr>
                <p:nvPr/>
              </p:nvCxnSpPr>
              <p:spPr bwMode="auto">
                <a:xfrm flipH="1">
                  <a:off x="5230816" y="3102667"/>
                  <a:ext cx="1322101" cy="1645991"/>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149E38CA-1139-8445-9265-B74A4020B6E3}"/>
                    </a:ext>
                  </a:extLst>
                </p:cNvPr>
                <p:cNvCxnSpPr>
                  <a:cxnSpLocks/>
                  <a:stCxn id="36" idx="3"/>
                </p:cNvCxnSpPr>
                <p:nvPr/>
              </p:nvCxnSpPr>
              <p:spPr bwMode="auto">
                <a:xfrm>
                  <a:off x="7699731" y="2973055"/>
                  <a:ext cx="1387846" cy="574988"/>
                </a:xfrm>
                <a:prstGeom prst="straightConnector1">
                  <a:avLst/>
                </a:prstGeom>
                <a:solidFill>
                  <a:schemeClr val="accent1"/>
                </a:solidFill>
                <a:ln w="28575" cap="flat" cmpd="sng" algn="ctr">
                  <a:solidFill>
                    <a:srgbClr val="0000FF"/>
                  </a:solidFill>
                  <a:prstDash val="solid"/>
                  <a:round/>
                  <a:headEnd type="none" w="med" len="med"/>
                  <a:tailEnd type="triangle"/>
                </a:ln>
                <a:effectLst/>
              </p:spPr>
            </p:cxnSp>
            <p:sp>
              <p:nvSpPr>
                <p:cNvPr id="46" name="Rectangle 45">
                  <a:extLst>
                    <a:ext uri="{FF2B5EF4-FFF2-40B4-BE49-F238E27FC236}">
                      <a16:creationId xmlns:a16="http://schemas.microsoft.com/office/drawing/2014/main" id="{5927FADB-00B8-1842-8F56-97FC5F294D8A}"/>
                    </a:ext>
                  </a:extLst>
                </p:cNvPr>
                <p:cNvSpPr/>
                <p:nvPr/>
              </p:nvSpPr>
              <p:spPr>
                <a:xfrm>
                  <a:off x="8802469" y="6400800"/>
                  <a:ext cx="610042" cy="259225"/>
                </a:xfrm>
                <a:prstGeom prst="rect">
                  <a:avLst/>
                </a:prstGeom>
              </p:spPr>
              <p:txBody>
                <a:bodyPr wrap="none">
                  <a:spAutoFit/>
                </a:bodyPr>
                <a:lstStyle/>
                <a:p>
                  <a:r>
                    <a:rPr lang="en-US" sz="1400" b="1" dirty="0">
                      <a:solidFill>
                        <a:srgbClr val="00B0F0"/>
                      </a:solidFill>
                    </a:rPr>
                    <a:t>PMTs</a:t>
                  </a:r>
                </a:p>
              </p:txBody>
            </p:sp>
            <p:cxnSp>
              <p:nvCxnSpPr>
                <p:cNvPr id="50" name="Straight Arrow Connector 49">
                  <a:extLst>
                    <a:ext uri="{FF2B5EF4-FFF2-40B4-BE49-F238E27FC236}">
                      <a16:creationId xmlns:a16="http://schemas.microsoft.com/office/drawing/2014/main" id="{39A5CD36-91C7-324C-9B39-1C1600059851}"/>
                    </a:ext>
                  </a:extLst>
                </p:cNvPr>
                <p:cNvCxnSpPr>
                  <a:cxnSpLocks/>
                </p:cNvCxnSpPr>
                <p:nvPr/>
              </p:nvCxnSpPr>
              <p:spPr bwMode="auto">
                <a:xfrm flipH="1" flipV="1">
                  <a:off x="5486403" y="5029201"/>
                  <a:ext cx="3387722" cy="1459096"/>
                </a:xfrm>
                <a:prstGeom prst="straightConnector1">
                  <a:avLst/>
                </a:prstGeom>
                <a:solidFill>
                  <a:schemeClr val="accent1"/>
                </a:solidFill>
                <a:ln w="28575" cap="flat" cmpd="sng" algn="ctr">
                  <a:solidFill>
                    <a:srgbClr val="00B0F0"/>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50BC3D7C-9508-CC45-8C68-C2AFCCA72017}"/>
                    </a:ext>
                  </a:extLst>
                </p:cNvPr>
                <p:cNvCxnSpPr>
                  <a:cxnSpLocks/>
                </p:cNvCxnSpPr>
                <p:nvPr/>
              </p:nvCxnSpPr>
              <p:spPr bwMode="auto">
                <a:xfrm flipH="1" flipV="1">
                  <a:off x="9133533" y="4925523"/>
                  <a:ext cx="226767" cy="1521396"/>
                </a:xfrm>
                <a:prstGeom prst="straightConnector1">
                  <a:avLst/>
                </a:prstGeom>
                <a:solidFill>
                  <a:schemeClr val="accent1"/>
                </a:solidFill>
                <a:ln w="28575" cap="flat" cmpd="sng" algn="ctr">
                  <a:solidFill>
                    <a:srgbClr val="00B0F0"/>
                  </a:solidFill>
                  <a:prstDash val="solid"/>
                  <a:round/>
                  <a:headEnd type="none" w="med" len="med"/>
                  <a:tailEnd type="triangle"/>
                </a:ln>
                <a:effectLst/>
              </p:spPr>
            </p:cxnSp>
          </p:grpSp>
          <p:sp>
            <p:nvSpPr>
              <p:cNvPr id="2" name="Rectangle 1">
                <a:extLst>
                  <a:ext uri="{FF2B5EF4-FFF2-40B4-BE49-F238E27FC236}">
                    <a16:creationId xmlns:a16="http://schemas.microsoft.com/office/drawing/2014/main" id="{B4633588-B19C-5542-875E-00A054E1DFD9}"/>
                  </a:ext>
                </a:extLst>
              </p:cNvPr>
              <p:cNvSpPr/>
              <p:nvPr/>
            </p:nvSpPr>
            <p:spPr>
              <a:xfrm>
                <a:off x="5041621" y="1185446"/>
                <a:ext cx="4496998" cy="298009"/>
              </a:xfrm>
              <a:prstGeom prst="rect">
                <a:avLst/>
              </a:prstGeom>
            </p:spPr>
            <p:txBody>
              <a:bodyPr wrap="square">
                <a:spAutoFit/>
              </a:bodyPr>
              <a:lstStyle/>
              <a:p>
                <a:r>
                  <a:rPr lang="en-US" dirty="0">
                    <a:latin typeface="Comic Sans MS" pitchFamily="66" charset="0"/>
                  </a:rPr>
                  <a:t>Structure of one module with 2 TPC chambers </a:t>
                </a:r>
                <a:endParaRPr lang="en-US" dirty="0"/>
              </a:p>
            </p:txBody>
          </p:sp>
        </p:grpSp>
        <p:pic>
          <p:nvPicPr>
            <p:cNvPr id="25" name="Picture 24">
              <a:extLst>
                <a:ext uri="{FF2B5EF4-FFF2-40B4-BE49-F238E27FC236}">
                  <a16:creationId xmlns:a16="http://schemas.microsoft.com/office/drawing/2014/main" id="{694BDFA9-D0C8-F443-B4FE-82E36ACE2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0200" y="4035343"/>
              <a:ext cx="3249607" cy="2673300"/>
            </a:xfrm>
            <a:prstGeom prst="rect">
              <a:avLst/>
            </a:prstGeom>
          </p:spPr>
        </p:pic>
      </p:grpSp>
      <p:sp>
        <p:nvSpPr>
          <p:cNvPr id="26" name="Slide Number Placeholder 4">
            <a:extLst>
              <a:ext uri="{FF2B5EF4-FFF2-40B4-BE49-F238E27FC236}">
                <a16:creationId xmlns:a16="http://schemas.microsoft.com/office/drawing/2014/main" id="{3D92A84F-E1E9-AE47-A87D-A24DD0C52938}"/>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15</a:t>
            </a:fld>
            <a:endParaRPr lang="en-GB" dirty="0"/>
          </a:p>
        </p:txBody>
      </p:sp>
    </p:spTree>
    <p:extLst>
      <p:ext uri="{BB962C8B-B14F-4D97-AF65-F5344CB8AC3E}">
        <p14:creationId xmlns:p14="http://schemas.microsoft.com/office/powerpoint/2010/main" val="16458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dissolv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7" y="16933"/>
            <a:ext cx="9906000" cy="533400"/>
          </a:xfrm>
        </p:spPr>
        <p:txBody>
          <a:bodyPr/>
          <a:lstStyle/>
          <a:p>
            <a:r>
              <a:rPr lang="en-US" dirty="0">
                <a:latin typeface="Helvetica" charset="0"/>
                <a:ea typeface="MS PGothic" charset="0"/>
                <a:cs typeface="MS PGothic" charset="0"/>
              </a:rPr>
              <a:t>TPC wire readout</a:t>
            </a:r>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685800"/>
            <a:ext cx="1752600" cy="1863504"/>
          </a:xfrm>
          <a:prstGeom prst="rect">
            <a:avLst/>
          </a:prstGeom>
        </p:spPr>
      </p:pic>
      <p:sp>
        <p:nvSpPr>
          <p:cNvPr id="4" name="Rectangle 3">
            <a:extLst>
              <a:ext uri="{FF2B5EF4-FFF2-40B4-BE49-F238E27FC236}">
                <a16:creationId xmlns:a16="http://schemas.microsoft.com/office/drawing/2014/main" id="{92088C78-CC77-F64D-A9BF-970313188343}"/>
              </a:ext>
            </a:extLst>
          </p:cNvPr>
          <p:cNvSpPr/>
          <p:nvPr/>
        </p:nvSpPr>
        <p:spPr>
          <a:xfrm>
            <a:off x="6126401" y="2667000"/>
            <a:ext cx="3779599" cy="584775"/>
          </a:xfrm>
          <a:prstGeom prst="rect">
            <a:avLst/>
          </a:prstGeom>
        </p:spPr>
        <p:txBody>
          <a:bodyPr wrap="square">
            <a:spAutoFit/>
          </a:bodyPr>
          <a:lstStyle/>
          <a:p>
            <a:r>
              <a:rPr lang="en-US" i="0" dirty="0">
                <a:solidFill>
                  <a:srgbClr val="000000"/>
                </a:solidFill>
                <a:ea typeface="ＭＳ Ｐゴシック" charset="0"/>
              </a:rPr>
              <a:t>10 liter mini-crate on a feed-through hosting 9 boards (576 wires).</a:t>
            </a:r>
            <a:endParaRPr lang="it-IT" dirty="0"/>
          </a:p>
        </p:txBody>
      </p:sp>
      <p:sp>
        <p:nvSpPr>
          <p:cNvPr id="47" name="TextBox 46">
            <a:extLst>
              <a:ext uri="{FF2B5EF4-FFF2-40B4-BE49-F238E27FC236}">
                <a16:creationId xmlns:a16="http://schemas.microsoft.com/office/drawing/2014/main" id="{96E7B03D-9643-B64F-869C-8F25B19E95B7}"/>
              </a:ext>
            </a:extLst>
          </p:cNvPr>
          <p:cNvSpPr txBox="1"/>
          <p:nvPr/>
        </p:nvSpPr>
        <p:spPr>
          <a:xfrm>
            <a:off x="304800" y="5715000"/>
            <a:ext cx="4800600" cy="990207"/>
          </a:xfrm>
          <a:prstGeom prst="rect">
            <a:avLst/>
          </a:prstGeom>
          <a:noFill/>
        </p:spPr>
        <p:txBody>
          <a:bodyPr wrap="square" rtlCol="0">
            <a:spAutoFit/>
          </a:bodyPr>
          <a:lstStyle/>
          <a:p>
            <a:pPr>
              <a:lnSpc>
                <a:spcPts val="2260"/>
              </a:lnSpc>
              <a:spcBef>
                <a:spcPts val="0"/>
              </a:spcBef>
              <a:spcAft>
                <a:spcPts val="0"/>
              </a:spcAft>
            </a:pPr>
            <a:r>
              <a:rPr lang="en-US" dirty="0">
                <a:solidFill>
                  <a:srgbClr val="0000FF"/>
                </a:solidFill>
              </a:rPr>
              <a:t>Recorded cosmic muon track:                                            </a:t>
            </a:r>
            <a:r>
              <a:rPr lang="en-US" i="0" dirty="0">
                <a:solidFill>
                  <a:srgbClr val="0000FF"/>
                </a:solidFill>
              </a:rPr>
              <a:t>bipolar shape of e-signals traversing wire planes  recognized in Inducion.-1, 2 views. </a:t>
            </a:r>
          </a:p>
        </p:txBody>
      </p:sp>
      <p:sp>
        <p:nvSpPr>
          <p:cNvPr id="27" name="CasellaDiTesto 7">
            <a:extLst>
              <a:ext uri="{FF2B5EF4-FFF2-40B4-BE49-F238E27FC236}">
                <a16:creationId xmlns:a16="http://schemas.microsoft.com/office/drawing/2014/main" id="{29FD4CB5-71E9-A940-A463-D96260A320BB}"/>
              </a:ext>
            </a:extLst>
          </p:cNvPr>
          <p:cNvSpPr txBox="1"/>
          <p:nvPr/>
        </p:nvSpPr>
        <p:spPr>
          <a:xfrm>
            <a:off x="0" y="609600"/>
            <a:ext cx="8229600" cy="1458284"/>
          </a:xfrm>
          <a:prstGeom prst="rect">
            <a:avLst/>
          </a:prstGeom>
          <a:noFill/>
        </p:spPr>
        <p:txBody>
          <a:bodyPr wrap="square" rtlCol="0">
            <a:spAutoFit/>
          </a:bodyPr>
          <a:lstStyle/>
          <a:p>
            <a:pPr marL="238125" indent="-238125" defTabSz="914400">
              <a:lnSpc>
                <a:spcPts val="2300"/>
              </a:lnSpc>
              <a:spcBef>
                <a:spcPts val="600"/>
              </a:spcBef>
              <a:buClr>
                <a:srgbClr val="FF0000"/>
              </a:buClr>
              <a:buFont typeface="Wingdings" panose="05000000000000000000" pitchFamily="2" charset="2"/>
              <a:buChar char="l"/>
            </a:pPr>
            <a:r>
              <a:rPr lang="en-US" sz="1700" i="0" dirty="0">
                <a:solidFill>
                  <a:srgbClr val="000000"/>
                </a:solidFill>
                <a:ea typeface="ＭＳ Ｐゴシック" charset="0"/>
              </a:rPr>
              <a:t>54000 </a:t>
            </a:r>
            <a:r>
              <a:rPr lang="en-US" sz="1700" i="0" dirty="0" err="1">
                <a:solidFill>
                  <a:srgbClr val="000000"/>
                </a:solidFill>
                <a:ea typeface="ＭＳ Ｐゴシック" charset="0"/>
              </a:rPr>
              <a:t>chs</a:t>
            </a:r>
            <a:r>
              <a:rPr lang="en-US" sz="1700" i="0" dirty="0">
                <a:solidFill>
                  <a:srgbClr val="000000"/>
                </a:solidFill>
                <a:ea typeface="ＭＳ Ｐゴシック" charset="0"/>
              </a:rPr>
              <a:t>: front-end based on analogue low noise, charge sensitive pre-Amp;</a:t>
            </a:r>
          </a:p>
          <a:p>
            <a:pPr marL="238125" indent="-238125">
              <a:lnSpc>
                <a:spcPts val="2300"/>
              </a:lnSpc>
              <a:spcBef>
                <a:spcPts val="600"/>
              </a:spcBef>
              <a:buClr>
                <a:srgbClr val="FF0000"/>
              </a:buClr>
              <a:buFont typeface="Wingdings" panose="05000000000000000000" pitchFamily="2" charset="2"/>
              <a:buChar char="l"/>
            </a:pPr>
            <a:r>
              <a:rPr lang="en-US" sz="1700" i="0" dirty="0">
                <a:solidFill>
                  <a:srgbClr val="000000"/>
                </a:solidFill>
                <a:ea typeface="ＭＳ Ｐゴシック" charset="0"/>
              </a:rPr>
              <a:t>Signal shaping ~1.3 </a:t>
            </a:r>
            <a:r>
              <a:rPr lang="en-US" sz="1700" i="0" dirty="0" err="1">
                <a:solidFill>
                  <a:srgbClr val="000000"/>
                </a:solidFill>
                <a:ea typeface="ＭＳ Ｐゴシック" charset="0"/>
              </a:rPr>
              <a:t>μs</a:t>
            </a:r>
            <a:r>
              <a:rPr lang="en-US" sz="1700" i="0" dirty="0">
                <a:solidFill>
                  <a:srgbClr val="000000"/>
                </a:solidFill>
                <a:ea typeface="ＭＳ Ｐゴシック" charset="0"/>
              </a:rPr>
              <a:t> matching e- transit time between Induction-1, 2 and Collection wire planes (3 mm apart) improving hits position resolution;</a:t>
            </a:r>
          </a:p>
          <a:p>
            <a:pPr marL="238125" indent="-238125">
              <a:lnSpc>
                <a:spcPts val="2300"/>
              </a:lnSpc>
              <a:spcBef>
                <a:spcPts val="600"/>
              </a:spcBef>
              <a:buClr>
                <a:srgbClr val="FF0000"/>
              </a:buClr>
              <a:buFont typeface="Wingdings" panose="05000000000000000000" pitchFamily="2" charset="2"/>
              <a:buChar char="l"/>
            </a:pPr>
            <a:r>
              <a:rPr lang="en-US" sz="1700" i="0" dirty="0">
                <a:solidFill>
                  <a:srgbClr val="000000"/>
                </a:solidFill>
                <a:ea typeface="ＭＳ Ｐゴシック" charset="0"/>
              </a:rPr>
              <a:t>Compact layout with both analog/digital electronics in a single board.</a:t>
            </a:r>
          </a:p>
        </p:txBody>
      </p:sp>
      <p:grpSp>
        <p:nvGrpSpPr>
          <p:cNvPr id="37" name="Group 36">
            <a:extLst>
              <a:ext uri="{FF2B5EF4-FFF2-40B4-BE49-F238E27FC236}">
                <a16:creationId xmlns:a16="http://schemas.microsoft.com/office/drawing/2014/main" id="{235D0CE8-5ED5-B84A-8198-CFABE81E7EC9}"/>
              </a:ext>
            </a:extLst>
          </p:cNvPr>
          <p:cNvGrpSpPr/>
          <p:nvPr/>
        </p:nvGrpSpPr>
        <p:grpSpPr>
          <a:xfrm>
            <a:off x="5908079" y="3623846"/>
            <a:ext cx="3616912" cy="2929354"/>
            <a:chOff x="5029200" y="2611063"/>
            <a:chExt cx="4057697" cy="3945179"/>
          </a:xfrm>
        </p:grpSpPr>
        <p:pic>
          <p:nvPicPr>
            <p:cNvPr id="48" name="Picture 47">
              <a:extLst>
                <a:ext uri="{FF2B5EF4-FFF2-40B4-BE49-F238E27FC236}">
                  <a16:creationId xmlns:a16="http://schemas.microsoft.com/office/drawing/2014/main" id="{ADFEFBD0-0B82-9A44-9FD6-2AEF80506A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200" y="2891731"/>
              <a:ext cx="4057697" cy="3664511"/>
            </a:xfrm>
            <a:prstGeom prst="rect">
              <a:avLst/>
            </a:prstGeom>
          </p:spPr>
        </p:pic>
        <p:sp>
          <p:nvSpPr>
            <p:cNvPr id="49" name="TextBox 48">
              <a:extLst>
                <a:ext uri="{FF2B5EF4-FFF2-40B4-BE49-F238E27FC236}">
                  <a16:creationId xmlns:a16="http://schemas.microsoft.com/office/drawing/2014/main" id="{12FA15EA-9B3F-1A44-8A32-BBC55A0BF909}"/>
                </a:ext>
              </a:extLst>
            </p:cNvPr>
            <p:cNvSpPr txBox="1"/>
            <p:nvPr/>
          </p:nvSpPr>
          <p:spPr>
            <a:xfrm>
              <a:off x="5581968" y="2611063"/>
              <a:ext cx="3393859" cy="455956"/>
            </a:xfrm>
            <a:prstGeom prst="rect">
              <a:avLst/>
            </a:prstGeom>
            <a:solidFill>
              <a:schemeClr val="bg1"/>
            </a:solidFill>
          </p:spPr>
          <p:txBody>
            <a:bodyPr wrap="none" rtlCol="0">
              <a:spAutoFit/>
            </a:bodyPr>
            <a:lstStyle/>
            <a:p>
              <a:r>
                <a:rPr lang="en-US" dirty="0">
                  <a:solidFill>
                    <a:srgbClr val="0000FF"/>
                  </a:solidFill>
                </a:rPr>
                <a:t>ICARUS Signal to Noise ratio</a:t>
              </a:r>
            </a:p>
          </p:txBody>
        </p:sp>
      </p:grpSp>
      <p:sp>
        <p:nvSpPr>
          <p:cNvPr id="7" name="Rectangle 6">
            <a:extLst>
              <a:ext uri="{FF2B5EF4-FFF2-40B4-BE49-F238E27FC236}">
                <a16:creationId xmlns:a16="http://schemas.microsoft.com/office/drawing/2014/main" id="{471577E3-DE8A-434E-AC85-6269808CEC51}"/>
              </a:ext>
            </a:extLst>
          </p:cNvPr>
          <p:cNvSpPr/>
          <p:nvPr/>
        </p:nvSpPr>
        <p:spPr>
          <a:xfrm>
            <a:off x="6172200" y="4521611"/>
            <a:ext cx="3274919" cy="659989"/>
          </a:xfrm>
          <a:prstGeom prst="rect">
            <a:avLst/>
          </a:prstGeom>
        </p:spPr>
        <p:txBody>
          <a:bodyPr wrap="square">
            <a:spAutoFit/>
          </a:bodyPr>
          <a:lstStyle/>
          <a:p>
            <a:pPr marL="12700" lvl="2">
              <a:lnSpc>
                <a:spcPts val="2260"/>
              </a:lnSpc>
              <a:spcBef>
                <a:spcPts val="600"/>
              </a:spcBef>
              <a:spcAft>
                <a:spcPts val="600"/>
              </a:spcAft>
              <a:buClr>
                <a:srgbClr val="FF0000"/>
              </a:buClr>
              <a:buSzPct val="90000"/>
            </a:pPr>
            <a:r>
              <a:rPr lang="en-US" dirty="0">
                <a:solidFill>
                  <a:srgbClr val="000000"/>
                </a:solidFill>
                <a:ea typeface="ＭＳ Ｐゴシック" charset="0"/>
              </a:rPr>
              <a:t>S/N &gt; 10 in Collect./Ind-2 views for </a:t>
            </a:r>
            <a:r>
              <a:rPr lang="en-US" dirty="0" err="1">
                <a:solidFill>
                  <a:srgbClr val="000000"/>
                </a:solidFill>
                <a:ea typeface="ＭＳ Ｐゴシック" charset="0"/>
              </a:rPr>
              <a:t>mip</a:t>
            </a:r>
            <a:r>
              <a:rPr lang="en-US" dirty="0">
                <a:solidFill>
                  <a:srgbClr val="000000"/>
                </a:solidFill>
                <a:ea typeface="ＭＳ Ｐゴシック" charset="0"/>
              </a:rPr>
              <a:t> vertical </a:t>
            </a:r>
            <a:r>
              <a:rPr lang="en-US" dirty="0">
                <a:solidFill>
                  <a:srgbClr val="000000"/>
                </a:solidFill>
                <a:latin typeface="Symbol" pitchFamily="2" charset="2"/>
                <a:ea typeface="ＭＳ Ｐゴシック" charset="0"/>
              </a:rPr>
              <a:t>m</a:t>
            </a:r>
            <a:r>
              <a:rPr lang="en-US" dirty="0">
                <a:solidFill>
                  <a:srgbClr val="000000"/>
                </a:solidFill>
                <a:ea typeface="ＭＳ Ｐゴシック" charset="0"/>
              </a:rPr>
              <a:t>s tracks.</a:t>
            </a:r>
          </a:p>
        </p:txBody>
      </p:sp>
      <p:grpSp>
        <p:nvGrpSpPr>
          <p:cNvPr id="13" name="Group 12">
            <a:extLst>
              <a:ext uri="{FF2B5EF4-FFF2-40B4-BE49-F238E27FC236}">
                <a16:creationId xmlns:a16="http://schemas.microsoft.com/office/drawing/2014/main" id="{8F3266C2-AC09-A040-8487-BFEB7D9B50A2}"/>
              </a:ext>
            </a:extLst>
          </p:cNvPr>
          <p:cNvGrpSpPr/>
          <p:nvPr/>
        </p:nvGrpSpPr>
        <p:grpSpPr>
          <a:xfrm>
            <a:off x="304800" y="2286000"/>
            <a:ext cx="5525406" cy="3401199"/>
            <a:chOff x="304800" y="2286000"/>
            <a:chExt cx="5525406" cy="3401199"/>
          </a:xfrm>
        </p:grpSpPr>
        <p:grpSp>
          <p:nvGrpSpPr>
            <p:cNvPr id="12" name="Group 11">
              <a:extLst>
                <a:ext uri="{FF2B5EF4-FFF2-40B4-BE49-F238E27FC236}">
                  <a16:creationId xmlns:a16="http://schemas.microsoft.com/office/drawing/2014/main" id="{5F5BB530-28FA-1E4A-83E8-6AE22E5E25A2}"/>
                </a:ext>
              </a:extLst>
            </p:cNvPr>
            <p:cNvGrpSpPr/>
            <p:nvPr/>
          </p:nvGrpSpPr>
          <p:grpSpPr>
            <a:xfrm>
              <a:off x="304800" y="2286000"/>
              <a:ext cx="5525406" cy="3401199"/>
              <a:chOff x="304800" y="2819400"/>
              <a:chExt cx="4760944" cy="3096399"/>
            </a:xfrm>
          </p:grpSpPr>
          <p:grpSp>
            <p:nvGrpSpPr>
              <p:cNvPr id="6" name="Group 5">
                <a:extLst>
                  <a:ext uri="{FF2B5EF4-FFF2-40B4-BE49-F238E27FC236}">
                    <a16:creationId xmlns:a16="http://schemas.microsoft.com/office/drawing/2014/main" id="{4CA1C93A-BDA8-AB4D-92DC-E353A4C32D0F}"/>
                  </a:ext>
                </a:extLst>
              </p:cNvPr>
              <p:cNvGrpSpPr/>
              <p:nvPr/>
            </p:nvGrpSpPr>
            <p:grpSpPr>
              <a:xfrm>
                <a:off x="304800" y="2819400"/>
                <a:ext cx="4760944" cy="3064393"/>
                <a:chOff x="256400" y="2819399"/>
                <a:chExt cx="5706650" cy="3934600"/>
              </a:xfrm>
            </p:grpSpPr>
            <p:grpSp>
              <p:nvGrpSpPr>
                <p:cNvPr id="5" name="Group 4">
                  <a:extLst>
                    <a:ext uri="{FF2B5EF4-FFF2-40B4-BE49-F238E27FC236}">
                      <a16:creationId xmlns:a16="http://schemas.microsoft.com/office/drawing/2014/main" id="{FE3BC5ED-0BF9-5447-86DA-61D76915BA53}"/>
                    </a:ext>
                  </a:extLst>
                </p:cNvPr>
                <p:cNvGrpSpPr/>
                <p:nvPr/>
              </p:nvGrpSpPr>
              <p:grpSpPr>
                <a:xfrm>
                  <a:off x="256400" y="2819399"/>
                  <a:ext cx="3172599" cy="3891879"/>
                  <a:chOff x="256400" y="2819399"/>
                  <a:chExt cx="3172599" cy="3891879"/>
                </a:xfrm>
              </p:grpSpPr>
              <p:pic>
                <p:nvPicPr>
                  <p:cNvPr id="8" name="Picture 7" descr="Run7926Event31472_Coll_right_I_zoom.jpg">
                    <a:extLst>
                      <a:ext uri="{FF2B5EF4-FFF2-40B4-BE49-F238E27FC236}">
                        <a16:creationId xmlns:a16="http://schemas.microsoft.com/office/drawing/2014/main" id="{F900F8A4-CB66-A74D-816B-75F5BD4A57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5380" y="2819399"/>
                    <a:ext cx="2201765" cy="1258883"/>
                  </a:xfrm>
                  <a:prstGeom prst="rect">
                    <a:avLst/>
                  </a:prstGeom>
                  <a:ln w="25400">
                    <a:solidFill>
                      <a:srgbClr val="FF0000"/>
                    </a:solidFill>
                  </a:ln>
                </p:spPr>
              </p:pic>
              <p:pic>
                <p:nvPicPr>
                  <p:cNvPr id="9" name="Picture 8" descr="Run7926Event31472_Ind2_right_I_zoom.jpg">
                    <a:extLst>
                      <a:ext uri="{FF2B5EF4-FFF2-40B4-BE49-F238E27FC236}">
                        <a16:creationId xmlns:a16="http://schemas.microsoft.com/office/drawing/2014/main" id="{A09DCA9D-D7A3-4846-9DBC-F2C2533F7A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381" y="4171267"/>
                    <a:ext cx="2197944" cy="1162733"/>
                  </a:xfrm>
                  <a:prstGeom prst="rect">
                    <a:avLst/>
                  </a:prstGeom>
                  <a:ln w="25400">
                    <a:solidFill>
                      <a:srgbClr val="FF0000"/>
                    </a:solidFill>
                  </a:ln>
                </p:spPr>
              </p:pic>
              <p:pic>
                <p:nvPicPr>
                  <p:cNvPr id="10" name="Picture 9" descr="Run7926Event31472_Ind1_right_I_zoom.jpg">
                    <a:extLst>
                      <a:ext uri="{FF2B5EF4-FFF2-40B4-BE49-F238E27FC236}">
                        <a16:creationId xmlns:a16="http://schemas.microsoft.com/office/drawing/2014/main" id="{07D6AB7F-04F0-8142-B958-810B49858E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5381" y="5426985"/>
                    <a:ext cx="2197943" cy="1284293"/>
                  </a:xfrm>
                  <a:prstGeom prst="rect">
                    <a:avLst/>
                  </a:prstGeom>
                  <a:ln w="25400">
                    <a:solidFill>
                      <a:srgbClr val="FF0000"/>
                    </a:solidFill>
                  </a:ln>
                </p:spPr>
              </p:pic>
              <p:sp>
                <p:nvSpPr>
                  <p:cNvPr id="20" name="Oval 19">
                    <a:extLst>
                      <a:ext uri="{FF2B5EF4-FFF2-40B4-BE49-F238E27FC236}">
                        <a16:creationId xmlns:a16="http://schemas.microsoft.com/office/drawing/2014/main" id="{12016D87-3788-E54D-8DBE-3A8C8830D288}"/>
                      </a:ext>
                    </a:extLst>
                  </p:cNvPr>
                  <p:cNvSpPr/>
                  <p:nvPr/>
                </p:nvSpPr>
                <p:spPr bwMode="auto">
                  <a:xfrm>
                    <a:off x="1437804" y="3276600"/>
                    <a:ext cx="238595" cy="240277"/>
                  </a:xfrm>
                  <a:prstGeom prst="ellipse">
                    <a:avLst/>
                  </a:prstGeom>
                  <a:no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cxnSp>
                <p:nvCxnSpPr>
                  <p:cNvPr id="21" name="Straight Arrow Connector 20">
                    <a:extLst>
                      <a:ext uri="{FF2B5EF4-FFF2-40B4-BE49-F238E27FC236}">
                        <a16:creationId xmlns:a16="http://schemas.microsoft.com/office/drawing/2014/main" id="{574176ED-3B9D-A748-A76C-A644FA188BA0}"/>
                      </a:ext>
                    </a:extLst>
                  </p:cNvPr>
                  <p:cNvCxnSpPr>
                    <a:cxnSpLocks/>
                  </p:cNvCxnSpPr>
                  <p:nvPr/>
                </p:nvCxnSpPr>
                <p:spPr bwMode="auto">
                  <a:xfrm>
                    <a:off x="1657150" y="3389117"/>
                    <a:ext cx="1771849" cy="127760"/>
                  </a:xfrm>
                  <a:prstGeom prst="straightConnector1">
                    <a:avLst/>
                  </a:prstGeom>
                  <a:solidFill>
                    <a:schemeClr val="accent1"/>
                  </a:solidFill>
                  <a:ln w="12700" cap="flat" cmpd="sng" algn="ctr">
                    <a:solidFill>
                      <a:srgbClr val="3366FF"/>
                    </a:solidFill>
                    <a:prstDash val="solid"/>
                    <a:round/>
                    <a:headEnd type="none" w="med" len="med"/>
                    <a:tailEnd type="arrow"/>
                  </a:ln>
                  <a:effectLst/>
                </p:spPr>
              </p:cxnSp>
              <p:sp>
                <p:nvSpPr>
                  <p:cNvPr id="23" name="Oval 22">
                    <a:extLst>
                      <a:ext uri="{FF2B5EF4-FFF2-40B4-BE49-F238E27FC236}">
                        <a16:creationId xmlns:a16="http://schemas.microsoft.com/office/drawing/2014/main" id="{582F67D9-8B6D-B543-96B6-9AF1CCB8A28B}"/>
                      </a:ext>
                    </a:extLst>
                  </p:cNvPr>
                  <p:cNvSpPr/>
                  <p:nvPr/>
                </p:nvSpPr>
                <p:spPr bwMode="auto">
                  <a:xfrm>
                    <a:off x="1437804" y="4742062"/>
                    <a:ext cx="238595" cy="270353"/>
                  </a:xfrm>
                  <a:prstGeom prst="ellipse">
                    <a:avLst/>
                  </a:prstGeom>
                  <a:no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cxnSp>
                <p:nvCxnSpPr>
                  <p:cNvPr id="24" name="Straight Arrow Connector 23">
                    <a:extLst>
                      <a:ext uri="{FF2B5EF4-FFF2-40B4-BE49-F238E27FC236}">
                        <a16:creationId xmlns:a16="http://schemas.microsoft.com/office/drawing/2014/main" id="{81E06546-6A8C-784B-8CBA-B2E2D2F330D2}"/>
                      </a:ext>
                    </a:extLst>
                  </p:cNvPr>
                  <p:cNvCxnSpPr>
                    <a:cxnSpLocks/>
                    <a:stCxn id="23" idx="6"/>
                  </p:cNvCxnSpPr>
                  <p:nvPr/>
                </p:nvCxnSpPr>
                <p:spPr bwMode="auto">
                  <a:xfrm flipV="1">
                    <a:off x="1676399" y="4648200"/>
                    <a:ext cx="1676401" cy="229039"/>
                  </a:xfrm>
                  <a:prstGeom prst="straightConnector1">
                    <a:avLst/>
                  </a:prstGeom>
                  <a:solidFill>
                    <a:schemeClr val="accent1"/>
                  </a:solidFill>
                  <a:ln w="12700" cap="flat" cmpd="sng" algn="ctr">
                    <a:solidFill>
                      <a:srgbClr val="3366FF"/>
                    </a:solidFill>
                    <a:prstDash val="solid"/>
                    <a:round/>
                    <a:headEnd type="none" w="med" len="med"/>
                    <a:tailEnd type="arrow"/>
                  </a:ln>
                  <a:effectLst/>
                </p:spPr>
              </p:cxnSp>
              <p:sp>
                <p:nvSpPr>
                  <p:cNvPr id="25" name="Oval 24">
                    <a:extLst>
                      <a:ext uri="{FF2B5EF4-FFF2-40B4-BE49-F238E27FC236}">
                        <a16:creationId xmlns:a16="http://schemas.microsoft.com/office/drawing/2014/main" id="{FD9C75C0-33E7-494F-BAAF-0F4E2C88AC6E}"/>
                      </a:ext>
                    </a:extLst>
                  </p:cNvPr>
                  <p:cNvSpPr/>
                  <p:nvPr/>
                </p:nvSpPr>
                <p:spPr bwMode="auto">
                  <a:xfrm>
                    <a:off x="1437803" y="6060427"/>
                    <a:ext cx="238596" cy="279188"/>
                  </a:xfrm>
                  <a:prstGeom prst="ellipse">
                    <a:avLst/>
                  </a:prstGeom>
                  <a:noFill/>
                  <a:ln w="12700" cap="flat" cmpd="sng" algn="ctr">
                    <a:solidFill>
                      <a:srgbClr val="33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cxnSp>
                <p:nvCxnSpPr>
                  <p:cNvPr id="26" name="Straight Arrow Connector 25">
                    <a:extLst>
                      <a:ext uri="{FF2B5EF4-FFF2-40B4-BE49-F238E27FC236}">
                        <a16:creationId xmlns:a16="http://schemas.microsoft.com/office/drawing/2014/main" id="{33F20BAC-FA8F-3346-BA4A-552E34A3FD54}"/>
                      </a:ext>
                    </a:extLst>
                  </p:cNvPr>
                  <p:cNvCxnSpPr>
                    <a:cxnSpLocks/>
                  </p:cNvCxnSpPr>
                  <p:nvPr/>
                </p:nvCxnSpPr>
                <p:spPr bwMode="auto">
                  <a:xfrm flipV="1">
                    <a:off x="1676400" y="5791200"/>
                    <a:ext cx="1676400" cy="457200"/>
                  </a:xfrm>
                  <a:prstGeom prst="straightConnector1">
                    <a:avLst/>
                  </a:prstGeom>
                  <a:solidFill>
                    <a:schemeClr val="accent1"/>
                  </a:solidFill>
                  <a:ln w="12700" cap="flat" cmpd="sng" algn="ctr">
                    <a:solidFill>
                      <a:srgbClr val="3366FF"/>
                    </a:solidFill>
                    <a:prstDash val="solid"/>
                    <a:round/>
                    <a:headEnd type="none" w="med" len="med"/>
                    <a:tailEnd type="arrow"/>
                  </a:ln>
                  <a:effectLst/>
                </p:spPr>
              </p:cxnSp>
              <p:sp>
                <p:nvSpPr>
                  <p:cNvPr id="52" name="Rectangle 51">
                    <a:extLst>
                      <a:ext uri="{FF2B5EF4-FFF2-40B4-BE49-F238E27FC236}">
                        <a16:creationId xmlns:a16="http://schemas.microsoft.com/office/drawing/2014/main" id="{A6787E9C-A077-2C4B-AA7F-B759444509EC}"/>
                      </a:ext>
                    </a:extLst>
                  </p:cNvPr>
                  <p:cNvSpPr/>
                  <p:nvPr/>
                </p:nvSpPr>
                <p:spPr>
                  <a:xfrm>
                    <a:off x="640768" y="5452646"/>
                    <a:ext cx="1148071" cy="307777"/>
                  </a:xfrm>
                  <a:prstGeom prst="rect">
                    <a:avLst/>
                  </a:prstGeom>
                </p:spPr>
                <p:txBody>
                  <a:bodyPr wrap="none">
                    <a:spAutoFit/>
                  </a:bodyPr>
                  <a:lstStyle/>
                  <a:p>
                    <a:r>
                      <a:rPr lang="en-US" sz="1400" i="0" dirty="0">
                        <a:solidFill>
                          <a:srgbClr val="000000"/>
                        </a:solidFill>
                        <a:ea typeface="ＭＳ Ｐゴシック" charset="0"/>
                      </a:rPr>
                      <a:t>Induction-1</a:t>
                    </a:r>
                    <a:endParaRPr lang="it-IT" sz="1400" dirty="0"/>
                  </a:p>
                </p:txBody>
              </p:sp>
              <p:sp>
                <p:nvSpPr>
                  <p:cNvPr id="53" name="Rectangle 52">
                    <a:extLst>
                      <a:ext uri="{FF2B5EF4-FFF2-40B4-BE49-F238E27FC236}">
                        <a16:creationId xmlns:a16="http://schemas.microsoft.com/office/drawing/2014/main" id="{3286C93B-ABFA-D049-8F40-8CB3BA1162A3}"/>
                      </a:ext>
                    </a:extLst>
                  </p:cNvPr>
                  <p:cNvSpPr/>
                  <p:nvPr/>
                </p:nvSpPr>
                <p:spPr>
                  <a:xfrm>
                    <a:off x="640768" y="4191000"/>
                    <a:ext cx="1176925" cy="307777"/>
                  </a:xfrm>
                  <a:prstGeom prst="rect">
                    <a:avLst/>
                  </a:prstGeom>
                </p:spPr>
                <p:txBody>
                  <a:bodyPr wrap="none">
                    <a:spAutoFit/>
                  </a:bodyPr>
                  <a:lstStyle/>
                  <a:p>
                    <a:r>
                      <a:rPr lang="en-US" sz="1400" i="0" dirty="0">
                        <a:solidFill>
                          <a:srgbClr val="000000"/>
                        </a:solidFill>
                        <a:ea typeface="ＭＳ Ｐゴシック" charset="0"/>
                      </a:rPr>
                      <a:t>Induction-2</a:t>
                    </a:r>
                    <a:endParaRPr lang="it-IT" sz="1400" dirty="0"/>
                  </a:p>
                </p:txBody>
              </p:sp>
              <p:sp>
                <p:nvSpPr>
                  <p:cNvPr id="54" name="Rectangle 53">
                    <a:extLst>
                      <a:ext uri="{FF2B5EF4-FFF2-40B4-BE49-F238E27FC236}">
                        <a16:creationId xmlns:a16="http://schemas.microsoft.com/office/drawing/2014/main" id="{BA65D0E2-A5EE-5A4F-B03A-2B285AA1FF37}"/>
                      </a:ext>
                    </a:extLst>
                  </p:cNvPr>
                  <p:cNvSpPr/>
                  <p:nvPr/>
                </p:nvSpPr>
                <p:spPr>
                  <a:xfrm>
                    <a:off x="1437805" y="2819400"/>
                    <a:ext cx="1000595" cy="307777"/>
                  </a:xfrm>
                  <a:prstGeom prst="rect">
                    <a:avLst/>
                  </a:prstGeom>
                </p:spPr>
                <p:txBody>
                  <a:bodyPr wrap="none">
                    <a:spAutoFit/>
                  </a:bodyPr>
                  <a:lstStyle/>
                  <a:p>
                    <a:r>
                      <a:rPr lang="en-US" sz="1400" i="0" dirty="0">
                        <a:solidFill>
                          <a:srgbClr val="000000"/>
                        </a:solidFill>
                        <a:ea typeface="ＭＳ Ｐゴシック" charset="0"/>
                      </a:rPr>
                      <a:t>Collection</a:t>
                    </a:r>
                    <a:endParaRPr lang="it-IT" sz="1400" dirty="0"/>
                  </a:p>
                </p:txBody>
              </p:sp>
              <p:sp>
                <p:nvSpPr>
                  <p:cNvPr id="19" name="Rectangle 18">
                    <a:extLst>
                      <a:ext uri="{FF2B5EF4-FFF2-40B4-BE49-F238E27FC236}">
                        <a16:creationId xmlns:a16="http://schemas.microsoft.com/office/drawing/2014/main" id="{F501346C-38A9-974D-AAE7-81E69290F0F9}"/>
                      </a:ext>
                    </a:extLst>
                  </p:cNvPr>
                  <p:cNvSpPr/>
                  <p:nvPr/>
                </p:nvSpPr>
                <p:spPr>
                  <a:xfrm>
                    <a:off x="609600" y="3837801"/>
                    <a:ext cx="2171700" cy="276999"/>
                  </a:xfrm>
                  <a:prstGeom prst="rect">
                    <a:avLst/>
                  </a:prstGeom>
                </p:spPr>
                <p:txBody>
                  <a:bodyPr wrap="square">
                    <a:spAutoFit/>
                  </a:bodyPr>
                  <a:lstStyle/>
                  <a:p>
                    <a:r>
                      <a:rPr lang="en-US" sz="1200" i="0" dirty="0">
                        <a:solidFill>
                          <a:srgbClr val="3366FF"/>
                        </a:solidFill>
                      </a:rPr>
                      <a:t> 0.75 m   Wires</a:t>
                    </a:r>
                  </a:p>
                </p:txBody>
              </p:sp>
              <p:sp>
                <p:nvSpPr>
                  <p:cNvPr id="22" name="Rectangle 21">
                    <a:extLst>
                      <a:ext uri="{FF2B5EF4-FFF2-40B4-BE49-F238E27FC236}">
                        <a16:creationId xmlns:a16="http://schemas.microsoft.com/office/drawing/2014/main" id="{F0199E7C-CBC4-1E4A-8CF9-06EFC2BBD381}"/>
                      </a:ext>
                    </a:extLst>
                  </p:cNvPr>
                  <p:cNvSpPr/>
                  <p:nvPr/>
                </p:nvSpPr>
                <p:spPr>
                  <a:xfrm>
                    <a:off x="609600" y="5105400"/>
                    <a:ext cx="1204176" cy="276999"/>
                  </a:xfrm>
                  <a:prstGeom prst="rect">
                    <a:avLst/>
                  </a:prstGeom>
                </p:spPr>
                <p:txBody>
                  <a:bodyPr wrap="none">
                    <a:spAutoFit/>
                  </a:bodyPr>
                  <a:lstStyle/>
                  <a:p>
                    <a:r>
                      <a:rPr lang="en-US" sz="1200" i="0" dirty="0">
                        <a:solidFill>
                          <a:srgbClr val="3366FF"/>
                        </a:solidFill>
                      </a:rPr>
                      <a:t>0.45 m  Wires</a:t>
                    </a:r>
                  </a:p>
                </p:txBody>
              </p:sp>
              <p:sp>
                <p:nvSpPr>
                  <p:cNvPr id="30" name="Rectangle 29">
                    <a:extLst>
                      <a:ext uri="{FF2B5EF4-FFF2-40B4-BE49-F238E27FC236}">
                        <a16:creationId xmlns:a16="http://schemas.microsoft.com/office/drawing/2014/main" id="{9428FE86-60D2-9740-8440-974A316F0314}"/>
                      </a:ext>
                    </a:extLst>
                  </p:cNvPr>
                  <p:cNvSpPr/>
                  <p:nvPr/>
                </p:nvSpPr>
                <p:spPr>
                  <a:xfrm rot="16200000">
                    <a:off x="-690950" y="4566850"/>
                    <a:ext cx="2171700" cy="276999"/>
                  </a:xfrm>
                  <a:prstGeom prst="rect">
                    <a:avLst/>
                  </a:prstGeom>
                </p:spPr>
                <p:txBody>
                  <a:bodyPr wrap="square">
                    <a:spAutoFit/>
                  </a:bodyPr>
                  <a:lstStyle/>
                  <a:p>
                    <a:r>
                      <a:rPr lang="en-US" sz="1200" i="0" dirty="0">
                        <a:solidFill>
                          <a:srgbClr val="3366FF"/>
                        </a:solidFill>
                      </a:rPr>
                      <a:t>0.8 m Drift direction</a:t>
                    </a:r>
                  </a:p>
                </p:txBody>
              </p:sp>
            </p:grpSp>
            <p:grpSp>
              <p:nvGrpSpPr>
                <p:cNvPr id="34" name="Group 33">
                  <a:extLst>
                    <a:ext uri="{FF2B5EF4-FFF2-40B4-BE49-F238E27FC236}">
                      <a16:creationId xmlns:a16="http://schemas.microsoft.com/office/drawing/2014/main" id="{66780FF0-214A-234F-BD1F-6005009C0FD2}"/>
                    </a:ext>
                  </a:extLst>
                </p:cNvPr>
                <p:cNvGrpSpPr/>
                <p:nvPr/>
              </p:nvGrpSpPr>
              <p:grpSpPr>
                <a:xfrm>
                  <a:off x="3303819" y="3075801"/>
                  <a:ext cx="2659231" cy="3678198"/>
                  <a:chOff x="2604894" y="2819400"/>
                  <a:chExt cx="2321753" cy="3324999"/>
                </a:xfrm>
              </p:grpSpPr>
              <p:grpSp>
                <p:nvGrpSpPr>
                  <p:cNvPr id="36" name="Group 35">
                    <a:extLst>
                      <a:ext uri="{FF2B5EF4-FFF2-40B4-BE49-F238E27FC236}">
                        <a16:creationId xmlns:a16="http://schemas.microsoft.com/office/drawing/2014/main" id="{8735F5C7-D0F9-CC49-BAAD-A42081FCE1B7}"/>
                      </a:ext>
                    </a:extLst>
                  </p:cNvPr>
                  <p:cNvGrpSpPr/>
                  <p:nvPr/>
                </p:nvGrpSpPr>
                <p:grpSpPr>
                  <a:xfrm>
                    <a:off x="2742108" y="2819400"/>
                    <a:ext cx="2184539" cy="3324999"/>
                    <a:chOff x="2742108" y="2819400"/>
                    <a:chExt cx="2184539" cy="3324999"/>
                  </a:xfrm>
                </p:grpSpPr>
                <p:sp>
                  <p:nvSpPr>
                    <p:cNvPr id="39" name="TextBox 38">
                      <a:extLst>
                        <a:ext uri="{FF2B5EF4-FFF2-40B4-BE49-F238E27FC236}">
                          <a16:creationId xmlns:a16="http://schemas.microsoft.com/office/drawing/2014/main" id="{D532FD17-F260-F841-8F59-93FFBA01B09E}"/>
                        </a:ext>
                      </a:extLst>
                    </p:cNvPr>
                    <p:cNvSpPr txBox="1"/>
                    <p:nvPr/>
                  </p:nvSpPr>
                  <p:spPr>
                    <a:xfrm>
                      <a:off x="2971800" y="5867400"/>
                      <a:ext cx="1409329" cy="276999"/>
                    </a:xfrm>
                    <a:prstGeom prst="rect">
                      <a:avLst/>
                    </a:prstGeom>
                    <a:noFill/>
                  </p:spPr>
                  <p:txBody>
                    <a:bodyPr wrap="square" rtlCol="0">
                      <a:spAutoFit/>
                    </a:bodyPr>
                    <a:lstStyle/>
                    <a:p>
                      <a:r>
                        <a:rPr lang="en-US" sz="1200" dirty="0"/>
                        <a:t>Time [t-sample]</a:t>
                      </a:r>
                    </a:p>
                  </p:txBody>
                </p:sp>
                <p:grpSp>
                  <p:nvGrpSpPr>
                    <p:cNvPr id="40" name="Group 39">
                      <a:extLst>
                        <a:ext uri="{FF2B5EF4-FFF2-40B4-BE49-F238E27FC236}">
                          <a16:creationId xmlns:a16="http://schemas.microsoft.com/office/drawing/2014/main" id="{A9DDDE1A-CFBF-4B43-8F4A-1681E28206ED}"/>
                        </a:ext>
                      </a:extLst>
                    </p:cNvPr>
                    <p:cNvGrpSpPr/>
                    <p:nvPr/>
                  </p:nvGrpSpPr>
                  <p:grpSpPr>
                    <a:xfrm>
                      <a:off x="2742108" y="2819400"/>
                      <a:ext cx="2184539" cy="3023175"/>
                      <a:chOff x="3276600" y="2818713"/>
                      <a:chExt cx="2857855" cy="3892566"/>
                    </a:xfrm>
                  </p:grpSpPr>
                  <p:pic>
                    <p:nvPicPr>
                      <p:cNvPr id="41" name="Picture 40">
                        <a:extLst>
                          <a:ext uri="{FF2B5EF4-FFF2-40B4-BE49-F238E27FC236}">
                            <a16:creationId xmlns:a16="http://schemas.microsoft.com/office/drawing/2014/main" id="{B932FD27-68D1-B14A-9768-F6095D3EEF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76600" y="5345491"/>
                        <a:ext cx="2819400" cy="1365788"/>
                      </a:xfrm>
                      <a:prstGeom prst="rect">
                        <a:avLst/>
                      </a:prstGeom>
                    </p:spPr>
                  </p:pic>
                  <p:pic>
                    <p:nvPicPr>
                      <p:cNvPr id="42" name="Picture 41">
                        <a:extLst>
                          <a:ext uri="{FF2B5EF4-FFF2-40B4-BE49-F238E27FC236}">
                            <a16:creationId xmlns:a16="http://schemas.microsoft.com/office/drawing/2014/main" id="{1A6A531C-C553-3142-A37F-B46D329D1F1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76600" y="4190816"/>
                        <a:ext cx="2857855" cy="1224286"/>
                      </a:xfrm>
                      <a:prstGeom prst="rect">
                        <a:avLst/>
                      </a:prstGeom>
                    </p:spPr>
                  </p:pic>
                  <p:pic>
                    <p:nvPicPr>
                      <p:cNvPr id="43" name="Picture 42">
                        <a:extLst>
                          <a:ext uri="{FF2B5EF4-FFF2-40B4-BE49-F238E27FC236}">
                            <a16:creationId xmlns:a16="http://schemas.microsoft.com/office/drawing/2014/main" id="{0742686E-7D3E-A843-93EC-B4ADC7A947B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43687" y="2818713"/>
                        <a:ext cx="2752313" cy="1372287"/>
                      </a:xfrm>
                      <a:prstGeom prst="rect">
                        <a:avLst/>
                      </a:prstGeom>
                    </p:spPr>
                  </p:pic>
                  <p:sp>
                    <p:nvSpPr>
                      <p:cNvPr id="44" name="Oval 43">
                        <a:extLst>
                          <a:ext uri="{FF2B5EF4-FFF2-40B4-BE49-F238E27FC236}">
                            <a16:creationId xmlns:a16="http://schemas.microsoft.com/office/drawing/2014/main" id="{B0955D91-E918-EF4D-9CD0-F2A90BD59B94}"/>
                          </a:ext>
                        </a:extLst>
                      </p:cNvPr>
                      <p:cNvSpPr/>
                      <p:nvPr/>
                    </p:nvSpPr>
                    <p:spPr bwMode="auto">
                      <a:xfrm>
                        <a:off x="4191000" y="2930012"/>
                        <a:ext cx="792419" cy="869899"/>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sp>
                    <p:nvSpPr>
                      <p:cNvPr id="45" name="Oval 44">
                        <a:extLst>
                          <a:ext uri="{FF2B5EF4-FFF2-40B4-BE49-F238E27FC236}">
                            <a16:creationId xmlns:a16="http://schemas.microsoft.com/office/drawing/2014/main" id="{5FD590C0-03FC-B74A-AD97-A37E6C97B97B}"/>
                          </a:ext>
                        </a:extLst>
                      </p:cNvPr>
                      <p:cNvSpPr/>
                      <p:nvPr/>
                    </p:nvSpPr>
                    <p:spPr bwMode="auto">
                      <a:xfrm>
                        <a:off x="4270178" y="4267200"/>
                        <a:ext cx="713241" cy="895427"/>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sp>
                    <p:nvSpPr>
                      <p:cNvPr id="46" name="Oval 45">
                        <a:extLst>
                          <a:ext uri="{FF2B5EF4-FFF2-40B4-BE49-F238E27FC236}">
                            <a16:creationId xmlns:a16="http://schemas.microsoft.com/office/drawing/2014/main" id="{7509C4BB-EB32-B445-BA3E-A1302FC89C6D}"/>
                          </a:ext>
                        </a:extLst>
                      </p:cNvPr>
                      <p:cNvSpPr/>
                      <p:nvPr/>
                    </p:nvSpPr>
                    <p:spPr bwMode="auto">
                      <a:xfrm>
                        <a:off x="4129019" y="5562600"/>
                        <a:ext cx="671581" cy="869899"/>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grpSp>
              </p:grpSp>
              <p:sp>
                <p:nvSpPr>
                  <p:cNvPr id="38" name="TextBox 37">
                    <a:extLst>
                      <a:ext uri="{FF2B5EF4-FFF2-40B4-BE49-F238E27FC236}">
                        <a16:creationId xmlns:a16="http://schemas.microsoft.com/office/drawing/2014/main" id="{A59EDF93-3E5F-974E-92BE-E4DF8DB8A843}"/>
                      </a:ext>
                    </a:extLst>
                  </p:cNvPr>
                  <p:cNvSpPr txBox="1"/>
                  <p:nvPr/>
                </p:nvSpPr>
                <p:spPr>
                  <a:xfrm rot="16200000">
                    <a:off x="1780861" y="4129868"/>
                    <a:ext cx="1937952" cy="289885"/>
                  </a:xfrm>
                  <a:prstGeom prst="rect">
                    <a:avLst/>
                  </a:prstGeom>
                  <a:noFill/>
                </p:spPr>
                <p:txBody>
                  <a:bodyPr wrap="square" rtlCol="0">
                    <a:spAutoFit/>
                  </a:bodyPr>
                  <a:lstStyle/>
                  <a:p>
                    <a:r>
                      <a:rPr lang="en-US" sz="1200" dirty="0"/>
                      <a:t>Wire signal [ADC]</a:t>
                    </a:r>
                  </a:p>
                </p:txBody>
              </p:sp>
            </p:grpSp>
          </p:grpSp>
          <p:sp>
            <p:nvSpPr>
              <p:cNvPr id="33" name="Rectangle 32">
                <a:extLst>
                  <a:ext uri="{FF2B5EF4-FFF2-40B4-BE49-F238E27FC236}">
                    <a16:creationId xmlns:a16="http://schemas.microsoft.com/office/drawing/2014/main" id="{B5A09AC4-EAE7-164E-A13A-F267BAA48F88}"/>
                  </a:ext>
                </a:extLst>
              </p:cNvPr>
              <p:cNvSpPr/>
              <p:nvPr/>
            </p:nvSpPr>
            <p:spPr>
              <a:xfrm>
                <a:off x="1409810" y="5638800"/>
                <a:ext cx="1104790" cy="276999"/>
              </a:xfrm>
              <a:prstGeom prst="rect">
                <a:avLst/>
              </a:prstGeom>
            </p:spPr>
            <p:txBody>
              <a:bodyPr wrap="none">
                <a:spAutoFit/>
              </a:bodyPr>
              <a:lstStyle/>
              <a:p>
                <a:r>
                  <a:rPr lang="en-US" sz="1200" i="0" dirty="0">
                    <a:solidFill>
                      <a:srgbClr val="3366FF"/>
                    </a:solidFill>
                  </a:rPr>
                  <a:t>1.1  m  Wires</a:t>
                </a:r>
              </a:p>
            </p:txBody>
          </p:sp>
        </p:grpSp>
        <p:cxnSp>
          <p:nvCxnSpPr>
            <p:cNvPr id="14" name="Straight Arrow Connector 13">
              <a:extLst>
                <a:ext uri="{FF2B5EF4-FFF2-40B4-BE49-F238E27FC236}">
                  <a16:creationId xmlns:a16="http://schemas.microsoft.com/office/drawing/2014/main" id="{229E4BEB-B2D9-F942-B88D-5F20923D857A}"/>
                </a:ext>
              </a:extLst>
            </p:cNvPr>
            <p:cNvCxnSpPr>
              <a:cxnSpLocks/>
            </p:cNvCxnSpPr>
            <p:nvPr/>
          </p:nvCxnSpPr>
          <p:spPr bwMode="auto">
            <a:xfrm flipV="1">
              <a:off x="457200" y="2445251"/>
              <a:ext cx="0" cy="678949"/>
            </a:xfrm>
            <a:prstGeom prst="straightConnector1">
              <a:avLst/>
            </a:prstGeom>
            <a:solidFill>
              <a:schemeClr val="accent1"/>
            </a:solidFill>
            <a:ln w="9525" cap="flat" cmpd="sng" algn="ctr">
              <a:solidFill>
                <a:srgbClr val="0070C0"/>
              </a:solidFill>
              <a:prstDash val="solid"/>
              <a:round/>
              <a:headEnd type="none" w="med" len="med"/>
              <a:tailEnd type="triangle"/>
            </a:ln>
            <a:effectLst/>
          </p:spPr>
        </p:cxnSp>
      </p:grpSp>
      <p:sp>
        <p:nvSpPr>
          <p:cNvPr id="50" name="Slide Number Placeholder 4">
            <a:extLst>
              <a:ext uri="{FF2B5EF4-FFF2-40B4-BE49-F238E27FC236}">
                <a16:creationId xmlns:a16="http://schemas.microsoft.com/office/drawing/2014/main" id="{81372E2C-529A-BD49-9F30-51D2192BD682}"/>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16</a:t>
            </a:fld>
            <a:endParaRPr lang="en-GB" dirty="0"/>
          </a:p>
        </p:txBody>
      </p:sp>
    </p:spTree>
    <p:extLst>
      <p:ext uri="{BB962C8B-B14F-4D97-AF65-F5344CB8AC3E}">
        <p14:creationId xmlns:p14="http://schemas.microsoft.com/office/powerpoint/2010/main" val="52118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dissolv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8BBC4EB4-374A-804C-8EC1-D39A42640F4A}"/>
              </a:ext>
            </a:extLst>
          </p:cNvPr>
          <p:cNvSpPr/>
          <p:nvPr/>
        </p:nvSpPr>
        <p:spPr>
          <a:xfrm>
            <a:off x="0" y="1206769"/>
            <a:ext cx="7574847" cy="1003031"/>
          </a:xfrm>
          <a:prstGeom prst="rect">
            <a:avLst/>
          </a:prstGeom>
        </p:spPr>
        <p:txBody>
          <a:bodyPr wrap="square">
            <a:spAutoFit/>
          </a:bodyPr>
          <a:lstStyle/>
          <a:p>
            <a:pPr marL="490538" lvl="1" indent="-223838">
              <a:lnSpc>
                <a:spcPts val="2200"/>
              </a:lnSpc>
              <a:spcBef>
                <a:spcPts val="600"/>
              </a:spcBef>
              <a:spcAft>
                <a:spcPts val="0"/>
              </a:spcAft>
              <a:buClr>
                <a:srgbClr val="FF0000"/>
              </a:buClr>
              <a:buSzPct val="90000"/>
              <a:buFont typeface="Wingdings" pitchFamily="2" charset="2"/>
              <a:buChar char="Ø"/>
            </a:pPr>
            <a:r>
              <a:rPr lang="en-US" sz="1700" i="0" spc="-1" dirty="0">
                <a:solidFill>
                  <a:srgbClr val="000000"/>
                </a:solidFill>
                <a:latin typeface="+mn-lt"/>
                <a:ea typeface="ＭＳ Ｐゴシック"/>
              </a:rPr>
              <a:t>Continuous read-out, digitization, discrimination and waveform recording of PMTs signals (V1730 digitizers);</a:t>
            </a:r>
          </a:p>
          <a:p>
            <a:pPr marL="490538" lvl="1" indent="-223838">
              <a:lnSpc>
                <a:spcPts val="2200"/>
              </a:lnSpc>
              <a:spcBef>
                <a:spcPts val="600"/>
              </a:spcBef>
              <a:spcAft>
                <a:spcPts val="0"/>
              </a:spcAft>
              <a:buClr>
                <a:srgbClr val="FF0000"/>
              </a:buClr>
              <a:buSzPct val="90000"/>
              <a:buFont typeface="Wingdings" pitchFamily="2" charset="2"/>
              <a:buChar char="Ø"/>
            </a:pPr>
            <a:r>
              <a:rPr lang="en-US" sz="1700" i="0" spc="-1" dirty="0">
                <a:solidFill>
                  <a:srgbClr val="000000"/>
                </a:solidFill>
                <a:latin typeface="+mn-lt"/>
                <a:ea typeface="ＭＳ Ｐゴシック"/>
              </a:rPr>
              <a:t>PMT signals sampled every 2 ns, recorded in 10 µs windows.</a:t>
            </a:r>
            <a:endParaRPr lang="en-US" sz="1700" i="0" dirty="0">
              <a:latin typeface="+mn-lt"/>
            </a:endParaRPr>
          </a:p>
        </p:txBody>
      </p:sp>
      <p:sp>
        <p:nvSpPr>
          <p:cNvPr id="29" name="Content Placeholder 2">
            <a:extLst>
              <a:ext uri="{FF2B5EF4-FFF2-40B4-BE49-F238E27FC236}">
                <a16:creationId xmlns:a16="http://schemas.microsoft.com/office/drawing/2014/main" id="{AA5F7252-035F-B14F-9229-6404DB5F8A32}"/>
              </a:ext>
            </a:extLst>
          </p:cNvPr>
          <p:cNvSpPr txBox="1">
            <a:spLocks noGrp="1"/>
          </p:cNvSpPr>
          <p:nvPr>
            <p:ph idx="1"/>
          </p:nvPr>
        </p:nvSpPr>
        <p:spPr bwMode="auto">
          <a:xfrm>
            <a:off x="1" y="562000"/>
            <a:ext cx="6629400" cy="669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273050" indent="-273050">
              <a:lnSpc>
                <a:spcPts val="2160"/>
              </a:lnSpc>
              <a:spcBef>
                <a:spcPts val="1200"/>
              </a:spcBef>
            </a:pPr>
            <a:r>
              <a:rPr lang="en-GB" sz="1700" dirty="0">
                <a:solidFill>
                  <a:srgbClr val="000000"/>
                </a:solidFill>
              </a:rPr>
              <a:t>360 Hamamatsu 8“ PMT (5% coverage, 15 </a:t>
            </a:r>
            <a:r>
              <a:rPr lang="en-GB" sz="1700" dirty="0" err="1">
                <a:solidFill>
                  <a:srgbClr val="000000"/>
                </a:solidFill>
              </a:rPr>
              <a:t>phe</a:t>
            </a:r>
            <a:r>
              <a:rPr lang="en-GB" sz="1700" dirty="0">
                <a:solidFill>
                  <a:srgbClr val="000000"/>
                </a:solidFill>
              </a:rPr>
              <a:t>/MeV) installed behind the wire planes, 90 PMTs per TPC chamber:</a:t>
            </a:r>
          </a:p>
        </p:txBody>
      </p:sp>
      <p:sp>
        <p:nvSpPr>
          <p:cNvPr id="30" name="Rectangle 3">
            <a:extLst>
              <a:ext uri="{FF2B5EF4-FFF2-40B4-BE49-F238E27FC236}">
                <a16:creationId xmlns:a16="http://schemas.microsoft.com/office/drawing/2014/main" id="{24C0212F-508F-E047-92B0-609C83228682}"/>
              </a:ext>
            </a:extLst>
          </p:cNvPr>
          <p:cNvSpPr/>
          <p:nvPr/>
        </p:nvSpPr>
        <p:spPr>
          <a:xfrm>
            <a:off x="0" y="4993812"/>
            <a:ext cx="7391400" cy="1406988"/>
          </a:xfrm>
          <a:prstGeom prst="rect">
            <a:avLst/>
          </a:prstGeom>
        </p:spPr>
        <p:txBody>
          <a:bodyPr wrap="square">
            <a:spAutoFit/>
          </a:bodyPr>
          <a:lstStyle/>
          <a:p>
            <a:pPr marL="493713" lvl="1" indent="-227013">
              <a:lnSpc>
                <a:spcPts val="2300"/>
              </a:lnSpc>
              <a:spcBef>
                <a:spcPts val="1200"/>
              </a:spcBef>
              <a:spcAft>
                <a:spcPts val="0"/>
              </a:spcAft>
              <a:buClr>
                <a:srgbClr val="FF0000"/>
              </a:buClr>
              <a:buSzPct val="90000"/>
              <a:buFont typeface="Wingdings" pitchFamily="2" charset="2"/>
              <a:buChar char="Ø"/>
            </a:pPr>
            <a:r>
              <a:rPr lang="en-US" sz="1700" i="0" dirty="0"/>
              <a:t>PMT gain equalized at ~ 0.45 10</a:t>
            </a:r>
            <a:r>
              <a:rPr lang="en-US" sz="1700" i="0" baseline="30000" dirty="0"/>
              <a:t>7</a:t>
            </a:r>
            <a:r>
              <a:rPr lang="en-US" sz="1700" i="0" dirty="0">
                <a:solidFill>
                  <a:srgbClr val="000000"/>
                </a:solidFill>
                <a:latin typeface="Comic Sans MS" panose="030F0702030302020204" pitchFamily="66" charset="0"/>
              </a:rPr>
              <a:t>±</a:t>
            </a:r>
            <a:r>
              <a:rPr lang="en-US" sz="1700" i="0" dirty="0"/>
              <a:t>1%  with </a:t>
            </a:r>
            <a:r>
              <a:rPr lang="en-US" sz="1700" i="0" dirty="0">
                <a:latin typeface="Symbol" pitchFamily="2" charset="2"/>
              </a:rPr>
              <a:t>l </a:t>
            </a:r>
            <a:r>
              <a:rPr lang="en-US" sz="1700" i="0" dirty="0"/>
              <a:t>~ 405 nm laser       and measuring ~4 mV PMT response to single photoelectron;</a:t>
            </a:r>
          </a:p>
          <a:p>
            <a:pPr marL="493713" lvl="1" indent="-227013">
              <a:lnSpc>
                <a:spcPts val="2300"/>
              </a:lnSpc>
              <a:spcBef>
                <a:spcPts val="1200"/>
              </a:spcBef>
              <a:spcAft>
                <a:spcPts val="0"/>
              </a:spcAft>
              <a:buClr>
                <a:srgbClr val="FF0000"/>
              </a:buClr>
              <a:buSzPct val="90000"/>
              <a:buFont typeface="Wingdings" pitchFamily="2" charset="2"/>
              <a:buChar char="Ø"/>
            </a:pPr>
            <a:r>
              <a:rPr lang="en-US" sz="1700" i="0" dirty="0"/>
              <a:t>PMT timing to Trigger signal with 1 ns resolution by laser to perfectly determine the time of collected events.</a:t>
            </a:r>
          </a:p>
        </p:txBody>
      </p:sp>
      <p:grpSp>
        <p:nvGrpSpPr>
          <p:cNvPr id="32" name="Group 31">
            <a:extLst>
              <a:ext uri="{FF2B5EF4-FFF2-40B4-BE49-F238E27FC236}">
                <a16:creationId xmlns:a16="http://schemas.microsoft.com/office/drawing/2014/main" id="{5A67382F-2272-7D47-BBC1-B6AADD1AAC62}"/>
              </a:ext>
            </a:extLst>
          </p:cNvPr>
          <p:cNvGrpSpPr/>
          <p:nvPr/>
        </p:nvGrpSpPr>
        <p:grpSpPr>
          <a:xfrm>
            <a:off x="1066800" y="2362200"/>
            <a:ext cx="5486400" cy="2514600"/>
            <a:chOff x="180115" y="2362201"/>
            <a:chExt cx="6014085" cy="2731283"/>
          </a:xfrm>
        </p:grpSpPr>
        <p:grpSp>
          <p:nvGrpSpPr>
            <p:cNvPr id="33" name="Group 32">
              <a:extLst>
                <a:ext uri="{FF2B5EF4-FFF2-40B4-BE49-F238E27FC236}">
                  <a16:creationId xmlns:a16="http://schemas.microsoft.com/office/drawing/2014/main" id="{D3BBC3F0-5779-264E-A802-3D8B834149CB}"/>
                </a:ext>
              </a:extLst>
            </p:cNvPr>
            <p:cNvGrpSpPr/>
            <p:nvPr/>
          </p:nvGrpSpPr>
          <p:grpSpPr>
            <a:xfrm>
              <a:off x="180115" y="2362201"/>
              <a:ext cx="3325085" cy="2731283"/>
              <a:chOff x="-107247" y="3610126"/>
              <a:chExt cx="3325085" cy="2785514"/>
            </a:xfrm>
          </p:grpSpPr>
          <p:pic>
            <p:nvPicPr>
              <p:cNvPr id="64" name="Picture 43">
                <a:extLst>
                  <a:ext uri="{FF2B5EF4-FFF2-40B4-BE49-F238E27FC236}">
                    <a16:creationId xmlns:a16="http://schemas.microsoft.com/office/drawing/2014/main" id="{87DA0DC2-69E0-2F46-BA2B-29AEA392DD0F}"/>
                  </a:ext>
                </a:extLst>
              </p:cNvPr>
              <p:cNvPicPr/>
              <p:nvPr/>
            </p:nvPicPr>
            <p:blipFill>
              <a:blip r:embed="rId3" cstate="email">
                <a:extLst>
                  <a:ext uri="{28A0092B-C50C-407E-A947-70E740481C1C}">
                    <a14:useLocalDpi xmlns:a14="http://schemas.microsoft.com/office/drawing/2010/main"/>
                  </a:ext>
                </a:extLst>
              </a:blip>
              <a:stretch/>
            </p:blipFill>
            <p:spPr>
              <a:xfrm>
                <a:off x="1622880" y="5272800"/>
                <a:ext cx="633960" cy="1122840"/>
              </a:xfrm>
              <a:prstGeom prst="rect">
                <a:avLst/>
              </a:prstGeom>
              <a:ln>
                <a:noFill/>
              </a:ln>
            </p:spPr>
          </p:pic>
          <p:grpSp>
            <p:nvGrpSpPr>
              <p:cNvPr id="65" name="Group 64">
                <a:extLst>
                  <a:ext uri="{FF2B5EF4-FFF2-40B4-BE49-F238E27FC236}">
                    <a16:creationId xmlns:a16="http://schemas.microsoft.com/office/drawing/2014/main" id="{A1603667-CA70-A242-97A8-5E89CD80F741}"/>
                  </a:ext>
                </a:extLst>
              </p:cNvPr>
              <p:cNvGrpSpPr/>
              <p:nvPr/>
            </p:nvGrpSpPr>
            <p:grpSpPr>
              <a:xfrm>
                <a:off x="-107247" y="3610126"/>
                <a:ext cx="3325085" cy="2631361"/>
                <a:chOff x="-57600" y="3610126"/>
                <a:chExt cx="3325085" cy="2631361"/>
              </a:xfrm>
            </p:grpSpPr>
            <p:sp>
              <p:nvSpPr>
                <p:cNvPr id="66" name="CustomShape 44">
                  <a:extLst>
                    <a:ext uri="{FF2B5EF4-FFF2-40B4-BE49-F238E27FC236}">
                      <a16:creationId xmlns:a16="http://schemas.microsoft.com/office/drawing/2014/main" id="{91B21FF2-A67E-9D47-89A3-558D77FFF992}"/>
                    </a:ext>
                  </a:extLst>
                </p:cNvPr>
                <p:cNvSpPr/>
                <p:nvPr/>
              </p:nvSpPr>
              <p:spPr>
                <a:xfrm>
                  <a:off x="1533807" y="3610126"/>
                  <a:ext cx="1733678" cy="220539"/>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1199"/>
                    </a:spcBef>
                    <a:tabLst>
                      <a:tab pos="0" algn="l"/>
                    </a:tabLst>
                  </a:pPr>
                  <a:r>
                    <a:rPr lang="en-US" sz="1400" b="1" strike="noStrike" spc="-1" dirty="0">
                      <a:solidFill>
                        <a:srgbClr val="000000"/>
                      </a:solidFill>
                      <a:latin typeface="Arial"/>
                      <a:ea typeface="ＭＳ Ｐゴシック"/>
                    </a:rPr>
                    <a:t>V1730 Digitizer</a:t>
                  </a:r>
                </a:p>
                <a:p>
                  <a:pPr>
                    <a:lnSpc>
                      <a:spcPct val="100000"/>
                    </a:lnSpc>
                    <a:spcBef>
                      <a:spcPts val="1199"/>
                    </a:spcBef>
                    <a:tabLst>
                      <a:tab pos="0" algn="l"/>
                    </a:tabLst>
                  </a:pPr>
                  <a:endParaRPr lang="en-US" b="0" strike="noStrike" spc="-1" dirty="0">
                    <a:latin typeface="Arial"/>
                  </a:endParaRPr>
                </a:p>
              </p:txBody>
            </p:sp>
            <p:grpSp>
              <p:nvGrpSpPr>
                <p:cNvPr id="67" name="Group 66">
                  <a:extLst>
                    <a:ext uri="{FF2B5EF4-FFF2-40B4-BE49-F238E27FC236}">
                      <a16:creationId xmlns:a16="http://schemas.microsoft.com/office/drawing/2014/main" id="{49EE84C7-B8DD-094F-A1E8-B19F4746E61E}"/>
                    </a:ext>
                  </a:extLst>
                </p:cNvPr>
                <p:cNvGrpSpPr/>
                <p:nvPr/>
              </p:nvGrpSpPr>
              <p:grpSpPr>
                <a:xfrm>
                  <a:off x="-57600" y="3691078"/>
                  <a:ext cx="2317047" cy="2550409"/>
                  <a:chOff x="8160" y="3691078"/>
                  <a:chExt cx="2317047" cy="2550409"/>
                </a:xfrm>
              </p:grpSpPr>
              <p:sp>
                <p:nvSpPr>
                  <p:cNvPr id="68" name="CustomShape 32">
                    <a:extLst>
                      <a:ext uri="{FF2B5EF4-FFF2-40B4-BE49-F238E27FC236}">
                        <a16:creationId xmlns:a16="http://schemas.microsoft.com/office/drawing/2014/main" id="{90C00845-8A15-B849-8699-386275FD4132}"/>
                      </a:ext>
                    </a:extLst>
                  </p:cNvPr>
                  <p:cNvSpPr/>
                  <p:nvPr/>
                </p:nvSpPr>
                <p:spPr>
                  <a:xfrm>
                    <a:off x="1189407" y="5899127"/>
                    <a:ext cx="907200" cy="342360"/>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1199"/>
                      </a:spcBef>
                      <a:tabLst>
                        <a:tab pos="0" algn="l"/>
                      </a:tabLst>
                    </a:pPr>
                    <a:r>
                      <a:rPr lang="en-US" sz="1400" b="1" strike="noStrike" spc="-1" dirty="0">
                        <a:solidFill>
                          <a:srgbClr val="000000"/>
                        </a:solidFill>
                        <a:latin typeface="Arial"/>
                        <a:ea typeface="ＭＳ Ｐゴシック"/>
                      </a:rPr>
                      <a:t>A3818</a:t>
                    </a:r>
                    <a:endParaRPr lang="en-US" sz="1400" b="0" strike="noStrike" spc="-1" dirty="0">
                      <a:latin typeface="Arial"/>
                    </a:endParaRPr>
                  </a:p>
                </p:txBody>
              </p:sp>
              <p:sp>
                <p:nvSpPr>
                  <p:cNvPr id="69" name="CustomShape 33">
                    <a:extLst>
                      <a:ext uri="{FF2B5EF4-FFF2-40B4-BE49-F238E27FC236}">
                        <a16:creationId xmlns:a16="http://schemas.microsoft.com/office/drawing/2014/main" id="{5AE27D94-B104-1443-963F-A4C171163C67}"/>
                      </a:ext>
                    </a:extLst>
                  </p:cNvPr>
                  <p:cNvSpPr/>
                  <p:nvPr/>
                </p:nvSpPr>
                <p:spPr>
                  <a:xfrm>
                    <a:off x="763165" y="4283480"/>
                    <a:ext cx="1102680" cy="294399"/>
                  </a:xfrm>
                  <a:prstGeom prst="rightArrow">
                    <a:avLst>
                      <a:gd name="adj1" fmla="val 50000"/>
                      <a:gd name="adj2" fmla="val 50000"/>
                    </a:avLst>
                  </a:prstGeom>
                  <a:solidFill>
                    <a:schemeClr val="bg1">
                      <a:lumMod val="75000"/>
                    </a:schemeClr>
                  </a:solidFill>
                  <a:ln w="9360">
                    <a:noFill/>
                  </a:ln>
                </p:spPr>
                <p:style>
                  <a:lnRef idx="0">
                    <a:scrgbClr r="0" g="0" b="0"/>
                  </a:lnRef>
                  <a:fillRef idx="0">
                    <a:scrgbClr r="0" g="0" b="0"/>
                  </a:fillRef>
                  <a:effectRef idx="0">
                    <a:scrgbClr r="0" g="0" b="0"/>
                  </a:effectRef>
                  <a:fontRef idx="minor"/>
                </p:style>
              </p:sp>
              <p:sp>
                <p:nvSpPr>
                  <p:cNvPr id="70" name="CustomShape 35">
                    <a:extLst>
                      <a:ext uri="{FF2B5EF4-FFF2-40B4-BE49-F238E27FC236}">
                        <a16:creationId xmlns:a16="http://schemas.microsoft.com/office/drawing/2014/main" id="{A70B2596-558B-5B4B-955D-FE76DD28C7E2}"/>
                      </a:ext>
                    </a:extLst>
                  </p:cNvPr>
                  <p:cNvSpPr/>
                  <p:nvPr/>
                </p:nvSpPr>
                <p:spPr>
                  <a:xfrm>
                    <a:off x="489600" y="5629199"/>
                    <a:ext cx="973047" cy="436233"/>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1199"/>
                      </a:spcBef>
                      <a:tabLst>
                        <a:tab pos="0" algn="l"/>
                      </a:tabLst>
                    </a:pPr>
                    <a:r>
                      <a:rPr lang="en-US" sz="1400" b="1" strike="noStrike" spc="-1" dirty="0">
                        <a:solidFill>
                          <a:srgbClr val="FF0000"/>
                        </a:solidFill>
                        <a:latin typeface="Arial"/>
                        <a:ea typeface="ＭＳ Ｐゴシック"/>
                      </a:rPr>
                      <a:t>Optical</a:t>
                    </a:r>
                    <a:br>
                      <a:rPr sz="1400" dirty="0"/>
                    </a:br>
                    <a:r>
                      <a:rPr lang="en-US" sz="1400" b="1" strike="noStrike" spc="-1" dirty="0">
                        <a:solidFill>
                          <a:srgbClr val="FF0000"/>
                        </a:solidFill>
                        <a:latin typeface="Arial"/>
                        <a:ea typeface="ＭＳ Ｐゴシック"/>
                      </a:rPr>
                      <a:t>Link</a:t>
                    </a:r>
                    <a:endParaRPr lang="en-US" sz="1400" b="0" strike="noStrike" spc="-1" dirty="0">
                      <a:latin typeface="Arial"/>
                    </a:endParaRPr>
                  </a:p>
                </p:txBody>
              </p:sp>
              <p:pic>
                <p:nvPicPr>
                  <p:cNvPr id="71" name="Picture 6">
                    <a:extLst>
                      <a:ext uri="{FF2B5EF4-FFF2-40B4-BE49-F238E27FC236}">
                        <a16:creationId xmlns:a16="http://schemas.microsoft.com/office/drawing/2014/main" id="{8E0D1AE2-1554-1F44-80A8-B26CBF67AD0F}"/>
                      </a:ext>
                    </a:extLst>
                  </p:cNvPr>
                  <p:cNvPicPr/>
                  <p:nvPr/>
                </p:nvPicPr>
                <p:blipFill>
                  <a:blip r:embed="rId4" cstate="email">
                    <a:extLst>
                      <a:ext uri="{28A0092B-C50C-407E-A947-70E740481C1C}">
                        <a14:useLocalDpi xmlns:a14="http://schemas.microsoft.com/office/drawing/2010/main"/>
                      </a:ext>
                    </a:extLst>
                  </a:blip>
                  <a:stretch/>
                </p:blipFill>
                <p:spPr>
                  <a:xfrm>
                    <a:off x="1887447" y="3877800"/>
                    <a:ext cx="437760" cy="1291320"/>
                  </a:xfrm>
                  <a:prstGeom prst="rect">
                    <a:avLst/>
                  </a:prstGeom>
                  <a:ln>
                    <a:noFill/>
                  </a:ln>
                </p:spPr>
              </p:pic>
              <p:pic>
                <p:nvPicPr>
                  <p:cNvPr id="72" name="Picture 2">
                    <a:extLst>
                      <a:ext uri="{FF2B5EF4-FFF2-40B4-BE49-F238E27FC236}">
                        <a16:creationId xmlns:a16="http://schemas.microsoft.com/office/drawing/2014/main" id="{7DDC9861-1600-1848-AE07-05485F3D1E2E}"/>
                      </a:ext>
                    </a:extLst>
                  </p:cNvPr>
                  <p:cNvPicPr/>
                  <p:nvPr/>
                </p:nvPicPr>
                <p:blipFill>
                  <a:blip r:embed="rId5" cstate="email">
                    <a:extLst>
                      <a:ext uri="{28A0092B-C50C-407E-A947-70E740481C1C}">
                        <a14:useLocalDpi xmlns:a14="http://schemas.microsoft.com/office/drawing/2010/main"/>
                      </a:ext>
                    </a:extLst>
                  </a:blip>
                  <a:stretch/>
                </p:blipFill>
                <p:spPr>
                  <a:xfrm>
                    <a:off x="8160" y="3691078"/>
                    <a:ext cx="1474179" cy="1235219"/>
                  </a:xfrm>
                  <a:prstGeom prst="rect">
                    <a:avLst/>
                  </a:prstGeom>
                  <a:ln>
                    <a:noFill/>
                  </a:ln>
                </p:spPr>
              </p:pic>
              <p:sp>
                <p:nvSpPr>
                  <p:cNvPr id="73" name="CustomShape 34">
                    <a:extLst>
                      <a:ext uri="{FF2B5EF4-FFF2-40B4-BE49-F238E27FC236}">
                        <a16:creationId xmlns:a16="http://schemas.microsoft.com/office/drawing/2014/main" id="{328F9CD1-2D41-384E-858E-3788EBBCB87D}"/>
                      </a:ext>
                    </a:extLst>
                  </p:cNvPr>
                  <p:cNvSpPr/>
                  <p:nvPr/>
                </p:nvSpPr>
                <p:spPr>
                  <a:xfrm>
                    <a:off x="1459297" y="4643880"/>
                    <a:ext cx="373051" cy="1371600"/>
                  </a:xfrm>
                  <a:prstGeom prst="curvedRightArrow">
                    <a:avLst>
                      <a:gd name="adj1" fmla="val 25000"/>
                      <a:gd name="adj2" fmla="val 50000"/>
                      <a:gd name="adj3" fmla="val 25000"/>
                    </a:avLst>
                  </a:prstGeom>
                  <a:solidFill>
                    <a:srgbClr val="FF0000"/>
                  </a:solidFill>
                  <a:ln w="9360">
                    <a:noFill/>
                  </a:ln>
                </p:spPr>
                <p:style>
                  <a:lnRef idx="0">
                    <a:scrgbClr r="0" g="0" b="0"/>
                  </a:lnRef>
                  <a:fillRef idx="0">
                    <a:scrgbClr r="0" g="0" b="0"/>
                  </a:fillRef>
                  <a:effectRef idx="0">
                    <a:scrgbClr r="0" g="0" b="0"/>
                  </a:effectRef>
                  <a:fontRef idx="minor"/>
                </p:style>
              </p:sp>
            </p:grpSp>
          </p:grpSp>
        </p:grpSp>
        <p:grpSp>
          <p:nvGrpSpPr>
            <p:cNvPr id="34" name="Group 33">
              <a:extLst>
                <a:ext uri="{FF2B5EF4-FFF2-40B4-BE49-F238E27FC236}">
                  <a16:creationId xmlns:a16="http://schemas.microsoft.com/office/drawing/2014/main" id="{B26ABC3A-1575-C046-8D88-4537E50D515A}"/>
                </a:ext>
              </a:extLst>
            </p:cNvPr>
            <p:cNvGrpSpPr/>
            <p:nvPr/>
          </p:nvGrpSpPr>
          <p:grpSpPr>
            <a:xfrm>
              <a:off x="2569769" y="2370244"/>
              <a:ext cx="3624431" cy="2706681"/>
              <a:chOff x="2363365" y="4026008"/>
              <a:chExt cx="4179389" cy="2717479"/>
            </a:xfrm>
          </p:grpSpPr>
          <p:sp>
            <p:nvSpPr>
              <p:cNvPr id="35" name="CustomShape 36">
                <a:extLst>
                  <a:ext uri="{FF2B5EF4-FFF2-40B4-BE49-F238E27FC236}">
                    <a16:creationId xmlns:a16="http://schemas.microsoft.com/office/drawing/2014/main" id="{D729250E-B021-884B-BA90-E7471AA61946}"/>
                  </a:ext>
                </a:extLst>
              </p:cNvPr>
              <p:cNvSpPr/>
              <p:nvPr/>
            </p:nvSpPr>
            <p:spPr>
              <a:xfrm>
                <a:off x="2496962" y="5545348"/>
                <a:ext cx="677434" cy="207753"/>
              </a:xfrm>
              <a:prstGeom prst="rightArrow">
                <a:avLst>
                  <a:gd name="adj1" fmla="val 50000"/>
                  <a:gd name="adj2" fmla="val 50000"/>
                </a:avLst>
              </a:prstGeom>
              <a:solidFill>
                <a:srgbClr val="00B0F0"/>
              </a:solidFill>
              <a:ln w="9360">
                <a:noFill/>
              </a:ln>
            </p:spPr>
            <p:style>
              <a:lnRef idx="0">
                <a:scrgbClr r="0" g="0" b="0"/>
              </a:lnRef>
              <a:fillRef idx="0">
                <a:scrgbClr r="0" g="0" b="0"/>
              </a:fillRef>
              <a:effectRef idx="0">
                <a:scrgbClr r="0" g="0" b="0"/>
              </a:effectRef>
              <a:fontRef idx="minor"/>
            </p:style>
          </p:sp>
          <p:sp>
            <p:nvSpPr>
              <p:cNvPr id="36" name="CustomShape 37">
                <a:extLst>
                  <a:ext uri="{FF2B5EF4-FFF2-40B4-BE49-F238E27FC236}">
                    <a16:creationId xmlns:a16="http://schemas.microsoft.com/office/drawing/2014/main" id="{3B3AB413-B861-7A46-A7D0-F408E822918C}"/>
                  </a:ext>
                </a:extLst>
              </p:cNvPr>
              <p:cNvSpPr/>
              <p:nvPr/>
            </p:nvSpPr>
            <p:spPr>
              <a:xfrm>
                <a:off x="2363365" y="5681400"/>
                <a:ext cx="1557000" cy="342360"/>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1199"/>
                  </a:spcBef>
                  <a:tabLst>
                    <a:tab pos="0" algn="l"/>
                  </a:tabLst>
                </a:pPr>
                <a:r>
                  <a:rPr lang="en-US" sz="1400" b="1" strike="noStrike" spc="-1" dirty="0">
                    <a:solidFill>
                      <a:srgbClr val="3333CC"/>
                    </a:solidFill>
                    <a:latin typeface="Arial"/>
                    <a:ea typeface="ＭＳ Ｐゴシック"/>
                  </a:rPr>
                  <a:t>Data</a:t>
                </a:r>
                <a:br>
                  <a:rPr lang="en-US" sz="1400" b="1" strike="noStrike" spc="-1" dirty="0">
                    <a:solidFill>
                      <a:srgbClr val="3333CC"/>
                    </a:solidFill>
                    <a:latin typeface="Arial"/>
                    <a:ea typeface="ＭＳ Ｐゴシック"/>
                  </a:rPr>
                </a:br>
                <a:r>
                  <a:rPr lang="en-US" sz="1400" b="1" strike="noStrike" spc="-1" dirty="0">
                    <a:solidFill>
                      <a:srgbClr val="3333CC"/>
                    </a:solidFill>
                    <a:latin typeface="Arial"/>
                    <a:ea typeface="ＭＳ Ｐゴシック"/>
                  </a:rPr>
                  <a:t>recording</a:t>
                </a:r>
                <a:br>
                  <a:rPr sz="1400" dirty="0"/>
                </a:br>
                <a:r>
                  <a:rPr lang="en-US" sz="1400" b="1" strike="noStrike" spc="-1" dirty="0">
                    <a:solidFill>
                      <a:srgbClr val="3333CC"/>
                    </a:solidFill>
                    <a:latin typeface="Arial"/>
                    <a:ea typeface="ＭＳ Ｐゴシック"/>
                  </a:rPr>
                  <a:t>(10 </a:t>
                </a:r>
                <a:r>
                  <a:rPr lang="en-US" sz="1400" b="1" strike="noStrike" spc="-1" dirty="0">
                    <a:solidFill>
                      <a:srgbClr val="3333CC"/>
                    </a:solidFill>
                    <a:latin typeface="Symbol"/>
                    <a:ea typeface="ＭＳ Ｐゴシック"/>
                  </a:rPr>
                  <a:t>m</a:t>
                </a:r>
                <a:r>
                  <a:rPr lang="en-US" sz="1400" b="1" strike="noStrike" spc="-1" dirty="0">
                    <a:solidFill>
                      <a:srgbClr val="3333CC"/>
                    </a:solidFill>
                    <a:latin typeface="Arial"/>
                    <a:ea typeface="ＭＳ Ｐゴシック"/>
                  </a:rPr>
                  <a:t>s)</a:t>
                </a:r>
                <a:endParaRPr lang="en-US" sz="1400" b="0" strike="noStrike" spc="-1" dirty="0">
                  <a:latin typeface="Arial"/>
                </a:endParaRPr>
              </a:p>
            </p:txBody>
          </p:sp>
          <p:sp>
            <p:nvSpPr>
              <p:cNvPr id="37" name="CustomShape 38">
                <a:extLst>
                  <a:ext uri="{FF2B5EF4-FFF2-40B4-BE49-F238E27FC236}">
                    <a16:creationId xmlns:a16="http://schemas.microsoft.com/office/drawing/2014/main" id="{743A7CC2-5910-1D44-B72F-97B22F4595A2}"/>
                  </a:ext>
                </a:extLst>
              </p:cNvPr>
              <p:cNvSpPr/>
              <p:nvPr/>
            </p:nvSpPr>
            <p:spPr>
              <a:xfrm>
                <a:off x="3469680" y="4066800"/>
                <a:ext cx="1150046" cy="972000"/>
              </a:xfrm>
              <a:prstGeom prst="roundRect">
                <a:avLst>
                  <a:gd name="adj" fmla="val 16667"/>
                </a:avLst>
              </a:prstGeom>
              <a:solidFill>
                <a:srgbClr val="92D050"/>
              </a:solidFill>
              <a:ln w="9360">
                <a:solidFill>
                  <a:schemeClr val="tx1"/>
                </a:solidFill>
                <a:round/>
              </a:ln>
            </p:spPr>
            <p:style>
              <a:lnRef idx="0">
                <a:scrgbClr r="0" g="0" b="0"/>
              </a:lnRef>
              <a:fillRef idx="0">
                <a:scrgbClr r="0" g="0" b="0"/>
              </a:fillRef>
              <a:effectRef idx="0">
                <a:scrgbClr r="0" g="0" b="0"/>
              </a:effectRef>
              <a:fontRef idx="minor"/>
            </p:style>
          </p:sp>
          <p:sp>
            <p:nvSpPr>
              <p:cNvPr id="39" name="CustomShape 39">
                <a:extLst>
                  <a:ext uri="{FF2B5EF4-FFF2-40B4-BE49-F238E27FC236}">
                    <a16:creationId xmlns:a16="http://schemas.microsoft.com/office/drawing/2014/main" id="{7A7CBA24-443F-B846-BB36-2AD82AEB354D}"/>
                  </a:ext>
                </a:extLst>
              </p:cNvPr>
              <p:cNvSpPr/>
              <p:nvPr/>
            </p:nvSpPr>
            <p:spPr>
              <a:xfrm>
                <a:off x="3539100" y="4174800"/>
                <a:ext cx="1080627" cy="786873"/>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tabLst>
                    <a:tab pos="0" algn="l"/>
                  </a:tabLst>
                </a:pPr>
                <a:r>
                  <a:rPr lang="en-US" sz="1400" b="1" strike="noStrike" spc="-1" dirty="0">
                    <a:solidFill>
                      <a:srgbClr val="000000"/>
                    </a:solidFill>
                    <a:latin typeface="Arial"/>
                    <a:ea typeface="ＭＳ Ｐゴシック"/>
                  </a:rPr>
                  <a:t>PMT</a:t>
                </a:r>
                <a:endParaRPr lang="en-US" sz="1400" b="0" strike="noStrike" spc="-1" dirty="0">
                  <a:latin typeface="Arial"/>
                </a:endParaRPr>
              </a:p>
              <a:p>
                <a:pPr>
                  <a:lnSpc>
                    <a:spcPct val="100000"/>
                  </a:lnSpc>
                  <a:tabLst>
                    <a:tab pos="0" algn="l"/>
                  </a:tabLst>
                </a:pPr>
                <a:r>
                  <a:rPr lang="en-US" sz="1400" b="1" strike="noStrike" spc="-1" dirty="0">
                    <a:solidFill>
                      <a:srgbClr val="000000"/>
                    </a:solidFill>
                    <a:latin typeface="Arial"/>
                    <a:ea typeface="ＭＳ Ｐゴシック"/>
                  </a:rPr>
                  <a:t>Trigger</a:t>
                </a:r>
                <a:endParaRPr lang="en-US" sz="1400" b="0" strike="noStrike" spc="-1" dirty="0">
                  <a:latin typeface="Arial"/>
                </a:endParaRPr>
              </a:p>
              <a:p>
                <a:pPr>
                  <a:lnSpc>
                    <a:spcPct val="100000"/>
                  </a:lnSpc>
                  <a:tabLst>
                    <a:tab pos="0" algn="l"/>
                  </a:tabLst>
                </a:pPr>
                <a:r>
                  <a:rPr lang="en-US" sz="1400" b="1" strike="noStrike" spc="-1" dirty="0">
                    <a:solidFill>
                      <a:srgbClr val="000000"/>
                    </a:solidFill>
                    <a:latin typeface="Arial"/>
                    <a:ea typeface="ＭＳ Ｐゴシック"/>
                  </a:rPr>
                  <a:t>Logic</a:t>
                </a:r>
                <a:endParaRPr lang="en-US" sz="1400" b="0" strike="noStrike" spc="-1" dirty="0">
                  <a:latin typeface="Arial"/>
                </a:endParaRPr>
              </a:p>
            </p:txBody>
          </p:sp>
          <p:sp>
            <p:nvSpPr>
              <p:cNvPr id="55" name="CustomShape 40">
                <a:extLst>
                  <a:ext uri="{FF2B5EF4-FFF2-40B4-BE49-F238E27FC236}">
                    <a16:creationId xmlns:a16="http://schemas.microsoft.com/office/drawing/2014/main" id="{F1B5E738-628A-CC40-8E2F-3AD6DBF6D522}"/>
                  </a:ext>
                </a:extLst>
              </p:cNvPr>
              <p:cNvSpPr/>
              <p:nvPr/>
            </p:nvSpPr>
            <p:spPr>
              <a:xfrm>
                <a:off x="2496960" y="4852719"/>
                <a:ext cx="853200" cy="186082"/>
              </a:xfrm>
              <a:prstGeom prst="rightArrow">
                <a:avLst>
                  <a:gd name="adj1" fmla="val 50000"/>
                  <a:gd name="adj2" fmla="val 50000"/>
                </a:avLst>
              </a:prstGeom>
              <a:solidFill>
                <a:srgbClr val="92D050"/>
              </a:solidFill>
              <a:ln w="9360">
                <a:noFill/>
              </a:ln>
            </p:spPr>
            <p:style>
              <a:lnRef idx="0">
                <a:scrgbClr r="0" g="0" b="0"/>
              </a:lnRef>
              <a:fillRef idx="0">
                <a:scrgbClr r="0" g="0" b="0"/>
              </a:fillRef>
              <a:effectRef idx="0">
                <a:scrgbClr r="0" g="0" b="0"/>
              </a:effectRef>
              <a:fontRef idx="minor"/>
            </p:style>
          </p:sp>
          <p:sp>
            <p:nvSpPr>
              <p:cNvPr id="58" name="CustomShape 41">
                <a:extLst>
                  <a:ext uri="{FF2B5EF4-FFF2-40B4-BE49-F238E27FC236}">
                    <a16:creationId xmlns:a16="http://schemas.microsoft.com/office/drawing/2014/main" id="{F3BD913E-98DA-C740-A330-ACFBA90CABA3}"/>
                  </a:ext>
                </a:extLst>
              </p:cNvPr>
              <p:cNvSpPr/>
              <p:nvPr/>
            </p:nvSpPr>
            <p:spPr>
              <a:xfrm>
                <a:off x="2496960" y="4965720"/>
                <a:ext cx="907200" cy="342360"/>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1199"/>
                  </a:spcBef>
                  <a:tabLst>
                    <a:tab pos="0" algn="l"/>
                  </a:tabLst>
                </a:pPr>
                <a:r>
                  <a:rPr lang="en-US" sz="1400" b="1" strike="noStrike" spc="-1" dirty="0">
                    <a:solidFill>
                      <a:srgbClr val="92D050"/>
                    </a:solidFill>
                    <a:latin typeface="Arial"/>
                    <a:ea typeface="ＭＳ Ｐゴシック"/>
                  </a:rPr>
                  <a:t>LVDS</a:t>
                </a:r>
                <a:endParaRPr lang="en-US" sz="1400" b="0" strike="noStrike" spc="-1" dirty="0">
                  <a:latin typeface="Arial"/>
                </a:endParaRPr>
              </a:p>
            </p:txBody>
          </p:sp>
          <p:sp>
            <p:nvSpPr>
              <p:cNvPr id="59" name="CustomShape 42">
                <a:extLst>
                  <a:ext uri="{FF2B5EF4-FFF2-40B4-BE49-F238E27FC236}">
                    <a16:creationId xmlns:a16="http://schemas.microsoft.com/office/drawing/2014/main" id="{B1FA46F1-9AD5-8445-8779-E6DE1018296A}"/>
                  </a:ext>
                </a:extLst>
              </p:cNvPr>
              <p:cNvSpPr/>
              <p:nvPr/>
            </p:nvSpPr>
            <p:spPr>
              <a:xfrm rot="10800000">
                <a:off x="2497319" y="4366912"/>
                <a:ext cx="853200" cy="161935"/>
              </a:xfrm>
              <a:prstGeom prst="rightArrow">
                <a:avLst>
                  <a:gd name="adj1" fmla="val 50000"/>
                  <a:gd name="adj2" fmla="val 50000"/>
                </a:avLst>
              </a:prstGeom>
              <a:solidFill>
                <a:schemeClr val="bg2"/>
              </a:solidFill>
              <a:ln w="9360">
                <a:solidFill>
                  <a:schemeClr val="bg2"/>
                </a:solidFill>
              </a:ln>
            </p:spPr>
            <p:style>
              <a:lnRef idx="0">
                <a:scrgbClr r="0" g="0" b="0"/>
              </a:lnRef>
              <a:fillRef idx="0">
                <a:scrgbClr r="0" g="0" b="0"/>
              </a:fillRef>
              <a:effectRef idx="0">
                <a:scrgbClr r="0" g="0" b="0"/>
              </a:effectRef>
              <a:fontRef idx="minor"/>
            </p:style>
          </p:sp>
          <p:sp>
            <p:nvSpPr>
              <p:cNvPr id="60" name="CustomShape 43">
                <a:extLst>
                  <a:ext uri="{FF2B5EF4-FFF2-40B4-BE49-F238E27FC236}">
                    <a16:creationId xmlns:a16="http://schemas.microsoft.com/office/drawing/2014/main" id="{147747F4-C487-DA40-B079-D2D13E8EA2E0}"/>
                  </a:ext>
                </a:extLst>
              </p:cNvPr>
              <p:cNvSpPr/>
              <p:nvPr/>
            </p:nvSpPr>
            <p:spPr>
              <a:xfrm>
                <a:off x="4887416" y="4664784"/>
                <a:ext cx="479237" cy="163646"/>
              </a:xfrm>
              <a:prstGeom prst="rightArrow">
                <a:avLst>
                  <a:gd name="adj1" fmla="val 50000"/>
                  <a:gd name="adj2" fmla="val 50000"/>
                </a:avLst>
              </a:prstGeom>
              <a:solidFill>
                <a:schemeClr val="tx1"/>
              </a:solidFill>
              <a:ln w="9360">
                <a:noFill/>
              </a:ln>
            </p:spPr>
            <p:style>
              <a:lnRef idx="0">
                <a:scrgbClr r="0" g="0" b="0"/>
              </a:lnRef>
              <a:fillRef idx="0">
                <a:scrgbClr r="0" g="0" b="0"/>
              </a:fillRef>
              <a:effectRef idx="0">
                <a:scrgbClr r="0" g="0" b="0"/>
              </a:effectRef>
              <a:fontRef idx="minor"/>
            </p:style>
          </p:sp>
          <p:pic>
            <p:nvPicPr>
              <p:cNvPr id="61" name="Picture 60">
                <a:extLst>
                  <a:ext uri="{FF2B5EF4-FFF2-40B4-BE49-F238E27FC236}">
                    <a16:creationId xmlns:a16="http://schemas.microsoft.com/office/drawing/2014/main" id="{0E75E584-0117-A04D-A701-59694C19EF4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4299" y="5272800"/>
                <a:ext cx="2082649" cy="147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CustomShape 46">
                <a:extLst>
                  <a:ext uri="{FF2B5EF4-FFF2-40B4-BE49-F238E27FC236}">
                    <a16:creationId xmlns:a16="http://schemas.microsoft.com/office/drawing/2014/main" id="{E41E163F-9E76-9947-964F-C0DB00415172}"/>
                  </a:ext>
                </a:extLst>
              </p:cNvPr>
              <p:cNvSpPr/>
              <p:nvPr/>
            </p:nvSpPr>
            <p:spPr>
              <a:xfrm>
                <a:off x="4646575" y="4026008"/>
                <a:ext cx="1080004" cy="527452"/>
              </a:xfrm>
              <a:prstGeom prst="rect">
                <a:avLst/>
              </a:prstGeom>
              <a:noFill/>
              <a:ln w="9360">
                <a:noFill/>
              </a:ln>
            </p:spPr>
            <p:style>
              <a:lnRef idx="0">
                <a:scrgbClr r="0" g="0" b="0"/>
              </a:lnRef>
              <a:fillRef idx="0">
                <a:scrgbClr r="0" g="0" b="0"/>
              </a:fillRef>
              <a:effectRef idx="0">
                <a:scrgbClr r="0" g="0" b="0"/>
              </a:effectRef>
              <a:fontRef idx="minor"/>
            </p:style>
            <p:txBody>
              <a:bodyPr>
                <a:noAutofit/>
              </a:bodyPr>
              <a:lstStyle/>
              <a:p>
                <a:pPr>
                  <a:lnSpc>
                    <a:spcPct val="100000"/>
                  </a:lnSpc>
                  <a:spcBef>
                    <a:spcPts val="1199"/>
                  </a:spcBef>
                  <a:tabLst>
                    <a:tab pos="0" algn="l"/>
                  </a:tabLst>
                </a:pPr>
                <a:r>
                  <a:rPr lang="en-US" sz="1400" b="1" strike="noStrike" spc="-1" dirty="0">
                    <a:solidFill>
                      <a:srgbClr val="000000"/>
                    </a:solidFill>
                    <a:latin typeface="Arial"/>
                    <a:ea typeface="ＭＳ Ｐゴシック"/>
                  </a:rPr>
                  <a:t>Global </a:t>
                </a:r>
                <a:br>
                  <a:rPr lang="en-US" sz="1400" b="1" strike="noStrike" spc="-1" dirty="0">
                    <a:solidFill>
                      <a:srgbClr val="000000"/>
                    </a:solidFill>
                    <a:latin typeface="Arial"/>
                    <a:ea typeface="ＭＳ Ｐゴシック"/>
                  </a:rPr>
                </a:br>
                <a:r>
                  <a:rPr lang="en-US" sz="1400" b="1" strike="noStrike" spc="-1" dirty="0">
                    <a:solidFill>
                      <a:srgbClr val="000000"/>
                    </a:solidFill>
                    <a:latin typeface="Arial"/>
                    <a:ea typeface="ＭＳ Ｐゴシック"/>
                  </a:rPr>
                  <a:t>Trigger</a:t>
                </a:r>
                <a:endParaRPr lang="en-US" sz="1400" b="0" strike="noStrike" spc="-1" dirty="0">
                  <a:latin typeface="Arial"/>
                </a:endParaRPr>
              </a:p>
            </p:txBody>
          </p:sp>
          <p:sp>
            <p:nvSpPr>
              <p:cNvPr id="63" name="TextBox 62">
                <a:extLst>
                  <a:ext uri="{FF2B5EF4-FFF2-40B4-BE49-F238E27FC236}">
                    <a16:creationId xmlns:a16="http://schemas.microsoft.com/office/drawing/2014/main" id="{550C8A48-8895-7748-B938-AB3061164D19}"/>
                  </a:ext>
                </a:extLst>
              </p:cNvPr>
              <p:cNvSpPr txBox="1"/>
              <p:nvPr/>
            </p:nvSpPr>
            <p:spPr>
              <a:xfrm>
                <a:off x="4465887" y="5687111"/>
                <a:ext cx="2076867" cy="672461"/>
              </a:xfrm>
              <a:prstGeom prst="rect">
                <a:avLst/>
              </a:prstGeom>
              <a:noFill/>
            </p:spPr>
            <p:txBody>
              <a:bodyPr wrap="square" rtlCol="0">
                <a:spAutoFit/>
              </a:bodyPr>
              <a:lstStyle/>
              <a:p>
                <a:r>
                  <a:rPr lang="en-US" sz="1400" dirty="0">
                    <a:solidFill>
                      <a:srgbClr val="0070C0"/>
                    </a:solidFill>
                  </a:rPr>
                  <a:t>Argon scintillation light </a:t>
                </a:r>
              </a:p>
            </p:txBody>
          </p:sp>
        </p:grpSp>
      </p:grpSp>
      <p:pic>
        <p:nvPicPr>
          <p:cNvPr id="4" name="Picture 3">
            <a:extLst>
              <a:ext uri="{FF2B5EF4-FFF2-40B4-BE49-F238E27FC236}">
                <a16:creationId xmlns:a16="http://schemas.microsoft.com/office/drawing/2014/main" id="{DC378411-78ED-364B-B113-B7B5BF03E5E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5610" y="366419"/>
            <a:ext cx="3071185" cy="3586944"/>
          </a:xfrm>
          <a:prstGeom prst="rect">
            <a:avLst/>
          </a:prstGeom>
        </p:spPr>
      </p:pic>
      <p:sp>
        <p:nvSpPr>
          <p:cNvPr id="2" name="Title 1"/>
          <p:cNvSpPr>
            <a:spLocks noGrp="1"/>
          </p:cNvSpPr>
          <p:nvPr>
            <p:ph type="title"/>
          </p:nvPr>
        </p:nvSpPr>
        <p:spPr>
          <a:xfrm>
            <a:off x="33867" y="16933"/>
            <a:ext cx="9906000" cy="533400"/>
          </a:xfrm>
        </p:spPr>
        <p:txBody>
          <a:bodyPr/>
          <a:lstStyle/>
          <a:p>
            <a:r>
              <a:rPr lang="en-US" dirty="0">
                <a:latin typeface="Helvetica" charset="0"/>
                <a:ea typeface="MS PGothic" charset="0"/>
                <a:cs typeface="MS PGothic" charset="0"/>
              </a:rPr>
              <a:t>Upgrade of the light collection system</a:t>
            </a:r>
            <a:endParaRPr lang="en-US" dirty="0"/>
          </a:p>
        </p:txBody>
      </p:sp>
      <p:grpSp>
        <p:nvGrpSpPr>
          <p:cNvPr id="6" name="Group 5">
            <a:extLst>
              <a:ext uri="{FF2B5EF4-FFF2-40B4-BE49-F238E27FC236}">
                <a16:creationId xmlns:a16="http://schemas.microsoft.com/office/drawing/2014/main" id="{1D5F6FEA-7D49-6E4F-A9C6-39419060B9A3}"/>
              </a:ext>
            </a:extLst>
          </p:cNvPr>
          <p:cNvGrpSpPr/>
          <p:nvPr/>
        </p:nvGrpSpPr>
        <p:grpSpPr>
          <a:xfrm>
            <a:off x="6698128" y="3984211"/>
            <a:ext cx="3207872" cy="2329358"/>
            <a:chOff x="6603038" y="4333707"/>
            <a:chExt cx="3276202" cy="2329358"/>
          </a:xfrm>
        </p:grpSpPr>
        <p:grpSp>
          <p:nvGrpSpPr>
            <p:cNvPr id="40" name="Group 39">
              <a:extLst>
                <a:ext uri="{FF2B5EF4-FFF2-40B4-BE49-F238E27FC236}">
                  <a16:creationId xmlns:a16="http://schemas.microsoft.com/office/drawing/2014/main" id="{ED616BA8-3DFE-1F40-AA9E-CD0CB150420D}"/>
                </a:ext>
              </a:extLst>
            </p:cNvPr>
            <p:cNvGrpSpPr/>
            <p:nvPr/>
          </p:nvGrpSpPr>
          <p:grpSpPr>
            <a:xfrm>
              <a:off x="6629401" y="4333707"/>
              <a:ext cx="3249839" cy="2329358"/>
              <a:chOff x="5623172" y="5080497"/>
              <a:chExt cx="4532516" cy="3583758"/>
            </a:xfrm>
          </p:grpSpPr>
          <p:pic>
            <p:nvPicPr>
              <p:cNvPr id="42" name="Picture 4">
                <a:extLst>
                  <a:ext uri="{FF2B5EF4-FFF2-40B4-BE49-F238E27FC236}">
                    <a16:creationId xmlns:a16="http://schemas.microsoft.com/office/drawing/2014/main" id="{F1F769CC-67E5-9A49-A98C-E2C2AA79F9E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23172" y="5080497"/>
                <a:ext cx="4519215" cy="353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a:extLst>
                  <a:ext uri="{FF2B5EF4-FFF2-40B4-BE49-F238E27FC236}">
                    <a16:creationId xmlns:a16="http://schemas.microsoft.com/office/drawing/2014/main" id="{2CA29378-DD5E-454C-95F2-81416AA14245}"/>
                  </a:ext>
                </a:extLst>
              </p:cNvPr>
              <p:cNvSpPr/>
              <p:nvPr/>
            </p:nvSpPr>
            <p:spPr>
              <a:xfrm>
                <a:off x="6846753" y="8190735"/>
                <a:ext cx="3308935" cy="473520"/>
              </a:xfrm>
              <a:prstGeom prst="rect">
                <a:avLst/>
              </a:prstGeom>
              <a:solidFill>
                <a:schemeClr val="bg1"/>
              </a:solidFill>
            </p:spPr>
            <p:txBody>
              <a:bodyPr wrap="square">
                <a:spAutoFit/>
              </a:bodyPr>
              <a:lstStyle/>
              <a:p>
                <a:r>
                  <a:rPr lang="en-US" sz="1400" dirty="0">
                    <a:latin typeface="Symbol" pitchFamily="2" charset="2"/>
                  </a:rPr>
                  <a:t>D</a:t>
                </a:r>
                <a:r>
                  <a:rPr lang="en-US" sz="1400" dirty="0"/>
                  <a:t>t = </a:t>
                </a:r>
                <a:r>
                  <a:rPr lang="en-US" sz="1400" dirty="0" err="1"/>
                  <a:t>t</a:t>
                </a:r>
                <a:r>
                  <a:rPr lang="en-US" sz="1400" baseline="-25000" dirty="0" err="1"/>
                  <a:t>PMT</a:t>
                </a:r>
                <a:r>
                  <a:rPr lang="en-US" sz="1400" dirty="0"/>
                  <a:t> – </a:t>
                </a:r>
                <a:r>
                  <a:rPr lang="en-US" sz="1400" dirty="0" err="1"/>
                  <a:t>t</a:t>
                </a:r>
                <a:r>
                  <a:rPr lang="en-US" sz="1400" baseline="-25000" dirty="0" err="1"/>
                  <a:t>TRIGGER</a:t>
                </a:r>
                <a:r>
                  <a:rPr lang="en-US" sz="1400" dirty="0"/>
                  <a:t> (ns) </a:t>
                </a:r>
                <a:endParaRPr lang="it-IT" sz="1400" dirty="0"/>
              </a:p>
            </p:txBody>
          </p:sp>
        </p:grpSp>
        <p:sp>
          <p:nvSpPr>
            <p:cNvPr id="52" name="Rectangle 51">
              <a:extLst>
                <a:ext uri="{FF2B5EF4-FFF2-40B4-BE49-F238E27FC236}">
                  <a16:creationId xmlns:a16="http://schemas.microsoft.com/office/drawing/2014/main" id="{A353D252-1A06-C84C-A088-E32626257702}"/>
                </a:ext>
              </a:extLst>
            </p:cNvPr>
            <p:cNvSpPr/>
            <p:nvPr/>
          </p:nvSpPr>
          <p:spPr>
            <a:xfrm rot="16200000">
              <a:off x="6147587" y="4987368"/>
              <a:ext cx="1225236" cy="314333"/>
            </a:xfrm>
            <a:prstGeom prst="rect">
              <a:avLst/>
            </a:prstGeom>
            <a:solidFill>
              <a:schemeClr val="bg1"/>
            </a:solidFill>
          </p:spPr>
          <p:txBody>
            <a:bodyPr wrap="square">
              <a:spAutoFit/>
            </a:bodyPr>
            <a:lstStyle/>
            <a:p>
              <a:r>
                <a:rPr lang="en-US" sz="1400" i="0" dirty="0"/>
                <a:t>N. of pulses</a:t>
              </a:r>
              <a:endParaRPr lang="en-US" sz="1400" dirty="0"/>
            </a:p>
          </p:txBody>
        </p:sp>
      </p:grpSp>
      <p:sp>
        <p:nvSpPr>
          <p:cNvPr id="38" name="Slide Number Placeholder 4">
            <a:extLst>
              <a:ext uri="{FF2B5EF4-FFF2-40B4-BE49-F238E27FC236}">
                <a16:creationId xmlns:a16="http://schemas.microsoft.com/office/drawing/2014/main" id="{398D209F-52A4-634E-BFC9-C8311AE9E72B}"/>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17</a:t>
            </a:fld>
            <a:endParaRPr lang="en-GB" dirty="0"/>
          </a:p>
        </p:txBody>
      </p:sp>
    </p:spTree>
    <p:extLst>
      <p:ext uri="{BB962C8B-B14F-4D97-AF65-F5344CB8AC3E}">
        <p14:creationId xmlns:p14="http://schemas.microsoft.com/office/powerpoint/2010/main" val="211850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5F0829-4832-414E-B1F0-BE3F1925D503}"/>
              </a:ext>
            </a:extLst>
          </p:cNvPr>
          <p:cNvGrpSpPr/>
          <p:nvPr/>
        </p:nvGrpSpPr>
        <p:grpSpPr>
          <a:xfrm>
            <a:off x="1" y="1676400"/>
            <a:ext cx="7238999" cy="3487724"/>
            <a:chOff x="1" y="1676400"/>
            <a:chExt cx="7238999" cy="3487724"/>
          </a:xfrm>
        </p:grpSpPr>
        <p:grpSp>
          <p:nvGrpSpPr>
            <p:cNvPr id="2" name="Group 1">
              <a:extLst>
                <a:ext uri="{FF2B5EF4-FFF2-40B4-BE49-F238E27FC236}">
                  <a16:creationId xmlns:a16="http://schemas.microsoft.com/office/drawing/2014/main" id="{1E159575-2B4A-5849-96CB-FD4F340A3A9A}"/>
                </a:ext>
              </a:extLst>
            </p:cNvPr>
            <p:cNvGrpSpPr/>
            <p:nvPr/>
          </p:nvGrpSpPr>
          <p:grpSpPr>
            <a:xfrm>
              <a:off x="345790" y="2819400"/>
              <a:ext cx="6283610" cy="2344724"/>
              <a:chOff x="533400" y="3952681"/>
              <a:chExt cx="5522075" cy="2528383"/>
            </a:xfrm>
          </p:grpSpPr>
          <p:grpSp>
            <p:nvGrpSpPr>
              <p:cNvPr id="17" name="Group 16">
                <a:extLst>
                  <a:ext uri="{FF2B5EF4-FFF2-40B4-BE49-F238E27FC236}">
                    <a16:creationId xmlns:a16="http://schemas.microsoft.com/office/drawing/2014/main" id="{EBBF075D-445F-1341-BC58-1B3647F1DE06}"/>
                  </a:ext>
                </a:extLst>
              </p:cNvPr>
              <p:cNvGrpSpPr/>
              <p:nvPr/>
            </p:nvGrpSpPr>
            <p:grpSpPr>
              <a:xfrm>
                <a:off x="609599" y="3962400"/>
                <a:ext cx="5445876" cy="2518664"/>
                <a:chOff x="761999" y="3944506"/>
                <a:chExt cx="5347891" cy="2675025"/>
              </a:xfrm>
            </p:grpSpPr>
            <p:pic>
              <p:nvPicPr>
                <p:cNvPr id="18" name="Picture 1" descr="page4image17262128">
                  <a:extLst>
                    <a:ext uri="{FF2B5EF4-FFF2-40B4-BE49-F238E27FC236}">
                      <a16:creationId xmlns:a16="http://schemas.microsoft.com/office/drawing/2014/main" id="{69785737-A53D-1E4D-B657-55D2531EF0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1999" y="3958341"/>
                  <a:ext cx="2553295" cy="2650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age4image17257136">
                  <a:extLst>
                    <a:ext uri="{FF2B5EF4-FFF2-40B4-BE49-F238E27FC236}">
                      <a16:creationId xmlns:a16="http://schemas.microsoft.com/office/drawing/2014/main" id="{03DE9CE5-3BEF-D249-854C-922047ED4A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0949" y="3944506"/>
                  <a:ext cx="2618941" cy="267502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75727FDA-D99E-EB43-8B98-12B683403688}"/>
                  </a:ext>
                </a:extLst>
              </p:cNvPr>
              <p:cNvSpPr txBox="1"/>
              <p:nvPr/>
            </p:nvSpPr>
            <p:spPr>
              <a:xfrm>
                <a:off x="4045832" y="3952681"/>
                <a:ext cx="1847804" cy="377556"/>
              </a:xfrm>
              <a:prstGeom prst="rect">
                <a:avLst/>
              </a:prstGeom>
              <a:noFill/>
            </p:spPr>
            <p:txBody>
              <a:bodyPr wrap="square" rtlCol="0">
                <a:spAutoFit/>
              </a:bodyPr>
              <a:lstStyle/>
              <a:p>
                <a:r>
                  <a:rPr lang="en-US" sz="1800" b="1" dirty="0">
                    <a:solidFill>
                      <a:srgbClr val="FFFF00"/>
                    </a:solidFill>
                  </a:rPr>
                  <a:t>Side CRT</a:t>
                </a:r>
              </a:p>
            </p:txBody>
          </p:sp>
          <p:sp>
            <p:nvSpPr>
              <p:cNvPr id="12" name="TextBox 11">
                <a:extLst>
                  <a:ext uri="{FF2B5EF4-FFF2-40B4-BE49-F238E27FC236}">
                    <a16:creationId xmlns:a16="http://schemas.microsoft.com/office/drawing/2014/main" id="{9E16D85C-1C14-6446-9961-3F3E776429F6}"/>
                  </a:ext>
                </a:extLst>
              </p:cNvPr>
              <p:cNvSpPr txBox="1"/>
              <p:nvPr/>
            </p:nvSpPr>
            <p:spPr>
              <a:xfrm>
                <a:off x="533400" y="3962400"/>
                <a:ext cx="1219200" cy="369332"/>
              </a:xfrm>
              <a:prstGeom prst="rect">
                <a:avLst/>
              </a:prstGeom>
              <a:noFill/>
            </p:spPr>
            <p:txBody>
              <a:bodyPr wrap="square" rtlCol="0">
                <a:spAutoFit/>
              </a:bodyPr>
              <a:lstStyle/>
              <a:p>
                <a:r>
                  <a:rPr lang="en-US" sz="1800" b="1" dirty="0">
                    <a:solidFill>
                      <a:srgbClr val="FFFF00"/>
                    </a:solidFill>
                  </a:rPr>
                  <a:t>Top CRT</a:t>
                </a:r>
              </a:p>
            </p:txBody>
          </p:sp>
        </p:grpSp>
        <p:sp>
          <p:nvSpPr>
            <p:cNvPr id="21" name="CasellaDiTesto 7">
              <a:extLst>
                <a:ext uri="{FF2B5EF4-FFF2-40B4-BE49-F238E27FC236}">
                  <a16:creationId xmlns:a16="http://schemas.microsoft.com/office/drawing/2014/main" id="{4246D4C7-C821-5B42-B48A-416BC46207F5}"/>
                </a:ext>
              </a:extLst>
            </p:cNvPr>
            <p:cNvSpPr txBox="1"/>
            <p:nvPr/>
          </p:nvSpPr>
          <p:spPr>
            <a:xfrm>
              <a:off x="1" y="1676400"/>
              <a:ext cx="7238999" cy="958147"/>
            </a:xfrm>
            <a:prstGeom prst="rect">
              <a:avLst/>
            </a:prstGeom>
            <a:noFill/>
          </p:spPr>
          <p:txBody>
            <a:bodyPr wrap="square" rtlCol="0">
              <a:spAutoFit/>
            </a:bodyPr>
            <a:lstStyle/>
            <a:p>
              <a:pPr marL="538163" lvl="1" indent="-220663">
                <a:lnSpc>
                  <a:spcPts val="2300"/>
                </a:lnSpc>
                <a:spcBef>
                  <a:spcPts val="1800"/>
                </a:spcBef>
                <a:buClr>
                  <a:srgbClr val="FF0000"/>
                </a:buClr>
                <a:buSzPct val="90000"/>
                <a:buFont typeface="Wingdings" pitchFamily="2" charset="2"/>
                <a:buChar char="Ø"/>
              </a:pPr>
              <a:r>
                <a:rPr lang="en-US" sz="1700" i="0" dirty="0">
                  <a:solidFill>
                    <a:srgbClr val="000000"/>
                  </a:solidFill>
                  <a:latin typeface="Comic Sans MS"/>
                </a:rPr>
                <a:t>Cosmic </a:t>
              </a:r>
              <a:r>
                <a:rPr lang="en-US" sz="1700" i="0" dirty="0" err="1">
                  <a:solidFill>
                    <a:srgbClr val="000000"/>
                  </a:solidFill>
                  <a:latin typeface="Symbol" pitchFamily="2" charset="2"/>
                </a:rPr>
                <a:t>m</a:t>
              </a:r>
              <a:r>
                <a:rPr lang="en-US" sz="1700" i="0" dirty="0" err="1">
                  <a:solidFill>
                    <a:srgbClr val="000000"/>
                  </a:solidFill>
                  <a:latin typeface="Comic Sans MS"/>
                </a:rPr>
                <a:t>s</a:t>
              </a:r>
              <a:r>
                <a:rPr lang="en-US" sz="1700" i="0" dirty="0">
                  <a:solidFill>
                    <a:srgbClr val="000000"/>
                  </a:solidFill>
                  <a:latin typeface="Comic Sans MS"/>
                </a:rPr>
                <a:t> </a:t>
              </a:r>
              <a:r>
                <a:rPr lang="en-US" sz="1700" i="0" dirty="0">
                  <a:solidFill>
                    <a:srgbClr val="000000"/>
                  </a:solidFill>
                  <a:latin typeface="+mn-lt"/>
                </a:rPr>
                <a:t>entering ICARUS</a:t>
              </a:r>
              <a:r>
                <a:rPr lang="en-US" sz="1700" i="0" dirty="0">
                  <a:solidFill>
                    <a:srgbClr val="000000"/>
                  </a:solidFill>
                  <a:latin typeface="Comic Sans MS"/>
                </a:rPr>
                <a:t> are identified in time/position by  4</a:t>
              </a:r>
              <a:r>
                <a:rPr lang="en-US" sz="1700" i="0" dirty="0">
                  <a:solidFill>
                    <a:srgbClr val="000000"/>
                  </a:solidFill>
                  <a:latin typeface="Symbol" pitchFamily="2" charset="2"/>
                </a:rPr>
                <a:t>p</a:t>
              </a:r>
              <a:r>
                <a:rPr lang="en-US" sz="1700" i="0" dirty="0">
                  <a:solidFill>
                    <a:srgbClr val="000000"/>
                  </a:solidFill>
                  <a:latin typeface="Comic Sans MS"/>
                </a:rPr>
                <a:t> Cosmic Ray Tagger (CRT) ~1000 m</a:t>
              </a:r>
              <a:r>
                <a:rPr lang="en-US" sz="1700" i="0" baseline="30000" dirty="0">
                  <a:solidFill>
                    <a:srgbClr val="000000"/>
                  </a:solidFill>
                  <a:latin typeface="Comic Sans MS"/>
                </a:rPr>
                <a:t>2</a:t>
              </a:r>
              <a:r>
                <a:rPr lang="en-US" sz="1700" i="0" dirty="0">
                  <a:solidFill>
                    <a:srgbClr val="000000"/>
                  </a:solidFill>
                  <a:latin typeface="Comic Sans MS"/>
                </a:rPr>
                <a:t> double-layer scintillation bars equipped with </a:t>
              </a:r>
              <a:r>
                <a:rPr lang="en-US" sz="1700" i="0" dirty="0" err="1">
                  <a:solidFill>
                    <a:srgbClr val="000000"/>
                  </a:solidFill>
                  <a:latin typeface="Comic Sans MS"/>
                </a:rPr>
                <a:t>SiPMs</a:t>
              </a:r>
              <a:r>
                <a:rPr lang="en-US" sz="1700" i="0" dirty="0">
                  <a:solidFill>
                    <a:srgbClr val="000000"/>
                  </a:solidFill>
                  <a:latin typeface="Comic Sans MS"/>
                </a:rPr>
                <a:t> surrounding </a:t>
              </a:r>
              <a:r>
                <a:rPr lang="en-US" sz="1700" i="0" dirty="0" err="1">
                  <a:solidFill>
                    <a:srgbClr val="000000"/>
                  </a:solidFill>
                  <a:latin typeface="Comic Sans MS"/>
                </a:rPr>
                <a:t>LAr</a:t>
              </a:r>
              <a:r>
                <a:rPr lang="en-US" sz="1700" i="0" dirty="0">
                  <a:solidFill>
                    <a:srgbClr val="000000"/>
                  </a:solidFill>
                  <a:latin typeface="Comic Sans MS"/>
                </a:rPr>
                <a:t>-TPCs;</a:t>
              </a:r>
            </a:p>
          </p:txBody>
        </p:sp>
      </p:grpSp>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en-US" i="0" kern="0" dirty="0">
                <a:solidFill>
                  <a:srgbClr val="FFFFFF"/>
                </a:solidFill>
                <a:latin typeface="Helvetica"/>
              </a:rPr>
              <a:t>Cosmic-ray background mitigation in ICARUS</a:t>
            </a:r>
          </a:p>
        </p:txBody>
      </p:sp>
      <p:grpSp>
        <p:nvGrpSpPr>
          <p:cNvPr id="3" name="Group 2">
            <a:extLst>
              <a:ext uri="{FF2B5EF4-FFF2-40B4-BE49-F238E27FC236}">
                <a16:creationId xmlns:a16="http://schemas.microsoft.com/office/drawing/2014/main" id="{F3A6DBE3-6720-544B-9FAE-7E392D022589}"/>
              </a:ext>
            </a:extLst>
          </p:cNvPr>
          <p:cNvGrpSpPr/>
          <p:nvPr/>
        </p:nvGrpSpPr>
        <p:grpSpPr>
          <a:xfrm>
            <a:off x="0" y="3876247"/>
            <a:ext cx="9829798" cy="2829929"/>
            <a:chOff x="1" y="3820115"/>
            <a:chExt cx="10062497" cy="2829929"/>
          </a:xfrm>
        </p:grpSpPr>
        <p:sp>
          <p:nvSpPr>
            <p:cNvPr id="19" name="CasellaDiTesto 7">
              <a:extLst>
                <a:ext uri="{FF2B5EF4-FFF2-40B4-BE49-F238E27FC236}">
                  <a16:creationId xmlns:a16="http://schemas.microsoft.com/office/drawing/2014/main" id="{FEDFD069-FB63-C242-9A7F-37914E1646C6}"/>
                </a:ext>
              </a:extLst>
            </p:cNvPr>
            <p:cNvSpPr txBox="1"/>
            <p:nvPr/>
          </p:nvSpPr>
          <p:spPr>
            <a:xfrm>
              <a:off x="1" y="5410200"/>
              <a:ext cx="5638799" cy="663195"/>
            </a:xfrm>
            <a:prstGeom prst="rect">
              <a:avLst/>
            </a:prstGeom>
            <a:noFill/>
          </p:spPr>
          <p:txBody>
            <a:bodyPr wrap="square" rtlCol="0">
              <a:spAutoFit/>
            </a:bodyPr>
            <a:lstStyle/>
            <a:p>
              <a:pPr marL="538163" lvl="1" indent="-220663">
                <a:lnSpc>
                  <a:spcPts val="2300"/>
                </a:lnSpc>
                <a:spcBef>
                  <a:spcPts val="600"/>
                </a:spcBef>
                <a:buClr>
                  <a:srgbClr val="FF0000"/>
                </a:buClr>
                <a:buSzPct val="90000"/>
                <a:buFont typeface="Wingdings" pitchFamily="2" charset="2"/>
                <a:buChar char="Ø"/>
              </a:pPr>
              <a:r>
                <a:rPr lang="en-US" sz="1700" i="0" dirty="0">
                  <a:solidFill>
                    <a:srgbClr val="000000"/>
                  </a:solidFill>
                  <a:latin typeface="Comic Sans MS"/>
                </a:rPr>
                <a:t>Cosmic </a:t>
              </a:r>
              <a:r>
                <a:rPr lang="en-GB" sz="1700" i="0" dirty="0">
                  <a:solidFill>
                    <a:srgbClr val="000000"/>
                  </a:solidFill>
                  <a:latin typeface="Symbol" charset="2"/>
                  <a:cs typeface="Symbol" charset="2"/>
                </a:rPr>
                <a:t>g</a:t>
              </a:r>
              <a:r>
                <a:rPr lang="en-GB" sz="1700" i="0" dirty="0">
                  <a:solidFill>
                    <a:srgbClr val="000000"/>
                  </a:solidFill>
                  <a:cs typeface="Droid Sans Fallback" charset="0"/>
                </a:rPr>
                <a:t>’s </a:t>
              </a:r>
              <a:r>
                <a:rPr lang="en-US" sz="1700" i="0" dirty="0">
                  <a:solidFill>
                    <a:srgbClr val="000000"/>
                  </a:solidFill>
                  <a:latin typeface="Comic Sans MS"/>
                </a:rPr>
                <a:t>and neutrons suppressed by 2.85 m concrete overburden installed above CRT.</a:t>
              </a:r>
            </a:p>
          </p:txBody>
        </p:sp>
        <p:pic>
          <p:nvPicPr>
            <p:cNvPr id="14" name="Picture 8" descr="A picture containing indoor&#10;&#10;Description automatically generated">
              <a:extLst>
                <a:ext uri="{FF2B5EF4-FFF2-40B4-BE49-F238E27FC236}">
                  <a16:creationId xmlns:a16="http://schemas.microsoft.com/office/drawing/2014/main" id="{154942B1-4BA8-CB48-B20D-B9B669B044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8275" y="3820115"/>
              <a:ext cx="4524223" cy="2829929"/>
            </a:xfrm>
            <a:prstGeom prst="rect">
              <a:avLst/>
            </a:prstGeom>
          </p:spPr>
        </p:pic>
      </p:grpSp>
      <p:sp>
        <p:nvSpPr>
          <p:cNvPr id="15" name="Slide Number Placeholder 4">
            <a:extLst>
              <a:ext uri="{FF2B5EF4-FFF2-40B4-BE49-F238E27FC236}">
                <a16:creationId xmlns:a16="http://schemas.microsoft.com/office/drawing/2014/main" id="{BBE96C8A-100F-734E-B803-2858934DE75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18</a:t>
            </a:fld>
            <a:endParaRPr lang="en-GB" dirty="0"/>
          </a:p>
        </p:txBody>
      </p:sp>
      <p:sp>
        <p:nvSpPr>
          <p:cNvPr id="22" name="CasellaDiTesto 7">
            <a:extLst>
              <a:ext uri="{FF2B5EF4-FFF2-40B4-BE49-F238E27FC236}">
                <a16:creationId xmlns:a16="http://schemas.microsoft.com/office/drawing/2014/main" id="{E6ADB291-BDE2-4D4B-AF44-39A32EB840A4}"/>
              </a:ext>
            </a:extLst>
          </p:cNvPr>
          <p:cNvSpPr txBox="1"/>
          <p:nvPr/>
        </p:nvSpPr>
        <p:spPr>
          <a:xfrm>
            <a:off x="0" y="596498"/>
            <a:ext cx="7238999" cy="698902"/>
          </a:xfrm>
          <a:prstGeom prst="rect">
            <a:avLst/>
          </a:prstGeom>
          <a:noFill/>
        </p:spPr>
        <p:txBody>
          <a:bodyPr wrap="square" rtlCol="0">
            <a:spAutoFit/>
          </a:bodyPr>
          <a:lstStyle/>
          <a:p>
            <a:pPr marL="280988" lvl="0" indent="-280988" defTabSz="914400">
              <a:lnSpc>
                <a:spcPts val="2300"/>
              </a:lnSpc>
              <a:spcBef>
                <a:spcPts val="600"/>
              </a:spcBef>
              <a:buClr>
                <a:srgbClr val="FF0000"/>
              </a:buClr>
              <a:buFont typeface="Wingdings" panose="05000000000000000000" pitchFamily="2" charset="2"/>
              <a:buChar char="l"/>
            </a:pPr>
            <a:r>
              <a:rPr lang="en-US" sz="1700" i="0" dirty="0">
                <a:solidFill>
                  <a:srgbClr val="000000"/>
                </a:solidFill>
                <a:latin typeface="Comic Sans MS"/>
              </a:rPr>
              <a:t>ICARUS exposed in </a:t>
            </a:r>
            <a:r>
              <a:rPr lang="en-GB" sz="1700" i="0" kern="0" dirty="0">
                <a:solidFill>
                  <a:srgbClr val="000000"/>
                </a:solidFill>
                <a:latin typeface="Comic Sans MS"/>
                <a:ea typeface="ＭＳ Ｐゴシック" charset="0"/>
              </a:rPr>
              <a:t>a pit </a:t>
            </a:r>
            <a:r>
              <a:rPr lang="en-GB" sz="1700" i="0" kern="0" dirty="0">
                <a:solidFill>
                  <a:srgbClr val="000000"/>
                </a:solidFill>
                <a:ea typeface="ＭＳ Ｐゴシック" charset="0"/>
              </a:rPr>
              <a:t>to cosmic rays: electrons produced by       </a:t>
            </a:r>
            <a:r>
              <a:rPr lang="en-GB" sz="1700" i="0" dirty="0">
                <a:solidFill>
                  <a:srgbClr val="000000"/>
                </a:solidFill>
                <a:latin typeface="Symbol" charset="2"/>
                <a:cs typeface="Symbol" charset="2"/>
              </a:rPr>
              <a:t>g</a:t>
            </a:r>
            <a:r>
              <a:rPr lang="en-GB" sz="1700" i="0" dirty="0">
                <a:solidFill>
                  <a:srgbClr val="000000"/>
                </a:solidFill>
                <a:cs typeface="Droid Sans Fallback" charset="0"/>
              </a:rPr>
              <a:t>’s via Compton Scatt./Pair Prod. </a:t>
            </a:r>
            <a:r>
              <a:rPr lang="en-GB" sz="1700" i="0" dirty="0">
                <a:solidFill>
                  <a:srgbClr val="000000"/>
                </a:solidFill>
                <a:latin typeface="Comic Sans MS" charset="0"/>
                <a:cs typeface="Droid Sans Fallback" charset="0"/>
              </a:rPr>
              <a:t>can mimic a genuine </a:t>
            </a:r>
            <a:r>
              <a:rPr lang="en-GB" sz="1700" i="0" dirty="0">
                <a:solidFill>
                  <a:srgbClr val="000000"/>
                </a:solidFill>
                <a:latin typeface="Symbol" charset="2"/>
                <a:cs typeface="Symbol" charset="2"/>
              </a:rPr>
              <a:t>n</a:t>
            </a:r>
            <a:r>
              <a:rPr lang="en-GB" sz="1700" i="0" baseline="-25000" dirty="0">
                <a:solidFill>
                  <a:srgbClr val="000000"/>
                </a:solidFill>
                <a:latin typeface="Comic Sans MS" charset="0"/>
                <a:cs typeface="Droid Sans Fallback" charset="0"/>
              </a:rPr>
              <a:t>e</a:t>
            </a:r>
            <a:r>
              <a:rPr lang="en-GB" sz="1700" i="0" dirty="0">
                <a:solidFill>
                  <a:srgbClr val="000000"/>
                </a:solidFill>
                <a:latin typeface="Comic Sans MS" charset="0"/>
                <a:cs typeface="Droid Sans Fallback" charset="0"/>
              </a:rPr>
              <a:t> CC event:</a:t>
            </a:r>
            <a:r>
              <a:rPr lang="en-GB" sz="1700" i="0" dirty="0">
                <a:solidFill>
                  <a:srgbClr val="000000"/>
                </a:solidFill>
                <a:cs typeface="Droid Sans Fallback" charset="0"/>
              </a:rPr>
              <a:t> </a:t>
            </a:r>
          </a:p>
        </p:txBody>
      </p:sp>
      <p:pic>
        <p:nvPicPr>
          <p:cNvPr id="25" name="Picture 8">
            <a:extLst>
              <a:ext uri="{FF2B5EF4-FFF2-40B4-BE49-F238E27FC236}">
                <a16:creationId xmlns:a16="http://schemas.microsoft.com/office/drawing/2014/main" id="{5E703B10-FA04-A147-867F-FE43E0CA31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6574298" y="1092158"/>
            <a:ext cx="3825982" cy="2826619"/>
          </a:xfrm>
          <a:prstGeom prst="rect">
            <a:avLst/>
          </a:prstGeom>
        </p:spPr>
      </p:pic>
    </p:spTree>
    <p:extLst>
      <p:ext uri="{BB962C8B-B14F-4D97-AF65-F5344CB8AC3E}">
        <p14:creationId xmlns:p14="http://schemas.microsoft.com/office/powerpoint/2010/main" val="180154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2"/>
          <p:cNvSpPr>
            <a:spLocks noGrp="1" noChangeArrowheads="1"/>
          </p:cNvSpPr>
          <p:nvPr/>
        </p:nvSpPr>
        <p:spPr bwMode="auto">
          <a:xfrm>
            <a:off x="0" y="0"/>
            <a:ext cx="9906000" cy="533400"/>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anchor="ctr"/>
          <a:lstStyle>
            <a:lvl1pPr eaLnBrk="0" hangingPunct="0">
              <a:defRPr sz="1600" i="1">
                <a:solidFill>
                  <a:schemeClr val="tx1"/>
                </a:solidFill>
                <a:latin typeface="Comic Sans MS" pitchFamily="66" charset="0"/>
                <a:ea typeface="MS PGothic" pitchFamily="34" charset="-128"/>
              </a:defRPr>
            </a:lvl1pPr>
            <a:lvl2pPr marL="742950" indent="-28575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algn="ctr"/>
            <a:r>
              <a:rPr lang="en-US" altLang="it-IT" sz="2800">
                <a:solidFill>
                  <a:srgbClr val="FFFFFF"/>
                </a:solidFill>
                <a:latin typeface="Helvetica" pitchFamily="1" charset="0"/>
                <a:cs typeface="+mn-cs"/>
              </a:rPr>
              <a:t>Selection of  </a:t>
            </a:r>
            <a:r>
              <a:rPr lang="en-US" altLang="it-IT" sz="2800">
                <a:solidFill>
                  <a:srgbClr val="FFFFFF"/>
                </a:solidFill>
                <a:latin typeface="Symbol" pitchFamily="18" charset="2"/>
                <a:cs typeface="+mn-cs"/>
              </a:rPr>
              <a:t>n</a:t>
            </a:r>
            <a:r>
              <a:rPr lang="en-US" altLang="it-IT" sz="2800" baseline="-25000">
                <a:solidFill>
                  <a:srgbClr val="FFFFFF"/>
                </a:solidFill>
                <a:latin typeface="Helvetica" pitchFamily="1" charset="0"/>
                <a:cs typeface="+mn-cs"/>
              </a:rPr>
              <a:t>e</a:t>
            </a:r>
            <a:r>
              <a:rPr lang="en-US" altLang="it-IT" sz="2800">
                <a:solidFill>
                  <a:srgbClr val="FFFFFF"/>
                </a:solidFill>
                <a:latin typeface="Helvetica" pitchFamily="1" charset="0"/>
                <a:cs typeface="+mn-cs"/>
              </a:rPr>
              <a:t> events</a:t>
            </a:r>
          </a:p>
        </p:txBody>
      </p:sp>
      <p:sp>
        <p:nvSpPr>
          <p:cNvPr id="11" name="Title 10"/>
          <p:cNvSpPr>
            <a:spLocks noGrp="1"/>
          </p:cNvSpPr>
          <p:nvPr>
            <p:ph type="title"/>
          </p:nvPr>
        </p:nvSpPr>
        <p:spPr>
          <a:xfrm>
            <a:off x="0" y="4482"/>
            <a:ext cx="9906000" cy="533400"/>
          </a:xfrm>
        </p:spPr>
        <p:txBody>
          <a:bodyPr>
            <a:noAutofit/>
          </a:bodyPr>
          <a:lstStyle/>
          <a:p>
            <a:pPr>
              <a:defRPr/>
            </a:pPr>
            <a:r>
              <a:rPr lang="en-US" sz="2600" dirty="0">
                <a:ea typeface="ＭＳ Ｐゴシック" charset="0"/>
                <a:cs typeface="ＭＳ Ｐゴシック" charset="-128"/>
              </a:rPr>
              <a:t>First </a:t>
            </a:r>
            <a:r>
              <a:rPr lang="en-US" sz="2600" dirty="0"/>
              <a:t>collected neutrino events</a:t>
            </a:r>
            <a:r>
              <a:rPr lang="en-US" sz="2600" dirty="0">
                <a:ea typeface="ＭＳ Ｐゴシック" charset="0"/>
                <a:cs typeface="ＭＳ Ｐゴシック" charset="-128"/>
              </a:rPr>
              <a:t>: a BNB QE </a:t>
            </a:r>
            <a:r>
              <a:rPr lang="en-US" sz="2600" dirty="0">
                <a:latin typeface="Symbol" charset="2"/>
                <a:ea typeface="ＭＳ Ｐゴシック" charset="0"/>
                <a:cs typeface="Symbol" charset="2"/>
              </a:rPr>
              <a:t>nm</a:t>
            </a:r>
            <a:r>
              <a:rPr lang="en-US" sz="2600" dirty="0">
                <a:ea typeface="ＭＳ Ｐゴシック" charset="0"/>
                <a:cs typeface="ＭＳ Ｐゴシック" charset="-128"/>
              </a:rPr>
              <a:t> CC candidate</a:t>
            </a:r>
          </a:p>
        </p:txBody>
      </p:sp>
      <p:grpSp>
        <p:nvGrpSpPr>
          <p:cNvPr id="10" name="Group 9">
            <a:extLst>
              <a:ext uri="{FF2B5EF4-FFF2-40B4-BE49-F238E27FC236}">
                <a16:creationId xmlns:a16="http://schemas.microsoft.com/office/drawing/2014/main" id="{F195A491-DF7D-3341-8D36-0FA4F9D60BA8}"/>
              </a:ext>
            </a:extLst>
          </p:cNvPr>
          <p:cNvGrpSpPr/>
          <p:nvPr/>
        </p:nvGrpSpPr>
        <p:grpSpPr>
          <a:xfrm>
            <a:off x="228599" y="682822"/>
            <a:ext cx="4495801" cy="3889175"/>
            <a:chOff x="-18366" y="609600"/>
            <a:chExt cx="4658401" cy="3584377"/>
          </a:xfrm>
        </p:grpSpPr>
        <p:grpSp>
          <p:nvGrpSpPr>
            <p:cNvPr id="8" name="Gruppo 7"/>
            <p:cNvGrpSpPr/>
            <p:nvPr/>
          </p:nvGrpSpPr>
          <p:grpSpPr>
            <a:xfrm>
              <a:off x="320189" y="609600"/>
              <a:ext cx="4319846" cy="3576919"/>
              <a:chOff x="228600" y="609598"/>
              <a:chExt cx="4346701" cy="3657602"/>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09600"/>
                <a:ext cx="4343400" cy="3657600"/>
              </a:xfrm>
              <a:prstGeom prst="rect">
                <a:avLst/>
              </a:prstGeom>
            </p:spPr>
          </p:pic>
          <p:grpSp>
            <p:nvGrpSpPr>
              <p:cNvPr id="5" name="Gruppo 4"/>
              <p:cNvGrpSpPr/>
              <p:nvPr/>
            </p:nvGrpSpPr>
            <p:grpSpPr>
              <a:xfrm>
                <a:off x="647700" y="609598"/>
                <a:ext cx="3927601" cy="3117841"/>
                <a:chOff x="647700" y="1540771"/>
                <a:chExt cx="3927601" cy="2576148"/>
              </a:xfrm>
            </p:grpSpPr>
            <p:sp>
              <p:nvSpPr>
                <p:cNvPr id="3" name="TextBox 2"/>
                <p:cNvSpPr txBox="1"/>
                <p:nvPr/>
              </p:nvSpPr>
              <p:spPr>
                <a:xfrm>
                  <a:off x="3810000" y="1540771"/>
                  <a:ext cx="762000" cy="279734"/>
                </a:xfrm>
                <a:prstGeom prst="rect">
                  <a:avLst/>
                </a:prstGeom>
                <a:noFill/>
              </p:spPr>
              <p:txBody>
                <a:bodyPr wrap="square" rtlCol="0">
                  <a:spAutoFit/>
                </a:bodyPr>
                <a:lstStyle/>
                <a:p>
                  <a:pPr eaLnBrk="1" hangingPunct="1"/>
                  <a:r>
                    <a:rPr lang="en-US" b="1" dirty="0">
                      <a:solidFill>
                        <a:srgbClr val="FF0000"/>
                      </a:solidFill>
                      <a:latin typeface="Comic Sans MS" pitchFamily="66" charset="0"/>
                      <a:ea typeface="MS PGothic" pitchFamily="34" charset="-128"/>
                      <a:cs typeface="+mn-cs"/>
                    </a:rPr>
                    <a:t>COLL</a:t>
                  </a:r>
                </a:p>
              </p:txBody>
            </p:sp>
            <p:sp>
              <p:nvSpPr>
                <p:cNvPr id="12" name="TextBox 11"/>
                <p:cNvSpPr txBox="1"/>
                <p:nvPr/>
              </p:nvSpPr>
              <p:spPr>
                <a:xfrm>
                  <a:off x="647700" y="3661565"/>
                  <a:ext cx="2100325" cy="455354"/>
                </a:xfrm>
                <a:prstGeom prst="rect">
                  <a:avLst/>
                </a:prstGeom>
                <a:noFill/>
              </p:spPr>
              <p:txBody>
                <a:bodyPr wrap="square" rtlCol="0">
                  <a:spAutoFit/>
                </a:bodyPr>
                <a:lstStyle/>
                <a:p>
                  <a:pPr eaLnBrk="1" hangingPunct="1"/>
                  <a:r>
                    <a:rPr lang="en-US" dirty="0">
                      <a:solidFill>
                        <a:srgbClr val="FF0000"/>
                      </a:solidFill>
                      <a:latin typeface="Comic Sans MS" pitchFamily="66" charset="0"/>
                      <a:ea typeface="MS PGothic" pitchFamily="34" charset="-128"/>
                      <a:cs typeface="+mn-cs"/>
                    </a:rPr>
                    <a:t>Track 2  L = 74 cm</a:t>
                  </a:r>
                </a:p>
                <a:p>
                  <a:pPr eaLnBrk="1" hangingPunct="1"/>
                  <a:r>
                    <a:rPr lang="en-US" dirty="0">
                      <a:latin typeface="Comic Sans MS" pitchFamily="66" charset="0"/>
                      <a:ea typeface="MS PGothic" pitchFamily="34" charset="-128"/>
                      <a:cs typeface="+mn-cs"/>
                    </a:rPr>
                    <a:t>Stopping proton</a:t>
                  </a:r>
                </a:p>
              </p:txBody>
            </p:sp>
            <p:sp>
              <p:nvSpPr>
                <p:cNvPr id="13" name="TextBox 12"/>
                <p:cNvSpPr txBox="1"/>
                <p:nvPr/>
              </p:nvSpPr>
              <p:spPr>
                <a:xfrm>
                  <a:off x="1984501" y="2348338"/>
                  <a:ext cx="2590800" cy="686620"/>
                </a:xfrm>
                <a:prstGeom prst="rect">
                  <a:avLst/>
                </a:prstGeom>
                <a:noFill/>
              </p:spPr>
              <p:txBody>
                <a:bodyPr wrap="square" rtlCol="0">
                  <a:spAutoFit/>
                </a:bodyPr>
                <a:lstStyle/>
                <a:p>
                  <a:pPr eaLnBrk="1" hangingPunct="1"/>
                  <a:r>
                    <a:rPr lang="en-US" dirty="0">
                      <a:solidFill>
                        <a:srgbClr val="FF0000"/>
                      </a:solidFill>
                      <a:latin typeface="Comic Sans MS" pitchFamily="66" charset="0"/>
                      <a:ea typeface="MS PGothic" pitchFamily="34" charset="-128"/>
                      <a:cs typeface="+mn-cs"/>
                    </a:rPr>
                    <a:t>Track 1  L = 75 cm</a:t>
                  </a:r>
                </a:p>
                <a:p>
                  <a:pPr eaLnBrk="1" hangingPunct="1"/>
                  <a:r>
                    <a:rPr lang="en-US" dirty="0">
                      <a:solidFill>
                        <a:srgbClr val="000000"/>
                      </a:solidFill>
                      <a:latin typeface="Comic Sans MS" pitchFamily="66" charset="0"/>
                      <a:ea typeface="MS PGothic" pitchFamily="34" charset="-128"/>
                      <a:cs typeface="+mn-cs"/>
                    </a:rPr>
                    <a:t>Muon with </a:t>
                  </a:r>
                  <a:r>
                    <a:rPr lang="en-US" dirty="0">
                      <a:solidFill>
                        <a:srgbClr val="000000"/>
                      </a:solidFill>
                      <a:latin typeface="Symbol" pitchFamily="2" charset="2"/>
                      <a:ea typeface="MS PGothic" pitchFamily="34" charset="-128"/>
                      <a:cs typeface="+mn-cs"/>
                    </a:rPr>
                    <a:t>d-</a:t>
                  </a:r>
                  <a:r>
                    <a:rPr lang="en-US" dirty="0">
                      <a:solidFill>
                        <a:srgbClr val="000000"/>
                      </a:solidFill>
                      <a:latin typeface="Comic Sans MS" pitchFamily="66" charset="0"/>
                      <a:ea typeface="MS PGothic" pitchFamily="34" charset="-128"/>
                      <a:cs typeface="+mn-cs"/>
                    </a:rPr>
                    <a:t>rays exiting on the bottom  </a:t>
                  </a:r>
                </a:p>
              </p:txBody>
            </p:sp>
          </p:grpSp>
        </p:grpSp>
        <p:sp>
          <p:nvSpPr>
            <p:cNvPr id="26" name="TextBox 45"/>
            <p:cNvSpPr txBox="1"/>
            <p:nvPr/>
          </p:nvSpPr>
          <p:spPr>
            <a:xfrm rot="16200000">
              <a:off x="-1045577" y="2627411"/>
              <a:ext cx="2362200" cy="307777"/>
            </a:xfrm>
            <a:prstGeom prst="rect">
              <a:avLst/>
            </a:prstGeom>
            <a:noFill/>
          </p:spPr>
          <p:txBody>
            <a:bodyPr wrap="square" rtlCol="0">
              <a:spAutoFit/>
            </a:bodyPr>
            <a:lstStyle/>
            <a:p>
              <a:pPr eaLnBrk="1" hangingPunct="1"/>
              <a:r>
                <a:rPr lang="en-US" sz="1400" dirty="0">
                  <a:solidFill>
                    <a:srgbClr val="000000"/>
                  </a:solidFill>
                  <a:latin typeface="Comic Sans MS" pitchFamily="66" charset="0"/>
                  <a:ea typeface="MS PGothic" pitchFamily="34" charset="-128"/>
                  <a:cs typeface="+mn-cs"/>
                </a:rPr>
                <a:t>0.9 m Drift direction</a:t>
              </a:r>
            </a:p>
          </p:txBody>
        </p:sp>
        <p:cxnSp>
          <p:nvCxnSpPr>
            <p:cNvPr id="27" name="Straight Arrow Connector 44"/>
            <p:cNvCxnSpPr/>
            <p:nvPr/>
          </p:nvCxnSpPr>
          <p:spPr bwMode="auto">
            <a:xfrm flipV="1">
              <a:off x="304800" y="990600"/>
              <a:ext cx="0" cy="3200400"/>
            </a:xfrm>
            <a:prstGeom prst="straightConnector1">
              <a:avLst/>
            </a:prstGeom>
            <a:solidFill>
              <a:schemeClr val="accent1"/>
            </a:solidFill>
            <a:ln w="28575" cap="flat" cmpd="sng" algn="ctr">
              <a:solidFill>
                <a:srgbClr val="000000"/>
              </a:solidFill>
              <a:prstDash val="solid"/>
              <a:round/>
              <a:headEnd type="none" w="med" len="med"/>
              <a:tailEnd type="arrow"/>
            </a:ln>
            <a:effectLst/>
          </p:spPr>
        </p:cxnSp>
        <p:sp>
          <p:nvSpPr>
            <p:cNvPr id="28" name="TextBox 29"/>
            <p:cNvSpPr txBox="1"/>
            <p:nvPr/>
          </p:nvSpPr>
          <p:spPr>
            <a:xfrm>
              <a:off x="2133600" y="3886200"/>
              <a:ext cx="1429554" cy="307777"/>
            </a:xfrm>
            <a:prstGeom prst="rect">
              <a:avLst/>
            </a:prstGeom>
            <a:noFill/>
          </p:spPr>
          <p:txBody>
            <a:bodyPr wrap="square" rtlCol="0">
              <a:spAutoFit/>
            </a:bodyPr>
            <a:lstStyle/>
            <a:p>
              <a:pPr eaLnBrk="1" hangingPunct="1"/>
              <a:r>
                <a:rPr lang="en-US" sz="1400" dirty="0">
                  <a:solidFill>
                    <a:srgbClr val="000000"/>
                  </a:solidFill>
                  <a:latin typeface="Comic Sans MS" pitchFamily="66" charset="0"/>
                  <a:ea typeface="MS PGothic" pitchFamily="34" charset="-128"/>
                  <a:cs typeface="+mn-cs"/>
                </a:rPr>
                <a:t>1.2 m   Wires</a:t>
              </a:r>
            </a:p>
          </p:txBody>
        </p:sp>
        <p:cxnSp>
          <p:nvCxnSpPr>
            <p:cNvPr id="29" name="Straight Arrow Connector 30"/>
            <p:cNvCxnSpPr>
              <a:cxnSpLocks/>
            </p:cNvCxnSpPr>
            <p:nvPr/>
          </p:nvCxnSpPr>
          <p:spPr bwMode="auto">
            <a:xfrm>
              <a:off x="228601" y="4191000"/>
              <a:ext cx="4411434" cy="0"/>
            </a:xfrm>
            <a:prstGeom prst="straightConnector1">
              <a:avLst/>
            </a:prstGeom>
            <a:solidFill>
              <a:schemeClr val="accent1"/>
            </a:solidFill>
            <a:ln w="28575" cap="flat" cmpd="sng" algn="ctr">
              <a:solidFill>
                <a:srgbClr val="000000"/>
              </a:solidFill>
              <a:prstDash val="solid"/>
              <a:round/>
              <a:headEnd type="arrow" w="med" len="med"/>
              <a:tailEnd type="arrow"/>
            </a:ln>
            <a:effectLst/>
          </p:spPr>
        </p:cxnSp>
        <p:sp>
          <p:nvSpPr>
            <p:cNvPr id="31" name="TextBox 20"/>
            <p:cNvSpPr txBox="1"/>
            <p:nvPr/>
          </p:nvSpPr>
          <p:spPr>
            <a:xfrm>
              <a:off x="381000" y="762000"/>
              <a:ext cx="1676400" cy="338554"/>
            </a:xfrm>
            <a:prstGeom prst="rect">
              <a:avLst/>
            </a:prstGeom>
            <a:noFill/>
          </p:spPr>
          <p:txBody>
            <a:bodyPr wrap="square" rtlCol="0">
              <a:spAutoFit/>
            </a:bodyPr>
            <a:lstStyle/>
            <a:p>
              <a:pPr eaLnBrk="1" hangingPunct="1"/>
              <a:r>
                <a:rPr lang="en-US" dirty="0">
                  <a:solidFill>
                    <a:srgbClr val="0000FF"/>
                  </a:solidFill>
                  <a:latin typeface="Comic Sans MS" pitchFamily="66" charset="0"/>
                  <a:ea typeface="MS PGothic" pitchFamily="34" charset="-128"/>
                  <a:cs typeface="+mn-cs"/>
                </a:rPr>
                <a:t>Beam direction</a:t>
              </a:r>
            </a:p>
          </p:txBody>
        </p:sp>
        <p:cxnSp>
          <p:nvCxnSpPr>
            <p:cNvPr id="32" name="Straight Arrow Connector 23"/>
            <p:cNvCxnSpPr/>
            <p:nvPr/>
          </p:nvCxnSpPr>
          <p:spPr bwMode="auto">
            <a:xfrm>
              <a:off x="490252" y="1143000"/>
              <a:ext cx="500348" cy="0"/>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grpSp>
      <p:sp>
        <p:nvSpPr>
          <p:cNvPr id="25" name="Content Placeholder 5"/>
          <p:cNvSpPr txBox="1">
            <a:spLocks/>
          </p:cNvSpPr>
          <p:nvPr/>
        </p:nvSpPr>
        <p:spPr bwMode="auto">
          <a:xfrm>
            <a:off x="345661" y="4875423"/>
            <a:ext cx="4378739" cy="1296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FF0000"/>
              </a:buClr>
              <a:buFont typeface="Zapf Dingbats" pitchFamily="1" charset="2"/>
              <a:buChar char="l"/>
              <a:defRPr>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a:solidFill>
                  <a:schemeClr val="tx1"/>
                </a:solidFill>
                <a:latin typeface="+mj-lt"/>
                <a:ea typeface="MS PGothic" pitchFamily="34" charset="-128"/>
                <a:cs typeface="MS PGothic" charset="0"/>
              </a:defRPr>
            </a:lvl4pPr>
            <a:lvl5pPr marL="2057400" indent="-228600" algn="l" rtl="0" eaLnBrk="0" fontAlgn="base" hangingPunct="0">
              <a:spcBef>
                <a:spcPct val="20000"/>
              </a:spcBef>
              <a:spcAft>
                <a:spcPct val="0"/>
              </a:spcAft>
              <a:buChar char="»"/>
              <a:defRPr>
                <a:solidFill>
                  <a:schemeClr val="tx1"/>
                </a:solidFill>
                <a:latin typeface="+mj-lt"/>
                <a:ea typeface="MS PGothic" pitchFamily="34" charset="-128"/>
                <a:cs typeface="MS PGothic"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268288" indent="-252413">
              <a:lnSpc>
                <a:spcPts val="2360"/>
              </a:lnSpc>
              <a:spcBef>
                <a:spcPts val="600"/>
              </a:spcBef>
              <a:spcAft>
                <a:spcPts val="400"/>
              </a:spcAft>
              <a:buSzPct val="100000"/>
              <a:buFont typeface="Wingdings" charset="2"/>
              <a:buChar char="Ø"/>
            </a:pPr>
            <a:r>
              <a:rPr lang="en-US" sz="1700" i="0" dirty="0">
                <a:solidFill>
                  <a:srgbClr val="000000"/>
                </a:solidFill>
                <a:latin typeface="Comic Sans MS"/>
              </a:rPr>
              <a:t>From the study of dE/dx </a:t>
            </a:r>
            <a:r>
              <a:rPr lang="en-US" sz="1700" dirty="0">
                <a:solidFill>
                  <a:srgbClr val="000000"/>
                </a:solidFill>
                <a:latin typeface="Comic Sans MS"/>
              </a:rPr>
              <a:t>vs</a:t>
            </a:r>
            <a:r>
              <a:rPr lang="en-US" sz="1700" i="0" dirty="0">
                <a:solidFill>
                  <a:srgbClr val="000000"/>
                </a:solidFill>
                <a:latin typeface="Comic Sans MS"/>
              </a:rPr>
              <a:t> range,   track 2 is compatible with a proton: E</a:t>
            </a:r>
            <a:r>
              <a:rPr lang="en-US" sz="1700" i="0" baseline="-25000" dirty="0">
                <a:solidFill>
                  <a:srgbClr val="000000"/>
                </a:solidFill>
                <a:latin typeface="Comic Sans MS"/>
              </a:rPr>
              <a:t>DEP</a:t>
            </a:r>
            <a:r>
              <a:rPr lang="en-US" sz="1700" i="0" dirty="0">
                <a:solidFill>
                  <a:srgbClr val="000000"/>
                </a:solidFill>
                <a:latin typeface="Comic Sans MS"/>
              </a:rPr>
              <a:t>~ 340 MeV, E</a:t>
            </a:r>
            <a:r>
              <a:rPr lang="en-US" sz="1700" i="0" baseline="-25000" dirty="0">
                <a:solidFill>
                  <a:srgbClr val="000000"/>
                </a:solidFill>
                <a:latin typeface="Comic Sans MS"/>
              </a:rPr>
              <a:t>K </a:t>
            </a:r>
            <a:r>
              <a:rPr lang="en-US" sz="1700" i="0" dirty="0">
                <a:solidFill>
                  <a:srgbClr val="000000"/>
                </a:solidFill>
                <a:latin typeface="Comic Sans MS"/>
              </a:rPr>
              <a:t>=370 MeV                         (if evaluated from range).</a:t>
            </a:r>
          </a:p>
        </p:txBody>
      </p:sp>
      <p:sp>
        <p:nvSpPr>
          <p:cNvPr id="40" name="Content Placeholder 5">
            <a:extLst>
              <a:ext uri="{FF2B5EF4-FFF2-40B4-BE49-F238E27FC236}">
                <a16:creationId xmlns:a16="http://schemas.microsoft.com/office/drawing/2014/main" id="{0A4048ED-B7A7-2C49-AA03-90120F3831B3}"/>
              </a:ext>
            </a:extLst>
          </p:cNvPr>
          <p:cNvSpPr>
            <a:spLocks noGrp="1"/>
          </p:cNvSpPr>
          <p:nvPr>
            <p:ph idx="1"/>
          </p:nvPr>
        </p:nvSpPr>
        <p:spPr>
          <a:xfrm>
            <a:off x="4640035" y="609600"/>
            <a:ext cx="5342165" cy="2743198"/>
          </a:xfrm>
        </p:spPr>
        <p:txBody>
          <a:bodyPr/>
          <a:lstStyle/>
          <a:p>
            <a:pPr marL="273050" lvl="1" indent="-258763">
              <a:lnSpc>
                <a:spcPts val="2360"/>
              </a:lnSpc>
              <a:spcBef>
                <a:spcPts val="600"/>
              </a:spcBef>
              <a:spcAft>
                <a:spcPts val="400"/>
              </a:spcAft>
              <a:buSzPct val="80000"/>
            </a:pPr>
            <a:r>
              <a:rPr lang="en-US" dirty="0"/>
              <a:t>Neutrino interaction vertex well inside the active LAr volume. Two tracks are produced:</a:t>
            </a:r>
          </a:p>
          <a:p>
            <a:pPr marL="590550" lvl="2" indent="-273050">
              <a:lnSpc>
                <a:spcPts val="2360"/>
              </a:lnSpc>
              <a:spcBef>
                <a:spcPts val="600"/>
              </a:spcBef>
              <a:spcAft>
                <a:spcPts val="400"/>
              </a:spcAft>
              <a:buClr>
                <a:srgbClr val="FF0000"/>
              </a:buClr>
              <a:buSzPct val="100000"/>
              <a:buFont typeface="Wingdings" charset="2"/>
              <a:buChar char="ü"/>
            </a:pPr>
            <a:r>
              <a:rPr lang="en-US" dirty="0"/>
              <a:t>Track 1: downward going muon candidate,           exiting on bottom (confirmed by </a:t>
            </a:r>
            <a:r>
              <a:rPr lang="en-US" dirty="0">
                <a:latin typeface="Symbol" charset="2"/>
                <a:cs typeface="Symbol" charset="2"/>
              </a:rPr>
              <a:t>d</a:t>
            </a:r>
            <a:r>
              <a:rPr lang="en-US" dirty="0"/>
              <a:t> rays)</a:t>
            </a:r>
          </a:p>
          <a:p>
            <a:pPr marL="590550" lvl="2" indent="-273050">
              <a:lnSpc>
                <a:spcPts val="2360"/>
              </a:lnSpc>
              <a:spcBef>
                <a:spcPts val="600"/>
              </a:spcBef>
              <a:spcAft>
                <a:spcPts val="400"/>
              </a:spcAft>
              <a:buClr>
                <a:srgbClr val="FF0000"/>
              </a:buClr>
              <a:buSzPct val="100000"/>
              <a:buFont typeface="Wingdings" charset="2"/>
              <a:buChar char="ü"/>
            </a:pPr>
            <a:r>
              <a:rPr lang="en-US" dirty="0"/>
              <a:t>Track 2: stopping proton.         </a:t>
            </a:r>
          </a:p>
        </p:txBody>
      </p:sp>
      <p:grpSp>
        <p:nvGrpSpPr>
          <p:cNvPr id="9" name="Group 8">
            <a:extLst>
              <a:ext uri="{FF2B5EF4-FFF2-40B4-BE49-F238E27FC236}">
                <a16:creationId xmlns:a16="http://schemas.microsoft.com/office/drawing/2014/main" id="{768E4045-D5C6-7845-8A17-F9625979646D}"/>
              </a:ext>
            </a:extLst>
          </p:cNvPr>
          <p:cNvGrpSpPr/>
          <p:nvPr/>
        </p:nvGrpSpPr>
        <p:grpSpPr>
          <a:xfrm>
            <a:off x="4716234" y="2938046"/>
            <a:ext cx="5189766" cy="3691354"/>
            <a:chOff x="4716234" y="2938046"/>
            <a:chExt cx="5189766" cy="3691354"/>
          </a:xfrm>
        </p:grpSpPr>
        <p:grpSp>
          <p:nvGrpSpPr>
            <p:cNvPr id="37893" name="Gruppo 37892"/>
            <p:cNvGrpSpPr/>
            <p:nvPr/>
          </p:nvGrpSpPr>
          <p:grpSpPr>
            <a:xfrm>
              <a:off x="4716234" y="2971800"/>
              <a:ext cx="5189766" cy="3657600"/>
              <a:chOff x="4648200" y="2362200"/>
              <a:chExt cx="5257800" cy="4267200"/>
            </a:xfrm>
          </p:grpSpPr>
          <p:grpSp>
            <p:nvGrpSpPr>
              <p:cNvPr id="6" name="Gruppo 5"/>
              <p:cNvGrpSpPr/>
              <p:nvPr/>
            </p:nvGrpSpPr>
            <p:grpSpPr>
              <a:xfrm>
                <a:off x="4648200" y="2362200"/>
                <a:ext cx="5257800" cy="4267200"/>
                <a:chOff x="4724400" y="3699094"/>
                <a:chExt cx="5181600" cy="3311306"/>
              </a:xfrm>
            </p:grpSpPr>
            <p:grpSp>
              <p:nvGrpSpPr>
                <p:cNvPr id="2" name="Gruppo 1"/>
                <p:cNvGrpSpPr/>
                <p:nvPr/>
              </p:nvGrpSpPr>
              <p:grpSpPr>
                <a:xfrm>
                  <a:off x="4724400" y="3699094"/>
                  <a:ext cx="5181600" cy="3311306"/>
                  <a:chOff x="4724400" y="3733800"/>
                  <a:chExt cx="5181600" cy="3311306"/>
                </a:xfrm>
              </p:grpSpPr>
              <p:pic>
                <p:nvPicPr>
                  <p:cNvPr id="7" name="Picture 6" descr="dedx_longprot_370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4400" y="3733800"/>
                    <a:ext cx="5181600" cy="3311306"/>
                  </a:xfrm>
                  <a:prstGeom prst="rect">
                    <a:avLst/>
                  </a:prstGeom>
                </p:spPr>
              </p:pic>
              <p:sp>
                <p:nvSpPr>
                  <p:cNvPr id="30" name="TextBox 20"/>
                  <p:cNvSpPr txBox="1"/>
                  <p:nvPr/>
                </p:nvSpPr>
                <p:spPr>
                  <a:xfrm>
                    <a:off x="5202702" y="6394671"/>
                    <a:ext cx="4623582" cy="304178"/>
                  </a:xfrm>
                  <a:prstGeom prst="rect">
                    <a:avLst/>
                  </a:prstGeom>
                  <a:noFill/>
                </p:spPr>
                <p:txBody>
                  <a:bodyPr wrap="square" rtlCol="0">
                    <a:spAutoFit/>
                  </a:bodyPr>
                  <a:lstStyle/>
                  <a:p>
                    <a:pPr eaLnBrk="1" hangingPunct="1">
                      <a:lnSpc>
                        <a:spcPts val="1920"/>
                      </a:lnSpc>
                      <a:spcBef>
                        <a:spcPts val="0"/>
                      </a:spcBef>
                    </a:pPr>
                    <a:r>
                      <a:rPr lang="en-US" dirty="0">
                        <a:latin typeface="Comic Sans MS" pitchFamily="66" charset="0"/>
                        <a:ea typeface="MS PGothic" pitchFamily="34" charset="-128"/>
                        <a:cs typeface="+mn-cs"/>
                      </a:rPr>
                      <a:t>Expected dE/dx vs range for</a:t>
                    </a:r>
                    <a:r>
                      <a:rPr lang="en-US" dirty="0">
                        <a:solidFill>
                          <a:srgbClr val="FF0000"/>
                        </a:solidFill>
                        <a:latin typeface="Comic Sans MS" pitchFamily="66" charset="0"/>
                        <a:ea typeface="MS PGothic" pitchFamily="34" charset="-128"/>
                        <a:cs typeface="+mn-cs"/>
                      </a:rPr>
                      <a:t> </a:t>
                    </a:r>
                    <a:r>
                      <a:rPr lang="en-US" dirty="0">
                        <a:solidFill>
                          <a:srgbClr val="0000FF"/>
                        </a:solidFill>
                        <a:latin typeface="Comic Sans MS" pitchFamily="66" charset="0"/>
                        <a:ea typeface="MS PGothic" pitchFamily="34" charset="-128"/>
                        <a:cs typeface="+mn-cs"/>
                      </a:rPr>
                      <a:t>muon, </a:t>
                    </a:r>
                    <a:r>
                      <a:rPr lang="en-US" dirty="0">
                        <a:solidFill>
                          <a:srgbClr val="FF0000"/>
                        </a:solidFill>
                        <a:latin typeface="Comic Sans MS" pitchFamily="66" charset="0"/>
                        <a:ea typeface="MS PGothic" pitchFamily="34" charset="-128"/>
                        <a:cs typeface="+mn-cs"/>
                      </a:rPr>
                      <a:t>proton</a:t>
                    </a:r>
                    <a:endParaRPr lang="en-US" dirty="0">
                      <a:solidFill>
                        <a:srgbClr val="0000FF"/>
                      </a:solidFill>
                      <a:latin typeface="Comic Sans MS" pitchFamily="66" charset="0"/>
                      <a:ea typeface="MS PGothic" pitchFamily="34" charset="-128"/>
                      <a:cs typeface="+mn-cs"/>
                    </a:endParaRPr>
                  </a:p>
                </p:txBody>
              </p:sp>
            </p:grpSp>
            <p:sp>
              <p:nvSpPr>
                <p:cNvPr id="23" name="TextBox 20"/>
                <p:cNvSpPr txBox="1"/>
                <p:nvPr/>
              </p:nvSpPr>
              <p:spPr>
                <a:xfrm>
                  <a:off x="5850983" y="4053877"/>
                  <a:ext cx="3529346" cy="306500"/>
                </a:xfrm>
                <a:prstGeom prst="rect">
                  <a:avLst/>
                </a:prstGeom>
                <a:noFill/>
              </p:spPr>
              <p:txBody>
                <a:bodyPr wrap="square" rtlCol="0">
                  <a:spAutoFit/>
                </a:bodyPr>
                <a:lstStyle/>
                <a:p>
                  <a:pPr marL="179388" indent="-179388" eaLnBrk="1" hangingPunct="1">
                    <a:buSzPct val="150000"/>
                    <a:buFont typeface="Arial"/>
                    <a:buChar char="•"/>
                  </a:pPr>
                  <a:r>
                    <a:rPr lang="en-US" dirty="0">
                      <a:solidFill>
                        <a:srgbClr val="000000"/>
                      </a:solidFill>
                      <a:latin typeface="Comic Sans MS" pitchFamily="66" charset="0"/>
                      <a:ea typeface="MS PGothic" pitchFamily="34" charset="-128"/>
                      <a:cs typeface="+mn-cs"/>
                    </a:rPr>
                    <a:t>Measured dE/dx along track 2</a:t>
                  </a:r>
                </a:p>
              </p:txBody>
            </p:sp>
          </p:grpSp>
          <p:cxnSp>
            <p:nvCxnSpPr>
              <p:cNvPr id="33" name="Straight Arrow Connector 19"/>
              <p:cNvCxnSpPr/>
              <p:nvPr/>
            </p:nvCxnSpPr>
            <p:spPr bwMode="auto">
              <a:xfrm flipH="1" flipV="1">
                <a:off x="7848600" y="5486400"/>
                <a:ext cx="304800" cy="381000"/>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cxnSp>
            <p:nvCxnSpPr>
              <p:cNvPr id="34" name="Straight Arrow Connector 19"/>
              <p:cNvCxnSpPr/>
              <p:nvPr/>
            </p:nvCxnSpPr>
            <p:spPr bwMode="auto">
              <a:xfrm flipV="1">
                <a:off x="9067800" y="5257800"/>
                <a:ext cx="228600" cy="609602"/>
              </a:xfrm>
              <a:prstGeom prst="straightConnector1">
                <a:avLst/>
              </a:prstGeom>
              <a:solidFill>
                <a:schemeClr val="accent1"/>
              </a:solidFill>
              <a:ln w="28575" cap="flat" cmpd="sng" algn="ctr">
                <a:solidFill>
                  <a:srgbClr val="FF6600"/>
                </a:solidFill>
                <a:prstDash val="solid"/>
                <a:round/>
                <a:headEnd type="none" w="med" len="med"/>
                <a:tailEnd type="arrow"/>
              </a:ln>
              <a:effectLst/>
            </p:spPr>
          </p:cxnSp>
        </p:grpSp>
        <p:sp>
          <p:nvSpPr>
            <p:cNvPr id="35" name="TextBox 34">
              <a:extLst>
                <a:ext uri="{FF2B5EF4-FFF2-40B4-BE49-F238E27FC236}">
                  <a16:creationId xmlns:a16="http://schemas.microsoft.com/office/drawing/2014/main" id="{3E6C96E2-008C-B64F-82F8-623F06988203}"/>
                </a:ext>
              </a:extLst>
            </p:cNvPr>
            <p:cNvSpPr txBox="1"/>
            <p:nvPr/>
          </p:nvSpPr>
          <p:spPr>
            <a:xfrm>
              <a:off x="6858000" y="2938046"/>
              <a:ext cx="2122697" cy="338554"/>
            </a:xfrm>
            <a:prstGeom prst="rect">
              <a:avLst/>
            </a:prstGeom>
            <a:noFill/>
            <a:ln>
              <a:solidFill>
                <a:schemeClr val="bg1"/>
              </a:solidFill>
            </a:ln>
          </p:spPr>
          <p:txBody>
            <a:bodyPr wrap="none" rtlCol="0">
              <a:spAutoFit/>
            </a:bodyPr>
            <a:lstStyle/>
            <a:p>
              <a:r>
                <a:rPr lang="en-US" dirty="0"/>
                <a:t>ICARUS Preliminary</a:t>
              </a:r>
            </a:p>
          </p:txBody>
        </p:sp>
      </p:grpSp>
      <p:cxnSp>
        <p:nvCxnSpPr>
          <p:cNvPr id="36" name="Straight Arrow Connector 19"/>
          <p:cNvCxnSpPr/>
          <p:nvPr/>
        </p:nvCxnSpPr>
        <p:spPr bwMode="auto">
          <a:xfrm flipV="1">
            <a:off x="3886200" y="5486400"/>
            <a:ext cx="1295400" cy="22859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38" name="Slide Number Placeholder 4">
            <a:extLst>
              <a:ext uri="{FF2B5EF4-FFF2-40B4-BE49-F238E27FC236}">
                <a16:creationId xmlns:a16="http://schemas.microsoft.com/office/drawing/2014/main" id="{CC153FD9-936B-274A-942F-D968B1F34429}"/>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19</a:t>
            </a:fld>
            <a:endParaRPr lang="en-GB" dirty="0"/>
          </a:p>
        </p:txBody>
      </p:sp>
    </p:spTree>
    <p:custDataLst>
      <p:tags r:id="rId1"/>
    </p:custDataLst>
    <p:extLst>
      <p:ext uri="{BB962C8B-B14F-4D97-AF65-F5344CB8AC3E}">
        <p14:creationId xmlns:p14="http://schemas.microsoft.com/office/powerpoint/2010/main" val="54113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articl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1" y="1249288"/>
            <a:ext cx="5025214" cy="3703712"/>
          </a:xfrm>
          <a:prstGeom prst="rect">
            <a:avLst/>
          </a:prstGeom>
        </p:spPr>
      </p:pic>
      <p:sp>
        <p:nvSpPr>
          <p:cNvPr id="2" name="Title 1"/>
          <p:cNvSpPr>
            <a:spLocks noGrp="1"/>
          </p:cNvSpPr>
          <p:nvPr>
            <p:ph type="title"/>
          </p:nvPr>
        </p:nvSpPr>
        <p:spPr/>
        <p:txBody>
          <a:bodyPr/>
          <a:lstStyle/>
          <a:p>
            <a:r>
              <a:rPr lang="en-US" dirty="0"/>
              <a:t>The high energy frontier</a:t>
            </a:r>
          </a:p>
        </p:txBody>
      </p:sp>
      <p:sp>
        <p:nvSpPr>
          <p:cNvPr id="5" name="Slide Number Placeholder 4"/>
          <p:cNvSpPr>
            <a:spLocks noGrp="1"/>
          </p:cNvSpPr>
          <p:nvPr>
            <p:ph type="sldNum" sz="quarter" idx="11"/>
          </p:nvPr>
        </p:nvSpPr>
        <p:spPr/>
        <p:txBody>
          <a:bodyPr/>
          <a:lstStyle/>
          <a:p>
            <a:r>
              <a:rPr lang="en-GB" dirty="0"/>
              <a:t>Slide#  : </a:t>
            </a:r>
            <a:fld id="{C0367892-4C36-1744-A726-262AF37AA8B7}" type="slidenum">
              <a:rPr lang="en-GB" smtClean="0"/>
              <a:pPr/>
              <a:t>2</a:t>
            </a:fld>
            <a:endParaRPr lang="en-GB" dirty="0">
              <a:solidFill>
                <a:schemeClr val="accent1"/>
              </a:solidFill>
            </a:endParaRPr>
          </a:p>
        </p:txBody>
      </p:sp>
      <p:sp>
        <p:nvSpPr>
          <p:cNvPr id="9" name="Content Placeholder 2"/>
          <p:cNvSpPr txBox="1">
            <a:spLocks/>
          </p:cNvSpPr>
          <p:nvPr/>
        </p:nvSpPr>
        <p:spPr bwMode="auto">
          <a:xfrm>
            <a:off x="685800" y="5989712"/>
            <a:ext cx="8686800" cy="792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a:lnSpc>
                <a:spcPts val="2400"/>
              </a:lnSpc>
              <a:spcBef>
                <a:spcPct val="20000"/>
              </a:spcBef>
              <a:buClr>
                <a:srgbClr val="FF0000"/>
              </a:buClr>
              <a:defRPr/>
            </a:pPr>
            <a:r>
              <a:rPr lang="en-US" sz="1800" dirty="0">
                <a:latin typeface="+mn-lt"/>
              </a:rPr>
              <a:t>T</a:t>
            </a:r>
            <a:r>
              <a:rPr lang="en-US" sz="1800" baseline="0" dirty="0">
                <a:latin typeface="+mn-lt"/>
              </a:rPr>
              <a:t>he incredible smallness of </a:t>
            </a:r>
            <a:r>
              <a:rPr lang="en-US" sz="1800" baseline="0" dirty="0">
                <a:latin typeface="Symbol" pitchFamily="18" charset="2"/>
              </a:rPr>
              <a:t>n </a:t>
            </a:r>
            <a:r>
              <a:rPr lang="en-US" sz="1800" baseline="0" dirty="0">
                <a:latin typeface="+mn-lt"/>
              </a:rPr>
              <a:t>masses compared to other elementary fermions points to some specific scenario awaiting to be elucidated.</a:t>
            </a:r>
            <a:endParaRPr kumimoji="0" lang="en-US" sz="1800" b="0" i="0" u="none" strike="noStrike" kern="0" cap="none" spc="0" normalizeH="0" baseline="0" noProof="0" dirty="0">
              <a:ln>
                <a:noFill/>
              </a:ln>
              <a:solidFill>
                <a:schemeClr val="tx1"/>
              </a:solidFill>
              <a:effectLst/>
              <a:uLnTx/>
              <a:uFillTx/>
              <a:latin typeface="+mn-lt"/>
            </a:endParaRPr>
          </a:p>
        </p:txBody>
      </p:sp>
      <p:sp>
        <p:nvSpPr>
          <p:cNvPr id="3" name="Content Placeholder 2"/>
          <p:cNvSpPr>
            <a:spLocks noGrp="1"/>
          </p:cNvSpPr>
          <p:nvPr>
            <p:ph idx="1"/>
          </p:nvPr>
        </p:nvSpPr>
        <p:spPr>
          <a:xfrm>
            <a:off x="0" y="533400"/>
            <a:ext cx="9906000" cy="1158218"/>
          </a:xfrm>
        </p:spPr>
        <p:txBody>
          <a:bodyPr/>
          <a:lstStyle/>
          <a:p>
            <a:pPr marL="287338" lvl="0" indent="-287338">
              <a:lnSpc>
                <a:spcPts val="2300"/>
              </a:lnSpc>
              <a:spcBef>
                <a:spcPts val="600"/>
              </a:spcBef>
            </a:pPr>
            <a:r>
              <a:rPr lang="en-US" dirty="0"/>
              <a:t>The discovery of Higgs bosons has completed the Standard Model (SM) of elementary particles that describes the fundamental matter components and their interactions</a:t>
            </a:r>
          </a:p>
          <a:p>
            <a:pPr marL="585788" lvl="1" indent="-265113">
              <a:lnSpc>
                <a:spcPts val="2300"/>
              </a:lnSpc>
              <a:spcBef>
                <a:spcPts val="1200"/>
              </a:spcBef>
              <a:buSzPct val="90000"/>
              <a:tabLst>
                <a:tab pos="530225" algn="l"/>
              </a:tabLst>
            </a:pPr>
            <a:r>
              <a:rPr lang="en-US" dirty="0">
                <a:solidFill>
                  <a:srgbClr val="0000FF"/>
                </a:solidFill>
              </a:rPr>
              <a:t>3 different neutrinos; </a:t>
            </a:r>
            <a:r>
              <a:rPr lang="en-US" dirty="0">
                <a:solidFill>
                  <a:srgbClr val="0000FF"/>
                </a:solidFill>
                <a:latin typeface="Symbol" pitchFamily="2" charset="2"/>
              </a:rPr>
              <a:t>n</a:t>
            </a:r>
            <a:r>
              <a:rPr lang="en-US" sz="2000" baseline="-25000" dirty="0">
                <a:solidFill>
                  <a:srgbClr val="0000FF"/>
                </a:solidFill>
              </a:rPr>
              <a:t>e</a:t>
            </a:r>
            <a:r>
              <a:rPr lang="en-US" dirty="0">
                <a:solidFill>
                  <a:srgbClr val="0000FF"/>
                </a:solidFill>
              </a:rPr>
              <a:t> </a:t>
            </a:r>
            <a:r>
              <a:rPr lang="en-US" dirty="0">
                <a:solidFill>
                  <a:srgbClr val="0000FF"/>
                </a:solidFill>
                <a:latin typeface="Symbol" pitchFamily="2" charset="2"/>
              </a:rPr>
              <a:t>n</a:t>
            </a:r>
            <a:r>
              <a:rPr lang="en-US" sz="2000" baseline="-25000" dirty="0">
                <a:solidFill>
                  <a:srgbClr val="0000FF"/>
                </a:solidFill>
                <a:latin typeface="Symbol" pitchFamily="2" charset="2"/>
              </a:rPr>
              <a:t>m</a:t>
            </a:r>
            <a:r>
              <a:rPr lang="en-US" dirty="0">
                <a:solidFill>
                  <a:srgbClr val="0000FF"/>
                </a:solidFill>
              </a:rPr>
              <a:t> </a:t>
            </a:r>
            <a:r>
              <a:rPr lang="en-US" dirty="0">
                <a:solidFill>
                  <a:srgbClr val="0000FF"/>
                </a:solidFill>
                <a:latin typeface="Symbol" pitchFamily="2" charset="2"/>
              </a:rPr>
              <a:t>n</a:t>
            </a:r>
            <a:r>
              <a:rPr lang="en-US" sz="2000" baseline="-25000" dirty="0">
                <a:solidFill>
                  <a:srgbClr val="0000FF"/>
                </a:solidFill>
                <a:latin typeface="Symbol" pitchFamily="2" charset="2"/>
              </a:rPr>
              <a:t>t </a:t>
            </a:r>
            <a:r>
              <a:rPr lang="en-US" sz="2000" dirty="0">
                <a:solidFill>
                  <a:srgbClr val="0000FF"/>
                </a:solidFill>
                <a:latin typeface="Symbol" pitchFamily="2" charset="2"/>
              </a:rPr>
              <a:t>,</a:t>
            </a:r>
            <a:r>
              <a:rPr lang="en-US" dirty="0"/>
              <a:t>  </a:t>
            </a:r>
            <a:r>
              <a:rPr lang="en-US" dirty="0" err="1"/>
              <a:t>m</a:t>
            </a:r>
            <a:r>
              <a:rPr lang="en-US" sz="2000" baseline="-25000" dirty="0" err="1">
                <a:latin typeface="Symbol" pitchFamily="2" charset="2"/>
              </a:rPr>
              <a:t>n</a:t>
            </a:r>
            <a:r>
              <a:rPr lang="en-US" sz="2000" baseline="-25000" dirty="0">
                <a:latin typeface="Symbol" pitchFamily="2" charset="2"/>
              </a:rPr>
              <a:t> </a:t>
            </a:r>
            <a:r>
              <a:rPr lang="en-US" sz="2000" dirty="0"/>
              <a:t>&lt; eV</a:t>
            </a:r>
            <a:r>
              <a:rPr lang="en-US" sz="2000" baseline="-25000" dirty="0">
                <a:latin typeface="Symbol" pitchFamily="2" charset="2"/>
              </a:rPr>
              <a:t> </a:t>
            </a:r>
            <a:r>
              <a:rPr lang="en-US" dirty="0"/>
              <a:t>oscillating  </a:t>
            </a:r>
            <a:r>
              <a:rPr lang="en-US" dirty="0">
                <a:latin typeface="Symbol" pitchFamily="2" charset="2"/>
              </a:rPr>
              <a:t>n</a:t>
            </a:r>
            <a:r>
              <a:rPr lang="en-US" sz="2000" baseline="-25000" dirty="0">
                <a:latin typeface="Symbol" pitchFamily="2" charset="2"/>
              </a:rPr>
              <a:t>a</a:t>
            </a:r>
            <a:r>
              <a:rPr lang="en-US" dirty="0"/>
              <a:t> -&gt; </a:t>
            </a:r>
            <a:r>
              <a:rPr lang="en-US" dirty="0" err="1">
                <a:latin typeface="Symbol" pitchFamily="2" charset="2"/>
              </a:rPr>
              <a:t>n</a:t>
            </a:r>
            <a:r>
              <a:rPr lang="en-US" sz="2000" baseline="-25000" dirty="0" err="1">
                <a:latin typeface="Symbol" pitchFamily="2" charset="2"/>
              </a:rPr>
              <a:t>b</a:t>
            </a:r>
            <a:r>
              <a:rPr lang="en-US" dirty="0">
                <a:latin typeface="Symbol" pitchFamily="2" charset="2"/>
              </a:rPr>
              <a:t> </a:t>
            </a:r>
            <a:r>
              <a:rPr lang="en-US" dirty="0"/>
              <a:t> </a:t>
            </a:r>
            <a:endParaRPr lang="en-US" baseline="-25000" dirty="0"/>
          </a:p>
        </p:txBody>
      </p:sp>
      <p:sp>
        <p:nvSpPr>
          <p:cNvPr id="15" name="Content Placeholder 2">
            <a:extLst>
              <a:ext uri="{FF2B5EF4-FFF2-40B4-BE49-F238E27FC236}">
                <a16:creationId xmlns:a16="http://schemas.microsoft.com/office/drawing/2014/main" id="{32853F43-3857-F947-A80C-A5C929FA53B0}"/>
              </a:ext>
            </a:extLst>
          </p:cNvPr>
          <p:cNvSpPr txBox="1">
            <a:spLocks/>
          </p:cNvSpPr>
          <p:nvPr/>
        </p:nvSpPr>
        <p:spPr bwMode="auto">
          <a:xfrm>
            <a:off x="798576" y="4876800"/>
            <a:ext cx="8802624"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a:lnSpc>
                <a:spcPts val="2360"/>
              </a:lnSpc>
              <a:buNone/>
            </a:pPr>
            <a:r>
              <a:rPr lang="en-US" sz="1800" i="0" kern="0" dirty="0">
                <a:solidFill>
                  <a:srgbClr val="0000FF"/>
                </a:solidFill>
              </a:rPr>
              <a:t>neutrino masses and flavor oscillations represent today a main experimental evidence of physics beyond SM. Being some of their fundamental properties still unknown, </a:t>
            </a:r>
            <a:r>
              <a:rPr lang="en-US" sz="1800" i="0" kern="0" dirty="0">
                <a:solidFill>
                  <a:srgbClr val="0000FF"/>
                </a:solidFill>
                <a:latin typeface="Symbol" panose="05050102010706020507" pitchFamily="18" charset="2"/>
              </a:rPr>
              <a:t>n</a:t>
            </a:r>
            <a:r>
              <a:rPr lang="en-US" sz="1800" i="0" kern="0" dirty="0">
                <a:solidFill>
                  <a:srgbClr val="0000FF"/>
                </a:solidFill>
              </a:rPr>
              <a:t>s are naturally one of main portals towards beyond-SM physics.</a:t>
            </a:r>
          </a:p>
        </p:txBody>
      </p:sp>
      <p:pic>
        <p:nvPicPr>
          <p:cNvPr id="16" name="Picture 15" descr="millenium.jpg">
            <a:extLst>
              <a:ext uri="{FF2B5EF4-FFF2-40B4-BE49-F238E27FC236}">
                <a16:creationId xmlns:a16="http://schemas.microsoft.com/office/drawing/2014/main" id="{AFFBE77F-C150-EA47-BF77-672096DA4B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1532" y="1853775"/>
            <a:ext cx="2114550" cy="1883601"/>
          </a:xfrm>
          <a:prstGeom prst="rect">
            <a:avLst/>
          </a:prstGeom>
        </p:spPr>
      </p:pic>
      <p:sp>
        <p:nvSpPr>
          <p:cNvPr id="17" name="TextBox 16">
            <a:extLst>
              <a:ext uri="{FF2B5EF4-FFF2-40B4-BE49-F238E27FC236}">
                <a16:creationId xmlns:a16="http://schemas.microsoft.com/office/drawing/2014/main" id="{7948582C-2717-0E4D-BB94-70A50EDD2DCD}"/>
              </a:ext>
            </a:extLst>
          </p:cNvPr>
          <p:cNvSpPr txBox="1"/>
          <p:nvPr/>
        </p:nvSpPr>
        <p:spPr>
          <a:xfrm>
            <a:off x="762000" y="3886200"/>
            <a:ext cx="4114800" cy="664734"/>
          </a:xfrm>
          <a:prstGeom prst="rect">
            <a:avLst/>
          </a:prstGeom>
          <a:noFill/>
        </p:spPr>
        <p:txBody>
          <a:bodyPr wrap="square" rtlCol="0">
            <a:spAutoFit/>
          </a:bodyPr>
          <a:lstStyle/>
          <a:p>
            <a:pPr>
              <a:lnSpc>
                <a:spcPts val="2260"/>
              </a:lnSpc>
            </a:pPr>
            <a:r>
              <a:rPr lang="en-US" i="1" baseline="0" dirty="0">
                <a:solidFill>
                  <a:srgbClr val="FF0000"/>
                </a:solidFill>
                <a:latin typeface="Symbol" pitchFamily="18" charset="2"/>
              </a:rPr>
              <a:t>n</a:t>
            </a:r>
            <a:r>
              <a:rPr lang="en-US" i="1" baseline="0" dirty="0">
                <a:solidFill>
                  <a:srgbClr val="FF0000"/>
                </a:solidFill>
                <a:latin typeface="+mn-lt"/>
              </a:rPr>
              <a:t>s: the most abundant massive particles in the Universe</a:t>
            </a:r>
            <a:r>
              <a:rPr lang="en-US" dirty="0">
                <a:solidFill>
                  <a:srgbClr val="FF0000"/>
                </a:solidFill>
                <a:latin typeface="+mn-lt"/>
              </a:rPr>
              <a:t>,</a:t>
            </a:r>
            <a:r>
              <a:rPr lang="en-US" i="1" baseline="0" dirty="0">
                <a:solidFill>
                  <a:srgbClr val="FF0000"/>
                </a:solidFill>
                <a:latin typeface="+mn-lt"/>
              </a:rPr>
              <a:t> </a:t>
            </a:r>
            <a:r>
              <a:rPr lang="en-US" i="1" baseline="0" dirty="0">
                <a:solidFill>
                  <a:srgbClr val="FF0000"/>
                </a:solidFill>
              </a:rPr>
              <a:t>336 </a:t>
            </a:r>
            <a:r>
              <a:rPr lang="en-US" i="1" baseline="0" dirty="0">
                <a:solidFill>
                  <a:srgbClr val="FF0000"/>
                </a:solidFill>
                <a:latin typeface="Symbol" charset="2"/>
                <a:cs typeface="Symbol" charset="2"/>
              </a:rPr>
              <a:t>n</a:t>
            </a:r>
            <a:r>
              <a:rPr lang="en-US" i="1" baseline="0" dirty="0">
                <a:solidFill>
                  <a:srgbClr val="FF0000"/>
                </a:solidFill>
              </a:rPr>
              <a:t>/cm</a:t>
            </a:r>
            <a:r>
              <a:rPr lang="en-US" i="1" baseline="30000" dirty="0">
                <a:solidFill>
                  <a:srgbClr val="FF0000"/>
                </a:solidFill>
              </a:rPr>
              <a:t>3</a:t>
            </a:r>
            <a:endParaRPr lang="en-US" i="1" baseline="0" dirty="0">
              <a:solidFill>
                <a:srgbClr val="FF0000"/>
              </a:solidFill>
              <a:latin typeface="+mn-lt"/>
            </a:endParaRPr>
          </a:p>
        </p:txBody>
      </p:sp>
      <p:cxnSp>
        <p:nvCxnSpPr>
          <p:cNvPr id="18" name="Straight Arrow Connector 17">
            <a:extLst>
              <a:ext uri="{FF2B5EF4-FFF2-40B4-BE49-F238E27FC236}">
                <a16:creationId xmlns:a16="http://schemas.microsoft.com/office/drawing/2014/main" id="{501EDEDE-41DB-474C-84CE-F19B5D6872B5}"/>
              </a:ext>
            </a:extLst>
          </p:cNvPr>
          <p:cNvCxnSpPr>
            <a:cxnSpLocks/>
          </p:cNvCxnSpPr>
          <p:nvPr/>
        </p:nvCxnSpPr>
        <p:spPr bwMode="auto">
          <a:xfrm flipH="1" flipV="1">
            <a:off x="3474485" y="3288880"/>
            <a:ext cx="1680386" cy="448496"/>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2227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2"/>
          <p:cNvSpPr>
            <a:spLocks noGrp="1" noChangeArrowheads="1"/>
          </p:cNvSpPr>
          <p:nvPr/>
        </p:nvSpPr>
        <p:spPr bwMode="auto">
          <a:xfrm>
            <a:off x="0" y="0"/>
            <a:ext cx="9906000" cy="533400"/>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anchor="ctr"/>
          <a:lstStyle>
            <a:lvl1pPr eaLnBrk="0" hangingPunct="0">
              <a:defRPr sz="1600" i="1">
                <a:solidFill>
                  <a:schemeClr val="tx1"/>
                </a:solidFill>
                <a:latin typeface="Comic Sans MS" pitchFamily="66" charset="0"/>
                <a:ea typeface="MS PGothic" pitchFamily="34" charset="-128"/>
              </a:defRPr>
            </a:lvl1pPr>
            <a:lvl2pPr marL="742950" indent="-28575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algn="ctr"/>
            <a:r>
              <a:rPr lang="en-US" altLang="it-IT" sz="2800">
                <a:solidFill>
                  <a:srgbClr val="FFFFFF"/>
                </a:solidFill>
                <a:latin typeface="Helvetica" pitchFamily="1" charset="0"/>
              </a:rPr>
              <a:t>Selection of  </a:t>
            </a:r>
            <a:r>
              <a:rPr lang="en-US" altLang="it-IT" sz="2800">
                <a:solidFill>
                  <a:srgbClr val="FFFFFF"/>
                </a:solidFill>
                <a:latin typeface="Symbol" pitchFamily="18" charset="2"/>
              </a:rPr>
              <a:t>n</a:t>
            </a:r>
            <a:r>
              <a:rPr lang="en-US" altLang="it-IT" sz="2800" baseline="-25000">
                <a:solidFill>
                  <a:srgbClr val="FFFFFF"/>
                </a:solidFill>
                <a:latin typeface="Helvetica" pitchFamily="1" charset="0"/>
              </a:rPr>
              <a:t>e</a:t>
            </a:r>
            <a:r>
              <a:rPr lang="en-US" altLang="it-IT" sz="2800">
                <a:solidFill>
                  <a:srgbClr val="FFFFFF"/>
                </a:solidFill>
                <a:latin typeface="Helvetica" pitchFamily="1" charset="0"/>
              </a:rPr>
              <a:t> events</a:t>
            </a:r>
          </a:p>
        </p:txBody>
      </p:sp>
      <p:sp>
        <p:nvSpPr>
          <p:cNvPr id="11" name="Title 10"/>
          <p:cNvSpPr>
            <a:spLocks noGrp="1"/>
          </p:cNvSpPr>
          <p:nvPr>
            <p:ph type="title"/>
          </p:nvPr>
        </p:nvSpPr>
        <p:spPr>
          <a:xfrm>
            <a:off x="-20727" y="-41501"/>
            <a:ext cx="9906000" cy="533400"/>
          </a:xfrm>
        </p:spPr>
        <p:txBody>
          <a:bodyPr>
            <a:noAutofit/>
          </a:bodyPr>
          <a:lstStyle/>
          <a:p>
            <a:pPr>
              <a:defRPr/>
            </a:pPr>
            <a:r>
              <a:rPr lang="en-US" sz="2600" dirty="0">
                <a:ea typeface="ＭＳ Ｐゴシック" charset="0"/>
                <a:cs typeface="ＭＳ Ｐゴシック" charset="-128"/>
              </a:rPr>
              <a:t> </a:t>
            </a:r>
            <a:r>
              <a:rPr lang="en-US" sz="2600" dirty="0" err="1">
                <a:ea typeface="ＭＳ Ｐゴシック" charset="0"/>
                <a:cs typeface="ＭＳ Ｐゴシック" charset="-128"/>
              </a:rPr>
              <a:t>NuMI</a:t>
            </a:r>
            <a:r>
              <a:rPr lang="en-US" sz="2600" dirty="0">
                <a:ea typeface="ＭＳ Ｐゴシック" charset="0"/>
                <a:cs typeface="ＭＳ Ｐゴシック" charset="-128"/>
              </a:rPr>
              <a:t> </a:t>
            </a:r>
            <a:r>
              <a:rPr lang="en-US" sz="2600" dirty="0">
                <a:latin typeface="Symbol" charset="2"/>
                <a:ea typeface="ＭＳ Ｐゴシック" charset="0"/>
                <a:cs typeface="Symbol" charset="2"/>
              </a:rPr>
              <a:t>n</a:t>
            </a:r>
            <a:r>
              <a:rPr lang="en-US" sz="2600" dirty="0">
                <a:latin typeface="+mn-lt"/>
                <a:ea typeface="ＭＳ Ｐゴシック" charset="0"/>
                <a:cs typeface="Symbol" charset="2"/>
              </a:rPr>
              <a:t>e </a:t>
            </a:r>
            <a:r>
              <a:rPr lang="en-US" sz="2600" dirty="0">
                <a:ea typeface="ＭＳ Ｐゴシック" charset="0"/>
                <a:cs typeface="ＭＳ Ｐゴシック" charset="-128"/>
              </a:rPr>
              <a:t>CC candidates</a:t>
            </a:r>
            <a:endParaRPr lang="en-US" dirty="0"/>
          </a:p>
        </p:txBody>
      </p:sp>
      <p:sp>
        <p:nvSpPr>
          <p:cNvPr id="37896" name="Slide Number Placeholder 4"/>
          <p:cNvSpPr>
            <a:spLocks noGrp="1"/>
          </p:cNvSpPr>
          <p:nvPr>
            <p:ph type="sldNum" sz="quarter" idx="11"/>
          </p:nvPr>
        </p:nvSpPr>
        <p:spPr>
          <a:xfrm>
            <a:off x="7847758" y="7239000"/>
            <a:ext cx="2063750" cy="228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i="1">
                <a:solidFill>
                  <a:schemeClr val="tx1"/>
                </a:solidFill>
                <a:latin typeface="Comic Sans MS" pitchFamily="66" charset="0"/>
                <a:ea typeface="MS PGothic" pitchFamily="34" charset="-128"/>
              </a:defRPr>
            </a:lvl1pPr>
            <a:lvl2pPr marL="742950" indent="-28575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r>
              <a:rPr lang="en-GB" altLang="it-IT" sz="1200" dirty="0">
                <a:solidFill>
                  <a:srgbClr val="3333CC"/>
                </a:solidFill>
                <a:latin typeface="Helvetica" pitchFamily="1" charset="0"/>
              </a:rPr>
              <a:t>Slide#  : </a:t>
            </a:r>
            <a:fld id="{8CBB4B49-D397-46BF-8569-0AB85BB48109}" type="slidenum">
              <a:rPr lang="en-GB" altLang="it-IT" sz="1200">
                <a:solidFill>
                  <a:srgbClr val="3333CC"/>
                </a:solidFill>
                <a:latin typeface="Helvetica" pitchFamily="1" charset="0"/>
              </a:rPr>
              <a:pPr/>
              <a:t>20</a:t>
            </a:fld>
            <a:endParaRPr lang="en-GB" altLang="it-IT" sz="1200" dirty="0">
              <a:solidFill>
                <a:srgbClr val="00CC99"/>
              </a:solidFill>
              <a:latin typeface="Helvetica" pitchFamily="1" charset="0"/>
            </a:endParaRPr>
          </a:p>
        </p:txBody>
      </p:sp>
      <p:grpSp>
        <p:nvGrpSpPr>
          <p:cNvPr id="2" name="Group 1">
            <a:extLst>
              <a:ext uri="{FF2B5EF4-FFF2-40B4-BE49-F238E27FC236}">
                <a16:creationId xmlns:a16="http://schemas.microsoft.com/office/drawing/2014/main" id="{F660F7DE-6609-2C40-9CDB-ABC18911BEFD}"/>
              </a:ext>
            </a:extLst>
          </p:cNvPr>
          <p:cNvGrpSpPr/>
          <p:nvPr/>
        </p:nvGrpSpPr>
        <p:grpSpPr>
          <a:xfrm>
            <a:off x="0" y="457200"/>
            <a:ext cx="6096000" cy="2682583"/>
            <a:chOff x="316110" y="472475"/>
            <a:chExt cx="7953134" cy="4032274"/>
          </a:xfrm>
        </p:grpSpPr>
        <p:grpSp>
          <p:nvGrpSpPr>
            <p:cNvPr id="48" name="Group 19">
              <a:extLst>
                <a:ext uri="{FF2B5EF4-FFF2-40B4-BE49-F238E27FC236}">
                  <a16:creationId xmlns:a16="http://schemas.microsoft.com/office/drawing/2014/main" id="{809AF136-830B-D54F-B516-E3C9ADEDB1E5}"/>
                </a:ext>
              </a:extLst>
            </p:cNvPr>
            <p:cNvGrpSpPr/>
            <p:nvPr/>
          </p:nvGrpSpPr>
          <p:grpSpPr>
            <a:xfrm>
              <a:off x="316110" y="472475"/>
              <a:ext cx="3921267" cy="4032274"/>
              <a:chOff x="-505127" y="484124"/>
              <a:chExt cx="4906194" cy="3261318"/>
            </a:xfrm>
          </p:grpSpPr>
          <p:pic>
            <p:nvPicPr>
              <p:cNvPr id="49" name="Picture 20">
                <a:extLst>
                  <a:ext uri="{FF2B5EF4-FFF2-40B4-BE49-F238E27FC236}">
                    <a16:creationId xmlns:a16="http://schemas.microsoft.com/office/drawing/2014/main" id="{FA6FD468-9A49-9940-A9CD-40EAA1FBCE16}"/>
                  </a:ext>
                </a:extLst>
              </p:cNvPr>
              <p:cNvPicPr>
                <a:picLocks noChangeAspect="1"/>
              </p:cNvPicPr>
              <p:nvPr/>
            </p:nvPicPr>
            <p:blipFill>
              <a:blip r:embed="rId3"/>
              <a:stretch>
                <a:fillRect/>
              </a:stretch>
            </p:blipFill>
            <p:spPr>
              <a:xfrm>
                <a:off x="-64686" y="720657"/>
                <a:ext cx="4112364" cy="2949643"/>
              </a:xfrm>
              <a:prstGeom prst="rect">
                <a:avLst/>
              </a:prstGeom>
            </p:spPr>
          </p:pic>
          <p:grpSp>
            <p:nvGrpSpPr>
              <p:cNvPr id="50" name="Group 21">
                <a:extLst>
                  <a:ext uri="{FF2B5EF4-FFF2-40B4-BE49-F238E27FC236}">
                    <a16:creationId xmlns:a16="http://schemas.microsoft.com/office/drawing/2014/main" id="{46358C7A-B180-A645-9B1A-349A3F46DF9A}"/>
                  </a:ext>
                </a:extLst>
              </p:cNvPr>
              <p:cNvGrpSpPr/>
              <p:nvPr/>
            </p:nvGrpSpPr>
            <p:grpSpPr>
              <a:xfrm>
                <a:off x="-505127" y="484124"/>
                <a:ext cx="4906194" cy="3261318"/>
                <a:chOff x="-474932" y="484124"/>
                <a:chExt cx="4591910" cy="3261318"/>
              </a:xfrm>
            </p:grpSpPr>
            <p:grpSp>
              <p:nvGrpSpPr>
                <p:cNvPr id="53" name="Group 24">
                  <a:extLst>
                    <a:ext uri="{FF2B5EF4-FFF2-40B4-BE49-F238E27FC236}">
                      <a16:creationId xmlns:a16="http://schemas.microsoft.com/office/drawing/2014/main" id="{E4F386C6-DC93-5849-97D8-562C6D7708C4}"/>
                    </a:ext>
                  </a:extLst>
                </p:cNvPr>
                <p:cNvGrpSpPr/>
                <p:nvPr/>
              </p:nvGrpSpPr>
              <p:grpSpPr>
                <a:xfrm>
                  <a:off x="-164765" y="749331"/>
                  <a:ext cx="4281743" cy="2996111"/>
                  <a:chOff x="-164765" y="706885"/>
                  <a:chExt cx="4281743" cy="2996111"/>
                </a:xfrm>
              </p:grpSpPr>
              <p:sp>
                <p:nvSpPr>
                  <p:cNvPr id="57" name="TextBox 28">
                    <a:extLst>
                      <a:ext uri="{FF2B5EF4-FFF2-40B4-BE49-F238E27FC236}">
                        <a16:creationId xmlns:a16="http://schemas.microsoft.com/office/drawing/2014/main" id="{F41E76AB-4542-3448-B81C-EA2EE9BA8F16}"/>
                      </a:ext>
                    </a:extLst>
                  </p:cNvPr>
                  <p:cNvSpPr txBox="1"/>
                  <p:nvPr/>
                </p:nvSpPr>
                <p:spPr>
                  <a:xfrm>
                    <a:off x="24553" y="706885"/>
                    <a:ext cx="1268607" cy="401980"/>
                  </a:xfrm>
                  <a:prstGeom prst="rect">
                    <a:avLst/>
                  </a:prstGeom>
                  <a:noFill/>
                </p:spPr>
                <p:txBody>
                  <a:bodyPr wrap="square" rtlCol="0">
                    <a:spAutoFit/>
                  </a:bodyPr>
                  <a:lstStyle/>
                  <a:p>
                    <a:pPr eaLnBrk="1" hangingPunct="1"/>
                    <a:r>
                      <a:rPr lang="en-US" b="1" dirty="0">
                        <a:solidFill>
                          <a:srgbClr val="FF0000"/>
                        </a:solidFill>
                        <a:ea typeface="MS PGothic" pitchFamily="34" charset="-128"/>
                      </a:rPr>
                      <a:t>IND1</a:t>
                    </a:r>
                  </a:p>
                </p:txBody>
              </p:sp>
              <p:sp>
                <p:nvSpPr>
                  <p:cNvPr id="61" name="TextBox 32">
                    <a:extLst>
                      <a:ext uri="{FF2B5EF4-FFF2-40B4-BE49-F238E27FC236}">
                        <a16:creationId xmlns:a16="http://schemas.microsoft.com/office/drawing/2014/main" id="{C1C43844-AD1E-8942-B1E3-5754F9C0BF7D}"/>
                      </a:ext>
                    </a:extLst>
                  </p:cNvPr>
                  <p:cNvSpPr txBox="1"/>
                  <p:nvPr/>
                </p:nvSpPr>
                <p:spPr>
                  <a:xfrm>
                    <a:off x="2284675" y="2030161"/>
                    <a:ext cx="1283972" cy="401980"/>
                  </a:xfrm>
                  <a:prstGeom prst="rect">
                    <a:avLst/>
                  </a:prstGeom>
                  <a:noFill/>
                </p:spPr>
                <p:txBody>
                  <a:bodyPr wrap="square" rtlCol="0">
                    <a:spAutoFit/>
                  </a:bodyPr>
                  <a:lstStyle/>
                  <a:p>
                    <a:pPr eaLnBrk="1" hangingPunct="1"/>
                    <a:r>
                      <a:rPr lang="en-US" dirty="0">
                        <a:solidFill>
                          <a:srgbClr val="FF0000"/>
                        </a:solidFill>
                        <a:ea typeface="MS PGothic" pitchFamily="34" charset="-128"/>
                      </a:rPr>
                      <a:t>Proton</a:t>
                    </a:r>
                  </a:p>
                </p:txBody>
              </p:sp>
              <p:sp>
                <p:nvSpPr>
                  <p:cNvPr id="64" name="TextBox 35">
                    <a:extLst>
                      <a:ext uri="{FF2B5EF4-FFF2-40B4-BE49-F238E27FC236}">
                        <a16:creationId xmlns:a16="http://schemas.microsoft.com/office/drawing/2014/main" id="{75B31569-A686-3748-A3D1-18960EB5F418}"/>
                      </a:ext>
                    </a:extLst>
                  </p:cNvPr>
                  <p:cNvSpPr txBox="1"/>
                  <p:nvPr/>
                </p:nvSpPr>
                <p:spPr>
                  <a:xfrm>
                    <a:off x="1978495" y="3333363"/>
                    <a:ext cx="2138483" cy="365437"/>
                  </a:xfrm>
                  <a:prstGeom prst="rect">
                    <a:avLst/>
                  </a:prstGeom>
                  <a:noFill/>
                </p:spPr>
                <p:txBody>
                  <a:bodyPr wrap="square" rtlCol="0">
                    <a:spAutoFit/>
                  </a:bodyPr>
                  <a:lstStyle/>
                  <a:p>
                    <a:pPr eaLnBrk="1" hangingPunct="1"/>
                    <a:r>
                      <a:rPr lang="en-US" sz="1400" dirty="0">
                        <a:solidFill>
                          <a:srgbClr val="000000"/>
                        </a:solidFill>
                        <a:ea typeface="MS PGothic" pitchFamily="34" charset="-128"/>
                      </a:rPr>
                      <a:t>0.7 m   Wires</a:t>
                    </a:r>
                  </a:p>
                </p:txBody>
              </p:sp>
              <p:cxnSp>
                <p:nvCxnSpPr>
                  <p:cNvPr id="66" name="Straight Arrow Connector 36">
                    <a:extLst>
                      <a:ext uri="{FF2B5EF4-FFF2-40B4-BE49-F238E27FC236}">
                        <a16:creationId xmlns:a16="http://schemas.microsoft.com/office/drawing/2014/main" id="{7BA50A35-C5E3-FC4E-8734-C9CAA760D787}"/>
                      </a:ext>
                    </a:extLst>
                  </p:cNvPr>
                  <p:cNvCxnSpPr>
                    <a:cxnSpLocks/>
                  </p:cNvCxnSpPr>
                  <p:nvPr/>
                </p:nvCxnSpPr>
                <p:spPr bwMode="auto">
                  <a:xfrm>
                    <a:off x="-164765" y="3698799"/>
                    <a:ext cx="3950993" cy="4197"/>
                  </a:xfrm>
                  <a:prstGeom prst="straightConnector1">
                    <a:avLst/>
                  </a:prstGeom>
                  <a:solidFill>
                    <a:schemeClr val="accent1"/>
                  </a:solidFill>
                  <a:ln w="28575" cap="flat" cmpd="sng" algn="ctr">
                    <a:solidFill>
                      <a:srgbClr val="000000"/>
                    </a:solidFill>
                    <a:prstDash val="solid"/>
                    <a:round/>
                    <a:headEnd type="arrow" w="med" len="med"/>
                    <a:tailEnd type="arrow"/>
                  </a:ln>
                  <a:effectLst/>
                </p:spPr>
              </p:cxnSp>
            </p:grpSp>
            <p:sp>
              <p:nvSpPr>
                <p:cNvPr id="54" name="TextBox 25">
                  <a:extLst>
                    <a:ext uri="{FF2B5EF4-FFF2-40B4-BE49-F238E27FC236}">
                      <a16:creationId xmlns:a16="http://schemas.microsoft.com/office/drawing/2014/main" id="{4D3048A7-7906-EC4E-B97F-E4DD522BE56C}"/>
                    </a:ext>
                  </a:extLst>
                </p:cNvPr>
                <p:cNvSpPr txBox="1"/>
                <p:nvPr/>
              </p:nvSpPr>
              <p:spPr>
                <a:xfrm rot="16200000">
                  <a:off x="-1779356" y="1788548"/>
                  <a:ext cx="3021076" cy="412227"/>
                </a:xfrm>
                <a:prstGeom prst="rect">
                  <a:avLst/>
                </a:prstGeom>
                <a:noFill/>
              </p:spPr>
              <p:txBody>
                <a:bodyPr wrap="square" rtlCol="0">
                  <a:spAutoFit/>
                </a:bodyPr>
                <a:lstStyle/>
                <a:p>
                  <a:pPr eaLnBrk="1" hangingPunct="1"/>
                  <a:r>
                    <a:rPr lang="en-US" sz="1400" dirty="0">
                      <a:solidFill>
                        <a:srgbClr val="000000"/>
                      </a:solidFill>
                      <a:ea typeface="MS PGothic" pitchFamily="34" charset="-128"/>
                    </a:rPr>
                    <a:t>0.7 m Drift direction</a:t>
                  </a:r>
                </a:p>
              </p:txBody>
            </p:sp>
            <p:cxnSp>
              <p:nvCxnSpPr>
                <p:cNvPr id="55" name="Straight Arrow Connector 44">
                  <a:extLst>
                    <a:ext uri="{FF2B5EF4-FFF2-40B4-BE49-F238E27FC236}">
                      <a16:creationId xmlns:a16="http://schemas.microsoft.com/office/drawing/2014/main" id="{5538E179-A8D3-3A42-B22C-265A64F0536B}"/>
                    </a:ext>
                  </a:extLst>
                </p:cNvPr>
                <p:cNvCxnSpPr/>
                <p:nvPr/>
              </p:nvCxnSpPr>
              <p:spPr bwMode="auto">
                <a:xfrm flipV="1">
                  <a:off x="-62705" y="619779"/>
                  <a:ext cx="0" cy="3048000"/>
                </a:xfrm>
                <a:prstGeom prst="straightConnector1">
                  <a:avLst/>
                </a:prstGeom>
                <a:solidFill>
                  <a:schemeClr val="accent1"/>
                </a:solidFill>
                <a:ln w="28575" cap="flat" cmpd="sng" algn="ctr">
                  <a:solidFill>
                    <a:srgbClr val="000000"/>
                  </a:solidFill>
                  <a:prstDash val="solid"/>
                  <a:round/>
                  <a:headEnd type="none" w="med" len="med"/>
                  <a:tailEnd type="arrow"/>
                </a:ln>
                <a:effectLst/>
              </p:spPr>
            </p:cxnSp>
            <p:sp>
              <p:nvSpPr>
                <p:cNvPr id="56" name="TextBox 27">
                  <a:extLst>
                    <a:ext uri="{FF2B5EF4-FFF2-40B4-BE49-F238E27FC236}">
                      <a16:creationId xmlns:a16="http://schemas.microsoft.com/office/drawing/2014/main" id="{A558DCD6-1ED8-6A49-8AA3-5205EB811921}"/>
                    </a:ext>
                  </a:extLst>
                </p:cNvPr>
                <p:cNvSpPr txBox="1"/>
                <p:nvPr/>
              </p:nvSpPr>
              <p:spPr>
                <a:xfrm>
                  <a:off x="292049" y="1371601"/>
                  <a:ext cx="1686446" cy="411593"/>
                </a:xfrm>
                <a:prstGeom prst="rect">
                  <a:avLst/>
                </a:prstGeom>
                <a:noFill/>
              </p:spPr>
              <p:txBody>
                <a:bodyPr wrap="square" rtlCol="0">
                  <a:spAutoFit/>
                </a:bodyPr>
                <a:lstStyle/>
                <a:p>
                  <a:pPr eaLnBrk="1" hangingPunct="1"/>
                  <a:r>
                    <a:rPr lang="en-US" dirty="0">
                      <a:solidFill>
                        <a:srgbClr val="FF0000"/>
                      </a:solidFill>
                      <a:ea typeface="MS PGothic" pitchFamily="34" charset="-128"/>
                    </a:rPr>
                    <a:t>Electron</a:t>
                  </a:r>
                </a:p>
              </p:txBody>
            </p:sp>
          </p:grpSp>
          <p:sp>
            <p:nvSpPr>
              <p:cNvPr id="51" name="TextBox 22">
                <a:extLst>
                  <a:ext uri="{FF2B5EF4-FFF2-40B4-BE49-F238E27FC236}">
                    <a16:creationId xmlns:a16="http://schemas.microsoft.com/office/drawing/2014/main" id="{29E30EF8-1F79-4B46-B31C-EF94A1C605E1}"/>
                  </a:ext>
                </a:extLst>
              </p:cNvPr>
              <p:cNvSpPr txBox="1"/>
              <p:nvPr/>
            </p:nvSpPr>
            <p:spPr>
              <a:xfrm>
                <a:off x="-7589" y="3031561"/>
                <a:ext cx="2287838" cy="621242"/>
              </a:xfrm>
              <a:prstGeom prst="rect">
                <a:avLst/>
              </a:prstGeom>
              <a:noFill/>
            </p:spPr>
            <p:txBody>
              <a:bodyPr wrap="square" rtlCol="0">
                <a:spAutoFit/>
              </a:bodyPr>
              <a:lstStyle/>
              <a:p>
                <a:pPr eaLnBrk="1" hangingPunct="1"/>
                <a:r>
                  <a:rPr lang="en-US" sz="1400" dirty="0">
                    <a:solidFill>
                      <a:srgbClr val="008000"/>
                    </a:solidFill>
                    <a:ea typeface="MS PGothic" pitchFamily="34" charset="-128"/>
                  </a:rPr>
                  <a:t>Overlapped cosmic track</a:t>
                </a:r>
              </a:p>
            </p:txBody>
          </p:sp>
          <p:cxnSp>
            <p:nvCxnSpPr>
              <p:cNvPr id="52" name="Straight Arrow Connector 23">
                <a:extLst>
                  <a:ext uri="{FF2B5EF4-FFF2-40B4-BE49-F238E27FC236}">
                    <a16:creationId xmlns:a16="http://schemas.microsoft.com/office/drawing/2014/main" id="{ABD6DB16-9018-E543-966E-7525E650B8E7}"/>
                  </a:ext>
                </a:extLst>
              </p:cNvPr>
              <p:cNvCxnSpPr/>
              <p:nvPr/>
            </p:nvCxnSpPr>
            <p:spPr bwMode="auto">
              <a:xfrm flipV="1">
                <a:off x="1295401" y="2730307"/>
                <a:ext cx="381000" cy="468085"/>
              </a:xfrm>
              <a:prstGeom prst="straightConnector1">
                <a:avLst/>
              </a:prstGeom>
              <a:solidFill>
                <a:schemeClr val="accent1"/>
              </a:solidFill>
              <a:ln w="28575" cap="flat" cmpd="sng" algn="ctr">
                <a:solidFill>
                  <a:srgbClr val="008000"/>
                </a:solidFill>
                <a:prstDash val="solid"/>
                <a:round/>
                <a:headEnd type="none" w="med" len="med"/>
                <a:tailEnd type="arrow"/>
              </a:ln>
              <a:effectLst/>
            </p:spPr>
          </p:cxnSp>
        </p:grpSp>
        <p:grpSp>
          <p:nvGrpSpPr>
            <p:cNvPr id="67" name="Group 4">
              <a:extLst>
                <a:ext uri="{FF2B5EF4-FFF2-40B4-BE49-F238E27FC236}">
                  <a16:creationId xmlns:a16="http://schemas.microsoft.com/office/drawing/2014/main" id="{1A518415-27E7-F944-84D4-022144CE74A3}"/>
                </a:ext>
              </a:extLst>
            </p:cNvPr>
            <p:cNvGrpSpPr/>
            <p:nvPr/>
          </p:nvGrpSpPr>
          <p:grpSpPr>
            <a:xfrm>
              <a:off x="4067147" y="584339"/>
              <a:ext cx="4202097" cy="3855725"/>
              <a:chOff x="4241871" y="3199314"/>
              <a:chExt cx="4551552" cy="3629820"/>
            </a:xfrm>
          </p:grpSpPr>
          <p:pic>
            <p:nvPicPr>
              <p:cNvPr id="68" name="Picture 5">
                <a:extLst>
                  <a:ext uri="{FF2B5EF4-FFF2-40B4-BE49-F238E27FC236}">
                    <a16:creationId xmlns:a16="http://schemas.microsoft.com/office/drawing/2014/main" id="{0D0B8C4A-BA5F-F847-9ED8-D72C4C397B34}"/>
                  </a:ext>
                </a:extLst>
              </p:cNvPr>
              <p:cNvPicPr>
                <a:picLocks noChangeAspect="1"/>
              </p:cNvPicPr>
              <p:nvPr/>
            </p:nvPicPr>
            <p:blipFill>
              <a:blip r:embed="rId4"/>
              <a:stretch>
                <a:fillRect/>
              </a:stretch>
            </p:blipFill>
            <p:spPr>
              <a:xfrm>
                <a:off x="4619480" y="3712387"/>
                <a:ext cx="4153696" cy="3031313"/>
              </a:xfrm>
              <a:prstGeom prst="rect">
                <a:avLst/>
              </a:prstGeom>
            </p:spPr>
          </p:pic>
          <p:grpSp>
            <p:nvGrpSpPr>
              <p:cNvPr id="69" name="Group 6">
                <a:extLst>
                  <a:ext uri="{FF2B5EF4-FFF2-40B4-BE49-F238E27FC236}">
                    <a16:creationId xmlns:a16="http://schemas.microsoft.com/office/drawing/2014/main" id="{A6DDECCF-E119-FA4F-B526-E2A5741D7D49}"/>
                  </a:ext>
                </a:extLst>
              </p:cNvPr>
              <p:cNvGrpSpPr/>
              <p:nvPr/>
            </p:nvGrpSpPr>
            <p:grpSpPr>
              <a:xfrm>
                <a:off x="4241871" y="3199314"/>
                <a:ext cx="4551552" cy="3629820"/>
                <a:chOff x="-755325" y="3799168"/>
                <a:chExt cx="4893226" cy="2998547"/>
              </a:xfrm>
            </p:grpSpPr>
            <p:grpSp>
              <p:nvGrpSpPr>
                <p:cNvPr id="70" name="Group 7">
                  <a:extLst>
                    <a:ext uri="{FF2B5EF4-FFF2-40B4-BE49-F238E27FC236}">
                      <a16:creationId xmlns:a16="http://schemas.microsoft.com/office/drawing/2014/main" id="{426F6DFE-F624-BB42-B542-7D580DF089A4}"/>
                    </a:ext>
                  </a:extLst>
                </p:cNvPr>
                <p:cNvGrpSpPr/>
                <p:nvPr/>
              </p:nvGrpSpPr>
              <p:grpSpPr>
                <a:xfrm>
                  <a:off x="-450859" y="4287244"/>
                  <a:ext cx="4542600" cy="2473144"/>
                  <a:chOff x="-450859" y="4244798"/>
                  <a:chExt cx="4542600" cy="2473144"/>
                </a:xfrm>
              </p:grpSpPr>
              <p:sp>
                <p:nvSpPr>
                  <p:cNvPr id="117" name="TextBox 13">
                    <a:extLst>
                      <a:ext uri="{FF2B5EF4-FFF2-40B4-BE49-F238E27FC236}">
                        <a16:creationId xmlns:a16="http://schemas.microsoft.com/office/drawing/2014/main" id="{E75B47B0-A63A-374A-8D53-8C975716D900}"/>
                      </a:ext>
                    </a:extLst>
                  </p:cNvPr>
                  <p:cNvSpPr txBox="1"/>
                  <p:nvPr/>
                </p:nvSpPr>
                <p:spPr>
                  <a:xfrm>
                    <a:off x="-247881" y="4244798"/>
                    <a:ext cx="1434826" cy="395758"/>
                  </a:xfrm>
                  <a:prstGeom prst="rect">
                    <a:avLst/>
                  </a:prstGeom>
                  <a:noFill/>
                </p:spPr>
                <p:txBody>
                  <a:bodyPr wrap="square" rtlCol="0">
                    <a:spAutoFit/>
                  </a:bodyPr>
                  <a:lstStyle/>
                  <a:p>
                    <a:pPr eaLnBrk="1" hangingPunct="1"/>
                    <a:r>
                      <a:rPr lang="en-US" b="1" dirty="0">
                        <a:solidFill>
                          <a:srgbClr val="FF0000"/>
                        </a:solidFill>
                        <a:ea typeface="MS PGothic" pitchFamily="34" charset="-128"/>
                      </a:rPr>
                      <a:t>IND2</a:t>
                    </a:r>
                  </a:p>
                </p:txBody>
              </p:sp>
              <p:sp>
                <p:nvSpPr>
                  <p:cNvPr id="118" name="TextBox 14">
                    <a:extLst>
                      <a:ext uri="{FF2B5EF4-FFF2-40B4-BE49-F238E27FC236}">
                        <a16:creationId xmlns:a16="http://schemas.microsoft.com/office/drawing/2014/main" id="{A0B7E605-A281-D84C-ACD9-BE65D8D95C83}"/>
                      </a:ext>
                    </a:extLst>
                  </p:cNvPr>
                  <p:cNvSpPr txBox="1"/>
                  <p:nvPr/>
                </p:nvSpPr>
                <p:spPr>
                  <a:xfrm>
                    <a:off x="2285659" y="5443955"/>
                    <a:ext cx="1806082" cy="395758"/>
                  </a:xfrm>
                  <a:prstGeom prst="rect">
                    <a:avLst/>
                  </a:prstGeom>
                  <a:noFill/>
                </p:spPr>
                <p:txBody>
                  <a:bodyPr wrap="square" rtlCol="0">
                    <a:spAutoFit/>
                  </a:bodyPr>
                  <a:lstStyle/>
                  <a:p>
                    <a:pPr eaLnBrk="1" hangingPunct="1"/>
                    <a:r>
                      <a:rPr lang="en-US" dirty="0">
                        <a:solidFill>
                          <a:srgbClr val="FF0000"/>
                        </a:solidFill>
                        <a:ea typeface="MS PGothic" pitchFamily="34" charset="-128"/>
                      </a:rPr>
                      <a:t>Electron</a:t>
                    </a:r>
                  </a:p>
                </p:txBody>
              </p:sp>
              <p:sp>
                <p:nvSpPr>
                  <p:cNvPr id="120" name="TextBox 17">
                    <a:extLst>
                      <a:ext uri="{FF2B5EF4-FFF2-40B4-BE49-F238E27FC236}">
                        <a16:creationId xmlns:a16="http://schemas.microsoft.com/office/drawing/2014/main" id="{E2AD54DC-4329-184C-8248-674509CD57F4}"/>
                      </a:ext>
                    </a:extLst>
                  </p:cNvPr>
                  <p:cNvSpPr txBox="1"/>
                  <p:nvPr/>
                </p:nvSpPr>
                <p:spPr>
                  <a:xfrm>
                    <a:off x="-450859" y="6366564"/>
                    <a:ext cx="2288281" cy="351378"/>
                  </a:xfrm>
                  <a:prstGeom prst="rect">
                    <a:avLst/>
                  </a:prstGeom>
                  <a:noFill/>
                </p:spPr>
                <p:txBody>
                  <a:bodyPr wrap="square" rtlCol="0">
                    <a:spAutoFit/>
                  </a:bodyPr>
                  <a:lstStyle/>
                  <a:p>
                    <a:pPr eaLnBrk="1" hangingPunct="1"/>
                    <a:r>
                      <a:rPr lang="en-US" sz="1400" dirty="0">
                        <a:solidFill>
                          <a:srgbClr val="0000FF"/>
                        </a:solidFill>
                        <a:ea typeface="MS PGothic" pitchFamily="34" charset="-128"/>
                      </a:rPr>
                      <a:t>Beam direction</a:t>
                    </a:r>
                  </a:p>
                </p:txBody>
              </p:sp>
              <p:cxnSp>
                <p:nvCxnSpPr>
                  <p:cNvPr id="121" name="Straight Arrow Connector 18">
                    <a:extLst>
                      <a:ext uri="{FF2B5EF4-FFF2-40B4-BE49-F238E27FC236}">
                        <a16:creationId xmlns:a16="http://schemas.microsoft.com/office/drawing/2014/main" id="{198B9E0D-88E9-C84B-B866-D10B7F416917}"/>
                      </a:ext>
                    </a:extLst>
                  </p:cNvPr>
                  <p:cNvCxnSpPr/>
                  <p:nvPr/>
                </p:nvCxnSpPr>
                <p:spPr bwMode="auto">
                  <a:xfrm flipV="1">
                    <a:off x="-146393" y="6018587"/>
                    <a:ext cx="197641" cy="288235"/>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grpSp>
            <p:cxnSp>
              <p:nvCxnSpPr>
                <p:cNvPr id="72" name="Straight Arrow Connector 8">
                  <a:extLst>
                    <a:ext uri="{FF2B5EF4-FFF2-40B4-BE49-F238E27FC236}">
                      <a16:creationId xmlns:a16="http://schemas.microsoft.com/office/drawing/2014/main" id="{A34E6D87-3FBA-3947-918B-B37EB80C36E6}"/>
                    </a:ext>
                  </a:extLst>
                </p:cNvPr>
                <p:cNvCxnSpPr/>
                <p:nvPr/>
              </p:nvCxnSpPr>
              <p:spPr bwMode="auto">
                <a:xfrm flipV="1">
                  <a:off x="-349370" y="4452729"/>
                  <a:ext cx="11561" cy="2329070"/>
                </a:xfrm>
                <a:prstGeom prst="straightConnector1">
                  <a:avLst/>
                </a:prstGeom>
                <a:solidFill>
                  <a:schemeClr val="accent1"/>
                </a:solidFill>
                <a:ln w="28575" cap="flat" cmpd="sng" algn="ctr">
                  <a:solidFill>
                    <a:srgbClr val="000000"/>
                  </a:solidFill>
                  <a:prstDash val="solid"/>
                  <a:round/>
                  <a:headEnd type="none" w="med" len="med"/>
                  <a:tailEnd type="arrow"/>
                </a:ln>
                <a:effectLst/>
              </p:spPr>
            </p:cxnSp>
            <p:sp>
              <p:nvSpPr>
                <p:cNvPr id="75" name="TextBox 45">
                  <a:extLst>
                    <a:ext uri="{FF2B5EF4-FFF2-40B4-BE49-F238E27FC236}">
                      <a16:creationId xmlns:a16="http://schemas.microsoft.com/office/drawing/2014/main" id="{D72F7982-5CA7-9743-AB8F-99B29822A5E0}"/>
                    </a:ext>
                  </a:extLst>
                </p:cNvPr>
                <p:cNvSpPr txBox="1"/>
                <p:nvPr/>
              </p:nvSpPr>
              <p:spPr>
                <a:xfrm rot="16200000">
                  <a:off x="-1909089" y="4952932"/>
                  <a:ext cx="2717448" cy="409920"/>
                </a:xfrm>
                <a:prstGeom prst="rect">
                  <a:avLst/>
                </a:prstGeom>
                <a:noFill/>
              </p:spPr>
              <p:txBody>
                <a:bodyPr wrap="square" rtlCol="0">
                  <a:spAutoFit/>
                </a:bodyPr>
                <a:lstStyle/>
                <a:p>
                  <a:pPr eaLnBrk="1" hangingPunct="1"/>
                  <a:r>
                    <a:rPr lang="en-US" sz="1400" dirty="0">
                      <a:solidFill>
                        <a:srgbClr val="000000"/>
                      </a:solidFill>
                      <a:ea typeface="MS PGothic" pitchFamily="34" charset="-128"/>
                    </a:rPr>
                    <a:t>0.5 m Drift direction</a:t>
                  </a:r>
                </a:p>
              </p:txBody>
            </p:sp>
            <p:cxnSp>
              <p:nvCxnSpPr>
                <p:cNvPr id="114" name="Straight Arrow Connector 30">
                  <a:extLst>
                    <a:ext uri="{FF2B5EF4-FFF2-40B4-BE49-F238E27FC236}">
                      <a16:creationId xmlns:a16="http://schemas.microsoft.com/office/drawing/2014/main" id="{D0CBF6B2-CF8D-FE48-BBCE-AD30C17D0C21}"/>
                    </a:ext>
                  </a:extLst>
                </p:cNvPr>
                <p:cNvCxnSpPr>
                  <a:cxnSpLocks/>
                </p:cNvCxnSpPr>
                <p:nvPr/>
              </p:nvCxnSpPr>
              <p:spPr bwMode="auto">
                <a:xfrm flipV="1">
                  <a:off x="-450859" y="6775768"/>
                  <a:ext cx="4566994" cy="6033"/>
                </a:xfrm>
                <a:prstGeom prst="straightConnector1">
                  <a:avLst/>
                </a:prstGeom>
                <a:solidFill>
                  <a:schemeClr val="accent1"/>
                </a:solidFill>
                <a:ln w="28575" cap="flat" cmpd="sng" algn="ctr">
                  <a:solidFill>
                    <a:srgbClr val="000000"/>
                  </a:solidFill>
                  <a:prstDash val="solid"/>
                  <a:round/>
                  <a:headEnd type="arrow" w="med" len="med"/>
                  <a:tailEnd type="arrow"/>
                </a:ln>
                <a:effectLst/>
              </p:spPr>
            </p:cxnSp>
            <p:sp>
              <p:nvSpPr>
                <p:cNvPr id="115" name="TextBox 29">
                  <a:extLst>
                    <a:ext uri="{FF2B5EF4-FFF2-40B4-BE49-F238E27FC236}">
                      <a16:creationId xmlns:a16="http://schemas.microsoft.com/office/drawing/2014/main" id="{45FE48C7-31F0-B94A-A5AF-75F61F6286C8}"/>
                    </a:ext>
                  </a:extLst>
                </p:cNvPr>
                <p:cNvSpPr txBox="1"/>
                <p:nvPr/>
              </p:nvSpPr>
              <p:spPr>
                <a:xfrm>
                  <a:off x="1883382" y="6446337"/>
                  <a:ext cx="2254519" cy="351378"/>
                </a:xfrm>
                <a:prstGeom prst="rect">
                  <a:avLst/>
                </a:prstGeom>
                <a:noFill/>
              </p:spPr>
              <p:txBody>
                <a:bodyPr wrap="square" rtlCol="0">
                  <a:spAutoFit/>
                </a:bodyPr>
                <a:lstStyle/>
                <a:p>
                  <a:pPr eaLnBrk="1" hangingPunct="1"/>
                  <a:r>
                    <a:rPr lang="en-US" sz="1400" dirty="0">
                      <a:solidFill>
                        <a:srgbClr val="000000"/>
                      </a:solidFill>
                      <a:ea typeface="MS PGothic" pitchFamily="34" charset="-128"/>
                    </a:rPr>
                    <a:t>1.0 m   Wires</a:t>
                  </a:r>
                </a:p>
              </p:txBody>
            </p:sp>
            <p:sp>
              <p:nvSpPr>
                <p:cNvPr id="116" name="TextBox 12">
                  <a:extLst>
                    <a:ext uri="{FF2B5EF4-FFF2-40B4-BE49-F238E27FC236}">
                      <a16:creationId xmlns:a16="http://schemas.microsoft.com/office/drawing/2014/main" id="{70E303E0-E177-FA4A-B0B8-8C95CB24C3B7}"/>
                    </a:ext>
                  </a:extLst>
                </p:cNvPr>
                <p:cNvSpPr txBox="1"/>
                <p:nvPr/>
              </p:nvSpPr>
              <p:spPr>
                <a:xfrm>
                  <a:off x="-247881" y="5017095"/>
                  <a:ext cx="1223203" cy="386515"/>
                </a:xfrm>
                <a:prstGeom prst="rect">
                  <a:avLst/>
                </a:prstGeom>
                <a:noFill/>
              </p:spPr>
              <p:txBody>
                <a:bodyPr wrap="square" rtlCol="0">
                  <a:spAutoFit/>
                </a:bodyPr>
                <a:lstStyle/>
                <a:p>
                  <a:pPr eaLnBrk="1" hangingPunct="1"/>
                  <a:r>
                    <a:rPr lang="en-US" dirty="0">
                      <a:solidFill>
                        <a:srgbClr val="FF0000"/>
                      </a:solidFill>
                      <a:ea typeface="MS PGothic" pitchFamily="34" charset="-128"/>
                    </a:rPr>
                    <a:t>Proton</a:t>
                  </a:r>
                </a:p>
              </p:txBody>
            </p:sp>
          </p:grpSp>
        </p:grpSp>
      </p:grpSp>
      <p:sp>
        <p:nvSpPr>
          <p:cNvPr id="122" name="Content Placeholder 5">
            <a:extLst>
              <a:ext uri="{FF2B5EF4-FFF2-40B4-BE49-F238E27FC236}">
                <a16:creationId xmlns:a16="http://schemas.microsoft.com/office/drawing/2014/main" id="{7B5A0336-D167-4E43-B9D8-FC39A7431178}"/>
              </a:ext>
            </a:extLst>
          </p:cNvPr>
          <p:cNvSpPr>
            <a:spLocks noGrp="1"/>
          </p:cNvSpPr>
          <p:nvPr>
            <p:ph idx="1"/>
          </p:nvPr>
        </p:nvSpPr>
        <p:spPr>
          <a:xfrm>
            <a:off x="6111924" y="914400"/>
            <a:ext cx="3794077" cy="2017415"/>
          </a:xfrm>
        </p:spPr>
        <p:txBody>
          <a:bodyPr>
            <a:noAutofit/>
          </a:bodyPr>
          <a:lstStyle/>
          <a:p>
            <a:pPr marL="273050" indent="-273050">
              <a:lnSpc>
                <a:spcPts val="2360"/>
              </a:lnSpc>
              <a:spcBef>
                <a:spcPts val="400"/>
              </a:spcBef>
              <a:spcAft>
                <a:spcPts val="400"/>
              </a:spcAft>
              <a:buSzPct val="90000"/>
              <a:buFont typeface="Wingdings" charset="2"/>
              <a:buChar char="Ø"/>
            </a:pPr>
            <a:r>
              <a:rPr lang="en-US" sz="1700" dirty="0">
                <a:solidFill>
                  <a:srgbClr val="000000"/>
                </a:solidFill>
              </a:rPr>
              <a:t>QE </a:t>
            </a:r>
            <a:r>
              <a:rPr lang="en-US" sz="1700" dirty="0">
                <a:solidFill>
                  <a:srgbClr val="000000"/>
                </a:solidFill>
                <a:latin typeface="Symbol" pitchFamily="2" charset="2"/>
              </a:rPr>
              <a:t>n</a:t>
            </a:r>
            <a:r>
              <a:rPr lang="en-US" sz="1700" dirty="0">
                <a:solidFill>
                  <a:srgbClr val="000000"/>
                </a:solidFill>
              </a:rPr>
              <a:t>e CC event contained candidate, E</a:t>
            </a:r>
            <a:r>
              <a:rPr lang="en-US" sz="1700" baseline="-25000" dirty="0">
                <a:solidFill>
                  <a:srgbClr val="000000"/>
                </a:solidFill>
              </a:rPr>
              <a:t>DEP</a:t>
            </a:r>
            <a:r>
              <a:rPr lang="en-US" sz="1700" dirty="0">
                <a:solidFill>
                  <a:srgbClr val="000000"/>
                </a:solidFill>
              </a:rPr>
              <a:t>~870 MeV: </a:t>
            </a:r>
          </a:p>
          <a:p>
            <a:pPr marL="490538" lvl="1" indent="-260350">
              <a:lnSpc>
                <a:spcPts val="2360"/>
              </a:lnSpc>
              <a:spcBef>
                <a:spcPts val="400"/>
              </a:spcBef>
              <a:spcAft>
                <a:spcPts val="400"/>
              </a:spcAft>
              <a:buSzPct val="90000"/>
              <a:buFont typeface="Wingdings" pitchFamily="2" charset="2"/>
              <a:buChar char="ü"/>
            </a:pPr>
            <a:r>
              <a:rPr lang="en-US" sz="1700" dirty="0">
                <a:solidFill>
                  <a:srgbClr val="000000"/>
                </a:solidFill>
              </a:rPr>
              <a:t>proton candidate is upward going/stopping  L= 13 cm;</a:t>
            </a:r>
          </a:p>
          <a:p>
            <a:pPr marL="490538" lvl="1" indent="-260350">
              <a:lnSpc>
                <a:spcPts val="2360"/>
              </a:lnSpc>
              <a:spcBef>
                <a:spcPts val="400"/>
              </a:spcBef>
              <a:spcAft>
                <a:spcPts val="400"/>
              </a:spcAft>
              <a:buSzPct val="90000"/>
              <a:buFont typeface="Wingdings" pitchFamily="2" charset="2"/>
              <a:buChar char="ü"/>
            </a:pPr>
            <a:r>
              <a:rPr lang="en-US" sz="1700" dirty="0">
                <a:solidFill>
                  <a:srgbClr val="000000"/>
                </a:solidFill>
              </a:rPr>
              <a:t>e-shower is downward going.</a:t>
            </a:r>
          </a:p>
        </p:txBody>
      </p:sp>
      <p:grpSp>
        <p:nvGrpSpPr>
          <p:cNvPr id="42" name="Group 41">
            <a:extLst>
              <a:ext uri="{FF2B5EF4-FFF2-40B4-BE49-F238E27FC236}">
                <a16:creationId xmlns:a16="http://schemas.microsoft.com/office/drawing/2014/main" id="{B16FF462-17C8-EF42-B3E4-ACB730D33ECD}"/>
              </a:ext>
            </a:extLst>
          </p:cNvPr>
          <p:cNvGrpSpPr/>
          <p:nvPr/>
        </p:nvGrpSpPr>
        <p:grpSpPr>
          <a:xfrm>
            <a:off x="15436" y="3733800"/>
            <a:ext cx="5166164" cy="2710506"/>
            <a:chOff x="-76200" y="609600"/>
            <a:chExt cx="5776308" cy="2895600"/>
          </a:xfrm>
        </p:grpSpPr>
        <p:grpSp>
          <p:nvGrpSpPr>
            <p:cNvPr id="43" name="Group 42">
              <a:extLst>
                <a:ext uri="{FF2B5EF4-FFF2-40B4-BE49-F238E27FC236}">
                  <a16:creationId xmlns:a16="http://schemas.microsoft.com/office/drawing/2014/main" id="{50556FED-3759-1A47-9C2F-2DE5C427464B}"/>
                </a:ext>
              </a:extLst>
            </p:cNvPr>
            <p:cNvGrpSpPr/>
            <p:nvPr/>
          </p:nvGrpSpPr>
          <p:grpSpPr>
            <a:xfrm>
              <a:off x="-76200" y="609600"/>
              <a:ext cx="4953114" cy="2895600"/>
              <a:chOff x="-33754" y="3886200"/>
              <a:chExt cx="4779617" cy="2895600"/>
            </a:xfrm>
          </p:grpSpPr>
          <p:pic>
            <p:nvPicPr>
              <p:cNvPr id="45" name="Picture 44">
                <a:extLst>
                  <a:ext uri="{FF2B5EF4-FFF2-40B4-BE49-F238E27FC236}">
                    <a16:creationId xmlns:a16="http://schemas.microsoft.com/office/drawing/2014/main" id="{4B911230-A269-EB44-8638-3EAA773CD9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900" y="3886200"/>
                <a:ext cx="4310120" cy="2819399"/>
              </a:xfrm>
              <a:prstGeom prst="rect">
                <a:avLst/>
              </a:prstGeom>
            </p:spPr>
          </p:pic>
          <p:grpSp>
            <p:nvGrpSpPr>
              <p:cNvPr id="46" name="Group 45">
                <a:extLst>
                  <a:ext uri="{FF2B5EF4-FFF2-40B4-BE49-F238E27FC236}">
                    <a16:creationId xmlns:a16="http://schemas.microsoft.com/office/drawing/2014/main" id="{F79CB011-80C3-734D-8F5B-695AEC21B9B4}"/>
                  </a:ext>
                </a:extLst>
              </p:cNvPr>
              <p:cNvGrpSpPr/>
              <p:nvPr/>
            </p:nvGrpSpPr>
            <p:grpSpPr>
              <a:xfrm>
                <a:off x="360667" y="3886200"/>
                <a:ext cx="4385196" cy="1143000"/>
                <a:chOff x="360667" y="3843754"/>
                <a:chExt cx="4385196" cy="1143000"/>
              </a:xfrm>
            </p:grpSpPr>
            <p:sp>
              <p:nvSpPr>
                <p:cNvPr id="74" name="TextBox 73">
                  <a:extLst>
                    <a:ext uri="{FF2B5EF4-FFF2-40B4-BE49-F238E27FC236}">
                      <a16:creationId xmlns:a16="http://schemas.microsoft.com/office/drawing/2014/main" id="{06C64E21-6919-2D44-851F-4A7227D17646}"/>
                    </a:ext>
                  </a:extLst>
                </p:cNvPr>
                <p:cNvSpPr txBox="1"/>
                <p:nvPr/>
              </p:nvSpPr>
              <p:spPr>
                <a:xfrm>
                  <a:off x="3895919" y="3843754"/>
                  <a:ext cx="849944" cy="361673"/>
                </a:xfrm>
                <a:prstGeom prst="rect">
                  <a:avLst/>
                </a:prstGeom>
                <a:noFill/>
              </p:spPr>
              <p:txBody>
                <a:bodyPr wrap="square" rtlCol="0">
                  <a:spAutoFit/>
                </a:bodyPr>
                <a:lstStyle/>
                <a:p>
                  <a:pPr eaLnBrk="1" hangingPunct="1"/>
                  <a:r>
                    <a:rPr lang="en-US" b="1" dirty="0">
                      <a:solidFill>
                        <a:srgbClr val="FF0000"/>
                      </a:solidFill>
                      <a:latin typeface="Comic Sans MS" pitchFamily="66" charset="0"/>
                      <a:ea typeface="MS PGothic" pitchFamily="34" charset="-128"/>
                    </a:rPr>
                    <a:t>COLL</a:t>
                  </a:r>
                </a:p>
              </p:txBody>
            </p:sp>
            <p:sp>
              <p:nvSpPr>
                <p:cNvPr id="76" name="TextBox 75">
                  <a:extLst>
                    <a:ext uri="{FF2B5EF4-FFF2-40B4-BE49-F238E27FC236}">
                      <a16:creationId xmlns:a16="http://schemas.microsoft.com/office/drawing/2014/main" id="{46DFBCEA-51E2-D748-B756-6CF4D65998CC}"/>
                    </a:ext>
                  </a:extLst>
                </p:cNvPr>
                <p:cNvSpPr txBox="1"/>
                <p:nvPr/>
              </p:nvSpPr>
              <p:spPr>
                <a:xfrm>
                  <a:off x="1525290" y="4648200"/>
                  <a:ext cx="1014537" cy="338554"/>
                </a:xfrm>
                <a:prstGeom prst="rect">
                  <a:avLst/>
                </a:prstGeom>
                <a:noFill/>
              </p:spPr>
              <p:txBody>
                <a:bodyPr wrap="square" rtlCol="0">
                  <a:spAutoFit/>
                </a:bodyPr>
                <a:lstStyle/>
                <a:p>
                  <a:pPr eaLnBrk="1" hangingPunct="1"/>
                  <a:r>
                    <a:rPr lang="en-US" dirty="0">
                      <a:solidFill>
                        <a:srgbClr val="FF0000"/>
                      </a:solidFill>
                      <a:latin typeface="Comic Sans MS" pitchFamily="66" charset="0"/>
                      <a:ea typeface="MS PGothic" pitchFamily="34" charset="-128"/>
                    </a:rPr>
                    <a:t>Track 1</a:t>
                  </a:r>
                </a:p>
              </p:txBody>
            </p:sp>
            <p:sp>
              <p:nvSpPr>
                <p:cNvPr id="77" name="TextBox 76">
                  <a:extLst>
                    <a:ext uri="{FF2B5EF4-FFF2-40B4-BE49-F238E27FC236}">
                      <a16:creationId xmlns:a16="http://schemas.microsoft.com/office/drawing/2014/main" id="{872CC9A7-80B1-CE48-BE86-24688A992FF1}"/>
                    </a:ext>
                  </a:extLst>
                </p:cNvPr>
                <p:cNvSpPr txBox="1"/>
                <p:nvPr/>
              </p:nvSpPr>
              <p:spPr>
                <a:xfrm>
                  <a:off x="360667" y="3971634"/>
                  <a:ext cx="1148836" cy="361673"/>
                </a:xfrm>
                <a:prstGeom prst="rect">
                  <a:avLst/>
                </a:prstGeom>
                <a:noFill/>
              </p:spPr>
              <p:txBody>
                <a:bodyPr wrap="square" rtlCol="0">
                  <a:spAutoFit/>
                </a:bodyPr>
                <a:lstStyle/>
                <a:p>
                  <a:pPr eaLnBrk="1" hangingPunct="1"/>
                  <a:r>
                    <a:rPr lang="en-US" dirty="0">
                      <a:solidFill>
                        <a:srgbClr val="FF0000"/>
                      </a:solidFill>
                      <a:latin typeface="Comic Sans MS" pitchFamily="66" charset="0"/>
                      <a:ea typeface="MS PGothic" pitchFamily="34" charset="-128"/>
                    </a:rPr>
                    <a:t>Track 2</a:t>
                  </a:r>
                </a:p>
              </p:txBody>
            </p:sp>
          </p:grpSp>
          <p:cxnSp>
            <p:nvCxnSpPr>
              <p:cNvPr id="47" name="Straight Arrow Connector 46">
                <a:extLst>
                  <a:ext uri="{FF2B5EF4-FFF2-40B4-BE49-F238E27FC236}">
                    <a16:creationId xmlns:a16="http://schemas.microsoft.com/office/drawing/2014/main" id="{E1046B53-8263-5740-8CB9-1C2F03144A49}"/>
                  </a:ext>
                </a:extLst>
              </p:cNvPr>
              <p:cNvCxnSpPr/>
              <p:nvPr/>
            </p:nvCxnSpPr>
            <p:spPr bwMode="auto">
              <a:xfrm flipV="1">
                <a:off x="304800" y="3886200"/>
                <a:ext cx="0" cy="2895600"/>
              </a:xfrm>
              <a:prstGeom prst="straightConnector1">
                <a:avLst/>
              </a:prstGeom>
              <a:solidFill>
                <a:schemeClr val="accent1"/>
              </a:solidFill>
              <a:ln w="28575" cap="flat" cmpd="sng" algn="ctr">
                <a:solidFill>
                  <a:srgbClr val="000000"/>
                </a:solidFill>
                <a:prstDash val="solid"/>
                <a:round/>
                <a:headEnd type="arrow" w="med" len="med"/>
                <a:tailEnd type="none"/>
              </a:ln>
              <a:effectLst/>
            </p:spPr>
          </p:cxnSp>
          <p:sp>
            <p:nvSpPr>
              <p:cNvPr id="65" name="TextBox 45">
                <a:extLst>
                  <a:ext uri="{FF2B5EF4-FFF2-40B4-BE49-F238E27FC236}">
                    <a16:creationId xmlns:a16="http://schemas.microsoft.com/office/drawing/2014/main" id="{A6694C27-91D1-B149-BB2D-DD840FE87EB4}"/>
                  </a:ext>
                </a:extLst>
              </p:cNvPr>
              <p:cNvSpPr txBox="1"/>
              <p:nvPr/>
            </p:nvSpPr>
            <p:spPr>
              <a:xfrm rot="16200000">
                <a:off x="-1045577" y="5126623"/>
                <a:ext cx="2362200" cy="338554"/>
              </a:xfrm>
              <a:prstGeom prst="rect">
                <a:avLst/>
              </a:prstGeom>
              <a:noFill/>
            </p:spPr>
            <p:txBody>
              <a:bodyPr wrap="square" rtlCol="0">
                <a:spAutoFit/>
              </a:bodyPr>
              <a:lstStyle/>
              <a:p>
                <a:pPr eaLnBrk="1" hangingPunct="1"/>
                <a:r>
                  <a:rPr lang="en-US" sz="1400" dirty="0">
                    <a:solidFill>
                      <a:srgbClr val="000000"/>
                    </a:solidFill>
                    <a:latin typeface="Comic Sans MS" pitchFamily="66" charset="0"/>
                    <a:ea typeface="MS PGothic" pitchFamily="34" charset="-128"/>
                  </a:rPr>
                  <a:t>0.92 m Drift direction</a:t>
                </a:r>
              </a:p>
            </p:txBody>
          </p:sp>
          <p:cxnSp>
            <p:nvCxnSpPr>
              <p:cNvPr id="71" name="Straight Arrow Connector 30">
                <a:extLst>
                  <a:ext uri="{FF2B5EF4-FFF2-40B4-BE49-F238E27FC236}">
                    <a16:creationId xmlns:a16="http://schemas.microsoft.com/office/drawing/2014/main" id="{5FA8739F-D370-834F-B0C1-96DDD9947242}"/>
                  </a:ext>
                </a:extLst>
              </p:cNvPr>
              <p:cNvCxnSpPr/>
              <p:nvPr/>
            </p:nvCxnSpPr>
            <p:spPr bwMode="auto">
              <a:xfrm>
                <a:off x="295107" y="6700396"/>
                <a:ext cx="4291223" cy="0"/>
              </a:xfrm>
              <a:prstGeom prst="straightConnector1">
                <a:avLst/>
              </a:prstGeom>
              <a:solidFill>
                <a:schemeClr val="accent1"/>
              </a:solidFill>
              <a:ln w="28575" cap="flat" cmpd="sng" algn="ctr">
                <a:solidFill>
                  <a:srgbClr val="000000"/>
                </a:solidFill>
                <a:prstDash val="solid"/>
                <a:round/>
                <a:headEnd type="arrow" w="med" len="med"/>
                <a:tailEnd type="arrow"/>
              </a:ln>
              <a:effectLst/>
            </p:spPr>
          </p:cxnSp>
          <p:sp>
            <p:nvSpPr>
              <p:cNvPr id="73" name="TextBox 29">
                <a:extLst>
                  <a:ext uri="{FF2B5EF4-FFF2-40B4-BE49-F238E27FC236}">
                    <a16:creationId xmlns:a16="http://schemas.microsoft.com/office/drawing/2014/main" id="{804F2B09-C283-E34C-9F5A-60DC827F1CA7}"/>
                  </a:ext>
                </a:extLst>
              </p:cNvPr>
              <p:cNvSpPr txBox="1"/>
              <p:nvPr/>
            </p:nvSpPr>
            <p:spPr>
              <a:xfrm>
                <a:off x="2209800" y="6443246"/>
                <a:ext cx="1905000" cy="338554"/>
              </a:xfrm>
              <a:prstGeom prst="rect">
                <a:avLst/>
              </a:prstGeom>
              <a:noFill/>
            </p:spPr>
            <p:txBody>
              <a:bodyPr wrap="square" rtlCol="0">
                <a:spAutoFit/>
              </a:bodyPr>
              <a:lstStyle/>
              <a:p>
                <a:pPr eaLnBrk="1" hangingPunct="1"/>
                <a:r>
                  <a:rPr lang="en-US" sz="1400" dirty="0">
                    <a:solidFill>
                      <a:srgbClr val="000000"/>
                    </a:solidFill>
                    <a:latin typeface="Comic Sans MS" pitchFamily="66" charset="0"/>
                    <a:ea typeface="MS PGothic" pitchFamily="34" charset="-128"/>
                  </a:rPr>
                  <a:t>1  m   Wires</a:t>
                </a:r>
              </a:p>
            </p:txBody>
          </p:sp>
        </p:grpSp>
        <p:pic>
          <p:nvPicPr>
            <p:cNvPr id="44" name="Picture 43" descr="Run7033Event9885_Coll_left_I_zoom.jpg">
              <a:extLst>
                <a:ext uri="{FF2B5EF4-FFF2-40B4-BE49-F238E27FC236}">
                  <a16:creationId xmlns:a16="http://schemas.microsoft.com/office/drawing/2014/main" id="{99ECCACD-A52A-2E4E-9BB8-A824B4C2F3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7599" y="1066800"/>
              <a:ext cx="2042509" cy="1860685"/>
            </a:xfrm>
            <a:prstGeom prst="rect">
              <a:avLst/>
            </a:prstGeom>
            <a:ln w="25400">
              <a:solidFill>
                <a:srgbClr val="00B050"/>
              </a:solidFill>
            </a:ln>
          </p:spPr>
        </p:pic>
      </p:grpSp>
      <p:sp>
        <p:nvSpPr>
          <p:cNvPr id="79" name="Content Placeholder 5">
            <a:extLst>
              <a:ext uri="{FF2B5EF4-FFF2-40B4-BE49-F238E27FC236}">
                <a16:creationId xmlns:a16="http://schemas.microsoft.com/office/drawing/2014/main" id="{639EC093-34CC-D04C-AF4D-5112BB8C67CD}"/>
              </a:ext>
            </a:extLst>
          </p:cNvPr>
          <p:cNvSpPr txBox="1">
            <a:spLocks/>
          </p:cNvSpPr>
          <p:nvPr/>
        </p:nvSpPr>
        <p:spPr bwMode="auto">
          <a:xfrm>
            <a:off x="4985376" y="3657600"/>
            <a:ext cx="4920624"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273050" lvl="1" indent="-258763">
              <a:lnSpc>
                <a:spcPts val="2360"/>
              </a:lnSpc>
              <a:spcBef>
                <a:spcPts val="400"/>
              </a:spcBef>
              <a:spcAft>
                <a:spcPts val="400"/>
              </a:spcAft>
              <a:buSzPct val="100000"/>
            </a:pPr>
            <a:r>
              <a:rPr lang="en-US" sz="1700" i="0" kern="0" dirty="0">
                <a:latin typeface="Symbol" charset="2"/>
                <a:cs typeface="Symbol" charset="2"/>
              </a:rPr>
              <a:t>n</a:t>
            </a:r>
            <a:r>
              <a:rPr lang="en-US" sz="1700" i="0" kern="0" dirty="0"/>
              <a:t>e CC event candidate fully contained in  active LAr, E</a:t>
            </a:r>
            <a:r>
              <a:rPr lang="en-US" sz="1700" i="0" kern="0" baseline="-25000" dirty="0"/>
              <a:t>DEP</a:t>
            </a:r>
            <a:r>
              <a:rPr lang="en-US" sz="1700" i="0" kern="0" dirty="0"/>
              <a:t>~830 MeV:</a:t>
            </a:r>
          </a:p>
          <a:p>
            <a:pPr marL="590550" lvl="2" indent="-273050">
              <a:lnSpc>
                <a:spcPts val="2360"/>
              </a:lnSpc>
              <a:spcBef>
                <a:spcPts val="400"/>
              </a:spcBef>
              <a:spcAft>
                <a:spcPts val="400"/>
              </a:spcAft>
              <a:buClr>
                <a:srgbClr val="FF0000"/>
              </a:buClr>
              <a:buSzPct val="100000"/>
              <a:buFont typeface="Wingdings" charset="2"/>
              <a:buChar char="ü"/>
            </a:pPr>
            <a:r>
              <a:rPr lang="en-US" sz="1700" i="0" kern="0" dirty="0"/>
              <a:t>The electron shower, E</a:t>
            </a:r>
            <a:r>
              <a:rPr lang="en-US" sz="1700" i="0" kern="0" baseline="-25000" dirty="0"/>
              <a:t>DEP</a:t>
            </a:r>
            <a:r>
              <a:rPr lang="en-US" sz="1700" i="0" kern="0" dirty="0"/>
              <a:t>~570 MeV        is downward going;</a:t>
            </a:r>
          </a:p>
          <a:p>
            <a:pPr marL="590550" lvl="2" indent="-273050">
              <a:lnSpc>
                <a:spcPts val="2360"/>
              </a:lnSpc>
              <a:spcBef>
                <a:spcPts val="400"/>
              </a:spcBef>
              <a:spcAft>
                <a:spcPts val="400"/>
              </a:spcAft>
              <a:buClr>
                <a:srgbClr val="FF0000"/>
              </a:buClr>
              <a:buSzPct val="100000"/>
              <a:buFont typeface="Wingdings" charset="2"/>
              <a:buChar char="ü"/>
            </a:pPr>
            <a:r>
              <a:rPr lang="en-US" sz="1700" i="0" kern="0" dirty="0"/>
              <a:t>Track 1: upward going, stopping proton candidate,  L = 23.7 cm;                       Track 2: stopping hadron, L = 33.4 cm.</a:t>
            </a:r>
          </a:p>
        </p:txBody>
      </p:sp>
      <p:sp>
        <p:nvSpPr>
          <p:cNvPr id="80" name="Oval 79">
            <a:extLst>
              <a:ext uri="{FF2B5EF4-FFF2-40B4-BE49-F238E27FC236}">
                <a16:creationId xmlns:a16="http://schemas.microsoft.com/office/drawing/2014/main" id="{91246ED5-33C4-1F4C-B0F2-81FE384BD105}"/>
              </a:ext>
            </a:extLst>
          </p:cNvPr>
          <p:cNvSpPr/>
          <p:nvPr/>
        </p:nvSpPr>
        <p:spPr bwMode="auto">
          <a:xfrm>
            <a:off x="685800" y="4876800"/>
            <a:ext cx="762000" cy="762000"/>
          </a:xfrm>
          <a:prstGeom prst="ellipse">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cxnSp>
        <p:nvCxnSpPr>
          <p:cNvPr id="81" name="Straight Arrow Connector 80">
            <a:extLst>
              <a:ext uri="{FF2B5EF4-FFF2-40B4-BE49-F238E27FC236}">
                <a16:creationId xmlns:a16="http://schemas.microsoft.com/office/drawing/2014/main" id="{CD7D089D-861D-7E4E-ABBC-4B634BC9A0C1}"/>
              </a:ext>
            </a:extLst>
          </p:cNvPr>
          <p:cNvCxnSpPr>
            <a:cxnSpLocks/>
          </p:cNvCxnSpPr>
          <p:nvPr/>
        </p:nvCxnSpPr>
        <p:spPr bwMode="auto">
          <a:xfrm>
            <a:off x="1447800" y="5257800"/>
            <a:ext cx="1905000" cy="0"/>
          </a:xfrm>
          <a:prstGeom prst="straightConnector1">
            <a:avLst/>
          </a:prstGeom>
          <a:solidFill>
            <a:schemeClr val="accent1"/>
          </a:solidFill>
          <a:ln w="25400" cap="flat" cmpd="sng" algn="ctr">
            <a:solidFill>
              <a:srgbClr val="00B050"/>
            </a:solidFill>
            <a:prstDash val="solid"/>
            <a:round/>
            <a:headEnd type="none" w="med" len="med"/>
            <a:tailEnd type="arrow"/>
          </a:ln>
          <a:effectLst/>
        </p:spPr>
      </p:cxnSp>
      <p:sp>
        <p:nvSpPr>
          <p:cNvPr id="82" name="TextBox 81">
            <a:extLst>
              <a:ext uri="{FF2B5EF4-FFF2-40B4-BE49-F238E27FC236}">
                <a16:creationId xmlns:a16="http://schemas.microsoft.com/office/drawing/2014/main" id="{CC093BA8-4DC9-6047-B437-D533ABEB03BE}"/>
              </a:ext>
            </a:extLst>
          </p:cNvPr>
          <p:cNvSpPr txBox="1"/>
          <p:nvPr/>
        </p:nvSpPr>
        <p:spPr>
          <a:xfrm>
            <a:off x="990600" y="5605046"/>
            <a:ext cx="1051364" cy="338554"/>
          </a:xfrm>
          <a:prstGeom prst="rect">
            <a:avLst/>
          </a:prstGeom>
          <a:noFill/>
        </p:spPr>
        <p:txBody>
          <a:bodyPr wrap="square" rtlCol="0">
            <a:spAutoFit/>
          </a:bodyPr>
          <a:lstStyle/>
          <a:p>
            <a:pPr eaLnBrk="1" hangingPunct="1"/>
            <a:r>
              <a:rPr lang="en-US" dirty="0">
                <a:solidFill>
                  <a:srgbClr val="FF0000"/>
                </a:solidFill>
                <a:latin typeface="Comic Sans MS" pitchFamily="66" charset="0"/>
                <a:ea typeface="MS PGothic" pitchFamily="34" charset="-128"/>
              </a:rPr>
              <a:t>Electron</a:t>
            </a:r>
          </a:p>
        </p:txBody>
      </p:sp>
      <p:sp>
        <p:nvSpPr>
          <p:cNvPr id="59" name="Slide Number Placeholder 4">
            <a:extLst>
              <a:ext uri="{FF2B5EF4-FFF2-40B4-BE49-F238E27FC236}">
                <a16:creationId xmlns:a16="http://schemas.microsoft.com/office/drawing/2014/main" id="{FE52CBD9-F18E-A043-9197-524C4E7FD123}"/>
              </a:ext>
            </a:extLst>
          </p:cNvPr>
          <p:cNvSpPr txBox="1">
            <a:spLocks/>
          </p:cNvSpPr>
          <p:nvPr/>
        </p:nvSpPr>
        <p:spPr bwMode="auto">
          <a:xfrm>
            <a:off x="7842250" y="6629400"/>
            <a:ext cx="206375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i="1" kern="1200">
                <a:solidFill>
                  <a:schemeClr val="accent2"/>
                </a:solidFill>
                <a:latin typeface="Helvetica" charset="0"/>
                <a:ea typeface="ＭＳ Ｐゴシック" charset="-128"/>
                <a:cs typeface="ＭＳ Ｐゴシック" charset="-128"/>
              </a:defRPr>
            </a:lvl1pPr>
            <a:lvl2pPr marL="4572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2pPr>
            <a:lvl3pPr marL="9144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3pPr>
            <a:lvl4pPr marL="13716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4pPr>
            <a:lvl5pPr marL="1828800" algn="l" rtl="0" eaLnBrk="0" fontAlgn="base" hangingPunct="0">
              <a:spcBef>
                <a:spcPct val="0"/>
              </a:spcBef>
              <a:spcAft>
                <a:spcPct val="0"/>
              </a:spcAft>
              <a:defRPr sz="1600" i="1" kern="1200">
                <a:solidFill>
                  <a:schemeClr val="tx1"/>
                </a:solidFill>
                <a:latin typeface="Comic Sans MS" charset="0"/>
                <a:ea typeface="ＭＳ Ｐゴシック" charset="-128"/>
                <a:cs typeface="ＭＳ Ｐゴシック" charset="-128"/>
              </a:defRPr>
            </a:lvl5pPr>
            <a:lvl6pPr marL="2286000" algn="l" defTabSz="457200" rtl="0" eaLnBrk="1" latinLnBrk="0" hangingPunct="1">
              <a:defRPr sz="1600" i="1" kern="1200">
                <a:solidFill>
                  <a:schemeClr val="tx1"/>
                </a:solidFill>
                <a:latin typeface="Comic Sans MS" charset="0"/>
                <a:ea typeface="ＭＳ Ｐゴシック" charset="-128"/>
                <a:cs typeface="ＭＳ Ｐゴシック" charset="-128"/>
              </a:defRPr>
            </a:lvl6pPr>
            <a:lvl7pPr marL="2743200" algn="l" defTabSz="457200" rtl="0" eaLnBrk="1" latinLnBrk="0" hangingPunct="1">
              <a:defRPr sz="1600" i="1" kern="1200">
                <a:solidFill>
                  <a:schemeClr val="tx1"/>
                </a:solidFill>
                <a:latin typeface="Comic Sans MS" charset="0"/>
                <a:ea typeface="ＭＳ Ｐゴシック" charset="-128"/>
                <a:cs typeface="ＭＳ Ｐゴシック" charset="-128"/>
              </a:defRPr>
            </a:lvl7pPr>
            <a:lvl8pPr marL="3200400" algn="l" defTabSz="457200" rtl="0" eaLnBrk="1" latinLnBrk="0" hangingPunct="1">
              <a:defRPr sz="1600" i="1" kern="1200">
                <a:solidFill>
                  <a:schemeClr val="tx1"/>
                </a:solidFill>
                <a:latin typeface="Comic Sans MS" charset="0"/>
                <a:ea typeface="ＭＳ Ｐゴシック" charset="-128"/>
                <a:cs typeface="ＭＳ Ｐゴシック" charset="-128"/>
              </a:defRPr>
            </a:lvl8pPr>
            <a:lvl9pPr marL="3657600" algn="l" defTabSz="457200" rtl="0" eaLnBrk="1" latinLnBrk="0" hangingPunct="1">
              <a:defRPr sz="1600" i="1" kern="1200">
                <a:solidFill>
                  <a:schemeClr val="tx1"/>
                </a:solidFill>
                <a:latin typeface="Comic Sans MS" charset="0"/>
                <a:ea typeface="ＭＳ Ｐゴシック" charset="-128"/>
                <a:cs typeface="ＭＳ Ｐゴシック" charset="-128"/>
              </a:defRPr>
            </a:lvl9pPr>
          </a:lstStyle>
          <a:p>
            <a:pPr>
              <a:defRPr/>
            </a:pPr>
            <a:r>
              <a:rPr lang="en-GB"/>
              <a:t>Slide# : </a:t>
            </a:r>
            <a:fld id="{A86CEAE1-7B07-CE4F-A20C-236EDAD9CE90}" type="slidenum">
              <a:rPr lang="en-GB" smtClean="0"/>
              <a:pPr>
                <a:defRPr/>
              </a:pPr>
              <a:t>20</a:t>
            </a:fld>
            <a:endParaRPr lang="en-GB" dirty="0"/>
          </a:p>
        </p:txBody>
      </p:sp>
    </p:spTree>
    <p:custDataLst>
      <p:tags r:id="rId1"/>
    </p:custDataLst>
    <p:extLst>
      <p:ext uri="{BB962C8B-B14F-4D97-AF65-F5344CB8AC3E}">
        <p14:creationId xmlns:p14="http://schemas.microsoft.com/office/powerpoint/2010/main" val="229667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uild="p"/>
      <p:bldP spid="79" grpId="0"/>
      <p:bldP spid="80" grpId="0" animBg="1"/>
      <p:bldP spid="8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292" y="5257"/>
            <a:ext cx="9906000"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a:defRPr/>
            </a:pPr>
            <a:r>
              <a:rPr lang="en-US" sz="2700" i="0" kern="0" baseline="0" dirty="0" err="1">
                <a:solidFill>
                  <a:srgbClr val="FFFFFF"/>
                </a:solidFill>
              </a:rPr>
              <a:t>LAr</a:t>
            </a:r>
            <a:r>
              <a:rPr lang="en-US" sz="2700" i="0" kern="0" baseline="0" dirty="0">
                <a:solidFill>
                  <a:srgbClr val="FFFFFF"/>
                </a:solidFill>
              </a:rPr>
              <a:t>-TPC </a:t>
            </a:r>
            <a:r>
              <a:rPr lang="en-US" sz="2700" kern="0" baseline="0" dirty="0">
                <a:solidFill>
                  <a:srgbClr val="FFFFFF"/>
                </a:solidFill>
              </a:rPr>
              <a:t>vs </a:t>
            </a:r>
            <a:r>
              <a:rPr lang="en-US" sz="2700" i="0" kern="0" baseline="0" dirty="0">
                <a:solidFill>
                  <a:srgbClr val="FFFFFF"/>
                </a:solidFill>
              </a:rPr>
              <a:t>Cherenkov?</a:t>
            </a:r>
          </a:p>
        </p:txBody>
      </p:sp>
      <p:cxnSp>
        <p:nvCxnSpPr>
          <p:cNvPr id="108" name="Łącznik prosty ze strzałką 27"/>
          <p:cNvCxnSpPr/>
          <p:nvPr/>
        </p:nvCxnSpPr>
        <p:spPr bwMode="auto">
          <a:xfrm>
            <a:off x="6324600" y="3733800"/>
            <a:ext cx="228600" cy="457200"/>
          </a:xfrm>
          <a:prstGeom prst="straightConnector1">
            <a:avLst/>
          </a:prstGeom>
          <a:ln w="38100">
            <a:solidFill>
              <a:schemeClr val="bg1"/>
            </a:solidFill>
            <a:headEnd type="oval" w="sm" len="sm"/>
            <a:tailEnd type="triangle" w="med" len="lg"/>
          </a:ln>
          <a:effectLst/>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64E85D5-CE4B-BE47-907B-9726010A7E32}"/>
              </a:ext>
            </a:extLst>
          </p:cNvPr>
          <p:cNvGrpSpPr/>
          <p:nvPr/>
        </p:nvGrpSpPr>
        <p:grpSpPr>
          <a:xfrm>
            <a:off x="0" y="609600"/>
            <a:ext cx="9677401" cy="3733800"/>
            <a:chOff x="0" y="609600"/>
            <a:chExt cx="9677401" cy="3733800"/>
          </a:xfrm>
        </p:grpSpPr>
        <p:grpSp>
          <p:nvGrpSpPr>
            <p:cNvPr id="19" name="Group 18">
              <a:extLst>
                <a:ext uri="{FF2B5EF4-FFF2-40B4-BE49-F238E27FC236}">
                  <a16:creationId xmlns:a16="http://schemas.microsoft.com/office/drawing/2014/main" id="{C8B70F76-5502-684E-AECD-9319CFFB84C5}"/>
                </a:ext>
              </a:extLst>
            </p:cNvPr>
            <p:cNvGrpSpPr/>
            <p:nvPr/>
          </p:nvGrpSpPr>
          <p:grpSpPr>
            <a:xfrm>
              <a:off x="2971800" y="838200"/>
              <a:ext cx="6705601" cy="3505200"/>
              <a:chOff x="2630248" y="625811"/>
              <a:chExt cx="7532682" cy="3119257"/>
            </a:xfrm>
          </p:grpSpPr>
          <p:pic>
            <p:nvPicPr>
              <p:cNvPr id="20" name="Picture 19">
                <a:extLst>
                  <a:ext uri="{FF2B5EF4-FFF2-40B4-BE49-F238E27FC236}">
                    <a16:creationId xmlns:a16="http://schemas.microsoft.com/office/drawing/2014/main" id="{3BAAB73B-8347-CA44-A0BA-30DBCB4F15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742" y="685801"/>
                <a:ext cx="4304844" cy="3045588"/>
              </a:xfrm>
              <a:prstGeom prst="rect">
                <a:avLst/>
              </a:prstGeom>
            </p:spPr>
          </p:pic>
          <p:grpSp>
            <p:nvGrpSpPr>
              <p:cNvPr id="21" name="Group 20">
                <a:extLst>
                  <a:ext uri="{FF2B5EF4-FFF2-40B4-BE49-F238E27FC236}">
                    <a16:creationId xmlns:a16="http://schemas.microsoft.com/office/drawing/2014/main" id="{CEE3CBE2-17FC-C149-A04D-87B974282005}"/>
                  </a:ext>
                </a:extLst>
              </p:cNvPr>
              <p:cNvGrpSpPr/>
              <p:nvPr/>
            </p:nvGrpSpPr>
            <p:grpSpPr>
              <a:xfrm>
                <a:off x="8733319" y="625811"/>
                <a:ext cx="1429611" cy="3119257"/>
                <a:chOff x="8142619" y="3801166"/>
                <a:chExt cx="1044570" cy="2991845"/>
              </a:xfrm>
            </p:grpSpPr>
            <p:pic>
              <p:nvPicPr>
                <p:cNvPr id="30" name="Picture 29">
                  <a:extLst>
                    <a:ext uri="{FF2B5EF4-FFF2-40B4-BE49-F238E27FC236}">
                      <a16:creationId xmlns:a16="http://schemas.microsoft.com/office/drawing/2014/main" id="{181CF282-14DF-404C-A99F-1C6999D81B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2619" y="3801166"/>
                  <a:ext cx="1044569" cy="1044570"/>
                </a:xfrm>
                <a:prstGeom prst="rect">
                  <a:avLst/>
                </a:prstGeom>
              </p:spPr>
            </p:pic>
            <p:pic>
              <p:nvPicPr>
                <p:cNvPr id="31" name="Picture 30">
                  <a:extLst>
                    <a:ext uri="{FF2B5EF4-FFF2-40B4-BE49-F238E27FC236}">
                      <a16:creationId xmlns:a16="http://schemas.microsoft.com/office/drawing/2014/main" id="{2449EC26-48B3-434A-A7B8-82AB7787F369}"/>
                    </a:ext>
                  </a:extLst>
                </p:cNvPr>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2620" y="4789997"/>
                  <a:ext cx="1044568" cy="1044568"/>
                </a:xfrm>
                <a:prstGeom prst="rect">
                  <a:avLst/>
                </a:prstGeom>
              </p:spPr>
            </p:pic>
            <p:pic>
              <p:nvPicPr>
                <p:cNvPr id="32" name="Picture 31">
                  <a:extLst>
                    <a:ext uri="{FF2B5EF4-FFF2-40B4-BE49-F238E27FC236}">
                      <a16:creationId xmlns:a16="http://schemas.microsoft.com/office/drawing/2014/main" id="{D15D31FC-0F86-314E-9418-0F1ECCDC47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2621" y="5748441"/>
                  <a:ext cx="1044568" cy="1044570"/>
                </a:xfrm>
                <a:prstGeom prst="rect">
                  <a:avLst/>
                </a:prstGeom>
              </p:spPr>
            </p:pic>
          </p:grpSp>
          <p:pic>
            <p:nvPicPr>
              <p:cNvPr id="29" name="Picture 5">
                <a:extLst>
                  <a:ext uri="{FF2B5EF4-FFF2-40B4-BE49-F238E27FC236}">
                    <a16:creationId xmlns:a16="http://schemas.microsoft.com/office/drawing/2014/main" id="{3D5417BC-B0C2-D443-BDDB-FFD95947DC9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30248" y="1091703"/>
                <a:ext cx="1789495" cy="1640112"/>
              </a:xfrm>
              <a:prstGeom prst="rect">
                <a:avLst/>
              </a:prstGeom>
              <a:noFill/>
              <a:ln w="9525">
                <a:noFill/>
                <a:miter lim="800000"/>
                <a:headEnd/>
                <a:tailEnd/>
              </a:ln>
              <a:effectLst/>
            </p:spPr>
          </p:pic>
        </p:grpSp>
        <p:sp>
          <p:nvSpPr>
            <p:cNvPr id="33" name="Rectangle 3">
              <a:extLst>
                <a:ext uri="{FF2B5EF4-FFF2-40B4-BE49-F238E27FC236}">
                  <a16:creationId xmlns:a16="http://schemas.microsoft.com/office/drawing/2014/main" id="{DDE1A614-A2A1-E648-BA6E-5C69A17E5DE2}"/>
                </a:ext>
              </a:extLst>
            </p:cNvPr>
            <p:cNvSpPr txBox="1">
              <a:spLocks noChangeArrowheads="1"/>
            </p:cNvSpPr>
            <p:nvPr/>
          </p:nvSpPr>
          <p:spPr bwMode="auto">
            <a:xfrm>
              <a:off x="0" y="609600"/>
              <a:ext cx="4876800" cy="761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defTabSz="914400" eaLnBrk="0" fontAlgn="base" hangingPunct="0">
                <a:lnSpc>
                  <a:spcPts val="2360"/>
                </a:lnSpc>
                <a:spcBef>
                  <a:spcPts val="0"/>
                </a:spcBef>
                <a:spcAft>
                  <a:spcPct val="0"/>
                </a:spcAft>
                <a:buClr>
                  <a:srgbClr val="FF0000"/>
                </a:buClr>
                <a:buSzPct val="90000"/>
                <a:buFont typeface="Wingdings" pitchFamily="2" charset="2"/>
                <a:buChar char="Ø"/>
                <a:defRPr/>
              </a:pPr>
              <a:r>
                <a:rPr lang="en-US" sz="1800" i="0" kern="0" dirty="0">
                  <a:solidFill>
                    <a:srgbClr val="000000"/>
                  </a:solidFill>
                  <a:latin typeface="Comic Sans MS"/>
                  <a:ea typeface="ＭＳ Ｐゴシック" charset="0"/>
                </a:rPr>
                <a:t>MiniBooNE</a:t>
              </a:r>
              <a:r>
                <a:rPr lang="en-US" sz="1800" i="0" kern="0" dirty="0">
                  <a:solidFill>
                    <a:srgbClr val="000000"/>
                  </a:solidFill>
                  <a:ea typeface="ＭＳ Ｐゴシック" charset="0"/>
                </a:rPr>
                <a:t>: </a:t>
              </a:r>
              <a:r>
                <a:rPr lang="en-US" sz="1800" i="0" kern="0" dirty="0">
                  <a:solidFill>
                    <a:srgbClr val="000000"/>
                  </a:solidFill>
                  <a:latin typeface="Comic Sans MS"/>
                  <a:ea typeface="ＭＳ Ｐゴシック" charset="0"/>
                </a:rPr>
                <a:t>800 ton liquid scintillator, primarily Cherenkov light by 1280 PMTs</a:t>
              </a:r>
              <a:r>
                <a:rPr lang="en-US" sz="1800" i="0" kern="0" dirty="0">
                  <a:solidFill>
                    <a:srgbClr val="000000"/>
                  </a:solidFill>
                  <a:ea typeface="ＭＳ Ｐゴシック" charset="0"/>
                </a:rPr>
                <a:t> </a:t>
              </a:r>
              <a:endParaRPr lang="en-US" sz="1800" i="0" kern="0" dirty="0">
                <a:solidFill>
                  <a:srgbClr val="000000"/>
                </a:solidFill>
                <a:latin typeface="Comic Sans MS"/>
                <a:ea typeface="ＭＳ Ｐゴシック" charset="0"/>
              </a:endParaRPr>
            </a:p>
          </p:txBody>
        </p:sp>
        <p:sp>
          <p:nvSpPr>
            <p:cNvPr id="3" name="Rectangle 2">
              <a:extLst>
                <a:ext uri="{FF2B5EF4-FFF2-40B4-BE49-F238E27FC236}">
                  <a16:creationId xmlns:a16="http://schemas.microsoft.com/office/drawing/2014/main" id="{5D836579-1F8A-6B49-BFEF-71F31D4093AA}"/>
                </a:ext>
              </a:extLst>
            </p:cNvPr>
            <p:cNvSpPr/>
            <p:nvPr/>
          </p:nvSpPr>
          <p:spPr>
            <a:xfrm>
              <a:off x="304800" y="1447800"/>
              <a:ext cx="2965350" cy="646331"/>
            </a:xfrm>
            <a:prstGeom prst="rect">
              <a:avLst/>
            </a:prstGeom>
          </p:spPr>
          <p:txBody>
            <a:bodyPr wrap="square">
              <a:spAutoFit/>
            </a:bodyPr>
            <a:lstStyle/>
            <a:p>
              <a:pPr>
                <a:spcBef>
                  <a:spcPct val="20000"/>
                </a:spcBef>
                <a:buClr>
                  <a:srgbClr val="FF0000"/>
                </a:buClr>
                <a:defRPr/>
              </a:pPr>
              <a:r>
                <a:rPr lang="en-US" sz="1800" kern="0" dirty="0">
                  <a:solidFill>
                    <a:srgbClr val="FF0000"/>
                  </a:solidFill>
                  <a:ea typeface="ＭＳ Ｐゴシック" charset="0"/>
                </a:rPr>
                <a:t>difficult e/</a:t>
              </a:r>
              <a:r>
                <a:rPr lang="en-US" sz="1800" kern="0" dirty="0">
                  <a:solidFill>
                    <a:srgbClr val="FF0000"/>
                  </a:solidFill>
                  <a:latin typeface="Symbol" panose="05050102010706020507" pitchFamily="18" charset="2"/>
                  <a:ea typeface="ＭＳ Ｐゴシック" charset="0"/>
                </a:rPr>
                <a:t>g</a:t>
              </a:r>
              <a:r>
                <a:rPr lang="en-US" sz="1800" kern="0" dirty="0">
                  <a:solidFill>
                    <a:srgbClr val="FF0000"/>
                  </a:solidFill>
                  <a:ea typeface="ＭＳ Ｐゴシック" charset="0"/>
                </a:rPr>
                <a:t> </a:t>
              </a:r>
              <a:r>
                <a:rPr lang="en-US" sz="1800" kern="0" dirty="0">
                  <a:solidFill>
                    <a:srgbClr val="FF0000"/>
                  </a:solidFill>
                  <a:latin typeface="Comic Sans MS"/>
                  <a:ea typeface="ＭＳ Ｐゴシック" charset="0"/>
                </a:rPr>
                <a:t>separation: </a:t>
              </a:r>
              <a:r>
                <a:rPr lang="en-US" sz="1800" kern="0" dirty="0">
                  <a:solidFill>
                    <a:srgbClr val="FF0000"/>
                  </a:solidFill>
                  <a:latin typeface="Symbol" pitchFamily="2" charset="2"/>
                  <a:ea typeface="ＭＳ Ｐゴシック" charset="0"/>
                </a:rPr>
                <a:t>p</a:t>
              </a:r>
              <a:r>
                <a:rPr lang="en-US" sz="1800" kern="0" baseline="30000" dirty="0">
                  <a:solidFill>
                    <a:srgbClr val="FF0000"/>
                  </a:solidFill>
                  <a:latin typeface="Comic Sans MS"/>
                  <a:ea typeface="ＭＳ Ｐゴシック" charset="0"/>
                </a:rPr>
                <a:t>0</a:t>
              </a:r>
              <a:r>
                <a:rPr lang="en-US" sz="1800" kern="0" dirty="0">
                  <a:solidFill>
                    <a:srgbClr val="FF0000"/>
                  </a:solidFill>
                  <a:latin typeface="Comic Sans MS"/>
                  <a:ea typeface="ＭＳ Ｐゴシック" charset="0"/>
                </a:rPr>
                <a:t> background!</a:t>
              </a:r>
            </a:p>
          </p:txBody>
        </p:sp>
      </p:grpSp>
      <p:sp>
        <p:nvSpPr>
          <p:cNvPr id="22" name="Slide Number Placeholder 4">
            <a:extLst>
              <a:ext uri="{FF2B5EF4-FFF2-40B4-BE49-F238E27FC236}">
                <a16:creationId xmlns:a16="http://schemas.microsoft.com/office/drawing/2014/main" id="{BE0B71BD-67C9-DC46-A64D-FE4D68AB454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21</a:t>
            </a:fld>
            <a:endParaRPr lang="en-GB" dirty="0"/>
          </a:p>
        </p:txBody>
      </p:sp>
      <p:grpSp>
        <p:nvGrpSpPr>
          <p:cNvPr id="6" name="Group 5">
            <a:extLst>
              <a:ext uri="{FF2B5EF4-FFF2-40B4-BE49-F238E27FC236}">
                <a16:creationId xmlns:a16="http://schemas.microsoft.com/office/drawing/2014/main" id="{9819FD49-5C21-C641-B7B0-05E8A2ACD902}"/>
              </a:ext>
            </a:extLst>
          </p:cNvPr>
          <p:cNvGrpSpPr/>
          <p:nvPr/>
        </p:nvGrpSpPr>
        <p:grpSpPr>
          <a:xfrm>
            <a:off x="223078" y="3733800"/>
            <a:ext cx="9835322" cy="2971800"/>
            <a:chOff x="223078" y="3733800"/>
            <a:chExt cx="9835322" cy="2971800"/>
          </a:xfrm>
        </p:grpSpPr>
        <p:grpSp>
          <p:nvGrpSpPr>
            <p:cNvPr id="5" name="Group 4">
              <a:extLst>
                <a:ext uri="{FF2B5EF4-FFF2-40B4-BE49-F238E27FC236}">
                  <a16:creationId xmlns:a16="http://schemas.microsoft.com/office/drawing/2014/main" id="{A7DEA9E3-BB82-944B-9BDE-857D523B25C6}"/>
                </a:ext>
              </a:extLst>
            </p:cNvPr>
            <p:cNvGrpSpPr/>
            <p:nvPr/>
          </p:nvGrpSpPr>
          <p:grpSpPr>
            <a:xfrm>
              <a:off x="223078" y="3733800"/>
              <a:ext cx="9835322" cy="2971800"/>
              <a:chOff x="223078" y="3733800"/>
              <a:chExt cx="9835322" cy="2971800"/>
            </a:xfrm>
          </p:grpSpPr>
          <p:grpSp>
            <p:nvGrpSpPr>
              <p:cNvPr id="34" name="Group 1">
                <a:extLst>
                  <a:ext uri="{FF2B5EF4-FFF2-40B4-BE49-F238E27FC236}">
                    <a16:creationId xmlns:a16="http://schemas.microsoft.com/office/drawing/2014/main" id="{84274D63-8691-C64E-8CEA-7079932EE45F}"/>
                  </a:ext>
                </a:extLst>
              </p:cNvPr>
              <p:cNvGrpSpPr>
                <a:grpSpLocks/>
              </p:cNvGrpSpPr>
              <p:nvPr/>
            </p:nvGrpSpPr>
            <p:grpSpPr bwMode="auto">
              <a:xfrm>
                <a:off x="223078" y="3733800"/>
                <a:ext cx="4425121" cy="2971800"/>
                <a:chOff x="370255" y="616405"/>
                <a:chExt cx="6783388" cy="2494897"/>
              </a:xfrm>
            </p:grpSpPr>
            <p:pic>
              <p:nvPicPr>
                <p:cNvPr id="36" name="Picture 1">
                  <a:extLst>
                    <a:ext uri="{FF2B5EF4-FFF2-40B4-BE49-F238E27FC236}">
                      <a16:creationId xmlns:a16="http://schemas.microsoft.com/office/drawing/2014/main" id="{4AAF3DE3-D9FB-2C43-A098-9651384B795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0255" y="616405"/>
                  <a:ext cx="6783388" cy="249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AutoShape 4">
                  <a:extLst>
                    <a:ext uri="{FF2B5EF4-FFF2-40B4-BE49-F238E27FC236}">
                      <a16:creationId xmlns:a16="http://schemas.microsoft.com/office/drawing/2014/main" id="{928102FA-3F48-7544-BD43-F75541EA1C9E}"/>
                    </a:ext>
                  </a:extLst>
                </p:cNvPr>
                <p:cNvSpPr>
                  <a:spLocks noChangeArrowheads="1"/>
                </p:cNvSpPr>
                <p:nvPr/>
              </p:nvSpPr>
              <p:spPr bwMode="auto">
                <a:xfrm>
                  <a:off x="1536544" y="2428837"/>
                  <a:ext cx="1150386" cy="350920"/>
                </a:xfrm>
                <a:custGeom>
                  <a:avLst/>
                  <a:gdLst>
                    <a:gd name="T0" fmla="*/ 2 w 1905000"/>
                    <a:gd name="T1" fmla="*/ 1097795 h 327025"/>
                    <a:gd name="T2" fmla="*/ 1 w 1905000"/>
                    <a:gd name="T3" fmla="*/ 2195570 h 327025"/>
                    <a:gd name="T4" fmla="*/ 0 w 1905000"/>
                    <a:gd name="T5" fmla="*/ 1097795 h 327025"/>
                    <a:gd name="T6" fmla="*/ 1 w 1905000"/>
                    <a:gd name="T7" fmla="*/ 0 h 327025"/>
                    <a:gd name="T8" fmla="*/ 0 60000 65536"/>
                    <a:gd name="T9" fmla="*/ 5898240 60000 65536"/>
                    <a:gd name="T10" fmla="*/ 11796480 60000 65536"/>
                    <a:gd name="T11" fmla="*/ 17694720 60000 65536"/>
                    <a:gd name="T12" fmla="*/ 0 w 1905000"/>
                    <a:gd name="T13" fmla="*/ 0 h 327025"/>
                    <a:gd name="T14" fmla="*/ 1905000 w 1905000"/>
                    <a:gd name="T15" fmla="*/ 327025 h 327025"/>
                  </a:gdLst>
                  <a:ahLst/>
                  <a:cxnLst>
                    <a:cxn ang="T8">
                      <a:pos x="T0" y="T1"/>
                    </a:cxn>
                    <a:cxn ang="T9">
                      <a:pos x="T2" y="T3"/>
                    </a:cxn>
                    <a:cxn ang="T10">
                      <a:pos x="T4" y="T5"/>
                    </a:cxn>
                    <a:cxn ang="T11">
                      <a:pos x="T6" y="T7"/>
                    </a:cxn>
                  </a:cxnLst>
                  <a:rect l="T12" t="T13" r="T14" b="T15"/>
                  <a:pathLst>
                    <a:path w="1905000" h="327025">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1pPr>
                  <a:lvl2pPr eaLnBrk="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2pPr>
                  <a:lvl3pPr eaLnBrk="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3pPr>
                  <a:lvl4pPr eaLnBrk="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4pPr>
                  <a:lvl5pPr eaLnBrk="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chemeClr val="tx1"/>
                      </a:solidFill>
                      <a:latin typeface="Arial" panose="020B0604020202020204" pitchFamily="34" charset="0"/>
                      <a:ea typeface="Droid Sans Fallback" charset="0"/>
                      <a:cs typeface="Droid Sans Fallback" charset="0"/>
                    </a:defRPr>
                  </a:lvl9pPr>
                </a:lstStyle>
                <a:p>
                  <a:pPr algn="ctr" eaLnBrk="1">
                    <a:lnSpc>
                      <a:spcPct val="100000"/>
                    </a:lnSpc>
                  </a:pPr>
                  <a:r>
                    <a:rPr lang="it-IT" altLang="en-US" sz="1400" dirty="0">
                      <a:solidFill>
                        <a:srgbClr val="000000"/>
                      </a:solidFill>
                      <a:latin typeface="Comic Sans MS" panose="030F0902030302020204" pitchFamily="66" charset="0"/>
                      <a:ea typeface="DejaVu Sans"/>
                      <a:cs typeface="DejaVu Sans"/>
                    </a:rPr>
                    <a:t>35 cm</a:t>
                  </a:r>
                </a:p>
              </p:txBody>
            </p:sp>
            <p:sp>
              <p:nvSpPr>
                <p:cNvPr id="38" name="Line 5">
                  <a:extLst>
                    <a:ext uri="{FF2B5EF4-FFF2-40B4-BE49-F238E27FC236}">
                      <a16:creationId xmlns:a16="http://schemas.microsoft.com/office/drawing/2014/main" id="{24915A8A-65F0-CA43-BEB3-2F103FEFB065}"/>
                    </a:ext>
                  </a:extLst>
                </p:cNvPr>
                <p:cNvSpPr>
                  <a:spLocks noChangeShapeType="1"/>
                </p:cNvSpPr>
                <p:nvPr/>
              </p:nvSpPr>
              <p:spPr bwMode="auto">
                <a:xfrm flipV="1">
                  <a:off x="604913" y="2924174"/>
                  <a:ext cx="3838919" cy="15973"/>
                </a:xfrm>
                <a:prstGeom prst="line">
                  <a:avLst/>
                </a:prstGeom>
                <a:noFill/>
                <a:ln w="190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9" name="Rectangle 3">
                <a:extLst>
                  <a:ext uri="{FF2B5EF4-FFF2-40B4-BE49-F238E27FC236}">
                    <a16:creationId xmlns:a16="http://schemas.microsoft.com/office/drawing/2014/main" id="{2192D876-1CFD-D647-A946-E8AB620C15F8}"/>
                  </a:ext>
                </a:extLst>
              </p:cNvPr>
              <p:cNvSpPr txBox="1">
                <a:spLocks noChangeArrowheads="1"/>
              </p:cNvSpPr>
              <p:nvPr/>
            </p:nvSpPr>
            <p:spPr bwMode="auto">
              <a:xfrm>
                <a:off x="4649491" y="4578891"/>
                <a:ext cx="5408909" cy="6027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85750" indent="-285750" defTabSz="914400" eaLnBrk="0" fontAlgn="base" hangingPunct="0">
                  <a:spcBef>
                    <a:spcPct val="20000"/>
                  </a:spcBef>
                  <a:spcAft>
                    <a:spcPct val="0"/>
                  </a:spcAft>
                  <a:buClr>
                    <a:srgbClr val="FF0000"/>
                  </a:buClr>
                  <a:buSzPct val="90000"/>
                  <a:buFont typeface="Wingdings" pitchFamily="2" charset="2"/>
                  <a:buChar char="Ø"/>
                  <a:defRPr/>
                </a:pPr>
                <a:r>
                  <a:rPr lang="en-US" sz="1800" i="0" kern="0" dirty="0">
                    <a:solidFill>
                      <a:srgbClr val="000000"/>
                    </a:solidFill>
                    <a:latin typeface="Comic Sans MS"/>
                    <a:ea typeface="ＭＳ Ｐゴシック" charset="0"/>
                  </a:rPr>
                  <a:t>ICARUS </a:t>
                </a:r>
                <a:r>
                  <a:rPr lang="en-US" sz="1800" i="0" kern="0" dirty="0" err="1">
                    <a:solidFill>
                      <a:srgbClr val="000000"/>
                    </a:solidFill>
                    <a:latin typeface="Comic Sans MS"/>
                    <a:ea typeface="ＭＳ Ｐゴシック" charset="0"/>
                  </a:rPr>
                  <a:t>LAr</a:t>
                </a:r>
                <a:r>
                  <a:rPr lang="en-US" sz="1800" i="0" kern="0" dirty="0">
                    <a:solidFill>
                      <a:srgbClr val="000000"/>
                    </a:solidFill>
                    <a:latin typeface="Comic Sans MS"/>
                    <a:ea typeface="ＭＳ Ｐゴシック" charset="0"/>
                  </a:rPr>
                  <a:t>-TPC  </a:t>
                </a:r>
                <a:r>
                  <a:rPr lang="en-US" sz="1800" i="0" kern="0" dirty="0">
                    <a:solidFill>
                      <a:srgbClr val="000000"/>
                    </a:solidFill>
                    <a:latin typeface="Symbol" pitchFamily="2" charset="2"/>
                    <a:ea typeface="ＭＳ Ｐゴシック" charset="0"/>
                  </a:rPr>
                  <a:t>n</a:t>
                </a:r>
                <a:r>
                  <a:rPr lang="en-US" sz="1800" i="0" kern="0" baseline="-25000" dirty="0">
                    <a:solidFill>
                      <a:srgbClr val="000000"/>
                    </a:solidFill>
                    <a:latin typeface="Comic Sans MS"/>
                    <a:ea typeface="ＭＳ Ｐゴシック" charset="0"/>
                  </a:rPr>
                  <a:t>e</a:t>
                </a:r>
                <a:r>
                  <a:rPr lang="en-US" sz="1800" i="0" kern="0" dirty="0">
                    <a:solidFill>
                      <a:srgbClr val="000000"/>
                    </a:solidFill>
                    <a:latin typeface="Comic Sans MS"/>
                    <a:ea typeface="ＭＳ Ｐゴシック" charset="0"/>
                  </a:rPr>
                  <a:t> </a:t>
                </a:r>
                <a:r>
                  <a:rPr lang="en-US" sz="1800" i="0" kern="0" dirty="0" err="1">
                    <a:solidFill>
                      <a:srgbClr val="000000"/>
                    </a:solidFill>
                    <a:latin typeface="Comic Sans MS"/>
                    <a:ea typeface="ＭＳ Ｐゴシック" charset="0"/>
                  </a:rPr>
                  <a:t>atmosph</a:t>
                </a:r>
                <a:r>
                  <a:rPr lang="en-US" sz="1800" i="0" kern="0" dirty="0">
                    <a:solidFill>
                      <a:srgbClr val="000000"/>
                    </a:solidFill>
                    <a:latin typeface="Comic Sans MS"/>
                    <a:ea typeface="ＭＳ Ｐゴシック" charset="0"/>
                  </a:rPr>
                  <a:t>. neutrino event </a:t>
                </a:r>
                <a:r>
                  <a:rPr lang="en-US" sz="1800" i="0" kern="0" dirty="0">
                    <a:solidFill>
                      <a:srgbClr val="000000"/>
                    </a:solidFill>
                    <a:ea typeface="ＭＳ Ｐゴシック" charset="0"/>
                  </a:rPr>
                  <a:t> </a:t>
                </a:r>
                <a:endParaRPr lang="en-US" sz="1800" i="0" kern="0" dirty="0">
                  <a:solidFill>
                    <a:srgbClr val="000000"/>
                  </a:solidFill>
                  <a:latin typeface="Comic Sans MS"/>
                  <a:ea typeface="ＭＳ Ｐゴシック" charset="0"/>
                </a:endParaRPr>
              </a:p>
            </p:txBody>
          </p:sp>
          <p:sp>
            <p:nvSpPr>
              <p:cNvPr id="4" name="Rectangle 3">
                <a:extLst>
                  <a:ext uri="{FF2B5EF4-FFF2-40B4-BE49-F238E27FC236}">
                    <a16:creationId xmlns:a16="http://schemas.microsoft.com/office/drawing/2014/main" id="{DE005F1F-C651-0445-AFB6-7AEED488DBC4}"/>
                  </a:ext>
                </a:extLst>
              </p:cNvPr>
              <p:cNvSpPr/>
              <p:nvPr/>
            </p:nvSpPr>
            <p:spPr>
              <a:xfrm>
                <a:off x="5483964" y="5117068"/>
                <a:ext cx="3121367" cy="701731"/>
              </a:xfrm>
              <a:prstGeom prst="rect">
                <a:avLst/>
              </a:prstGeom>
            </p:spPr>
            <p:txBody>
              <a:bodyPr wrap="none">
                <a:spAutoFit/>
              </a:bodyPr>
              <a:lstStyle/>
              <a:p>
                <a:pPr>
                  <a:spcBef>
                    <a:spcPct val="20000"/>
                  </a:spcBef>
                  <a:buClr>
                    <a:srgbClr val="FF0000"/>
                  </a:buClr>
                  <a:defRPr/>
                </a:pPr>
                <a:r>
                  <a:rPr lang="en-US" sz="1800" kern="0" dirty="0">
                    <a:solidFill>
                      <a:srgbClr val="FF0000"/>
                    </a:solidFill>
                    <a:ea typeface="ＭＳ Ｐゴシック" charset="0"/>
                  </a:rPr>
                  <a:t>superb e/</a:t>
                </a:r>
                <a:r>
                  <a:rPr lang="en-US" sz="1800" kern="0" dirty="0">
                    <a:solidFill>
                      <a:srgbClr val="FF0000"/>
                    </a:solidFill>
                    <a:latin typeface="Symbol" panose="05050102010706020507" pitchFamily="18" charset="2"/>
                    <a:ea typeface="ＭＳ Ｐゴシック" charset="0"/>
                  </a:rPr>
                  <a:t>g</a:t>
                </a:r>
                <a:r>
                  <a:rPr lang="en-US" sz="1800" kern="0" dirty="0">
                    <a:solidFill>
                      <a:srgbClr val="FF0000"/>
                    </a:solidFill>
                    <a:ea typeface="ＭＳ Ｐゴシック" charset="0"/>
                  </a:rPr>
                  <a:t> </a:t>
                </a:r>
                <a:r>
                  <a:rPr lang="en-US" sz="1800" kern="0" dirty="0">
                    <a:solidFill>
                      <a:srgbClr val="FF0000"/>
                    </a:solidFill>
                    <a:latin typeface="Comic Sans MS"/>
                    <a:ea typeface="ＭＳ Ｐゴシック" charset="0"/>
                  </a:rPr>
                  <a:t>separation  and </a:t>
                </a:r>
              </a:p>
              <a:p>
                <a:pPr>
                  <a:spcBef>
                    <a:spcPct val="20000"/>
                  </a:spcBef>
                  <a:buClr>
                    <a:srgbClr val="FF0000"/>
                  </a:buClr>
                  <a:defRPr/>
                </a:pPr>
                <a:r>
                  <a:rPr lang="en-US" sz="1800" kern="0" dirty="0">
                    <a:solidFill>
                      <a:srgbClr val="FF0000"/>
                    </a:solidFill>
                    <a:latin typeface="Symbol" pitchFamily="2" charset="2"/>
                    <a:ea typeface="ＭＳ Ｐゴシック" charset="0"/>
                  </a:rPr>
                  <a:t>p</a:t>
                </a:r>
                <a:r>
                  <a:rPr lang="en-US" sz="1800" kern="0" baseline="30000" dirty="0">
                    <a:solidFill>
                      <a:srgbClr val="FF0000"/>
                    </a:solidFill>
                    <a:latin typeface="Comic Sans MS"/>
                    <a:ea typeface="ＭＳ Ｐゴシック" charset="0"/>
                  </a:rPr>
                  <a:t>0</a:t>
                </a:r>
                <a:r>
                  <a:rPr lang="en-US" sz="1800" kern="0" dirty="0">
                    <a:solidFill>
                      <a:srgbClr val="FF0000"/>
                    </a:solidFill>
                    <a:latin typeface="Comic Sans MS"/>
                    <a:ea typeface="ＭＳ Ｐゴシック" charset="0"/>
                  </a:rPr>
                  <a:t> background rejection  </a:t>
                </a:r>
              </a:p>
            </p:txBody>
          </p:sp>
        </p:grpSp>
        <p:sp>
          <p:nvSpPr>
            <p:cNvPr id="23" name="TextBox 32">
              <a:extLst>
                <a:ext uri="{FF2B5EF4-FFF2-40B4-BE49-F238E27FC236}">
                  <a16:creationId xmlns:a16="http://schemas.microsoft.com/office/drawing/2014/main" id="{C366F61A-292C-E54F-929D-31DF8F441EBF}"/>
                </a:ext>
              </a:extLst>
            </p:cNvPr>
            <p:cNvSpPr txBox="1"/>
            <p:nvPr/>
          </p:nvSpPr>
          <p:spPr>
            <a:xfrm>
              <a:off x="609600" y="4241353"/>
              <a:ext cx="840418" cy="330647"/>
            </a:xfrm>
            <a:prstGeom prst="rect">
              <a:avLst/>
            </a:prstGeom>
            <a:noFill/>
          </p:spPr>
          <p:txBody>
            <a:bodyPr wrap="square" rtlCol="0">
              <a:spAutoFit/>
            </a:bodyPr>
            <a:lstStyle/>
            <a:p>
              <a:pPr eaLnBrk="1" hangingPunct="1"/>
              <a:r>
                <a:rPr lang="en-US" dirty="0">
                  <a:solidFill>
                    <a:srgbClr val="FF0000"/>
                  </a:solidFill>
                  <a:ea typeface="MS PGothic" pitchFamily="34" charset="-128"/>
                </a:rPr>
                <a:t>Proton</a:t>
              </a:r>
            </a:p>
          </p:txBody>
        </p:sp>
        <p:sp>
          <p:nvSpPr>
            <p:cNvPr id="25" name="TextBox 14">
              <a:extLst>
                <a:ext uri="{FF2B5EF4-FFF2-40B4-BE49-F238E27FC236}">
                  <a16:creationId xmlns:a16="http://schemas.microsoft.com/office/drawing/2014/main" id="{4103E178-29F8-D147-B825-B382C70903BA}"/>
                </a:ext>
              </a:extLst>
            </p:cNvPr>
            <p:cNvSpPr txBox="1"/>
            <p:nvPr/>
          </p:nvSpPr>
          <p:spPr>
            <a:xfrm>
              <a:off x="1676400" y="4876800"/>
              <a:ext cx="1188817" cy="338554"/>
            </a:xfrm>
            <a:prstGeom prst="rect">
              <a:avLst/>
            </a:prstGeom>
            <a:noFill/>
          </p:spPr>
          <p:txBody>
            <a:bodyPr wrap="square" rtlCol="0">
              <a:spAutoFit/>
            </a:bodyPr>
            <a:lstStyle/>
            <a:p>
              <a:pPr eaLnBrk="1" hangingPunct="1"/>
              <a:r>
                <a:rPr lang="en-US" dirty="0">
                  <a:solidFill>
                    <a:srgbClr val="FF0000"/>
                  </a:solidFill>
                  <a:ea typeface="MS PGothic" pitchFamily="34" charset="-128"/>
                </a:rPr>
                <a:t>Electron</a:t>
              </a:r>
            </a:p>
          </p:txBody>
        </p:sp>
      </p:grpSp>
    </p:spTree>
    <p:extLst>
      <p:ext uri="{BB962C8B-B14F-4D97-AF65-F5344CB8AC3E}">
        <p14:creationId xmlns:p14="http://schemas.microsoft.com/office/powerpoint/2010/main" val="238392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it" i="0" dirty="0">
                <a:ea typeface="PT Serif"/>
                <a:cs typeface="PT Serif"/>
                <a:sym typeface="PT Serif"/>
              </a:rPr>
              <a:t>ICARUS operations and data collection @FNAL</a:t>
            </a:r>
            <a:endParaRPr lang="en-US" i="0" kern="0" dirty="0"/>
          </a:p>
        </p:txBody>
      </p:sp>
      <p:pic>
        <p:nvPicPr>
          <p:cNvPr id="22" name="Google Shape;196;p22">
            <a:extLst>
              <a:ext uri="{FF2B5EF4-FFF2-40B4-BE49-F238E27FC236}">
                <a16:creationId xmlns:a16="http://schemas.microsoft.com/office/drawing/2014/main" id="{2B840807-7B61-9844-904F-04A31C53411B}"/>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5486401" y="1143000"/>
            <a:ext cx="4419600" cy="2667000"/>
          </a:xfrm>
          <a:prstGeom prst="rect">
            <a:avLst/>
          </a:prstGeom>
          <a:noFill/>
          <a:ln>
            <a:noFill/>
          </a:ln>
        </p:spPr>
      </p:pic>
      <p:sp>
        <p:nvSpPr>
          <p:cNvPr id="23" name="CasellaDiTesto 7">
            <a:extLst>
              <a:ext uri="{FF2B5EF4-FFF2-40B4-BE49-F238E27FC236}">
                <a16:creationId xmlns:a16="http://schemas.microsoft.com/office/drawing/2014/main" id="{2B53EA43-7DFF-3241-86E1-7659415C1EA5}"/>
              </a:ext>
            </a:extLst>
          </p:cNvPr>
          <p:cNvSpPr txBox="1"/>
          <p:nvPr/>
        </p:nvSpPr>
        <p:spPr>
          <a:xfrm>
            <a:off x="0" y="533400"/>
            <a:ext cx="9906000" cy="685637"/>
          </a:xfrm>
          <a:prstGeom prst="rect">
            <a:avLst/>
          </a:prstGeom>
          <a:noFill/>
        </p:spPr>
        <p:txBody>
          <a:bodyPr wrap="square" rtlCol="0">
            <a:spAutoFit/>
          </a:bodyPr>
          <a:lstStyle/>
          <a:p>
            <a:pPr marL="273050" indent="-273050">
              <a:lnSpc>
                <a:spcPts val="2400"/>
              </a:lnSpc>
              <a:spcBef>
                <a:spcPts val="0"/>
              </a:spcBef>
              <a:buClr>
                <a:srgbClr val="FF0000"/>
              </a:buClr>
              <a:buFont typeface="Wingdings" panose="05000000000000000000" pitchFamily="2" charset="2"/>
              <a:buChar char="l"/>
              <a:tabLst>
                <a:tab pos="481013" algn="l"/>
              </a:tabLst>
            </a:pPr>
            <a:r>
              <a:rPr lang="en-US" sz="1700" i="0" dirty="0">
                <a:latin typeface="+mn-lt"/>
                <a:ea typeface="Calibri"/>
                <a:cs typeface="Calibri"/>
                <a:sym typeface="Calibri"/>
              </a:rPr>
              <a:t>ICARUS data taking for physics started in June 2022:  3 physics runs completed since then + fourth run ongoing since December 2024.</a:t>
            </a:r>
          </a:p>
        </p:txBody>
      </p:sp>
      <p:sp>
        <p:nvSpPr>
          <p:cNvPr id="25" name="CasellaDiTesto 7">
            <a:extLst>
              <a:ext uri="{FF2B5EF4-FFF2-40B4-BE49-F238E27FC236}">
                <a16:creationId xmlns:a16="http://schemas.microsoft.com/office/drawing/2014/main" id="{7A874FA6-6C84-0040-BCA5-92668FA42F87}"/>
              </a:ext>
            </a:extLst>
          </p:cNvPr>
          <p:cNvSpPr txBox="1"/>
          <p:nvPr/>
        </p:nvSpPr>
        <p:spPr>
          <a:xfrm>
            <a:off x="0" y="1252800"/>
            <a:ext cx="5486400" cy="2788777"/>
          </a:xfrm>
          <a:prstGeom prst="rect">
            <a:avLst/>
          </a:prstGeom>
          <a:noFill/>
        </p:spPr>
        <p:txBody>
          <a:bodyPr wrap="square" rtlCol="0">
            <a:spAutoFit/>
          </a:bodyPr>
          <a:lstStyle/>
          <a:p>
            <a:pPr marL="579438" lvl="1" indent="-261938">
              <a:lnSpc>
                <a:spcPts val="2400"/>
              </a:lnSpc>
              <a:spcBef>
                <a:spcPts val="600"/>
              </a:spcBef>
              <a:spcAft>
                <a:spcPts val="400"/>
              </a:spcAft>
              <a:buClr>
                <a:srgbClr val="FF0000"/>
              </a:buClr>
              <a:buSzPct val="90000"/>
              <a:buFont typeface="Wingdings" pitchFamily="2" charset="2"/>
              <a:buChar char="Ø"/>
              <a:tabLst>
                <a:tab pos="523875" algn="l"/>
              </a:tabLst>
            </a:pPr>
            <a:r>
              <a:rPr lang="en-US" sz="1700" i="0" dirty="0">
                <a:solidFill>
                  <a:schemeClr val="dk1"/>
                </a:solidFill>
                <a:latin typeface="+mn-lt"/>
                <a:ea typeface="Calibri"/>
                <a:cs typeface="Calibri"/>
                <a:sym typeface="Calibri"/>
              </a:rPr>
              <a:t>Steady data taking with excellent stability      at BNB rates &gt; 4Hz, &gt;90% live time.</a:t>
            </a:r>
          </a:p>
          <a:p>
            <a:pPr marL="579438" lvl="1" indent="-261938">
              <a:lnSpc>
                <a:spcPts val="2400"/>
              </a:lnSpc>
              <a:spcBef>
                <a:spcPts val="600"/>
              </a:spcBef>
              <a:spcAft>
                <a:spcPts val="400"/>
              </a:spcAft>
              <a:buClr>
                <a:srgbClr val="FF0000"/>
              </a:buClr>
              <a:buSzPct val="90000"/>
              <a:buFont typeface="Wingdings" pitchFamily="2" charset="2"/>
              <a:buChar char="Ø"/>
              <a:tabLst>
                <a:tab pos="523875" algn="l"/>
              </a:tabLst>
            </a:pPr>
            <a:r>
              <a:rPr lang="en-US" sz="1700" i="0" dirty="0">
                <a:solidFill>
                  <a:srgbClr val="0000FF"/>
                </a:solidFill>
                <a:latin typeface="+mn-lt"/>
                <a:ea typeface="Calibri"/>
                <a:cs typeface="Calibri"/>
                <a:sym typeface="Calibri"/>
              </a:rPr>
              <a:t>Highly  pure liquid argon: free electron lifetime </a:t>
            </a:r>
            <a:r>
              <a:rPr lang="en-US" sz="1700" i="0" dirty="0" err="1">
                <a:solidFill>
                  <a:srgbClr val="0000FF"/>
                </a:solidFill>
                <a:latin typeface="+mn-lt"/>
                <a:ea typeface="Calibri"/>
                <a:cs typeface="Calibri"/>
                <a:sym typeface="Calibri"/>
              </a:rPr>
              <a:t>τ</a:t>
            </a:r>
            <a:r>
              <a:rPr lang="en-US" sz="1700" i="0" baseline="-25000" dirty="0" err="1">
                <a:solidFill>
                  <a:srgbClr val="0000FF"/>
                </a:solidFill>
                <a:latin typeface="+mn-lt"/>
                <a:ea typeface="Calibri"/>
                <a:cs typeface="Calibri"/>
                <a:sym typeface="Calibri"/>
              </a:rPr>
              <a:t>e</a:t>
            </a:r>
            <a:r>
              <a:rPr lang="en-US" sz="1700" i="0" dirty="0">
                <a:solidFill>
                  <a:srgbClr val="0000FF"/>
                </a:solidFill>
                <a:latin typeface="+mn-lt"/>
                <a:ea typeface="Calibri"/>
                <a:cs typeface="Calibri"/>
                <a:sym typeface="Calibri"/>
              </a:rPr>
              <a:t> ≈ 7-8 </a:t>
            </a:r>
            <a:r>
              <a:rPr lang="en-US" sz="1700" i="0" dirty="0" err="1">
                <a:solidFill>
                  <a:srgbClr val="0000FF"/>
                </a:solidFill>
                <a:latin typeface="+mn-lt"/>
                <a:ea typeface="Calibri"/>
                <a:cs typeface="Calibri"/>
                <a:sym typeface="Calibri"/>
              </a:rPr>
              <a:t>ms</a:t>
            </a:r>
            <a:r>
              <a:rPr lang="en-US" sz="1700" i="0" dirty="0">
                <a:solidFill>
                  <a:srgbClr val="0000FF"/>
                </a:solidFill>
                <a:latin typeface="+mn-lt"/>
                <a:ea typeface="Calibri"/>
                <a:cs typeface="Calibri"/>
                <a:sym typeface="Calibri"/>
              </a:rPr>
              <a:t> -&gt;full track detection efficiency in the 1.5 m drift, ~1 </a:t>
            </a:r>
            <a:r>
              <a:rPr lang="en-US" sz="1700" i="0" dirty="0" err="1">
                <a:solidFill>
                  <a:srgbClr val="0000FF"/>
                </a:solidFill>
                <a:latin typeface="+mn-lt"/>
                <a:ea typeface="Calibri"/>
                <a:cs typeface="Calibri"/>
                <a:sym typeface="Calibri"/>
              </a:rPr>
              <a:t>ms.</a:t>
            </a:r>
            <a:endParaRPr lang="en-US" sz="1700" i="0" dirty="0">
              <a:solidFill>
                <a:srgbClr val="0000FF"/>
              </a:solidFill>
              <a:latin typeface="+mn-lt"/>
              <a:ea typeface="Calibri"/>
              <a:cs typeface="Calibri"/>
              <a:sym typeface="Calibri"/>
            </a:endParaRPr>
          </a:p>
          <a:p>
            <a:pPr marL="579438" lvl="1" indent="-261938">
              <a:lnSpc>
                <a:spcPts val="2400"/>
              </a:lnSpc>
              <a:spcBef>
                <a:spcPts val="600"/>
              </a:spcBef>
              <a:spcAft>
                <a:spcPts val="400"/>
              </a:spcAft>
              <a:buClr>
                <a:srgbClr val="FF0000"/>
              </a:buClr>
              <a:buSzPct val="90000"/>
              <a:buFont typeface="Wingdings" pitchFamily="2" charset="2"/>
              <a:buChar char="Ø"/>
              <a:tabLst>
                <a:tab pos="523875" algn="l"/>
              </a:tabLst>
            </a:pPr>
            <a:r>
              <a:rPr lang="en-US" sz="1700" i="0" dirty="0">
                <a:solidFill>
                  <a:schemeClr val="dk1"/>
                </a:solidFill>
                <a:latin typeface="+mn-lt"/>
                <a:ea typeface="Calibri"/>
                <a:cs typeface="Calibri"/>
                <a:sym typeface="Calibri"/>
              </a:rPr>
              <a:t>Trigger: light signal registered by 4 PMT pairs in a 6 m detector slice in coincidence with BNB (1.6 </a:t>
            </a:r>
            <a:r>
              <a:rPr lang="en-US" sz="1700" i="0" dirty="0" err="1">
                <a:solidFill>
                  <a:schemeClr val="dk1"/>
                </a:solidFill>
                <a:latin typeface="+mn-lt"/>
                <a:ea typeface="Calibri"/>
                <a:cs typeface="Calibri"/>
                <a:sym typeface="Calibri"/>
              </a:rPr>
              <a:t>μs</a:t>
            </a:r>
            <a:r>
              <a:rPr lang="en-US" sz="1700" i="0" dirty="0">
                <a:solidFill>
                  <a:schemeClr val="dk1"/>
                </a:solidFill>
                <a:latin typeface="+mn-lt"/>
                <a:ea typeface="Calibri"/>
                <a:cs typeface="Calibri"/>
                <a:sym typeface="Calibri"/>
              </a:rPr>
              <a:t>), </a:t>
            </a:r>
            <a:r>
              <a:rPr lang="en-US" sz="1700" i="0" dirty="0" err="1">
                <a:solidFill>
                  <a:schemeClr val="dk1"/>
                </a:solidFill>
                <a:latin typeface="+mn-lt"/>
                <a:ea typeface="Calibri"/>
                <a:cs typeface="Calibri"/>
                <a:sym typeface="Calibri"/>
              </a:rPr>
              <a:t>NuMI</a:t>
            </a:r>
            <a:r>
              <a:rPr lang="en-US" sz="1700" i="0" dirty="0">
                <a:solidFill>
                  <a:schemeClr val="dk1"/>
                </a:solidFill>
                <a:latin typeface="+mn-lt"/>
                <a:ea typeface="Calibri"/>
                <a:cs typeface="Calibri"/>
                <a:sym typeface="Calibri"/>
              </a:rPr>
              <a:t> (9.5 </a:t>
            </a:r>
            <a:r>
              <a:rPr lang="en-US" sz="1700" i="0" dirty="0" err="1">
                <a:solidFill>
                  <a:schemeClr val="dk1"/>
                </a:solidFill>
                <a:latin typeface="+mn-lt"/>
                <a:ea typeface="Calibri"/>
                <a:cs typeface="Calibri"/>
                <a:sym typeface="Calibri"/>
              </a:rPr>
              <a:t>μs</a:t>
            </a:r>
            <a:r>
              <a:rPr lang="en-US" sz="1700" i="0" dirty="0">
                <a:solidFill>
                  <a:schemeClr val="dk1"/>
                </a:solidFill>
                <a:latin typeface="+mn-lt"/>
                <a:ea typeface="Calibri"/>
                <a:cs typeface="Calibri"/>
                <a:sym typeface="Calibri"/>
              </a:rPr>
              <a:t>) beams</a:t>
            </a:r>
          </a:p>
        </p:txBody>
      </p:sp>
      <p:sp>
        <p:nvSpPr>
          <p:cNvPr id="8" name="Slide Number Placeholder 4">
            <a:extLst>
              <a:ext uri="{FF2B5EF4-FFF2-40B4-BE49-F238E27FC236}">
                <a16:creationId xmlns:a16="http://schemas.microsoft.com/office/drawing/2014/main" id="{729C9148-0513-A643-8E99-5E240D3878E0}"/>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22</a:t>
            </a:fld>
            <a:endParaRPr lang="en-GB" dirty="0"/>
          </a:p>
        </p:txBody>
      </p:sp>
      <p:graphicFrame>
        <p:nvGraphicFramePr>
          <p:cNvPr id="10" name="Table 1">
            <a:extLst>
              <a:ext uri="{FF2B5EF4-FFF2-40B4-BE49-F238E27FC236}">
                <a16:creationId xmlns:a16="http://schemas.microsoft.com/office/drawing/2014/main" id="{2FA969EC-7417-E448-9F53-5A7DF45E462D}"/>
              </a:ext>
            </a:extLst>
          </p:cNvPr>
          <p:cNvGraphicFramePr/>
          <p:nvPr>
            <p:extLst>
              <p:ext uri="{D42A27DB-BD31-4B8C-83A1-F6EECF244321}">
                <p14:modId xmlns:p14="http://schemas.microsoft.com/office/powerpoint/2010/main" val="3122399015"/>
              </p:ext>
            </p:extLst>
          </p:nvPr>
        </p:nvGraphicFramePr>
        <p:xfrm>
          <a:off x="3426376" y="4343400"/>
          <a:ext cx="6403424" cy="2092973"/>
        </p:xfrm>
        <a:graphic>
          <a:graphicData uri="http://schemas.openxmlformats.org/drawingml/2006/table">
            <a:tbl>
              <a:tblPr firstRow="1" firstCol="1"/>
              <a:tblGrid>
                <a:gridCol w="2084001">
                  <a:extLst>
                    <a:ext uri="{9D8B030D-6E8A-4147-A177-3AD203B41FA5}">
                      <a16:colId xmlns:a16="http://schemas.microsoft.com/office/drawing/2014/main" val="20000"/>
                    </a:ext>
                  </a:extLst>
                </a:gridCol>
                <a:gridCol w="1331158">
                  <a:extLst>
                    <a:ext uri="{9D8B030D-6E8A-4147-A177-3AD203B41FA5}">
                      <a16:colId xmlns:a16="http://schemas.microsoft.com/office/drawing/2014/main" val="20001"/>
                    </a:ext>
                  </a:extLst>
                </a:gridCol>
                <a:gridCol w="1348271">
                  <a:extLst>
                    <a:ext uri="{9D8B030D-6E8A-4147-A177-3AD203B41FA5}">
                      <a16:colId xmlns:a16="http://schemas.microsoft.com/office/drawing/2014/main" val="20002"/>
                    </a:ext>
                  </a:extLst>
                </a:gridCol>
                <a:gridCol w="1639994">
                  <a:extLst>
                    <a:ext uri="{9D8B030D-6E8A-4147-A177-3AD203B41FA5}">
                      <a16:colId xmlns:a16="http://schemas.microsoft.com/office/drawing/2014/main" val="20003"/>
                    </a:ext>
                  </a:extLst>
                </a:gridCol>
              </a:tblGrid>
              <a:tr h="520230">
                <a:tc>
                  <a:txBody>
                    <a:bodyPr/>
                    <a:lstStyle/>
                    <a:p>
                      <a:pPr defTabSz="914400">
                        <a:tabLst>
                          <a:tab pos="1663700" algn="l"/>
                        </a:tabLst>
                        <a:defRPr sz="3200"/>
                      </a:pPr>
                      <a:r>
                        <a:rPr lang="en-US" sz="1400" dirty="0"/>
                        <a:t>Collected  </a:t>
                      </a:r>
                      <a:r>
                        <a:rPr lang="en-US" sz="1400" dirty="0" err="1"/>
                        <a:t>PoT</a:t>
                      </a:r>
                      <a:endParaRPr sz="1400" dirty="0"/>
                    </a:p>
                  </a:txBody>
                  <a:tcPr marL="20638" marR="20638" marT="20638" marB="20638" anchor="ctr" horzOverflow="overflow">
                    <a:lnL w="12700">
                      <a:solidFill>
                        <a:srgbClr val="6C6C6C"/>
                      </a:solidFill>
                      <a:miter lim="400000"/>
                    </a:lnL>
                  </a:tcPr>
                </a:tc>
                <a:tc>
                  <a:txBody>
                    <a:bodyPr/>
                    <a:lstStyle/>
                    <a:p>
                      <a:pPr marL="0" marR="0" lvl="0" indent="0" algn="ctr" defTabSz="914400" rtl="0" eaLnBrk="1" fontAlgn="auto" latinLnBrk="0" hangingPunct="1">
                        <a:lnSpc>
                          <a:spcPts val="1640"/>
                        </a:lnSpc>
                        <a:spcBef>
                          <a:spcPts val="0"/>
                        </a:spcBef>
                        <a:spcAft>
                          <a:spcPts val="0"/>
                        </a:spcAft>
                        <a:buClrTx/>
                        <a:buSzTx/>
                        <a:buFontTx/>
                        <a:buNone/>
                        <a:tabLst>
                          <a:tab pos="1663700" algn="l"/>
                        </a:tabLst>
                        <a:defRPr sz="1800" b="0"/>
                      </a:pPr>
                      <a:r>
                        <a:rPr sz="1300" b="0" dirty="0"/>
                        <a:t>BNB </a:t>
                      </a:r>
                      <a:r>
                        <a:rPr lang="en-US" sz="1300" b="0" dirty="0"/>
                        <a:t>   (FHC)</a:t>
                      </a:r>
                    </a:p>
                    <a:p>
                      <a:pPr algn="ctr" defTabSz="914400">
                        <a:lnSpc>
                          <a:spcPts val="1640"/>
                        </a:lnSpc>
                        <a:tabLst>
                          <a:tab pos="1663700" algn="l"/>
                        </a:tabLst>
                        <a:defRPr sz="1800" b="0"/>
                      </a:pPr>
                      <a:r>
                        <a:rPr lang="en-US" sz="1300" b="0" dirty="0"/>
                        <a:t>positive focusing</a:t>
                      </a:r>
                    </a:p>
                  </a:txBody>
                  <a:tcPr marL="20638" marR="20638" marT="20638" marB="20638" anchor="ctr" horzOverflow="overflow"/>
                </a:tc>
                <a:tc>
                  <a:txBody>
                    <a:bodyPr/>
                    <a:lstStyle/>
                    <a:p>
                      <a:pPr algn="ctr" defTabSz="914400">
                        <a:lnSpc>
                          <a:spcPts val="1640"/>
                        </a:lnSpc>
                        <a:tabLst>
                          <a:tab pos="1663700" algn="l"/>
                        </a:tabLst>
                        <a:defRPr sz="1800" b="0"/>
                      </a:pPr>
                      <a:r>
                        <a:rPr sz="1300" b="0" dirty="0" err="1"/>
                        <a:t>NuMI</a:t>
                      </a:r>
                      <a:r>
                        <a:rPr sz="1300" b="0" dirty="0"/>
                        <a:t> </a:t>
                      </a:r>
                      <a:r>
                        <a:rPr lang="en-US" sz="1300" b="0" dirty="0"/>
                        <a:t>  (FHC)  positive focusing</a:t>
                      </a:r>
                    </a:p>
                  </a:txBody>
                  <a:tcPr marL="20638" marR="20638" marT="20638" marB="20638" anchor="ctr" horzOverflow="overflow"/>
                </a:tc>
                <a:tc>
                  <a:txBody>
                    <a:bodyPr/>
                    <a:lstStyle/>
                    <a:p>
                      <a:pPr algn="ctr" defTabSz="914400">
                        <a:lnSpc>
                          <a:spcPts val="1640"/>
                        </a:lnSpc>
                        <a:tabLst>
                          <a:tab pos="1663700" algn="l"/>
                        </a:tabLst>
                        <a:defRPr sz="1800" b="0"/>
                      </a:pPr>
                      <a:r>
                        <a:rPr sz="1300" b="0" dirty="0" err="1"/>
                        <a:t>NuMI</a:t>
                      </a:r>
                      <a:r>
                        <a:rPr lang="en-US" sz="1300" b="0" dirty="0"/>
                        <a:t>   </a:t>
                      </a:r>
                      <a:r>
                        <a:rPr sz="1300" b="0" dirty="0"/>
                        <a:t> (RHC)</a:t>
                      </a:r>
                      <a:r>
                        <a:rPr lang="en-US" sz="1300" b="0" dirty="0"/>
                        <a:t> </a:t>
                      </a:r>
                    </a:p>
                    <a:p>
                      <a:pPr algn="ctr" defTabSz="914400">
                        <a:lnSpc>
                          <a:spcPts val="1640"/>
                        </a:lnSpc>
                        <a:tabLst>
                          <a:tab pos="1663700" algn="l"/>
                        </a:tabLst>
                        <a:defRPr sz="1800" b="0"/>
                      </a:pPr>
                      <a:r>
                        <a:rPr lang="en-US" sz="1300" b="0" dirty="0"/>
                        <a:t>negative focusing </a:t>
                      </a:r>
                      <a:endParaRPr sz="1300" b="0" dirty="0"/>
                    </a:p>
                  </a:txBody>
                  <a:tcPr marL="20638" marR="20638" marT="20638" marB="20638" anchor="ctr" horzOverflow="overflow">
                    <a:lnR w="12700">
                      <a:solidFill>
                        <a:srgbClr val="6C6C6C"/>
                      </a:solidFill>
                      <a:miter lim="400000"/>
                    </a:lnR>
                  </a:tcPr>
                </a:tc>
                <a:extLst>
                  <a:ext uri="{0D108BD9-81ED-4DB2-BD59-A6C34878D82A}">
                    <a16:rowId xmlns:a16="http://schemas.microsoft.com/office/drawing/2014/main" val="10000"/>
                  </a:ext>
                </a:extLst>
              </a:tr>
              <a:tr h="470370">
                <a:tc>
                  <a:txBody>
                    <a:bodyPr/>
                    <a:lstStyle/>
                    <a:p>
                      <a:pPr defTabSz="914400">
                        <a:tabLst>
                          <a:tab pos="1663700" algn="l"/>
                        </a:tabLst>
                        <a:defRPr sz="1800" b="0"/>
                      </a:pPr>
                      <a:r>
                        <a:rPr lang="en-US" sz="1300" b="0" dirty="0"/>
                        <a:t> </a:t>
                      </a:r>
                      <a:r>
                        <a:rPr sz="1300" b="0" dirty="0"/>
                        <a:t>RUN-1</a:t>
                      </a:r>
                      <a:r>
                        <a:rPr lang="en-US" sz="1300" b="0" dirty="0"/>
                        <a:t>      (Jun-Jul 22)</a:t>
                      </a:r>
                      <a:endParaRPr sz="1300" b="0" dirty="0"/>
                    </a:p>
                  </a:txBody>
                  <a:tcPr marL="20638" marR="20638" marT="20638" marB="20638" anchor="ctr" horzOverflow="overflow">
                    <a:solidFill>
                      <a:srgbClr val="D8DCE0"/>
                    </a:solidFill>
                  </a:tcPr>
                </a:tc>
                <a:tc>
                  <a:txBody>
                    <a:bodyPr/>
                    <a:lstStyle/>
                    <a:p>
                      <a:pPr algn="ctr" defTabSz="914400">
                        <a:defRPr sz="1800"/>
                      </a:pPr>
                      <a:r>
                        <a:rPr sz="1300" b="0" dirty="0"/>
                        <a:t>0.41</a:t>
                      </a:r>
                      <a:r>
                        <a:rPr lang="en-US" sz="1300" b="0" dirty="0"/>
                        <a:t> 10</a:t>
                      </a:r>
                      <a:r>
                        <a:rPr sz="1300" b="0" baseline="30000" dirty="0"/>
                        <a:t>20</a:t>
                      </a:r>
                      <a:endParaRPr sz="1300" b="0" dirty="0"/>
                    </a:p>
                  </a:txBody>
                  <a:tcPr marL="20638" marR="20638" marT="20638" marB="20638" anchor="ctr" horzOverflow="overflow"/>
                </a:tc>
                <a:tc>
                  <a:txBody>
                    <a:bodyPr/>
                    <a:lstStyle/>
                    <a:p>
                      <a:pPr algn="ctr" defTabSz="914400">
                        <a:defRPr sz="1800"/>
                      </a:pPr>
                      <a:r>
                        <a:rPr sz="1300" b="0" dirty="0"/>
                        <a:t>0.68</a:t>
                      </a:r>
                      <a:r>
                        <a:rPr lang="en-US" sz="1300" b="0" dirty="0"/>
                        <a:t> 10</a:t>
                      </a:r>
                      <a:r>
                        <a:rPr sz="1300" b="0" baseline="30000" dirty="0"/>
                        <a:t>20</a:t>
                      </a:r>
                      <a:endParaRPr sz="1300" b="0" dirty="0"/>
                    </a:p>
                  </a:txBody>
                  <a:tcPr marL="20638" marR="20638" marT="20638" marB="20638" anchor="ctr" horzOverflow="overflow"/>
                </a:tc>
                <a:tc>
                  <a:txBody>
                    <a:bodyPr/>
                    <a:lstStyle/>
                    <a:p>
                      <a:pPr algn="ctr" defTabSz="914400">
                        <a:defRPr sz="1800"/>
                      </a:pPr>
                      <a:r>
                        <a:rPr sz="1300" b="0" dirty="0"/>
                        <a:t>-</a:t>
                      </a:r>
                    </a:p>
                  </a:txBody>
                  <a:tcPr marL="20638" marR="20638" marT="20638" marB="20638" anchor="ctr" horzOverflow="overflow">
                    <a:lnR w="12700">
                      <a:solidFill>
                        <a:srgbClr val="6C6C6C"/>
                      </a:solidFill>
                      <a:miter lim="400000"/>
                    </a:lnR>
                  </a:tcPr>
                </a:tc>
                <a:extLst>
                  <a:ext uri="{0D108BD9-81ED-4DB2-BD59-A6C34878D82A}">
                    <a16:rowId xmlns:a16="http://schemas.microsoft.com/office/drawing/2014/main" val="10001"/>
                  </a:ext>
                </a:extLst>
              </a:tr>
              <a:tr h="271133">
                <a:tc>
                  <a:txBody>
                    <a:bodyPr/>
                    <a:lstStyle/>
                    <a:p>
                      <a:pPr defTabSz="914400">
                        <a:tabLst>
                          <a:tab pos="1663700" algn="l"/>
                        </a:tabLst>
                        <a:defRPr sz="1800" b="0"/>
                      </a:pPr>
                      <a:r>
                        <a:rPr lang="en-US" sz="1300" b="0" dirty="0"/>
                        <a:t> </a:t>
                      </a:r>
                      <a:r>
                        <a:rPr sz="1300" b="0" dirty="0"/>
                        <a:t>RUN-2</a:t>
                      </a:r>
                      <a:r>
                        <a:rPr lang="en-US" sz="1300" b="0" dirty="0"/>
                        <a:t>     (Dec 22-Jul 23)             </a:t>
                      </a:r>
                      <a:endParaRPr sz="1300" b="0" dirty="0"/>
                    </a:p>
                  </a:txBody>
                  <a:tcPr marL="20638" marR="20638" marT="20638" marB="20638" anchor="ctr" horzOverflow="overflow">
                    <a:solidFill>
                      <a:srgbClr val="D8DCE0"/>
                    </a:solidFill>
                  </a:tcPr>
                </a:tc>
                <a:tc>
                  <a:txBody>
                    <a:bodyPr/>
                    <a:lstStyle/>
                    <a:p>
                      <a:pPr algn="ctr" defTabSz="914400">
                        <a:defRPr sz="1800"/>
                      </a:pPr>
                      <a:r>
                        <a:rPr sz="1300" b="0" dirty="0"/>
                        <a:t>2.0</a:t>
                      </a:r>
                      <a:r>
                        <a:rPr lang="it-IT" sz="1300" b="0" dirty="0"/>
                        <a:t>6</a:t>
                      </a:r>
                      <a:r>
                        <a:rPr lang="en-US" sz="1300" b="0" dirty="0"/>
                        <a:t> 10</a:t>
                      </a:r>
                      <a:r>
                        <a:rPr sz="1300" b="0" baseline="30000" dirty="0"/>
                        <a:t>20</a:t>
                      </a:r>
                    </a:p>
                  </a:txBody>
                  <a:tcPr marL="20638" marR="20638" marT="20638" marB="20638" anchor="ctr" horzOverflow="overflow"/>
                </a:tc>
                <a:tc>
                  <a:txBody>
                    <a:bodyPr/>
                    <a:lstStyle/>
                    <a:p>
                      <a:pPr algn="ctr" defTabSz="914400">
                        <a:defRPr sz="1800"/>
                      </a:pPr>
                      <a:r>
                        <a:rPr sz="1300" b="0" dirty="0"/>
                        <a:t>2.74</a:t>
                      </a:r>
                      <a:r>
                        <a:rPr lang="en-US" sz="1300" b="0" dirty="0"/>
                        <a:t> 10</a:t>
                      </a:r>
                      <a:r>
                        <a:rPr sz="1300" b="0" baseline="30000" dirty="0"/>
                        <a:t>20</a:t>
                      </a:r>
                      <a:endParaRPr sz="1300" b="0" dirty="0"/>
                    </a:p>
                  </a:txBody>
                  <a:tcPr marL="20638" marR="20638" marT="20638" marB="20638" anchor="ctr" horzOverflow="overflow"/>
                </a:tc>
                <a:tc>
                  <a:txBody>
                    <a:bodyPr/>
                    <a:lstStyle/>
                    <a:p>
                      <a:pPr algn="ctr" defTabSz="914400">
                        <a:defRPr sz="1800"/>
                      </a:pPr>
                      <a:r>
                        <a:rPr sz="1300" b="0" dirty="0"/>
                        <a:t>-</a:t>
                      </a:r>
                    </a:p>
                  </a:txBody>
                  <a:tcPr marL="20638" marR="20638" marT="20638" marB="20638" anchor="ctr" horzOverflow="overflow">
                    <a:lnR w="12700">
                      <a:solidFill>
                        <a:srgbClr val="6C6C6C"/>
                      </a:solidFill>
                      <a:miter lim="400000"/>
                    </a:lnR>
                  </a:tcPr>
                </a:tc>
                <a:extLst>
                  <a:ext uri="{0D108BD9-81ED-4DB2-BD59-A6C34878D82A}">
                    <a16:rowId xmlns:a16="http://schemas.microsoft.com/office/drawing/2014/main" val="10002"/>
                  </a:ext>
                </a:extLst>
              </a:tr>
              <a:tr h="271133">
                <a:tc>
                  <a:txBody>
                    <a:bodyPr/>
                    <a:lstStyle/>
                    <a:p>
                      <a:pPr defTabSz="914400">
                        <a:tabLst>
                          <a:tab pos="1663700" algn="l"/>
                        </a:tabLst>
                        <a:defRPr sz="1800" b="0"/>
                      </a:pPr>
                      <a:r>
                        <a:rPr lang="en-US" sz="1300" b="0" dirty="0"/>
                        <a:t> </a:t>
                      </a:r>
                      <a:r>
                        <a:rPr sz="1300" b="0" dirty="0"/>
                        <a:t>RUN-3</a:t>
                      </a:r>
                      <a:r>
                        <a:rPr lang="en-US" sz="1300" b="0" dirty="0"/>
                        <a:t>     (Mar –July 24)</a:t>
                      </a:r>
                    </a:p>
                  </a:txBody>
                  <a:tcPr marL="20638" marR="20638" marT="20638" marB="20638" anchor="ctr" horzOverflow="overflow">
                    <a:solidFill>
                      <a:srgbClr val="D8DCE0"/>
                    </a:solidFill>
                  </a:tcPr>
                </a:tc>
                <a:tc>
                  <a:txBody>
                    <a:bodyPr/>
                    <a:lstStyle/>
                    <a:p>
                      <a:pPr algn="ctr" defTabSz="914400">
                        <a:defRPr sz="1800"/>
                      </a:pPr>
                      <a:r>
                        <a:rPr lang="en-US" sz="1300" b="0" dirty="0"/>
                        <a:t>1.36 10</a:t>
                      </a:r>
                      <a:r>
                        <a:rPr sz="1300" b="0" baseline="30000" dirty="0"/>
                        <a:t>20</a:t>
                      </a:r>
                      <a:r>
                        <a:rPr lang="en-US" sz="1300" b="0" baseline="0" dirty="0"/>
                        <a:t> </a:t>
                      </a:r>
                      <a:r>
                        <a:rPr lang="en-GB" sz="1300" dirty="0">
                          <a:latin typeface="Comic Sans MS" panose="030F0902030302020204" pitchFamily="66" charset="0"/>
                        </a:rPr>
                        <a:t>   </a:t>
                      </a:r>
                      <a:endParaRPr sz="1300" b="0" dirty="0">
                        <a:solidFill>
                          <a:srgbClr val="0000FF"/>
                        </a:solidFill>
                      </a:endParaRPr>
                    </a:p>
                  </a:txBody>
                  <a:tcPr marL="20638" marR="20638" marT="20638" marB="20638" anchor="ctr" horzOverflow="overflow"/>
                </a:tc>
                <a:tc>
                  <a:txBody>
                    <a:bodyPr/>
                    <a:lstStyle/>
                    <a:p>
                      <a:pPr algn="ctr" defTabSz="914400">
                        <a:defRPr sz="1800"/>
                      </a:pPr>
                      <a:r>
                        <a:rPr sz="1300" b="0" dirty="0"/>
                        <a:t>-</a:t>
                      </a:r>
                    </a:p>
                  </a:txBody>
                  <a:tcPr marL="20638" marR="20638" marT="20638" marB="20638" anchor="ctr" horzOverflow="overflow"/>
                </a:tc>
                <a:tc>
                  <a:txBody>
                    <a:bodyPr/>
                    <a:lstStyle/>
                    <a:p>
                      <a:pPr algn="ctr" defTabSz="914400">
                        <a:defRPr sz="1800"/>
                      </a:pPr>
                      <a:r>
                        <a:rPr lang="en-US" sz="1300" b="0" dirty="0"/>
                        <a:t>2.82 10</a:t>
                      </a:r>
                      <a:r>
                        <a:rPr sz="1300" b="0" baseline="30000" dirty="0"/>
                        <a:t>20</a:t>
                      </a:r>
                      <a:endParaRPr lang="en-US" sz="1300" b="0" baseline="30000" dirty="0"/>
                    </a:p>
                  </a:txBody>
                  <a:tcPr marL="20638" marR="20638" marT="20638" marB="20638" anchor="ctr" horzOverflow="overflow">
                    <a:lnR w="12700">
                      <a:solidFill>
                        <a:srgbClr val="6C6C6C"/>
                      </a:solidFill>
                      <a:miter lim="400000"/>
                    </a:lnR>
                  </a:tcPr>
                </a:tc>
                <a:extLst>
                  <a:ext uri="{0D108BD9-81ED-4DB2-BD59-A6C34878D82A}">
                    <a16:rowId xmlns:a16="http://schemas.microsoft.com/office/drawing/2014/main" val="10003"/>
                  </a:ext>
                </a:extLst>
              </a:tr>
              <a:tr h="271133">
                <a:tc>
                  <a:txBody>
                    <a:bodyPr/>
                    <a:lstStyle/>
                    <a:p>
                      <a:pPr defTabSz="914400">
                        <a:tabLst>
                          <a:tab pos="1663700" algn="l"/>
                        </a:tabLst>
                        <a:defRPr sz="1800" b="0"/>
                      </a:pPr>
                      <a:r>
                        <a:rPr lang="en-GB" sz="1300" b="0" dirty="0"/>
                        <a:t> RUN-4*   (Dec 24 –today)</a:t>
                      </a:r>
                      <a:endParaRPr lang="en-US" sz="1300" b="0" dirty="0"/>
                    </a:p>
                  </a:txBody>
                  <a:tcPr marL="20638" marR="20638" marT="20638" marB="20638" anchor="ctr" horzOverflow="overflow">
                    <a:solidFill>
                      <a:srgbClr val="D8DCE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b="0" dirty="0"/>
                        <a:t>2.58 10</a:t>
                      </a:r>
                      <a:r>
                        <a:rPr lang="en-US" sz="1300" b="0" baseline="30000" dirty="0"/>
                        <a:t>20</a:t>
                      </a:r>
                      <a:r>
                        <a:rPr lang="en-US" sz="1300" b="0" baseline="0" dirty="0"/>
                        <a:t> </a:t>
                      </a:r>
                      <a:r>
                        <a:rPr lang="en-US" sz="1300" dirty="0">
                          <a:latin typeface="Comic Sans MS" panose="030F0902030302020204" pitchFamily="66" charset="0"/>
                        </a:rPr>
                        <a:t>   </a:t>
                      </a:r>
                      <a:endParaRPr lang="en-US" sz="1300" b="0" dirty="0">
                        <a:solidFill>
                          <a:srgbClr val="0000FF"/>
                        </a:solidFill>
                      </a:endParaRPr>
                    </a:p>
                  </a:txBody>
                  <a:tcPr marL="20638" marR="20638" marT="20638" marB="20638" anchor="ctr" horzOverflow="overflow"/>
                </a:tc>
                <a:tc>
                  <a:txBody>
                    <a:bodyPr/>
                    <a:lstStyle/>
                    <a:p>
                      <a:pPr algn="ctr" defTabSz="914400">
                        <a:defRPr sz="1800"/>
                      </a:pPr>
                      <a:r>
                        <a:rPr lang="it-IT" sz="1300" b="0" dirty="0"/>
                        <a:t>-</a:t>
                      </a:r>
                      <a:endParaRPr sz="1300" b="0" dirty="0"/>
                    </a:p>
                  </a:txBody>
                  <a:tcPr marL="20638" marR="20638" marT="20638" marB="20638" anchor="ctr" horzOverflow="overflow"/>
                </a:tc>
                <a:tc>
                  <a:txBody>
                    <a:bodyPr/>
                    <a:lstStyle/>
                    <a:p>
                      <a:pPr algn="ctr" defTabSz="914400">
                        <a:defRPr sz="1800"/>
                      </a:pPr>
                      <a:r>
                        <a:rPr lang="en-US" sz="1300" b="0" baseline="0" dirty="0"/>
                        <a:t>-</a:t>
                      </a:r>
                    </a:p>
                  </a:txBody>
                  <a:tcPr marL="20638" marR="20638" marT="20638" marB="20638" anchor="ctr" horzOverflow="overflow">
                    <a:lnR w="12700">
                      <a:solidFill>
                        <a:srgbClr val="6C6C6C"/>
                      </a:solidFill>
                      <a:miter lim="400000"/>
                    </a:lnR>
                  </a:tcPr>
                </a:tc>
                <a:extLst>
                  <a:ext uri="{0D108BD9-81ED-4DB2-BD59-A6C34878D82A}">
                    <a16:rowId xmlns:a16="http://schemas.microsoft.com/office/drawing/2014/main" val="1097681772"/>
                  </a:ext>
                </a:extLst>
              </a:tr>
              <a:tr h="288974">
                <a:tc>
                  <a:txBody>
                    <a:bodyPr/>
                    <a:lstStyle/>
                    <a:p>
                      <a:pPr defTabSz="914400">
                        <a:tabLst>
                          <a:tab pos="1663700" algn="l"/>
                        </a:tabLst>
                        <a:defRPr sz="1800" b="0"/>
                      </a:pPr>
                      <a:r>
                        <a:rPr lang="en-US" sz="1300" b="0" dirty="0">
                          <a:solidFill>
                            <a:srgbClr val="FF0000"/>
                          </a:solidFill>
                        </a:rPr>
                        <a:t> </a:t>
                      </a:r>
                      <a:r>
                        <a:rPr sz="1300" b="0" dirty="0">
                          <a:solidFill>
                            <a:srgbClr val="FF0000"/>
                          </a:solidFill>
                        </a:rPr>
                        <a:t>TOTAL</a:t>
                      </a:r>
                    </a:p>
                  </a:txBody>
                  <a:tcPr marL="20638" marR="20638" marT="20638" marB="20638" anchor="ctr" horzOverflow="overflow">
                    <a:lnB w="12700">
                      <a:solidFill>
                        <a:srgbClr val="6C6C6C"/>
                      </a:solidFill>
                      <a:miter lim="400000"/>
                    </a:lnB>
                    <a:solidFill>
                      <a:srgbClr val="D8DCE0"/>
                    </a:solidFill>
                  </a:tcPr>
                </a:tc>
                <a:tc>
                  <a:txBody>
                    <a:bodyPr/>
                    <a:lstStyle/>
                    <a:p>
                      <a:pPr algn="ctr" defTabSz="914400">
                        <a:defRPr sz="1800"/>
                      </a:pPr>
                      <a:r>
                        <a:rPr lang="it-IT" sz="1300" b="0" dirty="0">
                          <a:solidFill>
                            <a:srgbClr val="FF0000"/>
                          </a:solidFill>
                        </a:rPr>
                        <a:t>6</a:t>
                      </a:r>
                      <a:r>
                        <a:rPr sz="1300" b="0" dirty="0">
                          <a:solidFill>
                            <a:srgbClr val="FF0000"/>
                          </a:solidFill>
                        </a:rPr>
                        <a:t>.</a:t>
                      </a:r>
                      <a:r>
                        <a:rPr lang="it-IT" sz="1300" b="0" dirty="0">
                          <a:solidFill>
                            <a:srgbClr val="FF0000"/>
                          </a:solidFill>
                        </a:rPr>
                        <a:t>4</a:t>
                      </a:r>
                      <a:r>
                        <a:rPr lang="en-US" sz="1300" b="0" dirty="0">
                          <a:solidFill>
                            <a:srgbClr val="FF0000"/>
                          </a:solidFill>
                        </a:rPr>
                        <a:t>1 10</a:t>
                      </a:r>
                      <a:r>
                        <a:rPr sz="1300" b="0" baseline="30000" dirty="0">
                          <a:solidFill>
                            <a:srgbClr val="FF0000"/>
                          </a:solidFill>
                        </a:rPr>
                        <a:t>20</a:t>
                      </a:r>
                      <a:endParaRPr sz="1300" b="0" dirty="0">
                        <a:solidFill>
                          <a:srgbClr val="FF0000"/>
                        </a:solidFill>
                      </a:endParaRPr>
                    </a:p>
                  </a:txBody>
                  <a:tcPr marL="20638" marR="20638" marT="20638" marB="20638" anchor="ctr" horzOverflow="overflow">
                    <a:lnB w="12700">
                      <a:solidFill>
                        <a:srgbClr val="6C6C6C"/>
                      </a:solidFill>
                      <a:miter lim="400000"/>
                    </a:lnB>
                  </a:tcPr>
                </a:tc>
                <a:tc>
                  <a:txBody>
                    <a:bodyPr/>
                    <a:lstStyle/>
                    <a:p>
                      <a:pPr algn="ctr" defTabSz="914400">
                        <a:defRPr sz="1800"/>
                      </a:pPr>
                      <a:r>
                        <a:rPr sz="1300" b="0" dirty="0">
                          <a:solidFill>
                            <a:srgbClr val="FF0000"/>
                          </a:solidFill>
                        </a:rPr>
                        <a:t>3.42</a:t>
                      </a:r>
                      <a:r>
                        <a:rPr lang="en-US" sz="1300" b="0" dirty="0">
                          <a:solidFill>
                            <a:srgbClr val="FF0000"/>
                          </a:solidFill>
                        </a:rPr>
                        <a:t> 10</a:t>
                      </a:r>
                      <a:r>
                        <a:rPr sz="1300" b="0" baseline="30000" dirty="0">
                          <a:solidFill>
                            <a:srgbClr val="FF0000"/>
                          </a:solidFill>
                        </a:rPr>
                        <a:t>20</a:t>
                      </a:r>
                      <a:endParaRPr sz="1300" b="0" dirty="0">
                        <a:solidFill>
                          <a:srgbClr val="FF0000"/>
                        </a:solidFill>
                      </a:endParaRPr>
                    </a:p>
                  </a:txBody>
                  <a:tcPr marL="20638" marR="20638" marT="20638" marB="20638" anchor="ctr" horzOverflow="overflow">
                    <a:lnB w="12700">
                      <a:solidFill>
                        <a:srgbClr val="6C6C6C"/>
                      </a:solidFill>
                      <a:miter lim="400000"/>
                    </a:lnB>
                  </a:tcPr>
                </a:tc>
                <a:tc>
                  <a:txBody>
                    <a:bodyPr/>
                    <a:lstStyle/>
                    <a:p>
                      <a:pPr algn="ctr" defTabSz="914400">
                        <a:defRPr sz="1800"/>
                      </a:pPr>
                      <a:r>
                        <a:rPr lang="en-US" sz="1300" b="0" dirty="0">
                          <a:solidFill>
                            <a:srgbClr val="FF0000"/>
                          </a:solidFill>
                        </a:rPr>
                        <a:t>2.82 10</a:t>
                      </a:r>
                      <a:r>
                        <a:rPr sz="1300" b="0" baseline="30000" dirty="0">
                          <a:solidFill>
                            <a:srgbClr val="FF0000"/>
                          </a:solidFill>
                        </a:rPr>
                        <a:t>20</a:t>
                      </a:r>
                      <a:endParaRPr sz="1300" b="0" dirty="0">
                        <a:solidFill>
                          <a:srgbClr val="FF0000"/>
                        </a:solidFill>
                      </a:endParaRPr>
                    </a:p>
                  </a:txBody>
                  <a:tcPr marL="20638" marR="20638" marT="20638" marB="20638" anchor="ctr" horzOverflow="overflow">
                    <a:lnR w="12700">
                      <a:solidFill>
                        <a:srgbClr val="6C6C6C"/>
                      </a:solidFill>
                      <a:miter lim="400000"/>
                    </a:lnR>
                    <a:lnB w="12700">
                      <a:solidFill>
                        <a:srgbClr val="6C6C6C"/>
                      </a:solidFill>
                      <a:miter lim="400000"/>
                    </a:lnB>
                  </a:tcPr>
                </a:tc>
                <a:extLst>
                  <a:ext uri="{0D108BD9-81ED-4DB2-BD59-A6C34878D82A}">
                    <a16:rowId xmlns:a16="http://schemas.microsoft.com/office/drawing/2014/main" val="10005"/>
                  </a:ext>
                </a:extLst>
              </a:tr>
            </a:tbl>
          </a:graphicData>
        </a:graphic>
      </p:graphicFrame>
      <p:pic>
        <p:nvPicPr>
          <p:cNvPr id="11" name="Picture 10">
            <a:extLst>
              <a:ext uri="{FF2B5EF4-FFF2-40B4-BE49-F238E27FC236}">
                <a16:creationId xmlns:a16="http://schemas.microsoft.com/office/drawing/2014/main" id="{012F24C1-420D-C744-ADEB-0972398920DE}"/>
              </a:ext>
            </a:extLst>
          </p:cNvPr>
          <p:cNvPicPr>
            <a:picLocks noChangeAspect="1"/>
          </p:cNvPicPr>
          <p:nvPr/>
        </p:nvPicPr>
        <p:blipFill>
          <a:blip r:embed="rId3"/>
          <a:stretch>
            <a:fillRect/>
          </a:stretch>
        </p:blipFill>
        <p:spPr>
          <a:xfrm>
            <a:off x="152400" y="4311456"/>
            <a:ext cx="3048000" cy="2165544"/>
          </a:xfrm>
          <a:prstGeom prst="rect">
            <a:avLst/>
          </a:prstGeom>
        </p:spPr>
      </p:pic>
      <p:grpSp>
        <p:nvGrpSpPr>
          <p:cNvPr id="12" name="Group 11">
            <a:extLst>
              <a:ext uri="{FF2B5EF4-FFF2-40B4-BE49-F238E27FC236}">
                <a16:creationId xmlns:a16="http://schemas.microsoft.com/office/drawing/2014/main" id="{1C46AB46-5413-3644-AA6C-AE76E84B1120}"/>
              </a:ext>
            </a:extLst>
          </p:cNvPr>
          <p:cNvGrpSpPr/>
          <p:nvPr/>
        </p:nvGrpSpPr>
        <p:grpSpPr>
          <a:xfrm>
            <a:off x="45007" y="4283671"/>
            <a:ext cx="3350174" cy="1608760"/>
            <a:chOff x="585548" y="4197409"/>
            <a:chExt cx="4226827" cy="1641930"/>
          </a:xfrm>
        </p:grpSpPr>
        <p:sp>
          <p:nvSpPr>
            <p:cNvPr id="13" name="TextBox 12">
              <a:extLst>
                <a:ext uri="{FF2B5EF4-FFF2-40B4-BE49-F238E27FC236}">
                  <a16:creationId xmlns:a16="http://schemas.microsoft.com/office/drawing/2014/main" id="{21A8DA24-7971-8A40-9455-8508B2ED9146}"/>
                </a:ext>
              </a:extLst>
            </p:cNvPr>
            <p:cNvSpPr txBox="1"/>
            <p:nvPr/>
          </p:nvSpPr>
          <p:spPr>
            <a:xfrm>
              <a:off x="2700618" y="5493805"/>
              <a:ext cx="2111757" cy="345534"/>
            </a:xfrm>
            <a:prstGeom prst="rect">
              <a:avLst/>
            </a:prstGeom>
            <a:noFill/>
          </p:spPr>
          <p:txBody>
            <a:bodyPr wrap="square" rtlCol="0">
              <a:spAutoFit/>
            </a:bodyPr>
            <a:lstStyle/>
            <a:p>
              <a:pPr eaLnBrk="1" hangingPunct="1"/>
              <a:r>
                <a:rPr lang="en-US" dirty="0">
                  <a:solidFill>
                    <a:srgbClr val="CCFFCC"/>
                  </a:solidFill>
                  <a:latin typeface="Symbol" pitchFamily="2" charset="2"/>
                  <a:ea typeface="MS PGothic" pitchFamily="34" charset="-128"/>
                </a:rPr>
                <a:t>m</a:t>
              </a:r>
              <a:r>
                <a:rPr lang="en-US" i="1" baseline="0" dirty="0">
                  <a:solidFill>
                    <a:srgbClr val="CCFFCC"/>
                  </a:solidFill>
                  <a:latin typeface="Comic Sans MS" pitchFamily="66" charset="0"/>
                  <a:ea typeface="MS PGothic" pitchFamily="34" charset="-128"/>
                  <a:cs typeface="ＭＳ Ｐゴシック" charset="-128"/>
                </a:rPr>
                <a:t> from </a:t>
              </a:r>
              <a:r>
                <a:rPr lang="en-US" i="1" baseline="0" dirty="0">
                  <a:solidFill>
                    <a:srgbClr val="CCFFCC"/>
                  </a:solidFill>
                  <a:latin typeface="Symbol" pitchFamily="2" charset="2"/>
                  <a:ea typeface="MS PGothic" pitchFamily="34" charset="-128"/>
                </a:rPr>
                <a:t>n</a:t>
              </a:r>
            </a:p>
          </p:txBody>
        </p:sp>
        <p:sp>
          <p:nvSpPr>
            <p:cNvPr id="14" name="TextBox 13">
              <a:extLst>
                <a:ext uri="{FF2B5EF4-FFF2-40B4-BE49-F238E27FC236}">
                  <a16:creationId xmlns:a16="http://schemas.microsoft.com/office/drawing/2014/main" id="{FD7D2D99-AEAB-334E-BE57-117AE4FDC2FD}"/>
                </a:ext>
              </a:extLst>
            </p:cNvPr>
            <p:cNvSpPr txBox="1"/>
            <p:nvPr/>
          </p:nvSpPr>
          <p:spPr>
            <a:xfrm>
              <a:off x="585548" y="4757598"/>
              <a:ext cx="1570601" cy="437394"/>
            </a:xfrm>
            <a:prstGeom prst="rect">
              <a:avLst/>
            </a:prstGeom>
            <a:noFill/>
          </p:spPr>
          <p:txBody>
            <a:bodyPr wrap="square" rtlCol="0">
              <a:spAutoFit/>
            </a:bodyPr>
            <a:lstStyle/>
            <a:p>
              <a:pPr eaLnBrk="1" hangingPunct="1"/>
              <a:r>
                <a:rPr lang="en-US" sz="2000" i="1" baseline="0" dirty="0">
                  <a:solidFill>
                    <a:srgbClr val="CCFFCC"/>
                  </a:solidFill>
                  <a:latin typeface="Symbol" charset="2"/>
                  <a:ea typeface="MS PGothic" pitchFamily="34" charset="-128"/>
                  <a:cs typeface="Symbol" charset="2"/>
                </a:rPr>
                <a:t>n</a:t>
              </a:r>
            </a:p>
          </p:txBody>
        </p:sp>
        <p:cxnSp>
          <p:nvCxnSpPr>
            <p:cNvPr id="16" name="Straight Arrow Connector 15">
              <a:extLst>
                <a:ext uri="{FF2B5EF4-FFF2-40B4-BE49-F238E27FC236}">
                  <a16:creationId xmlns:a16="http://schemas.microsoft.com/office/drawing/2014/main" id="{1F879E8D-54B9-8445-AE5F-D84610F0B371}"/>
                </a:ext>
              </a:extLst>
            </p:cNvPr>
            <p:cNvCxnSpPr/>
            <p:nvPr/>
          </p:nvCxnSpPr>
          <p:spPr bwMode="auto">
            <a:xfrm flipV="1">
              <a:off x="777827" y="5139681"/>
              <a:ext cx="375460" cy="6773"/>
            </a:xfrm>
            <a:prstGeom prst="straightConnector1">
              <a:avLst/>
            </a:prstGeom>
            <a:solidFill>
              <a:schemeClr val="accent1"/>
            </a:solidFill>
            <a:ln w="34925" cap="flat" cmpd="sng" algn="ctr">
              <a:solidFill>
                <a:srgbClr val="CCFFCC"/>
              </a:solidFill>
              <a:prstDash val="solid"/>
              <a:round/>
              <a:headEnd type="none" w="med" len="med"/>
              <a:tailEnd type="arrow"/>
            </a:ln>
            <a:effectLst/>
          </p:spPr>
        </p:cxnSp>
        <p:sp>
          <p:nvSpPr>
            <p:cNvPr id="18" name="TextBox 17">
              <a:extLst>
                <a:ext uri="{FF2B5EF4-FFF2-40B4-BE49-F238E27FC236}">
                  <a16:creationId xmlns:a16="http://schemas.microsoft.com/office/drawing/2014/main" id="{095225AC-B8B7-E441-93DD-A94B017DEC93}"/>
                </a:ext>
              </a:extLst>
            </p:cNvPr>
            <p:cNvSpPr txBox="1"/>
            <p:nvPr/>
          </p:nvSpPr>
          <p:spPr>
            <a:xfrm>
              <a:off x="2412199" y="4197409"/>
              <a:ext cx="1538232" cy="449816"/>
            </a:xfrm>
            <a:prstGeom prst="rect">
              <a:avLst/>
            </a:prstGeom>
            <a:noFill/>
          </p:spPr>
          <p:txBody>
            <a:bodyPr wrap="square" rtlCol="0">
              <a:spAutoFit/>
            </a:bodyPr>
            <a:lstStyle/>
            <a:p>
              <a:pPr eaLnBrk="1" hangingPunct="1"/>
              <a:r>
                <a:rPr lang="en-US" i="1" baseline="0" dirty="0">
                  <a:solidFill>
                    <a:srgbClr val="FFFF00"/>
                  </a:solidFill>
                  <a:latin typeface="Comic Sans MS" pitchFamily="66" charset="0"/>
                  <a:ea typeface="MS PGothic" pitchFamily="34" charset="-128"/>
                  <a:cs typeface="ＭＳ Ｐゴシック" charset="-128"/>
                </a:rPr>
                <a:t>Cosmic </a:t>
              </a:r>
              <a:r>
                <a:rPr lang="en-US" dirty="0">
                  <a:solidFill>
                    <a:srgbClr val="FFFF00"/>
                  </a:solidFill>
                  <a:latin typeface="Comic Sans MS" pitchFamily="66" charset="0"/>
                  <a:ea typeface="MS PGothic" pitchFamily="34" charset="-128"/>
                </a:rPr>
                <a:t> </a:t>
              </a:r>
              <a:r>
                <a:rPr lang="en-US" dirty="0">
                  <a:solidFill>
                    <a:srgbClr val="FFFF00"/>
                  </a:solidFill>
                  <a:latin typeface="Symbol" pitchFamily="2" charset="2"/>
                  <a:ea typeface="MS PGothic" pitchFamily="34" charset="-128"/>
                </a:rPr>
                <a:t>m</a:t>
              </a:r>
              <a:endParaRPr lang="en-US" i="1" baseline="0" dirty="0">
                <a:solidFill>
                  <a:srgbClr val="FFFF00"/>
                </a:solidFill>
                <a:latin typeface="Symbol" pitchFamily="2" charset="2"/>
                <a:ea typeface="MS PGothic" pitchFamily="34" charset="-128"/>
              </a:endParaRPr>
            </a:p>
          </p:txBody>
        </p:sp>
      </p:grpSp>
    </p:spTree>
    <p:extLst>
      <p:ext uri="{BB962C8B-B14F-4D97-AF65-F5344CB8AC3E}">
        <p14:creationId xmlns:p14="http://schemas.microsoft.com/office/powerpoint/2010/main" val="27541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it" i="0" dirty="0">
                <a:ea typeface="PT Serif"/>
                <a:cs typeface="PT Serif"/>
                <a:sym typeface="PT Serif"/>
              </a:rPr>
              <a:t>ICARUS performance: timing</a:t>
            </a:r>
            <a:endParaRPr lang="en-US" i="0" kern="0" dirty="0"/>
          </a:p>
        </p:txBody>
      </p:sp>
      <p:grpSp>
        <p:nvGrpSpPr>
          <p:cNvPr id="2" name="Group 1">
            <a:extLst>
              <a:ext uri="{FF2B5EF4-FFF2-40B4-BE49-F238E27FC236}">
                <a16:creationId xmlns:a16="http://schemas.microsoft.com/office/drawing/2014/main" id="{F30BA14F-2B34-9B4E-BEA9-2513D3306A5A}"/>
              </a:ext>
            </a:extLst>
          </p:cNvPr>
          <p:cNvGrpSpPr/>
          <p:nvPr/>
        </p:nvGrpSpPr>
        <p:grpSpPr>
          <a:xfrm>
            <a:off x="0" y="533400"/>
            <a:ext cx="9899449" cy="3340101"/>
            <a:chOff x="0" y="533400"/>
            <a:chExt cx="9899449" cy="3340101"/>
          </a:xfrm>
        </p:grpSpPr>
        <p:sp>
          <p:nvSpPr>
            <p:cNvPr id="23" name="CasellaDiTesto 7">
              <a:extLst>
                <a:ext uri="{FF2B5EF4-FFF2-40B4-BE49-F238E27FC236}">
                  <a16:creationId xmlns:a16="http://schemas.microsoft.com/office/drawing/2014/main" id="{2B53EA43-7DFF-3241-86E1-7659415C1EA5}"/>
                </a:ext>
              </a:extLst>
            </p:cNvPr>
            <p:cNvSpPr txBox="1"/>
            <p:nvPr/>
          </p:nvSpPr>
          <p:spPr>
            <a:xfrm>
              <a:off x="0" y="762163"/>
              <a:ext cx="6248400" cy="685637"/>
            </a:xfrm>
            <a:prstGeom prst="rect">
              <a:avLst/>
            </a:prstGeom>
            <a:noFill/>
          </p:spPr>
          <p:txBody>
            <a:bodyPr wrap="square" rtlCol="0">
              <a:spAutoFit/>
            </a:bodyPr>
            <a:lstStyle/>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en-US" sz="1700" i="0" dirty="0">
                  <a:latin typeface="+mn-lt"/>
                  <a:ea typeface="Calibri"/>
                  <a:cs typeface="Calibri"/>
                  <a:sym typeface="Calibri"/>
                </a:rPr>
                <a:t>Rejection of incoming </a:t>
              </a:r>
              <a:r>
                <a:rPr lang="en-US" sz="1700" i="0" dirty="0" err="1">
                  <a:latin typeface="+mn-lt"/>
                  <a:ea typeface="Calibri"/>
                  <a:cs typeface="Calibri"/>
                  <a:sym typeface="Calibri"/>
                </a:rPr>
                <a:t>cosmics</a:t>
              </a:r>
              <a:r>
                <a:rPr lang="en-US" sz="1700" i="0" dirty="0">
                  <a:latin typeface="+mn-lt"/>
                  <a:ea typeface="Calibri"/>
                  <a:cs typeface="Calibri"/>
                  <a:sym typeface="Calibri"/>
                </a:rPr>
                <a:t> by means of time-of-flight between  </a:t>
              </a:r>
              <a:r>
                <a:rPr lang="en-US" sz="1700" dirty="0">
                  <a:latin typeface="+mn-lt"/>
                  <a:ea typeface="Calibri"/>
                  <a:cs typeface="Calibri"/>
                  <a:sym typeface="Calibri"/>
                </a:rPr>
                <a:t>external CRT </a:t>
              </a:r>
              <a:r>
                <a:rPr lang="en-US" sz="1700" i="0" dirty="0">
                  <a:latin typeface="+mn-lt"/>
                  <a:ea typeface="Calibri"/>
                  <a:cs typeface="Calibri"/>
                  <a:sym typeface="Calibri"/>
                </a:rPr>
                <a:t>and </a:t>
              </a:r>
              <a:r>
                <a:rPr lang="en-US" sz="1700" dirty="0">
                  <a:latin typeface="+mn-lt"/>
                  <a:ea typeface="Calibri"/>
                  <a:cs typeface="Calibri"/>
                  <a:sym typeface="Calibri"/>
                </a:rPr>
                <a:t>inner PMT </a:t>
              </a:r>
              <a:r>
                <a:rPr lang="en-US" sz="1700" i="0" dirty="0">
                  <a:latin typeface="+mn-lt"/>
                  <a:ea typeface="Calibri"/>
                  <a:cs typeface="Calibri"/>
                  <a:sym typeface="Calibri"/>
                </a:rPr>
                <a:t>s.</a:t>
              </a:r>
            </a:p>
          </p:txBody>
        </p:sp>
        <p:pic>
          <p:nvPicPr>
            <p:cNvPr id="8" name="Google Shape;203;p23">
              <a:extLst>
                <a:ext uri="{FF2B5EF4-FFF2-40B4-BE49-F238E27FC236}">
                  <a16:creationId xmlns:a16="http://schemas.microsoft.com/office/drawing/2014/main" id="{002E14AC-1CA6-BE41-B88D-3C9ABDF2BDA7}"/>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372982" y="533400"/>
              <a:ext cx="3526467" cy="3340101"/>
            </a:xfrm>
            <a:prstGeom prst="rect">
              <a:avLst/>
            </a:prstGeom>
            <a:noFill/>
            <a:ln>
              <a:noFill/>
            </a:ln>
          </p:spPr>
        </p:pic>
      </p:grpSp>
      <p:sp>
        <p:nvSpPr>
          <p:cNvPr id="12" name="Slide Number Placeholder 4">
            <a:extLst>
              <a:ext uri="{FF2B5EF4-FFF2-40B4-BE49-F238E27FC236}">
                <a16:creationId xmlns:a16="http://schemas.microsoft.com/office/drawing/2014/main" id="{145E4C48-1915-0F49-839B-F6DE745413B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23</a:t>
            </a:fld>
            <a:endParaRPr lang="en-GB" dirty="0"/>
          </a:p>
        </p:txBody>
      </p:sp>
      <p:grpSp>
        <p:nvGrpSpPr>
          <p:cNvPr id="3" name="Group 2">
            <a:extLst>
              <a:ext uri="{FF2B5EF4-FFF2-40B4-BE49-F238E27FC236}">
                <a16:creationId xmlns:a16="http://schemas.microsoft.com/office/drawing/2014/main" id="{2D3ECEEA-2806-8E43-BCCD-1B841DE21938}"/>
              </a:ext>
            </a:extLst>
          </p:cNvPr>
          <p:cNvGrpSpPr/>
          <p:nvPr/>
        </p:nvGrpSpPr>
        <p:grpSpPr>
          <a:xfrm>
            <a:off x="0" y="1905000"/>
            <a:ext cx="9829800" cy="4804787"/>
            <a:chOff x="0" y="1977013"/>
            <a:chExt cx="9829800" cy="4804787"/>
          </a:xfrm>
        </p:grpSpPr>
        <p:pic>
          <p:nvPicPr>
            <p:cNvPr id="10" name="Google Shape;204;p23">
              <a:extLst>
                <a:ext uri="{FF2B5EF4-FFF2-40B4-BE49-F238E27FC236}">
                  <a16:creationId xmlns:a16="http://schemas.microsoft.com/office/drawing/2014/main" id="{2EA7D922-4864-E741-9DDF-11A3EE5DBA5C}"/>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4018" y="3408355"/>
              <a:ext cx="6372982" cy="3373445"/>
            </a:xfrm>
            <a:prstGeom prst="rect">
              <a:avLst/>
            </a:prstGeom>
            <a:noFill/>
            <a:ln>
              <a:noFill/>
            </a:ln>
          </p:spPr>
        </p:pic>
        <p:pic>
          <p:nvPicPr>
            <p:cNvPr id="11" name="Google Shape;208;p23">
              <a:extLst>
                <a:ext uri="{FF2B5EF4-FFF2-40B4-BE49-F238E27FC236}">
                  <a16:creationId xmlns:a16="http://schemas.microsoft.com/office/drawing/2014/main" id="{CD9AA9A4-BC27-444A-869A-973ED6453AA9}"/>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808874" y="3962401"/>
              <a:ext cx="3020926" cy="2514600"/>
            </a:xfrm>
            <a:prstGeom prst="rect">
              <a:avLst/>
            </a:prstGeom>
            <a:noFill/>
            <a:ln>
              <a:noFill/>
            </a:ln>
          </p:spPr>
        </p:pic>
        <p:sp>
          <p:nvSpPr>
            <p:cNvPr id="9" name="CasellaDiTesto 7">
              <a:extLst>
                <a:ext uri="{FF2B5EF4-FFF2-40B4-BE49-F238E27FC236}">
                  <a16:creationId xmlns:a16="http://schemas.microsoft.com/office/drawing/2014/main" id="{59FD1A4C-C5A5-CA49-8126-24F7ED5DD15D}"/>
                </a:ext>
              </a:extLst>
            </p:cNvPr>
            <p:cNvSpPr txBox="1"/>
            <p:nvPr/>
          </p:nvSpPr>
          <p:spPr>
            <a:xfrm>
              <a:off x="0" y="1977013"/>
              <a:ext cx="6248400" cy="1299587"/>
            </a:xfrm>
            <a:prstGeom prst="rect">
              <a:avLst/>
            </a:prstGeom>
            <a:noFill/>
          </p:spPr>
          <p:txBody>
            <a:bodyPr wrap="square" rtlCol="0">
              <a:spAutoFit/>
            </a:bodyPr>
            <a:lstStyle/>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en-US" sz="1700" i="0" dirty="0">
                  <a:solidFill>
                    <a:schemeClr val="dk1"/>
                  </a:solidFill>
                  <a:latin typeface="+mn-lt"/>
                  <a:ea typeface="Calibri"/>
                  <a:cs typeface="Calibri"/>
                  <a:sym typeface="Calibri"/>
                </a:rPr>
                <a:t>Reconstruction of BNB, </a:t>
              </a:r>
              <a:r>
                <a:rPr lang="en-US" sz="1700" i="0" dirty="0" err="1">
                  <a:solidFill>
                    <a:schemeClr val="dk1"/>
                  </a:solidFill>
                  <a:latin typeface="+mn-lt"/>
                  <a:ea typeface="Calibri"/>
                  <a:cs typeface="Calibri"/>
                  <a:sym typeface="Calibri"/>
                </a:rPr>
                <a:t>NuMI</a:t>
              </a:r>
              <a:r>
                <a:rPr lang="en-US" sz="1700" i="0" dirty="0">
                  <a:solidFill>
                    <a:schemeClr val="dk1"/>
                  </a:solidFill>
                  <a:latin typeface="+mn-lt"/>
                  <a:ea typeface="Calibri"/>
                  <a:cs typeface="Calibri"/>
                  <a:sym typeface="Calibri"/>
                </a:rPr>
                <a:t> beam bunch structures: neutrino event time (PMTs only) </a:t>
              </a:r>
              <a:r>
                <a:rPr lang="en-US" sz="1700" i="0" dirty="0" err="1">
                  <a:solidFill>
                    <a:schemeClr val="dk1"/>
                  </a:solidFill>
                  <a:latin typeface="+mn-lt"/>
                  <a:ea typeface="Calibri"/>
                  <a:cs typeface="Calibri"/>
                  <a:sym typeface="Calibri"/>
                </a:rPr>
                <a:t>w.r.t</a:t>
              </a:r>
              <a:r>
                <a:rPr lang="en-US" sz="1700" i="0" dirty="0">
                  <a:solidFill>
                    <a:schemeClr val="dk1"/>
                  </a:solidFill>
                  <a:latin typeface="+mn-lt"/>
                  <a:ea typeface="Calibri"/>
                  <a:cs typeface="Calibri"/>
                  <a:sym typeface="Calibri"/>
                </a:rPr>
                <a:t>  the proton beam extraction time (RWM counters) after </a:t>
              </a:r>
              <a:r>
                <a:rPr lang="en-US" sz="1700" i="0" dirty="0" err="1">
                  <a:solidFill>
                    <a:schemeClr val="dk1"/>
                  </a:solidFill>
                  <a:latin typeface="+mn-lt"/>
                  <a:ea typeface="Calibri"/>
                  <a:cs typeface="Calibri"/>
                  <a:sym typeface="Calibri"/>
                </a:rPr>
                <a:t>cosmics</a:t>
              </a:r>
              <a:r>
                <a:rPr lang="en-US" sz="1700" i="0" dirty="0">
                  <a:solidFill>
                    <a:schemeClr val="dk1"/>
                  </a:solidFill>
                  <a:latin typeface="+mn-lt"/>
                  <a:ea typeface="Calibri"/>
                  <a:cs typeface="Calibri"/>
                  <a:sym typeface="Calibri"/>
                </a:rPr>
                <a:t> rejection (CRT) and </a:t>
              </a:r>
              <a:r>
                <a:rPr lang="en-US" sz="1700" i="0" dirty="0">
                  <a:solidFill>
                    <a:schemeClr val="dk1"/>
                  </a:solidFill>
                  <a:latin typeface="Symbol" pitchFamily="2" charset="2"/>
                  <a:ea typeface="Calibri"/>
                  <a:cs typeface="Calibri"/>
                  <a:sym typeface="Calibri"/>
                </a:rPr>
                <a:t>n</a:t>
              </a:r>
              <a:r>
                <a:rPr lang="en-US" sz="1700" i="0" dirty="0">
                  <a:solidFill>
                    <a:schemeClr val="dk1"/>
                  </a:solidFill>
                  <a:latin typeface="+mn-lt"/>
                  <a:ea typeface="Calibri"/>
                  <a:cs typeface="Calibri"/>
                  <a:sym typeface="Calibri"/>
                </a:rPr>
                <a:t> flight distance correction.</a:t>
              </a:r>
              <a:endParaRPr lang="en-US" sz="1700" i="0" dirty="0">
                <a:latin typeface="+mn-lt"/>
              </a:endParaRPr>
            </a:p>
          </p:txBody>
        </p:sp>
      </p:grpSp>
    </p:spTree>
    <p:extLst>
      <p:ext uri="{BB962C8B-B14F-4D97-AF65-F5344CB8AC3E}">
        <p14:creationId xmlns:p14="http://schemas.microsoft.com/office/powerpoint/2010/main" val="1991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it" i="0" dirty="0">
                <a:ea typeface="PT Serif"/>
                <a:cs typeface="PT Serif"/>
                <a:sym typeface="PT Serif"/>
              </a:rPr>
              <a:t>ICARUS performance: calibration</a:t>
            </a:r>
            <a:endParaRPr lang="en-US" i="0" kern="0" dirty="0"/>
          </a:p>
        </p:txBody>
      </p:sp>
      <p:sp>
        <p:nvSpPr>
          <p:cNvPr id="23" name="CasellaDiTesto 7">
            <a:extLst>
              <a:ext uri="{FF2B5EF4-FFF2-40B4-BE49-F238E27FC236}">
                <a16:creationId xmlns:a16="http://schemas.microsoft.com/office/drawing/2014/main" id="{2B53EA43-7DFF-3241-86E1-7659415C1EA5}"/>
              </a:ext>
            </a:extLst>
          </p:cNvPr>
          <p:cNvSpPr txBox="1"/>
          <p:nvPr/>
        </p:nvSpPr>
        <p:spPr>
          <a:xfrm>
            <a:off x="1" y="838200"/>
            <a:ext cx="4800600" cy="2070695"/>
          </a:xfrm>
          <a:prstGeom prst="rect">
            <a:avLst/>
          </a:prstGeom>
          <a:noFill/>
        </p:spPr>
        <p:txBody>
          <a:bodyPr wrap="square" rtlCol="0">
            <a:spAutoFit/>
          </a:bodyPr>
          <a:lstStyle/>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en-US" sz="1700" i="0" dirty="0">
                <a:latin typeface="+mn-lt"/>
                <a:ea typeface="Calibri"/>
                <a:cs typeface="Calibri"/>
                <a:sym typeface="Calibri"/>
              </a:rPr>
              <a:t>TPC wires signals have been accurately characterized and modeled in Monte Carlo</a:t>
            </a:r>
          </a:p>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en-US" sz="1700" i="0" dirty="0">
                <a:latin typeface="+mn-lt"/>
                <a:ea typeface="Calibri"/>
                <a:cs typeface="Calibri"/>
                <a:sym typeface="Calibri"/>
              </a:rPr>
              <a:t>Detector response is calibrated with cosmic </a:t>
            </a:r>
            <a:r>
              <a:rPr lang="en-US" sz="1700" i="0" dirty="0">
                <a:latin typeface="Symbol" pitchFamily="2" charset="2"/>
                <a:ea typeface="Calibri"/>
                <a:cs typeface="Calibri"/>
                <a:sym typeface="Calibri"/>
              </a:rPr>
              <a:t>m</a:t>
            </a:r>
            <a:r>
              <a:rPr lang="en-US" sz="1700" i="0" dirty="0">
                <a:latin typeface="+mn-lt"/>
                <a:ea typeface="Calibri"/>
                <a:cs typeface="Calibri"/>
                <a:sym typeface="Calibri"/>
              </a:rPr>
              <a:t> and p from </a:t>
            </a:r>
            <a:r>
              <a:rPr lang="en-US" sz="1700" i="0" dirty="0">
                <a:solidFill>
                  <a:schemeClr val="dk1"/>
                </a:solidFill>
                <a:latin typeface="+mn-lt"/>
                <a:ea typeface="Calibri"/>
                <a:cs typeface="Calibri"/>
                <a:sym typeface="Calibri"/>
              </a:rPr>
              <a:t>𝜈</a:t>
            </a:r>
            <a:r>
              <a:rPr lang="en-US" sz="1700" i="0" dirty="0">
                <a:latin typeface="+mn-lt"/>
                <a:ea typeface="Calibri"/>
                <a:cs typeface="Calibri"/>
                <a:sym typeface="Calibri"/>
              </a:rPr>
              <a:t> interactions including a new angular dependent ellipsoidal recombination model (EMB)</a:t>
            </a:r>
          </a:p>
        </p:txBody>
      </p:sp>
      <p:pic>
        <p:nvPicPr>
          <p:cNvPr id="12" name="Google Shape;217;p24">
            <a:extLst>
              <a:ext uri="{FF2B5EF4-FFF2-40B4-BE49-F238E27FC236}">
                <a16:creationId xmlns:a16="http://schemas.microsoft.com/office/drawing/2014/main" id="{921257E5-2111-D649-99D8-E4ACFE603CC9}"/>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550246" y="4238081"/>
            <a:ext cx="3355754" cy="2372833"/>
          </a:xfrm>
          <a:prstGeom prst="rect">
            <a:avLst/>
          </a:prstGeom>
          <a:noFill/>
          <a:ln>
            <a:noFill/>
          </a:ln>
        </p:spPr>
      </p:pic>
      <p:sp>
        <p:nvSpPr>
          <p:cNvPr id="13" name="Google Shape;221;p24">
            <a:extLst>
              <a:ext uri="{FF2B5EF4-FFF2-40B4-BE49-F238E27FC236}">
                <a16:creationId xmlns:a16="http://schemas.microsoft.com/office/drawing/2014/main" id="{7ABECE40-07C9-4A44-9722-FF3E073C7412}"/>
              </a:ext>
            </a:extLst>
          </p:cNvPr>
          <p:cNvSpPr txBox="1"/>
          <p:nvPr/>
        </p:nvSpPr>
        <p:spPr>
          <a:xfrm>
            <a:off x="5723560" y="3849169"/>
            <a:ext cx="4182440" cy="418031"/>
          </a:xfrm>
          <a:prstGeom prst="rect">
            <a:avLst/>
          </a:prstGeom>
          <a:noFill/>
          <a:ln>
            <a:noFill/>
          </a:ln>
        </p:spPr>
        <p:txBody>
          <a:bodyPr spcFirstLastPara="1" wrap="square" lIns="99044" tIns="99044" rIns="99044" bIns="99044" anchor="t" anchorCtr="0">
            <a:spAutoFit/>
          </a:bodyPr>
          <a:lstStyle/>
          <a:p>
            <a:pPr>
              <a:lnSpc>
                <a:spcPts val="1720"/>
              </a:lnSpc>
              <a:spcBef>
                <a:spcPts val="0"/>
              </a:spcBef>
              <a:spcAft>
                <a:spcPts val="0"/>
              </a:spcAft>
              <a:buClr>
                <a:schemeClr val="dk1"/>
              </a:buClr>
              <a:buSzPts val="1100"/>
            </a:pPr>
            <a:r>
              <a:rPr lang="it" dirty="0">
                <a:solidFill>
                  <a:srgbClr val="9900FF"/>
                </a:solidFill>
                <a:latin typeface="Calibri"/>
                <a:ea typeface="Calibri"/>
                <a:cs typeface="Calibri"/>
                <a:sym typeface="Calibri"/>
              </a:rPr>
              <a:t>dE/dx vs residual range for μ and p used for PID</a:t>
            </a:r>
            <a:endParaRPr dirty="0">
              <a:solidFill>
                <a:srgbClr val="9900FF"/>
              </a:solidFill>
              <a:latin typeface="Calibri"/>
              <a:ea typeface="Calibri"/>
              <a:cs typeface="Calibri"/>
              <a:sym typeface="Calibri"/>
            </a:endParaRPr>
          </a:p>
        </p:txBody>
      </p:sp>
      <p:pic>
        <p:nvPicPr>
          <p:cNvPr id="15" name="Google Shape;214;p24">
            <a:extLst>
              <a:ext uri="{FF2B5EF4-FFF2-40B4-BE49-F238E27FC236}">
                <a16:creationId xmlns:a16="http://schemas.microsoft.com/office/drawing/2014/main" id="{EFC714E0-A2DE-B247-8AEC-791539013EB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29124" y="4511232"/>
            <a:ext cx="3274679" cy="2270568"/>
          </a:xfrm>
          <a:prstGeom prst="rect">
            <a:avLst/>
          </a:prstGeom>
          <a:noFill/>
          <a:ln>
            <a:noFill/>
          </a:ln>
        </p:spPr>
      </p:pic>
      <p:sp>
        <p:nvSpPr>
          <p:cNvPr id="16" name="Google Shape;222;p24">
            <a:extLst>
              <a:ext uri="{FF2B5EF4-FFF2-40B4-BE49-F238E27FC236}">
                <a16:creationId xmlns:a16="http://schemas.microsoft.com/office/drawing/2014/main" id="{BA138AEB-02DD-D543-9BBF-AECF4870F997}"/>
              </a:ext>
            </a:extLst>
          </p:cNvPr>
          <p:cNvSpPr txBox="1"/>
          <p:nvPr/>
        </p:nvSpPr>
        <p:spPr>
          <a:xfrm>
            <a:off x="3276600" y="4184335"/>
            <a:ext cx="3176225" cy="636039"/>
          </a:xfrm>
          <a:prstGeom prst="rect">
            <a:avLst/>
          </a:prstGeom>
          <a:noFill/>
          <a:ln>
            <a:noFill/>
          </a:ln>
        </p:spPr>
        <p:txBody>
          <a:bodyPr spcFirstLastPara="1" wrap="square" lIns="99044" tIns="99044" rIns="99044" bIns="99044" anchor="t" anchorCtr="0">
            <a:spAutoFit/>
          </a:bodyPr>
          <a:lstStyle/>
          <a:p>
            <a:pPr algn="ctr">
              <a:lnSpc>
                <a:spcPts val="1720"/>
              </a:lnSpc>
              <a:spcBef>
                <a:spcPts val="0"/>
              </a:spcBef>
              <a:spcAft>
                <a:spcPts val="0"/>
              </a:spcAft>
              <a:buClr>
                <a:schemeClr val="dk1"/>
              </a:buClr>
              <a:buSzPts val="1100"/>
            </a:pPr>
            <a:r>
              <a:rPr lang="it" dirty="0">
                <a:solidFill>
                  <a:srgbClr val="9900FF"/>
                </a:solidFill>
                <a:latin typeface="Calibri"/>
                <a:ea typeface="Calibri"/>
                <a:cs typeface="Calibri"/>
                <a:sym typeface="Calibri"/>
              </a:rPr>
              <a:t>Angular dependence of</a:t>
            </a:r>
            <a:endParaRPr dirty="0">
              <a:solidFill>
                <a:srgbClr val="9900FF"/>
              </a:solidFill>
              <a:latin typeface="Calibri"/>
              <a:ea typeface="Calibri"/>
              <a:cs typeface="Calibri"/>
              <a:sym typeface="Calibri"/>
            </a:endParaRPr>
          </a:p>
          <a:p>
            <a:pPr algn="ctr">
              <a:lnSpc>
                <a:spcPts val="1720"/>
              </a:lnSpc>
              <a:spcBef>
                <a:spcPts val="0"/>
              </a:spcBef>
              <a:spcAft>
                <a:spcPts val="0"/>
              </a:spcAft>
            </a:pPr>
            <a:r>
              <a:rPr lang="it" dirty="0">
                <a:solidFill>
                  <a:srgbClr val="9900FF"/>
                </a:solidFill>
                <a:latin typeface="Calibri"/>
                <a:ea typeface="Calibri"/>
                <a:cs typeface="Calibri"/>
                <a:sym typeface="Calibri"/>
              </a:rPr>
              <a:t>recombination </a:t>
            </a:r>
            <a:r>
              <a:rPr lang="it" dirty="0">
                <a:solidFill>
                  <a:srgbClr val="9900FF"/>
                </a:solidFill>
                <a:latin typeface="Symbol" pitchFamily="2" charset="2"/>
                <a:ea typeface="Calibri"/>
                <a:cs typeface="Calibri"/>
                <a:sym typeface="Calibri"/>
              </a:rPr>
              <a:t>b </a:t>
            </a:r>
            <a:r>
              <a:rPr lang="it" dirty="0">
                <a:solidFill>
                  <a:srgbClr val="9900FF"/>
                </a:solidFill>
                <a:latin typeface="Calibri"/>
                <a:ea typeface="Calibri"/>
                <a:cs typeface="Calibri"/>
                <a:sym typeface="Calibri"/>
              </a:rPr>
              <a:t>parameter</a:t>
            </a:r>
            <a:endParaRPr dirty="0">
              <a:solidFill>
                <a:srgbClr val="9900FF"/>
              </a:solidFill>
              <a:latin typeface="Calibri"/>
              <a:ea typeface="Calibri"/>
              <a:cs typeface="Calibri"/>
              <a:sym typeface="Calibri"/>
            </a:endParaRPr>
          </a:p>
        </p:txBody>
      </p:sp>
      <p:sp>
        <p:nvSpPr>
          <p:cNvPr id="17" name="Google Shape;223;p24">
            <a:extLst>
              <a:ext uri="{FF2B5EF4-FFF2-40B4-BE49-F238E27FC236}">
                <a16:creationId xmlns:a16="http://schemas.microsoft.com/office/drawing/2014/main" id="{ADADA93C-A17D-C448-98AB-FD0EC8B8A719}"/>
              </a:ext>
            </a:extLst>
          </p:cNvPr>
          <p:cNvSpPr txBox="1"/>
          <p:nvPr/>
        </p:nvSpPr>
        <p:spPr>
          <a:xfrm>
            <a:off x="381001" y="5715000"/>
            <a:ext cx="2438400" cy="468000"/>
          </a:xfrm>
          <a:prstGeom prst="rect">
            <a:avLst/>
          </a:prstGeom>
          <a:noFill/>
          <a:ln>
            <a:noFill/>
          </a:ln>
        </p:spPr>
        <p:txBody>
          <a:bodyPr spcFirstLastPara="1" wrap="square" lIns="99044" tIns="99044" rIns="99044" bIns="99044" anchor="t" anchorCtr="0">
            <a:noAutofit/>
          </a:bodyPr>
          <a:lstStyle/>
          <a:p>
            <a:pPr>
              <a:spcBef>
                <a:spcPts val="0"/>
              </a:spcBef>
              <a:spcAft>
                <a:spcPts val="0"/>
              </a:spcAft>
            </a:pPr>
            <a:r>
              <a:rPr lang="it" sz="1733" dirty="0">
                <a:solidFill>
                  <a:srgbClr val="0000FF"/>
                </a:solidFill>
                <a:latin typeface="Calibri"/>
                <a:ea typeface="Calibri"/>
                <a:cs typeface="Calibri"/>
                <a:sym typeface="Calibri"/>
              </a:rPr>
              <a:t>JINST 20 P01033 (2025)</a:t>
            </a:r>
            <a:endParaRPr sz="1733" dirty="0">
              <a:solidFill>
                <a:srgbClr val="0000FF"/>
              </a:solidFill>
              <a:latin typeface="Calibri"/>
              <a:ea typeface="Calibri"/>
              <a:cs typeface="Calibri"/>
              <a:sym typeface="Calibri"/>
            </a:endParaRPr>
          </a:p>
        </p:txBody>
      </p:sp>
      <p:pic>
        <p:nvPicPr>
          <p:cNvPr id="19" name="Google Shape;228;p24">
            <a:extLst>
              <a:ext uri="{FF2B5EF4-FFF2-40B4-BE49-F238E27FC236}">
                <a16:creationId xmlns:a16="http://schemas.microsoft.com/office/drawing/2014/main" id="{7EF53624-4292-6049-82EE-1AA7DCAFF172}"/>
              </a:ext>
            </a:extLst>
          </p:cNvPr>
          <p:cNvPicPr preferRelativeResize="0"/>
          <p:nvPr/>
        </p:nvPicPr>
        <p:blipFill>
          <a:blip r:embed="rId4">
            <a:alphaModFix/>
          </a:blip>
          <a:stretch>
            <a:fillRect/>
          </a:stretch>
        </p:blipFill>
        <p:spPr>
          <a:xfrm>
            <a:off x="73234" y="4191000"/>
            <a:ext cx="3055890" cy="1371600"/>
          </a:xfrm>
          <a:prstGeom prst="rect">
            <a:avLst/>
          </a:prstGeom>
          <a:noFill/>
          <a:ln>
            <a:noFill/>
          </a:ln>
        </p:spPr>
      </p:pic>
      <p:cxnSp>
        <p:nvCxnSpPr>
          <p:cNvPr id="20" name="Google Shape;229;p24">
            <a:extLst>
              <a:ext uri="{FF2B5EF4-FFF2-40B4-BE49-F238E27FC236}">
                <a16:creationId xmlns:a16="http://schemas.microsoft.com/office/drawing/2014/main" id="{E9265766-2ABE-7248-98D5-018C9237FA2E}"/>
              </a:ext>
            </a:extLst>
          </p:cNvPr>
          <p:cNvCxnSpPr>
            <a:cxnSpLocks/>
          </p:cNvCxnSpPr>
          <p:nvPr/>
        </p:nvCxnSpPr>
        <p:spPr>
          <a:xfrm>
            <a:off x="2971800" y="5105400"/>
            <a:ext cx="964450" cy="692104"/>
          </a:xfrm>
          <a:prstGeom prst="straightConnector1">
            <a:avLst/>
          </a:prstGeom>
          <a:noFill/>
          <a:ln w="19050" cap="flat" cmpd="sng">
            <a:solidFill>
              <a:srgbClr val="38761D"/>
            </a:solidFill>
            <a:prstDash val="dash"/>
            <a:round/>
            <a:headEnd type="none" w="med" len="med"/>
            <a:tailEnd type="triangle" w="med" len="med"/>
          </a:ln>
        </p:spPr>
      </p:cxnSp>
      <p:sp>
        <p:nvSpPr>
          <p:cNvPr id="21" name="Google Shape;230;p24">
            <a:extLst>
              <a:ext uri="{FF2B5EF4-FFF2-40B4-BE49-F238E27FC236}">
                <a16:creationId xmlns:a16="http://schemas.microsoft.com/office/drawing/2014/main" id="{B3E0FCCF-6CFA-404E-A56C-136339F7FB07}"/>
              </a:ext>
            </a:extLst>
          </p:cNvPr>
          <p:cNvSpPr txBox="1"/>
          <p:nvPr/>
        </p:nvSpPr>
        <p:spPr>
          <a:xfrm>
            <a:off x="152400" y="3176114"/>
            <a:ext cx="3660567" cy="938686"/>
          </a:xfrm>
          <a:prstGeom prst="rect">
            <a:avLst/>
          </a:prstGeom>
          <a:solidFill>
            <a:schemeClr val="lt1"/>
          </a:solidFill>
          <a:ln w="19050" cap="flat" cmpd="sng">
            <a:solidFill>
              <a:srgbClr val="38761D"/>
            </a:solidFill>
            <a:prstDash val="solid"/>
            <a:round/>
            <a:headEnd type="none" w="sm" len="sm"/>
            <a:tailEnd type="none" w="sm" len="sm"/>
          </a:ln>
        </p:spPr>
        <p:txBody>
          <a:bodyPr spcFirstLastPara="1" wrap="square" lIns="99044" tIns="99044" rIns="99044" bIns="99044" anchor="t" anchorCtr="0">
            <a:spAutoFit/>
          </a:bodyPr>
          <a:lstStyle/>
          <a:p>
            <a:pPr algn="just">
              <a:spcBef>
                <a:spcPts val="0"/>
              </a:spcBef>
              <a:spcAft>
                <a:spcPts val="0"/>
              </a:spcAft>
            </a:pPr>
            <a:r>
              <a:rPr lang="it" dirty="0">
                <a:solidFill>
                  <a:schemeClr val="dk1"/>
                </a:solidFill>
                <a:latin typeface="Calibri"/>
                <a:ea typeface="Calibri"/>
                <a:cs typeface="Calibri"/>
                <a:sym typeface="Calibri"/>
              </a:rPr>
              <a:t>Modified Birks’ law taking into account the angle between the track and the drift coordinate (Modified Box Recombination)</a:t>
            </a:r>
            <a:endParaRPr dirty="0">
              <a:solidFill>
                <a:schemeClr val="dk1"/>
              </a:solidFill>
              <a:latin typeface="Calibri"/>
              <a:ea typeface="Calibri"/>
              <a:cs typeface="Calibri"/>
              <a:sym typeface="Calibri"/>
            </a:endParaRPr>
          </a:p>
        </p:txBody>
      </p:sp>
      <p:sp>
        <p:nvSpPr>
          <p:cNvPr id="22" name="Google Shape;220;p24">
            <a:extLst>
              <a:ext uri="{FF2B5EF4-FFF2-40B4-BE49-F238E27FC236}">
                <a16:creationId xmlns:a16="http://schemas.microsoft.com/office/drawing/2014/main" id="{3868D5A9-1387-C344-BE78-9DB339C489F4}"/>
              </a:ext>
            </a:extLst>
          </p:cNvPr>
          <p:cNvSpPr txBox="1"/>
          <p:nvPr/>
        </p:nvSpPr>
        <p:spPr>
          <a:xfrm>
            <a:off x="3962400" y="468156"/>
            <a:ext cx="6096000" cy="446244"/>
          </a:xfrm>
          <a:prstGeom prst="rect">
            <a:avLst/>
          </a:prstGeom>
          <a:noFill/>
          <a:ln>
            <a:noFill/>
          </a:ln>
        </p:spPr>
        <p:txBody>
          <a:bodyPr spcFirstLastPara="1" wrap="square" lIns="99044" tIns="99044" rIns="99044" bIns="99044" anchor="t" anchorCtr="0">
            <a:spAutoFit/>
          </a:bodyPr>
          <a:lstStyle/>
          <a:p>
            <a:pPr>
              <a:spcBef>
                <a:spcPts val="0"/>
              </a:spcBef>
              <a:spcAft>
                <a:spcPts val="0"/>
              </a:spcAft>
            </a:pPr>
            <a:r>
              <a:rPr lang="it" dirty="0">
                <a:solidFill>
                  <a:srgbClr val="9900FF"/>
                </a:solidFill>
                <a:latin typeface="Calibri"/>
                <a:ea typeface="Calibri"/>
                <a:cs typeface="Calibri"/>
                <a:sym typeface="Calibri"/>
              </a:rPr>
              <a:t>Signal response Coll. and Ind2 </a:t>
            </a:r>
            <a:r>
              <a:rPr lang="it-IT" dirty="0">
                <a:solidFill>
                  <a:srgbClr val="9900FF"/>
                </a:solidFill>
                <a:latin typeface="Calibri"/>
                <a:ea typeface="Calibri"/>
                <a:cs typeface="Calibri"/>
                <a:sym typeface="Calibri"/>
              </a:rPr>
              <a:t>(Data/</a:t>
            </a:r>
            <a:r>
              <a:rPr lang="it-IT" dirty="0" err="1">
                <a:solidFill>
                  <a:srgbClr val="9900FF"/>
                </a:solidFill>
                <a:latin typeface="Calibri"/>
                <a:ea typeface="Calibri"/>
                <a:cs typeface="Calibri"/>
                <a:sym typeface="Calibri"/>
              </a:rPr>
              <a:t>tuned</a:t>
            </a:r>
            <a:r>
              <a:rPr lang="it-IT" dirty="0">
                <a:solidFill>
                  <a:srgbClr val="9900FF"/>
                </a:solidFill>
                <a:latin typeface="Calibri"/>
                <a:ea typeface="Calibri"/>
                <a:cs typeface="Calibri"/>
                <a:sym typeface="Calibri"/>
              </a:rPr>
              <a:t> MC) in 3 </a:t>
            </a:r>
            <a:r>
              <a:rPr lang="it-IT" dirty="0" err="1">
                <a:solidFill>
                  <a:srgbClr val="9900FF"/>
                </a:solidFill>
                <a:latin typeface="Calibri"/>
                <a:ea typeface="Calibri"/>
                <a:cs typeface="Calibri"/>
                <a:sym typeface="Calibri"/>
              </a:rPr>
              <a:t>track</a:t>
            </a:r>
            <a:r>
              <a:rPr lang="it-IT" dirty="0">
                <a:solidFill>
                  <a:srgbClr val="9900FF"/>
                </a:solidFill>
                <a:latin typeface="Calibri"/>
                <a:ea typeface="Calibri"/>
                <a:cs typeface="Calibri"/>
                <a:sym typeface="Calibri"/>
              </a:rPr>
              <a:t> </a:t>
            </a:r>
            <a:r>
              <a:rPr lang="it-IT" dirty="0" err="1">
                <a:solidFill>
                  <a:srgbClr val="9900FF"/>
                </a:solidFill>
                <a:latin typeface="Calibri"/>
                <a:ea typeface="Calibri"/>
                <a:cs typeface="Calibri"/>
                <a:sym typeface="Calibri"/>
              </a:rPr>
              <a:t>angular</a:t>
            </a:r>
            <a:r>
              <a:rPr lang="it-IT" dirty="0">
                <a:solidFill>
                  <a:srgbClr val="9900FF"/>
                </a:solidFill>
                <a:latin typeface="Calibri"/>
                <a:ea typeface="Calibri"/>
                <a:cs typeface="Calibri"/>
                <a:sym typeface="Calibri"/>
              </a:rPr>
              <a:t> </a:t>
            </a:r>
            <a:r>
              <a:rPr lang="it-IT" dirty="0" err="1">
                <a:solidFill>
                  <a:srgbClr val="9900FF"/>
                </a:solidFill>
                <a:latin typeface="Calibri"/>
                <a:ea typeface="Calibri"/>
                <a:cs typeface="Calibri"/>
                <a:sym typeface="Calibri"/>
              </a:rPr>
              <a:t>bins</a:t>
            </a:r>
            <a:endParaRPr lang="it-IT" dirty="0">
              <a:solidFill>
                <a:srgbClr val="9900FF"/>
              </a:solidFill>
              <a:latin typeface="Calibri"/>
              <a:ea typeface="Calibri"/>
              <a:cs typeface="Calibri"/>
              <a:sym typeface="Calibri"/>
            </a:endParaRPr>
          </a:p>
        </p:txBody>
      </p:sp>
      <p:grpSp>
        <p:nvGrpSpPr>
          <p:cNvPr id="24" name="Group 23">
            <a:extLst>
              <a:ext uri="{FF2B5EF4-FFF2-40B4-BE49-F238E27FC236}">
                <a16:creationId xmlns:a16="http://schemas.microsoft.com/office/drawing/2014/main" id="{D506172C-77BE-C149-A40E-A451E3A42117}"/>
              </a:ext>
            </a:extLst>
          </p:cNvPr>
          <p:cNvGrpSpPr/>
          <p:nvPr/>
        </p:nvGrpSpPr>
        <p:grpSpPr>
          <a:xfrm>
            <a:off x="4648200" y="324081"/>
            <a:ext cx="4999574" cy="3714519"/>
            <a:chOff x="5018327" y="517435"/>
            <a:chExt cx="4694774" cy="3292270"/>
          </a:xfrm>
        </p:grpSpPr>
        <p:grpSp>
          <p:nvGrpSpPr>
            <p:cNvPr id="25" name="Group 24">
              <a:extLst>
                <a:ext uri="{FF2B5EF4-FFF2-40B4-BE49-F238E27FC236}">
                  <a16:creationId xmlns:a16="http://schemas.microsoft.com/office/drawing/2014/main" id="{89AFEA38-864D-A043-86B1-3D38245238CD}"/>
                </a:ext>
              </a:extLst>
            </p:cNvPr>
            <p:cNvGrpSpPr/>
            <p:nvPr/>
          </p:nvGrpSpPr>
          <p:grpSpPr>
            <a:xfrm>
              <a:off x="5018327" y="517435"/>
              <a:ext cx="4694774" cy="3080119"/>
              <a:chOff x="5018327" y="517435"/>
              <a:chExt cx="4694774" cy="3080119"/>
            </a:xfrm>
          </p:grpSpPr>
          <p:grpSp>
            <p:nvGrpSpPr>
              <p:cNvPr id="27" name="Group 26">
                <a:extLst>
                  <a:ext uri="{FF2B5EF4-FFF2-40B4-BE49-F238E27FC236}">
                    <a16:creationId xmlns:a16="http://schemas.microsoft.com/office/drawing/2014/main" id="{5C39B3F8-4D3B-E84B-95A1-1B68DDC039D7}"/>
                  </a:ext>
                </a:extLst>
              </p:cNvPr>
              <p:cNvGrpSpPr/>
              <p:nvPr/>
            </p:nvGrpSpPr>
            <p:grpSpPr>
              <a:xfrm>
                <a:off x="5018327" y="517435"/>
                <a:ext cx="4694774" cy="3080119"/>
                <a:chOff x="5289003" y="641948"/>
                <a:chExt cx="4436917" cy="3079398"/>
              </a:xfrm>
            </p:grpSpPr>
            <p:grpSp>
              <p:nvGrpSpPr>
                <p:cNvPr id="29" name="Group 28">
                  <a:extLst>
                    <a:ext uri="{FF2B5EF4-FFF2-40B4-BE49-F238E27FC236}">
                      <a16:creationId xmlns:a16="http://schemas.microsoft.com/office/drawing/2014/main" id="{400477C1-24DE-D24D-85B8-ECFECC55EE26}"/>
                    </a:ext>
                  </a:extLst>
                </p:cNvPr>
                <p:cNvGrpSpPr/>
                <p:nvPr/>
              </p:nvGrpSpPr>
              <p:grpSpPr>
                <a:xfrm>
                  <a:off x="5289003" y="641948"/>
                  <a:ext cx="4436917" cy="3079398"/>
                  <a:chOff x="5289003" y="641948"/>
                  <a:chExt cx="4436917" cy="3079398"/>
                </a:xfrm>
              </p:grpSpPr>
              <p:grpSp>
                <p:nvGrpSpPr>
                  <p:cNvPr id="34" name="Group 33">
                    <a:extLst>
                      <a:ext uri="{FF2B5EF4-FFF2-40B4-BE49-F238E27FC236}">
                        <a16:creationId xmlns:a16="http://schemas.microsoft.com/office/drawing/2014/main" id="{99B95BEB-D544-8949-B9C1-40675E179C39}"/>
                      </a:ext>
                    </a:extLst>
                  </p:cNvPr>
                  <p:cNvGrpSpPr/>
                  <p:nvPr/>
                </p:nvGrpSpPr>
                <p:grpSpPr>
                  <a:xfrm>
                    <a:off x="5384899" y="1055211"/>
                    <a:ext cx="4341021" cy="2666135"/>
                    <a:chOff x="5384899" y="1055211"/>
                    <a:chExt cx="4341021" cy="2666135"/>
                  </a:xfrm>
                </p:grpSpPr>
                <p:pic>
                  <p:nvPicPr>
                    <p:cNvPr id="38" name="Picture 37" descr="A group of graphs showing different types of data&#10;&#10;Description automatically generated">
                      <a:extLst>
                        <a:ext uri="{FF2B5EF4-FFF2-40B4-BE49-F238E27FC236}">
                          <a16:creationId xmlns:a16="http://schemas.microsoft.com/office/drawing/2014/main" id="{67C9D472-5E08-2B4B-AEF7-1D12637A10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1996" y="1055211"/>
                      <a:ext cx="4273924" cy="2666135"/>
                    </a:xfrm>
                    <a:prstGeom prst="rect">
                      <a:avLst/>
                    </a:prstGeom>
                  </p:spPr>
                </p:pic>
                <p:sp>
                  <p:nvSpPr>
                    <p:cNvPr id="37" name="Rectangle 36">
                      <a:extLst>
                        <a:ext uri="{FF2B5EF4-FFF2-40B4-BE49-F238E27FC236}">
                          <a16:creationId xmlns:a16="http://schemas.microsoft.com/office/drawing/2014/main" id="{7A72D397-CCCE-1543-880F-8A2A776D2F21}"/>
                        </a:ext>
                      </a:extLst>
                    </p:cNvPr>
                    <p:cNvSpPr/>
                    <p:nvPr/>
                  </p:nvSpPr>
                  <p:spPr bwMode="auto">
                    <a:xfrm>
                      <a:off x="5384899" y="1109709"/>
                      <a:ext cx="112558" cy="23607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35" name="TextBox 34">
                    <a:extLst>
                      <a:ext uri="{FF2B5EF4-FFF2-40B4-BE49-F238E27FC236}">
                        <a16:creationId xmlns:a16="http://schemas.microsoft.com/office/drawing/2014/main" id="{068FCCE1-84B7-F348-BEEC-7AED7C8AC113}"/>
                      </a:ext>
                    </a:extLst>
                  </p:cNvPr>
                  <p:cNvSpPr txBox="1"/>
                  <p:nvPr/>
                </p:nvSpPr>
                <p:spPr>
                  <a:xfrm rot="16200000">
                    <a:off x="3885220" y="2045731"/>
                    <a:ext cx="3069352" cy="261785"/>
                  </a:xfrm>
                  <a:prstGeom prst="rect">
                    <a:avLst/>
                  </a:prstGeom>
                  <a:noFill/>
                </p:spPr>
                <p:txBody>
                  <a:bodyPr wrap="none" rtlCol="0">
                    <a:spAutoFit/>
                  </a:bodyPr>
                  <a:lstStyle/>
                  <a:p>
                    <a:r>
                      <a:rPr lang="en-US" sz="1200" dirty="0"/>
                      <a:t>Area normalized electronic Wire signal  </a:t>
                    </a:r>
                  </a:p>
                </p:txBody>
              </p:sp>
            </p:grpSp>
            <p:cxnSp>
              <p:nvCxnSpPr>
                <p:cNvPr id="30" name="Straight Arrow Connector 29">
                  <a:extLst>
                    <a:ext uri="{FF2B5EF4-FFF2-40B4-BE49-F238E27FC236}">
                      <a16:creationId xmlns:a16="http://schemas.microsoft.com/office/drawing/2014/main" id="{EC8B87E4-5442-C243-A9CD-CD3E1ECD6E9C}"/>
                    </a:ext>
                  </a:extLst>
                </p:cNvPr>
                <p:cNvCxnSpPr/>
                <p:nvPr/>
              </p:nvCxnSpPr>
              <p:spPr bwMode="auto">
                <a:xfrm flipH="1">
                  <a:off x="6099175" y="1193800"/>
                  <a:ext cx="244475" cy="60325"/>
                </a:xfrm>
                <a:prstGeom prst="straightConnector1">
                  <a:avLst/>
                </a:prstGeom>
                <a:solidFill>
                  <a:schemeClr val="accent1"/>
                </a:solidFill>
                <a:ln w="6350" cap="flat" cmpd="sng" algn="ctr">
                  <a:solidFill>
                    <a:srgbClr val="FF7F0E"/>
                  </a:solidFill>
                  <a:prstDash val="solid"/>
                  <a:round/>
                  <a:headEnd type="none" w="med" len="med"/>
                  <a:tailEnd type="triangle" w="sm" len="sm"/>
                </a:ln>
                <a:effectLst/>
              </p:spPr>
            </p:cxnSp>
            <p:cxnSp>
              <p:nvCxnSpPr>
                <p:cNvPr id="31" name="Straight Arrow Connector 30">
                  <a:extLst>
                    <a:ext uri="{FF2B5EF4-FFF2-40B4-BE49-F238E27FC236}">
                      <a16:creationId xmlns:a16="http://schemas.microsoft.com/office/drawing/2014/main" id="{5D2FA132-8F0D-0549-9481-1B8C757D1C8B}"/>
                    </a:ext>
                  </a:extLst>
                </p:cNvPr>
                <p:cNvCxnSpPr/>
                <p:nvPr/>
              </p:nvCxnSpPr>
              <p:spPr bwMode="auto">
                <a:xfrm flipH="1">
                  <a:off x="6099175" y="1268444"/>
                  <a:ext cx="244475" cy="60325"/>
                </a:xfrm>
                <a:prstGeom prst="straightConnector1">
                  <a:avLst/>
                </a:prstGeom>
                <a:solidFill>
                  <a:schemeClr val="accent1"/>
                </a:solidFill>
                <a:ln w="6350" cap="flat" cmpd="sng" algn="ctr">
                  <a:solidFill>
                    <a:schemeClr val="tx1"/>
                  </a:solidFill>
                  <a:prstDash val="solid"/>
                  <a:round/>
                  <a:headEnd type="none" w="med" len="med"/>
                  <a:tailEnd type="triangle" w="sm" len="sm"/>
                </a:ln>
                <a:effectLst/>
              </p:spPr>
            </p:cxnSp>
            <p:cxnSp>
              <p:nvCxnSpPr>
                <p:cNvPr id="32" name="Straight Arrow Connector 31">
                  <a:extLst>
                    <a:ext uri="{FF2B5EF4-FFF2-40B4-BE49-F238E27FC236}">
                      <a16:creationId xmlns:a16="http://schemas.microsoft.com/office/drawing/2014/main" id="{B5800EC2-A398-1347-B35A-4F352743D83F}"/>
                    </a:ext>
                  </a:extLst>
                </p:cNvPr>
                <p:cNvCxnSpPr/>
                <p:nvPr/>
              </p:nvCxnSpPr>
              <p:spPr bwMode="auto">
                <a:xfrm flipH="1">
                  <a:off x="6204598" y="2481476"/>
                  <a:ext cx="166979" cy="41203"/>
                </a:xfrm>
                <a:prstGeom prst="straightConnector1">
                  <a:avLst/>
                </a:prstGeom>
                <a:solidFill>
                  <a:schemeClr val="accent1"/>
                </a:solidFill>
                <a:ln w="6350" cap="flat" cmpd="sng" algn="ctr">
                  <a:solidFill>
                    <a:srgbClr val="2CA02C"/>
                  </a:solidFill>
                  <a:prstDash val="solid"/>
                  <a:round/>
                  <a:headEnd type="none" w="med" len="med"/>
                  <a:tailEnd type="triangle" w="sm" len="sm"/>
                </a:ln>
                <a:effectLst/>
              </p:spPr>
            </p:cxnSp>
            <p:cxnSp>
              <p:nvCxnSpPr>
                <p:cNvPr id="33" name="Straight Arrow Connector 32">
                  <a:extLst>
                    <a:ext uri="{FF2B5EF4-FFF2-40B4-BE49-F238E27FC236}">
                      <a16:creationId xmlns:a16="http://schemas.microsoft.com/office/drawing/2014/main" id="{34F0ABD6-DB30-6745-A28E-18B74666BCBF}"/>
                    </a:ext>
                  </a:extLst>
                </p:cNvPr>
                <p:cNvCxnSpPr/>
                <p:nvPr/>
              </p:nvCxnSpPr>
              <p:spPr bwMode="auto">
                <a:xfrm flipH="1">
                  <a:off x="6204598" y="2556120"/>
                  <a:ext cx="166979" cy="41203"/>
                </a:xfrm>
                <a:prstGeom prst="straightConnector1">
                  <a:avLst/>
                </a:prstGeom>
                <a:solidFill>
                  <a:schemeClr val="accent1"/>
                </a:solidFill>
                <a:ln w="6350" cap="flat" cmpd="sng" algn="ctr">
                  <a:solidFill>
                    <a:schemeClr val="tx1"/>
                  </a:solidFill>
                  <a:prstDash val="solid"/>
                  <a:round/>
                  <a:headEnd type="none" w="med" len="med"/>
                  <a:tailEnd type="triangle" w="sm" len="sm"/>
                </a:ln>
                <a:effectLst/>
              </p:spPr>
            </p:cxnSp>
          </p:grpSp>
          <p:sp>
            <p:nvSpPr>
              <p:cNvPr id="28" name="Rectangle 27">
                <a:extLst>
                  <a:ext uri="{FF2B5EF4-FFF2-40B4-BE49-F238E27FC236}">
                    <a16:creationId xmlns:a16="http://schemas.microsoft.com/office/drawing/2014/main" id="{AF868D19-D616-4543-A598-71C5A8E0853A}"/>
                  </a:ext>
                </a:extLst>
              </p:cNvPr>
              <p:cNvSpPr/>
              <p:nvPr/>
            </p:nvSpPr>
            <p:spPr bwMode="auto">
              <a:xfrm>
                <a:off x="7283175" y="3411439"/>
                <a:ext cx="559075" cy="100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26" name="TextBox 25">
              <a:extLst>
                <a:ext uri="{FF2B5EF4-FFF2-40B4-BE49-F238E27FC236}">
                  <a16:creationId xmlns:a16="http://schemas.microsoft.com/office/drawing/2014/main" id="{6F0D96E6-0997-914F-8EA9-4147C5BBDF9E}"/>
                </a:ext>
              </a:extLst>
            </p:cNvPr>
            <p:cNvSpPr txBox="1"/>
            <p:nvPr/>
          </p:nvSpPr>
          <p:spPr>
            <a:xfrm>
              <a:off x="7175426" y="3532706"/>
              <a:ext cx="830677" cy="276999"/>
            </a:xfrm>
            <a:prstGeom prst="rect">
              <a:avLst/>
            </a:prstGeom>
            <a:noFill/>
          </p:spPr>
          <p:txBody>
            <a:bodyPr wrap="none" rtlCol="0">
              <a:spAutoFit/>
            </a:bodyPr>
            <a:lstStyle/>
            <a:p>
              <a:r>
                <a:rPr lang="en-US" sz="1200" dirty="0"/>
                <a:t>time [</a:t>
              </a:r>
              <a:r>
                <a:rPr lang="en-US" sz="1200" dirty="0" err="1">
                  <a:latin typeface="Symbol" pitchFamily="2" charset="2"/>
                </a:rPr>
                <a:t>m</a:t>
              </a:r>
              <a:r>
                <a:rPr lang="en-US" sz="1200" dirty="0" err="1"/>
                <a:t>s</a:t>
              </a:r>
              <a:r>
                <a:rPr lang="en-US" sz="1200" dirty="0"/>
                <a:t>]</a:t>
              </a:r>
            </a:p>
          </p:txBody>
        </p:sp>
      </p:grpSp>
      <p:sp>
        <p:nvSpPr>
          <p:cNvPr id="36" name="Slide Number Placeholder 4">
            <a:extLst>
              <a:ext uri="{FF2B5EF4-FFF2-40B4-BE49-F238E27FC236}">
                <a16:creationId xmlns:a16="http://schemas.microsoft.com/office/drawing/2014/main" id="{560593BA-E496-D241-BD86-E03ED3BD18F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24</a:t>
            </a:fld>
            <a:endParaRPr lang="en-GB" dirty="0"/>
          </a:p>
        </p:txBody>
      </p:sp>
    </p:spTree>
    <p:extLst>
      <p:ext uri="{BB962C8B-B14F-4D97-AF65-F5344CB8AC3E}">
        <p14:creationId xmlns:p14="http://schemas.microsoft.com/office/powerpoint/2010/main" val="3900559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97A7-7D64-F842-93B1-056A421D5CA8}"/>
              </a:ext>
            </a:extLst>
          </p:cNvPr>
          <p:cNvSpPr>
            <a:spLocks noGrp="1"/>
          </p:cNvSpPr>
          <p:nvPr>
            <p:ph type="title"/>
          </p:nvPr>
        </p:nvSpPr>
        <p:spPr/>
        <p:txBody>
          <a:bodyPr/>
          <a:lstStyle/>
          <a:p>
            <a:r>
              <a:rPr lang="en-US" dirty="0">
                <a:solidFill>
                  <a:srgbClr val="FFFFFF"/>
                </a:solidFill>
                <a:effectLst/>
                <a:latin typeface="Arial" panose="020B0604020202020204" pitchFamily="34" charset="0"/>
              </a:rPr>
              <a:t>SBN Near detector: SBND at 110 m from target</a:t>
            </a:r>
          </a:p>
        </p:txBody>
      </p:sp>
      <p:pic>
        <p:nvPicPr>
          <p:cNvPr id="3" name="Picture 2">
            <a:extLst>
              <a:ext uri="{FF2B5EF4-FFF2-40B4-BE49-F238E27FC236}">
                <a16:creationId xmlns:a16="http://schemas.microsoft.com/office/drawing/2014/main" id="{7B15604B-4EA3-21F3-B2B3-88CCFDF305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590800"/>
            <a:ext cx="7368448" cy="3886200"/>
          </a:xfrm>
          <a:prstGeom prst="rect">
            <a:avLst/>
          </a:prstGeom>
        </p:spPr>
      </p:pic>
      <p:pic>
        <p:nvPicPr>
          <p:cNvPr id="5" name="Picture 4">
            <a:extLst>
              <a:ext uri="{FF2B5EF4-FFF2-40B4-BE49-F238E27FC236}">
                <a16:creationId xmlns:a16="http://schemas.microsoft.com/office/drawing/2014/main" id="{A5A17084-8E39-8288-3F3B-CA09F356E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630382"/>
            <a:ext cx="4724400" cy="1890315"/>
          </a:xfrm>
          <a:prstGeom prst="rect">
            <a:avLst/>
          </a:prstGeom>
        </p:spPr>
      </p:pic>
      <p:sp>
        <p:nvSpPr>
          <p:cNvPr id="8" name="Rettangolo 12">
            <a:extLst>
              <a:ext uri="{FF2B5EF4-FFF2-40B4-BE49-F238E27FC236}">
                <a16:creationId xmlns:a16="http://schemas.microsoft.com/office/drawing/2014/main" id="{65E5B3A8-3F22-C043-8715-C8A39516CC5F}"/>
              </a:ext>
            </a:extLst>
          </p:cNvPr>
          <p:cNvSpPr/>
          <p:nvPr/>
        </p:nvSpPr>
        <p:spPr>
          <a:xfrm>
            <a:off x="0" y="533400"/>
            <a:ext cx="5257800" cy="1996957"/>
          </a:xfrm>
          <a:prstGeom prst="rect">
            <a:avLst/>
          </a:prstGeom>
        </p:spPr>
        <p:txBody>
          <a:bodyPr wrap="square">
            <a:spAutoFit/>
          </a:bodyPr>
          <a:lstStyle/>
          <a:p>
            <a:pPr marL="233363" indent="-233363">
              <a:lnSpc>
                <a:spcPts val="2300"/>
              </a:lnSpc>
              <a:spcBef>
                <a:spcPts val="600"/>
              </a:spcBef>
              <a:buClr>
                <a:srgbClr val="FF0000"/>
              </a:buClr>
              <a:buFont typeface="Wingdings" panose="05000000000000000000" pitchFamily="2" charset="2"/>
              <a:buChar char="l"/>
            </a:pPr>
            <a:r>
              <a:rPr lang="en-GB" sz="1700" i="0" spc="-1" dirty="0">
                <a:latin typeface="Comic Sans MS" panose="030F0902030302020204" pitchFamily="66" charset="0"/>
              </a:rPr>
              <a:t>Two </a:t>
            </a:r>
            <a:r>
              <a:rPr lang="en-GB" sz="1700" i="0" spc="-1" dirty="0" err="1">
                <a:latin typeface="Comic Sans MS" panose="030F0902030302020204" pitchFamily="66" charset="0"/>
              </a:rPr>
              <a:t>LAr</a:t>
            </a:r>
            <a:r>
              <a:rPr lang="en-GB" sz="1700" i="0" spc="-1" dirty="0">
                <a:latin typeface="Comic Sans MS" panose="030F0902030302020204" pitchFamily="66" charset="0"/>
              </a:rPr>
              <a:t>-TPCs with central Cathode, 112 t </a:t>
            </a:r>
            <a:r>
              <a:rPr lang="en-GB" sz="1700" i="0" spc="-1" dirty="0" err="1">
                <a:latin typeface="Comic Sans MS" panose="030F0902030302020204" pitchFamily="66" charset="0"/>
              </a:rPr>
              <a:t>LAr</a:t>
            </a:r>
            <a:r>
              <a:rPr lang="en-GB" sz="1700" i="0" spc="-1" dirty="0">
                <a:latin typeface="Comic Sans MS" panose="030F0902030302020204" pitchFamily="66" charset="0"/>
              </a:rPr>
              <a:t> active volume equipped with cold electronics;</a:t>
            </a:r>
          </a:p>
          <a:p>
            <a:pPr marL="233363" indent="-233363">
              <a:lnSpc>
                <a:spcPts val="2300"/>
              </a:lnSpc>
              <a:spcBef>
                <a:spcPts val="600"/>
              </a:spcBef>
              <a:buClr>
                <a:srgbClr val="FF0000"/>
              </a:buClr>
              <a:buFont typeface="Wingdings" panose="05000000000000000000" pitchFamily="2" charset="2"/>
              <a:buChar char="l"/>
            </a:pPr>
            <a:r>
              <a:rPr lang="en-GB" sz="1700" i="0" spc="-1" dirty="0">
                <a:latin typeface="Comic Sans MS" panose="030F0902030302020204" pitchFamily="66" charset="0"/>
              </a:rPr>
              <a:t>Photon detection systems of scintillation light produced by charged particles in </a:t>
            </a:r>
            <a:r>
              <a:rPr lang="en-GB" sz="1700" i="0" spc="-1" dirty="0" err="1">
                <a:latin typeface="Comic Sans MS" panose="030F0902030302020204" pitchFamily="66" charset="0"/>
              </a:rPr>
              <a:t>LAr</a:t>
            </a:r>
            <a:r>
              <a:rPr lang="en-GB" sz="1700" i="0" spc="-1" dirty="0">
                <a:latin typeface="Comic Sans MS" panose="030F0902030302020204" pitchFamily="66" charset="0"/>
              </a:rPr>
              <a:t>;</a:t>
            </a:r>
          </a:p>
          <a:p>
            <a:pPr marL="233363" indent="-233363">
              <a:lnSpc>
                <a:spcPts val="2300"/>
              </a:lnSpc>
              <a:spcBef>
                <a:spcPts val="600"/>
              </a:spcBef>
              <a:buClr>
                <a:srgbClr val="FF0000"/>
              </a:buClr>
              <a:buFont typeface="Wingdings" panose="05000000000000000000" pitchFamily="2" charset="2"/>
              <a:buChar char="l"/>
            </a:pPr>
            <a:r>
              <a:rPr lang="en-GB" sz="1700" i="0" spc="-1" dirty="0">
                <a:latin typeface="Comic Sans MS" panose="030F0902030302020204" pitchFamily="66" charset="0"/>
              </a:rPr>
              <a:t>The cryostat is surrounded by a Cosmic Tagger system for cosmic ray rejection.</a:t>
            </a:r>
          </a:p>
        </p:txBody>
      </p:sp>
      <p:sp>
        <p:nvSpPr>
          <p:cNvPr id="6" name="Rectangle 5">
            <a:extLst>
              <a:ext uri="{FF2B5EF4-FFF2-40B4-BE49-F238E27FC236}">
                <a16:creationId xmlns:a16="http://schemas.microsoft.com/office/drawing/2014/main" id="{7D465405-17F6-C646-B3EE-DDAFD4B6E598}"/>
              </a:ext>
            </a:extLst>
          </p:cNvPr>
          <p:cNvSpPr/>
          <p:nvPr/>
        </p:nvSpPr>
        <p:spPr>
          <a:xfrm>
            <a:off x="304800" y="6350182"/>
            <a:ext cx="4191000" cy="355418"/>
          </a:xfrm>
          <a:prstGeom prst="rect">
            <a:avLst/>
          </a:prstGeom>
        </p:spPr>
        <p:txBody>
          <a:bodyPr wrap="square">
            <a:spAutoFit/>
          </a:bodyPr>
          <a:lstStyle/>
          <a:p>
            <a:pPr>
              <a:lnSpc>
                <a:spcPts val="2200"/>
              </a:lnSpc>
              <a:spcBef>
                <a:spcPts val="600"/>
              </a:spcBef>
              <a:buClr>
                <a:srgbClr val="FF0000"/>
              </a:buClr>
            </a:pPr>
            <a:r>
              <a:rPr lang="en-GB" i="0" spc="-1" dirty="0">
                <a:latin typeface="Comic Sans MS" panose="030F0902030302020204" pitchFamily="66" charset="0"/>
              </a:rPr>
              <a:t> </a:t>
            </a:r>
            <a:r>
              <a:rPr lang="en-GB" sz="1700" spc="-1" dirty="0">
                <a:solidFill>
                  <a:srgbClr val="0000FF"/>
                </a:solidFill>
                <a:latin typeface="Comic Sans MS" panose="030F0902030302020204" pitchFamily="66" charset="0"/>
              </a:rPr>
              <a:t>Started data taking: December 2024</a:t>
            </a:r>
          </a:p>
        </p:txBody>
      </p:sp>
      <p:sp>
        <p:nvSpPr>
          <p:cNvPr id="9" name="Slide Number Placeholder 4">
            <a:extLst>
              <a:ext uri="{FF2B5EF4-FFF2-40B4-BE49-F238E27FC236}">
                <a16:creationId xmlns:a16="http://schemas.microsoft.com/office/drawing/2014/main" id="{4E6114FC-9422-A04E-A608-6BAE21075028}"/>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25</a:t>
            </a:fld>
            <a:endParaRPr lang="en-GB" dirty="0"/>
          </a:p>
        </p:txBody>
      </p:sp>
      <p:pic>
        <p:nvPicPr>
          <p:cNvPr id="10" name="Picture 9">
            <a:extLst>
              <a:ext uri="{FF2B5EF4-FFF2-40B4-BE49-F238E27FC236}">
                <a16:creationId xmlns:a16="http://schemas.microsoft.com/office/drawing/2014/main" id="{9239BC9F-DC4D-6248-A57C-B8995F3AD33F}"/>
              </a:ext>
            </a:extLst>
          </p:cNvPr>
          <p:cNvPicPr>
            <a:picLocks noChangeAspect="1"/>
          </p:cNvPicPr>
          <p:nvPr/>
        </p:nvPicPr>
        <p:blipFill>
          <a:blip r:embed="rId4"/>
          <a:stretch>
            <a:fillRect/>
          </a:stretch>
        </p:blipFill>
        <p:spPr>
          <a:xfrm>
            <a:off x="7368449" y="3803769"/>
            <a:ext cx="2537551" cy="2546413"/>
          </a:xfrm>
          <a:prstGeom prst="rect">
            <a:avLst/>
          </a:prstGeom>
        </p:spPr>
      </p:pic>
    </p:spTree>
    <p:extLst>
      <p:ext uri="{BB962C8B-B14F-4D97-AF65-F5344CB8AC3E}">
        <p14:creationId xmlns:p14="http://schemas.microsoft.com/office/powerpoint/2010/main" val="73549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8" name="Google Shape;178;g9a446e3ab3_0_12"/>
          <p:cNvSpPr>
            <a:spLocks noGrp="1"/>
          </p:cNvSpPr>
          <p:nvPr>
            <p:ph type="title"/>
          </p:nvPr>
        </p:nvSpPr>
        <p:spPr>
          <a:xfrm>
            <a:off x="0" y="0"/>
            <a:ext cx="9906000" cy="533400"/>
          </a:xfrm>
          <a:prstGeom prst="bevel">
            <a:avLst>
              <a:gd name="adj" fmla="val 3787"/>
            </a:avLst>
          </a:prstGeom>
          <a:gradFill>
            <a:gsLst>
              <a:gs pos="0">
                <a:srgbClr val="002F47"/>
              </a:gs>
              <a:gs pos="100000">
                <a:srgbClr val="006699"/>
              </a:gs>
            </a:gsLst>
            <a:lin ang="0" scaled="0"/>
          </a:gradFill>
          <a:ln w="9525" cap="flat" cmpd="sng">
            <a:solidFill>
              <a:srgbClr val="006699"/>
            </a:solidFill>
            <a:prstDash val="solid"/>
            <a:miter lim="800000"/>
            <a:headEnd type="none" w="sm" len="sm"/>
            <a:tailEnd type="none" w="sm" len="sm"/>
          </a:ln>
        </p:spPr>
        <p:txBody>
          <a:bodyPr spcFirstLastPara="1" wrap="square" lIns="91425" tIns="45700" rIns="91425" bIns="45700" anchor="ctr" anchorCtr="0">
            <a:noAutofit/>
          </a:bodyPr>
          <a:lstStyle/>
          <a:p>
            <a:pPr lvl="0">
              <a:spcBef>
                <a:spcPts val="0"/>
              </a:spcBef>
              <a:spcAft>
                <a:spcPts val="0"/>
              </a:spcAft>
              <a:buSzPts val="1400"/>
            </a:pPr>
            <a:r>
              <a:rPr lang="en-US" sz="3200" dirty="0"/>
              <a:t>ICARUS Research Program</a:t>
            </a:r>
            <a:endParaRPr sz="3200" dirty="0"/>
          </a:p>
        </p:txBody>
      </p:sp>
      <p:sp>
        <p:nvSpPr>
          <p:cNvPr id="13" name="Rettangolo 12"/>
          <p:cNvSpPr/>
          <p:nvPr/>
        </p:nvSpPr>
        <p:spPr>
          <a:xfrm>
            <a:off x="78059" y="950516"/>
            <a:ext cx="9751741" cy="5151603"/>
          </a:xfrm>
          <a:prstGeom prst="rect">
            <a:avLst/>
          </a:prstGeom>
        </p:spPr>
        <p:txBody>
          <a:bodyPr wrap="square">
            <a:spAutoFit/>
          </a:bodyPr>
          <a:lstStyle/>
          <a:p>
            <a:pPr marL="282575" indent="-282575">
              <a:lnSpc>
                <a:spcPts val="2400"/>
              </a:lnSpc>
              <a:spcBef>
                <a:spcPts val="600"/>
              </a:spcBef>
              <a:spcAft>
                <a:spcPts val="600"/>
              </a:spcAft>
              <a:buClr>
                <a:srgbClr val="FF0000"/>
              </a:buClr>
              <a:buFont typeface="Wingdings" panose="05000000000000000000" pitchFamily="2" charset="2"/>
              <a:buChar char="l"/>
            </a:pPr>
            <a:r>
              <a:rPr lang="en-US" sz="1800" i="0" dirty="0">
                <a:ea typeface="Comic Sans MS"/>
                <a:cs typeface="Comic Sans MS"/>
                <a:sym typeface="Comic Sans MS"/>
              </a:rPr>
              <a:t>The SBN program is addressing the question of sterile neutrinos with the BNB beam comparing </a:t>
            </a:r>
            <a:r>
              <a:rPr lang="en-US" sz="1800" i="0" dirty="0">
                <a:latin typeface="Symbol" charset="2"/>
                <a:ea typeface="Comic Sans MS"/>
                <a:cs typeface="Symbol" charset="2"/>
                <a:sym typeface="Comic Sans MS"/>
              </a:rPr>
              <a:t>n</a:t>
            </a:r>
            <a:r>
              <a:rPr lang="en-US" sz="1800" i="0" baseline="-25000" dirty="0">
                <a:ea typeface="Comic Sans MS"/>
                <a:cs typeface="Comic Sans MS"/>
                <a:sym typeface="Comic Sans MS"/>
              </a:rPr>
              <a:t>e</a:t>
            </a:r>
            <a:r>
              <a:rPr lang="en-US" sz="1800" i="0" dirty="0">
                <a:ea typeface="Comic Sans MS"/>
                <a:cs typeface="Comic Sans MS"/>
                <a:sym typeface="Comic Sans MS"/>
              </a:rPr>
              <a:t> and </a:t>
            </a:r>
            <a:r>
              <a:rPr lang="en-US" sz="1800" i="0" dirty="0">
                <a:latin typeface="Symbol" charset="2"/>
                <a:ea typeface="Comic Sans MS"/>
                <a:cs typeface="Symbol" charset="2"/>
                <a:sym typeface="Comic Sans MS"/>
              </a:rPr>
              <a:t>n</a:t>
            </a:r>
            <a:r>
              <a:rPr lang="en-US" sz="1800" i="0" baseline="-25000" dirty="0">
                <a:latin typeface="Symbol" charset="2"/>
                <a:ea typeface="Comic Sans MS"/>
                <a:cs typeface="Symbol" charset="2"/>
                <a:sym typeface="Comic Sans MS"/>
              </a:rPr>
              <a:t>m</a:t>
            </a:r>
            <a:r>
              <a:rPr lang="en-US" sz="1800" i="0" dirty="0">
                <a:ea typeface="Comic Sans MS"/>
                <a:cs typeface="Comic Sans MS"/>
                <a:sym typeface="Comic Sans MS"/>
              </a:rPr>
              <a:t> interactions at different distances from target as measured by  ICARUS and SBND </a:t>
            </a:r>
            <a:r>
              <a:rPr lang="en-US" sz="1800" i="0" dirty="0" err="1">
                <a:ea typeface="Comic Sans MS"/>
                <a:cs typeface="Comic Sans MS"/>
                <a:sym typeface="Comic Sans MS"/>
              </a:rPr>
              <a:t>LAr</a:t>
            </a:r>
            <a:r>
              <a:rPr lang="en-US" sz="1800" i="0" dirty="0">
                <a:ea typeface="Comic Sans MS"/>
                <a:cs typeface="Comic Sans MS"/>
                <a:sym typeface="Comic Sans MS"/>
              </a:rPr>
              <a:t>-TPCs. </a:t>
            </a:r>
          </a:p>
          <a:p>
            <a:pPr marL="282575" lvl="1" indent="-282575">
              <a:lnSpc>
                <a:spcPts val="2400"/>
              </a:lnSpc>
              <a:spcBef>
                <a:spcPts val="600"/>
              </a:spcBef>
              <a:spcAft>
                <a:spcPts val="600"/>
              </a:spcAft>
              <a:buClr>
                <a:srgbClr val="FF0000"/>
              </a:buClr>
              <a:buFont typeface="Wingdings" panose="05000000000000000000" pitchFamily="2" charset="2"/>
              <a:buChar char="l"/>
            </a:pPr>
            <a:r>
              <a:rPr lang="en-US" sz="1800" i="0" dirty="0">
                <a:ea typeface="Comic Sans MS"/>
                <a:cs typeface="Comic Sans MS"/>
                <a:sym typeface="Comic Sans MS"/>
              </a:rPr>
              <a:t>ICARUS is initially focused on </a:t>
            </a:r>
            <a:r>
              <a:rPr lang="en-US" sz="1800" i="0">
                <a:ea typeface="Comic Sans MS"/>
                <a:cs typeface="Comic Sans MS"/>
                <a:sym typeface="Comic Sans MS"/>
              </a:rPr>
              <a:t>standalone program </a:t>
            </a:r>
            <a:r>
              <a:rPr lang="en-US" sz="1800" i="0" dirty="0">
                <a:ea typeface="Comic Sans MS"/>
                <a:cs typeface="Comic Sans MS"/>
                <a:sym typeface="Comic Sans MS"/>
              </a:rPr>
              <a:t>before joint analysis with SBND:</a:t>
            </a:r>
            <a:endParaRPr lang="en-US" sz="1800" i="0" dirty="0">
              <a:sym typeface="Comic Sans MS"/>
            </a:endParaRPr>
          </a:p>
          <a:p>
            <a:pPr marL="490538" lvl="1" indent="-217488">
              <a:lnSpc>
                <a:spcPts val="2400"/>
              </a:lnSpc>
              <a:spcBef>
                <a:spcPts val="600"/>
              </a:spcBef>
              <a:spcAft>
                <a:spcPts val="600"/>
              </a:spcAft>
              <a:buClr>
                <a:srgbClr val="FF0000"/>
              </a:buClr>
              <a:buSzPct val="90000"/>
              <a:buFont typeface="Wingdings" pitchFamily="2" charset="2"/>
              <a:buChar char="Ø"/>
            </a:pPr>
            <a:r>
              <a:rPr lang="en-US" sz="1800" i="0" dirty="0">
                <a:sym typeface="Comic Sans MS"/>
              </a:rPr>
              <a:t>Investigation of </a:t>
            </a:r>
            <a:r>
              <a:rPr lang="en-US" sz="1800" i="0" dirty="0">
                <a:latin typeface="Symbol" pitchFamily="2" charset="2"/>
                <a:sym typeface="Comic Sans MS"/>
              </a:rPr>
              <a:t>n</a:t>
            </a:r>
            <a:r>
              <a:rPr lang="en-US" sz="1800" i="0" baseline="-25000" dirty="0">
                <a:latin typeface="Symbol" pitchFamily="2" charset="2"/>
                <a:sym typeface="Comic Sans MS"/>
              </a:rPr>
              <a:t>m</a:t>
            </a:r>
            <a:r>
              <a:rPr lang="en-US" sz="1800" i="0" dirty="0">
                <a:sym typeface="Comic Sans MS"/>
              </a:rPr>
              <a:t> disappearance with BNB </a:t>
            </a:r>
            <a:r>
              <a:rPr lang="en-US" sz="1800" i="0" dirty="0">
                <a:latin typeface="Symbol" pitchFamily="2" charset="2"/>
                <a:sym typeface="Comic Sans MS"/>
              </a:rPr>
              <a:t>n</a:t>
            </a:r>
            <a:r>
              <a:rPr lang="en-US" sz="1800" i="0" dirty="0">
                <a:sym typeface="Comic Sans MS"/>
              </a:rPr>
              <a:t> beam, later complemented by the study       of </a:t>
            </a:r>
            <a:r>
              <a:rPr lang="en-US" sz="1800" i="0" dirty="0">
                <a:latin typeface="Symbol" pitchFamily="2" charset="2"/>
                <a:sym typeface="Comic Sans MS"/>
              </a:rPr>
              <a:t>n</a:t>
            </a:r>
            <a:r>
              <a:rPr lang="en-US" sz="1800" i="0" baseline="-25000" dirty="0">
                <a:sym typeface="Comic Sans MS"/>
              </a:rPr>
              <a:t>e</a:t>
            </a:r>
            <a:r>
              <a:rPr lang="en-US" sz="1800" i="0" baseline="30000" dirty="0">
                <a:sym typeface="Comic Sans MS"/>
              </a:rPr>
              <a:t>  </a:t>
            </a:r>
            <a:r>
              <a:rPr lang="en-US" sz="1800" i="0" dirty="0">
                <a:sym typeface="Comic Sans MS"/>
              </a:rPr>
              <a:t>disappearance with off-axis </a:t>
            </a:r>
            <a:r>
              <a:rPr lang="en-US" sz="1800" i="0" dirty="0" err="1">
                <a:sym typeface="Comic Sans MS"/>
              </a:rPr>
              <a:t>NuMI</a:t>
            </a:r>
            <a:r>
              <a:rPr lang="en-US" sz="1800" i="0" dirty="0">
                <a:sym typeface="Comic Sans MS"/>
              </a:rPr>
              <a:t> beam, addressing Neutrino-4 claim; </a:t>
            </a:r>
          </a:p>
          <a:p>
            <a:pPr marL="490538" lvl="1" indent="-217488">
              <a:lnSpc>
                <a:spcPts val="2400"/>
              </a:lnSpc>
              <a:spcBef>
                <a:spcPts val="600"/>
              </a:spcBef>
              <a:spcAft>
                <a:spcPts val="600"/>
              </a:spcAft>
              <a:buClr>
                <a:srgbClr val="FF0000"/>
              </a:buClr>
              <a:buSzPct val="90000"/>
              <a:buFont typeface="Wingdings" pitchFamily="2" charset="2"/>
              <a:buChar char="Ø"/>
            </a:pPr>
            <a:r>
              <a:rPr lang="en-US" sz="1800" i="0" dirty="0">
                <a:sym typeface="Comic Sans MS"/>
              </a:rPr>
              <a:t>Study of </a:t>
            </a:r>
            <a:r>
              <a:rPr lang="en-GB" sz="1800" i="0" dirty="0">
                <a:latin typeface="Symbol" pitchFamily="2" charset="2"/>
              </a:rPr>
              <a:t>n</a:t>
            </a:r>
            <a:r>
              <a:rPr lang="en-GB" sz="1800" i="0" baseline="-25000" dirty="0">
                <a:latin typeface="Comic Sans MS" panose="030F0902030302020204" pitchFamily="66" charset="0"/>
              </a:rPr>
              <a:t>e</a:t>
            </a:r>
            <a:r>
              <a:rPr lang="en-US" sz="1800" i="0" dirty="0">
                <a:sym typeface="Comic Sans MS"/>
              </a:rPr>
              <a:t>, </a:t>
            </a:r>
            <a:r>
              <a:rPr lang="en-GB" sz="1800" i="0" dirty="0">
                <a:latin typeface="Symbol" pitchFamily="2" charset="2"/>
              </a:rPr>
              <a:t>n</a:t>
            </a:r>
            <a:r>
              <a:rPr lang="el-GR" sz="1800" i="0" baseline="-25000" dirty="0">
                <a:latin typeface="SymbolMT"/>
              </a:rPr>
              <a:t>μ</a:t>
            </a:r>
            <a:r>
              <a:rPr lang="el-GR" sz="1800" i="0" dirty="0">
                <a:latin typeface="SymbolMT"/>
              </a:rPr>
              <a:t> </a:t>
            </a:r>
            <a:r>
              <a:rPr lang="en-GB" sz="1800" i="0" dirty="0">
                <a:latin typeface="Comic Sans MS" panose="030F0902030302020204" pitchFamily="66" charset="0"/>
              </a:rPr>
              <a:t>events from off-axis </a:t>
            </a:r>
            <a:r>
              <a:rPr lang="en-GB" sz="1800" i="0" dirty="0" err="1">
                <a:latin typeface="Comic Sans MS" panose="030F0902030302020204" pitchFamily="66" charset="0"/>
              </a:rPr>
              <a:t>NuMI</a:t>
            </a:r>
            <a:r>
              <a:rPr lang="en-GB" sz="1800" i="0" dirty="0">
                <a:latin typeface="Comic Sans MS" panose="030F0902030302020204" pitchFamily="66" charset="0"/>
              </a:rPr>
              <a:t> beam, to measure </a:t>
            </a:r>
            <a:r>
              <a:rPr lang="en-GB" sz="1800" i="0" dirty="0">
                <a:latin typeface="Symbol" pitchFamily="2" charset="2"/>
              </a:rPr>
              <a:t>n</a:t>
            </a:r>
            <a:r>
              <a:rPr lang="en-GB" sz="1800" i="0" dirty="0">
                <a:latin typeface="Comic Sans MS" panose="030F0902030302020204" pitchFamily="66" charset="0"/>
              </a:rPr>
              <a:t>-</a:t>
            </a:r>
            <a:r>
              <a:rPr lang="en-GB" sz="1800" i="0" dirty="0" err="1">
                <a:latin typeface="Comic Sans MS" panose="030F0902030302020204" pitchFamily="66" charset="0"/>
              </a:rPr>
              <a:t>Ar</a:t>
            </a:r>
            <a:r>
              <a:rPr lang="en-GB" sz="1800" i="0" dirty="0">
                <a:latin typeface="Comic Sans MS" panose="030F0902030302020204" pitchFamily="66" charset="0"/>
              </a:rPr>
              <a:t> interaction cross sections and optimize </a:t>
            </a:r>
            <a:r>
              <a:rPr lang="en-GB" sz="1800" i="0" dirty="0">
                <a:latin typeface="Symbol" pitchFamily="2" charset="2"/>
              </a:rPr>
              <a:t>n</a:t>
            </a:r>
            <a:r>
              <a:rPr lang="en-GB" sz="1800" i="0" dirty="0">
                <a:latin typeface="Comic Sans MS" panose="030F0902030302020204" pitchFamily="66" charset="0"/>
              </a:rPr>
              <a:t> reconstruction/identification in an energy range of interest       for DUNE;</a:t>
            </a:r>
          </a:p>
          <a:p>
            <a:pPr marL="490538" lvl="1" indent="-217488">
              <a:lnSpc>
                <a:spcPts val="2400"/>
              </a:lnSpc>
              <a:spcBef>
                <a:spcPts val="600"/>
              </a:spcBef>
              <a:spcAft>
                <a:spcPts val="600"/>
              </a:spcAft>
              <a:buClr>
                <a:srgbClr val="FF0000"/>
              </a:buClr>
              <a:buSzPct val="90000"/>
              <a:buFont typeface="Wingdings" pitchFamily="2" charset="2"/>
              <a:buChar char="Ø"/>
            </a:pPr>
            <a:r>
              <a:rPr lang="en-US" sz="1800" i="0" dirty="0">
                <a:sym typeface="Comic Sans MS"/>
              </a:rPr>
              <a:t>Exploit the off-axis </a:t>
            </a:r>
            <a:r>
              <a:rPr lang="en-US" sz="1800" i="0" dirty="0" err="1">
                <a:sym typeface="Comic Sans MS"/>
              </a:rPr>
              <a:t>NuMI</a:t>
            </a:r>
            <a:r>
              <a:rPr lang="en-US" sz="1800" i="0" dirty="0">
                <a:sym typeface="Comic Sans MS"/>
              </a:rPr>
              <a:t> beam to investigate sub-GeV Beyond Standard Model signatures</a:t>
            </a:r>
            <a:r>
              <a:rPr lang="en-GB" sz="1800" i="0" dirty="0">
                <a:latin typeface="Comic Sans MS" panose="030F0902030302020204" pitchFamily="66" charset="0"/>
                <a:sym typeface="Comic Sans MS"/>
              </a:rPr>
              <a:t>: signal box opened for </a:t>
            </a:r>
            <a:r>
              <a:rPr lang="en-GB" sz="1800" i="0" dirty="0">
                <a:latin typeface="Symbol" pitchFamily="2" charset="2"/>
                <a:sym typeface="Comic Sans MS"/>
              </a:rPr>
              <a:t>mm</a:t>
            </a:r>
            <a:r>
              <a:rPr lang="en-GB" sz="1800" i="0" dirty="0">
                <a:latin typeface="Comic Sans MS" panose="030F0902030302020204" pitchFamily="66" charset="0"/>
                <a:sym typeface="Comic Sans MS"/>
              </a:rPr>
              <a:t> decay channel;</a:t>
            </a:r>
            <a:endParaRPr lang="en-GB" sz="1800" i="0" dirty="0">
              <a:latin typeface="Comic Sans MS" panose="030F0902030302020204" pitchFamily="66" charset="0"/>
            </a:endParaRPr>
          </a:p>
          <a:p>
            <a:pPr marL="282575" lvl="0" indent="-282575">
              <a:lnSpc>
                <a:spcPts val="2400"/>
              </a:lnSpc>
              <a:spcBef>
                <a:spcPts val="600"/>
              </a:spcBef>
              <a:spcAft>
                <a:spcPts val="600"/>
              </a:spcAft>
              <a:buClr>
                <a:srgbClr val="FF0000"/>
              </a:buClr>
              <a:buFont typeface="Wingdings" panose="05000000000000000000" pitchFamily="2" charset="2"/>
              <a:buChar char="l"/>
            </a:pPr>
            <a:r>
              <a:rPr lang="en-US" sz="1800" i="0" dirty="0">
                <a:ea typeface="Comic Sans MS"/>
                <a:cs typeface="Comic Sans MS"/>
                <a:sym typeface="Comic Sans MS"/>
              </a:rPr>
              <a:t>ICARUS established a blinding policy to ensure robust and unbiased interpretation of the collected data; analyses are initially validated with a subset of collected data. </a:t>
            </a:r>
          </a:p>
        </p:txBody>
      </p:sp>
      <p:sp>
        <p:nvSpPr>
          <p:cNvPr id="5" name="Slide Number Placeholder 4">
            <a:extLst>
              <a:ext uri="{FF2B5EF4-FFF2-40B4-BE49-F238E27FC236}">
                <a16:creationId xmlns:a16="http://schemas.microsoft.com/office/drawing/2014/main" id="{C50176FB-97B3-6D4A-8E95-32ED6CA0177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26</a:t>
            </a:fld>
            <a:endParaRPr lang="en-GB" dirty="0"/>
          </a:p>
        </p:txBody>
      </p:sp>
    </p:spTree>
    <p:extLst>
      <p:ext uri="{BB962C8B-B14F-4D97-AF65-F5344CB8AC3E}">
        <p14:creationId xmlns:p14="http://schemas.microsoft.com/office/powerpoint/2010/main" val="107854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9A92-1D6E-8E40-9B7C-C125B729D227}"/>
              </a:ext>
            </a:extLst>
          </p:cNvPr>
          <p:cNvSpPr>
            <a:spLocks noGrp="1"/>
          </p:cNvSpPr>
          <p:nvPr>
            <p:ph type="title"/>
          </p:nvPr>
        </p:nvSpPr>
        <p:spPr/>
        <p:txBody>
          <a:bodyPr/>
          <a:lstStyle/>
          <a:p>
            <a:r>
              <a:rPr lang="en-US" dirty="0"/>
              <a:t>ICARUS search for Neutrino-4 claims at FNAL</a:t>
            </a:r>
          </a:p>
        </p:txBody>
      </p:sp>
      <p:sp>
        <p:nvSpPr>
          <p:cNvPr id="6" name="Content Placeholder 2">
            <a:extLst>
              <a:ext uri="{FF2B5EF4-FFF2-40B4-BE49-F238E27FC236}">
                <a16:creationId xmlns:a16="http://schemas.microsoft.com/office/drawing/2014/main" id="{A0809364-1006-2747-B55C-2E0656FCD986}"/>
              </a:ext>
            </a:extLst>
          </p:cNvPr>
          <p:cNvSpPr>
            <a:spLocks noGrp="1"/>
          </p:cNvSpPr>
          <p:nvPr>
            <p:ph idx="1"/>
          </p:nvPr>
        </p:nvSpPr>
        <p:spPr>
          <a:xfrm>
            <a:off x="0" y="533400"/>
            <a:ext cx="9904953" cy="2449555"/>
          </a:xfrm>
        </p:spPr>
        <p:txBody>
          <a:bodyPr/>
          <a:lstStyle/>
          <a:p>
            <a:pPr marL="273050" indent="-260350">
              <a:lnSpc>
                <a:spcPts val="2360"/>
              </a:lnSpc>
              <a:spcBef>
                <a:spcPts val="600"/>
              </a:spcBef>
              <a:spcAft>
                <a:spcPts val="0"/>
              </a:spcAft>
            </a:pPr>
            <a:r>
              <a:rPr lang="en-US" sz="1700" dirty="0"/>
              <a:t>Remarkable ICARUS similarities to NEUTRINO-4 allow to settle </a:t>
            </a:r>
            <a:r>
              <a:rPr lang="en-US" sz="1700" dirty="0">
                <a:solidFill>
                  <a:srgbClr val="000000"/>
                </a:solidFill>
                <a:cs typeface="Helvetica"/>
              </a:rPr>
              <a:t>s</a:t>
            </a:r>
            <a:r>
              <a:rPr lang="en-US" sz="1700" dirty="0"/>
              <a:t>terile-</a:t>
            </a:r>
            <a:r>
              <a:rPr lang="en-US" sz="1700" dirty="0">
                <a:latin typeface="Symbol" pitchFamily="2" charset="2"/>
              </a:rPr>
              <a:t>n</a:t>
            </a:r>
            <a:r>
              <a:rPr lang="en-US" sz="1700" dirty="0"/>
              <a:t> claims with  well-defined QE</a:t>
            </a:r>
            <a:r>
              <a:rPr lang="en-US" sz="1700" dirty="0">
                <a:solidFill>
                  <a:srgbClr val="000000"/>
                </a:solidFill>
                <a:cs typeface="Helvetica"/>
              </a:rPr>
              <a:t>CC </a:t>
            </a:r>
            <a:r>
              <a:rPr lang="en-US" sz="1700" dirty="0">
                <a:solidFill>
                  <a:srgbClr val="000000"/>
                </a:solidFill>
                <a:latin typeface="Symbol" pitchFamily="2" charset="2"/>
                <a:cs typeface="Helvetica"/>
              </a:rPr>
              <a:t>n</a:t>
            </a:r>
            <a:r>
              <a:rPr lang="el-GR" sz="1700" dirty="0">
                <a:solidFill>
                  <a:srgbClr val="000000"/>
                </a:solidFill>
                <a:cs typeface="Helvetica"/>
              </a:rPr>
              <a:t>µ</a:t>
            </a:r>
            <a:r>
              <a:rPr lang="en-US" sz="1700" baseline="-25000" dirty="0">
                <a:solidFill>
                  <a:srgbClr val="000000"/>
                </a:solidFill>
                <a:cs typeface="Helvetica"/>
              </a:rPr>
              <a:t>, </a:t>
            </a:r>
            <a:r>
              <a:rPr lang="en-US" sz="1700" dirty="0">
                <a:solidFill>
                  <a:srgbClr val="000000"/>
                </a:solidFill>
                <a:latin typeface="Symbol" pitchFamily="2" charset="2"/>
                <a:cs typeface="Helvetica"/>
              </a:rPr>
              <a:t>n</a:t>
            </a:r>
            <a:r>
              <a:rPr lang="en-US" sz="1700" dirty="0">
                <a:solidFill>
                  <a:srgbClr val="000000"/>
                </a:solidFill>
                <a:cs typeface="Helvetica"/>
              </a:rPr>
              <a:t>e fully contained events:</a:t>
            </a:r>
            <a:endParaRPr lang="en-US" sz="1700" dirty="0"/>
          </a:p>
          <a:p>
            <a:pPr marL="627063" lvl="1" indent="-258763">
              <a:lnSpc>
                <a:spcPts val="2160"/>
              </a:lnSpc>
              <a:spcBef>
                <a:spcPts val="1200"/>
              </a:spcBef>
              <a:spcAft>
                <a:spcPts val="0"/>
              </a:spcAft>
              <a:buSzPct val="90000"/>
            </a:pPr>
            <a:r>
              <a:rPr lang="en-US" sz="1700" dirty="0">
                <a:solidFill>
                  <a:srgbClr val="000000"/>
                </a:solidFill>
                <a:cs typeface="Helvetica"/>
              </a:rPr>
              <a:t>Oscillations should produce disappearance pattern of </a:t>
            </a:r>
            <a:r>
              <a:rPr lang="en-US" sz="1700" dirty="0">
                <a:solidFill>
                  <a:srgbClr val="000000"/>
                </a:solidFill>
                <a:latin typeface="Symbol" pitchFamily="2" charset="2"/>
                <a:cs typeface="Helvetica"/>
              </a:rPr>
              <a:t>n</a:t>
            </a:r>
            <a:r>
              <a:rPr lang="el-GR" sz="1700" dirty="0">
                <a:solidFill>
                  <a:srgbClr val="000000"/>
                </a:solidFill>
                <a:cs typeface="Helvetica"/>
              </a:rPr>
              <a:t>µ</a:t>
            </a:r>
            <a:r>
              <a:rPr lang="en-US" sz="1700" baseline="-25000" dirty="0">
                <a:solidFill>
                  <a:srgbClr val="000000"/>
                </a:solidFill>
                <a:cs typeface="Helvetica"/>
              </a:rPr>
              <a:t> </a:t>
            </a:r>
            <a:r>
              <a:rPr lang="el-GR" sz="1700" dirty="0">
                <a:solidFill>
                  <a:srgbClr val="000000"/>
                </a:solidFill>
                <a:cs typeface="Helvetica"/>
              </a:rPr>
              <a:t> </a:t>
            </a:r>
            <a:r>
              <a:rPr lang="en-US" sz="1700" dirty="0">
                <a:solidFill>
                  <a:srgbClr val="000000"/>
                </a:solidFill>
                <a:cs typeface="Helvetica"/>
              </a:rPr>
              <a:t>in BNB and </a:t>
            </a:r>
            <a:r>
              <a:rPr lang="en-US" sz="1700" dirty="0">
                <a:solidFill>
                  <a:srgbClr val="000000"/>
                </a:solidFill>
                <a:latin typeface="Symbol" pitchFamily="2" charset="2"/>
                <a:cs typeface="Helvetica"/>
              </a:rPr>
              <a:t>n</a:t>
            </a:r>
            <a:r>
              <a:rPr lang="en-US" sz="1700" dirty="0">
                <a:solidFill>
                  <a:srgbClr val="000000"/>
                </a:solidFill>
                <a:cs typeface="Helvetica"/>
              </a:rPr>
              <a:t>e in </a:t>
            </a:r>
            <a:r>
              <a:rPr lang="en-US" sz="1700" dirty="0" err="1">
                <a:solidFill>
                  <a:srgbClr val="000000"/>
                </a:solidFill>
                <a:cs typeface="Helvetica"/>
              </a:rPr>
              <a:t>NuMI</a:t>
            </a:r>
            <a:r>
              <a:rPr lang="en-US" sz="1700" dirty="0">
                <a:solidFill>
                  <a:srgbClr val="000000"/>
                </a:solidFill>
                <a:cs typeface="Helvetica"/>
              </a:rPr>
              <a:t> in the   same L/E ~ 1-3 m/MeV range but with events collected with ~100 times the energy;</a:t>
            </a:r>
          </a:p>
          <a:p>
            <a:pPr marL="627063" lvl="1" indent="-258763">
              <a:lnSpc>
                <a:spcPts val="2160"/>
              </a:lnSpc>
              <a:spcBef>
                <a:spcPts val="1000"/>
              </a:spcBef>
              <a:spcAft>
                <a:spcPts val="0"/>
              </a:spcAft>
              <a:buSzPct val="90000"/>
            </a:pPr>
            <a:r>
              <a:rPr lang="en-US" sz="1700" dirty="0">
                <a:solidFill>
                  <a:srgbClr val="000000"/>
                </a:solidFill>
              </a:rPr>
              <a:t>L/</a:t>
            </a:r>
            <a:r>
              <a:rPr lang="en-US" sz="1700" dirty="0" err="1">
                <a:solidFill>
                  <a:srgbClr val="000000"/>
                </a:solidFill>
              </a:rPr>
              <a:t>E</a:t>
            </a:r>
            <a:r>
              <a:rPr lang="en-US" sz="1700" dirty="0" err="1">
                <a:solidFill>
                  <a:srgbClr val="000000"/>
                </a:solidFill>
                <a:latin typeface="Symbol" pitchFamily="2" charset="2"/>
              </a:rPr>
              <a:t>n</a:t>
            </a:r>
            <a:r>
              <a:rPr lang="en-US" sz="1700" dirty="0">
                <a:solidFill>
                  <a:srgbClr val="000000"/>
                </a:solidFill>
              </a:rPr>
              <a:t> effect mostly related to </a:t>
            </a:r>
            <a:r>
              <a:rPr lang="en-US" sz="1700" dirty="0" err="1"/>
              <a:t>E</a:t>
            </a:r>
            <a:r>
              <a:rPr lang="en-US" sz="1700" dirty="0" err="1">
                <a:latin typeface="Symbol" pitchFamily="2" charset="2"/>
              </a:rPr>
              <a:t>n</a:t>
            </a:r>
            <a:r>
              <a:rPr lang="en-US" sz="1700" dirty="0">
                <a:latin typeface="Symbol" pitchFamily="2" charset="2"/>
              </a:rPr>
              <a:t> </a:t>
            </a:r>
            <a:r>
              <a:rPr lang="en-US" sz="1700" dirty="0"/>
              <a:t>with L large/~constant for both BNB and </a:t>
            </a:r>
            <a:r>
              <a:rPr lang="en-US" sz="1700" dirty="0" err="1">
                <a:cs typeface="Comic Sans MS"/>
              </a:rPr>
              <a:t>NuMI</a:t>
            </a:r>
            <a:r>
              <a:rPr lang="en-US" sz="1700" dirty="0">
                <a:cs typeface="Comic Sans MS"/>
              </a:rPr>
              <a:t> 6</a:t>
            </a:r>
            <a:r>
              <a:rPr lang="en-US" sz="1700" baseline="30000" dirty="0">
                <a:cs typeface="Comic Sans MS"/>
              </a:rPr>
              <a:t>0</a:t>
            </a:r>
            <a:r>
              <a:rPr lang="en-US" sz="1700" dirty="0">
                <a:cs typeface="Comic Sans MS"/>
              </a:rPr>
              <a:t> off-axis where </a:t>
            </a:r>
            <a:r>
              <a:rPr lang="en-US" sz="1700" dirty="0">
                <a:latin typeface="Symbol" charset="2"/>
                <a:cs typeface="Symbol" charset="2"/>
              </a:rPr>
              <a:t>n</a:t>
            </a:r>
            <a:r>
              <a:rPr lang="en-US" sz="1700" dirty="0">
                <a:cs typeface="Comic Sans MS"/>
              </a:rPr>
              <a:t>e are mostly produced by kaons decaying close to target at ~800 m distance. </a:t>
            </a:r>
          </a:p>
        </p:txBody>
      </p:sp>
      <p:sp>
        <p:nvSpPr>
          <p:cNvPr id="5" name="Rectangle 4">
            <a:extLst>
              <a:ext uri="{FF2B5EF4-FFF2-40B4-BE49-F238E27FC236}">
                <a16:creationId xmlns:a16="http://schemas.microsoft.com/office/drawing/2014/main" id="{C6F22524-36EC-CF40-8BED-35614A275D1E}"/>
              </a:ext>
            </a:extLst>
          </p:cNvPr>
          <p:cNvSpPr/>
          <p:nvPr/>
        </p:nvSpPr>
        <p:spPr bwMode="auto">
          <a:xfrm>
            <a:off x="8915400" y="5029200"/>
            <a:ext cx="421456" cy="38114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nvGrpSpPr>
          <p:cNvPr id="7" name="Group 6">
            <a:extLst>
              <a:ext uri="{FF2B5EF4-FFF2-40B4-BE49-F238E27FC236}">
                <a16:creationId xmlns:a16="http://schemas.microsoft.com/office/drawing/2014/main" id="{2558AC0E-B821-654F-84C6-38B4F09E1000}"/>
              </a:ext>
            </a:extLst>
          </p:cNvPr>
          <p:cNvGrpSpPr/>
          <p:nvPr/>
        </p:nvGrpSpPr>
        <p:grpSpPr>
          <a:xfrm>
            <a:off x="304800" y="2678668"/>
            <a:ext cx="9621801" cy="2527532"/>
            <a:chOff x="284198" y="2895600"/>
            <a:chExt cx="9620755" cy="2514744"/>
          </a:xfrm>
        </p:grpSpPr>
        <p:grpSp>
          <p:nvGrpSpPr>
            <p:cNvPr id="23" name="Group 22">
              <a:extLst>
                <a:ext uri="{FF2B5EF4-FFF2-40B4-BE49-F238E27FC236}">
                  <a16:creationId xmlns:a16="http://schemas.microsoft.com/office/drawing/2014/main" id="{C49F7D05-0B32-654B-B46D-A65213196EE4}"/>
                </a:ext>
              </a:extLst>
            </p:cNvPr>
            <p:cNvGrpSpPr/>
            <p:nvPr/>
          </p:nvGrpSpPr>
          <p:grpSpPr>
            <a:xfrm>
              <a:off x="284198" y="2895600"/>
              <a:ext cx="9620755" cy="2514744"/>
              <a:chOff x="227600" y="476836"/>
              <a:chExt cx="9678402" cy="2698123"/>
            </a:xfrm>
          </p:grpSpPr>
          <p:grpSp>
            <p:nvGrpSpPr>
              <p:cNvPr id="25" name="Gruppo 4">
                <a:extLst>
                  <a:ext uri="{FF2B5EF4-FFF2-40B4-BE49-F238E27FC236}">
                    <a16:creationId xmlns:a16="http://schemas.microsoft.com/office/drawing/2014/main" id="{B8CE1F40-BD57-D84F-86CD-644CC7B6283E}"/>
                  </a:ext>
                </a:extLst>
              </p:cNvPr>
              <p:cNvGrpSpPr/>
              <p:nvPr/>
            </p:nvGrpSpPr>
            <p:grpSpPr>
              <a:xfrm>
                <a:off x="227600" y="476837"/>
                <a:ext cx="4953001" cy="2698122"/>
                <a:chOff x="649911" y="999173"/>
                <a:chExt cx="7810934" cy="3421720"/>
              </a:xfrm>
            </p:grpSpPr>
            <p:pic>
              <p:nvPicPr>
                <p:cNvPr id="32" name="Picture 26">
                  <a:extLst>
                    <a:ext uri="{FF2B5EF4-FFF2-40B4-BE49-F238E27FC236}">
                      <a16:creationId xmlns:a16="http://schemas.microsoft.com/office/drawing/2014/main" id="{883A9089-6483-F94C-A242-D0B1755CA6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911" y="1070907"/>
                  <a:ext cx="7810934" cy="3349986"/>
                </a:xfrm>
                <a:prstGeom prst="rect">
                  <a:avLst/>
                </a:prstGeom>
              </p:spPr>
            </p:pic>
            <p:sp>
              <p:nvSpPr>
                <p:cNvPr id="33" name="TextBox 32">
                  <a:extLst>
                    <a:ext uri="{FF2B5EF4-FFF2-40B4-BE49-F238E27FC236}">
                      <a16:creationId xmlns:a16="http://schemas.microsoft.com/office/drawing/2014/main" id="{38A3F14F-47F3-4445-80CC-1ACAB32DD9D9}"/>
                    </a:ext>
                  </a:extLst>
                </p:cNvPr>
                <p:cNvSpPr txBox="1"/>
                <p:nvPr/>
              </p:nvSpPr>
              <p:spPr>
                <a:xfrm>
                  <a:off x="1563933" y="999173"/>
                  <a:ext cx="6055557" cy="1324561"/>
                </a:xfrm>
                <a:prstGeom prst="rect">
                  <a:avLst/>
                </a:prstGeom>
                <a:noFill/>
              </p:spPr>
              <p:txBody>
                <a:bodyPr wrap="square" rtlCol="0">
                  <a:spAutoFit/>
                </a:bodyPr>
                <a:lstStyle/>
                <a:p>
                  <a:pPr algn="ctr"/>
                  <a:endParaRPr lang="en-US" sz="1400" i="0" dirty="0">
                    <a:solidFill>
                      <a:srgbClr val="FF0000"/>
                    </a:solidFill>
                    <a:latin typeface="Calibri" panose="020F0502020204030204" pitchFamily="34" charset="0"/>
                  </a:endParaRPr>
                </a:p>
                <a:p>
                  <a:pPr marL="98425" indent="-98425">
                    <a:lnSpc>
                      <a:spcPts val="1960"/>
                    </a:lnSpc>
                    <a:spcAft>
                      <a:spcPts val="400"/>
                    </a:spcAft>
                    <a:buFont typeface="Arial"/>
                    <a:buChar char="•"/>
                  </a:pPr>
                  <a:r>
                    <a:rPr lang="en-US" sz="1400" i="0" dirty="0">
                      <a:latin typeface="Calibri" panose="020F0502020204030204" pitchFamily="34" charset="0"/>
                    </a:rPr>
                    <a:t>Prediction for Neutrino-4 best fit (black) at BNB</a:t>
                  </a:r>
                </a:p>
                <a:p>
                  <a:pPr marL="98425" indent="-98425">
                    <a:lnSpc>
                      <a:spcPts val="1660"/>
                    </a:lnSpc>
                    <a:spcAft>
                      <a:spcPts val="400"/>
                    </a:spcAft>
                    <a:buFont typeface="Arial"/>
                    <a:buChar char="•"/>
                  </a:pPr>
                  <a:r>
                    <a:rPr lang="en-US" sz="1400" i="0" dirty="0">
                      <a:solidFill>
                        <a:srgbClr val="FF0000"/>
                      </a:solidFill>
                      <a:latin typeface="Calibri" panose="020F0502020204030204" pitchFamily="34" charset="0"/>
                    </a:rPr>
                    <a:t>Expected measured </a:t>
                  </a:r>
                  <a:r>
                    <a:rPr lang="en-US" sz="1400" i="0" dirty="0">
                      <a:solidFill>
                        <a:srgbClr val="FF0000"/>
                      </a:solidFill>
                      <a:latin typeface="Symbol" pitchFamily="2" charset="2"/>
                    </a:rPr>
                    <a:t>nm</a:t>
                  </a:r>
                  <a:r>
                    <a:rPr lang="en-US" sz="1400" i="0" dirty="0">
                      <a:solidFill>
                        <a:srgbClr val="FF0000"/>
                      </a:solidFill>
                      <a:latin typeface="Calibri" panose="020F0502020204030204" pitchFamily="34" charset="0"/>
                    </a:rPr>
                    <a:t> oscillation pattern           with statistical errors (red)</a:t>
                  </a:r>
                </a:p>
              </p:txBody>
            </p:sp>
          </p:grpSp>
          <p:grpSp>
            <p:nvGrpSpPr>
              <p:cNvPr id="26" name="Group 25">
                <a:extLst>
                  <a:ext uri="{FF2B5EF4-FFF2-40B4-BE49-F238E27FC236}">
                    <a16:creationId xmlns:a16="http://schemas.microsoft.com/office/drawing/2014/main" id="{C6DF72C2-7003-6945-9EF8-BD6E47DB293C}"/>
                  </a:ext>
                </a:extLst>
              </p:cNvPr>
              <p:cNvGrpSpPr/>
              <p:nvPr/>
            </p:nvGrpSpPr>
            <p:grpSpPr>
              <a:xfrm>
                <a:off x="4906699" y="476836"/>
                <a:ext cx="4999303" cy="2698123"/>
                <a:chOff x="5128508" y="2760772"/>
                <a:chExt cx="4777493" cy="2796603"/>
              </a:xfrm>
            </p:grpSpPr>
            <p:grpSp>
              <p:nvGrpSpPr>
                <p:cNvPr id="27" name="Group 26">
                  <a:extLst>
                    <a:ext uri="{FF2B5EF4-FFF2-40B4-BE49-F238E27FC236}">
                      <a16:creationId xmlns:a16="http://schemas.microsoft.com/office/drawing/2014/main" id="{EB737824-6776-C24E-B61A-F11781128CCB}"/>
                    </a:ext>
                  </a:extLst>
                </p:cNvPr>
                <p:cNvGrpSpPr/>
                <p:nvPr/>
              </p:nvGrpSpPr>
              <p:grpSpPr>
                <a:xfrm>
                  <a:off x="5128508" y="2823037"/>
                  <a:ext cx="4777493" cy="2734338"/>
                  <a:chOff x="3088367" y="590397"/>
                  <a:chExt cx="5750835" cy="3052805"/>
                </a:xfrm>
              </p:grpSpPr>
              <p:pic>
                <p:nvPicPr>
                  <p:cNvPr id="29" name="Picture 26">
                    <a:extLst>
                      <a:ext uri="{FF2B5EF4-FFF2-40B4-BE49-F238E27FC236}">
                        <a16:creationId xmlns:a16="http://schemas.microsoft.com/office/drawing/2014/main" id="{E1081FD4-9AD7-7446-AFC7-702D10F46C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88367" y="590397"/>
                    <a:ext cx="5750835" cy="3052805"/>
                  </a:xfrm>
                  <a:prstGeom prst="rect">
                    <a:avLst/>
                  </a:prstGeom>
                </p:spPr>
              </p:pic>
              <p:pic>
                <p:nvPicPr>
                  <p:cNvPr id="30" name="Picture 29">
                    <a:extLst>
                      <a:ext uri="{FF2B5EF4-FFF2-40B4-BE49-F238E27FC236}">
                        <a16:creationId xmlns:a16="http://schemas.microsoft.com/office/drawing/2014/main" id="{20291D9A-A847-AD44-A8AF-DCF2B4EA09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7558" y="1545079"/>
                    <a:ext cx="4572000" cy="1579121"/>
                  </a:xfrm>
                  <a:prstGeom prst="rect">
                    <a:avLst/>
                  </a:prstGeom>
                </p:spPr>
              </p:pic>
              <p:sp>
                <p:nvSpPr>
                  <p:cNvPr id="31" name="TextBox 30">
                    <a:extLst>
                      <a:ext uri="{FF2B5EF4-FFF2-40B4-BE49-F238E27FC236}">
                        <a16:creationId xmlns:a16="http://schemas.microsoft.com/office/drawing/2014/main" id="{9409DB4A-B039-E446-B9D2-1A9C5299BADD}"/>
                      </a:ext>
                    </a:extLst>
                  </p:cNvPr>
                  <p:cNvSpPr txBox="1"/>
                  <p:nvPr/>
                </p:nvSpPr>
                <p:spPr>
                  <a:xfrm>
                    <a:off x="3794347" y="916742"/>
                    <a:ext cx="4419599" cy="722846"/>
                  </a:xfrm>
                  <a:prstGeom prst="rect">
                    <a:avLst/>
                  </a:prstGeom>
                  <a:solidFill>
                    <a:schemeClr val="bg1"/>
                  </a:solidFill>
                </p:spPr>
                <p:txBody>
                  <a:bodyPr wrap="square" rtlCol="0">
                    <a:spAutoFit/>
                  </a:bodyPr>
                  <a:lstStyle/>
                  <a:p>
                    <a:endParaRPr lang="it-IT" dirty="0"/>
                  </a:p>
                </p:txBody>
              </p:sp>
            </p:grpSp>
            <p:sp>
              <p:nvSpPr>
                <p:cNvPr id="28" name="TextBox 27">
                  <a:extLst>
                    <a:ext uri="{FF2B5EF4-FFF2-40B4-BE49-F238E27FC236}">
                      <a16:creationId xmlns:a16="http://schemas.microsoft.com/office/drawing/2014/main" id="{666E398B-9382-DE42-8363-D4B3F9D3D60D}"/>
                    </a:ext>
                  </a:extLst>
                </p:cNvPr>
                <p:cNvSpPr txBox="1"/>
                <p:nvPr/>
              </p:nvSpPr>
              <p:spPr>
                <a:xfrm>
                  <a:off x="5715000" y="2760772"/>
                  <a:ext cx="3671571" cy="918283"/>
                </a:xfrm>
                <a:prstGeom prst="rect">
                  <a:avLst/>
                </a:prstGeom>
                <a:noFill/>
              </p:spPr>
              <p:txBody>
                <a:bodyPr wrap="square" rtlCol="0">
                  <a:spAutoFit/>
                </a:bodyPr>
                <a:lstStyle/>
                <a:p>
                  <a:pPr algn="ctr"/>
                  <a:endParaRPr lang="en-US" sz="1400" i="0" dirty="0">
                    <a:solidFill>
                      <a:srgbClr val="FF0000"/>
                    </a:solidFill>
                    <a:latin typeface="Calibri" panose="020F0502020204030204" pitchFamily="34" charset="0"/>
                  </a:endParaRPr>
                </a:p>
                <a:p>
                  <a:pPr marL="141288" indent="-141288">
                    <a:lnSpc>
                      <a:spcPts val="1960"/>
                    </a:lnSpc>
                    <a:buFont typeface="Arial"/>
                    <a:buChar char="•"/>
                  </a:pPr>
                  <a:r>
                    <a:rPr lang="en-US" sz="1400" i="0" dirty="0">
                      <a:latin typeface="Calibri" panose="020F0502020204030204" pitchFamily="34" charset="0"/>
                    </a:rPr>
                    <a:t>Prediction for Neutrino-4 best fit (blue) at NuMI</a:t>
                  </a:r>
                </a:p>
                <a:p>
                  <a:pPr marL="141288" indent="-141288">
                    <a:lnSpc>
                      <a:spcPts val="1660"/>
                    </a:lnSpc>
                    <a:spcAft>
                      <a:spcPts val="400"/>
                    </a:spcAft>
                    <a:buFont typeface="Arial"/>
                    <a:buChar char="•"/>
                  </a:pPr>
                  <a:r>
                    <a:rPr lang="en-US" sz="1400" i="0" dirty="0">
                      <a:solidFill>
                        <a:srgbClr val="FF0000"/>
                      </a:solidFill>
                      <a:latin typeface="Calibri" panose="020F0502020204030204" pitchFamily="34" charset="0"/>
                    </a:rPr>
                    <a:t>Expected measured </a:t>
                  </a:r>
                  <a:r>
                    <a:rPr lang="en-US" sz="1400" i="0" dirty="0">
                      <a:solidFill>
                        <a:srgbClr val="FF0000"/>
                      </a:solidFill>
                      <a:latin typeface="Symbol" pitchFamily="2" charset="2"/>
                    </a:rPr>
                    <a:t>n</a:t>
                  </a:r>
                  <a:r>
                    <a:rPr lang="en-US" sz="1400" i="0" dirty="0">
                      <a:solidFill>
                        <a:srgbClr val="FF0000"/>
                      </a:solidFill>
                      <a:latin typeface="Calibri" panose="020F0502020204030204" pitchFamily="34" charset="0"/>
                    </a:rPr>
                    <a:t>e oscillation pattern with statistical errors (red)</a:t>
                  </a:r>
                </a:p>
              </p:txBody>
            </p:sp>
          </p:grpSp>
        </p:grpSp>
        <p:sp>
          <p:nvSpPr>
            <p:cNvPr id="3" name="Rectangle 2">
              <a:extLst>
                <a:ext uri="{FF2B5EF4-FFF2-40B4-BE49-F238E27FC236}">
                  <a16:creationId xmlns:a16="http://schemas.microsoft.com/office/drawing/2014/main" id="{D8C3B0A4-9B73-DB4A-830C-AEF2A4D0B738}"/>
                </a:ext>
              </a:extLst>
            </p:cNvPr>
            <p:cNvSpPr/>
            <p:nvPr/>
          </p:nvSpPr>
          <p:spPr bwMode="auto">
            <a:xfrm>
              <a:off x="8839200" y="4916136"/>
              <a:ext cx="471377" cy="1892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22" name="CasellaDiTesto 7">
            <a:extLst>
              <a:ext uri="{FF2B5EF4-FFF2-40B4-BE49-F238E27FC236}">
                <a16:creationId xmlns:a16="http://schemas.microsoft.com/office/drawing/2014/main" id="{E2BB7B8C-29F7-1746-B861-D79B9BC5232E}"/>
              </a:ext>
            </a:extLst>
          </p:cNvPr>
          <p:cNvSpPr txBox="1"/>
          <p:nvPr/>
        </p:nvSpPr>
        <p:spPr>
          <a:xfrm>
            <a:off x="152400" y="6064847"/>
            <a:ext cx="9677400" cy="640753"/>
          </a:xfrm>
          <a:prstGeom prst="rect">
            <a:avLst/>
          </a:prstGeom>
          <a:noFill/>
        </p:spPr>
        <p:txBody>
          <a:bodyPr wrap="square" rtlCol="0">
            <a:spAutoFit/>
          </a:bodyPr>
          <a:lstStyle/>
          <a:p>
            <a:pPr algn="ctr" defTabSz="914400" eaLnBrk="0" fontAlgn="base" hangingPunct="0">
              <a:lnSpc>
                <a:spcPts val="2200"/>
              </a:lnSpc>
              <a:spcBef>
                <a:spcPts val="600"/>
              </a:spcBef>
              <a:spcAft>
                <a:spcPct val="0"/>
              </a:spcAft>
              <a:buClr>
                <a:srgbClr val="FF0000"/>
              </a:buClr>
            </a:pPr>
            <a:r>
              <a:rPr lang="en-US" sz="1700" dirty="0">
                <a:solidFill>
                  <a:srgbClr val="FF0000"/>
                </a:solidFill>
                <a:latin typeface="Comic Sans MS"/>
              </a:rPr>
              <a:t>An</a:t>
            </a:r>
            <a:r>
              <a:rPr lang="en-US" sz="1700" dirty="0">
                <a:solidFill>
                  <a:srgbClr val="FF0000"/>
                </a:solidFill>
                <a:latin typeface="Comic Sans MS"/>
                <a:ea typeface="ＭＳ Ｐゴシック" charset="-128"/>
                <a:cs typeface="ＭＳ Ｐゴシック" charset="-128"/>
              </a:rPr>
              <a:t>alysis complemented with a beam-off event sample (collected in parallel                          with the beam on) will allow to observe the Neutrino-4 modulation</a:t>
            </a:r>
            <a:r>
              <a:rPr lang="en-US" sz="1700" dirty="0">
                <a:solidFill>
                  <a:srgbClr val="FF0000"/>
                </a:solidFill>
                <a:latin typeface="Comic Sans MS" charset="0"/>
                <a:ea typeface="ＭＳ Ｐゴシック" charset="-128"/>
                <a:cs typeface="ＭＳ Ｐゴシック" charset="-128"/>
              </a:rPr>
              <a:t>!</a:t>
            </a:r>
          </a:p>
        </p:txBody>
      </p:sp>
      <p:sp>
        <p:nvSpPr>
          <p:cNvPr id="24" name="Rettangolo 8">
            <a:extLst>
              <a:ext uri="{FF2B5EF4-FFF2-40B4-BE49-F238E27FC236}">
                <a16:creationId xmlns:a16="http://schemas.microsoft.com/office/drawing/2014/main" id="{37003A2C-B49E-934F-8339-BF3AAC8930BB}"/>
              </a:ext>
            </a:extLst>
          </p:cNvPr>
          <p:cNvSpPr/>
          <p:nvPr/>
        </p:nvSpPr>
        <p:spPr>
          <a:xfrm>
            <a:off x="401859" y="5169271"/>
            <a:ext cx="4855941" cy="926729"/>
          </a:xfrm>
          <a:prstGeom prst="rect">
            <a:avLst/>
          </a:prstGeom>
        </p:spPr>
        <p:txBody>
          <a:bodyPr wrap="square">
            <a:spAutoFit/>
          </a:bodyPr>
          <a:lstStyle/>
          <a:p>
            <a:pPr fontAlgn="auto">
              <a:lnSpc>
                <a:spcPts val="2200"/>
              </a:lnSpc>
              <a:spcBef>
                <a:spcPts val="600"/>
              </a:spcBef>
              <a:spcAft>
                <a:spcPts val="0"/>
              </a:spcAft>
            </a:pPr>
            <a:r>
              <a:rPr lang="en-US" sz="1700" b="1" dirty="0">
                <a:solidFill>
                  <a:srgbClr val="0000FF"/>
                </a:solidFill>
                <a:latin typeface="Symbol" charset="2"/>
                <a:cs typeface="Symbol" charset="2"/>
              </a:rPr>
              <a:t>nm</a:t>
            </a:r>
            <a:r>
              <a:rPr lang="en-US" sz="1700" b="1" baseline="-25000" dirty="0">
                <a:solidFill>
                  <a:srgbClr val="0000FF"/>
                </a:solidFill>
                <a:latin typeface="Calibri" panose="020F0502020204030204"/>
                <a:cs typeface="Symbol" charset="2"/>
              </a:rPr>
              <a:t>  </a:t>
            </a:r>
            <a:r>
              <a:rPr lang="en-US" sz="1700" b="1" dirty="0">
                <a:solidFill>
                  <a:srgbClr val="0000FF"/>
                </a:solidFill>
                <a:latin typeface="Calibri" panose="020F0502020204030204"/>
              </a:rPr>
              <a:t>survival oscillation probability at Booster:  </a:t>
            </a:r>
            <a:r>
              <a:rPr lang="en-US" sz="1700" dirty="0">
                <a:solidFill>
                  <a:srgbClr val="0000FF"/>
                </a:solidFill>
                <a:latin typeface="Calibri" panose="020F0502020204030204"/>
              </a:rPr>
              <a:t>~8500 QE events with </a:t>
            </a:r>
            <a:r>
              <a:rPr lang="en-US" sz="1700" dirty="0">
                <a:solidFill>
                  <a:srgbClr val="0000FF"/>
                </a:solidFill>
                <a:latin typeface="Calibri" panose="020F0502020204030204" pitchFamily="34" charset="0"/>
                <a:cs typeface="Calibri" panose="020F0502020204030204" pitchFamily="34" charset="0"/>
              </a:rPr>
              <a:t>&gt;50 cm contained </a:t>
            </a:r>
            <a:r>
              <a:rPr lang="en-US" sz="1700" dirty="0">
                <a:solidFill>
                  <a:srgbClr val="0000FF"/>
                </a:solidFill>
                <a:latin typeface="Symbol" pitchFamily="2" charset="2"/>
                <a:cs typeface="Calibri" panose="020F0502020204030204" pitchFamily="34" charset="0"/>
              </a:rPr>
              <a:t>m</a:t>
            </a:r>
            <a:r>
              <a:rPr lang="en-US" sz="1700" dirty="0">
                <a:solidFill>
                  <a:srgbClr val="0000FF"/>
                </a:solidFill>
                <a:latin typeface="Calibri" panose="020F0502020204030204" pitchFamily="34" charset="0"/>
                <a:cs typeface="Calibri" panose="020F0502020204030204" pitchFamily="34" charset="0"/>
              </a:rPr>
              <a:t> track,               </a:t>
            </a:r>
            <a:r>
              <a:rPr lang="en-US" sz="1700" dirty="0">
                <a:latin typeface="Calibri" panose="020F0502020204030204" pitchFamily="34" charset="0"/>
                <a:cs typeface="Calibri" panose="020F0502020204030204" pitchFamily="34" charset="0"/>
              </a:rPr>
              <a:t>~8.4 x 10</a:t>
            </a:r>
            <a:r>
              <a:rPr lang="en-US" sz="1700" baseline="30000" dirty="0">
                <a:latin typeface="Calibri" panose="020F0502020204030204" pitchFamily="34" charset="0"/>
                <a:cs typeface="Calibri" panose="020F0502020204030204" pitchFamily="34" charset="0"/>
              </a:rPr>
              <a:t>19</a:t>
            </a:r>
            <a:r>
              <a:rPr lang="en-US" sz="1700" dirty="0">
                <a:latin typeface="Calibri" panose="020F0502020204030204" pitchFamily="34" charset="0"/>
                <a:cs typeface="Calibri" panose="020F0502020204030204" pitchFamily="34" charset="0"/>
              </a:rPr>
              <a:t> pot </a:t>
            </a:r>
            <a:r>
              <a:rPr lang="en-US" sz="1700" dirty="0">
                <a:latin typeface="Symbol" pitchFamily="2" charset="2"/>
                <a:cs typeface="Calibri" panose="020F0502020204030204" pitchFamily="34" charset="0"/>
              </a:rPr>
              <a:t>D</a:t>
            </a:r>
            <a:r>
              <a:rPr lang="en-US" sz="1700" dirty="0">
                <a:latin typeface="Calibri" panose="020F0502020204030204" pitchFamily="34" charset="0"/>
                <a:cs typeface="Calibri" panose="020F0502020204030204" pitchFamily="34" charset="0"/>
              </a:rPr>
              <a:t>E/E ~3 %.</a:t>
            </a:r>
          </a:p>
        </p:txBody>
      </p:sp>
      <p:sp>
        <p:nvSpPr>
          <p:cNvPr id="36" name="Rettangolo 8">
            <a:extLst>
              <a:ext uri="{FF2B5EF4-FFF2-40B4-BE49-F238E27FC236}">
                <a16:creationId xmlns:a16="http://schemas.microsoft.com/office/drawing/2014/main" id="{298D4338-FF64-584A-A2CD-4ED402D38204}"/>
              </a:ext>
            </a:extLst>
          </p:cNvPr>
          <p:cNvSpPr/>
          <p:nvPr/>
        </p:nvSpPr>
        <p:spPr>
          <a:xfrm>
            <a:off x="5406321" y="5181600"/>
            <a:ext cx="4423479" cy="929100"/>
          </a:xfrm>
          <a:prstGeom prst="rect">
            <a:avLst/>
          </a:prstGeom>
        </p:spPr>
        <p:txBody>
          <a:bodyPr wrap="square">
            <a:spAutoFit/>
          </a:bodyPr>
          <a:lstStyle/>
          <a:p>
            <a:pPr defTabSz="914400" fontAlgn="auto">
              <a:lnSpc>
                <a:spcPts val="2200"/>
              </a:lnSpc>
              <a:spcBef>
                <a:spcPts val="0"/>
              </a:spcBef>
              <a:spcAft>
                <a:spcPts val="0"/>
              </a:spcAft>
            </a:pPr>
            <a:r>
              <a:rPr lang="en-US" sz="1700" b="1" dirty="0">
                <a:solidFill>
                  <a:srgbClr val="0000FF"/>
                </a:solidFill>
                <a:latin typeface="Symbol" pitchFamily="2" charset="2"/>
              </a:rPr>
              <a:t>n</a:t>
            </a:r>
            <a:r>
              <a:rPr lang="en-US" sz="1700" b="1" dirty="0">
                <a:solidFill>
                  <a:srgbClr val="0000FF"/>
                </a:solidFill>
                <a:latin typeface="Calibri" panose="020F0502020204030204"/>
              </a:rPr>
              <a:t>e survival oscillation probability at NuMI:                </a:t>
            </a:r>
            <a:r>
              <a:rPr lang="en-US" sz="1700" dirty="0">
                <a:solidFill>
                  <a:srgbClr val="0000FF"/>
                </a:solidFill>
                <a:latin typeface="Calibri" panose="020F0502020204030204"/>
              </a:rPr>
              <a:t>~ 5200 QE events with contained E.M. shower,         </a:t>
            </a:r>
            <a:r>
              <a:rPr lang="en-US" sz="1700" dirty="0">
                <a:latin typeface="Calibri" panose="020F0502020204030204"/>
              </a:rPr>
              <a:t>~9 x 10</a:t>
            </a:r>
            <a:r>
              <a:rPr lang="en-US" sz="1700" baseline="30000" dirty="0">
                <a:latin typeface="Calibri" panose="020F0502020204030204"/>
              </a:rPr>
              <a:t>20</a:t>
            </a:r>
            <a:r>
              <a:rPr lang="en-US" sz="1700" dirty="0">
                <a:latin typeface="Calibri" panose="020F0502020204030204"/>
              </a:rPr>
              <a:t> pot</a:t>
            </a:r>
            <a:r>
              <a:rPr lang="en-US" sz="1700" dirty="0">
                <a:latin typeface="Calibri" panose="020F0502020204030204" pitchFamily="34" charset="0"/>
                <a:cs typeface="Calibri" panose="020F0502020204030204" pitchFamily="34" charset="0"/>
              </a:rPr>
              <a:t> </a:t>
            </a:r>
            <a:r>
              <a:rPr lang="en-US" sz="1700" dirty="0">
                <a:latin typeface="Calibri" panose="020F0502020204030204"/>
              </a:rPr>
              <a:t>.</a:t>
            </a:r>
          </a:p>
        </p:txBody>
      </p:sp>
      <p:sp>
        <p:nvSpPr>
          <p:cNvPr id="37" name="Rectangle 36">
            <a:extLst>
              <a:ext uri="{FF2B5EF4-FFF2-40B4-BE49-F238E27FC236}">
                <a16:creationId xmlns:a16="http://schemas.microsoft.com/office/drawing/2014/main" id="{934B8017-8801-4442-A89D-C6C92CCC33D3}"/>
              </a:ext>
            </a:extLst>
          </p:cNvPr>
          <p:cNvSpPr/>
          <p:nvPr/>
        </p:nvSpPr>
        <p:spPr>
          <a:xfrm>
            <a:off x="3395478" y="2590800"/>
            <a:ext cx="3106941" cy="369332"/>
          </a:xfrm>
          <a:prstGeom prst="rect">
            <a:avLst/>
          </a:prstGeom>
        </p:spPr>
        <p:txBody>
          <a:bodyPr wrap="none">
            <a:spAutoFit/>
          </a:bodyPr>
          <a:lstStyle/>
          <a:p>
            <a:r>
              <a:rPr lang="en-US" sz="1800" b="1" dirty="0">
                <a:solidFill>
                  <a:srgbClr val="0000FF"/>
                </a:solidFill>
                <a:latin typeface="Symbol" charset="2"/>
                <a:cs typeface="Symbol" charset="2"/>
              </a:rPr>
              <a:t>D</a:t>
            </a:r>
            <a:r>
              <a:rPr lang="en-US" sz="1800" b="1" dirty="0">
                <a:solidFill>
                  <a:srgbClr val="0000FF"/>
                </a:solidFill>
                <a:latin typeface="Calibri" panose="020F0502020204030204"/>
              </a:rPr>
              <a:t>m</a:t>
            </a:r>
            <a:r>
              <a:rPr lang="en-US" sz="1800" b="1" baseline="30000" dirty="0">
                <a:solidFill>
                  <a:srgbClr val="0000FF"/>
                </a:solidFill>
                <a:latin typeface="Calibri" panose="020F0502020204030204"/>
              </a:rPr>
              <a:t>2</a:t>
            </a:r>
            <a:r>
              <a:rPr lang="en-US" sz="1800" b="1" baseline="-25000" dirty="0">
                <a:solidFill>
                  <a:srgbClr val="0000FF"/>
                </a:solidFill>
                <a:latin typeface="Calibri" panose="020F0502020204030204"/>
              </a:rPr>
              <a:t>14</a:t>
            </a:r>
            <a:r>
              <a:rPr lang="en-US" sz="1800" b="1" dirty="0">
                <a:solidFill>
                  <a:srgbClr val="0000FF"/>
                </a:solidFill>
                <a:latin typeface="Calibri" panose="020F0502020204030204"/>
              </a:rPr>
              <a:t>=7.25 eV</a:t>
            </a:r>
            <a:r>
              <a:rPr lang="en-US" sz="1800" b="1" baseline="30000" dirty="0">
                <a:solidFill>
                  <a:srgbClr val="0000FF"/>
                </a:solidFill>
                <a:latin typeface="Calibri" panose="020F0502020204030204"/>
              </a:rPr>
              <a:t>2</a:t>
            </a:r>
            <a:r>
              <a:rPr lang="en-US" sz="1800" b="1" dirty="0">
                <a:solidFill>
                  <a:srgbClr val="0000FF"/>
                </a:solidFill>
                <a:latin typeface="Calibri" panose="020F0502020204030204"/>
              </a:rPr>
              <a:t>, sin</a:t>
            </a:r>
            <a:r>
              <a:rPr lang="en-US" sz="1800" b="1" baseline="30000" dirty="0">
                <a:solidFill>
                  <a:srgbClr val="0000FF"/>
                </a:solidFill>
                <a:latin typeface="Calibri" panose="020F0502020204030204"/>
              </a:rPr>
              <a:t>2</a:t>
            </a:r>
            <a:r>
              <a:rPr lang="en-US" sz="1800" b="1" dirty="0">
                <a:solidFill>
                  <a:srgbClr val="0000FF"/>
                </a:solidFill>
                <a:latin typeface="Calibri" panose="020F0502020204030204"/>
              </a:rPr>
              <a:t>2</a:t>
            </a:r>
            <a:r>
              <a:rPr lang="en-US" sz="1800" b="1" dirty="0">
                <a:solidFill>
                  <a:srgbClr val="0000FF"/>
                </a:solidFill>
                <a:latin typeface="Symbol" charset="2"/>
                <a:cs typeface="Symbol" charset="2"/>
              </a:rPr>
              <a:t>θ</a:t>
            </a:r>
            <a:r>
              <a:rPr lang="en-US" sz="1800" b="1" baseline="-25000" dirty="0">
                <a:solidFill>
                  <a:srgbClr val="0000FF"/>
                </a:solidFill>
                <a:latin typeface="Calibri" panose="020F0502020204030204"/>
              </a:rPr>
              <a:t>14</a:t>
            </a:r>
            <a:r>
              <a:rPr lang="en-US" sz="1800" b="1" dirty="0">
                <a:solidFill>
                  <a:srgbClr val="0000FF"/>
                </a:solidFill>
                <a:latin typeface="Calibri" panose="020F0502020204030204"/>
              </a:rPr>
              <a:t>=0.26 </a:t>
            </a:r>
            <a:endParaRPr lang="en-US" sz="1800" dirty="0"/>
          </a:p>
        </p:txBody>
      </p:sp>
      <p:sp>
        <p:nvSpPr>
          <p:cNvPr id="34" name="Slide Number Placeholder 4">
            <a:extLst>
              <a:ext uri="{FF2B5EF4-FFF2-40B4-BE49-F238E27FC236}">
                <a16:creationId xmlns:a16="http://schemas.microsoft.com/office/drawing/2014/main" id="{D8D86C16-3C7F-CD4F-8F52-3F9D36639D17}"/>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27</a:t>
            </a:fld>
            <a:endParaRPr lang="en-GB" dirty="0"/>
          </a:p>
        </p:txBody>
      </p:sp>
    </p:spTree>
    <p:extLst>
      <p:ext uri="{BB962C8B-B14F-4D97-AF65-F5344CB8AC3E}">
        <p14:creationId xmlns:p14="http://schemas.microsoft.com/office/powerpoint/2010/main" val="238672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dissolv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ssolv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0C4557-BCFB-0A48-98B1-EFB17E86B437}"/>
              </a:ext>
            </a:extLst>
          </p:cNvPr>
          <p:cNvGrpSpPr/>
          <p:nvPr/>
        </p:nvGrpSpPr>
        <p:grpSpPr>
          <a:xfrm>
            <a:off x="2971800" y="4114800"/>
            <a:ext cx="6248400" cy="2514600"/>
            <a:chOff x="2667000" y="3753676"/>
            <a:chExt cx="7948790" cy="3046428"/>
          </a:xfrm>
        </p:grpSpPr>
        <p:grpSp>
          <p:nvGrpSpPr>
            <p:cNvPr id="8" name="Group 7">
              <a:extLst>
                <a:ext uri="{FF2B5EF4-FFF2-40B4-BE49-F238E27FC236}">
                  <a16:creationId xmlns:a16="http://schemas.microsoft.com/office/drawing/2014/main" id="{621876B3-8B81-2DE8-B12D-7AE371A54B1E}"/>
                </a:ext>
              </a:extLst>
            </p:cNvPr>
            <p:cNvGrpSpPr>
              <a:grpSpLocks noChangeAspect="1"/>
            </p:cNvGrpSpPr>
            <p:nvPr/>
          </p:nvGrpSpPr>
          <p:grpSpPr>
            <a:xfrm>
              <a:off x="2667000" y="3753676"/>
              <a:ext cx="7948790" cy="3046428"/>
              <a:chOff x="324628" y="472980"/>
              <a:chExt cx="12322571" cy="3624176"/>
            </a:xfrm>
          </p:grpSpPr>
          <p:pic>
            <p:nvPicPr>
              <p:cNvPr id="11" name="Picture 10">
                <a:extLst>
                  <a:ext uri="{FF2B5EF4-FFF2-40B4-BE49-F238E27FC236}">
                    <a16:creationId xmlns:a16="http://schemas.microsoft.com/office/drawing/2014/main" id="{BA20064B-74CB-D6D0-CE12-330841D9C3C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24628" y="756141"/>
                <a:ext cx="7273050" cy="3341015"/>
              </a:xfrm>
              <a:prstGeom prst="rect">
                <a:avLst/>
              </a:prstGeom>
            </p:spPr>
          </p:pic>
          <p:grpSp>
            <p:nvGrpSpPr>
              <p:cNvPr id="12" name="Group 11">
                <a:extLst>
                  <a:ext uri="{FF2B5EF4-FFF2-40B4-BE49-F238E27FC236}">
                    <a16:creationId xmlns:a16="http://schemas.microsoft.com/office/drawing/2014/main" id="{7C150E9B-CD26-0B30-17E8-8E80B2933610}"/>
                  </a:ext>
                </a:extLst>
              </p:cNvPr>
              <p:cNvGrpSpPr/>
              <p:nvPr/>
            </p:nvGrpSpPr>
            <p:grpSpPr>
              <a:xfrm>
                <a:off x="7486312" y="472980"/>
                <a:ext cx="5160887" cy="3191079"/>
                <a:chOff x="7486312" y="472980"/>
                <a:chExt cx="5160887" cy="3191079"/>
              </a:xfrm>
            </p:grpSpPr>
            <p:grpSp>
              <p:nvGrpSpPr>
                <p:cNvPr id="13" name="Group 12">
                  <a:extLst>
                    <a:ext uri="{FF2B5EF4-FFF2-40B4-BE49-F238E27FC236}">
                      <a16:creationId xmlns:a16="http://schemas.microsoft.com/office/drawing/2014/main" id="{2441A145-3D11-51EC-E3B6-D87614E4F4D5}"/>
                    </a:ext>
                  </a:extLst>
                </p:cNvPr>
                <p:cNvGrpSpPr/>
                <p:nvPr/>
              </p:nvGrpSpPr>
              <p:grpSpPr>
                <a:xfrm>
                  <a:off x="7486312" y="472980"/>
                  <a:ext cx="5160887" cy="3191079"/>
                  <a:chOff x="7486312" y="472980"/>
                  <a:chExt cx="5160887" cy="3191079"/>
                </a:xfrm>
              </p:grpSpPr>
              <p:grpSp>
                <p:nvGrpSpPr>
                  <p:cNvPr id="15" name="Group 14">
                    <a:extLst>
                      <a:ext uri="{FF2B5EF4-FFF2-40B4-BE49-F238E27FC236}">
                        <a16:creationId xmlns:a16="http://schemas.microsoft.com/office/drawing/2014/main" id="{F27F4D0C-42B2-0B6E-08D5-CEF5844EC057}"/>
                      </a:ext>
                    </a:extLst>
                  </p:cNvPr>
                  <p:cNvGrpSpPr/>
                  <p:nvPr/>
                </p:nvGrpSpPr>
                <p:grpSpPr>
                  <a:xfrm>
                    <a:off x="7486312" y="472980"/>
                    <a:ext cx="5160887" cy="3191079"/>
                    <a:chOff x="7486312" y="472980"/>
                    <a:chExt cx="5160887" cy="3191079"/>
                  </a:xfrm>
                </p:grpSpPr>
                <p:grpSp>
                  <p:nvGrpSpPr>
                    <p:cNvPr id="18" name="Group 17">
                      <a:extLst>
                        <a:ext uri="{FF2B5EF4-FFF2-40B4-BE49-F238E27FC236}">
                          <a16:creationId xmlns:a16="http://schemas.microsoft.com/office/drawing/2014/main" id="{599D51A9-91E7-3AAE-8712-0EED6AF1AD3F}"/>
                        </a:ext>
                      </a:extLst>
                    </p:cNvPr>
                    <p:cNvGrpSpPr/>
                    <p:nvPr/>
                  </p:nvGrpSpPr>
                  <p:grpSpPr>
                    <a:xfrm>
                      <a:off x="7884861" y="1174544"/>
                      <a:ext cx="3156185" cy="2489515"/>
                      <a:chOff x="7884861" y="890333"/>
                      <a:chExt cx="3156185" cy="2489515"/>
                    </a:xfrm>
                  </p:grpSpPr>
                  <p:pic>
                    <p:nvPicPr>
                      <p:cNvPr id="20" name="Picture 19">
                        <a:extLst>
                          <a:ext uri="{FF2B5EF4-FFF2-40B4-BE49-F238E27FC236}">
                            <a16:creationId xmlns:a16="http://schemas.microsoft.com/office/drawing/2014/main" id="{7E64336B-0EB4-5DE2-5920-47656CE9B00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884861" y="890333"/>
                        <a:ext cx="3156185" cy="2489515"/>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5F06AAB-49CC-BFFB-5944-CF32664C81FA}"/>
                              </a:ext>
                            </a:extLst>
                          </p:cNvPr>
                          <p:cNvSpPr txBox="1"/>
                          <p:nvPr/>
                        </p:nvSpPr>
                        <p:spPr>
                          <a:xfrm>
                            <a:off x="8373723" y="1354449"/>
                            <a:ext cx="897913" cy="584589"/>
                          </a:xfrm>
                          <a:prstGeom prst="rect">
                            <a:avLst/>
                          </a:prstGeom>
                          <a:noFill/>
                        </p:spPr>
                        <p:txBody>
                          <a:bodyPr wrap="none" rtlCol="0">
                            <a:spAutoFit/>
                          </a:bodyPr>
                          <a:lstStyle/>
                          <a:p>
                            <a14:m>
                              <m:oMath xmlns:m="http://schemas.openxmlformats.org/officeDocument/2006/math">
                                <m:acc>
                                  <m:accPr>
                                    <m:chr m:val="⃗"/>
                                    <m:ctrlPr>
                                      <a:rPr lang="en-IT" b="1" i="1" dirty="0" smtClean="0">
                                        <a:solidFill>
                                          <a:srgbClr val="2424FF"/>
                                        </a:solidFill>
                                        <a:latin typeface="Cambria Math" panose="02040503050406030204" pitchFamily="18" charset="0"/>
                                      </a:rPr>
                                    </m:ctrlPr>
                                  </m:accPr>
                                  <m:e>
                                    <m:r>
                                      <a:rPr lang="en-IT" b="1" i="1" dirty="0">
                                        <a:solidFill>
                                          <a:srgbClr val="2424FF"/>
                                        </a:solidFill>
                                        <a:latin typeface="Cambria Math" panose="02040503050406030204" pitchFamily="18" charset="0"/>
                                      </a:rPr>
                                      <m:t>𝒑</m:t>
                                    </m:r>
                                  </m:e>
                                </m:acc>
                              </m:oMath>
                            </a14:m>
                            <a:r>
                              <a:rPr lang="en-IT" b="1" baseline="-25000" dirty="0">
                                <a:solidFill>
                                  <a:srgbClr val="2424FF"/>
                                </a:solidFill>
                              </a:rPr>
                              <a:t>T</a:t>
                            </a:r>
                            <a:r>
                              <a:rPr lang="en-IT" b="1" baseline="-25000" dirty="0">
                                <a:solidFill>
                                  <a:srgbClr val="2424FF"/>
                                </a:solidFill>
                                <a:latin typeface="Symbol" pitchFamily="2" charset="2"/>
                              </a:rPr>
                              <a:t>m</a:t>
                            </a:r>
                          </a:p>
                        </p:txBody>
                      </p:sp>
                    </mc:Choice>
                    <mc:Fallback xmlns="">
                      <p:sp>
                        <p:nvSpPr>
                          <p:cNvPr id="21" name="TextBox 20">
                            <a:extLst>
                              <a:ext uri="{FF2B5EF4-FFF2-40B4-BE49-F238E27FC236}">
                                <a16:creationId xmlns:a16="http://schemas.microsoft.com/office/drawing/2014/main" id="{B5F06AAB-49CC-BFFB-5944-CF32664C81FA}"/>
                              </a:ext>
                            </a:extLst>
                          </p:cNvPr>
                          <p:cNvSpPr txBox="1">
                            <a:spLocks noRot="1" noChangeAspect="1" noMove="1" noResize="1" noEditPoints="1" noAdjustHandles="1" noChangeArrowheads="1" noChangeShapeType="1" noTextEdit="1"/>
                          </p:cNvSpPr>
                          <p:nvPr/>
                        </p:nvSpPr>
                        <p:spPr>
                          <a:xfrm>
                            <a:off x="8373723" y="1354449"/>
                            <a:ext cx="897913" cy="584589"/>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018003B-1243-6BCD-F0D5-B27CA8763424}"/>
                              </a:ext>
                            </a:extLst>
                          </p:cNvPr>
                          <p:cNvSpPr txBox="1"/>
                          <p:nvPr/>
                        </p:nvSpPr>
                        <p:spPr>
                          <a:xfrm>
                            <a:off x="10153584" y="2685960"/>
                            <a:ext cx="886969" cy="584589"/>
                          </a:xfrm>
                          <a:prstGeom prst="rect">
                            <a:avLst/>
                          </a:prstGeom>
                          <a:noFill/>
                        </p:spPr>
                        <p:txBody>
                          <a:bodyPr wrap="none" rtlCol="0">
                            <a:spAutoFit/>
                          </a:bodyPr>
                          <a:lstStyle/>
                          <a:p>
                            <a14:m>
                              <m:oMath xmlns:m="http://schemas.openxmlformats.org/officeDocument/2006/math">
                                <m:acc>
                                  <m:accPr>
                                    <m:chr m:val="⃗"/>
                                    <m:ctrlPr>
                                      <a:rPr lang="en-IT" b="1" i="1" dirty="0" smtClean="0">
                                        <a:solidFill>
                                          <a:srgbClr val="FF0000"/>
                                        </a:solidFill>
                                        <a:latin typeface="Cambria Math" panose="02040503050406030204" pitchFamily="18" charset="0"/>
                                      </a:rPr>
                                    </m:ctrlPr>
                                  </m:accPr>
                                  <m:e>
                                    <m:r>
                                      <a:rPr lang="en-IT" b="1" i="1" dirty="0">
                                        <a:solidFill>
                                          <a:srgbClr val="FF0000"/>
                                        </a:solidFill>
                                        <a:latin typeface="Cambria Math" panose="02040503050406030204" pitchFamily="18" charset="0"/>
                                      </a:rPr>
                                      <m:t>𝒑</m:t>
                                    </m:r>
                                  </m:e>
                                </m:acc>
                              </m:oMath>
                            </a14:m>
                            <a:r>
                              <a:rPr lang="en-IT" b="1" baseline="-25000" dirty="0">
                                <a:solidFill>
                                  <a:srgbClr val="FF0000"/>
                                </a:solidFill>
                              </a:rPr>
                              <a:t>T</a:t>
                            </a:r>
                            <a:r>
                              <a:rPr lang="en-IT" b="1" baseline="-25000" dirty="0">
                                <a:solidFill>
                                  <a:srgbClr val="FF0000"/>
                                </a:solidFill>
                                <a:latin typeface="Comic Sans MS" panose="030F0902030302020204" pitchFamily="66" charset="0"/>
                              </a:rPr>
                              <a:t>p</a:t>
                            </a:r>
                          </a:p>
                        </p:txBody>
                      </p:sp>
                    </mc:Choice>
                    <mc:Fallback xmlns="">
                      <p:sp>
                        <p:nvSpPr>
                          <p:cNvPr id="22" name="TextBox 21">
                            <a:extLst>
                              <a:ext uri="{FF2B5EF4-FFF2-40B4-BE49-F238E27FC236}">
                                <a16:creationId xmlns:a16="http://schemas.microsoft.com/office/drawing/2014/main" id="{3018003B-1243-6BCD-F0D5-B27CA8763424}"/>
                              </a:ext>
                            </a:extLst>
                          </p:cNvPr>
                          <p:cNvSpPr txBox="1">
                            <a:spLocks noRot="1" noChangeAspect="1" noMove="1" noResize="1" noEditPoints="1" noAdjustHandles="1" noChangeArrowheads="1" noChangeShapeType="1" noTextEdit="1"/>
                          </p:cNvSpPr>
                          <p:nvPr/>
                        </p:nvSpPr>
                        <p:spPr>
                          <a:xfrm>
                            <a:off x="10153584" y="2685960"/>
                            <a:ext cx="886969" cy="584589"/>
                          </a:xfrm>
                          <a:prstGeom prst="rect">
                            <a:avLst/>
                          </a:prstGeom>
                          <a:blipFill>
                            <a:blip r:embed="rId5"/>
                            <a:stretch>
                              <a:fillRect b="-16667"/>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C7A2F98-3FC1-549D-80FE-79363D8C4486}"/>
                        </a:ext>
                      </a:extLst>
                    </p:cNvPr>
                    <p:cNvSpPr txBox="1"/>
                    <p:nvPr/>
                  </p:nvSpPr>
                  <p:spPr>
                    <a:xfrm>
                      <a:off x="7486312" y="472980"/>
                      <a:ext cx="5160887" cy="1003389"/>
                    </a:xfrm>
                    <a:prstGeom prst="rect">
                      <a:avLst/>
                    </a:prstGeom>
                    <a:noFill/>
                  </p:spPr>
                  <p:txBody>
                    <a:bodyPr wrap="square" rtlCol="0">
                      <a:spAutoFit/>
                    </a:bodyPr>
                    <a:lstStyle/>
                    <a:p>
                      <a:pPr algn="ctr"/>
                      <a:r>
                        <a:rPr lang="en-IT" dirty="0"/>
                        <a:t>Momentum in the transverse plane (MeV/c)</a:t>
                      </a:r>
                    </a:p>
                  </p:txBody>
                </p:sp>
              </p:grpSp>
              <p:sp>
                <p:nvSpPr>
                  <p:cNvPr id="16" name="TextBox 15">
                    <a:extLst>
                      <a:ext uri="{FF2B5EF4-FFF2-40B4-BE49-F238E27FC236}">
                        <a16:creationId xmlns:a16="http://schemas.microsoft.com/office/drawing/2014/main" id="{749C397D-D68F-EDBB-107A-D4165CB95220}"/>
                      </a:ext>
                    </a:extLst>
                  </p:cNvPr>
                  <p:cNvSpPr txBox="1"/>
                  <p:nvPr/>
                </p:nvSpPr>
                <p:spPr>
                  <a:xfrm>
                    <a:off x="9498839" y="1833327"/>
                    <a:ext cx="676910" cy="396541"/>
                  </a:xfrm>
                  <a:prstGeom prst="rect">
                    <a:avLst/>
                  </a:prstGeom>
                  <a:noFill/>
                </p:spPr>
                <p:txBody>
                  <a:bodyPr wrap="none" rtlCol="0">
                    <a:spAutoFit/>
                  </a:bodyPr>
                  <a:lstStyle/>
                  <a:p>
                    <a:r>
                      <a:rPr lang="en-IT" sz="1000" dirty="0"/>
                      <a:t>200</a:t>
                    </a:r>
                  </a:p>
                </p:txBody>
              </p:sp>
              <p:sp>
                <p:nvSpPr>
                  <p:cNvPr id="17" name="TextBox 16">
                    <a:extLst>
                      <a:ext uri="{FF2B5EF4-FFF2-40B4-BE49-F238E27FC236}">
                        <a16:creationId xmlns:a16="http://schemas.microsoft.com/office/drawing/2014/main" id="{3FAEAC26-2E38-05AB-6D2E-E601561CE89F}"/>
                      </a:ext>
                    </a:extLst>
                  </p:cNvPr>
                  <p:cNvSpPr txBox="1"/>
                  <p:nvPr/>
                </p:nvSpPr>
                <p:spPr>
                  <a:xfrm>
                    <a:off x="9476675" y="1407940"/>
                    <a:ext cx="676910" cy="396541"/>
                  </a:xfrm>
                  <a:prstGeom prst="rect">
                    <a:avLst/>
                  </a:prstGeom>
                  <a:noFill/>
                </p:spPr>
                <p:txBody>
                  <a:bodyPr wrap="none" rtlCol="0">
                    <a:spAutoFit/>
                  </a:bodyPr>
                  <a:lstStyle/>
                  <a:p>
                    <a:r>
                      <a:rPr lang="en-IT" sz="1000" dirty="0"/>
                      <a:t>400</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FFCDBD-8841-7D1C-277D-6B5CD2F15F3B}"/>
                        </a:ext>
                      </a:extLst>
                    </p:cNvPr>
                    <p:cNvSpPr txBox="1"/>
                    <p:nvPr/>
                  </p:nvSpPr>
                  <p:spPr>
                    <a:xfrm>
                      <a:off x="10167168" y="1880029"/>
                      <a:ext cx="1327443" cy="594813"/>
                    </a:xfrm>
                    <a:prstGeom prst="rect">
                      <a:avLst/>
                    </a:prstGeom>
                    <a:noFill/>
                  </p:spPr>
                  <p:txBody>
                    <a:bodyPr wrap="none" rtlCol="0">
                      <a:spAutoFit/>
                    </a:bodyPr>
                    <a:lstStyle/>
                    <a:p>
                      <a14:m>
                        <m:oMath xmlns:m="http://schemas.openxmlformats.org/officeDocument/2006/math">
                          <m:acc>
                            <m:accPr>
                              <m:chr m:val="⃗"/>
                              <m:ctrlPr>
                                <a:rPr lang="en-IT" b="1" i="1" dirty="0" smtClean="0">
                                  <a:solidFill>
                                    <a:srgbClr val="00B050"/>
                                  </a:solidFill>
                                  <a:latin typeface="Cambria Math" panose="02040503050406030204" pitchFamily="18" charset="0"/>
                                </a:rPr>
                              </m:ctrlPr>
                            </m:accPr>
                            <m:e>
                              <m:r>
                                <a:rPr lang="en-IT" b="1" i="1" dirty="0">
                                  <a:solidFill>
                                    <a:srgbClr val="00B050"/>
                                  </a:solidFill>
                                  <a:latin typeface="Cambria Math" panose="02040503050406030204" pitchFamily="18" charset="0"/>
                                </a:rPr>
                                <m:t>𝒑</m:t>
                              </m:r>
                            </m:e>
                          </m:acc>
                        </m:oMath>
                      </a14:m>
                      <a:r>
                        <a:rPr lang="en-IT" b="1" baseline="-25000" dirty="0">
                          <a:solidFill>
                            <a:srgbClr val="00B050"/>
                          </a:solidFill>
                        </a:rPr>
                        <a:t>T</a:t>
                      </a:r>
                      <a:r>
                        <a:rPr lang="en-IT" b="1" baseline="-25000" dirty="0">
                          <a:solidFill>
                            <a:srgbClr val="00B050"/>
                          </a:solidFill>
                          <a:latin typeface="Comic Sans MS" panose="030F0902030302020204" pitchFamily="66" charset="0"/>
                        </a:rPr>
                        <a:t>Miss</a:t>
                      </a:r>
                      <a:endParaRPr lang="en-IT" b="1" dirty="0">
                        <a:solidFill>
                          <a:srgbClr val="00B050"/>
                        </a:solidFill>
                        <a:latin typeface="Comic Sans MS" panose="030F0902030302020204" pitchFamily="66" charset="0"/>
                      </a:endParaRPr>
                    </a:p>
                  </p:txBody>
                </p:sp>
              </mc:Choice>
              <mc:Fallback xmlns="">
                <p:sp>
                  <p:nvSpPr>
                    <p:cNvPr id="14" name="TextBox 13">
                      <a:extLst>
                        <a:ext uri="{FF2B5EF4-FFF2-40B4-BE49-F238E27FC236}">
                          <a16:creationId xmlns:a16="http://schemas.microsoft.com/office/drawing/2014/main" id="{3FFFCDBD-8841-7D1C-277D-6B5CD2F15F3B}"/>
                        </a:ext>
                      </a:extLst>
                    </p:cNvPr>
                    <p:cNvSpPr txBox="1">
                      <a:spLocks noRot="1" noChangeAspect="1" noMove="1" noResize="1" noEditPoints="1" noAdjustHandles="1" noChangeArrowheads="1" noChangeShapeType="1" noTextEdit="1"/>
                    </p:cNvSpPr>
                    <p:nvPr/>
                  </p:nvSpPr>
                  <p:spPr>
                    <a:xfrm>
                      <a:off x="10167168" y="1880029"/>
                      <a:ext cx="1327443" cy="594813"/>
                    </a:xfrm>
                    <a:prstGeom prst="rect">
                      <a:avLst/>
                    </a:prstGeom>
                    <a:blipFill>
                      <a:blip r:embed="rId6"/>
                      <a:stretch>
                        <a:fillRect b="-16667"/>
                      </a:stretch>
                    </a:blipFill>
                  </p:spPr>
                  <p:txBody>
                    <a:bodyPr/>
                    <a:lstStyle/>
                    <a:p>
                      <a:r>
                        <a:rPr lang="en-US">
                          <a:noFill/>
                        </a:rPr>
                        <a:t> </a:t>
                      </a:r>
                    </a:p>
                  </p:txBody>
                </p:sp>
              </mc:Fallback>
            </mc:AlternateContent>
          </p:grpSp>
        </p:grpSp>
        <p:sp>
          <p:nvSpPr>
            <p:cNvPr id="10" name="TextBox 9">
              <a:extLst>
                <a:ext uri="{FF2B5EF4-FFF2-40B4-BE49-F238E27FC236}">
                  <a16:creationId xmlns:a16="http://schemas.microsoft.com/office/drawing/2014/main" id="{BA8CA257-707F-4045-68AD-C42B996FD87A}"/>
                </a:ext>
              </a:extLst>
            </p:cNvPr>
            <p:cNvSpPr txBox="1"/>
            <p:nvPr/>
          </p:nvSpPr>
          <p:spPr>
            <a:xfrm>
              <a:off x="4952444" y="4511889"/>
              <a:ext cx="1239324" cy="437491"/>
            </a:xfrm>
            <a:prstGeom prst="rect">
              <a:avLst/>
            </a:prstGeom>
            <a:noFill/>
          </p:spPr>
          <p:txBody>
            <a:bodyPr wrap="none" rtlCol="0">
              <a:spAutoFit/>
            </a:bodyPr>
            <a:lstStyle/>
            <a:p>
              <a:r>
                <a:rPr lang="en-US" sz="1500" dirty="0"/>
                <a:t>E</a:t>
              </a:r>
              <a:r>
                <a:rPr lang="en-US" sz="1500" dirty="0">
                  <a:latin typeface="Symbol" pitchFamily="2" charset="2"/>
                </a:rPr>
                <a:t>n</a:t>
              </a:r>
              <a:r>
                <a:rPr lang="en-US" sz="1500" dirty="0"/>
                <a:t>~1.4 GeV</a:t>
              </a:r>
            </a:p>
          </p:txBody>
        </p:sp>
      </p:grpSp>
      <p:sp>
        <p:nvSpPr>
          <p:cNvPr id="2" name="Title 1"/>
          <p:cNvSpPr>
            <a:spLocks noGrp="1"/>
          </p:cNvSpPr>
          <p:nvPr>
            <p:ph type="title"/>
          </p:nvPr>
        </p:nvSpPr>
        <p:spPr/>
        <p:txBody>
          <a:bodyPr/>
          <a:lstStyle/>
          <a:p>
            <a:r>
              <a:rPr lang="en-US" dirty="0">
                <a:latin typeface="Symbol" pitchFamily="2" charset="2"/>
              </a:rPr>
              <a:t>n</a:t>
            </a:r>
            <a:r>
              <a:rPr lang="en-US" baseline="-25000" dirty="0">
                <a:latin typeface="Symbol" pitchFamily="2" charset="2"/>
              </a:rPr>
              <a:t>m</a:t>
            </a:r>
            <a:r>
              <a:rPr lang="en-US" dirty="0"/>
              <a:t> event selection for disappearance analysis at BNB</a:t>
            </a:r>
          </a:p>
        </p:txBody>
      </p:sp>
      <p:sp>
        <p:nvSpPr>
          <p:cNvPr id="6" name="Rectangle 5"/>
          <p:cNvSpPr/>
          <p:nvPr/>
        </p:nvSpPr>
        <p:spPr>
          <a:xfrm>
            <a:off x="-32359" y="533400"/>
            <a:ext cx="9938359" cy="2109104"/>
          </a:xfrm>
          <a:prstGeom prst="rect">
            <a:avLst/>
          </a:prstGeom>
        </p:spPr>
        <p:txBody>
          <a:bodyPr wrap="square">
            <a:spAutoFit/>
          </a:bodyPr>
          <a:lstStyle/>
          <a:p>
            <a:pPr marL="234950" lvl="1" indent="-234950">
              <a:lnSpc>
                <a:spcPts val="2040"/>
              </a:lnSpc>
              <a:spcBef>
                <a:spcPts val="600"/>
              </a:spcBef>
              <a:spcAft>
                <a:spcPts val="600"/>
              </a:spcAft>
              <a:buClr>
                <a:srgbClr val="FF0000"/>
              </a:buClr>
              <a:buFont typeface="Wingdings" panose="05000000000000000000" pitchFamily="2" charset="2"/>
              <a:buChar char="l"/>
            </a:pPr>
            <a:r>
              <a:rPr lang="en-US" sz="1700" i="0" dirty="0">
                <a:latin typeface="+mn-lt"/>
                <a:cs typeface="Comic Sans MS"/>
              </a:rPr>
              <a:t>Fully contained </a:t>
            </a:r>
            <a:r>
              <a:rPr lang="en-US" sz="1700" i="0" dirty="0" err="1">
                <a:latin typeface="Symbol" pitchFamily="2" charset="2"/>
                <a:cs typeface="Comic Sans MS"/>
              </a:rPr>
              <a:t>nm</a:t>
            </a:r>
            <a:r>
              <a:rPr lang="en-US" sz="1700" i="0" dirty="0" err="1">
                <a:latin typeface="+mn-lt"/>
                <a:cs typeface="Comic Sans MS"/>
              </a:rPr>
              <a:t>CC</a:t>
            </a:r>
            <a:r>
              <a:rPr lang="en-US" sz="1700" i="0" dirty="0">
                <a:latin typeface="+mn-lt"/>
                <a:cs typeface="Comic Sans MS"/>
              </a:rPr>
              <a:t> events with 1</a:t>
            </a:r>
            <a:r>
              <a:rPr lang="en-US" sz="1700" i="0" dirty="0">
                <a:latin typeface="Symbol" pitchFamily="2" charset="2"/>
                <a:cs typeface="Comic Sans MS"/>
              </a:rPr>
              <a:t>m</a:t>
            </a:r>
            <a:r>
              <a:rPr lang="en-US" sz="1700" i="0" dirty="0">
                <a:latin typeface="+mn-lt"/>
                <a:cs typeface="Comic Sans MS"/>
              </a:rPr>
              <a:t>+N protons are studied requiring:</a:t>
            </a:r>
          </a:p>
          <a:p>
            <a:pPr marL="635000" lvl="2" indent="-317500">
              <a:lnSpc>
                <a:spcPts val="2040"/>
              </a:lnSpc>
              <a:spcBef>
                <a:spcPts val="600"/>
              </a:spcBef>
              <a:buClr>
                <a:schemeClr val="tx1"/>
              </a:buClr>
              <a:buFont typeface="+mj-lt"/>
              <a:buAutoNum type="alphaLcParenR"/>
            </a:pPr>
            <a:r>
              <a:rPr lang="en-US" sz="1700" i="0" dirty="0">
                <a:latin typeface="+mn-lt"/>
                <a:cs typeface="Comic Sans MS"/>
              </a:rPr>
              <a:t>PMT light signal inside 1.6 </a:t>
            </a:r>
            <a:r>
              <a:rPr lang="en-US" sz="1700" i="0" dirty="0" err="1">
                <a:latin typeface="Symbol" pitchFamily="2" charset="2"/>
                <a:cs typeface="Comic Sans MS"/>
              </a:rPr>
              <a:t>m</a:t>
            </a:r>
            <a:r>
              <a:rPr lang="en-US" sz="1700" i="0" dirty="0" err="1">
                <a:latin typeface="+mn-lt"/>
                <a:cs typeface="Comic Sans MS"/>
              </a:rPr>
              <a:t>s</a:t>
            </a:r>
            <a:r>
              <a:rPr lang="en-US" sz="1700" i="0" dirty="0">
                <a:latin typeface="+mn-lt"/>
                <a:cs typeface="Comic Sans MS"/>
              </a:rPr>
              <a:t> p beam spill window</a:t>
            </a:r>
            <a:r>
              <a:rPr lang="en-US" sz="1700" i="0" baseline="30000" dirty="0">
                <a:latin typeface="+mn-lt"/>
                <a:cs typeface="Comic Sans MS"/>
              </a:rPr>
              <a:t> </a:t>
            </a:r>
            <a:r>
              <a:rPr lang="en-US" sz="1700" i="0" dirty="0">
                <a:latin typeface="+mn-lt"/>
                <a:cs typeface="Comic Sans MS"/>
              </a:rPr>
              <a:t>correlated</a:t>
            </a:r>
            <a:r>
              <a:rPr lang="en-US" sz="1700" i="0" baseline="30000" dirty="0">
                <a:latin typeface="+mn-lt"/>
                <a:cs typeface="Comic Sans MS"/>
              </a:rPr>
              <a:t> </a:t>
            </a:r>
            <a:r>
              <a:rPr lang="en-US" sz="1700" i="0" dirty="0">
                <a:latin typeface="+mn-lt"/>
                <a:cs typeface="Comic Sans MS"/>
              </a:rPr>
              <a:t>with TPC tracks                            with no CRT signal;</a:t>
            </a:r>
          </a:p>
          <a:p>
            <a:pPr marL="635000" lvl="2" indent="-317500">
              <a:lnSpc>
                <a:spcPts val="2040"/>
              </a:lnSpc>
              <a:spcBef>
                <a:spcPts val="600"/>
              </a:spcBef>
              <a:buClr>
                <a:schemeClr val="tx1"/>
              </a:buClr>
              <a:buFont typeface="+mj-lt"/>
              <a:buAutoNum type="alphaLcParenR"/>
            </a:pPr>
            <a:r>
              <a:rPr lang="en-US" sz="1700" i="0" dirty="0">
                <a:latin typeface="+mn-lt"/>
                <a:cs typeface="Comic Sans MS"/>
              </a:rPr>
              <a:t>A muon (</a:t>
            </a:r>
            <a:r>
              <a:rPr lang="en-US" sz="1700" i="0" dirty="0" err="1">
                <a:latin typeface="+mn-lt"/>
                <a:cs typeface="Comic Sans MS"/>
              </a:rPr>
              <a:t>L</a:t>
            </a:r>
            <a:r>
              <a:rPr lang="en-US" sz="1700" i="0" baseline="-25000" dirty="0" err="1">
                <a:latin typeface="Symbol" pitchFamily="2" charset="2"/>
                <a:cs typeface="Comic Sans MS"/>
              </a:rPr>
              <a:t>m</a:t>
            </a:r>
            <a:r>
              <a:rPr lang="en-US" sz="1700" i="0" baseline="-25000" dirty="0">
                <a:latin typeface="Symbol" pitchFamily="2" charset="2"/>
                <a:cs typeface="Comic Sans MS"/>
              </a:rPr>
              <a:t> </a:t>
            </a:r>
            <a:r>
              <a:rPr lang="en-US" sz="1700" i="0" dirty="0">
                <a:latin typeface="+mn-lt"/>
                <a:cs typeface="Comic Sans MS"/>
              </a:rPr>
              <a:t>&gt; 50 cm) and at least one proton track</a:t>
            </a:r>
            <a:r>
              <a:rPr lang="en-US" sz="1700" i="0" baseline="30000" dirty="0">
                <a:latin typeface="+mn-lt"/>
                <a:cs typeface="Comic Sans MS"/>
              </a:rPr>
              <a:t>  </a:t>
            </a:r>
            <a:r>
              <a:rPr lang="en-US" sz="1700" i="0" dirty="0">
                <a:latin typeface="+mn-lt"/>
                <a:cs typeface="Comic Sans MS"/>
              </a:rPr>
              <a:t>with  E</a:t>
            </a:r>
            <a:r>
              <a:rPr lang="en-US" sz="1700" i="0" baseline="-25000" dirty="0">
                <a:latin typeface="+mn-lt"/>
                <a:cs typeface="Comic Sans MS"/>
              </a:rPr>
              <a:t>K </a:t>
            </a:r>
            <a:r>
              <a:rPr lang="en-US" sz="1700" i="0" dirty="0">
                <a:latin typeface="+mn-lt"/>
                <a:cs typeface="Comic Sans MS"/>
              </a:rPr>
              <a:t>&gt; 50 MeV (</a:t>
            </a:r>
            <a:r>
              <a:rPr lang="en-US" sz="1700" i="0" dirty="0" err="1">
                <a:latin typeface="+mn-lt"/>
                <a:cs typeface="Comic Sans MS"/>
              </a:rPr>
              <a:t>L</a:t>
            </a:r>
            <a:r>
              <a:rPr lang="en-US" sz="1700" i="0" baseline="-25000" dirty="0" err="1">
                <a:latin typeface="+mn-lt"/>
                <a:cs typeface="Comic Sans MS"/>
              </a:rPr>
              <a:t>p</a:t>
            </a:r>
            <a:r>
              <a:rPr lang="en-US" sz="1700" i="0" baseline="-25000" dirty="0">
                <a:latin typeface="+mn-lt"/>
                <a:cs typeface="Comic Sans MS"/>
              </a:rPr>
              <a:t> </a:t>
            </a:r>
            <a:r>
              <a:rPr lang="en-US" sz="1700" i="0" dirty="0">
                <a:latin typeface="+mn-lt"/>
                <a:cs typeface="Comic Sans MS"/>
              </a:rPr>
              <a:t>&gt; 2.3 cm)              fully contained and identified </a:t>
            </a:r>
            <a:r>
              <a:rPr lang="en-GB" sz="1700" i="0" kern="0" spc="-1" dirty="0">
                <a:solidFill>
                  <a:srgbClr val="000000"/>
                </a:solidFill>
                <a:latin typeface="+mn-lt"/>
                <a:cs typeface="Gill Sans"/>
              </a:rPr>
              <a:t>by PID scores based on </a:t>
            </a:r>
            <a:r>
              <a:rPr lang="en-GB" sz="1700" i="0" kern="0" spc="-1" dirty="0" err="1">
                <a:solidFill>
                  <a:srgbClr val="000000"/>
                </a:solidFill>
                <a:latin typeface="+mn-lt"/>
                <a:cs typeface="Gill Sans"/>
              </a:rPr>
              <a:t>dE</a:t>
            </a:r>
            <a:r>
              <a:rPr lang="en-GB" sz="1700" i="0" kern="0" spc="-1" dirty="0">
                <a:solidFill>
                  <a:srgbClr val="000000"/>
                </a:solidFill>
                <a:latin typeface="+mn-lt"/>
                <a:cs typeface="Gill Sans"/>
              </a:rPr>
              <a:t>/dx</a:t>
            </a:r>
            <a:r>
              <a:rPr lang="en-US" sz="1700" i="0" dirty="0">
                <a:latin typeface="+mn-lt"/>
                <a:cs typeface="Comic Sans MS"/>
              </a:rPr>
              <a:t>;  </a:t>
            </a:r>
          </a:p>
          <a:p>
            <a:pPr marL="635000" lvl="2" indent="-317500">
              <a:lnSpc>
                <a:spcPts val="2040"/>
              </a:lnSpc>
              <a:spcBef>
                <a:spcPts val="600"/>
              </a:spcBef>
              <a:buClr>
                <a:schemeClr val="tx1"/>
              </a:buClr>
              <a:buFont typeface="+mj-lt"/>
              <a:buAutoNum type="alphaLcParenR"/>
            </a:pPr>
            <a:r>
              <a:rPr lang="en-US" sz="1700" i="0" dirty="0">
                <a:latin typeface="+mn-lt"/>
                <a:cs typeface="Comic Sans MS"/>
              </a:rPr>
              <a:t>No additional p, </a:t>
            </a:r>
            <a:r>
              <a:rPr lang="en-US" sz="1700" i="0" dirty="0">
                <a:latin typeface="Symbol" pitchFamily="2" charset="2"/>
                <a:cs typeface="Comic Sans MS"/>
              </a:rPr>
              <a:t>g</a:t>
            </a:r>
            <a:r>
              <a:rPr lang="en-US" sz="1700" i="0" dirty="0">
                <a:latin typeface="+mn-lt"/>
                <a:cs typeface="Comic Sans MS"/>
              </a:rPr>
              <a:t>.	</a:t>
            </a:r>
          </a:p>
          <a:p>
            <a:pPr marL="317500" lvl="2">
              <a:lnSpc>
                <a:spcPts val="1200"/>
              </a:lnSpc>
              <a:spcBef>
                <a:spcPts val="0"/>
              </a:spcBef>
              <a:buClr>
                <a:schemeClr val="tx1"/>
              </a:buClr>
            </a:pPr>
            <a:r>
              <a:rPr lang="en-US" sz="1700" dirty="0">
                <a:cs typeface="Comic Sans MS"/>
              </a:rPr>
              <a:t>                                                           Residual cosmic backgrounds &lt; 1% </a:t>
            </a:r>
            <a:endParaRPr lang="en-US" i="0" dirty="0">
              <a:cs typeface="Comic Sans MS"/>
            </a:endParaRPr>
          </a:p>
        </p:txBody>
      </p:sp>
      <p:sp>
        <p:nvSpPr>
          <p:cNvPr id="9" name="Rectangle 8">
            <a:extLst>
              <a:ext uri="{FF2B5EF4-FFF2-40B4-BE49-F238E27FC236}">
                <a16:creationId xmlns:a16="http://schemas.microsoft.com/office/drawing/2014/main" id="{74D96283-9BF3-5781-FF81-6B922CC4B4CB}"/>
              </a:ext>
            </a:extLst>
          </p:cNvPr>
          <p:cNvSpPr/>
          <p:nvPr/>
        </p:nvSpPr>
        <p:spPr>
          <a:xfrm>
            <a:off x="14514" y="2362200"/>
            <a:ext cx="9891485" cy="1883144"/>
          </a:xfrm>
          <a:prstGeom prst="rect">
            <a:avLst/>
          </a:prstGeom>
        </p:spPr>
        <p:txBody>
          <a:bodyPr wrap="square">
            <a:spAutoFit/>
          </a:bodyPr>
          <a:lstStyle/>
          <a:p>
            <a:pPr marL="0" lvl="1">
              <a:lnSpc>
                <a:spcPts val="2200"/>
              </a:lnSpc>
              <a:spcBef>
                <a:spcPts val="600"/>
              </a:spcBef>
              <a:spcAft>
                <a:spcPts val="400"/>
              </a:spcAft>
              <a:buClr>
                <a:srgbClr val="FF0000"/>
              </a:buClr>
            </a:pPr>
            <a:r>
              <a:rPr lang="en-US" sz="1700" dirty="0">
                <a:cs typeface="Comic Sans MS"/>
              </a:rPr>
              <a:t>    </a:t>
            </a:r>
          </a:p>
          <a:p>
            <a:pPr marL="234950" lvl="1" indent="-234950">
              <a:lnSpc>
                <a:spcPts val="2100"/>
              </a:lnSpc>
              <a:spcBef>
                <a:spcPts val="600"/>
              </a:spcBef>
              <a:spcAft>
                <a:spcPts val="400"/>
              </a:spcAft>
              <a:buClr>
                <a:srgbClr val="FF0000"/>
              </a:buClr>
              <a:buFont typeface="Wingdings" pitchFamily="2" charset="2"/>
              <a:buChar char="l"/>
            </a:pPr>
            <a:r>
              <a:rPr lang="en-US" sz="1700" i="0" dirty="0">
                <a:cs typeface="Comic Sans MS"/>
              </a:rPr>
              <a:t>Two independent analysis streams</a:t>
            </a:r>
            <a:r>
              <a:rPr lang="en-US" sz="1700" dirty="0">
                <a:cs typeface="Comic Sans MS"/>
              </a:rPr>
              <a:t>, </a:t>
            </a:r>
            <a:r>
              <a:rPr lang="en-US" sz="1700" i="0" dirty="0">
                <a:cs typeface="Comic Sans MS"/>
              </a:rPr>
              <a:t>respectively based on: </a:t>
            </a:r>
          </a:p>
          <a:p>
            <a:pPr marL="685800" lvl="2" indent="-285750">
              <a:lnSpc>
                <a:spcPts val="2100"/>
              </a:lnSpc>
              <a:spcBef>
                <a:spcPts val="600"/>
              </a:spcBef>
              <a:spcAft>
                <a:spcPts val="0"/>
              </a:spcAft>
              <a:buClr>
                <a:srgbClr val="FF0000"/>
              </a:buClr>
              <a:buSzPct val="90000"/>
              <a:buFont typeface="Wingdings" pitchFamily="2" charset="2"/>
              <a:buChar char="ü"/>
            </a:pPr>
            <a:r>
              <a:rPr lang="en-US" sz="1700" i="0" dirty="0">
                <a:cs typeface="Comic Sans MS"/>
              </a:rPr>
              <a:t>Pandora: pattern recognition algorithm</a:t>
            </a:r>
            <a:r>
              <a:rPr lang="en-US" sz="1700" i="0" baseline="30000" dirty="0">
                <a:cs typeface="Comic Sans MS"/>
              </a:rPr>
              <a:t> </a:t>
            </a:r>
            <a:r>
              <a:rPr lang="en-US" sz="1700" dirty="0">
                <a:cs typeface="Comic Sans MS"/>
              </a:rPr>
              <a:t> </a:t>
            </a:r>
          </a:p>
          <a:p>
            <a:pPr marL="685800" lvl="2" indent="-285750">
              <a:lnSpc>
                <a:spcPts val="2100"/>
              </a:lnSpc>
              <a:spcBef>
                <a:spcPts val="600"/>
              </a:spcBef>
              <a:spcAft>
                <a:spcPts val="0"/>
              </a:spcAft>
              <a:buClr>
                <a:srgbClr val="FF0000"/>
              </a:buClr>
              <a:buSzPct val="90000"/>
              <a:buFont typeface="Wingdings" pitchFamily="2" charset="2"/>
              <a:buChar char="ü"/>
            </a:pPr>
            <a:r>
              <a:rPr lang="en-US" sz="1700" i="0" dirty="0">
                <a:cs typeface="Comic Sans MS"/>
              </a:rPr>
              <a:t>SPINE: Machine Learning-based (ML) reconstruction code</a:t>
            </a:r>
          </a:p>
          <a:p>
            <a:pPr marL="0" lvl="1">
              <a:lnSpc>
                <a:spcPts val="2200"/>
              </a:lnSpc>
              <a:spcBef>
                <a:spcPts val="800"/>
              </a:spcBef>
              <a:spcAft>
                <a:spcPts val="400"/>
              </a:spcAft>
              <a:buClr>
                <a:srgbClr val="FF0000"/>
              </a:buClr>
            </a:pPr>
            <a:r>
              <a:rPr lang="en-US" sz="1700" i="0" dirty="0">
                <a:cs typeface="Comic Sans MS"/>
              </a:rPr>
              <a:t>    </a:t>
            </a:r>
            <a:r>
              <a:rPr lang="en-US" sz="1700" dirty="0">
                <a:cs typeface="Comic Sans MS"/>
              </a:rPr>
              <a:t>A visual selection of </a:t>
            </a:r>
            <a:r>
              <a:rPr lang="en-US" sz="1700" dirty="0">
                <a:latin typeface="Symbol" pitchFamily="2" charset="2"/>
                <a:cs typeface="Comic Sans MS"/>
              </a:rPr>
              <a:t>n </a:t>
            </a:r>
            <a:r>
              <a:rPr lang="en-US" sz="1700" dirty="0">
                <a:cs typeface="Comic Sans MS"/>
              </a:rPr>
              <a:t>candidates is used to validate </a:t>
            </a:r>
            <a:r>
              <a:rPr lang="en-US" sz="1700" dirty="0">
                <a:solidFill>
                  <a:srgbClr val="000000"/>
                </a:solidFill>
                <a:cs typeface="Comic Sans MS"/>
                <a:sym typeface="Comic Sans MS"/>
              </a:rPr>
              <a:t>t</a:t>
            </a:r>
            <a:r>
              <a:rPr lang="en-US" sz="1700" dirty="0">
                <a:solidFill>
                  <a:srgbClr val="000000"/>
                </a:solidFill>
                <a:ea typeface="Comic Sans MS"/>
                <a:cs typeface="Comic Sans MS"/>
                <a:sym typeface="Comic Sans MS"/>
              </a:rPr>
              <a:t>he event </a:t>
            </a:r>
            <a:r>
              <a:rPr lang="en-US" sz="1700" dirty="0">
                <a:cs typeface="Comic Sans MS"/>
              </a:rPr>
              <a:t>selection/reconstruction.</a:t>
            </a:r>
            <a:endParaRPr lang="en-US" sz="1700" baseline="30000" dirty="0">
              <a:cs typeface="Comic Sans MS"/>
            </a:endParaRPr>
          </a:p>
        </p:txBody>
      </p:sp>
      <p:sp>
        <p:nvSpPr>
          <p:cNvPr id="24" name="TextBox 23">
            <a:extLst>
              <a:ext uri="{FF2B5EF4-FFF2-40B4-BE49-F238E27FC236}">
                <a16:creationId xmlns:a16="http://schemas.microsoft.com/office/drawing/2014/main" id="{9CE68787-9848-19B6-21F3-6D248611F348}"/>
              </a:ext>
            </a:extLst>
          </p:cNvPr>
          <p:cNvSpPr txBox="1"/>
          <p:nvPr/>
        </p:nvSpPr>
        <p:spPr>
          <a:xfrm>
            <a:off x="457200" y="4953000"/>
            <a:ext cx="2667000" cy="1027076"/>
          </a:xfrm>
          <a:prstGeom prst="rect">
            <a:avLst/>
          </a:prstGeom>
          <a:noFill/>
        </p:spPr>
        <p:txBody>
          <a:bodyPr wrap="square">
            <a:spAutoFit/>
          </a:bodyPr>
          <a:lstStyle/>
          <a:p>
            <a:pPr marL="0" lvl="1">
              <a:lnSpc>
                <a:spcPts val="2500"/>
              </a:lnSpc>
              <a:spcBef>
                <a:spcPts val="600"/>
              </a:spcBef>
              <a:spcAft>
                <a:spcPts val="600"/>
              </a:spcAft>
              <a:buClr>
                <a:srgbClr val="FF0000"/>
              </a:buClr>
            </a:pPr>
            <a:r>
              <a:rPr lang="en-US" dirty="0">
                <a:cs typeface="Comic Sans MS"/>
              </a:rPr>
              <a:t>Global event kinematics  obtained from range measurement of </a:t>
            </a:r>
            <a:r>
              <a:rPr lang="en-US" dirty="0">
                <a:latin typeface="Symbol" pitchFamily="2" charset="2"/>
                <a:cs typeface="Comic Sans MS"/>
              </a:rPr>
              <a:t>m</a:t>
            </a:r>
            <a:r>
              <a:rPr lang="en-US" dirty="0">
                <a:cs typeface="Comic Sans MS"/>
              </a:rPr>
              <a:t> and p. </a:t>
            </a:r>
          </a:p>
        </p:txBody>
      </p:sp>
      <p:sp>
        <p:nvSpPr>
          <p:cNvPr id="26" name="Slide Number Placeholder 4">
            <a:extLst>
              <a:ext uri="{FF2B5EF4-FFF2-40B4-BE49-F238E27FC236}">
                <a16:creationId xmlns:a16="http://schemas.microsoft.com/office/drawing/2014/main" id="{8133C901-5C24-EA48-AA27-2EC3B5D3A4ED}"/>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28</a:t>
            </a:fld>
            <a:endParaRPr lang="en-GB" dirty="0"/>
          </a:p>
        </p:txBody>
      </p:sp>
    </p:spTree>
    <p:extLst>
      <p:ext uri="{BB962C8B-B14F-4D97-AF65-F5344CB8AC3E}">
        <p14:creationId xmlns:p14="http://schemas.microsoft.com/office/powerpoint/2010/main" val="112146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533400"/>
          </a:xfrm>
        </p:spPr>
        <p:txBody>
          <a:bodyPr/>
          <a:lstStyle/>
          <a:p>
            <a:r>
              <a:rPr lang="en-GB" dirty="0">
                <a:latin typeface="Helvetica" pitchFamily="2" charset="0"/>
              </a:rPr>
              <a:t>1</a:t>
            </a:r>
            <a:r>
              <a:rPr lang="en-GB" dirty="0">
                <a:latin typeface="Symbol" pitchFamily="2" charset="2"/>
              </a:rPr>
              <a:t>m</a:t>
            </a:r>
            <a:r>
              <a:rPr lang="en-GB" dirty="0">
                <a:latin typeface="Helvetica" pitchFamily="2" charset="0"/>
              </a:rPr>
              <a:t>Np analysis – event selection results</a:t>
            </a:r>
            <a:endParaRPr lang="en-US" dirty="0">
              <a:latin typeface="Helvetica" pitchFamily="2" charset="0"/>
            </a:endParaRPr>
          </a:p>
        </p:txBody>
      </p:sp>
      <p:sp>
        <p:nvSpPr>
          <p:cNvPr id="6" name="Content Placeholder 2">
            <a:extLst>
              <a:ext uri="{FF2B5EF4-FFF2-40B4-BE49-F238E27FC236}">
                <a16:creationId xmlns:a16="http://schemas.microsoft.com/office/drawing/2014/main" id="{108A8D3F-6F8B-A531-C327-80809117BC36}"/>
              </a:ext>
            </a:extLst>
          </p:cNvPr>
          <p:cNvSpPr txBox="1">
            <a:spLocks/>
          </p:cNvSpPr>
          <p:nvPr/>
        </p:nvSpPr>
        <p:spPr bwMode="auto">
          <a:xfrm>
            <a:off x="-1" y="564360"/>
            <a:ext cx="9906000" cy="681438"/>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266700" indent="-252413" defTabSz="914400">
              <a:lnSpc>
                <a:spcPts val="2400"/>
              </a:lnSpc>
              <a:spcBef>
                <a:spcPts val="0"/>
              </a:spcBef>
              <a:spcAft>
                <a:spcPts val="600"/>
              </a:spcAft>
              <a:defRPr/>
            </a:pPr>
            <a:r>
              <a:rPr lang="en-US" sz="1800" dirty="0">
                <a:solidFill>
                  <a:srgbClr val="000000"/>
                </a:solidFill>
                <a:latin typeface="Comic Sans MS" panose="030F0902030302020204" pitchFamily="66" charset="0"/>
              </a:rPr>
              <a:t>Data-MC agreement within systematics for all studied event kinematic variables in                       </a:t>
            </a:r>
            <a:r>
              <a:rPr lang="it" sz="1800" dirty="0">
                <a:solidFill>
                  <a:schemeClr val="dk1"/>
                </a:solidFill>
                <a:latin typeface="Calibri"/>
                <a:ea typeface="Calibri"/>
                <a:cs typeface="Calibri"/>
                <a:sym typeface="Calibri"/>
              </a:rPr>
              <a:t>∼</a:t>
            </a:r>
            <a:r>
              <a:rPr lang="en-US" sz="1800" dirty="0">
                <a:solidFill>
                  <a:srgbClr val="000000"/>
                </a:solidFill>
                <a:latin typeface="Comic Sans MS" panose="030F0902030302020204" pitchFamily="66" charset="0"/>
              </a:rPr>
              <a:t>10% of RUN-2 data analyzed (</a:t>
            </a:r>
            <a:r>
              <a:rPr lang="it" sz="1800" dirty="0">
                <a:solidFill>
                  <a:schemeClr val="dk1"/>
                </a:solidFill>
                <a:ea typeface="Calibri"/>
                <a:cs typeface="Calibri"/>
                <a:sym typeface="Calibri"/>
              </a:rPr>
              <a:t>2·10</a:t>
            </a:r>
            <a:r>
              <a:rPr lang="it" sz="1800" baseline="30000" dirty="0">
                <a:solidFill>
                  <a:schemeClr val="dk1"/>
                </a:solidFill>
                <a:ea typeface="Calibri"/>
                <a:cs typeface="Calibri"/>
                <a:sym typeface="Calibri"/>
              </a:rPr>
              <a:t>19 </a:t>
            </a:r>
            <a:r>
              <a:rPr lang="it" sz="1800" dirty="0">
                <a:solidFill>
                  <a:schemeClr val="dk1"/>
                </a:solidFill>
                <a:ea typeface="Calibri"/>
                <a:cs typeface="Calibri"/>
                <a:sym typeface="Calibri"/>
              </a:rPr>
              <a:t>pot):</a:t>
            </a:r>
            <a:r>
              <a:rPr lang="it" sz="1800" baseline="30000" dirty="0">
                <a:solidFill>
                  <a:schemeClr val="dk1"/>
                </a:solidFill>
                <a:ea typeface="Calibri"/>
                <a:cs typeface="Calibri"/>
                <a:sym typeface="Calibri"/>
              </a:rPr>
              <a:t>                </a:t>
            </a:r>
            <a:r>
              <a:rPr lang="it" sz="1800" baseline="30000" dirty="0">
                <a:solidFill>
                  <a:schemeClr val="dk1"/>
                </a:solidFill>
                <a:latin typeface="Calibri"/>
                <a:ea typeface="Calibri"/>
                <a:cs typeface="Calibri"/>
                <a:sym typeface="Calibri"/>
              </a:rPr>
              <a:t> </a:t>
            </a:r>
            <a:r>
              <a:rPr lang="en-US" sz="1700" baseline="30000" dirty="0">
                <a:solidFill>
                  <a:srgbClr val="000000"/>
                </a:solidFill>
                <a:latin typeface="Comic Sans MS" panose="030F0902030302020204" pitchFamily="66" charset="0"/>
                <a:ea typeface="Calibri"/>
                <a:cs typeface="Calibri"/>
                <a:sym typeface="Calibri"/>
              </a:rPr>
              <a:t>-</a:t>
            </a:r>
            <a:endParaRPr lang="en-US" sz="1700" dirty="0">
              <a:solidFill>
                <a:srgbClr val="000000"/>
              </a:solidFill>
              <a:latin typeface="Comic Sans MS" panose="030F0902030302020204" pitchFamily="66" charset="0"/>
            </a:endParaRPr>
          </a:p>
        </p:txBody>
      </p:sp>
      <p:sp>
        <p:nvSpPr>
          <p:cNvPr id="3" name="Content Placeholder 2">
            <a:extLst>
              <a:ext uri="{FF2B5EF4-FFF2-40B4-BE49-F238E27FC236}">
                <a16:creationId xmlns:a16="http://schemas.microsoft.com/office/drawing/2014/main" id="{47B5AB4B-FF94-C03F-9CEC-EE2B8511ADD9}"/>
              </a:ext>
            </a:extLst>
          </p:cNvPr>
          <p:cNvSpPr txBox="1">
            <a:spLocks/>
          </p:cNvSpPr>
          <p:nvPr/>
        </p:nvSpPr>
        <p:spPr bwMode="auto">
          <a:xfrm>
            <a:off x="-1" y="5871894"/>
            <a:ext cx="9906000" cy="452706"/>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266700" indent="-252413" defTabSz="914400">
              <a:lnSpc>
                <a:spcPts val="2300"/>
              </a:lnSpc>
              <a:spcBef>
                <a:spcPts val="0"/>
              </a:spcBef>
              <a:spcAft>
                <a:spcPts val="600"/>
              </a:spcAft>
              <a:defRPr/>
            </a:pPr>
            <a:r>
              <a:rPr lang="en-US" sz="1800" dirty="0">
                <a:solidFill>
                  <a:srgbClr val="000000"/>
                </a:solidFill>
                <a:latin typeface="Comic Sans MS" panose="030F0902030302020204" pitchFamily="66" charset="0"/>
              </a:rPr>
              <a:t>Next analysis steps: enlarge the control sample, full dataset unblinding foreseen soon. </a:t>
            </a:r>
          </a:p>
        </p:txBody>
      </p:sp>
      <p:grpSp>
        <p:nvGrpSpPr>
          <p:cNvPr id="39" name="Group 38">
            <a:extLst>
              <a:ext uri="{FF2B5EF4-FFF2-40B4-BE49-F238E27FC236}">
                <a16:creationId xmlns:a16="http://schemas.microsoft.com/office/drawing/2014/main" id="{B0993775-BB29-F44D-A8A6-7921DCFA3AB8}"/>
              </a:ext>
            </a:extLst>
          </p:cNvPr>
          <p:cNvGrpSpPr/>
          <p:nvPr/>
        </p:nvGrpSpPr>
        <p:grpSpPr>
          <a:xfrm>
            <a:off x="128493" y="3276600"/>
            <a:ext cx="6245310" cy="2392971"/>
            <a:chOff x="3604951" y="3058599"/>
            <a:chExt cx="6318049" cy="2770154"/>
          </a:xfrm>
        </p:grpSpPr>
        <p:grpSp>
          <p:nvGrpSpPr>
            <p:cNvPr id="19" name="Group 18">
              <a:extLst>
                <a:ext uri="{FF2B5EF4-FFF2-40B4-BE49-F238E27FC236}">
                  <a16:creationId xmlns:a16="http://schemas.microsoft.com/office/drawing/2014/main" id="{4E4FCA21-074D-FBC0-9E68-0448CEAA72A6}"/>
                </a:ext>
              </a:extLst>
            </p:cNvPr>
            <p:cNvGrpSpPr/>
            <p:nvPr/>
          </p:nvGrpSpPr>
          <p:grpSpPr>
            <a:xfrm>
              <a:off x="3604951" y="3058599"/>
              <a:ext cx="6318049" cy="2770154"/>
              <a:chOff x="316249" y="2198305"/>
              <a:chExt cx="9418483" cy="3743728"/>
            </a:xfrm>
          </p:grpSpPr>
          <p:grpSp>
            <p:nvGrpSpPr>
              <p:cNvPr id="24" name="Group 23">
                <a:extLst>
                  <a:ext uri="{FF2B5EF4-FFF2-40B4-BE49-F238E27FC236}">
                    <a16:creationId xmlns:a16="http://schemas.microsoft.com/office/drawing/2014/main" id="{A62472D2-1647-2296-A67D-431FAB648EC6}"/>
                  </a:ext>
                </a:extLst>
              </p:cNvPr>
              <p:cNvGrpSpPr/>
              <p:nvPr/>
            </p:nvGrpSpPr>
            <p:grpSpPr>
              <a:xfrm>
                <a:off x="316249" y="2198305"/>
                <a:ext cx="9418483" cy="3743728"/>
                <a:chOff x="316249" y="2564077"/>
                <a:chExt cx="9418483" cy="3743728"/>
              </a:xfrm>
            </p:grpSpPr>
            <p:grpSp>
              <p:nvGrpSpPr>
                <p:cNvPr id="26" name="Group 25">
                  <a:extLst>
                    <a:ext uri="{FF2B5EF4-FFF2-40B4-BE49-F238E27FC236}">
                      <a16:creationId xmlns:a16="http://schemas.microsoft.com/office/drawing/2014/main" id="{3A42516C-5E66-96F5-F711-1CB598E039BD}"/>
                    </a:ext>
                  </a:extLst>
                </p:cNvPr>
                <p:cNvGrpSpPr/>
                <p:nvPr/>
              </p:nvGrpSpPr>
              <p:grpSpPr>
                <a:xfrm>
                  <a:off x="316249" y="2564077"/>
                  <a:ext cx="9418483" cy="3743728"/>
                  <a:chOff x="316249" y="2564077"/>
                  <a:chExt cx="9418483" cy="3743728"/>
                </a:xfrm>
              </p:grpSpPr>
              <p:grpSp>
                <p:nvGrpSpPr>
                  <p:cNvPr id="29" name="Group 28">
                    <a:extLst>
                      <a:ext uri="{FF2B5EF4-FFF2-40B4-BE49-F238E27FC236}">
                        <a16:creationId xmlns:a16="http://schemas.microsoft.com/office/drawing/2014/main" id="{FFBC22FC-97ED-EF2B-E8AA-C2C5182F5286}"/>
                      </a:ext>
                    </a:extLst>
                  </p:cNvPr>
                  <p:cNvGrpSpPr/>
                  <p:nvPr/>
                </p:nvGrpSpPr>
                <p:grpSpPr>
                  <a:xfrm>
                    <a:off x="506558" y="2564077"/>
                    <a:ext cx="9082457" cy="3625200"/>
                    <a:chOff x="506559" y="2448842"/>
                    <a:chExt cx="9082457" cy="3884374"/>
                  </a:xfrm>
                </p:grpSpPr>
                <p:pic>
                  <p:nvPicPr>
                    <p:cNvPr id="33" name="Picture 32" descr="A graph of a number of candidates&#10;&#10;Description automatically generated">
                      <a:extLst>
                        <a:ext uri="{FF2B5EF4-FFF2-40B4-BE49-F238E27FC236}">
                          <a16:creationId xmlns:a16="http://schemas.microsoft.com/office/drawing/2014/main" id="{DA5D1DB3-81E5-417B-9736-E1E851E12A62}"/>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5107016" y="2448842"/>
                      <a:ext cx="4482000" cy="3884374"/>
                    </a:xfrm>
                    <a:prstGeom prst="rect">
                      <a:avLst/>
                    </a:prstGeom>
                  </p:spPr>
                </p:pic>
                <p:pic>
                  <p:nvPicPr>
                    <p:cNvPr id="34" name="Picture 33" descr="A graph of a graph&#10;&#10;Description automatically generated">
                      <a:extLst>
                        <a:ext uri="{FF2B5EF4-FFF2-40B4-BE49-F238E27FC236}">
                          <a16:creationId xmlns:a16="http://schemas.microsoft.com/office/drawing/2014/main" id="{ED87A0B1-BAC4-853E-3133-2DCA6BE1C33B}"/>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506559" y="2462848"/>
                      <a:ext cx="4442400" cy="3798235"/>
                    </a:xfrm>
                    <a:prstGeom prst="rect">
                      <a:avLst/>
                    </a:prstGeom>
                  </p:spPr>
                </p:pic>
              </p:grpSp>
              <p:grpSp>
                <p:nvGrpSpPr>
                  <p:cNvPr id="30" name="Group 29">
                    <a:extLst>
                      <a:ext uri="{FF2B5EF4-FFF2-40B4-BE49-F238E27FC236}">
                        <a16:creationId xmlns:a16="http://schemas.microsoft.com/office/drawing/2014/main" id="{BEF56460-5ABC-9BE5-CBFD-506A8C1C7146}"/>
                      </a:ext>
                    </a:extLst>
                  </p:cNvPr>
                  <p:cNvGrpSpPr/>
                  <p:nvPr/>
                </p:nvGrpSpPr>
                <p:grpSpPr>
                  <a:xfrm>
                    <a:off x="316249" y="3238568"/>
                    <a:ext cx="9418483" cy="3069237"/>
                    <a:chOff x="375592" y="3255994"/>
                    <a:chExt cx="9418483" cy="3069237"/>
                  </a:xfrm>
                </p:grpSpPr>
                <p:sp>
                  <p:nvSpPr>
                    <p:cNvPr id="32" name="TextBox 31">
                      <a:extLst>
                        <a:ext uri="{FF2B5EF4-FFF2-40B4-BE49-F238E27FC236}">
                          <a16:creationId xmlns:a16="http://schemas.microsoft.com/office/drawing/2014/main" id="{3CBE9D2C-9003-6B45-3405-9768258389D2}"/>
                        </a:ext>
                      </a:extLst>
                    </p:cNvPr>
                    <p:cNvSpPr txBox="1"/>
                    <p:nvPr/>
                  </p:nvSpPr>
                  <p:spPr>
                    <a:xfrm>
                      <a:off x="5058170" y="5950880"/>
                      <a:ext cx="4735905" cy="374351"/>
                    </a:xfrm>
                    <a:prstGeom prst="rect">
                      <a:avLst/>
                    </a:prstGeom>
                    <a:solidFill>
                      <a:schemeClr val="bg1"/>
                    </a:solidFill>
                  </p:spPr>
                  <p:txBody>
                    <a:bodyPr wrap="square" rtlCol="0">
                      <a:spAutoFit/>
                    </a:bodyPr>
                    <a:lstStyle/>
                    <a:p>
                      <a:pPr algn="ctr"/>
                      <a:r>
                        <a:rPr lang="en-US" sz="1200" dirty="0"/>
                        <a:t>Total transverse momentum </a:t>
                      </a:r>
                      <a:r>
                        <a:rPr lang="en-US" sz="1200" dirty="0" err="1"/>
                        <a:t>p</a:t>
                      </a:r>
                      <a:r>
                        <a:rPr lang="en-US" sz="1200" baseline="-25000" dirty="0" err="1"/>
                        <a:t>T</a:t>
                      </a:r>
                      <a:r>
                        <a:rPr lang="en-US" sz="1200" dirty="0"/>
                        <a:t> [MeV/c]</a:t>
                      </a:r>
                    </a:p>
                  </p:txBody>
                </p:sp>
                <p:sp>
                  <p:nvSpPr>
                    <p:cNvPr id="31" name="TextBox 30">
                      <a:extLst>
                        <a:ext uri="{FF2B5EF4-FFF2-40B4-BE49-F238E27FC236}">
                          <a16:creationId xmlns:a16="http://schemas.microsoft.com/office/drawing/2014/main" id="{02707D1D-6E77-5FF7-DB16-9294A7A0E937}"/>
                        </a:ext>
                      </a:extLst>
                    </p:cNvPr>
                    <p:cNvSpPr txBox="1"/>
                    <p:nvPr/>
                  </p:nvSpPr>
                  <p:spPr>
                    <a:xfrm>
                      <a:off x="858804" y="5941682"/>
                      <a:ext cx="4442400" cy="374351"/>
                    </a:xfrm>
                    <a:prstGeom prst="rect">
                      <a:avLst/>
                    </a:prstGeom>
                    <a:solidFill>
                      <a:schemeClr val="bg1"/>
                    </a:solidFill>
                  </p:spPr>
                  <p:txBody>
                    <a:bodyPr wrap="square" rtlCol="0">
                      <a:spAutoFit/>
                    </a:bodyPr>
                    <a:lstStyle/>
                    <a:p>
                      <a:pPr algn="ctr"/>
                      <a:r>
                        <a:rPr lang="en-US" sz="1200" dirty="0"/>
                        <a:t>Reconstructed neutrino Energy [MeV]</a:t>
                      </a:r>
                    </a:p>
                  </p:txBody>
                </p:sp>
                <p:sp>
                  <p:nvSpPr>
                    <p:cNvPr id="21" name="TextBox 20">
                      <a:extLst>
                        <a:ext uri="{FF2B5EF4-FFF2-40B4-BE49-F238E27FC236}">
                          <a16:creationId xmlns:a16="http://schemas.microsoft.com/office/drawing/2014/main" id="{B0CEB2B2-130D-846F-80F1-05372C28069F}"/>
                        </a:ext>
                      </a:extLst>
                    </p:cNvPr>
                    <p:cNvSpPr txBox="1"/>
                    <p:nvPr/>
                  </p:nvSpPr>
                  <p:spPr>
                    <a:xfrm rot="16200000">
                      <a:off x="-666574" y="4298160"/>
                      <a:ext cx="2465135" cy="380803"/>
                    </a:xfrm>
                    <a:prstGeom prst="rect">
                      <a:avLst/>
                    </a:prstGeom>
                    <a:solidFill>
                      <a:schemeClr val="bg1"/>
                    </a:solidFill>
                  </p:spPr>
                  <p:txBody>
                    <a:bodyPr wrap="square" rtlCol="0">
                      <a:spAutoFit/>
                    </a:bodyPr>
                    <a:lstStyle/>
                    <a:p>
                      <a:pPr algn="ctr"/>
                      <a:r>
                        <a:rPr lang="en-US" sz="1200" dirty="0"/>
                        <a:t>Normalized Entries</a:t>
                      </a:r>
                    </a:p>
                  </p:txBody>
                </p:sp>
              </p:grpSp>
            </p:grpSp>
            <p:sp>
              <p:nvSpPr>
                <p:cNvPr id="27" name="Rectangle 26">
                  <a:extLst>
                    <a:ext uri="{FF2B5EF4-FFF2-40B4-BE49-F238E27FC236}">
                      <a16:creationId xmlns:a16="http://schemas.microsoft.com/office/drawing/2014/main" id="{F4BBCD0C-0218-0C3E-5B2C-6E3521E2BB50}"/>
                    </a:ext>
                  </a:extLst>
                </p:cNvPr>
                <p:cNvSpPr/>
                <p:nvPr/>
              </p:nvSpPr>
              <p:spPr bwMode="auto">
                <a:xfrm>
                  <a:off x="946673" y="2581835"/>
                  <a:ext cx="3550023" cy="322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600">
                    <a:latin typeface="Comic Sans MS" pitchFamily="1" charset="0"/>
                  </a:endParaRPr>
                </a:p>
              </p:txBody>
            </p:sp>
            <p:sp>
              <p:nvSpPr>
                <p:cNvPr id="28" name="Rectangle 27">
                  <a:extLst>
                    <a:ext uri="{FF2B5EF4-FFF2-40B4-BE49-F238E27FC236}">
                      <a16:creationId xmlns:a16="http://schemas.microsoft.com/office/drawing/2014/main" id="{CCF06438-B6A3-F85F-EB30-408430296C45}"/>
                    </a:ext>
                  </a:extLst>
                </p:cNvPr>
                <p:cNvSpPr/>
                <p:nvPr/>
              </p:nvSpPr>
              <p:spPr bwMode="auto">
                <a:xfrm>
                  <a:off x="5668647" y="2573482"/>
                  <a:ext cx="3550023" cy="322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sp>
            <p:nvSpPr>
              <p:cNvPr id="22" name="TextBox 21">
                <a:extLst>
                  <a:ext uri="{FF2B5EF4-FFF2-40B4-BE49-F238E27FC236}">
                    <a16:creationId xmlns:a16="http://schemas.microsoft.com/office/drawing/2014/main" id="{B09D1FBD-372D-7A8A-E8C0-8FB9DFA096FD}"/>
                  </a:ext>
                </a:extLst>
              </p:cNvPr>
              <p:cNvSpPr txBox="1"/>
              <p:nvPr/>
            </p:nvSpPr>
            <p:spPr>
              <a:xfrm>
                <a:off x="3706765" y="4012044"/>
                <a:ext cx="821766" cy="374351"/>
              </a:xfrm>
              <a:prstGeom prst="rect">
                <a:avLst/>
              </a:prstGeom>
              <a:noFill/>
            </p:spPr>
            <p:txBody>
              <a:bodyPr wrap="square" rtlCol="0">
                <a:spAutoFit/>
              </a:bodyPr>
              <a:lstStyle/>
              <a:p>
                <a:r>
                  <a:rPr lang="en-US" sz="1200" dirty="0">
                    <a:solidFill>
                      <a:srgbClr val="0000FF"/>
                    </a:solidFill>
                    <a:latin typeface="Comic Sans MS" panose="030F0902030302020204" pitchFamily="66" charset="0"/>
                  </a:rPr>
                  <a:t>BNB</a:t>
                </a:r>
                <a:endParaRPr lang="en-US" sz="1200" dirty="0">
                  <a:solidFill>
                    <a:srgbClr val="0000FF"/>
                  </a:solidFill>
                </a:endParaRPr>
              </a:p>
            </p:txBody>
          </p:sp>
          <p:sp>
            <p:nvSpPr>
              <p:cNvPr id="23" name="TextBox 22">
                <a:extLst>
                  <a:ext uri="{FF2B5EF4-FFF2-40B4-BE49-F238E27FC236}">
                    <a16:creationId xmlns:a16="http://schemas.microsoft.com/office/drawing/2014/main" id="{5ED9EE38-275E-5C97-0CC2-FCFC796169B8}"/>
                  </a:ext>
                </a:extLst>
              </p:cNvPr>
              <p:cNvSpPr txBox="1"/>
              <p:nvPr/>
            </p:nvSpPr>
            <p:spPr>
              <a:xfrm>
                <a:off x="8459350" y="3992743"/>
                <a:ext cx="750825" cy="374351"/>
              </a:xfrm>
              <a:prstGeom prst="rect">
                <a:avLst/>
              </a:prstGeom>
              <a:noFill/>
            </p:spPr>
            <p:txBody>
              <a:bodyPr wrap="none" rtlCol="0">
                <a:spAutoFit/>
              </a:bodyPr>
              <a:lstStyle/>
              <a:p>
                <a:r>
                  <a:rPr lang="en-US" sz="1200" dirty="0">
                    <a:solidFill>
                      <a:srgbClr val="0000FF"/>
                    </a:solidFill>
                    <a:latin typeface="Comic Sans MS" panose="030F0902030302020204" pitchFamily="66" charset="0"/>
                  </a:rPr>
                  <a:t>BNB</a:t>
                </a:r>
                <a:endParaRPr lang="en-US" sz="1200" dirty="0">
                  <a:solidFill>
                    <a:srgbClr val="0000FF"/>
                  </a:solidFill>
                </a:endParaRPr>
              </a:p>
            </p:txBody>
          </p:sp>
        </p:grpSp>
        <p:sp>
          <p:nvSpPr>
            <p:cNvPr id="38" name="Rectangle 37">
              <a:extLst>
                <a:ext uri="{FF2B5EF4-FFF2-40B4-BE49-F238E27FC236}">
                  <a16:creationId xmlns:a16="http://schemas.microsoft.com/office/drawing/2014/main" id="{7C7B5ACD-3024-068A-4158-EB87AF5C18E6}"/>
                </a:ext>
              </a:extLst>
            </p:cNvPr>
            <p:cNvSpPr/>
            <p:nvPr/>
          </p:nvSpPr>
          <p:spPr bwMode="auto">
            <a:xfrm>
              <a:off x="3929096" y="3318459"/>
              <a:ext cx="957697" cy="1055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sp>
          <p:nvSpPr>
            <p:cNvPr id="41" name="Rectangle 40">
              <a:extLst>
                <a:ext uri="{FF2B5EF4-FFF2-40B4-BE49-F238E27FC236}">
                  <a16:creationId xmlns:a16="http://schemas.microsoft.com/office/drawing/2014/main" id="{C64A03D9-B25A-D534-30F6-627A81E74DD9}"/>
                </a:ext>
              </a:extLst>
            </p:cNvPr>
            <p:cNvSpPr/>
            <p:nvPr/>
          </p:nvSpPr>
          <p:spPr bwMode="auto">
            <a:xfrm>
              <a:off x="7195414" y="3305909"/>
              <a:ext cx="957697" cy="1055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1" charset="0"/>
              </a:endParaRPr>
            </a:p>
          </p:txBody>
        </p:sp>
      </p:grpSp>
      <p:grpSp>
        <p:nvGrpSpPr>
          <p:cNvPr id="13" name="Group 12">
            <a:extLst>
              <a:ext uri="{FF2B5EF4-FFF2-40B4-BE49-F238E27FC236}">
                <a16:creationId xmlns:a16="http://schemas.microsoft.com/office/drawing/2014/main" id="{7BD7E13B-2C1E-E695-83E5-8E9FC4E0AD99}"/>
              </a:ext>
            </a:extLst>
          </p:cNvPr>
          <p:cNvGrpSpPr/>
          <p:nvPr/>
        </p:nvGrpSpPr>
        <p:grpSpPr>
          <a:xfrm>
            <a:off x="103243" y="1286189"/>
            <a:ext cx="6332370" cy="1961279"/>
            <a:chOff x="255824" y="2506729"/>
            <a:chExt cx="9605554" cy="3474040"/>
          </a:xfrm>
        </p:grpSpPr>
        <p:grpSp>
          <p:nvGrpSpPr>
            <p:cNvPr id="10" name="Group 9">
              <a:extLst>
                <a:ext uri="{FF2B5EF4-FFF2-40B4-BE49-F238E27FC236}">
                  <a16:creationId xmlns:a16="http://schemas.microsoft.com/office/drawing/2014/main" id="{2B2760B3-AD99-1E65-6818-470D4C354947}"/>
                </a:ext>
              </a:extLst>
            </p:cNvPr>
            <p:cNvGrpSpPr/>
            <p:nvPr/>
          </p:nvGrpSpPr>
          <p:grpSpPr>
            <a:xfrm>
              <a:off x="402932" y="2664215"/>
              <a:ext cx="9112820" cy="3042383"/>
              <a:chOff x="390600" y="2738962"/>
              <a:chExt cx="9112820" cy="3007639"/>
            </a:xfrm>
          </p:grpSpPr>
          <p:pic>
            <p:nvPicPr>
              <p:cNvPr id="4" name="Picture 3" descr="A graph of a number of planets&#10;&#10;Description automatically generated">
                <a:extLst>
                  <a:ext uri="{FF2B5EF4-FFF2-40B4-BE49-F238E27FC236}">
                    <a16:creationId xmlns:a16="http://schemas.microsoft.com/office/drawing/2014/main" id="{56EDE3B7-33FE-CD49-1D14-30099A2370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8577" y="2758601"/>
                <a:ext cx="4384843" cy="2988000"/>
              </a:xfrm>
              <a:prstGeom prst="rect">
                <a:avLst/>
              </a:prstGeom>
            </p:spPr>
          </p:pic>
          <p:pic>
            <p:nvPicPr>
              <p:cNvPr id="8" name="Picture 7" descr="A graph of a number of planets&#10;&#10;Description automatically generated">
                <a:extLst>
                  <a:ext uri="{FF2B5EF4-FFF2-40B4-BE49-F238E27FC236}">
                    <a16:creationId xmlns:a16="http://schemas.microsoft.com/office/drawing/2014/main" id="{5B2C0D4A-FF58-D727-C0CF-7664F58413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0600" y="2738962"/>
                <a:ext cx="4389940" cy="2989468"/>
              </a:xfrm>
              <a:prstGeom prst="rect">
                <a:avLst/>
              </a:prstGeom>
            </p:spPr>
          </p:pic>
          <p:sp>
            <p:nvSpPr>
              <p:cNvPr id="17" name="TextBox 16">
                <a:extLst>
                  <a:ext uri="{FF2B5EF4-FFF2-40B4-BE49-F238E27FC236}">
                    <a16:creationId xmlns:a16="http://schemas.microsoft.com/office/drawing/2014/main" id="{580E472F-0D87-B174-CF1D-59D5118A9851}"/>
                  </a:ext>
                </a:extLst>
              </p:cNvPr>
              <p:cNvSpPr txBox="1"/>
              <p:nvPr/>
            </p:nvSpPr>
            <p:spPr>
              <a:xfrm>
                <a:off x="3320310" y="3969513"/>
                <a:ext cx="925350" cy="419004"/>
              </a:xfrm>
              <a:prstGeom prst="rect">
                <a:avLst/>
              </a:prstGeom>
              <a:noFill/>
            </p:spPr>
            <p:txBody>
              <a:bodyPr wrap="square" rtlCol="0">
                <a:spAutoFit/>
              </a:bodyPr>
              <a:lstStyle/>
              <a:p>
                <a:r>
                  <a:rPr lang="en-US" sz="1200" dirty="0">
                    <a:solidFill>
                      <a:srgbClr val="0000FF"/>
                    </a:solidFill>
                    <a:latin typeface="Comic Sans MS" panose="030F0902030302020204" pitchFamily="66" charset="0"/>
                  </a:rPr>
                  <a:t>BNB</a:t>
                </a:r>
                <a:endParaRPr lang="en-US" sz="1200" dirty="0">
                  <a:solidFill>
                    <a:srgbClr val="0000FF"/>
                  </a:solidFill>
                </a:endParaRPr>
              </a:p>
            </p:txBody>
          </p:sp>
          <p:sp>
            <p:nvSpPr>
              <p:cNvPr id="18" name="TextBox 17">
                <a:extLst>
                  <a:ext uri="{FF2B5EF4-FFF2-40B4-BE49-F238E27FC236}">
                    <a16:creationId xmlns:a16="http://schemas.microsoft.com/office/drawing/2014/main" id="{130E7919-77DD-F4AC-F7DB-83DCA1AAEE9A}"/>
                  </a:ext>
                </a:extLst>
              </p:cNvPr>
              <p:cNvSpPr txBox="1"/>
              <p:nvPr/>
            </p:nvSpPr>
            <p:spPr>
              <a:xfrm>
                <a:off x="8137540" y="4029651"/>
                <a:ext cx="766097" cy="419004"/>
              </a:xfrm>
              <a:prstGeom prst="rect">
                <a:avLst/>
              </a:prstGeom>
              <a:noFill/>
            </p:spPr>
            <p:txBody>
              <a:bodyPr wrap="none" rtlCol="0">
                <a:spAutoFit/>
              </a:bodyPr>
              <a:lstStyle/>
              <a:p>
                <a:r>
                  <a:rPr lang="en-US" sz="1200" dirty="0">
                    <a:solidFill>
                      <a:srgbClr val="0000FF"/>
                    </a:solidFill>
                    <a:latin typeface="Comic Sans MS" panose="030F0902030302020204" pitchFamily="66" charset="0"/>
                  </a:rPr>
                  <a:t>BNB</a:t>
                </a:r>
              </a:p>
            </p:txBody>
          </p:sp>
        </p:grpSp>
        <p:sp>
          <p:nvSpPr>
            <p:cNvPr id="7" name="TextBox 6">
              <a:extLst>
                <a:ext uri="{FF2B5EF4-FFF2-40B4-BE49-F238E27FC236}">
                  <a16:creationId xmlns:a16="http://schemas.microsoft.com/office/drawing/2014/main" id="{2794DEA2-5340-EE32-9274-DA1A43FB4AC0}"/>
                </a:ext>
              </a:extLst>
            </p:cNvPr>
            <p:cNvSpPr txBox="1"/>
            <p:nvPr/>
          </p:nvSpPr>
          <p:spPr>
            <a:xfrm>
              <a:off x="799461" y="5556924"/>
              <a:ext cx="4384843" cy="418930"/>
            </a:xfrm>
            <a:prstGeom prst="rect">
              <a:avLst/>
            </a:prstGeom>
            <a:solidFill>
              <a:schemeClr val="bg1"/>
            </a:solidFill>
          </p:spPr>
          <p:txBody>
            <a:bodyPr wrap="square" rtlCol="0">
              <a:spAutoFit/>
            </a:bodyPr>
            <a:lstStyle/>
            <a:p>
              <a:pPr algn="ctr"/>
              <a:r>
                <a:rPr lang="en-US" sz="1200" dirty="0"/>
                <a:t>Reconstructed neutrino Energy [GeV]</a:t>
              </a:r>
            </a:p>
          </p:txBody>
        </p:sp>
        <p:sp>
          <p:nvSpPr>
            <p:cNvPr id="12" name="TextBox 11">
              <a:extLst>
                <a:ext uri="{FF2B5EF4-FFF2-40B4-BE49-F238E27FC236}">
                  <a16:creationId xmlns:a16="http://schemas.microsoft.com/office/drawing/2014/main" id="{A5BFEACC-38B1-C1FE-2AD9-2EE07E87A94B}"/>
                </a:ext>
              </a:extLst>
            </p:cNvPr>
            <p:cNvSpPr txBox="1"/>
            <p:nvPr/>
          </p:nvSpPr>
          <p:spPr>
            <a:xfrm>
              <a:off x="5139530" y="5556924"/>
              <a:ext cx="4721848" cy="423845"/>
            </a:xfrm>
            <a:prstGeom prst="rect">
              <a:avLst/>
            </a:prstGeom>
            <a:solidFill>
              <a:schemeClr val="bg1"/>
            </a:solidFill>
          </p:spPr>
          <p:txBody>
            <a:bodyPr wrap="square" rtlCol="0">
              <a:spAutoFit/>
            </a:bodyPr>
            <a:lstStyle/>
            <a:p>
              <a:pPr algn="ctr"/>
              <a:r>
                <a:rPr lang="en-US" sz="1200" dirty="0"/>
                <a:t>Total transverse momentum </a:t>
              </a:r>
              <a:r>
                <a:rPr lang="en-US" sz="1200" dirty="0" err="1"/>
                <a:t>p</a:t>
              </a:r>
              <a:r>
                <a:rPr lang="en-US" sz="1200" baseline="-25000" dirty="0" err="1"/>
                <a:t>T</a:t>
              </a:r>
              <a:r>
                <a:rPr lang="en-US" sz="1200" dirty="0"/>
                <a:t> [GeV/c]</a:t>
              </a:r>
            </a:p>
          </p:txBody>
        </p:sp>
        <p:sp>
          <p:nvSpPr>
            <p:cNvPr id="11" name="TextBox 10">
              <a:extLst>
                <a:ext uri="{FF2B5EF4-FFF2-40B4-BE49-F238E27FC236}">
                  <a16:creationId xmlns:a16="http://schemas.microsoft.com/office/drawing/2014/main" id="{DC3994B9-4637-3875-EE75-8FEF55BCB0AF}"/>
                </a:ext>
              </a:extLst>
            </p:cNvPr>
            <p:cNvSpPr txBox="1"/>
            <p:nvPr/>
          </p:nvSpPr>
          <p:spPr>
            <a:xfrm rot="16200000">
              <a:off x="-1061251" y="3823804"/>
              <a:ext cx="3055479" cy="421329"/>
            </a:xfrm>
            <a:prstGeom prst="rect">
              <a:avLst/>
            </a:prstGeom>
            <a:solidFill>
              <a:schemeClr val="bg1"/>
            </a:solidFill>
          </p:spPr>
          <p:txBody>
            <a:bodyPr wrap="square" rtlCol="0">
              <a:spAutoFit/>
            </a:bodyPr>
            <a:lstStyle/>
            <a:p>
              <a:pPr algn="ctr"/>
              <a:r>
                <a:rPr lang="en-US" sz="1200" dirty="0"/>
                <a:t>Normalized Entries</a:t>
              </a:r>
            </a:p>
          </p:txBody>
        </p:sp>
      </p:grpSp>
      <p:sp>
        <p:nvSpPr>
          <p:cNvPr id="25" name="Slide Number Placeholder 3">
            <a:extLst>
              <a:ext uri="{FF2B5EF4-FFF2-40B4-BE49-F238E27FC236}">
                <a16:creationId xmlns:a16="http://schemas.microsoft.com/office/drawing/2014/main" id="{08034F15-1FC2-A679-1F1C-093AA6B46556}"/>
              </a:ext>
            </a:extLst>
          </p:cNvPr>
          <p:cNvSpPr>
            <a:spLocks noGrp="1"/>
          </p:cNvSpPr>
          <p:nvPr>
            <p:ph type="sldNum" sz="quarter" idx="11"/>
          </p:nvPr>
        </p:nvSpPr>
        <p:spPr>
          <a:xfrm>
            <a:off x="7842250" y="6629400"/>
            <a:ext cx="2063750" cy="228600"/>
          </a:xfrm>
        </p:spPr>
        <p:txBody>
          <a:bodyPr/>
          <a:lstStyle/>
          <a:p>
            <a:r>
              <a:rPr lang="en-GB" dirty="0"/>
              <a:t> </a:t>
            </a:r>
            <a:fld id="{C0367892-4C36-1744-A726-262AF37AA8B7}" type="slidenum">
              <a:rPr lang="en-GB" smtClean="0"/>
              <a:pPr/>
              <a:t>29</a:t>
            </a:fld>
            <a:endParaRPr lang="en-GB" dirty="0">
              <a:solidFill>
                <a:schemeClr val="accent1"/>
              </a:solidFill>
            </a:endParaRPr>
          </a:p>
        </p:txBody>
      </p:sp>
      <p:sp>
        <p:nvSpPr>
          <p:cNvPr id="37" name="TextBox 36">
            <a:extLst>
              <a:ext uri="{FF2B5EF4-FFF2-40B4-BE49-F238E27FC236}">
                <a16:creationId xmlns:a16="http://schemas.microsoft.com/office/drawing/2014/main" id="{E1C5255A-D24B-3F92-AFA9-A7C8DE79C9C1}"/>
              </a:ext>
            </a:extLst>
          </p:cNvPr>
          <p:cNvSpPr txBox="1"/>
          <p:nvPr/>
        </p:nvSpPr>
        <p:spPr>
          <a:xfrm>
            <a:off x="2133600" y="3276600"/>
            <a:ext cx="2209800" cy="276999"/>
          </a:xfrm>
          <a:prstGeom prst="rect">
            <a:avLst/>
          </a:prstGeom>
          <a:noFill/>
        </p:spPr>
        <p:txBody>
          <a:bodyPr wrap="square" rtlCol="0">
            <a:spAutoFit/>
          </a:bodyPr>
          <a:lstStyle/>
          <a:p>
            <a:r>
              <a:rPr lang="en-US" sz="1200" dirty="0">
                <a:solidFill>
                  <a:srgbClr val="D67910"/>
                </a:solidFill>
              </a:rPr>
              <a:t>ICARUS Work in progress</a:t>
            </a:r>
          </a:p>
        </p:txBody>
      </p:sp>
      <p:sp>
        <p:nvSpPr>
          <p:cNvPr id="43" name="Content Placeholder 2">
            <a:extLst>
              <a:ext uri="{FF2B5EF4-FFF2-40B4-BE49-F238E27FC236}">
                <a16:creationId xmlns:a16="http://schemas.microsoft.com/office/drawing/2014/main" id="{D16272BA-E2B8-2D44-95EA-6B1F2290CBD7}"/>
              </a:ext>
            </a:extLst>
          </p:cNvPr>
          <p:cNvSpPr txBox="1">
            <a:spLocks/>
          </p:cNvSpPr>
          <p:nvPr/>
        </p:nvSpPr>
        <p:spPr bwMode="auto">
          <a:xfrm>
            <a:off x="6248400" y="1949309"/>
            <a:ext cx="3624296" cy="946291"/>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233363" indent="-223838">
              <a:buSzPct val="90000"/>
              <a:buFont typeface="Wingdings" pitchFamily="2" charset="2"/>
              <a:buChar char="Ø"/>
            </a:pPr>
            <a:r>
              <a:rPr lang="en-US" sz="1700" dirty="0">
                <a:solidFill>
                  <a:srgbClr val="000000"/>
                </a:solidFill>
                <a:latin typeface="Comic Sans MS" panose="030F0902030302020204" pitchFamily="66" charset="0"/>
              </a:rPr>
              <a:t>Pandora based analysis</a:t>
            </a:r>
            <a:r>
              <a:rPr lang="en-US" sz="1700" baseline="30000" dirty="0">
                <a:solidFill>
                  <a:srgbClr val="000000"/>
                </a:solidFill>
                <a:latin typeface="Comic Sans MS" panose="030F0902030302020204" pitchFamily="66" charset="0"/>
              </a:rPr>
              <a:t>-                </a:t>
            </a:r>
            <a:r>
              <a:rPr lang="en-US" sz="1700" dirty="0">
                <a:solidFill>
                  <a:srgbClr val="000000"/>
                </a:solidFill>
                <a:latin typeface="Comic Sans MS" panose="030F0902030302020204" pitchFamily="66" charset="0"/>
              </a:rPr>
              <a:t> ~50% efficiency for the signal:            </a:t>
            </a:r>
            <a:r>
              <a:rPr lang="en-US" sz="1700" dirty="0">
                <a:solidFill>
                  <a:srgbClr val="0000FF"/>
                </a:solidFill>
                <a:latin typeface="Comic Sans MS" panose="030F0902030302020204" pitchFamily="66" charset="0"/>
              </a:rPr>
              <a:t>(~34 k events for 3.89</a:t>
            </a:r>
            <a:r>
              <a:rPr lang="en-IT" sz="1600" dirty="0">
                <a:solidFill>
                  <a:srgbClr val="0000FF"/>
                </a:solidFill>
                <a:latin typeface="American Typewriter Light" panose="02090304020004020304" pitchFamily="18" charset="77"/>
              </a:rPr>
              <a:t> </a:t>
            </a:r>
            <a:r>
              <a:rPr lang="en-US" sz="1700" dirty="0">
                <a:solidFill>
                  <a:srgbClr val="0000FF"/>
                </a:solidFill>
                <a:latin typeface="Comic Sans MS" panose="030F0902030302020204" pitchFamily="66" charset="0"/>
              </a:rPr>
              <a:t>10</a:t>
            </a:r>
            <a:r>
              <a:rPr lang="en-US" sz="1700" baseline="30000" dirty="0">
                <a:solidFill>
                  <a:srgbClr val="0000FF"/>
                </a:solidFill>
                <a:latin typeface="Comic Sans MS" panose="030F0902030302020204" pitchFamily="66" charset="0"/>
              </a:rPr>
              <a:t>20 </a:t>
            </a:r>
            <a:r>
              <a:rPr lang="en-US" sz="1700" dirty="0">
                <a:solidFill>
                  <a:srgbClr val="0000FF"/>
                </a:solidFill>
                <a:latin typeface="Comic Sans MS" panose="030F0902030302020204" pitchFamily="66" charset="0"/>
              </a:rPr>
              <a:t>pot)</a:t>
            </a:r>
            <a:endParaRPr lang="en-US" sz="1700" dirty="0">
              <a:solidFill>
                <a:srgbClr val="0000FF"/>
              </a:solidFill>
            </a:endParaRPr>
          </a:p>
        </p:txBody>
      </p:sp>
      <p:sp>
        <p:nvSpPr>
          <p:cNvPr id="45" name="Content Placeholder 2">
            <a:extLst>
              <a:ext uri="{FF2B5EF4-FFF2-40B4-BE49-F238E27FC236}">
                <a16:creationId xmlns:a16="http://schemas.microsoft.com/office/drawing/2014/main" id="{81C99502-D327-944D-AE42-C9A73E3DBECE}"/>
              </a:ext>
            </a:extLst>
          </p:cNvPr>
          <p:cNvSpPr txBox="1">
            <a:spLocks/>
          </p:cNvSpPr>
          <p:nvPr/>
        </p:nvSpPr>
        <p:spPr bwMode="auto">
          <a:xfrm>
            <a:off x="6258939" y="4367356"/>
            <a:ext cx="3647061" cy="966644"/>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233363" indent="-233363">
              <a:buSzPct val="90000"/>
              <a:buFont typeface="Wingdings" pitchFamily="2" charset="2"/>
              <a:buChar char="Ø"/>
            </a:pPr>
            <a:r>
              <a:rPr lang="en-US" sz="1700" dirty="0">
                <a:solidFill>
                  <a:srgbClr val="000000"/>
                </a:solidFill>
                <a:latin typeface="Comic Sans MS" panose="030F0902030302020204" pitchFamily="66" charset="0"/>
              </a:rPr>
              <a:t>SPINE ML based analysis      </a:t>
            </a:r>
            <a:r>
              <a:rPr lang="en-US" sz="1700" baseline="30000" dirty="0">
                <a:solidFill>
                  <a:srgbClr val="000000"/>
                </a:solidFill>
                <a:latin typeface="Comic Sans MS" panose="030F0902030302020204" pitchFamily="66" charset="0"/>
              </a:rPr>
              <a:t> </a:t>
            </a:r>
            <a:r>
              <a:rPr lang="en-US" sz="1700" dirty="0">
                <a:solidFill>
                  <a:srgbClr val="000000"/>
                </a:solidFill>
                <a:latin typeface="Comic Sans MS" panose="030F0902030302020204" pitchFamily="66" charset="0"/>
              </a:rPr>
              <a:t>&gt;50% efficiency for the signal:                  </a:t>
            </a:r>
            <a:r>
              <a:rPr lang="en-US" sz="1700" dirty="0">
                <a:solidFill>
                  <a:srgbClr val="0000FF"/>
                </a:solidFill>
                <a:latin typeface="Comic Sans MS" panose="030F0902030302020204" pitchFamily="66" charset="0"/>
              </a:rPr>
              <a:t>(~42 k events for 3.89</a:t>
            </a:r>
            <a:r>
              <a:rPr lang="en-IT" sz="1600" dirty="0">
                <a:solidFill>
                  <a:srgbClr val="0000FF"/>
                </a:solidFill>
                <a:latin typeface="American Typewriter Light" panose="02090304020004020304" pitchFamily="18" charset="77"/>
              </a:rPr>
              <a:t> </a:t>
            </a:r>
            <a:r>
              <a:rPr lang="en-US" sz="1700" dirty="0">
                <a:solidFill>
                  <a:srgbClr val="0000FF"/>
                </a:solidFill>
                <a:latin typeface="Comic Sans MS" panose="030F0902030302020204" pitchFamily="66" charset="0"/>
              </a:rPr>
              <a:t>10</a:t>
            </a:r>
            <a:r>
              <a:rPr lang="en-US" sz="1700" baseline="30000" dirty="0">
                <a:solidFill>
                  <a:srgbClr val="0000FF"/>
                </a:solidFill>
                <a:latin typeface="Comic Sans MS" panose="030F0902030302020204" pitchFamily="66" charset="0"/>
              </a:rPr>
              <a:t>20</a:t>
            </a:r>
            <a:r>
              <a:rPr lang="en-US" sz="1700" dirty="0">
                <a:solidFill>
                  <a:srgbClr val="0000FF"/>
                </a:solidFill>
                <a:latin typeface="Comic Sans MS" panose="030F0902030302020204" pitchFamily="66" charset="0"/>
              </a:rPr>
              <a:t> pot)</a:t>
            </a:r>
            <a:endParaRPr lang="en-US" sz="1700" dirty="0">
              <a:solidFill>
                <a:srgbClr val="0000FF"/>
              </a:solidFill>
            </a:endParaRPr>
          </a:p>
          <a:p>
            <a:pPr marL="312738" indent="-298450" defTabSz="914400">
              <a:lnSpc>
                <a:spcPts val="2300"/>
              </a:lnSpc>
              <a:spcBef>
                <a:spcPts val="0"/>
              </a:spcBef>
              <a:spcAft>
                <a:spcPts val="600"/>
              </a:spcAft>
              <a:defRPr/>
            </a:pPr>
            <a:endParaRPr lang="en-US" sz="1700" dirty="0">
              <a:solidFill>
                <a:srgbClr val="000000"/>
              </a:solidFill>
              <a:latin typeface="Comic Sans MS" panose="030F0902030302020204" pitchFamily="66" charset="0"/>
            </a:endParaRPr>
          </a:p>
        </p:txBody>
      </p:sp>
    </p:spTree>
    <p:extLst>
      <p:ext uri="{BB962C8B-B14F-4D97-AF65-F5344CB8AC3E}">
        <p14:creationId xmlns:p14="http://schemas.microsoft.com/office/powerpoint/2010/main" val="384722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ln/>
        </p:spPr>
        <p:txBody>
          <a:bodyPr/>
          <a:lstStyle/>
          <a:p>
            <a:r>
              <a:rPr lang="en-GB"/>
              <a:t>Slide#  : </a:t>
            </a:r>
            <a:fld id="{B5910A80-A0E8-2240-85BA-93DDB9FEA4A2}" type="slidenum">
              <a:rPr lang="en-GB"/>
              <a:pPr/>
              <a:t>3</a:t>
            </a:fld>
            <a:endParaRPr lang="en-GB">
              <a:solidFill>
                <a:schemeClr val="accent1"/>
              </a:solidFill>
            </a:endParaRPr>
          </a:p>
        </p:txBody>
      </p:sp>
      <p:sp>
        <p:nvSpPr>
          <p:cNvPr id="51203" name="AutoShape 2"/>
          <p:cNvSpPr>
            <a:spLocks noGrp="1" noChangeArrowheads="1"/>
          </p:cNvSpPr>
          <p:nvPr>
            <p:ph type="title" idx="4294967295"/>
          </p:nvPr>
        </p:nvSpPr>
        <p:spPr/>
        <p:txBody>
          <a:bodyPr/>
          <a:lstStyle/>
          <a:p>
            <a:r>
              <a:rPr lang="en-GB" dirty="0">
                <a:ea typeface="ＭＳ Ｐゴシック" charset="-128"/>
                <a:cs typeface="ＭＳ Ｐゴシック" charset="-128"/>
              </a:rPr>
              <a:t>Neutrino oscillations</a:t>
            </a:r>
          </a:p>
        </p:txBody>
      </p:sp>
      <p:pic>
        <p:nvPicPr>
          <p:cNvPr id="10" name="Picture 9">
            <a:extLst>
              <a:ext uri="{FF2B5EF4-FFF2-40B4-BE49-F238E27FC236}">
                <a16:creationId xmlns:a16="http://schemas.microsoft.com/office/drawing/2014/main" id="{7961447B-A837-8C44-A126-19FFCE21A9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1371600"/>
            <a:ext cx="4043101" cy="838200"/>
          </a:xfrm>
          <a:prstGeom prst="rect">
            <a:avLst/>
          </a:prstGeom>
        </p:spPr>
      </p:pic>
      <p:sp>
        <p:nvSpPr>
          <p:cNvPr id="179203" name="Rectangle 3"/>
          <p:cNvSpPr>
            <a:spLocks noGrp="1" noChangeArrowheads="1"/>
          </p:cNvSpPr>
          <p:nvPr>
            <p:ph type="body" idx="4294967295"/>
          </p:nvPr>
        </p:nvSpPr>
        <p:spPr>
          <a:xfrm>
            <a:off x="0" y="548680"/>
            <a:ext cx="9906000" cy="1127720"/>
          </a:xfrm>
        </p:spPr>
        <p:txBody>
          <a:bodyPr/>
          <a:lstStyle/>
          <a:p>
            <a:pPr marL="317500" indent="-276225">
              <a:lnSpc>
                <a:spcPts val="2300"/>
              </a:lnSpc>
              <a:spcBef>
                <a:spcPts val="600"/>
              </a:spcBef>
            </a:pPr>
            <a:r>
              <a:rPr lang="en-US" sz="1700" dirty="0">
                <a:ea typeface="ＭＳ Ｐゴシック" charset="-128"/>
              </a:rPr>
              <a:t>2 neutrino </a:t>
            </a:r>
            <a:r>
              <a:rPr lang="en-US" sz="1700" dirty="0" err="1">
                <a:latin typeface="Symbol" pitchFamily="2" charset="2"/>
              </a:rPr>
              <a:t>n</a:t>
            </a:r>
            <a:r>
              <a:rPr lang="en-US" sz="1700" baseline="-25000" dirty="0" err="1">
                <a:latin typeface="Symbol" pitchFamily="2" charset="2"/>
              </a:rPr>
              <a:t>a</a:t>
            </a:r>
            <a:r>
              <a:rPr lang="en-US" sz="1700" dirty="0"/>
              <a:t> -&gt; </a:t>
            </a:r>
            <a:r>
              <a:rPr lang="en-US" sz="1700" dirty="0" err="1">
                <a:latin typeface="Symbol" pitchFamily="2" charset="2"/>
              </a:rPr>
              <a:t>n</a:t>
            </a:r>
            <a:r>
              <a:rPr lang="en-US" sz="1700" baseline="-25000" dirty="0" err="1">
                <a:latin typeface="Symbol" pitchFamily="2" charset="2"/>
              </a:rPr>
              <a:t>b</a:t>
            </a:r>
            <a:r>
              <a:rPr lang="en-US" sz="1700" baseline="-25000" dirty="0">
                <a:latin typeface="Symbol" pitchFamily="2" charset="2"/>
              </a:rPr>
              <a:t> </a:t>
            </a:r>
            <a:r>
              <a:rPr lang="en-US" sz="1700" dirty="0"/>
              <a:t>over a distance L:</a:t>
            </a:r>
            <a:r>
              <a:rPr lang="en-US" sz="1700" dirty="0">
                <a:latin typeface="Symbol" pitchFamily="2" charset="2"/>
              </a:rPr>
              <a:t> </a:t>
            </a:r>
            <a:r>
              <a:rPr lang="en-US" sz="1700" dirty="0">
                <a:ea typeface="ＭＳ Ｐゴシック" charset="-128"/>
              </a:rPr>
              <a:t>lepton flavor violation process described by the mass states </a:t>
            </a:r>
            <a:r>
              <a:rPr lang="en-US" sz="1700" dirty="0">
                <a:latin typeface="Symbol" pitchFamily="2" charset="2"/>
                <a:ea typeface="ＭＳ Ｐゴシック" charset="-128"/>
              </a:rPr>
              <a:t>n</a:t>
            </a:r>
            <a:r>
              <a:rPr lang="en-US" sz="1700" baseline="-25000" dirty="0">
                <a:latin typeface="Symbol" pitchFamily="2" charset="2"/>
                <a:ea typeface="ＭＳ Ｐゴシック" charset="-128"/>
              </a:rPr>
              <a:t>1</a:t>
            </a:r>
            <a:r>
              <a:rPr lang="en-US" sz="1700" dirty="0">
                <a:ea typeface="ＭＳ Ｐゴシック" charset="-128"/>
              </a:rPr>
              <a:t>, </a:t>
            </a:r>
            <a:r>
              <a:rPr lang="en-US" sz="1700" dirty="0">
                <a:latin typeface="Symbol" pitchFamily="2" charset="2"/>
                <a:ea typeface="ＭＳ Ｐゴシック" charset="-128"/>
              </a:rPr>
              <a:t>n</a:t>
            </a:r>
            <a:r>
              <a:rPr lang="en-US" sz="1700" baseline="-25000" dirty="0">
                <a:latin typeface="Symbol" pitchFamily="2" charset="2"/>
                <a:ea typeface="ＭＳ Ｐゴシック" charset="-128"/>
              </a:rPr>
              <a:t>2</a:t>
            </a:r>
            <a:r>
              <a:rPr lang="en-US" sz="1700" dirty="0">
                <a:ea typeface="ＭＳ Ｐゴシック" charset="-128"/>
              </a:rPr>
              <a:t> mixing probability as a function of |</a:t>
            </a:r>
            <a:r>
              <a:rPr lang="en-US" sz="1700" dirty="0">
                <a:latin typeface="Symbol" pitchFamily="2" charset="2"/>
                <a:ea typeface="ＭＳ Ｐゴシック" charset="-128"/>
              </a:rPr>
              <a:t>D</a:t>
            </a:r>
            <a:r>
              <a:rPr lang="en-US" sz="1700" dirty="0">
                <a:ea typeface="ＭＳ Ｐゴシック" charset="-128"/>
              </a:rPr>
              <a:t>m</a:t>
            </a:r>
            <a:r>
              <a:rPr lang="en-US" sz="1700" baseline="30000" dirty="0">
                <a:ea typeface="ＭＳ Ｐゴシック" charset="-128"/>
              </a:rPr>
              <a:t>2</a:t>
            </a:r>
            <a:r>
              <a:rPr lang="en-US" sz="1700" dirty="0">
                <a:ea typeface="ＭＳ Ｐゴシック" charset="-128"/>
              </a:rPr>
              <a:t>|= m</a:t>
            </a:r>
            <a:r>
              <a:rPr lang="en-US" sz="1700" baseline="-25000" dirty="0">
                <a:ea typeface="ＭＳ Ｐゴシック" charset="-128"/>
              </a:rPr>
              <a:t>1</a:t>
            </a:r>
            <a:r>
              <a:rPr lang="en-US" sz="1700" baseline="30000" dirty="0">
                <a:ea typeface="ＭＳ Ｐゴシック" charset="-128"/>
              </a:rPr>
              <a:t>2</a:t>
            </a:r>
            <a:r>
              <a:rPr lang="en-US" sz="1700" dirty="0">
                <a:ea typeface="ＭＳ Ｐゴシック" charset="-128"/>
              </a:rPr>
              <a:t> - m</a:t>
            </a:r>
            <a:r>
              <a:rPr lang="en-US" sz="1700" baseline="-25000" dirty="0">
                <a:ea typeface="ＭＳ Ｐゴシック" charset="-128"/>
              </a:rPr>
              <a:t>2</a:t>
            </a:r>
            <a:r>
              <a:rPr lang="en-US" sz="1700" baseline="30000" dirty="0">
                <a:ea typeface="ＭＳ Ｐゴシック" charset="-128"/>
              </a:rPr>
              <a:t>2 </a:t>
            </a:r>
            <a:r>
              <a:rPr lang="en-US" sz="1700" dirty="0">
                <a:ea typeface="ＭＳ Ｐゴシック" charset="-128"/>
              </a:rPr>
              <a:t> mass difference and sin</a:t>
            </a:r>
            <a:r>
              <a:rPr lang="en-US" sz="1700" baseline="30000" dirty="0">
                <a:ea typeface="ＭＳ Ｐゴシック" charset="-128"/>
              </a:rPr>
              <a:t>2</a:t>
            </a:r>
            <a:r>
              <a:rPr lang="en-US" sz="1700" dirty="0">
                <a:ea typeface="ＭＳ Ｐゴシック" charset="-128"/>
              </a:rPr>
              <a:t> 2</a:t>
            </a:r>
            <a:r>
              <a:rPr lang="en-US" sz="1700" dirty="0">
                <a:latin typeface="Symbol" pitchFamily="2" charset="2"/>
                <a:ea typeface="ＭＳ Ｐゴシック" charset="-128"/>
              </a:rPr>
              <a:t>q</a:t>
            </a:r>
            <a:r>
              <a:rPr lang="en-US" sz="1700" dirty="0">
                <a:ea typeface="ＭＳ Ｐゴシック" charset="-128"/>
              </a:rPr>
              <a:t> coupling amplitude </a:t>
            </a:r>
            <a:r>
              <a:rPr lang="en-US" sz="1700" baseline="30000" dirty="0">
                <a:ea typeface="ＭＳ Ｐゴシック" charset="-128"/>
              </a:rPr>
              <a:t> </a:t>
            </a:r>
            <a:r>
              <a:rPr lang="en-US" sz="1700" dirty="0">
                <a:ea typeface="ＭＳ Ｐゴシック" charset="-128"/>
              </a:rPr>
              <a:t>                                                                                             </a:t>
            </a:r>
            <a:endParaRPr lang="en-US" sz="1700" dirty="0">
              <a:latin typeface="Symbol" pitchFamily="2" charset="2"/>
              <a:ea typeface="ＭＳ Ｐゴシック" charset="-128"/>
            </a:endParaRPr>
          </a:p>
        </p:txBody>
      </p:sp>
      <p:sp>
        <p:nvSpPr>
          <p:cNvPr id="3" name="Rectangle 2">
            <a:extLst>
              <a:ext uri="{FF2B5EF4-FFF2-40B4-BE49-F238E27FC236}">
                <a16:creationId xmlns:a16="http://schemas.microsoft.com/office/drawing/2014/main" id="{39CF4F14-22CF-8141-89A4-202BCC77505A}"/>
              </a:ext>
            </a:extLst>
          </p:cNvPr>
          <p:cNvSpPr/>
          <p:nvPr/>
        </p:nvSpPr>
        <p:spPr>
          <a:xfrm>
            <a:off x="5021058" y="1535668"/>
            <a:ext cx="4884941" cy="369332"/>
          </a:xfrm>
          <a:prstGeom prst="rect">
            <a:avLst/>
          </a:prstGeom>
        </p:spPr>
        <p:txBody>
          <a:bodyPr wrap="square">
            <a:spAutoFit/>
          </a:bodyPr>
          <a:lstStyle/>
          <a:p>
            <a:r>
              <a:rPr lang="en-US" i="0" dirty="0">
                <a:latin typeface="Symbol" pitchFamily="2" charset="2"/>
              </a:rPr>
              <a:t> </a:t>
            </a:r>
            <a:r>
              <a:rPr lang="en-US" sz="1800" i="0" dirty="0">
                <a:latin typeface="Symbol" pitchFamily="2" charset="2"/>
              </a:rPr>
              <a:t>l = 4 </a:t>
            </a:r>
            <a:r>
              <a:rPr lang="en-US" sz="1800" i="0" dirty="0" err="1">
                <a:latin typeface="Symbol" pitchFamily="2" charset="2"/>
              </a:rPr>
              <a:t>E</a:t>
            </a:r>
            <a:r>
              <a:rPr lang="en-US" sz="1800" i="0" baseline="-25000" dirty="0" err="1">
                <a:latin typeface="Symbol" pitchFamily="2" charset="2"/>
              </a:rPr>
              <a:t>n</a:t>
            </a:r>
            <a:r>
              <a:rPr lang="en-US" sz="1800" i="0" dirty="0">
                <a:latin typeface="Symbol" pitchFamily="2" charset="2"/>
              </a:rPr>
              <a:t>/ D</a:t>
            </a:r>
            <a:r>
              <a:rPr lang="en-US" sz="1800" i="0" dirty="0">
                <a:latin typeface="Al Nile" pitchFamily="2" charset="-78"/>
                <a:cs typeface="Al Nile" pitchFamily="2" charset="-78"/>
              </a:rPr>
              <a:t>m</a:t>
            </a:r>
            <a:r>
              <a:rPr lang="en-US" sz="1800" i="0" baseline="30000" dirty="0"/>
              <a:t>2 </a:t>
            </a:r>
            <a:r>
              <a:rPr lang="en-US" sz="1800" i="0" dirty="0"/>
              <a:t>: </a:t>
            </a:r>
            <a:r>
              <a:rPr lang="en-US" sz="1800" i="0" dirty="0">
                <a:latin typeface="Symbol" pitchFamily="2" charset="2"/>
              </a:rPr>
              <a:t>n</a:t>
            </a:r>
            <a:r>
              <a:rPr lang="en-US" sz="1800" i="0" dirty="0"/>
              <a:t> </a:t>
            </a:r>
            <a:r>
              <a:rPr lang="en-US" i="0" dirty="0"/>
              <a:t>oscillation length,  </a:t>
            </a:r>
            <a:r>
              <a:rPr lang="en-US" i="0" dirty="0" err="1"/>
              <a:t>E</a:t>
            </a:r>
            <a:r>
              <a:rPr lang="en-US" i="0" baseline="-25000" dirty="0" err="1">
                <a:latin typeface="Symbol" pitchFamily="2" charset="2"/>
              </a:rPr>
              <a:t>n</a:t>
            </a:r>
            <a:r>
              <a:rPr lang="en-US" i="0" dirty="0">
                <a:latin typeface="Symbol" pitchFamily="2" charset="2"/>
              </a:rPr>
              <a:t> n-</a:t>
            </a:r>
            <a:r>
              <a:rPr lang="en-US" i="0" dirty="0"/>
              <a:t>energy</a:t>
            </a:r>
          </a:p>
        </p:txBody>
      </p:sp>
      <p:grpSp>
        <p:nvGrpSpPr>
          <p:cNvPr id="6" name="Group 5">
            <a:extLst>
              <a:ext uri="{FF2B5EF4-FFF2-40B4-BE49-F238E27FC236}">
                <a16:creationId xmlns:a16="http://schemas.microsoft.com/office/drawing/2014/main" id="{11D200EE-52B1-0041-B444-500E9FF01937}"/>
              </a:ext>
            </a:extLst>
          </p:cNvPr>
          <p:cNvGrpSpPr/>
          <p:nvPr/>
        </p:nvGrpSpPr>
        <p:grpSpPr>
          <a:xfrm>
            <a:off x="-3519" y="2133600"/>
            <a:ext cx="9906001" cy="4072354"/>
            <a:chOff x="-1" y="2133600"/>
            <a:chExt cx="9906001" cy="4072354"/>
          </a:xfrm>
        </p:grpSpPr>
        <p:pic>
          <p:nvPicPr>
            <p:cNvPr id="11" name="Picture 10">
              <a:extLst>
                <a:ext uri="{FF2B5EF4-FFF2-40B4-BE49-F238E27FC236}">
                  <a16:creationId xmlns:a16="http://schemas.microsoft.com/office/drawing/2014/main" id="{B25E4CD7-4328-E647-A0CC-4A5BCCE2E7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2328446"/>
              <a:ext cx="4338899" cy="2929353"/>
            </a:xfrm>
            <a:prstGeom prst="rect">
              <a:avLst/>
            </a:prstGeom>
          </p:spPr>
        </p:pic>
        <p:sp>
          <p:nvSpPr>
            <p:cNvPr id="4" name="Rectangle 3">
              <a:extLst>
                <a:ext uri="{FF2B5EF4-FFF2-40B4-BE49-F238E27FC236}">
                  <a16:creationId xmlns:a16="http://schemas.microsoft.com/office/drawing/2014/main" id="{29FF9C6F-E4D9-1544-9A4D-CD0DA35EDED2}"/>
                </a:ext>
              </a:extLst>
            </p:cNvPr>
            <p:cNvSpPr/>
            <p:nvPr/>
          </p:nvSpPr>
          <p:spPr>
            <a:xfrm>
              <a:off x="457200" y="5867400"/>
              <a:ext cx="9448800" cy="338554"/>
            </a:xfrm>
            <a:prstGeom prst="rect">
              <a:avLst/>
            </a:prstGeom>
          </p:spPr>
          <p:txBody>
            <a:bodyPr wrap="square">
              <a:spAutoFit/>
            </a:bodyPr>
            <a:lstStyle/>
            <a:p>
              <a:r>
                <a:rPr lang="en-US" dirty="0"/>
                <a:t> </a:t>
              </a:r>
              <a:r>
                <a:rPr lang="en-US" dirty="0">
                  <a:solidFill>
                    <a:srgbClr val="0000FF"/>
                  </a:solidFill>
                </a:rPr>
                <a:t>sin</a:t>
              </a:r>
              <a:r>
                <a:rPr lang="en-US" baseline="30000" dirty="0">
                  <a:solidFill>
                    <a:srgbClr val="0000FF"/>
                  </a:solidFill>
                </a:rPr>
                <a:t>2 </a:t>
              </a:r>
              <a:r>
                <a:rPr lang="en-US" dirty="0">
                  <a:solidFill>
                    <a:srgbClr val="0000FF"/>
                  </a:solidFill>
                </a:rPr>
                <a:t>2</a:t>
              </a:r>
              <a:r>
                <a:rPr lang="en-US" dirty="0">
                  <a:solidFill>
                    <a:srgbClr val="0000FF"/>
                  </a:solidFill>
                  <a:latin typeface="Symbol" pitchFamily="18" charset="2"/>
                </a:rPr>
                <a:t>q</a:t>
              </a:r>
              <a:r>
                <a:rPr lang="en-US" baseline="-25000" dirty="0">
                  <a:solidFill>
                    <a:srgbClr val="0000FF"/>
                  </a:solidFill>
                </a:rPr>
                <a:t>12</a:t>
              </a:r>
              <a:r>
                <a:rPr lang="en-US" dirty="0">
                  <a:solidFill>
                    <a:srgbClr val="0000FF"/>
                  </a:solidFill>
                </a:rPr>
                <a:t>~ 0.3,</a:t>
              </a:r>
              <a:r>
                <a:rPr lang="en-US" baseline="30000" dirty="0">
                  <a:solidFill>
                    <a:srgbClr val="0000FF"/>
                  </a:solidFill>
                </a:rPr>
                <a:t>  </a:t>
              </a:r>
              <a:r>
                <a:rPr lang="en-US" dirty="0">
                  <a:solidFill>
                    <a:srgbClr val="0000FF"/>
                  </a:solidFill>
                </a:rPr>
                <a:t> sin</a:t>
              </a:r>
              <a:r>
                <a:rPr lang="en-US" baseline="30000" dirty="0">
                  <a:solidFill>
                    <a:srgbClr val="0000FF"/>
                  </a:solidFill>
                </a:rPr>
                <a:t>2 </a:t>
              </a:r>
              <a:r>
                <a:rPr lang="en-US" dirty="0">
                  <a:solidFill>
                    <a:srgbClr val="0000FF"/>
                  </a:solidFill>
                </a:rPr>
                <a:t>2</a:t>
              </a:r>
              <a:r>
                <a:rPr lang="en-US" dirty="0">
                  <a:solidFill>
                    <a:srgbClr val="0000FF"/>
                  </a:solidFill>
                  <a:latin typeface="Symbol" pitchFamily="18" charset="2"/>
                </a:rPr>
                <a:t>q</a:t>
              </a:r>
              <a:r>
                <a:rPr lang="en-US" baseline="-25000" dirty="0">
                  <a:solidFill>
                    <a:srgbClr val="0000FF"/>
                  </a:solidFill>
                </a:rPr>
                <a:t>23</a:t>
              </a:r>
              <a:r>
                <a:rPr lang="en-US" dirty="0">
                  <a:solidFill>
                    <a:srgbClr val="0000FF"/>
                  </a:solidFill>
                </a:rPr>
                <a:t>~ 0.5,  sin</a:t>
              </a:r>
              <a:r>
                <a:rPr lang="en-US" baseline="30000" dirty="0">
                  <a:solidFill>
                    <a:srgbClr val="0000FF"/>
                  </a:solidFill>
                </a:rPr>
                <a:t>2 </a:t>
              </a:r>
              <a:r>
                <a:rPr lang="en-US" dirty="0">
                  <a:solidFill>
                    <a:srgbClr val="0000FF"/>
                  </a:solidFill>
                </a:rPr>
                <a:t>2</a:t>
              </a:r>
              <a:r>
                <a:rPr lang="en-US" dirty="0">
                  <a:solidFill>
                    <a:srgbClr val="0000FF"/>
                  </a:solidFill>
                  <a:latin typeface="Symbol" pitchFamily="18" charset="2"/>
                </a:rPr>
                <a:t>q</a:t>
              </a:r>
              <a:r>
                <a:rPr lang="en-US" baseline="-25000" dirty="0">
                  <a:solidFill>
                    <a:srgbClr val="0000FF"/>
                  </a:solidFill>
                </a:rPr>
                <a:t>13</a:t>
              </a:r>
              <a:r>
                <a:rPr lang="en-US" dirty="0">
                  <a:solidFill>
                    <a:srgbClr val="0000FF"/>
                  </a:solidFill>
                </a:rPr>
                <a:t>~ 0.1  determined in 20 years experiments !</a:t>
              </a:r>
            </a:p>
          </p:txBody>
        </p:sp>
        <p:pic>
          <p:nvPicPr>
            <p:cNvPr id="12" name="Picture 11">
              <a:extLst>
                <a:ext uri="{FF2B5EF4-FFF2-40B4-BE49-F238E27FC236}">
                  <a16:creationId xmlns:a16="http://schemas.microsoft.com/office/drawing/2014/main" id="{EDEF82CF-0D7A-4D41-A660-7975241CEF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4865130"/>
              <a:ext cx="5486400" cy="1076069"/>
            </a:xfrm>
            <a:prstGeom prst="rect">
              <a:avLst/>
            </a:prstGeom>
          </p:spPr>
        </p:pic>
        <p:sp>
          <p:nvSpPr>
            <p:cNvPr id="13" name="TextBox 12">
              <a:extLst>
                <a:ext uri="{FF2B5EF4-FFF2-40B4-BE49-F238E27FC236}">
                  <a16:creationId xmlns:a16="http://schemas.microsoft.com/office/drawing/2014/main" id="{B95A1499-D43D-5842-85BD-7B2BB708BA00}"/>
                </a:ext>
              </a:extLst>
            </p:cNvPr>
            <p:cNvSpPr txBox="1"/>
            <p:nvPr/>
          </p:nvSpPr>
          <p:spPr>
            <a:xfrm>
              <a:off x="6113584" y="5433345"/>
              <a:ext cx="2652317" cy="357855"/>
            </a:xfrm>
            <a:prstGeom prst="rect">
              <a:avLst/>
            </a:prstGeom>
            <a:noFill/>
          </p:spPr>
          <p:txBody>
            <a:bodyPr wrap="square" rtlCol="0">
              <a:spAutoFit/>
            </a:bodyPr>
            <a:lstStyle/>
            <a:p>
              <a:pPr>
                <a:lnSpc>
                  <a:spcPts val="2200"/>
                </a:lnSpc>
              </a:pPr>
              <a:r>
                <a:rPr lang="en-US" sz="1400" dirty="0" err="1">
                  <a:latin typeface="+mj-lt"/>
                </a:rPr>
                <a:t>C</a:t>
              </a:r>
              <a:r>
                <a:rPr lang="en-US" sz="1400" baseline="-25000" dirty="0" err="1">
                  <a:latin typeface="+mj-lt"/>
                </a:rPr>
                <a:t>ij</a:t>
              </a:r>
              <a:r>
                <a:rPr lang="en-US" sz="1400" dirty="0">
                  <a:latin typeface="+mj-lt"/>
                </a:rPr>
                <a:t>: cos </a:t>
              </a:r>
              <a:r>
                <a:rPr lang="en-US" sz="1400" dirty="0" err="1">
                  <a:latin typeface="Symbol" pitchFamily="2" charset="2"/>
                </a:rPr>
                <a:t>q</a:t>
              </a:r>
              <a:r>
                <a:rPr lang="en-US" sz="1400" baseline="-25000" dirty="0" err="1"/>
                <a:t>ij</a:t>
              </a:r>
              <a:r>
                <a:rPr lang="en-US" sz="1400" baseline="-25000" dirty="0"/>
                <a:t> </a:t>
              </a:r>
              <a:r>
                <a:rPr lang="en-US" sz="1400" dirty="0"/>
                <a:t>   </a:t>
              </a:r>
              <a:r>
                <a:rPr lang="en-US" sz="1400" dirty="0" err="1">
                  <a:latin typeface="+mj-lt"/>
                </a:rPr>
                <a:t>S</a:t>
              </a:r>
              <a:r>
                <a:rPr lang="en-US" sz="1400" baseline="-25000" dirty="0" err="1">
                  <a:latin typeface="+mj-lt"/>
                </a:rPr>
                <a:t>ij</a:t>
              </a:r>
              <a:r>
                <a:rPr lang="en-US" sz="1400" dirty="0">
                  <a:latin typeface="+mj-lt"/>
                </a:rPr>
                <a:t>: sin </a:t>
              </a:r>
              <a:r>
                <a:rPr lang="en-US" sz="1400" dirty="0" err="1">
                  <a:latin typeface="Symbol" pitchFamily="2" charset="2"/>
                </a:rPr>
                <a:t>q</a:t>
              </a:r>
              <a:r>
                <a:rPr lang="en-US" sz="1400" baseline="-25000" dirty="0" err="1"/>
                <a:t>ij</a:t>
              </a:r>
              <a:r>
                <a:rPr lang="en-US" sz="1400" baseline="-25000" dirty="0"/>
                <a:t> </a:t>
              </a:r>
              <a:r>
                <a:rPr lang="en-US" sz="1400" dirty="0"/>
                <a:t>   </a:t>
              </a:r>
            </a:p>
          </p:txBody>
        </p:sp>
        <p:sp>
          <p:nvSpPr>
            <p:cNvPr id="8" name="Rectangle 3">
              <a:extLst>
                <a:ext uri="{FF2B5EF4-FFF2-40B4-BE49-F238E27FC236}">
                  <a16:creationId xmlns:a16="http://schemas.microsoft.com/office/drawing/2014/main" id="{132BB247-E5F5-7F45-8DE8-61D0D57957E0}"/>
                </a:ext>
              </a:extLst>
            </p:cNvPr>
            <p:cNvSpPr txBox="1">
              <a:spLocks noChangeArrowheads="1"/>
            </p:cNvSpPr>
            <p:nvPr/>
          </p:nvSpPr>
          <p:spPr bwMode="auto">
            <a:xfrm>
              <a:off x="-1" y="2133600"/>
              <a:ext cx="5943601" cy="2612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Zapf Dingbats" charset="2"/>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317500" indent="-263525">
                <a:lnSpc>
                  <a:spcPts val="2300"/>
                </a:lnSpc>
                <a:spcBef>
                  <a:spcPts val="1200"/>
                </a:spcBef>
              </a:pPr>
              <a:r>
                <a:rPr lang="en-US" sz="1700" i="0" dirty="0"/>
                <a:t>2 different small mass-difference regimes of oscillations have been discovered with:                                         </a:t>
              </a:r>
            </a:p>
            <a:p>
              <a:pPr marL="317500" indent="-263525">
                <a:lnSpc>
                  <a:spcPts val="2400"/>
                </a:lnSpc>
                <a:spcBef>
                  <a:spcPts val="600"/>
                </a:spcBef>
                <a:buNone/>
              </a:pPr>
              <a:r>
                <a:rPr lang="en-US" sz="1700" i="0" dirty="0"/>
                <a:t>      - </a:t>
              </a:r>
              <a:r>
                <a:rPr lang="en-US" sz="1700" dirty="0"/>
                <a:t>solar </a:t>
              </a:r>
              <a:r>
                <a:rPr lang="en-US" sz="1700" dirty="0">
                  <a:latin typeface="Symbol" pitchFamily="2" charset="2"/>
                </a:rPr>
                <a:t>n </a:t>
              </a:r>
              <a:r>
                <a:rPr lang="en-US" sz="1700" dirty="0" err="1"/>
                <a:t>osc</a:t>
              </a:r>
              <a:r>
                <a:rPr lang="en-US" sz="1700" dirty="0"/>
                <a:t> </a:t>
              </a:r>
              <a:r>
                <a:rPr lang="en-US" sz="1700" dirty="0">
                  <a:latin typeface="Symbol" pitchFamily="2" charset="2"/>
                </a:rPr>
                <a:t> </a:t>
              </a:r>
              <a:r>
                <a:rPr lang="en-US" sz="1700" dirty="0">
                  <a:latin typeface="Symbol" charset="2"/>
                  <a:ea typeface="ＭＳ Ｐゴシック" charset="-128"/>
                </a:rPr>
                <a:t>D</a:t>
              </a:r>
              <a:r>
                <a:rPr lang="en-US" sz="1700" dirty="0">
                  <a:ea typeface="ＭＳ Ｐゴシック" charset="-128"/>
                </a:rPr>
                <a:t>m</a:t>
              </a:r>
              <a:r>
                <a:rPr lang="en-US" sz="1700" baseline="30000" dirty="0">
                  <a:ea typeface="ＭＳ Ｐゴシック" charset="-128"/>
                </a:rPr>
                <a:t>2</a:t>
              </a:r>
              <a:r>
                <a:rPr lang="en-US" sz="1700" baseline="-25000" dirty="0">
                  <a:ea typeface="ＭＳ Ｐゴシック" charset="-128"/>
                </a:rPr>
                <a:t>21 </a:t>
              </a:r>
              <a:r>
                <a:rPr lang="en-US" sz="1700" dirty="0">
                  <a:ea typeface="ＭＳ Ｐゴシック" charset="-128"/>
                </a:rPr>
                <a:t>~ 8 x10</a:t>
              </a:r>
              <a:r>
                <a:rPr lang="en-US" sz="1700" baseline="30000" dirty="0">
                  <a:ea typeface="ＭＳ Ｐゴシック" charset="-128"/>
                </a:rPr>
                <a:t>-5 </a:t>
              </a:r>
              <a:r>
                <a:rPr lang="en-US" sz="1700" dirty="0">
                  <a:ea typeface="ＭＳ Ｐゴシック" charset="-128"/>
                </a:rPr>
                <a:t>eV</a:t>
              </a:r>
              <a:r>
                <a:rPr lang="en-US" sz="1700" baseline="30000" dirty="0">
                  <a:ea typeface="ＭＳ Ｐゴシック" charset="-128"/>
                </a:rPr>
                <a:t>2</a:t>
              </a:r>
              <a:r>
                <a:rPr lang="en-US" sz="1700" dirty="0"/>
                <a:t> and                       </a:t>
              </a:r>
            </a:p>
            <a:p>
              <a:pPr marL="317500" indent="-263525">
                <a:lnSpc>
                  <a:spcPts val="2400"/>
                </a:lnSpc>
                <a:spcBef>
                  <a:spcPts val="0"/>
                </a:spcBef>
                <a:buNone/>
              </a:pPr>
              <a:r>
                <a:rPr lang="en-US" sz="1700" dirty="0"/>
                <a:t>      - </a:t>
              </a:r>
              <a:r>
                <a:rPr lang="en-GB" sz="1700" dirty="0">
                  <a:ea typeface="ＭＳ Ｐゴシック" charset="-128"/>
                </a:rPr>
                <a:t>atmospheric </a:t>
              </a:r>
              <a:r>
                <a:rPr lang="en-GB" sz="1700" dirty="0">
                  <a:latin typeface="Symbol" pitchFamily="2" charset="2"/>
                  <a:ea typeface="ＭＳ Ｐゴシック" charset="-128"/>
                </a:rPr>
                <a:t>n </a:t>
              </a:r>
              <a:r>
                <a:rPr lang="en-GB" sz="1700" dirty="0" err="1">
                  <a:ea typeface="ＭＳ Ｐゴシック" charset="-128"/>
                </a:rPr>
                <a:t>osc</a:t>
              </a:r>
              <a:r>
                <a:rPr lang="en-GB" sz="1700" dirty="0">
                  <a:latin typeface="Symbol" pitchFamily="2" charset="2"/>
                  <a:ea typeface="ＭＳ Ｐゴシック" charset="-128"/>
                </a:rPr>
                <a:t> </a:t>
              </a:r>
              <a:r>
                <a:rPr lang="en-US" sz="1700" dirty="0">
                  <a:latin typeface="Symbol" charset="2"/>
                  <a:ea typeface="ＭＳ Ｐゴシック" charset="-128"/>
                </a:rPr>
                <a:t>D</a:t>
              </a:r>
              <a:r>
                <a:rPr lang="en-US" sz="1700" dirty="0">
                  <a:ea typeface="ＭＳ Ｐゴシック" charset="-128"/>
                </a:rPr>
                <a:t>m</a:t>
              </a:r>
              <a:r>
                <a:rPr lang="en-US" sz="1700" baseline="30000" dirty="0">
                  <a:ea typeface="ＭＳ Ｐゴシック" charset="-128"/>
                </a:rPr>
                <a:t>2</a:t>
              </a:r>
              <a:r>
                <a:rPr lang="en-US" sz="1700" baseline="-25000" dirty="0">
                  <a:ea typeface="ＭＳ Ｐゴシック" charset="-128"/>
                </a:rPr>
                <a:t>31</a:t>
              </a:r>
              <a:r>
                <a:rPr lang="en-US" sz="1700" dirty="0">
                  <a:ea typeface="ＭＳ Ｐゴシック" charset="-128"/>
                </a:rPr>
                <a:t>~2.5 x10</a:t>
              </a:r>
              <a:r>
                <a:rPr lang="en-US" sz="1700" baseline="30000" dirty="0">
                  <a:ea typeface="ＭＳ Ｐゴシック" charset="-128"/>
                </a:rPr>
                <a:t>-3 </a:t>
              </a:r>
              <a:r>
                <a:rPr lang="en-US" sz="1700" dirty="0">
                  <a:ea typeface="ＭＳ Ｐゴシック" charset="-128"/>
                </a:rPr>
                <a:t>eV</a:t>
              </a:r>
              <a:r>
                <a:rPr lang="en-US" sz="1700" baseline="30000" dirty="0">
                  <a:ea typeface="ＭＳ Ｐゴシック" charset="-128"/>
                </a:rPr>
                <a:t>2</a:t>
              </a:r>
              <a:r>
                <a:rPr lang="en-GB" sz="1700" dirty="0">
                  <a:ea typeface="ＭＳ Ｐゴシック" charset="-128"/>
                </a:rPr>
                <a:t> </a:t>
              </a:r>
            </a:p>
            <a:p>
              <a:pPr marL="317500" indent="-263525">
                <a:lnSpc>
                  <a:spcPts val="2400"/>
                </a:lnSpc>
                <a:spcBef>
                  <a:spcPts val="0"/>
                </a:spcBef>
                <a:buNone/>
              </a:pPr>
              <a:r>
                <a:rPr lang="en-GB" sz="1700" dirty="0">
                  <a:ea typeface="ＭＳ Ｐゴシック" charset="-128"/>
                </a:rPr>
                <a:t>      + sub-leading </a:t>
              </a:r>
              <a:r>
                <a:rPr lang="en-GB" sz="1700" dirty="0">
                  <a:latin typeface="Symbol" pitchFamily="2" charset="2"/>
                  <a:ea typeface="ＭＳ Ｐゴシック" charset="-128"/>
                </a:rPr>
                <a:t>nm </a:t>
              </a:r>
              <a:r>
                <a:rPr lang="en-GB" sz="1700" dirty="0">
                  <a:ea typeface="ＭＳ Ｐゴシック" charset="-128"/>
                </a:rPr>
                <a:t>-&gt; </a:t>
              </a:r>
              <a:r>
                <a:rPr lang="en-GB" sz="1700" dirty="0">
                  <a:latin typeface="Symbol" pitchFamily="2" charset="2"/>
                  <a:ea typeface="ＭＳ Ｐゴシック" charset="-128"/>
                </a:rPr>
                <a:t>n</a:t>
              </a:r>
              <a:r>
                <a:rPr lang="en-GB" sz="1700" dirty="0">
                  <a:ea typeface="ＭＳ Ｐゴシック" charset="-128"/>
                </a:rPr>
                <a:t>e </a:t>
              </a:r>
            </a:p>
            <a:p>
              <a:pPr marL="317500" lvl="1" indent="-263525">
                <a:lnSpc>
                  <a:spcPts val="2300"/>
                </a:lnSpc>
                <a:spcBef>
                  <a:spcPts val="1200"/>
                </a:spcBef>
                <a:buSzPct val="90000"/>
                <a:buNone/>
              </a:pPr>
              <a:r>
                <a:rPr lang="en-US" sz="1700" i="0" dirty="0">
                  <a:ea typeface="ＭＳ Ｐゴシック" charset="-128"/>
                </a:rPr>
                <a:t>      -&gt; 3</a:t>
              </a:r>
              <a:r>
                <a:rPr lang="en-US" sz="1700" i="0" dirty="0">
                  <a:latin typeface="Symbol" pitchFamily="2" charset="2"/>
                  <a:ea typeface="ＭＳ Ｐゴシック" charset="-128"/>
                </a:rPr>
                <a:t>n</a:t>
              </a:r>
              <a:r>
                <a:rPr lang="en-US" sz="1700" i="0" dirty="0">
                  <a:ea typeface="ＭＳ Ｐゴシック" charset="-128"/>
                </a:rPr>
                <a:t> oscillation coherent picture: </a:t>
              </a:r>
              <a:r>
                <a:rPr lang="en-US" sz="1700" i="0" dirty="0"/>
                <a:t>l</a:t>
              </a:r>
              <a:r>
                <a:rPr lang="en-US" sz="1700" i="0" dirty="0">
                  <a:ea typeface="ＭＳ Ｐゴシック" charset="-128"/>
                </a:rPr>
                <a:t>epton-mixing </a:t>
              </a:r>
              <a:r>
                <a:rPr lang="en-US" sz="1700" i="0" dirty="0"/>
                <a:t>matrix of</a:t>
              </a:r>
              <a:r>
                <a:rPr lang="en-US" sz="1700" i="0" dirty="0">
                  <a:ea typeface="ＭＳ Ｐゴシック" charset="-128"/>
                </a:rPr>
                <a:t> </a:t>
              </a:r>
              <a:r>
                <a:rPr lang="en-US" sz="1700" i="0" dirty="0" err="1"/>
                <a:t>Pontecorvo</a:t>
              </a:r>
              <a:r>
                <a:rPr lang="en-US" sz="1700" i="0" dirty="0"/>
                <a:t>-Maki-</a:t>
              </a:r>
              <a:r>
                <a:rPr lang="en-US" sz="1700" i="0" dirty="0" err="1"/>
                <a:t>Nagatawa</a:t>
              </a:r>
              <a:r>
                <a:rPr lang="en-US" sz="1700" i="0" dirty="0"/>
                <a:t>-Sakata,                 3 mixing angles + 1 CP-violating phase  </a:t>
              </a:r>
            </a:p>
          </p:txBody>
        </p:sp>
      </p:grpSp>
      <p:sp>
        <p:nvSpPr>
          <p:cNvPr id="2" name="Rectangle 1">
            <a:extLst>
              <a:ext uri="{FF2B5EF4-FFF2-40B4-BE49-F238E27FC236}">
                <a16:creationId xmlns:a16="http://schemas.microsoft.com/office/drawing/2014/main" id="{3C6A29AA-BEF9-3646-80BB-6FF0E6E51F3A}"/>
              </a:ext>
            </a:extLst>
          </p:cNvPr>
          <p:cNvSpPr/>
          <p:nvPr/>
        </p:nvSpPr>
        <p:spPr>
          <a:xfrm>
            <a:off x="1524000" y="6248400"/>
            <a:ext cx="8077201" cy="400110"/>
          </a:xfrm>
          <a:prstGeom prst="rect">
            <a:avLst/>
          </a:prstGeom>
        </p:spPr>
        <p:txBody>
          <a:bodyPr wrap="square">
            <a:spAutoFit/>
          </a:bodyPr>
          <a:lstStyle/>
          <a:p>
            <a:r>
              <a:rPr lang="en-US" sz="2000" dirty="0">
                <a:solidFill>
                  <a:srgbClr val="FF0000"/>
                </a:solidFill>
              </a:rPr>
              <a:t>but </a:t>
            </a:r>
            <a:r>
              <a:rPr lang="en-US" sz="2000" dirty="0">
                <a:solidFill>
                  <a:srgbClr val="FF0000"/>
                </a:solidFill>
                <a:latin typeface="Symbol" pitchFamily="2" charset="2"/>
              </a:rPr>
              <a:t>n</a:t>
            </a:r>
            <a:r>
              <a:rPr lang="en-US" sz="2000" dirty="0">
                <a:solidFill>
                  <a:srgbClr val="FF0000"/>
                </a:solidFill>
              </a:rPr>
              <a:t> mass hierarchy ?  </a:t>
            </a:r>
            <a:r>
              <a:rPr lang="en-GB" sz="2000" dirty="0" err="1">
                <a:solidFill>
                  <a:srgbClr val="FF0000"/>
                </a:solidFill>
                <a:latin typeface="Symbol" pitchFamily="18" charset="2"/>
              </a:rPr>
              <a:t>d</a:t>
            </a:r>
            <a:r>
              <a:rPr lang="en-GB" sz="2000" baseline="-25000" dirty="0" err="1">
                <a:solidFill>
                  <a:srgbClr val="FF0000"/>
                </a:solidFill>
              </a:rPr>
              <a:t>CP</a:t>
            </a:r>
            <a:r>
              <a:rPr lang="en-GB" sz="2000" baseline="-25000" dirty="0">
                <a:solidFill>
                  <a:srgbClr val="FF0000"/>
                </a:solidFill>
              </a:rPr>
              <a:t>  </a:t>
            </a:r>
            <a:r>
              <a:rPr lang="en-GB" sz="2000" dirty="0">
                <a:solidFill>
                  <a:srgbClr val="FF0000"/>
                </a:solidFill>
              </a:rPr>
              <a:t>matter-antimatter asymmetry ?</a:t>
            </a:r>
            <a:endParaRPr lang="en-US" sz="2000" dirty="0"/>
          </a:p>
        </p:txBody>
      </p:sp>
    </p:spTree>
    <p:extLst>
      <p:ext uri="{BB962C8B-B14F-4D97-AF65-F5344CB8AC3E}">
        <p14:creationId xmlns:p14="http://schemas.microsoft.com/office/powerpoint/2010/main" val="79097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08A8D3F-6F8B-A531-C327-80809117BC36}"/>
              </a:ext>
            </a:extLst>
          </p:cNvPr>
          <p:cNvSpPr txBox="1">
            <a:spLocks/>
          </p:cNvSpPr>
          <p:nvPr/>
        </p:nvSpPr>
        <p:spPr bwMode="auto">
          <a:xfrm>
            <a:off x="0" y="571500"/>
            <a:ext cx="9906000" cy="1045945"/>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312738" indent="-298450" defTabSz="914400">
              <a:lnSpc>
                <a:spcPts val="2300"/>
              </a:lnSpc>
              <a:spcBef>
                <a:spcPts val="400"/>
              </a:spcBef>
              <a:spcAft>
                <a:spcPts val="600"/>
              </a:spcAft>
              <a:defRPr/>
            </a:pPr>
            <a:r>
              <a:rPr lang="en-GB" sz="1700" i="0" kern="0" spc="-1" dirty="0">
                <a:solidFill>
                  <a:srgbClr val="000000"/>
                </a:solidFill>
                <a:latin typeface="ComicSansMS"/>
                <a:cs typeface="Gill Sans"/>
              </a:rPr>
              <a:t>Excellent statistics to measure </a:t>
            </a:r>
            <a:r>
              <a:rPr lang="en-GB" sz="1700" i="0" kern="0" spc="-1" dirty="0">
                <a:solidFill>
                  <a:srgbClr val="000000"/>
                </a:solidFill>
                <a:latin typeface="Symbol" pitchFamily="2" charset="2"/>
                <a:cs typeface="Gill Sans"/>
              </a:rPr>
              <a:t>n</a:t>
            </a:r>
            <a:r>
              <a:rPr lang="en-GB" sz="1700" i="0" kern="0" spc="-1" dirty="0">
                <a:solidFill>
                  <a:srgbClr val="000000"/>
                </a:solidFill>
                <a:latin typeface="ComicSansMS"/>
                <a:cs typeface="Gill Sans"/>
              </a:rPr>
              <a:t>-</a:t>
            </a:r>
            <a:r>
              <a:rPr lang="en-GB" sz="1700" i="0" kern="0" spc="-1" dirty="0" err="1">
                <a:solidFill>
                  <a:srgbClr val="000000"/>
                </a:solidFill>
                <a:latin typeface="ComicSansMS"/>
                <a:cs typeface="Gill Sans"/>
              </a:rPr>
              <a:t>Ar</a:t>
            </a:r>
            <a:r>
              <a:rPr lang="en-GB" sz="1700" i="0" kern="0" spc="-1" dirty="0">
                <a:solidFill>
                  <a:srgbClr val="000000"/>
                </a:solidFill>
                <a:latin typeface="ComicSansMS"/>
                <a:cs typeface="Gill Sans"/>
              </a:rPr>
              <a:t> cross section for quasi-elastic, resonance and deep inelastic scattering, for both electron and muon neutrinos:</a:t>
            </a:r>
          </a:p>
          <a:p>
            <a:pPr marL="1174114" lvl="3" indent="0" defTabSz="914400">
              <a:lnSpc>
                <a:spcPts val="2300"/>
              </a:lnSpc>
              <a:spcBef>
                <a:spcPts val="400"/>
              </a:spcBef>
              <a:spcAft>
                <a:spcPts val="600"/>
              </a:spcAft>
              <a:buNone/>
              <a:defRPr/>
            </a:pPr>
            <a:r>
              <a:rPr lang="en-US" sz="1700" i="0" kern="0" spc="-1" dirty="0">
                <a:solidFill>
                  <a:srgbClr val="0000FF"/>
                </a:solidFill>
                <a:latin typeface="ComicSansMS"/>
                <a:cs typeface="Gill Sans"/>
              </a:rPr>
              <a:t>CC events/6 10</a:t>
            </a:r>
            <a:r>
              <a:rPr lang="en-US" sz="1700" i="0" kern="0" spc="-1" baseline="30000" dirty="0">
                <a:solidFill>
                  <a:srgbClr val="0000FF"/>
                </a:solidFill>
                <a:latin typeface="ComicSansMS"/>
                <a:cs typeface="Gill Sans"/>
              </a:rPr>
              <a:t>20</a:t>
            </a:r>
            <a:r>
              <a:rPr lang="en-US" sz="1700" i="0" kern="0" spc="-1" dirty="0">
                <a:solidFill>
                  <a:srgbClr val="0000FF"/>
                </a:solidFill>
                <a:latin typeface="ComicSansMS"/>
                <a:cs typeface="Gill Sans"/>
              </a:rPr>
              <a:t> </a:t>
            </a:r>
            <a:r>
              <a:rPr lang="en-US" sz="1700" i="0" kern="0" spc="-1" dirty="0" err="1">
                <a:solidFill>
                  <a:srgbClr val="0000FF"/>
                </a:solidFill>
                <a:latin typeface="ComicSansMS"/>
                <a:cs typeface="Gill Sans"/>
              </a:rPr>
              <a:t>PoT</a:t>
            </a:r>
            <a:r>
              <a:rPr lang="en-US" sz="1700" i="0" kern="0" spc="-1" dirty="0">
                <a:solidFill>
                  <a:srgbClr val="0000FF"/>
                </a:solidFill>
                <a:latin typeface="ComicSansMS"/>
                <a:cs typeface="Gill Sans"/>
              </a:rPr>
              <a:t> : </a:t>
            </a:r>
            <a:r>
              <a:rPr lang="en-US" sz="1700" i="0" kern="0" spc="-1" dirty="0" err="1">
                <a:solidFill>
                  <a:srgbClr val="0000FF"/>
                </a:solidFill>
                <a:latin typeface="ComicSansMS"/>
                <a:cs typeface="Gill Sans"/>
              </a:rPr>
              <a:t>ν</a:t>
            </a:r>
            <a:r>
              <a:rPr lang="en-US" sz="1700" i="0" kern="0" spc="-1" baseline="-25000" dirty="0" err="1">
                <a:solidFill>
                  <a:srgbClr val="0000FF"/>
                </a:solidFill>
                <a:latin typeface="ComicSansMS"/>
                <a:cs typeface="Gill Sans"/>
              </a:rPr>
              <a:t>μ</a:t>
            </a:r>
            <a:r>
              <a:rPr lang="en-US" sz="1700" i="0" kern="0" spc="-1" dirty="0">
                <a:solidFill>
                  <a:srgbClr val="0000FF"/>
                </a:solidFill>
                <a:latin typeface="ComicSansMS"/>
                <a:cs typeface="Gill Sans"/>
              </a:rPr>
              <a:t> 332,000 and </a:t>
            </a:r>
            <a:r>
              <a:rPr lang="en-US" sz="1700" i="0" kern="0" spc="-1" dirty="0" err="1">
                <a:solidFill>
                  <a:srgbClr val="0000FF"/>
                </a:solidFill>
                <a:latin typeface="ComicSansMS"/>
                <a:cs typeface="Gill Sans"/>
              </a:rPr>
              <a:t>ν</a:t>
            </a:r>
            <a:r>
              <a:rPr lang="en-US" sz="1700" i="0" kern="0" spc="-1" baseline="-25000" dirty="0" err="1">
                <a:solidFill>
                  <a:srgbClr val="0000FF"/>
                </a:solidFill>
                <a:latin typeface="ComicSansMS"/>
                <a:cs typeface="Gill Sans"/>
              </a:rPr>
              <a:t>e</a:t>
            </a:r>
            <a:r>
              <a:rPr lang="en-US" sz="1700" i="0" kern="0" spc="-1" dirty="0">
                <a:solidFill>
                  <a:srgbClr val="0000FF"/>
                </a:solidFill>
                <a:latin typeface="ComicSansMS"/>
                <a:cs typeface="Gill Sans"/>
              </a:rPr>
              <a:t> 17,000.</a:t>
            </a:r>
            <a:endParaRPr lang="en-GB" sz="1700" i="0" kern="0" spc="-1" dirty="0">
              <a:solidFill>
                <a:srgbClr val="000000"/>
              </a:solidFill>
              <a:latin typeface="ComicSansMS"/>
              <a:cs typeface="Gill Sans"/>
            </a:endParaRPr>
          </a:p>
        </p:txBody>
      </p:sp>
      <p:sp>
        <p:nvSpPr>
          <p:cNvPr id="1025" name="Slide Number"/>
          <p:cNvSpPr txBox="1">
            <a:spLocks noGrp="1"/>
          </p:cNvSpPr>
          <p:nvPr>
            <p:ph type="sldNum" sz="quarter" idx="2"/>
          </p:nvPr>
        </p:nvSpPr>
        <p:spPr>
          <a:xfrm>
            <a:off x="325119" y="9265920"/>
            <a:ext cx="636695" cy="17780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20000"/>
              </a:lnSpc>
              <a:spcBef>
                <a:spcPts val="0"/>
              </a:spcBef>
              <a:spcAft>
                <a:spcPts val="0"/>
              </a:spcAft>
              <a:buClrTx/>
              <a:buSzTx/>
              <a:buFontTx/>
              <a:buNone/>
              <a:tabLst/>
              <a:defRPr kumimoji="0" sz="1200" b="0" i="0" u="none" strike="noStrike" cap="none" spc="0" normalizeH="0" baseline="0">
                <a:ln>
                  <a:noFill/>
                </a:ln>
                <a:solidFill>
                  <a:srgbClr val="0061A8"/>
                </a:solidFill>
                <a:effectLst/>
                <a:uFill>
                  <a:solidFill>
                    <a:srgbClr val="074184"/>
                  </a:solidFill>
                </a:uFill>
                <a:latin typeface="Helvetica"/>
                <a:ea typeface="Helvetica"/>
                <a:cs typeface="Helvetica"/>
                <a:sym typeface="Helvetica"/>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x-none" smtClean="0"/>
              <a:pPr/>
              <a:t>30</a:t>
            </a:fld>
            <a:endParaRPr/>
          </a:p>
        </p:txBody>
      </p:sp>
      <p:sp>
        <p:nvSpPr>
          <p:cNvPr id="1026" name="Neutrino Interactions from NuMI off axis at ICARUS"/>
          <p:cNvSpPr txBox="1">
            <a:spLocks noGrp="1"/>
          </p:cNvSpPr>
          <p:nvPr>
            <p:ph type="title"/>
          </p:nvPr>
        </p:nvSpPr>
        <p:spPr>
          <a:prstGeom prst="rect">
            <a:avLst/>
          </a:prstGeom>
        </p:spPr>
        <p:txBody>
          <a:bodyPr/>
          <a:lstStyle/>
          <a:p>
            <a:r>
              <a:rPr dirty="0"/>
              <a:t>Neutrino Interactions from </a:t>
            </a:r>
            <a:r>
              <a:rPr dirty="0" err="1"/>
              <a:t>NuMI</a:t>
            </a:r>
            <a:r>
              <a:rPr dirty="0"/>
              <a:t> off axis at ICARUS</a:t>
            </a:r>
          </a:p>
        </p:txBody>
      </p:sp>
      <p:sp>
        <p:nvSpPr>
          <p:cNvPr id="14" name="Content Placeholder 2">
            <a:extLst>
              <a:ext uri="{FF2B5EF4-FFF2-40B4-BE49-F238E27FC236}">
                <a16:creationId xmlns:a16="http://schemas.microsoft.com/office/drawing/2014/main" id="{108A8D3F-6F8B-A531-C327-80809117BC36}"/>
              </a:ext>
            </a:extLst>
          </p:cNvPr>
          <p:cNvSpPr txBox="1">
            <a:spLocks/>
          </p:cNvSpPr>
          <p:nvPr/>
        </p:nvSpPr>
        <p:spPr bwMode="auto">
          <a:xfrm>
            <a:off x="-77676" y="6166941"/>
            <a:ext cx="9906000" cy="533400"/>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14288" indent="0" defTabSz="914400">
              <a:lnSpc>
                <a:spcPts val="2300"/>
              </a:lnSpc>
              <a:spcBef>
                <a:spcPts val="0"/>
              </a:spcBef>
              <a:spcAft>
                <a:spcPts val="600"/>
              </a:spcAft>
              <a:buNone/>
              <a:defRPr/>
            </a:pPr>
            <a:r>
              <a:rPr lang="en-GB" kern="0" spc="-1" dirty="0">
                <a:solidFill>
                  <a:srgbClr val="000000"/>
                </a:solidFill>
                <a:latin typeface="ComicSansMS"/>
                <a:cs typeface="Gill Sans"/>
              </a:rPr>
              <a:t>             Available data ~3.42 10</a:t>
            </a:r>
            <a:r>
              <a:rPr lang="en-GB" kern="0" spc="-1" baseline="30000" dirty="0">
                <a:solidFill>
                  <a:srgbClr val="000000"/>
                </a:solidFill>
                <a:latin typeface="ComicSansMS"/>
                <a:cs typeface="Gill Sans"/>
              </a:rPr>
              <a:t>20</a:t>
            </a:r>
            <a:r>
              <a:rPr lang="en-GB" kern="0" spc="-1" dirty="0">
                <a:solidFill>
                  <a:srgbClr val="000000"/>
                </a:solidFill>
                <a:latin typeface="ComicSansMS"/>
                <a:cs typeface="Gill Sans"/>
              </a:rPr>
              <a:t> </a:t>
            </a:r>
            <a:r>
              <a:rPr lang="en-GB" kern="0" spc="-1" dirty="0" err="1">
                <a:solidFill>
                  <a:srgbClr val="000000"/>
                </a:solidFill>
                <a:latin typeface="ComicSansMS"/>
                <a:cs typeface="Gill Sans"/>
              </a:rPr>
              <a:t>PoT</a:t>
            </a:r>
            <a:r>
              <a:rPr lang="en-GB" kern="0" spc="-1" dirty="0">
                <a:solidFill>
                  <a:srgbClr val="000000"/>
                </a:solidFill>
                <a:latin typeface="ComicSansMS"/>
                <a:cs typeface="Gill Sans"/>
              </a:rPr>
              <a:t> for physics analysis now</a:t>
            </a:r>
          </a:p>
        </p:txBody>
      </p:sp>
      <p:grpSp>
        <p:nvGrpSpPr>
          <p:cNvPr id="18" name="Group 17">
            <a:extLst>
              <a:ext uri="{FF2B5EF4-FFF2-40B4-BE49-F238E27FC236}">
                <a16:creationId xmlns:a16="http://schemas.microsoft.com/office/drawing/2014/main" id="{F6F6DA1E-F4A4-BEA6-F9AD-B01E1375B42C}"/>
              </a:ext>
            </a:extLst>
          </p:cNvPr>
          <p:cNvGrpSpPr/>
          <p:nvPr/>
        </p:nvGrpSpPr>
        <p:grpSpPr>
          <a:xfrm>
            <a:off x="122712" y="2597931"/>
            <a:ext cx="9718316" cy="3569010"/>
            <a:chOff x="122712" y="2348543"/>
            <a:chExt cx="9718316" cy="3308830"/>
          </a:xfrm>
        </p:grpSpPr>
        <p:pic>
          <p:nvPicPr>
            <p:cNvPr id="10" name="Picture 9">
              <a:extLst>
                <a:ext uri="{FF2B5EF4-FFF2-40B4-BE49-F238E27FC236}">
                  <a16:creationId xmlns:a16="http://schemas.microsoft.com/office/drawing/2014/main" id="{FAD4C0AC-A3B4-BE20-FB93-67E5D3F84FF8}"/>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6602712" y="2837983"/>
              <a:ext cx="3054301" cy="2772000"/>
            </a:xfrm>
            <a:prstGeom prst="rect">
              <a:avLst/>
            </a:prstGeom>
          </p:spPr>
        </p:pic>
        <p:grpSp>
          <p:nvGrpSpPr>
            <p:cNvPr id="15" name="Group 14">
              <a:extLst>
                <a:ext uri="{FF2B5EF4-FFF2-40B4-BE49-F238E27FC236}">
                  <a16:creationId xmlns:a16="http://schemas.microsoft.com/office/drawing/2014/main" id="{002D9105-E409-3A79-9847-A1DC8CFE6C74}"/>
                </a:ext>
              </a:extLst>
            </p:cNvPr>
            <p:cNvGrpSpPr/>
            <p:nvPr/>
          </p:nvGrpSpPr>
          <p:grpSpPr>
            <a:xfrm>
              <a:off x="122712" y="2348543"/>
              <a:ext cx="6480000" cy="3308830"/>
              <a:chOff x="122712" y="2348543"/>
              <a:chExt cx="6480000" cy="3308830"/>
            </a:xfrm>
          </p:grpSpPr>
          <p:grpSp>
            <p:nvGrpSpPr>
              <p:cNvPr id="4" name="Group 3">
                <a:extLst>
                  <a:ext uri="{FF2B5EF4-FFF2-40B4-BE49-F238E27FC236}">
                    <a16:creationId xmlns:a16="http://schemas.microsoft.com/office/drawing/2014/main" id="{2EFF1302-AF04-D1A9-187C-A09750A01A7C}"/>
                  </a:ext>
                </a:extLst>
              </p:cNvPr>
              <p:cNvGrpSpPr/>
              <p:nvPr/>
            </p:nvGrpSpPr>
            <p:grpSpPr>
              <a:xfrm>
                <a:off x="122712" y="2658573"/>
                <a:ext cx="6480000" cy="2998800"/>
                <a:chOff x="122712" y="2256785"/>
                <a:chExt cx="6913824" cy="2998800"/>
              </a:xfrm>
            </p:grpSpPr>
            <p:grpSp>
              <p:nvGrpSpPr>
                <p:cNvPr id="2" name="Group 1">
                  <a:extLst>
                    <a:ext uri="{FF2B5EF4-FFF2-40B4-BE49-F238E27FC236}">
                      <a16:creationId xmlns:a16="http://schemas.microsoft.com/office/drawing/2014/main" id="{5B5A2D51-34FE-311C-165F-A15B17EDD9F4}"/>
                    </a:ext>
                  </a:extLst>
                </p:cNvPr>
                <p:cNvGrpSpPr/>
                <p:nvPr/>
              </p:nvGrpSpPr>
              <p:grpSpPr>
                <a:xfrm>
                  <a:off x="122712" y="2256785"/>
                  <a:ext cx="6913824" cy="2998800"/>
                  <a:chOff x="122712" y="2259906"/>
                  <a:chExt cx="6913824" cy="3258299"/>
                </a:xfrm>
              </p:grpSpPr>
              <p:pic>
                <p:nvPicPr>
                  <p:cNvPr id="1031" name="PlotTruth_NumuCCInAV_XSecRW.pdf" descr="PlotTruth_NumuCCInAV_XSecRW.pdf"/>
                  <p:cNvPicPr>
                    <a:picLocks/>
                  </p:cNvPicPr>
                  <p:nvPr/>
                </p:nvPicPr>
                <p:blipFill>
                  <a:blip r:embed="rId3" cstate="email">
                    <a:extLst>
                      <a:ext uri="{28A0092B-C50C-407E-A947-70E740481C1C}">
                        <a14:useLocalDpi xmlns:a14="http://schemas.microsoft.com/office/drawing/2010/main"/>
                      </a:ext>
                    </a:extLst>
                  </a:blip>
                  <a:stretch>
                    <a:fillRect/>
                  </a:stretch>
                </p:blipFill>
                <p:spPr>
                  <a:xfrm>
                    <a:off x="122712" y="2293940"/>
                    <a:ext cx="3513600" cy="3188361"/>
                  </a:xfrm>
                  <a:prstGeom prst="rect">
                    <a:avLst/>
                  </a:prstGeom>
                  <a:ln w="12700">
                    <a:miter lim="400000"/>
                  </a:ln>
                </p:spPr>
              </p:pic>
              <p:pic>
                <p:nvPicPr>
                  <p:cNvPr id="1030" name="Image" descr="Image"/>
                  <p:cNvPicPr>
                    <a:picLocks/>
                  </p:cNvPicPr>
                  <p:nvPr/>
                </p:nvPicPr>
                <p:blipFill>
                  <a:blip r:embed="rId4" cstate="email">
                    <a:extLst>
                      <a:ext uri="{28A0092B-C50C-407E-A947-70E740481C1C}">
                        <a14:useLocalDpi xmlns:a14="http://schemas.microsoft.com/office/drawing/2010/main"/>
                      </a:ext>
                    </a:extLst>
                  </a:blip>
                  <a:stretch>
                    <a:fillRect/>
                  </a:stretch>
                </p:blipFill>
                <p:spPr>
                  <a:xfrm>
                    <a:off x="3616536" y="2259906"/>
                    <a:ext cx="3420000" cy="3258299"/>
                  </a:xfrm>
                  <a:prstGeom prst="rect">
                    <a:avLst/>
                  </a:prstGeom>
                  <a:ln w="12700">
                    <a:miter lim="400000"/>
                  </a:ln>
                </p:spPr>
              </p:pic>
            </p:grpSp>
            <p:sp>
              <p:nvSpPr>
                <p:cNvPr id="3" name="TextBox 2">
                  <a:extLst>
                    <a:ext uri="{FF2B5EF4-FFF2-40B4-BE49-F238E27FC236}">
                      <a16:creationId xmlns:a16="http://schemas.microsoft.com/office/drawing/2014/main" id="{49C24A20-9A46-8102-8193-DD75C6021F88}"/>
                    </a:ext>
                  </a:extLst>
                </p:cNvPr>
                <p:cNvSpPr txBox="1"/>
                <p:nvPr/>
              </p:nvSpPr>
              <p:spPr>
                <a:xfrm>
                  <a:off x="5871350" y="3194318"/>
                  <a:ext cx="1062451" cy="307777"/>
                </a:xfrm>
                <a:prstGeom prst="rect">
                  <a:avLst/>
                </a:prstGeom>
                <a:noFill/>
              </p:spPr>
              <p:txBody>
                <a:bodyPr wrap="none" rtlCol="0">
                  <a:spAutoFit/>
                </a:bodyPr>
                <a:lstStyle/>
                <a:p>
                  <a:r>
                    <a:rPr lang="en-US" sz="1400" dirty="0" err="1"/>
                    <a:t>NuMI</a:t>
                  </a:r>
                  <a:r>
                    <a:rPr lang="en-US" sz="1400" dirty="0"/>
                    <a:t> MC</a:t>
                  </a:r>
                  <a:endParaRPr lang="en-US" sz="1400" dirty="0">
                    <a:latin typeface="Symbol" pitchFamily="2" charset="2"/>
                  </a:endParaRPr>
                </a:p>
              </p:txBody>
            </p:sp>
            <p:sp>
              <p:nvSpPr>
                <p:cNvPr id="5" name="TextBox 4">
                  <a:extLst>
                    <a:ext uri="{FF2B5EF4-FFF2-40B4-BE49-F238E27FC236}">
                      <a16:creationId xmlns:a16="http://schemas.microsoft.com/office/drawing/2014/main" id="{8436910F-8433-A40E-57BC-3474347E4DE5}"/>
                    </a:ext>
                  </a:extLst>
                </p:cNvPr>
                <p:cNvSpPr txBox="1"/>
                <p:nvPr/>
              </p:nvSpPr>
              <p:spPr>
                <a:xfrm>
                  <a:off x="2357750" y="3194319"/>
                  <a:ext cx="1062451" cy="307777"/>
                </a:xfrm>
                <a:prstGeom prst="rect">
                  <a:avLst/>
                </a:prstGeom>
                <a:noFill/>
              </p:spPr>
              <p:txBody>
                <a:bodyPr wrap="none" rtlCol="0">
                  <a:spAutoFit/>
                </a:bodyPr>
                <a:lstStyle/>
                <a:p>
                  <a:r>
                    <a:rPr lang="en-US" sz="1400" dirty="0" err="1"/>
                    <a:t>NuMI</a:t>
                  </a:r>
                  <a:r>
                    <a:rPr lang="en-US" sz="1400" dirty="0"/>
                    <a:t> MC</a:t>
                  </a:r>
                  <a:endParaRPr lang="en-US" sz="1400" dirty="0">
                    <a:latin typeface="Symbol" pitchFamily="2" charset="2"/>
                  </a:endParaRPr>
                </a:p>
              </p:txBody>
            </p:sp>
          </p:grpSp>
          <mc:AlternateContent xmlns:mc="http://schemas.openxmlformats.org/markup-compatibility/2006" xmlns:a14="http://schemas.microsoft.com/office/drawing/2010/main">
            <mc:Choice Requires="a14">
              <p:sp>
                <p:nvSpPr>
                  <p:cNvPr id="11" name="TextBox 14">
                    <a:extLst>
                      <a:ext uri="{FF2B5EF4-FFF2-40B4-BE49-F238E27FC236}">
                        <a16:creationId xmlns:a16="http://schemas.microsoft.com/office/drawing/2014/main" id="{B6525F32-5EFD-D73E-D8B0-3C3148359F20}"/>
                      </a:ext>
                    </a:extLst>
                  </p:cNvPr>
                  <p:cNvSpPr txBox="1"/>
                  <p:nvPr/>
                </p:nvSpPr>
                <p:spPr>
                  <a:xfrm>
                    <a:off x="469928" y="2405669"/>
                    <a:ext cx="2945037" cy="338554"/>
                  </a:xfrm>
                  <a:prstGeom prst="rect">
                    <a:avLst/>
                  </a:prstGeom>
                  <a:noFill/>
                </p:spPr>
                <p:txBody>
                  <a:bodyPr wrap="none" rtlCol="0">
                    <a:spAutoFit/>
                  </a:bodyPr>
                  <a:lstStyle/>
                  <a:p>
                    <a14:m>
                      <m:oMath xmlns:m="http://schemas.openxmlformats.org/officeDocument/2006/math">
                        <m:r>
                          <a:rPr lang="x-none" sz="1600" b="1" i="1" smtClean="0">
                            <a:solidFill>
                              <a:srgbClr val="000000"/>
                            </a:solidFill>
                            <a:latin typeface="Cambria Math" panose="02040503050406030204" pitchFamily="18" charset="0"/>
                          </a:rPr>
                          <m:t>𝝼</m:t>
                        </m:r>
                      </m:oMath>
                    </a14:m>
                    <a:r>
                      <a:rPr lang="en-US" sz="1600" b="1" baseline="-25000" dirty="0" err="1">
                        <a:solidFill>
                          <a:srgbClr val="000000"/>
                        </a:solidFill>
                        <a:latin typeface="Helvetica" pitchFamily="2" charset="0"/>
                      </a:rPr>
                      <a:t>μ</a:t>
                    </a:r>
                    <a:r>
                      <a:rPr lang="en-US" sz="1600" b="1" dirty="0">
                        <a:solidFill>
                          <a:srgbClr val="000000"/>
                        </a:solidFill>
                        <a:latin typeface="Helvetica" pitchFamily="2" charset="0"/>
                      </a:rPr>
                      <a:t>,</a:t>
                    </a:r>
                    <a:r>
                      <a:rPr lang="x-none" sz="1600" b="1">
                        <a:solidFill>
                          <a:srgbClr val="000000"/>
                        </a:solidFill>
                        <a:latin typeface="Helvetica" pitchFamily="2" charset="0"/>
                      </a:rPr>
                      <a:t> </a:t>
                    </a:r>
                    <a14:m>
                      <m:oMath xmlns:m="http://schemas.openxmlformats.org/officeDocument/2006/math">
                        <m:acc>
                          <m:accPr>
                            <m:chr m:val="̅"/>
                            <m:ctrlPr>
                              <a:rPr lang="x-none" sz="1600" b="1" i="1" smtClean="0">
                                <a:solidFill>
                                  <a:srgbClr val="000000"/>
                                </a:solidFill>
                                <a:latin typeface="Cambria Math" panose="02040503050406030204" pitchFamily="18" charset="0"/>
                              </a:rPr>
                            </m:ctrlPr>
                          </m:accPr>
                          <m:e>
                            <m:r>
                              <a:rPr lang="x-none" sz="1600" b="1" i="1">
                                <a:solidFill>
                                  <a:srgbClr val="000000"/>
                                </a:solidFill>
                                <a:latin typeface="Cambria Math" panose="02040503050406030204" pitchFamily="18" charset="0"/>
                              </a:rPr>
                              <m:t>𝝼</m:t>
                            </m:r>
                          </m:e>
                        </m:acc>
                      </m:oMath>
                    </a14:m>
                    <a:r>
                      <a:rPr lang="en-US" sz="1600" b="1" baseline="-25000" dirty="0" err="1">
                        <a:solidFill>
                          <a:srgbClr val="000000"/>
                        </a:solidFill>
                        <a:latin typeface="Helvetica" pitchFamily="2" charset="0"/>
                      </a:rPr>
                      <a:t>μ</a:t>
                    </a:r>
                    <a:r>
                      <a:rPr lang="x-none" sz="1600" b="1">
                        <a:solidFill>
                          <a:srgbClr val="000000"/>
                        </a:solidFill>
                        <a:latin typeface="Helvetica" pitchFamily="2" charset="0"/>
                      </a:rPr>
                      <a:t> from </a:t>
                    </a:r>
                    <a:r>
                      <a:rPr lang="x-none" sz="1600" b="1" dirty="0">
                        <a:solidFill>
                          <a:srgbClr val="000000"/>
                        </a:solidFill>
                        <a:latin typeface="Helvetica" pitchFamily="2" charset="0"/>
                      </a:rPr>
                      <a:t>NuMI at ICARUS</a:t>
                    </a:r>
                  </a:p>
                </p:txBody>
              </p:sp>
            </mc:Choice>
            <mc:Fallback xmlns="">
              <p:sp>
                <p:nvSpPr>
                  <p:cNvPr id="11" name="TextBox 14">
                    <a:extLst>
                      <a:ext uri="{FF2B5EF4-FFF2-40B4-BE49-F238E27FC236}">
                        <a16:creationId xmlns:a16="http://schemas.microsoft.com/office/drawing/2014/main" id="{B6525F32-5EFD-D73E-D8B0-3C3148359F20}"/>
                      </a:ext>
                    </a:extLst>
                  </p:cNvPr>
                  <p:cNvSpPr txBox="1">
                    <a:spLocks noRot="1" noChangeAspect="1" noMove="1" noResize="1" noEditPoints="1" noAdjustHandles="1" noChangeArrowheads="1" noChangeShapeType="1" noTextEdit="1"/>
                  </p:cNvSpPr>
                  <p:nvPr/>
                </p:nvSpPr>
                <p:spPr>
                  <a:xfrm>
                    <a:off x="469928" y="2405669"/>
                    <a:ext cx="2945037" cy="338554"/>
                  </a:xfrm>
                  <a:prstGeom prst="rect">
                    <a:avLst/>
                  </a:prstGeom>
                  <a:blipFill>
                    <a:blip r:embed="rId5"/>
                    <a:stretch>
                      <a:fillRect t="-74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4">
                    <a:extLst>
                      <a:ext uri="{FF2B5EF4-FFF2-40B4-BE49-F238E27FC236}">
                        <a16:creationId xmlns:a16="http://schemas.microsoft.com/office/drawing/2014/main" id="{059B4837-4450-1F7A-811F-7981BBE624F9}"/>
                      </a:ext>
                    </a:extLst>
                  </p:cNvPr>
                  <p:cNvSpPr txBox="1"/>
                  <p:nvPr/>
                </p:nvSpPr>
                <p:spPr>
                  <a:xfrm>
                    <a:off x="3735917" y="2348543"/>
                    <a:ext cx="2829621" cy="338554"/>
                  </a:xfrm>
                  <a:prstGeom prst="rect">
                    <a:avLst/>
                  </a:prstGeom>
                  <a:noFill/>
                </p:spPr>
                <p:txBody>
                  <a:bodyPr wrap="none" rtlCol="0">
                    <a:spAutoFit/>
                  </a:bodyPr>
                  <a:lstStyle/>
                  <a:p>
                    <a14:m>
                      <m:oMath xmlns:m="http://schemas.openxmlformats.org/officeDocument/2006/math">
                        <m:r>
                          <a:rPr lang="x-none" sz="1600" b="1" i="1" smtClean="0">
                            <a:solidFill>
                              <a:srgbClr val="000000"/>
                            </a:solidFill>
                            <a:latin typeface="Cambria Math" panose="02040503050406030204" pitchFamily="18" charset="0"/>
                          </a:rPr>
                          <m:t>𝝼</m:t>
                        </m:r>
                      </m:oMath>
                    </a14:m>
                    <a:r>
                      <a:rPr lang="en-US" sz="1600" b="1" baseline="-25000" dirty="0">
                        <a:solidFill>
                          <a:srgbClr val="000000"/>
                        </a:solidFill>
                        <a:latin typeface="Helvetica" pitchFamily="2" charset="0"/>
                      </a:rPr>
                      <a:t>e</a:t>
                    </a:r>
                    <a:r>
                      <a:rPr lang="en-US" sz="1600" b="1" dirty="0">
                        <a:solidFill>
                          <a:srgbClr val="000000"/>
                        </a:solidFill>
                        <a:latin typeface="Helvetica" pitchFamily="2" charset="0"/>
                      </a:rPr>
                      <a:t>,</a:t>
                    </a:r>
                    <a:r>
                      <a:rPr lang="x-none" sz="1600" b="1">
                        <a:solidFill>
                          <a:srgbClr val="000000"/>
                        </a:solidFill>
                        <a:latin typeface="Helvetica" pitchFamily="2" charset="0"/>
                      </a:rPr>
                      <a:t> </a:t>
                    </a:r>
                    <a14:m>
                      <m:oMath xmlns:m="http://schemas.openxmlformats.org/officeDocument/2006/math">
                        <m:acc>
                          <m:accPr>
                            <m:chr m:val="̅"/>
                            <m:ctrlPr>
                              <a:rPr lang="x-none" sz="1600" b="1" i="1" smtClean="0">
                                <a:solidFill>
                                  <a:srgbClr val="000000"/>
                                </a:solidFill>
                                <a:latin typeface="Cambria Math" panose="02040503050406030204" pitchFamily="18" charset="0"/>
                              </a:rPr>
                            </m:ctrlPr>
                          </m:accPr>
                          <m:e>
                            <m:r>
                              <a:rPr lang="x-none" sz="1600" b="1" i="1">
                                <a:solidFill>
                                  <a:srgbClr val="000000"/>
                                </a:solidFill>
                                <a:latin typeface="Cambria Math" panose="02040503050406030204" pitchFamily="18" charset="0"/>
                              </a:rPr>
                              <m:t>𝝼</m:t>
                            </m:r>
                          </m:e>
                        </m:acc>
                      </m:oMath>
                    </a14:m>
                    <a:r>
                      <a:rPr lang="en-US" sz="1600" b="1" baseline="-25000" dirty="0">
                        <a:solidFill>
                          <a:srgbClr val="000000"/>
                        </a:solidFill>
                        <a:latin typeface="Helvetica" pitchFamily="2" charset="0"/>
                      </a:rPr>
                      <a:t>e</a:t>
                    </a:r>
                    <a:r>
                      <a:rPr lang="x-none" sz="1600" b="1">
                        <a:solidFill>
                          <a:srgbClr val="000000"/>
                        </a:solidFill>
                        <a:latin typeface="Helvetica" pitchFamily="2" charset="0"/>
                      </a:rPr>
                      <a:t> from </a:t>
                    </a:r>
                    <a:r>
                      <a:rPr lang="x-none" sz="1600" b="1" dirty="0">
                        <a:solidFill>
                          <a:srgbClr val="000000"/>
                        </a:solidFill>
                        <a:latin typeface="Helvetica" pitchFamily="2" charset="0"/>
                      </a:rPr>
                      <a:t>NuMI at ICARUS</a:t>
                    </a:r>
                  </a:p>
                </p:txBody>
              </p:sp>
            </mc:Choice>
            <mc:Fallback xmlns="">
              <p:sp>
                <p:nvSpPr>
                  <p:cNvPr id="13" name="TextBox 14">
                    <a:extLst>
                      <a:ext uri="{FF2B5EF4-FFF2-40B4-BE49-F238E27FC236}">
                        <a16:creationId xmlns:a16="http://schemas.microsoft.com/office/drawing/2014/main" id="{059B4837-4450-1F7A-811F-7981BBE624F9}"/>
                      </a:ext>
                    </a:extLst>
                  </p:cNvPr>
                  <p:cNvSpPr txBox="1">
                    <a:spLocks noRot="1" noChangeAspect="1" noMove="1" noResize="1" noEditPoints="1" noAdjustHandles="1" noChangeArrowheads="1" noChangeShapeType="1" noTextEdit="1"/>
                  </p:cNvSpPr>
                  <p:nvPr/>
                </p:nvSpPr>
                <p:spPr>
                  <a:xfrm>
                    <a:off x="3735917" y="2348543"/>
                    <a:ext cx="2829621" cy="338554"/>
                  </a:xfrm>
                  <a:prstGeom prst="rect">
                    <a:avLst/>
                  </a:prstGeom>
                  <a:blipFill>
                    <a:blip r:embed="rId6"/>
                    <a:stretch>
                      <a:fillRect t="-3571" b="-21429"/>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D66490E9-227E-340A-E5FD-74E871A1A2B9}"/>
                </a:ext>
              </a:extLst>
            </p:cNvPr>
            <p:cNvSpPr txBox="1"/>
            <p:nvPr/>
          </p:nvSpPr>
          <p:spPr>
            <a:xfrm>
              <a:off x="6786728" y="2356237"/>
              <a:ext cx="3054300" cy="323165"/>
            </a:xfrm>
            <a:prstGeom prst="rect">
              <a:avLst/>
            </a:prstGeom>
            <a:noFill/>
          </p:spPr>
          <p:txBody>
            <a:bodyPr wrap="square">
              <a:spAutoFit/>
            </a:bodyPr>
            <a:lstStyle/>
            <a:p>
              <a:r>
                <a:rPr lang="en-US" sz="1500" b="1" dirty="0">
                  <a:solidFill>
                    <a:srgbClr val="000000"/>
                  </a:solidFill>
                  <a:latin typeface="Helvetica" pitchFamily="2" charset="0"/>
                </a:rPr>
                <a:t>Oscillation probability at DUNE</a:t>
              </a:r>
              <a:endParaRPr lang="x-none" sz="1500" b="1" dirty="0">
                <a:solidFill>
                  <a:srgbClr val="000000"/>
                </a:solidFill>
                <a:latin typeface="Helvetica" pitchFamily="2" charset="0"/>
              </a:endParaRPr>
            </a:p>
          </p:txBody>
        </p:sp>
      </p:grpSp>
      <p:sp>
        <p:nvSpPr>
          <p:cNvPr id="20" name="Slide Number Placeholder 4">
            <a:extLst>
              <a:ext uri="{FF2B5EF4-FFF2-40B4-BE49-F238E27FC236}">
                <a16:creationId xmlns:a16="http://schemas.microsoft.com/office/drawing/2014/main" id="{EAF8C80E-31A4-2A4B-844C-3B7FE8640E4E}"/>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30</a:t>
            </a:fld>
            <a:endParaRPr lang="en-GB" dirty="0"/>
          </a:p>
        </p:txBody>
      </p:sp>
      <p:sp>
        <p:nvSpPr>
          <p:cNvPr id="19" name="Content Placeholder 2">
            <a:extLst>
              <a:ext uri="{FF2B5EF4-FFF2-40B4-BE49-F238E27FC236}">
                <a16:creationId xmlns:a16="http://schemas.microsoft.com/office/drawing/2014/main" id="{CEB6C9D9-E6F9-B54E-9EF4-3D8340082088}"/>
              </a:ext>
            </a:extLst>
          </p:cNvPr>
          <p:cNvSpPr txBox="1">
            <a:spLocks/>
          </p:cNvSpPr>
          <p:nvPr/>
        </p:nvSpPr>
        <p:spPr bwMode="auto">
          <a:xfrm>
            <a:off x="0" y="1739770"/>
            <a:ext cx="9906000" cy="698630"/>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312738" indent="-298450" defTabSz="914400">
              <a:lnSpc>
                <a:spcPts val="2300"/>
              </a:lnSpc>
              <a:spcBef>
                <a:spcPts val="400"/>
              </a:spcBef>
              <a:spcAft>
                <a:spcPts val="600"/>
              </a:spcAft>
              <a:defRPr/>
            </a:pPr>
            <a:r>
              <a:rPr lang="en-GB" sz="1700" i="0" kern="0" spc="-1" dirty="0">
                <a:solidFill>
                  <a:srgbClr val="000000"/>
                </a:solidFill>
                <a:latin typeface="ComicSansMS"/>
                <a:cs typeface="Gill Sans"/>
              </a:rPr>
              <a:t>Neutrino energy spectrum from </a:t>
            </a:r>
            <a:r>
              <a:rPr lang="en-GB" sz="1700" i="0" kern="0" spc="-1" dirty="0" err="1">
                <a:solidFill>
                  <a:srgbClr val="000000"/>
                </a:solidFill>
                <a:latin typeface="ComicSansMS"/>
                <a:cs typeface="Gill Sans"/>
              </a:rPr>
              <a:t>NuMI</a:t>
            </a:r>
            <a:r>
              <a:rPr lang="en-GB" sz="1700" i="0" kern="0" spc="-1" dirty="0">
                <a:solidFill>
                  <a:srgbClr val="000000"/>
                </a:solidFill>
                <a:latin typeface="ComicSansMS"/>
                <a:cs typeface="Gill Sans"/>
              </a:rPr>
              <a:t> at ICARUS covers the 1</a:t>
            </a:r>
            <a:r>
              <a:rPr lang="en-GB" sz="1700" i="0" kern="0" spc="-1" baseline="30000" dirty="0">
                <a:solidFill>
                  <a:srgbClr val="000000"/>
                </a:solidFill>
                <a:latin typeface="ComicSansMS"/>
                <a:cs typeface="Gill Sans"/>
              </a:rPr>
              <a:t>st </a:t>
            </a:r>
            <a:r>
              <a:rPr lang="en-GB" sz="1700" i="0" kern="0" spc="-1" dirty="0">
                <a:solidFill>
                  <a:srgbClr val="000000"/>
                </a:solidFill>
                <a:latin typeface="ComicSansMS"/>
                <a:cs typeface="Gill Sans"/>
              </a:rPr>
              <a:t>oscillation peak                    and good coverage of the relevant phase space for DUNE experiment.</a:t>
            </a:r>
          </a:p>
        </p:txBody>
      </p:sp>
    </p:spTree>
    <p:extLst>
      <p:ext uri="{BB962C8B-B14F-4D97-AF65-F5344CB8AC3E}">
        <p14:creationId xmlns:p14="http://schemas.microsoft.com/office/powerpoint/2010/main" val="318755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it" i="0" dirty="0">
                <a:ea typeface="PT Serif"/>
                <a:cs typeface="PT Serif"/>
                <a:sym typeface="PT Serif"/>
              </a:rPr>
              <a:t>Neutrino CC 0π cross section analysis results: NuMI beam</a:t>
            </a:r>
            <a:endParaRPr lang="en-US" i="0" kern="0" dirty="0"/>
          </a:p>
        </p:txBody>
      </p:sp>
      <p:sp>
        <p:nvSpPr>
          <p:cNvPr id="23" name="CasellaDiTesto 7">
            <a:extLst>
              <a:ext uri="{FF2B5EF4-FFF2-40B4-BE49-F238E27FC236}">
                <a16:creationId xmlns:a16="http://schemas.microsoft.com/office/drawing/2014/main" id="{2B53EA43-7DFF-3241-86E1-7659415C1EA5}"/>
              </a:ext>
            </a:extLst>
          </p:cNvPr>
          <p:cNvSpPr txBox="1"/>
          <p:nvPr/>
        </p:nvSpPr>
        <p:spPr>
          <a:xfrm>
            <a:off x="0" y="682912"/>
            <a:ext cx="4800600" cy="5276637"/>
          </a:xfrm>
          <a:prstGeom prst="rect">
            <a:avLst/>
          </a:prstGeom>
          <a:noFill/>
        </p:spPr>
        <p:txBody>
          <a:bodyPr wrap="square" rtlCol="0">
            <a:spAutoFit/>
          </a:bodyPr>
          <a:lstStyle/>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it" sz="1800" i="0" dirty="0">
                <a:latin typeface="+mn-lt"/>
                <a:ea typeface="Calibri"/>
                <a:cs typeface="Calibri"/>
                <a:sym typeface="Calibri"/>
              </a:rPr>
              <a:t>First analysis targets 1μ Np 0π events </a:t>
            </a:r>
          </a:p>
          <a:p>
            <a:pPr marL="579438" lvl="1" indent="-261938">
              <a:lnSpc>
                <a:spcPts val="2300"/>
              </a:lnSpc>
              <a:spcBef>
                <a:spcPts val="400"/>
              </a:spcBef>
              <a:spcAft>
                <a:spcPts val="400"/>
              </a:spcAft>
              <a:buClr>
                <a:srgbClr val="FF0000"/>
              </a:buClr>
              <a:buSzPct val="90000"/>
              <a:buFont typeface="Wingdings" pitchFamily="2" charset="2"/>
              <a:buChar char="Ø"/>
              <a:tabLst>
                <a:tab pos="565150" algn="l"/>
              </a:tabLst>
            </a:pPr>
            <a:r>
              <a:rPr lang="it" sz="1700" i="0" dirty="0">
                <a:latin typeface="+mn-lt"/>
                <a:ea typeface="Calibri"/>
                <a:cs typeface="Calibri"/>
                <a:sym typeface="Calibri"/>
              </a:rPr>
              <a:t>Signal: 1μ with p</a:t>
            </a:r>
            <a:r>
              <a:rPr lang="it" sz="1700" i="0" baseline="-25000" dirty="0">
                <a:latin typeface="+mn-lt"/>
                <a:ea typeface="Calibri"/>
                <a:cs typeface="Calibri"/>
                <a:sym typeface="Calibri"/>
              </a:rPr>
              <a:t>μ</a:t>
            </a:r>
            <a:r>
              <a:rPr lang="it" sz="1700" i="0" dirty="0">
                <a:latin typeface="+mn-lt"/>
                <a:ea typeface="Calibri"/>
                <a:cs typeface="Calibri"/>
                <a:sym typeface="Calibri"/>
              </a:rPr>
              <a:t> &gt; 0.226 GeV/c +            &gt;1 proton with 0.4&lt; p</a:t>
            </a:r>
            <a:r>
              <a:rPr lang="it" sz="1700" i="0" baseline="-25000" dirty="0">
                <a:latin typeface="+mn-lt"/>
                <a:ea typeface="Calibri"/>
                <a:cs typeface="Calibri"/>
                <a:sym typeface="Calibri"/>
              </a:rPr>
              <a:t>μ</a:t>
            </a:r>
            <a:r>
              <a:rPr lang="it" sz="1700" i="0" dirty="0">
                <a:latin typeface="+mn-lt"/>
                <a:ea typeface="Calibri"/>
                <a:cs typeface="Calibri"/>
                <a:sym typeface="Calibri"/>
              </a:rPr>
              <a:t> &lt;1 GeV/c,                no π</a:t>
            </a:r>
            <a:r>
              <a:rPr lang="it" sz="1700" i="0" baseline="30000" dirty="0">
                <a:latin typeface="+mn-lt"/>
                <a:ea typeface="Calibri"/>
                <a:cs typeface="Calibri"/>
                <a:sym typeface="Calibri"/>
              </a:rPr>
              <a:t>±</a:t>
            </a:r>
            <a:r>
              <a:rPr lang="it" sz="1700" i="0" dirty="0">
                <a:latin typeface="+mn-lt"/>
                <a:ea typeface="Calibri"/>
                <a:cs typeface="Calibri"/>
                <a:sym typeface="Calibri"/>
              </a:rPr>
              <a:t>, π</a:t>
            </a:r>
            <a:r>
              <a:rPr lang="it" sz="1700" i="0" baseline="30000" dirty="0">
                <a:latin typeface="+mn-lt"/>
                <a:ea typeface="Calibri"/>
                <a:cs typeface="Calibri"/>
                <a:sym typeface="Calibri"/>
              </a:rPr>
              <a:t>0</a:t>
            </a:r>
            <a:r>
              <a:rPr lang="it" sz="1700" i="0" dirty="0">
                <a:latin typeface="+mn-lt"/>
                <a:ea typeface="Calibri"/>
                <a:cs typeface="Calibri"/>
                <a:sym typeface="Calibri"/>
              </a:rPr>
              <a:t> in the final state </a:t>
            </a:r>
          </a:p>
          <a:p>
            <a:pPr marL="579438" lvl="1" indent="-261938">
              <a:lnSpc>
                <a:spcPts val="2300"/>
              </a:lnSpc>
              <a:spcBef>
                <a:spcPts val="400"/>
              </a:spcBef>
              <a:spcAft>
                <a:spcPts val="400"/>
              </a:spcAft>
              <a:buClr>
                <a:srgbClr val="FF0000"/>
              </a:buClr>
              <a:buSzPct val="90000"/>
              <a:buFont typeface="Wingdings" pitchFamily="2" charset="2"/>
              <a:buChar char="Ø"/>
              <a:tabLst>
                <a:tab pos="565150" algn="l"/>
              </a:tabLst>
            </a:pPr>
            <a:r>
              <a:rPr lang="it" sz="1700" i="0" dirty="0">
                <a:latin typeface="+mn-lt"/>
                <a:ea typeface="Calibri"/>
                <a:cs typeface="Calibri"/>
                <a:sym typeface="Calibri"/>
              </a:rPr>
              <a:t>Flux, interaction model and             detector systematics included </a:t>
            </a:r>
          </a:p>
          <a:p>
            <a:pPr marL="579438" lvl="1" indent="-261938">
              <a:lnSpc>
                <a:spcPts val="2300"/>
              </a:lnSpc>
              <a:spcBef>
                <a:spcPts val="400"/>
              </a:spcBef>
              <a:spcAft>
                <a:spcPts val="400"/>
              </a:spcAft>
              <a:buClr>
                <a:srgbClr val="FF0000"/>
              </a:buClr>
              <a:buSzPct val="90000"/>
              <a:buFont typeface="Wingdings" pitchFamily="2" charset="2"/>
              <a:buChar char="Ø"/>
              <a:tabLst>
                <a:tab pos="565150" algn="l"/>
              </a:tabLst>
            </a:pPr>
            <a:r>
              <a:rPr lang="en-US" sz="1700" i="0" dirty="0">
                <a:latin typeface="+mn-lt"/>
                <a:ea typeface="Calibri"/>
                <a:cs typeface="Calibri"/>
                <a:sym typeface="Calibri"/>
              </a:rPr>
              <a:t>Angles and transverse kinematics observables are expected to encode     to Initial and Final State effects </a:t>
            </a:r>
          </a:p>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it" sz="1800" i="0" dirty="0">
                <a:solidFill>
                  <a:schemeClr val="dk1"/>
                </a:solidFill>
                <a:latin typeface="+mn-lt"/>
                <a:ea typeface="Calibri"/>
                <a:cs typeface="Calibri"/>
                <a:sym typeface="Calibri"/>
              </a:rPr>
              <a:t>Major background: events with undetected/misidentified pions </a:t>
            </a:r>
          </a:p>
          <a:p>
            <a:pPr marL="579438" lvl="1" indent="-220663">
              <a:lnSpc>
                <a:spcPts val="2300"/>
              </a:lnSpc>
              <a:spcBef>
                <a:spcPts val="400"/>
              </a:spcBef>
              <a:spcAft>
                <a:spcPts val="400"/>
              </a:spcAft>
              <a:buClr>
                <a:srgbClr val="FF0000"/>
              </a:buClr>
              <a:buSzPct val="90000"/>
              <a:buFont typeface="Wingdings" pitchFamily="2" charset="2"/>
              <a:buChar char="Ø"/>
              <a:tabLst>
                <a:tab pos="523875" algn="l"/>
              </a:tabLst>
            </a:pPr>
            <a:r>
              <a:rPr lang="it" sz="1700" i="0" dirty="0">
                <a:solidFill>
                  <a:schemeClr val="dk1"/>
                </a:solidFill>
                <a:latin typeface="+mn-lt"/>
                <a:ea typeface="Calibri"/>
                <a:cs typeface="Calibri"/>
                <a:sym typeface="Calibri"/>
              </a:rPr>
              <a:t>Event control-sample with π</a:t>
            </a:r>
            <a:r>
              <a:rPr lang="it" sz="1700" i="0" baseline="30000" dirty="0">
                <a:solidFill>
                  <a:schemeClr val="dk1"/>
                </a:solidFill>
                <a:latin typeface="+mn-lt"/>
                <a:ea typeface="Calibri"/>
                <a:cs typeface="Calibri"/>
                <a:sym typeface="Calibri"/>
              </a:rPr>
              <a:t>±</a:t>
            </a:r>
            <a:r>
              <a:rPr lang="it" sz="1700" i="0" dirty="0">
                <a:solidFill>
                  <a:schemeClr val="dk1"/>
                </a:solidFill>
                <a:latin typeface="+mn-lt"/>
                <a:ea typeface="Calibri"/>
                <a:cs typeface="Calibri"/>
                <a:sym typeface="Calibri"/>
              </a:rPr>
              <a:t> candid. studied to characterize  this backg (requiring secondary μ-like track):        good agreement between 15% data/MC</a:t>
            </a:r>
            <a:endParaRPr lang="it-IT" sz="1700" i="0" dirty="0">
              <a:latin typeface="+mn-lt"/>
              <a:ea typeface="Calibri"/>
              <a:cs typeface="Calibri"/>
              <a:sym typeface="Calibri"/>
            </a:endParaRPr>
          </a:p>
        </p:txBody>
      </p:sp>
      <p:pic>
        <p:nvPicPr>
          <p:cNvPr id="8" name="Google Shape;322;p33">
            <a:extLst>
              <a:ext uri="{FF2B5EF4-FFF2-40B4-BE49-F238E27FC236}">
                <a16:creationId xmlns:a16="http://schemas.microsoft.com/office/drawing/2014/main" id="{607A3A55-F0BD-0641-AFFB-BF6CA456BADA}"/>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4571999" y="533400"/>
            <a:ext cx="5330757" cy="2979098"/>
          </a:xfrm>
          <a:prstGeom prst="rect">
            <a:avLst/>
          </a:prstGeom>
          <a:noFill/>
          <a:ln>
            <a:noFill/>
          </a:ln>
        </p:spPr>
      </p:pic>
      <p:pic>
        <p:nvPicPr>
          <p:cNvPr id="10" name="Google Shape;323;p33">
            <a:extLst>
              <a:ext uri="{FF2B5EF4-FFF2-40B4-BE49-F238E27FC236}">
                <a16:creationId xmlns:a16="http://schemas.microsoft.com/office/drawing/2014/main" id="{A9041044-8EC2-5C4B-A5CD-A8C16BB8A24A}"/>
              </a:ext>
            </a:extLst>
          </p:cNvPr>
          <p:cNvPicPr preferRelativeResize="0"/>
          <p:nvPr/>
        </p:nvPicPr>
        <p:blipFill>
          <a:blip r:embed="rId3">
            <a:alphaModFix/>
          </a:blip>
          <a:stretch>
            <a:fillRect/>
          </a:stretch>
        </p:blipFill>
        <p:spPr>
          <a:xfrm>
            <a:off x="4648200" y="3562290"/>
            <a:ext cx="5257799" cy="3067110"/>
          </a:xfrm>
          <a:prstGeom prst="rect">
            <a:avLst/>
          </a:prstGeom>
          <a:noFill/>
          <a:ln>
            <a:noFill/>
          </a:ln>
        </p:spPr>
      </p:pic>
      <p:sp>
        <p:nvSpPr>
          <p:cNvPr id="2" name="Rectangle 1">
            <a:extLst>
              <a:ext uri="{FF2B5EF4-FFF2-40B4-BE49-F238E27FC236}">
                <a16:creationId xmlns:a16="http://schemas.microsoft.com/office/drawing/2014/main" id="{0CA4E3CB-C6B9-CC44-9EBE-B4B14A7E856E}"/>
              </a:ext>
            </a:extLst>
          </p:cNvPr>
          <p:cNvSpPr/>
          <p:nvPr/>
        </p:nvSpPr>
        <p:spPr>
          <a:xfrm>
            <a:off x="228600" y="6096000"/>
            <a:ext cx="4310795" cy="400110"/>
          </a:xfrm>
          <a:prstGeom prst="rect">
            <a:avLst/>
          </a:prstGeom>
        </p:spPr>
        <p:txBody>
          <a:bodyPr wrap="none">
            <a:spAutoFit/>
          </a:bodyPr>
          <a:lstStyle/>
          <a:p>
            <a:r>
              <a:rPr lang="it" sz="2000" dirty="0">
                <a:solidFill>
                  <a:srgbClr val="FF0000"/>
                </a:solidFill>
                <a:latin typeface="+mn-lt"/>
                <a:ea typeface="Calibri"/>
                <a:cs typeface="Calibri"/>
                <a:sym typeface="Calibri"/>
              </a:rPr>
              <a:t>Results for the full dataset soon ! </a:t>
            </a:r>
            <a:endParaRPr lang="en-US" sz="2000" dirty="0">
              <a:solidFill>
                <a:srgbClr val="FF0000"/>
              </a:solidFill>
              <a:latin typeface="+mn-lt"/>
            </a:endParaRPr>
          </a:p>
        </p:txBody>
      </p:sp>
      <p:sp>
        <p:nvSpPr>
          <p:cNvPr id="11" name="Slide Number Placeholder 4">
            <a:extLst>
              <a:ext uri="{FF2B5EF4-FFF2-40B4-BE49-F238E27FC236}">
                <a16:creationId xmlns:a16="http://schemas.microsoft.com/office/drawing/2014/main" id="{4414EFDC-1CD7-594E-9D97-15B635304821}"/>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31</a:t>
            </a:fld>
            <a:endParaRPr lang="en-GB" dirty="0"/>
          </a:p>
        </p:txBody>
      </p:sp>
    </p:spTree>
    <p:extLst>
      <p:ext uri="{BB962C8B-B14F-4D97-AF65-F5344CB8AC3E}">
        <p14:creationId xmlns:p14="http://schemas.microsoft.com/office/powerpoint/2010/main" val="4049363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it" i="0" dirty="0">
                <a:ea typeface="PT Serif"/>
                <a:cs typeface="PT Serif"/>
                <a:sym typeface="PT Serif"/>
              </a:rPr>
              <a:t>BSM searches with NuMI</a:t>
            </a:r>
            <a:endParaRPr lang="en-US" i="0" kern="0" dirty="0"/>
          </a:p>
        </p:txBody>
      </p:sp>
      <p:sp>
        <p:nvSpPr>
          <p:cNvPr id="23" name="CasellaDiTesto 7">
            <a:extLst>
              <a:ext uri="{FF2B5EF4-FFF2-40B4-BE49-F238E27FC236}">
                <a16:creationId xmlns:a16="http://schemas.microsoft.com/office/drawing/2014/main" id="{2B53EA43-7DFF-3241-86E1-7659415C1EA5}"/>
              </a:ext>
            </a:extLst>
          </p:cNvPr>
          <p:cNvSpPr txBox="1"/>
          <p:nvPr/>
        </p:nvSpPr>
        <p:spPr>
          <a:xfrm>
            <a:off x="0" y="533400"/>
            <a:ext cx="6934200" cy="3596306"/>
          </a:xfrm>
          <a:prstGeom prst="rect">
            <a:avLst/>
          </a:prstGeom>
          <a:noFill/>
        </p:spPr>
        <p:txBody>
          <a:bodyPr wrap="square" rtlCol="0">
            <a:spAutoFit/>
          </a:bodyPr>
          <a:lstStyle/>
          <a:p>
            <a:pPr marL="273050" indent="-273050">
              <a:lnSpc>
                <a:spcPts val="2400"/>
              </a:lnSpc>
              <a:spcBef>
                <a:spcPts val="600"/>
              </a:spcBef>
              <a:spcAft>
                <a:spcPts val="0"/>
              </a:spcAft>
              <a:buClr>
                <a:srgbClr val="FF0000"/>
              </a:buClr>
              <a:buFont typeface="Wingdings" panose="05000000000000000000" pitchFamily="2" charset="2"/>
              <a:buChar char="l"/>
              <a:tabLst>
                <a:tab pos="481013" algn="l"/>
              </a:tabLst>
            </a:pPr>
            <a:r>
              <a:rPr lang="it" sz="1800" dirty="0">
                <a:latin typeface="+mn-lt"/>
                <a:ea typeface="Calibri"/>
                <a:cs typeface="Calibri"/>
                <a:sym typeface="Calibri"/>
              </a:rPr>
              <a:t>Models involving dark particles coupling to SM particles     through Scalar Portal Interactions:</a:t>
            </a:r>
          </a:p>
          <a:p>
            <a:pPr marL="579438" lvl="1" indent="-220663">
              <a:lnSpc>
                <a:spcPts val="2200"/>
              </a:lnSpc>
              <a:spcBef>
                <a:spcPts val="400"/>
              </a:spcBef>
              <a:spcAft>
                <a:spcPts val="400"/>
              </a:spcAft>
              <a:buClr>
                <a:srgbClr val="FF0000"/>
              </a:buClr>
              <a:buSzPct val="90000"/>
              <a:buFont typeface="Wingdings" pitchFamily="2" charset="2"/>
              <a:buChar char="Ø"/>
              <a:tabLst>
                <a:tab pos="481013" algn="l"/>
              </a:tabLst>
            </a:pPr>
            <a:r>
              <a:rPr lang="it" sz="1800" b="1" i="0" dirty="0">
                <a:latin typeface="+mn-lt"/>
                <a:ea typeface="Calibri"/>
                <a:cs typeface="Calibri"/>
                <a:sym typeface="Calibri"/>
              </a:rPr>
              <a:t>Higgs Portal Scalar (HPS) </a:t>
            </a:r>
            <a:r>
              <a:rPr lang="it" sz="1800" i="0" dirty="0">
                <a:latin typeface="+mn-lt"/>
                <a:ea typeface="Calibri"/>
                <a:cs typeface="Calibri"/>
                <a:sym typeface="Calibri"/>
              </a:rPr>
              <a:t>→ Scalar dark sector particles, undergo mixing with Higgs boson </a:t>
            </a:r>
          </a:p>
          <a:p>
            <a:pPr marL="579438" lvl="1" indent="-220663">
              <a:lnSpc>
                <a:spcPts val="2200"/>
              </a:lnSpc>
              <a:spcBef>
                <a:spcPts val="400"/>
              </a:spcBef>
              <a:spcAft>
                <a:spcPts val="400"/>
              </a:spcAft>
              <a:buClr>
                <a:srgbClr val="FF0000"/>
              </a:buClr>
              <a:buSzPct val="90000"/>
              <a:buFont typeface="Wingdings" pitchFamily="2" charset="2"/>
              <a:buChar char="Ø"/>
              <a:tabLst>
                <a:tab pos="481013" algn="l"/>
              </a:tabLst>
            </a:pPr>
            <a:r>
              <a:rPr lang="it" sz="1800" b="1" i="0" dirty="0">
                <a:latin typeface="+mn-lt"/>
                <a:ea typeface="Calibri"/>
                <a:cs typeface="Calibri"/>
                <a:sym typeface="Calibri"/>
              </a:rPr>
              <a:t>Heavy QCD axion (ALP)</a:t>
            </a:r>
            <a:r>
              <a:rPr lang="it" sz="1800" i="0" dirty="0">
                <a:latin typeface="+mn-lt"/>
                <a:ea typeface="Calibri"/>
                <a:cs typeface="Calibri"/>
                <a:sym typeface="Calibri"/>
              </a:rPr>
              <a:t> → Pseudoscalar particles,          undergo mixing with pseudoscalar mesons</a:t>
            </a:r>
          </a:p>
          <a:p>
            <a:pPr marL="358775" lvl="1">
              <a:lnSpc>
                <a:spcPts val="2200"/>
              </a:lnSpc>
              <a:spcBef>
                <a:spcPts val="400"/>
              </a:spcBef>
              <a:spcAft>
                <a:spcPts val="400"/>
              </a:spcAft>
              <a:buClr>
                <a:srgbClr val="FF0000"/>
              </a:buClr>
              <a:buSzPct val="90000"/>
              <a:tabLst>
                <a:tab pos="481013" algn="l"/>
              </a:tabLst>
            </a:pPr>
            <a:endParaRPr lang="it" sz="1800" i="0" dirty="0">
              <a:latin typeface="+mn-lt"/>
              <a:ea typeface="Calibri"/>
              <a:cs typeface="Calibri"/>
              <a:sym typeface="Calibri"/>
            </a:endParaRPr>
          </a:p>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it" sz="1800" dirty="0">
                <a:latin typeface="+mn-lt"/>
                <a:ea typeface="Calibri"/>
                <a:cs typeface="Calibri"/>
                <a:sym typeface="Calibri"/>
              </a:rPr>
              <a:t>Scalar Decays in μ</a:t>
            </a:r>
            <a:r>
              <a:rPr lang="it" sz="1800" baseline="30000" dirty="0">
                <a:latin typeface="+mn-lt"/>
                <a:ea typeface="Calibri"/>
                <a:cs typeface="Calibri"/>
                <a:sym typeface="Calibri"/>
              </a:rPr>
              <a:t>+</a:t>
            </a:r>
            <a:r>
              <a:rPr lang="it" sz="1800" dirty="0">
                <a:latin typeface="+mn-lt"/>
                <a:ea typeface="Calibri"/>
                <a:cs typeface="Calibri"/>
                <a:sym typeface="Calibri"/>
              </a:rPr>
              <a:t>μ</a:t>
            </a:r>
            <a:r>
              <a:rPr lang="it" sz="1800" baseline="30000" dirty="0">
                <a:latin typeface="+mn-lt"/>
                <a:ea typeface="Calibri"/>
                <a:cs typeface="Calibri"/>
                <a:sym typeface="Calibri"/>
              </a:rPr>
              <a:t>-</a:t>
            </a:r>
            <a:r>
              <a:rPr lang="it" sz="1800" dirty="0">
                <a:latin typeface="+mn-lt"/>
                <a:ea typeface="Calibri"/>
                <a:cs typeface="Calibri"/>
                <a:sym typeface="Calibri"/>
              </a:rPr>
              <a:t> with RUN2 NuMI beam. </a:t>
            </a:r>
          </a:p>
          <a:p>
            <a:pPr marL="579438" lvl="1" indent="-220663">
              <a:lnSpc>
                <a:spcPts val="2100"/>
              </a:lnSpc>
              <a:spcBef>
                <a:spcPts val="400"/>
              </a:spcBef>
              <a:spcAft>
                <a:spcPts val="400"/>
              </a:spcAft>
              <a:buClr>
                <a:srgbClr val="FF0000"/>
              </a:buClr>
              <a:buSzPct val="90000"/>
              <a:buFont typeface="Wingdings" pitchFamily="2" charset="2"/>
              <a:buChar char="Ø"/>
              <a:tabLst>
                <a:tab pos="481013" algn="l"/>
              </a:tabLst>
            </a:pPr>
            <a:r>
              <a:rPr lang="it" sz="1800" dirty="0">
                <a:latin typeface="+mn-lt"/>
                <a:ea typeface="Calibri"/>
                <a:cs typeface="Calibri"/>
                <a:sym typeface="Calibri"/>
              </a:rPr>
              <a:t>S</a:t>
            </a:r>
            <a:r>
              <a:rPr lang="it" sz="1800" i="0" dirty="0">
                <a:latin typeface="+mn-lt"/>
                <a:ea typeface="Calibri"/>
                <a:cs typeface="Calibri"/>
                <a:sym typeface="Calibri"/>
              </a:rPr>
              <a:t>calar mass 𝑀</a:t>
            </a:r>
            <a:r>
              <a:rPr lang="it" sz="1800" i="0" baseline="-25000" dirty="0">
                <a:latin typeface="+mn-lt"/>
                <a:ea typeface="Calibri"/>
                <a:cs typeface="Calibri"/>
                <a:sym typeface="Calibri"/>
              </a:rPr>
              <a:t>𝜇𝜇</a:t>
            </a:r>
            <a:r>
              <a:rPr lang="it" sz="1800" i="0" dirty="0">
                <a:latin typeface="+mn-lt"/>
                <a:ea typeface="Calibri"/>
                <a:cs typeface="Calibri"/>
                <a:sym typeface="Calibri"/>
              </a:rPr>
              <a:t> peak reconstructed with 2 stopping </a:t>
            </a:r>
            <a:r>
              <a:rPr lang="it" sz="1800" i="0" dirty="0">
                <a:latin typeface="Symbol" pitchFamily="2" charset="2"/>
                <a:ea typeface="Calibri"/>
                <a:cs typeface="Calibri"/>
                <a:sym typeface="Calibri"/>
              </a:rPr>
              <a:t>m</a:t>
            </a:r>
            <a:r>
              <a:rPr lang="it" sz="1800" i="0" dirty="0">
                <a:latin typeface="+mn-lt"/>
                <a:ea typeface="Calibri"/>
                <a:cs typeface="Calibri"/>
                <a:sym typeface="Calibri"/>
              </a:rPr>
              <a:t>;    </a:t>
            </a:r>
          </a:p>
          <a:p>
            <a:pPr marL="579438" lvl="1" indent="-220663">
              <a:lnSpc>
                <a:spcPts val="2100"/>
              </a:lnSpc>
              <a:spcBef>
                <a:spcPts val="400"/>
              </a:spcBef>
              <a:spcAft>
                <a:spcPts val="400"/>
              </a:spcAft>
              <a:buClr>
                <a:srgbClr val="FF0000"/>
              </a:buClr>
              <a:buSzPct val="90000"/>
              <a:buFont typeface="Wingdings" pitchFamily="2" charset="2"/>
              <a:buChar char="Ø"/>
              <a:tabLst>
                <a:tab pos="481013" algn="l"/>
              </a:tabLst>
            </a:pPr>
            <a:r>
              <a:rPr lang="it" sz="1800" i="0" dirty="0">
                <a:latin typeface="+mn-lt"/>
                <a:ea typeface="Calibri"/>
                <a:cs typeface="Calibri"/>
                <a:sym typeface="Calibri"/>
              </a:rPr>
              <a:t>Signal expected at small angle w.r.t. beam 𝜃</a:t>
            </a:r>
            <a:r>
              <a:rPr lang="it" sz="1800" i="0" baseline="-25000" dirty="0">
                <a:latin typeface="+mn-lt"/>
                <a:ea typeface="Calibri"/>
                <a:cs typeface="Calibri"/>
                <a:sym typeface="Calibri"/>
              </a:rPr>
              <a:t>𝑠</a:t>
            </a:r>
            <a:r>
              <a:rPr lang="it" sz="1800" i="0" dirty="0">
                <a:latin typeface="+mn-lt"/>
                <a:ea typeface="Calibri"/>
                <a:cs typeface="Calibri"/>
                <a:sym typeface="Calibri"/>
              </a:rPr>
              <a:t> &lt; 5° </a:t>
            </a:r>
          </a:p>
        </p:txBody>
      </p:sp>
      <p:pic>
        <p:nvPicPr>
          <p:cNvPr id="11" name="Google Shape;349;p36">
            <a:extLst>
              <a:ext uri="{FF2B5EF4-FFF2-40B4-BE49-F238E27FC236}">
                <a16:creationId xmlns:a16="http://schemas.microsoft.com/office/drawing/2014/main" id="{1024D375-7875-ED4E-9AE8-B809C31F7616}"/>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549368" y="2292865"/>
            <a:ext cx="3377414" cy="2964935"/>
          </a:xfrm>
          <a:prstGeom prst="rect">
            <a:avLst/>
          </a:prstGeom>
          <a:noFill/>
          <a:ln>
            <a:noFill/>
          </a:ln>
        </p:spPr>
      </p:pic>
      <p:sp>
        <p:nvSpPr>
          <p:cNvPr id="10" name="Slide Number Placeholder 4">
            <a:extLst>
              <a:ext uri="{FF2B5EF4-FFF2-40B4-BE49-F238E27FC236}">
                <a16:creationId xmlns:a16="http://schemas.microsoft.com/office/drawing/2014/main" id="{BDBE34F5-BDF5-714A-8E18-408A74F74B2E}"/>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32</a:t>
            </a:fld>
            <a:endParaRPr lang="en-GB" dirty="0"/>
          </a:p>
        </p:txBody>
      </p:sp>
      <p:pic>
        <p:nvPicPr>
          <p:cNvPr id="6" name="Picture 5">
            <a:extLst>
              <a:ext uri="{FF2B5EF4-FFF2-40B4-BE49-F238E27FC236}">
                <a16:creationId xmlns:a16="http://schemas.microsoft.com/office/drawing/2014/main" id="{80778127-6824-C140-A454-39EB03F78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114800"/>
            <a:ext cx="5939768" cy="2575894"/>
          </a:xfrm>
          <a:prstGeom prst="rect">
            <a:avLst/>
          </a:prstGeom>
        </p:spPr>
      </p:pic>
    </p:spTree>
    <p:extLst>
      <p:ext uri="{BB962C8B-B14F-4D97-AF65-F5344CB8AC3E}">
        <p14:creationId xmlns:p14="http://schemas.microsoft.com/office/powerpoint/2010/main" val="39155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721" y="10130"/>
            <a:ext cx="9897281" cy="504021"/>
          </a:xfrm>
          <a:prstGeom prst="bevel">
            <a:avLst>
              <a:gd name="adj" fmla="val 3787"/>
            </a:avLst>
          </a:prstGeom>
          <a:gradFill rotWithShape="0">
            <a:gsLst>
              <a:gs pos="0">
                <a:srgbClr val="002F47"/>
              </a:gs>
              <a:gs pos="100000">
                <a:srgbClr val="006699"/>
              </a:gs>
            </a:gsLst>
            <a:lin ang="0" scaled="1"/>
          </a:gradFill>
          <a:ln w="9525">
            <a:solidFill>
              <a:srgbClr val="006699"/>
            </a:solidFill>
            <a:miter lim="800000"/>
            <a:headEnd/>
            <a:tailEnd/>
          </a:ln>
        </p:spPr>
        <p:txBody>
          <a:bodyPr vert="horz" wrap="square" lIns="74295" tIns="37148" rIns="74295" bIns="37148" numCol="1" anchor="ctr" anchorCtr="0" compatLnSpc="1">
            <a:prstTxWarp prst="textNoShape">
              <a:avLst/>
            </a:prstTxWarp>
          </a:bodyPr>
          <a:lstStyle>
            <a:lvl1pPr algn="ctr" rtl="0" eaLnBrk="0" fontAlgn="base" hangingPunct="0">
              <a:spcBef>
                <a:spcPct val="0"/>
              </a:spcBef>
              <a:spcAft>
                <a:spcPct val="0"/>
              </a:spcAft>
              <a:defRPr sz="2800">
                <a:solidFill>
                  <a:schemeClr val="bg1"/>
                </a:solidFill>
                <a:latin typeface="+mj-lt"/>
                <a:ea typeface="ＭＳ Ｐゴシック" charset="0"/>
                <a:cs typeface="ＭＳ Ｐゴシック" charset="-128"/>
              </a:defRPr>
            </a:lvl1pPr>
            <a:lvl2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2pPr>
            <a:lvl3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3pPr>
            <a:lvl4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4pPr>
            <a:lvl5pPr algn="ctr" rtl="0" eaLnBrk="0" fontAlgn="base" hangingPunct="0">
              <a:spcBef>
                <a:spcPct val="0"/>
              </a:spcBef>
              <a:spcAft>
                <a:spcPct val="0"/>
              </a:spcAft>
              <a:defRPr sz="2800">
                <a:solidFill>
                  <a:schemeClr val="bg1"/>
                </a:solidFill>
                <a:latin typeface="Helvetica" pitchFamily="1" charset="0"/>
                <a:ea typeface="ＭＳ Ｐゴシック" charset="0"/>
                <a:cs typeface="ＭＳ Ｐゴシック" charset="-128"/>
              </a:defRPr>
            </a:lvl5pPr>
            <a:lvl6pPr marL="457200" algn="ctr" rtl="0" eaLnBrk="0" fontAlgn="base" hangingPunct="0">
              <a:spcBef>
                <a:spcPct val="0"/>
              </a:spcBef>
              <a:spcAft>
                <a:spcPct val="0"/>
              </a:spcAft>
              <a:defRPr sz="2800">
                <a:solidFill>
                  <a:schemeClr val="bg1"/>
                </a:solidFill>
                <a:latin typeface="Helvetica" pitchFamily="1" charset="0"/>
              </a:defRPr>
            </a:lvl6pPr>
            <a:lvl7pPr marL="914400" algn="ctr" rtl="0" eaLnBrk="0" fontAlgn="base" hangingPunct="0">
              <a:spcBef>
                <a:spcPct val="0"/>
              </a:spcBef>
              <a:spcAft>
                <a:spcPct val="0"/>
              </a:spcAft>
              <a:defRPr sz="2800">
                <a:solidFill>
                  <a:schemeClr val="bg1"/>
                </a:solidFill>
                <a:latin typeface="Helvetica" pitchFamily="1" charset="0"/>
              </a:defRPr>
            </a:lvl7pPr>
            <a:lvl8pPr marL="1371600" algn="ctr" rtl="0" eaLnBrk="0" fontAlgn="base" hangingPunct="0">
              <a:spcBef>
                <a:spcPct val="0"/>
              </a:spcBef>
              <a:spcAft>
                <a:spcPct val="0"/>
              </a:spcAft>
              <a:defRPr sz="2800">
                <a:solidFill>
                  <a:schemeClr val="bg1"/>
                </a:solidFill>
                <a:latin typeface="Helvetica" pitchFamily="1" charset="0"/>
              </a:defRPr>
            </a:lvl8pPr>
            <a:lvl9pPr marL="1828800" algn="ctr" rtl="0" eaLnBrk="0" fontAlgn="base" hangingPunct="0">
              <a:spcBef>
                <a:spcPct val="0"/>
              </a:spcBef>
              <a:spcAft>
                <a:spcPct val="0"/>
              </a:spcAft>
              <a:defRPr sz="2800">
                <a:solidFill>
                  <a:schemeClr val="bg1"/>
                </a:solidFill>
                <a:latin typeface="Helvetica" pitchFamily="1" charset="0"/>
              </a:defRPr>
            </a:lvl9pPr>
          </a:lstStyle>
          <a:p>
            <a:pPr defTabSz="914400">
              <a:defRPr/>
            </a:pPr>
            <a:r>
              <a:rPr lang="it" i="0" dirty="0">
                <a:ea typeface="PT Serif"/>
                <a:cs typeface="PT Serif"/>
                <a:sym typeface="PT Serif"/>
              </a:rPr>
              <a:t>BSM searches with NuMI:results</a:t>
            </a:r>
            <a:endParaRPr lang="en-US" i="0" kern="0" dirty="0"/>
          </a:p>
        </p:txBody>
      </p:sp>
      <p:grpSp>
        <p:nvGrpSpPr>
          <p:cNvPr id="2" name="Group 1">
            <a:extLst>
              <a:ext uri="{FF2B5EF4-FFF2-40B4-BE49-F238E27FC236}">
                <a16:creationId xmlns:a16="http://schemas.microsoft.com/office/drawing/2014/main" id="{7B030D75-804C-5C43-9473-145E09C292BA}"/>
              </a:ext>
            </a:extLst>
          </p:cNvPr>
          <p:cNvGrpSpPr/>
          <p:nvPr/>
        </p:nvGrpSpPr>
        <p:grpSpPr>
          <a:xfrm>
            <a:off x="0" y="543087"/>
            <a:ext cx="9906000" cy="3176817"/>
            <a:chOff x="0" y="543087"/>
            <a:chExt cx="9906000" cy="3176817"/>
          </a:xfrm>
        </p:grpSpPr>
        <p:sp>
          <p:nvSpPr>
            <p:cNvPr id="23" name="CasellaDiTesto 7">
              <a:extLst>
                <a:ext uri="{FF2B5EF4-FFF2-40B4-BE49-F238E27FC236}">
                  <a16:creationId xmlns:a16="http://schemas.microsoft.com/office/drawing/2014/main" id="{2B53EA43-7DFF-3241-86E1-7659415C1EA5}"/>
                </a:ext>
              </a:extLst>
            </p:cNvPr>
            <p:cNvSpPr txBox="1"/>
            <p:nvPr/>
          </p:nvSpPr>
          <p:spPr>
            <a:xfrm>
              <a:off x="0" y="762000"/>
              <a:ext cx="5181600" cy="1362104"/>
            </a:xfrm>
            <a:prstGeom prst="rect">
              <a:avLst/>
            </a:prstGeom>
            <a:noFill/>
          </p:spPr>
          <p:txBody>
            <a:bodyPr wrap="square" rtlCol="0">
              <a:spAutoFit/>
            </a:bodyPr>
            <a:lstStyle/>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it" sz="1800" dirty="0">
                  <a:latin typeface="+mn-lt"/>
                  <a:ea typeface="Calibri"/>
                  <a:cs typeface="Calibri"/>
                  <a:sym typeface="Calibri"/>
                </a:rPr>
                <a:t>Scalar Decays in μ</a:t>
              </a:r>
              <a:r>
                <a:rPr lang="it" sz="1800" baseline="30000" dirty="0">
                  <a:latin typeface="+mn-lt"/>
                  <a:ea typeface="Calibri"/>
                  <a:cs typeface="Calibri"/>
                  <a:sym typeface="Calibri"/>
                </a:rPr>
                <a:t>+</a:t>
              </a:r>
              <a:r>
                <a:rPr lang="it" sz="1800" dirty="0">
                  <a:latin typeface="+mn-lt"/>
                  <a:ea typeface="Calibri"/>
                  <a:cs typeface="Calibri"/>
                  <a:sym typeface="Calibri"/>
                </a:rPr>
                <a:t>μ</a:t>
              </a:r>
              <a:r>
                <a:rPr lang="it" sz="1800" baseline="30000" dirty="0">
                  <a:latin typeface="+mn-lt"/>
                  <a:ea typeface="Calibri"/>
                  <a:cs typeface="Calibri"/>
                  <a:sym typeface="Calibri"/>
                </a:rPr>
                <a:t>-</a:t>
              </a:r>
              <a:r>
                <a:rPr lang="it" sz="1800" dirty="0">
                  <a:latin typeface="+mn-lt"/>
                  <a:ea typeface="Calibri"/>
                  <a:cs typeface="Calibri"/>
                  <a:sym typeface="Calibri"/>
                </a:rPr>
                <a:t>: results</a:t>
              </a:r>
            </a:p>
            <a:p>
              <a:pPr marL="669925" lvl="1" indent="-254000">
                <a:lnSpc>
                  <a:spcPts val="2200"/>
                </a:lnSpc>
                <a:spcBef>
                  <a:spcPts val="400"/>
                </a:spcBef>
                <a:spcAft>
                  <a:spcPts val="400"/>
                </a:spcAft>
                <a:buClr>
                  <a:srgbClr val="FF0000"/>
                </a:buClr>
                <a:buSzPct val="90000"/>
                <a:buFont typeface="Wingdings" pitchFamily="2" charset="2"/>
                <a:buChar char="Ø"/>
                <a:tabLst>
                  <a:tab pos="481013" algn="l"/>
                </a:tabLst>
              </a:pPr>
              <a:r>
                <a:rPr lang="it" sz="1800" i="0" dirty="0">
                  <a:latin typeface="+mn-lt"/>
                  <a:ea typeface="Calibri"/>
                  <a:cs typeface="Calibri"/>
                  <a:sym typeface="Calibri"/>
                </a:rPr>
                <a:t>9 candidates found to be compared with 8 backg MC events  expectation              (from </a:t>
              </a:r>
              <a:r>
                <a:rPr lang="it" sz="1800" i="0" dirty="0">
                  <a:solidFill>
                    <a:schemeClr val="dk1"/>
                  </a:solidFill>
                  <a:latin typeface="+mn-lt"/>
                  <a:ea typeface="Calibri"/>
                  <a:cs typeface="Calibri"/>
                  <a:sym typeface="Calibri"/>
                </a:rPr>
                <a:t>𝜈</a:t>
              </a:r>
              <a:r>
                <a:rPr lang="it" sz="1800" i="0" dirty="0">
                  <a:latin typeface="+mn-lt"/>
                  <a:ea typeface="Calibri"/>
                  <a:cs typeface="Calibri"/>
                  <a:sym typeface="Calibri"/>
                </a:rPr>
                <a:t>μ​ CC coherent </a:t>
              </a:r>
              <a:r>
                <a:rPr lang="it" sz="1800" i="0" dirty="0">
                  <a:latin typeface="Symbol" pitchFamily="2" charset="2"/>
                  <a:ea typeface="Calibri"/>
                  <a:cs typeface="Calibri"/>
                  <a:sym typeface="Calibri"/>
                </a:rPr>
                <a:t>p</a:t>
              </a:r>
              <a:r>
                <a:rPr lang="it" sz="1800" i="0" dirty="0">
                  <a:latin typeface="+mn-lt"/>
                  <a:ea typeface="Calibri"/>
                  <a:cs typeface="Calibri"/>
                  <a:sym typeface="Calibri"/>
                </a:rPr>
                <a:t> prod.):                                                       </a:t>
              </a:r>
              <a:endParaRPr lang="it" sz="1800" i="0" dirty="0">
                <a:solidFill>
                  <a:schemeClr val="dk1"/>
                </a:solidFill>
                <a:latin typeface="+mn-lt"/>
                <a:ea typeface="Calibri"/>
                <a:cs typeface="Calibri"/>
                <a:sym typeface="Calibri"/>
              </a:endParaRPr>
            </a:p>
          </p:txBody>
        </p:sp>
        <p:pic>
          <p:nvPicPr>
            <p:cNvPr id="12" name="Google Shape;352;p36">
              <a:extLst>
                <a:ext uri="{FF2B5EF4-FFF2-40B4-BE49-F238E27FC236}">
                  <a16:creationId xmlns:a16="http://schemas.microsoft.com/office/drawing/2014/main" id="{986F9146-AC4A-514C-8887-BA71B6E8EDC2}"/>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6225386" y="543087"/>
              <a:ext cx="3680614" cy="3176817"/>
            </a:xfrm>
            <a:prstGeom prst="rect">
              <a:avLst/>
            </a:prstGeom>
            <a:noFill/>
            <a:ln>
              <a:noFill/>
            </a:ln>
          </p:spPr>
        </p:pic>
      </p:grpSp>
      <p:sp>
        <p:nvSpPr>
          <p:cNvPr id="10" name="Slide Number Placeholder 4">
            <a:extLst>
              <a:ext uri="{FF2B5EF4-FFF2-40B4-BE49-F238E27FC236}">
                <a16:creationId xmlns:a16="http://schemas.microsoft.com/office/drawing/2014/main" id="{BDBE34F5-BDF5-714A-8E18-408A74F74B2E}"/>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33</a:t>
            </a:fld>
            <a:endParaRPr lang="en-GB" dirty="0"/>
          </a:p>
        </p:txBody>
      </p:sp>
      <p:grpSp>
        <p:nvGrpSpPr>
          <p:cNvPr id="4" name="Group 3">
            <a:extLst>
              <a:ext uri="{FF2B5EF4-FFF2-40B4-BE49-F238E27FC236}">
                <a16:creationId xmlns:a16="http://schemas.microsoft.com/office/drawing/2014/main" id="{28250766-2A79-4645-A77E-AEEC3A96FC9A}"/>
              </a:ext>
            </a:extLst>
          </p:cNvPr>
          <p:cNvGrpSpPr/>
          <p:nvPr/>
        </p:nvGrpSpPr>
        <p:grpSpPr>
          <a:xfrm>
            <a:off x="38100" y="2667000"/>
            <a:ext cx="9833264" cy="4102561"/>
            <a:chOff x="38100" y="2667000"/>
            <a:chExt cx="9833264" cy="4102561"/>
          </a:xfrm>
        </p:grpSpPr>
        <p:pic>
          <p:nvPicPr>
            <p:cNvPr id="13" name="Google Shape;353;p36">
              <a:extLst>
                <a:ext uri="{FF2B5EF4-FFF2-40B4-BE49-F238E27FC236}">
                  <a16:creationId xmlns:a16="http://schemas.microsoft.com/office/drawing/2014/main" id="{658CCAD0-A02C-3446-B4DA-B5B3AF3C6AD2}"/>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100" y="2667000"/>
              <a:ext cx="6819900" cy="4102561"/>
            </a:xfrm>
            <a:prstGeom prst="rect">
              <a:avLst/>
            </a:prstGeom>
            <a:noFill/>
            <a:ln>
              <a:noFill/>
            </a:ln>
          </p:spPr>
        </p:pic>
        <p:sp>
          <p:nvSpPr>
            <p:cNvPr id="3" name="Rectangle 2">
              <a:extLst>
                <a:ext uri="{FF2B5EF4-FFF2-40B4-BE49-F238E27FC236}">
                  <a16:creationId xmlns:a16="http://schemas.microsoft.com/office/drawing/2014/main" id="{52332C4A-F31D-7C43-9AB0-420053A8D56D}"/>
                </a:ext>
              </a:extLst>
            </p:cNvPr>
            <p:cNvSpPr/>
            <p:nvPr/>
          </p:nvSpPr>
          <p:spPr>
            <a:xfrm>
              <a:off x="7250622" y="4495800"/>
              <a:ext cx="2426778" cy="666401"/>
            </a:xfrm>
            <a:prstGeom prst="rect">
              <a:avLst/>
            </a:prstGeom>
          </p:spPr>
          <p:txBody>
            <a:bodyPr wrap="square">
              <a:spAutoFit/>
            </a:bodyPr>
            <a:lstStyle/>
            <a:p>
              <a:pPr algn="ctr">
                <a:lnSpc>
                  <a:spcPts val="2260"/>
                </a:lnSpc>
              </a:pPr>
              <a:r>
                <a:rPr lang="it" sz="1800" dirty="0">
                  <a:solidFill>
                    <a:srgbClr val="0000FF"/>
                  </a:solidFill>
                  <a:ea typeface="Calibri"/>
                  <a:cs typeface="Calibri"/>
                  <a:sym typeface="Calibri"/>
                </a:rPr>
                <a:t>no significant           new physics signal </a:t>
              </a:r>
              <a:endParaRPr lang="en-US" sz="1800" dirty="0">
                <a:solidFill>
                  <a:srgbClr val="0000FF"/>
                </a:solidFill>
              </a:endParaRPr>
            </a:p>
          </p:txBody>
        </p:sp>
        <p:sp>
          <p:nvSpPr>
            <p:cNvPr id="8" name="Google Shape;351;p36">
              <a:extLst>
                <a:ext uri="{FF2B5EF4-FFF2-40B4-BE49-F238E27FC236}">
                  <a16:creationId xmlns:a16="http://schemas.microsoft.com/office/drawing/2014/main" id="{54EDBDD2-63A3-4F47-A9D6-FC2150D95311}"/>
                </a:ext>
              </a:extLst>
            </p:cNvPr>
            <p:cNvSpPr txBox="1"/>
            <p:nvPr/>
          </p:nvSpPr>
          <p:spPr>
            <a:xfrm>
              <a:off x="6550664" y="5366558"/>
              <a:ext cx="3320700" cy="677078"/>
            </a:xfrm>
            <a:prstGeom prst="rect">
              <a:avLst/>
            </a:prstGeom>
            <a:noFill/>
            <a:ln>
              <a:noFill/>
            </a:ln>
          </p:spPr>
          <p:txBody>
            <a:bodyPr spcFirstLastPara="1" wrap="square" lIns="91425" tIns="91425" rIns="91425" bIns="91425" anchor="t" anchorCtr="0">
              <a:spAutoFit/>
            </a:bodyPr>
            <a:lstStyle/>
            <a:p>
              <a:pPr algn="ctr">
                <a:spcBef>
                  <a:spcPts val="0"/>
                </a:spcBef>
                <a:spcAft>
                  <a:spcPts val="0"/>
                </a:spcAft>
              </a:pPr>
              <a:r>
                <a:rPr lang="it-IT" i="0" dirty="0" err="1">
                  <a:latin typeface="Calibri" panose="020F0502020204030204" pitchFamily="34" charset="0"/>
                  <a:cs typeface="Calibri" panose="020F0502020204030204" pitchFamily="34" charset="0"/>
                </a:rPr>
                <a:t>Phys</a:t>
              </a:r>
              <a:r>
                <a:rPr lang="it-IT" i="0" dirty="0">
                  <a:latin typeface="Calibri" panose="020F0502020204030204" pitchFamily="34" charset="0"/>
                  <a:cs typeface="Calibri" panose="020F0502020204030204" pitchFamily="34" charset="0"/>
                </a:rPr>
                <a:t>. Rev. </a:t>
              </a:r>
              <a:r>
                <a:rPr lang="it-IT" i="0" dirty="0" err="1">
                  <a:latin typeface="Calibri" panose="020F0502020204030204" pitchFamily="34" charset="0"/>
                  <a:cs typeface="Calibri" panose="020F0502020204030204" pitchFamily="34" charset="0"/>
                </a:rPr>
                <a:t>Lett</a:t>
              </a:r>
              <a:r>
                <a:rPr lang="it-IT" i="0" dirty="0">
                  <a:latin typeface="Calibri" panose="020F0502020204030204" pitchFamily="34" charset="0"/>
                  <a:cs typeface="Calibri" panose="020F0502020204030204" pitchFamily="34" charset="0"/>
                </a:rPr>
                <a:t>. </a:t>
              </a:r>
              <a:r>
                <a:rPr lang="it-IT" b="1" i="0" dirty="0">
                  <a:latin typeface="Calibri" panose="020F0502020204030204" pitchFamily="34" charset="0"/>
                  <a:cs typeface="Calibri" panose="020F0502020204030204" pitchFamily="34" charset="0"/>
                </a:rPr>
                <a:t>134</a:t>
              </a:r>
              <a:r>
                <a:rPr lang="it-IT" i="0" dirty="0">
                  <a:latin typeface="Calibri" panose="020F0502020204030204" pitchFamily="34" charset="0"/>
                  <a:cs typeface="Calibri" panose="020F0502020204030204" pitchFamily="34" charset="0"/>
                </a:rPr>
                <a:t>, 151801</a:t>
              </a:r>
              <a:endParaRPr lang="it" dirty="0">
                <a:solidFill>
                  <a:srgbClr val="0000FF"/>
                </a:solidFill>
                <a:uFill>
                  <a:noFill/>
                </a:uFill>
                <a:latin typeface="Calibri" panose="020F0502020204030204" pitchFamily="34" charset="0"/>
                <a:ea typeface="Calibri"/>
                <a:cs typeface="Calibri" panose="020F0502020204030204" pitchFamily="34" charset="0"/>
                <a:sym typeface="Calibri"/>
              </a:endParaRPr>
            </a:p>
            <a:p>
              <a:pPr lvl="0" algn="ctr">
                <a:spcBef>
                  <a:spcPts val="0"/>
                </a:spcBef>
                <a:spcAft>
                  <a:spcPts val="0"/>
                </a:spcAft>
              </a:pPr>
              <a:r>
                <a:rPr lang="it-IT" dirty="0" err="1">
                  <a:solidFill>
                    <a:srgbClr val="0000FF"/>
                  </a:solidFill>
                  <a:uFill>
                    <a:noFill/>
                  </a:uFill>
                  <a:latin typeface="Calibri"/>
                  <a:ea typeface="Calibri"/>
                  <a:cs typeface="Calibri"/>
                  <a:sym typeface="Calibri"/>
                </a:rPr>
                <a:t>https</a:t>
              </a:r>
              <a:r>
                <a:rPr lang="it-IT" dirty="0">
                  <a:solidFill>
                    <a:srgbClr val="0000FF"/>
                  </a:solidFill>
                  <a:uFill>
                    <a:noFill/>
                  </a:uFill>
                  <a:latin typeface="Calibri"/>
                  <a:ea typeface="Calibri"/>
                  <a:cs typeface="Calibri"/>
                  <a:sym typeface="Calibri"/>
                </a:rPr>
                <a:t>://</a:t>
              </a:r>
              <a:r>
                <a:rPr lang="it-IT" dirty="0" err="1">
                  <a:solidFill>
                    <a:srgbClr val="0000FF"/>
                  </a:solidFill>
                  <a:uFill>
                    <a:noFill/>
                  </a:uFill>
                  <a:latin typeface="Calibri"/>
                  <a:ea typeface="Calibri"/>
                  <a:cs typeface="Calibri"/>
                  <a:sym typeface="Calibri"/>
                </a:rPr>
                <a:t>arxiv.org</a:t>
              </a:r>
              <a:r>
                <a:rPr lang="it-IT" dirty="0">
                  <a:solidFill>
                    <a:srgbClr val="0000FF"/>
                  </a:solidFill>
                  <a:uFill>
                    <a:noFill/>
                  </a:uFill>
                  <a:latin typeface="Calibri"/>
                  <a:ea typeface="Calibri"/>
                  <a:cs typeface="Calibri"/>
                  <a:sym typeface="Calibri"/>
                </a:rPr>
                <a:t>/</a:t>
              </a:r>
              <a:r>
                <a:rPr lang="it-IT" dirty="0" err="1">
                  <a:solidFill>
                    <a:srgbClr val="0000FF"/>
                  </a:solidFill>
                  <a:uFill>
                    <a:noFill/>
                  </a:uFill>
                  <a:latin typeface="Calibri"/>
                  <a:ea typeface="Calibri"/>
                  <a:cs typeface="Calibri"/>
                  <a:sym typeface="Calibri"/>
                </a:rPr>
                <a:t>abs</a:t>
              </a:r>
              <a:r>
                <a:rPr lang="it-IT" dirty="0">
                  <a:solidFill>
                    <a:srgbClr val="0000FF"/>
                  </a:solidFill>
                  <a:uFill>
                    <a:noFill/>
                  </a:uFill>
                  <a:latin typeface="Calibri"/>
                  <a:ea typeface="Calibri"/>
                  <a:cs typeface="Calibri"/>
                  <a:sym typeface="Calibri"/>
                </a:rPr>
                <a:t>/2411.02727</a:t>
              </a:r>
              <a:endParaRPr lang="it" dirty="0">
                <a:solidFill>
                  <a:srgbClr val="0000FF"/>
                </a:solidFill>
                <a:uFill>
                  <a:noFill/>
                </a:uFill>
                <a:latin typeface="Calibri"/>
                <a:ea typeface="Calibri"/>
                <a:cs typeface="Calibri"/>
                <a:sym typeface="Calibri"/>
              </a:endParaRPr>
            </a:p>
          </p:txBody>
        </p:sp>
      </p:grpSp>
    </p:spTree>
    <p:extLst>
      <p:ext uri="{BB962C8B-B14F-4D97-AF65-F5344CB8AC3E}">
        <p14:creationId xmlns:p14="http://schemas.microsoft.com/office/powerpoint/2010/main" val="15406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F13-DE2F-4344-BD46-B4CB6895EB96}"/>
              </a:ext>
            </a:extLst>
          </p:cNvPr>
          <p:cNvSpPr>
            <a:spLocks noGrp="1"/>
          </p:cNvSpPr>
          <p:nvPr>
            <p:ph type="title"/>
          </p:nvPr>
        </p:nvSpPr>
        <p:spPr/>
        <p:txBody>
          <a:bodyPr/>
          <a:lstStyle/>
          <a:p>
            <a:r>
              <a:rPr lang="en-US" dirty="0"/>
              <a:t>What next</a:t>
            </a:r>
          </a:p>
        </p:txBody>
      </p:sp>
      <p:sp>
        <p:nvSpPr>
          <p:cNvPr id="4" name="Slide Number Placeholder 3">
            <a:extLst>
              <a:ext uri="{FF2B5EF4-FFF2-40B4-BE49-F238E27FC236}">
                <a16:creationId xmlns:a16="http://schemas.microsoft.com/office/drawing/2014/main" id="{D808B691-3412-DC4C-9BCC-17BA00A2F56C}"/>
              </a:ext>
            </a:extLst>
          </p:cNvPr>
          <p:cNvSpPr>
            <a:spLocks noGrp="1"/>
          </p:cNvSpPr>
          <p:nvPr>
            <p:ph type="sldNum" sz="quarter" idx="11"/>
          </p:nvPr>
        </p:nvSpPr>
        <p:spPr/>
        <p:txBody>
          <a:bodyPr/>
          <a:lstStyle/>
          <a:p>
            <a:r>
              <a:rPr lang="en-GB"/>
              <a:t>Slide: </a:t>
            </a:r>
            <a:fld id="{C0367892-4C36-1744-A726-262AF37AA8B7}" type="slidenum">
              <a:rPr lang="en-GB" smtClean="0"/>
              <a:pPr/>
              <a:t>34</a:t>
            </a:fld>
            <a:endParaRPr lang="en-GB" dirty="0">
              <a:solidFill>
                <a:schemeClr val="accent1"/>
              </a:solidFill>
            </a:endParaRPr>
          </a:p>
        </p:txBody>
      </p:sp>
      <p:sp>
        <p:nvSpPr>
          <p:cNvPr id="6" name="CasellaDiTesto 7">
            <a:extLst>
              <a:ext uri="{FF2B5EF4-FFF2-40B4-BE49-F238E27FC236}">
                <a16:creationId xmlns:a16="http://schemas.microsoft.com/office/drawing/2014/main" id="{8892A61A-640B-BF48-ACE5-4D88F8C33A84}"/>
              </a:ext>
            </a:extLst>
          </p:cNvPr>
          <p:cNvSpPr txBox="1"/>
          <p:nvPr/>
        </p:nvSpPr>
        <p:spPr>
          <a:xfrm>
            <a:off x="381000" y="1340280"/>
            <a:ext cx="9296400" cy="4093621"/>
          </a:xfrm>
          <a:prstGeom prst="rect">
            <a:avLst/>
          </a:prstGeom>
          <a:noFill/>
        </p:spPr>
        <p:txBody>
          <a:bodyPr wrap="square" rtlCol="0">
            <a:spAutoFit/>
          </a:bodyPr>
          <a:lstStyle/>
          <a:p>
            <a:pPr marL="273050" indent="-273050">
              <a:lnSpc>
                <a:spcPts val="2600"/>
              </a:lnSpc>
              <a:spcBef>
                <a:spcPts val="1200"/>
              </a:spcBef>
              <a:spcAft>
                <a:spcPts val="600"/>
              </a:spcAft>
              <a:buClr>
                <a:srgbClr val="FF0000"/>
              </a:buClr>
              <a:buFont typeface="Wingdings" panose="05000000000000000000" pitchFamily="2" charset="2"/>
              <a:buChar char="l"/>
              <a:tabLst>
                <a:tab pos="481013" algn="l"/>
              </a:tabLst>
            </a:pPr>
            <a:r>
              <a:rPr lang="it" sz="1800" i="0" dirty="0">
                <a:solidFill>
                  <a:schemeClr val="dk1"/>
                </a:solidFill>
                <a:latin typeface="+mn-lt"/>
                <a:ea typeface="Calibri"/>
                <a:cs typeface="Calibri"/>
                <a:sym typeface="Calibri"/>
              </a:rPr>
              <a:t>ICARUS is smoothly running since June 2022, exposed to BNB and NuMI beams, already collected &gt; 6 x 10</a:t>
            </a:r>
            <a:r>
              <a:rPr lang="it" sz="2000" i="0" baseline="30000" dirty="0">
                <a:solidFill>
                  <a:schemeClr val="dk1"/>
                </a:solidFill>
                <a:latin typeface="+mn-lt"/>
                <a:ea typeface="Calibri"/>
                <a:cs typeface="Calibri"/>
                <a:sym typeface="Calibri"/>
              </a:rPr>
              <a:t>20</a:t>
            </a:r>
            <a:r>
              <a:rPr lang="it" sz="1800" i="0" dirty="0">
                <a:solidFill>
                  <a:schemeClr val="dk1"/>
                </a:solidFill>
                <a:latin typeface="+mn-lt"/>
                <a:ea typeface="Calibri"/>
                <a:cs typeface="Calibri"/>
                <a:sym typeface="Calibri"/>
              </a:rPr>
              <a:t> pot with BNB and ~ 3 x 10</a:t>
            </a:r>
            <a:r>
              <a:rPr lang="it" sz="2000" i="0" baseline="30000" dirty="0">
                <a:solidFill>
                  <a:schemeClr val="dk1"/>
                </a:solidFill>
                <a:latin typeface="+mn-lt"/>
                <a:ea typeface="Calibri"/>
                <a:cs typeface="Calibri"/>
                <a:sym typeface="Calibri"/>
              </a:rPr>
              <a:t>20 </a:t>
            </a:r>
            <a:r>
              <a:rPr lang="it" sz="1800" i="0" dirty="0">
                <a:solidFill>
                  <a:schemeClr val="dk1"/>
                </a:solidFill>
                <a:latin typeface="+mn-lt"/>
                <a:ea typeface="Calibri"/>
                <a:cs typeface="Calibri"/>
                <a:sym typeface="Calibri"/>
              </a:rPr>
              <a:t>pot with NuMI both positive and negative focusing. </a:t>
            </a:r>
          </a:p>
          <a:p>
            <a:pPr marL="273050" indent="-273050">
              <a:lnSpc>
                <a:spcPts val="2600"/>
              </a:lnSpc>
              <a:spcBef>
                <a:spcPts val="1200"/>
              </a:spcBef>
              <a:spcAft>
                <a:spcPts val="600"/>
              </a:spcAft>
              <a:buClr>
                <a:srgbClr val="FF0000"/>
              </a:buClr>
              <a:buFont typeface="Wingdings" panose="05000000000000000000" pitchFamily="2" charset="2"/>
              <a:buChar char="l"/>
              <a:tabLst>
                <a:tab pos="481013" algn="l"/>
              </a:tabLst>
            </a:pPr>
            <a:r>
              <a:rPr lang="it" sz="1800" i="0" dirty="0">
                <a:solidFill>
                  <a:schemeClr val="dk1"/>
                </a:solidFill>
                <a:latin typeface="+mn-lt"/>
                <a:ea typeface="Calibri"/>
                <a:cs typeface="Calibri"/>
                <a:sym typeface="Calibri"/>
              </a:rPr>
              <a:t>The ICARUS data taking foreseen to continue for ~ 3 years together                 SBND near detector operational since December 2024.  </a:t>
            </a:r>
          </a:p>
          <a:p>
            <a:pPr marL="273050" indent="-273050">
              <a:lnSpc>
                <a:spcPts val="2600"/>
              </a:lnSpc>
              <a:spcBef>
                <a:spcPts val="1200"/>
              </a:spcBef>
              <a:spcAft>
                <a:spcPts val="600"/>
              </a:spcAft>
              <a:buClr>
                <a:srgbClr val="FF0000"/>
              </a:buClr>
              <a:buFont typeface="Wingdings" panose="05000000000000000000" pitchFamily="2" charset="2"/>
              <a:buChar char="l"/>
              <a:tabLst>
                <a:tab pos="481013" algn="l"/>
              </a:tabLst>
            </a:pPr>
            <a:r>
              <a:rPr lang="en-US" sz="1800" i="0" dirty="0">
                <a:solidFill>
                  <a:schemeClr val="dk1"/>
                </a:solidFill>
                <a:latin typeface="+mn-lt"/>
                <a:ea typeface="Calibri"/>
                <a:cs typeface="Calibri"/>
                <a:sym typeface="Calibri"/>
              </a:rPr>
              <a:t>ICARUS only is carrying on several analyses with data collected before the start of the joint operation within SBN: </a:t>
            </a:r>
            <a:r>
              <a:rPr lang="it" sz="1800" i="0" dirty="0">
                <a:solidFill>
                  <a:schemeClr val="dk1"/>
                </a:solidFill>
                <a:latin typeface="+mn-lt"/>
                <a:ea typeface="Calibri"/>
                <a:cs typeface="Calibri"/>
                <a:sym typeface="Calibri"/>
              </a:rPr>
              <a:t> ν</a:t>
            </a:r>
            <a:r>
              <a:rPr lang="it" sz="1800" i="0" baseline="-25000" dirty="0">
                <a:solidFill>
                  <a:schemeClr val="dk1"/>
                </a:solidFill>
                <a:latin typeface="+mn-lt"/>
                <a:ea typeface="Calibri"/>
                <a:cs typeface="Calibri"/>
                <a:sym typeface="Calibri"/>
              </a:rPr>
              <a:t>μ</a:t>
            </a:r>
            <a:r>
              <a:rPr lang="it" sz="1800" i="0" dirty="0">
                <a:solidFill>
                  <a:schemeClr val="dk1"/>
                </a:solidFill>
                <a:latin typeface="+mn-lt"/>
                <a:ea typeface="Calibri"/>
                <a:cs typeface="Calibri"/>
                <a:sym typeface="Calibri"/>
              </a:rPr>
              <a:t> disappearance with BNB (Neutrino-4 claim), </a:t>
            </a:r>
            <a:r>
              <a:rPr lang="en-US" sz="1800" i="0" dirty="0">
                <a:solidFill>
                  <a:schemeClr val="dk1"/>
                </a:solidFill>
                <a:latin typeface="Symbol" pitchFamily="2" charset="2"/>
                <a:ea typeface="Calibri"/>
                <a:cs typeface="Calibri"/>
                <a:sym typeface="Calibri"/>
              </a:rPr>
              <a:t>n-</a:t>
            </a:r>
            <a:r>
              <a:rPr lang="en-US" sz="1800" i="0" dirty="0" err="1">
                <a:solidFill>
                  <a:schemeClr val="dk1"/>
                </a:solidFill>
                <a:latin typeface="+mn-lt"/>
                <a:ea typeface="Calibri"/>
                <a:cs typeface="Calibri"/>
                <a:sym typeface="Calibri"/>
              </a:rPr>
              <a:t>Ar</a:t>
            </a:r>
            <a:r>
              <a:rPr lang="en-US" sz="1800" i="0" dirty="0">
                <a:solidFill>
                  <a:schemeClr val="dk1"/>
                </a:solidFill>
                <a:latin typeface="+mn-lt"/>
                <a:ea typeface="Calibri"/>
                <a:cs typeface="Calibri"/>
                <a:sym typeface="Calibri"/>
              </a:rPr>
              <a:t> cross section measurements with </a:t>
            </a:r>
            <a:r>
              <a:rPr lang="en-US" sz="1800" i="0" dirty="0" err="1">
                <a:solidFill>
                  <a:schemeClr val="dk1"/>
                </a:solidFill>
                <a:latin typeface="+mn-lt"/>
                <a:ea typeface="Calibri"/>
                <a:cs typeface="Calibri"/>
                <a:sym typeface="Calibri"/>
              </a:rPr>
              <a:t>NuMI</a:t>
            </a:r>
            <a:r>
              <a:rPr lang="en-US" sz="1800" i="0" dirty="0">
                <a:solidFill>
                  <a:schemeClr val="dk1"/>
                </a:solidFill>
                <a:latin typeface="+mn-lt"/>
                <a:ea typeface="Calibri"/>
                <a:cs typeface="Calibri"/>
                <a:sym typeface="Calibri"/>
              </a:rPr>
              <a:t> and </a:t>
            </a:r>
            <a:r>
              <a:rPr lang="it" sz="1800" i="0" dirty="0">
                <a:solidFill>
                  <a:schemeClr val="dk1"/>
                </a:solidFill>
                <a:latin typeface="+mn-lt"/>
                <a:ea typeface="Calibri"/>
                <a:cs typeface="Calibri"/>
                <a:sym typeface="Calibri"/>
              </a:rPr>
              <a:t>search for sub-GeV dark matter, interesting results expected soon! </a:t>
            </a:r>
            <a:endParaRPr lang="en-US" sz="1800" i="0" dirty="0">
              <a:solidFill>
                <a:schemeClr val="dk1"/>
              </a:solidFill>
              <a:latin typeface="+mn-lt"/>
              <a:ea typeface="Calibri"/>
              <a:cs typeface="Calibri"/>
              <a:sym typeface="Calibri"/>
            </a:endParaRPr>
          </a:p>
          <a:p>
            <a:pPr marL="273050" indent="-273050">
              <a:lnSpc>
                <a:spcPts val="2600"/>
              </a:lnSpc>
              <a:spcBef>
                <a:spcPts val="1200"/>
              </a:spcBef>
              <a:spcAft>
                <a:spcPts val="600"/>
              </a:spcAft>
              <a:buClr>
                <a:srgbClr val="FF0000"/>
              </a:buClr>
              <a:buFont typeface="Wingdings" panose="05000000000000000000" pitchFamily="2" charset="2"/>
              <a:buChar char="l"/>
              <a:tabLst>
                <a:tab pos="481013" algn="l"/>
              </a:tabLst>
            </a:pPr>
            <a:r>
              <a:rPr lang="it" sz="2000" dirty="0">
                <a:solidFill>
                  <a:schemeClr val="dk1"/>
                </a:solidFill>
                <a:latin typeface="+mn-lt"/>
                <a:ea typeface="Calibri"/>
                <a:cs typeface="Calibri"/>
                <a:sym typeface="Calibri"/>
              </a:rPr>
              <a:t>Exciting ICARUS time: new INFN contributions are welcome ! </a:t>
            </a:r>
          </a:p>
        </p:txBody>
      </p:sp>
    </p:spTree>
    <p:extLst>
      <p:ext uri="{BB962C8B-B14F-4D97-AF65-F5344CB8AC3E}">
        <p14:creationId xmlns:p14="http://schemas.microsoft.com/office/powerpoint/2010/main" val="402913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4">
            <a:extLst>
              <a:ext uri="{FF2B5EF4-FFF2-40B4-BE49-F238E27FC236}">
                <a16:creationId xmlns:a16="http://schemas.microsoft.com/office/drawing/2014/main" id="{CB1D2AD8-46AE-674F-9F8B-19EB56235B3B}"/>
              </a:ext>
            </a:extLst>
          </p:cNvPr>
          <p:cNvSpPr/>
          <p:nvPr/>
        </p:nvSpPr>
        <p:spPr>
          <a:xfrm>
            <a:off x="6553200" y="525988"/>
            <a:ext cx="3352800" cy="5493812"/>
          </a:xfrm>
          <a:prstGeom prst="rect">
            <a:avLst/>
          </a:prstGeom>
          <a:solidFill>
            <a:schemeClr val="bg1"/>
          </a:solidFill>
        </p:spPr>
        <p:txBody>
          <a:bodyPr wrap="square">
            <a:spAutoFit/>
          </a:bodyPr>
          <a:lstStyle/>
          <a:p>
            <a:pPr marL="90488" indent="-88900">
              <a:spcBef>
                <a:spcPts val="0"/>
              </a:spcBef>
              <a:buNone/>
            </a:pPr>
            <a:r>
              <a:rPr lang="en-US" sz="1300" i="1" dirty="0">
                <a:solidFill>
                  <a:srgbClr val="7030A0"/>
                </a:solidFill>
              </a:rPr>
              <a:t> </a:t>
            </a:r>
            <a:r>
              <a:rPr lang="en-US" sz="1200" i="1" baseline="0" dirty="0">
                <a:solidFill>
                  <a:srgbClr val="7030A0"/>
                </a:solidFill>
              </a:rPr>
              <a:t>1</a:t>
            </a:r>
            <a:r>
              <a:rPr lang="en-US" sz="1300" i="1" baseline="0" dirty="0">
                <a:solidFill>
                  <a:srgbClr val="7030A0"/>
                </a:solidFill>
                <a:latin typeface="+mj-lt"/>
              </a:rPr>
              <a:t>. Brookhaven National Lab., USA</a:t>
            </a:r>
          </a:p>
          <a:p>
            <a:pPr marL="90488" indent="-88900">
              <a:spcBef>
                <a:spcPts val="0"/>
              </a:spcBef>
            </a:pPr>
            <a:r>
              <a:rPr lang="en-US" sz="1300" i="1" baseline="0" dirty="0">
                <a:solidFill>
                  <a:srgbClr val="7030A0"/>
                </a:solidFill>
                <a:latin typeface="+mj-lt"/>
              </a:rPr>
              <a:t> 2. CERN, Switzerland</a:t>
            </a:r>
          </a:p>
          <a:p>
            <a:pPr marL="90488" indent="-88900">
              <a:spcBef>
                <a:spcPts val="0"/>
              </a:spcBef>
            </a:pPr>
            <a:r>
              <a:rPr lang="en-US" sz="1300" i="1" baseline="0" dirty="0">
                <a:solidFill>
                  <a:srgbClr val="7030A0"/>
                </a:solidFill>
                <a:latin typeface="+mj-lt"/>
              </a:rPr>
              <a:t> 3. CINVESTAV, Mexico,</a:t>
            </a:r>
          </a:p>
          <a:p>
            <a:pPr marL="90488" indent="-88900">
              <a:spcBef>
                <a:spcPts val="0"/>
              </a:spcBef>
            </a:pPr>
            <a:r>
              <a:rPr lang="en-US" sz="1300" i="1" dirty="0">
                <a:solidFill>
                  <a:srgbClr val="7030A0"/>
                </a:solidFill>
                <a:latin typeface="+mj-lt"/>
              </a:rPr>
              <a:t> </a:t>
            </a:r>
            <a:r>
              <a:rPr lang="en-US" sz="1300" i="1" baseline="0" dirty="0">
                <a:solidFill>
                  <a:srgbClr val="7030A0"/>
                </a:solidFill>
                <a:latin typeface="+mj-lt"/>
              </a:rPr>
              <a:t>4. Colorado State University, USA</a:t>
            </a:r>
          </a:p>
          <a:p>
            <a:pPr marL="90488" indent="-88900">
              <a:spcBef>
                <a:spcPts val="0"/>
              </a:spcBef>
            </a:pPr>
            <a:r>
              <a:rPr lang="en-US" sz="1300" i="1" baseline="0" dirty="0">
                <a:solidFill>
                  <a:srgbClr val="7030A0"/>
                </a:solidFill>
                <a:latin typeface="+mj-lt"/>
              </a:rPr>
              <a:t> 5. Fermi National Accelerator Lab., USA</a:t>
            </a:r>
          </a:p>
          <a:p>
            <a:pPr marL="90488" indent="-88900">
              <a:spcBef>
                <a:spcPts val="0"/>
              </a:spcBef>
            </a:pPr>
            <a:r>
              <a:rPr lang="en-US" sz="1300" i="1" baseline="0" dirty="0">
                <a:solidFill>
                  <a:srgbClr val="7030A0"/>
                </a:solidFill>
                <a:latin typeface="+mj-lt"/>
              </a:rPr>
              <a:t> 6. INFN Bologna and University, Italy</a:t>
            </a:r>
          </a:p>
          <a:p>
            <a:pPr marL="90488" indent="-88900">
              <a:spcBef>
                <a:spcPts val="0"/>
              </a:spcBef>
            </a:pPr>
            <a:r>
              <a:rPr lang="en-US" sz="1300" i="1" baseline="0" dirty="0">
                <a:solidFill>
                  <a:srgbClr val="7030A0"/>
                </a:solidFill>
                <a:latin typeface="+mj-lt"/>
              </a:rPr>
              <a:t> 7. INFN Catania and University, Italy</a:t>
            </a:r>
          </a:p>
          <a:p>
            <a:pPr marL="90488" indent="-88900">
              <a:spcBef>
                <a:spcPts val="0"/>
              </a:spcBef>
            </a:pPr>
            <a:r>
              <a:rPr lang="en-US" sz="1300" i="1" baseline="0" dirty="0">
                <a:solidFill>
                  <a:srgbClr val="7030A0"/>
                </a:solidFill>
                <a:latin typeface="+mj-lt"/>
              </a:rPr>
              <a:t> 8. INFN </a:t>
            </a:r>
            <a:r>
              <a:rPr lang="en-US" sz="1300" i="1" baseline="0" dirty="0" err="1">
                <a:solidFill>
                  <a:srgbClr val="7030A0"/>
                </a:solidFill>
                <a:latin typeface="+mj-lt"/>
              </a:rPr>
              <a:t>Genova</a:t>
            </a:r>
            <a:r>
              <a:rPr lang="en-US" sz="1300" i="1" baseline="0" dirty="0">
                <a:solidFill>
                  <a:srgbClr val="7030A0"/>
                </a:solidFill>
                <a:latin typeface="+mj-lt"/>
              </a:rPr>
              <a:t> and University, Italy</a:t>
            </a:r>
          </a:p>
          <a:p>
            <a:pPr marL="90488" indent="-88900">
              <a:spcBef>
                <a:spcPts val="0"/>
              </a:spcBef>
            </a:pPr>
            <a:r>
              <a:rPr lang="en-US" sz="1300" i="1" baseline="0" dirty="0">
                <a:solidFill>
                  <a:srgbClr val="7030A0"/>
                </a:solidFill>
                <a:latin typeface="+mj-lt"/>
              </a:rPr>
              <a:t> 9. INFN GSSI, L’Aquila, Italy</a:t>
            </a:r>
          </a:p>
          <a:p>
            <a:pPr marL="90488" indent="-88900">
              <a:spcBef>
                <a:spcPts val="0"/>
              </a:spcBef>
            </a:pPr>
            <a:r>
              <a:rPr lang="en-US" sz="1300" i="1" baseline="0" dirty="0">
                <a:solidFill>
                  <a:srgbClr val="7030A0"/>
                </a:solidFill>
                <a:latin typeface="+mj-lt"/>
              </a:rPr>
              <a:t>10. INFN LNGS, </a:t>
            </a:r>
            <a:r>
              <a:rPr lang="en-US" sz="1300" i="1" baseline="0" dirty="0" err="1">
                <a:solidFill>
                  <a:srgbClr val="7030A0"/>
                </a:solidFill>
                <a:latin typeface="+mj-lt"/>
              </a:rPr>
              <a:t>Assergi</a:t>
            </a:r>
            <a:r>
              <a:rPr lang="en-US" sz="1300" i="1" baseline="0" dirty="0">
                <a:solidFill>
                  <a:srgbClr val="7030A0"/>
                </a:solidFill>
                <a:latin typeface="+mj-lt"/>
              </a:rPr>
              <a:t>, Italy</a:t>
            </a:r>
          </a:p>
          <a:p>
            <a:pPr marL="90488" indent="-88900">
              <a:spcBef>
                <a:spcPts val="0"/>
              </a:spcBef>
            </a:pPr>
            <a:r>
              <a:rPr lang="en-US" sz="1300" i="1" baseline="0" dirty="0">
                <a:solidFill>
                  <a:srgbClr val="7030A0"/>
                </a:solidFill>
                <a:latin typeface="+mj-lt"/>
              </a:rPr>
              <a:t>11. INFN LNS, Catania, Italy </a:t>
            </a:r>
          </a:p>
          <a:p>
            <a:pPr marL="90488" indent="-88900">
              <a:spcBef>
                <a:spcPts val="0"/>
              </a:spcBef>
            </a:pPr>
            <a:r>
              <a:rPr lang="en-US" sz="1300" i="1" baseline="0" dirty="0">
                <a:solidFill>
                  <a:srgbClr val="7030A0"/>
                </a:solidFill>
                <a:latin typeface="+mj-lt"/>
              </a:rPr>
              <a:t>12. INFN Milano, Milano, Italy</a:t>
            </a:r>
          </a:p>
          <a:p>
            <a:pPr marL="90488" indent="-88900">
              <a:spcBef>
                <a:spcPts val="0"/>
              </a:spcBef>
            </a:pPr>
            <a:r>
              <a:rPr lang="en-US" sz="1300" i="1" baseline="0" dirty="0">
                <a:solidFill>
                  <a:srgbClr val="7030A0"/>
                </a:solidFill>
                <a:latin typeface="+mj-lt"/>
              </a:rPr>
              <a:t>13. INFN Milano </a:t>
            </a:r>
            <a:r>
              <a:rPr lang="en-US" sz="1300" i="1" baseline="0" dirty="0" err="1">
                <a:solidFill>
                  <a:srgbClr val="7030A0"/>
                </a:solidFill>
                <a:latin typeface="+mj-lt"/>
              </a:rPr>
              <a:t>Bic</a:t>
            </a:r>
            <a:r>
              <a:rPr lang="en-US" sz="1300" i="1" dirty="0">
                <a:solidFill>
                  <a:srgbClr val="7030A0"/>
                </a:solidFill>
                <a:latin typeface="+mj-lt"/>
              </a:rPr>
              <a:t>. </a:t>
            </a:r>
            <a:r>
              <a:rPr lang="en-US" sz="1300" i="1" baseline="0" dirty="0">
                <a:solidFill>
                  <a:srgbClr val="7030A0"/>
                </a:solidFill>
                <a:latin typeface="+mj-lt"/>
              </a:rPr>
              <a:t>and University, Italy</a:t>
            </a:r>
          </a:p>
          <a:p>
            <a:pPr marL="90488" indent="-88900">
              <a:spcBef>
                <a:spcPts val="0"/>
              </a:spcBef>
            </a:pPr>
            <a:r>
              <a:rPr lang="en-US" sz="1300" i="1" baseline="0" dirty="0">
                <a:solidFill>
                  <a:srgbClr val="7030A0"/>
                </a:solidFill>
                <a:latin typeface="+mj-lt"/>
              </a:rPr>
              <a:t>14. INFN Napoli, Napoli, Italy</a:t>
            </a:r>
          </a:p>
          <a:p>
            <a:pPr marL="90488" indent="-88900">
              <a:spcBef>
                <a:spcPts val="0"/>
              </a:spcBef>
            </a:pPr>
            <a:r>
              <a:rPr lang="en-US" sz="1300" i="1" baseline="0" dirty="0">
                <a:solidFill>
                  <a:srgbClr val="7030A0"/>
                </a:solidFill>
                <a:latin typeface="+mj-lt"/>
              </a:rPr>
              <a:t>15. INFN  </a:t>
            </a:r>
            <a:r>
              <a:rPr lang="en-US" sz="1300" i="1" baseline="0" dirty="0" err="1">
                <a:solidFill>
                  <a:srgbClr val="7030A0"/>
                </a:solidFill>
                <a:latin typeface="+mj-lt"/>
              </a:rPr>
              <a:t>Padova</a:t>
            </a:r>
            <a:r>
              <a:rPr lang="en-US" sz="1300" i="1" baseline="0" dirty="0">
                <a:solidFill>
                  <a:srgbClr val="7030A0"/>
                </a:solidFill>
                <a:latin typeface="+mj-lt"/>
              </a:rPr>
              <a:t> and University, Italy</a:t>
            </a:r>
          </a:p>
          <a:p>
            <a:pPr marL="90488" indent="-88900">
              <a:spcBef>
                <a:spcPts val="0"/>
              </a:spcBef>
            </a:pPr>
            <a:r>
              <a:rPr lang="en-US" sz="1300" i="1" baseline="0" dirty="0">
                <a:solidFill>
                  <a:srgbClr val="7030A0"/>
                </a:solidFill>
                <a:latin typeface="+mj-lt"/>
              </a:rPr>
              <a:t>16. INFN Pavia and University, Italy </a:t>
            </a:r>
          </a:p>
          <a:p>
            <a:pPr marL="90488" indent="-88900">
              <a:spcBef>
                <a:spcPts val="0"/>
              </a:spcBef>
            </a:pPr>
            <a:r>
              <a:rPr lang="en-US" sz="1300" i="1" baseline="0" dirty="0">
                <a:solidFill>
                  <a:srgbClr val="7030A0"/>
                </a:solidFill>
                <a:latin typeface="+mj-lt"/>
              </a:rPr>
              <a:t>17. SLAC National Accelerator Lab., USA</a:t>
            </a:r>
          </a:p>
          <a:p>
            <a:pPr marL="90488" indent="-88900">
              <a:spcBef>
                <a:spcPts val="0"/>
              </a:spcBef>
            </a:pPr>
            <a:r>
              <a:rPr lang="en-US" sz="1300" i="1" baseline="0" dirty="0">
                <a:solidFill>
                  <a:srgbClr val="7030A0"/>
                </a:solidFill>
                <a:latin typeface="+mj-lt"/>
              </a:rPr>
              <a:t>18. Southern Methodist University, USA</a:t>
            </a:r>
          </a:p>
          <a:p>
            <a:pPr marL="90488" indent="-88900">
              <a:spcBef>
                <a:spcPts val="0"/>
              </a:spcBef>
            </a:pPr>
            <a:r>
              <a:rPr lang="en-US" sz="1300" i="1" baseline="0" dirty="0">
                <a:solidFill>
                  <a:srgbClr val="7030A0"/>
                </a:solidFill>
                <a:latin typeface="+mj-lt"/>
              </a:rPr>
              <a:t>19. Tufts University, USA</a:t>
            </a:r>
          </a:p>
          <a:p>
            <a:pPr marL="90488" indent="-88900">
              <a:spcBef>
                <a:spcPts val="0"/>
              </a:spcBef>
            </a:pPr>
            <a:r>
              <a:rPr lang="en-US" sz="1300" i="1" dirty="0">
                <a:solidFill>
                  <a:srgbClr val="7030A0"/>
                </a:solidFill>
                <a:latin typeface="+mj-lt"/>
              </a:rPr>
              <a:t>20. University of Chicago, USA</a:t>
            </a:r>
            <a:endParaRPr lang="en-US" sz="1300" i="1" baseline="0" dirty="0">
              <a:solidFill>
                <a:srgbClr val="7030A0"/>
              </a:solidFill>
              <a:latin typeface="+mj-lt"/>
            </a:endParaRPr>
          </a:p>
          <a:p>
            <a:pPr marL="90488" indent="-88900">
              <a:spcBef>
                <a:spcPts val="0"/>
              </a:spcBef>
            </a:pPr>
            <a:r>
              <a:rPr lang="en-US" sz="1300" i="1" baseline="0" dirty="0">
                <a:solidFill>
                  <a:srgbClr val="7030A0"/>
                </a:solidFill>
                <a:latin typeface="+mj-lt"/>
              </a:rPr>
              <a:t>21. University of Houston, USA</a:t>
            </a:r>
          </a:p>
          <a:p>
            <a:pPr marL="90488" indent="-88900">
              <a:spcBef>
                <a:spcPts val="0"/>
              </a:spcBef>
            </a:pPr>
            <a:r>
              <a:rPr lang="en-US" sz="1300" i="1" baseline="0" dirty="0">
                <a:solidFill>
                  <a:srgbClr val="7030A0"/>
                </a:solidFill>
                <a:latin typeface="+mj-lt"/>
              </a:rPr>
              <a:t>22. University of Pittsburgh, USA </a:t>
            </a:r>
          </a:p>
          <a:p>
            <a:pPr marL="90488" indent="-88900">
              <a:spcBef>
                <a:spcPts val="0"/>
              </a:spcBef>
            </a:pPr>
            <a:r>
              <a:rPr lang="en-US" sz="1300" i="1" baseline="0" dirty="0">
                <a:solidFill>
                  <a:srgbClr val="7030A0"/>
                </a:solidFill>
                <a:latin typeface="+mj-lt"/>
              </a:rPr>
              <a:t>23. University of Rochester, USA</a:t>
            </a:r>
          </a:p>
          <a:p>
            <a:pPr marL="90488" indent="-88900">
              <a:spcBef>
                <a:spcPts val="0"/>
              </a:spcBef>
            </a:pPr>
            <a:r>
              <a:rPr lang="en-US" sz="1300" i="1" baseline="0" dirty="0">
                <a:solidFill>
                  <a:srgbClr val="7030A0"/>
                </a:solidFill>
                <a:latin typeface="+mj-lt"/>
              </a:rPr>
              <a:t>24. University of Texas (Arlington),USA</a:t>
            </a:r>
          </a:p>
          <a:p>
            <a:pPr marL="90488" indent="-88900">
              <a:spcBef>
                <a:spcPts val="0"/>
              </a:spcBef>
            </a:pPr>
            <a:r>
              <a:rPr lang="en-US" sz="1300" i="1" dirty="0">
                <a:solidFill>
                  <a:srgbClr val="7030A0"/>
                </a:solidFill>
                <a:latin typeface="+mj-lt"/>
              </a:rPr>
              <a:t>25. INFN Pisa and University, Italy</a:t>
            </a:r>
          </a:p>
          <a:p>
            <a:pPr marL="90488" indent="-88900">
              <a:spcBef>
                <a:spcPts val="0"/>
              </a:spcBef>
            </a:pPr>
            <a:r>
              <a:rPr lang="en-US" sz="1300" i="1" dirty="0">
                <a:solidFill>
                  <a:srgbClr val="7030A0"/>
                </a:solidFill>
                <a:latin typeface="+mj-lt"/>
              </a:rPr>
              <a:t>26. Ramanujan Faculty Phys. Res. India</a:t>
            </a:r>
          </a:p>
          <a:p>
            <a:pPr marL="90488" indent="-88900">
              <a:spcBef>
                <a:spcPts val="0"/>
              </a:spcBef>
            </a:pPr>
            <a:r>
              <a:rPr lang="en-US" sz="1300" dirty="0">
                <a:solidFill>
                  <a:srgbClr val="7030A0"/>
                </a:solidFill>
                <a:latin typeface="+mj-lt"/>
              </a:rPr>
              <a:t>27. Virginia Tech Institute</a:t>
            </a:r>
            <a:endParaRPr lang="en-US" sz="1300" i="1" dirty="0">
              <a:solidFill>
                <a:srgbClr val="7030A0"/>
              </a:solidFill>
              <a:latin typeface="+mj-lt"/>
            </a:endParaRPr>
          </a:p>
        </p:txBody>
      </p:sp>
      <p:sp>
        <p:nvSpPr>
          <p:cNvPr id="2" name="Title 1"/>
          <p:cNvSpPr>
            <a:spLocks noGrp="1"/>
          </p:cNvSpPr>
          <p:nvPr>
            <p:ph type="title"/>
          </p:nvPr>
        </p:nvSpPr>
        <p:spPr>
          <a:xfrm>
            <a:off x="0" y="-27384"/>
            <a:ext cx="9906000" cy="533400"/>
          </a:xfrm>
        </p:spPr>
        <p:txBody>
          <a:bodyPr/>
          <a:lstStyle/>
          <a:p>
            <a:r>
              <a:rPr lang="en-US" sz="3200" dirty="0"/>
              <a:t> </a:t>
            </a:r>
            <a:r>
              <a:rPr lang="en-US" dirty="0"/>
              <a:t>ICARUS Collaboration at SBN</a:t>
            </a:r>
          </a:p>
        </p:txBody>
      </p:sp>
      <p:sp>
        <p:nvSpPr>
          <p:cNvPr id="3" name="Rettangolo 2"/>
          <p:cNvSpPr/>
          <p:nvPr/>
        </p:nvSpPr>
        <p:spPr>
          <a:xfrm>
            <a:off x="2362200" y="6366789"/>
            <a:ext cx="3733800" cy="338811"/>
          </a:xfrm>
          <a:prstGeom prst="rect">
            <a:avLst/>
          </a:prstGeom>
        </p:spPr>
        <p:txBody>
          <a:bodyPr wrap="square">
            <a:spAutoFit/>
          </a:bodyPr>
          <a:lstStyle/>
          <a:p>
            <a:pPr>
              <a:lnSpc>
                <a:spcPts val="1920"/>
              </a:lnSpc>
              <a:spcBef>
                <a:spcPts val="600"/>
              </a:spcBef>
            </a:pPr>
            <a:r>
              <a:rPr lang="en-US" b="1" dirty="0">
                <a:solidFill>
                  <a:srgbClr val="000000"/>
                </a:solidFill>
              </a:rPr>
              <a:t> </a:t>
            </a:r>
            <a:r>
              <a:rPr lang="en-US" sz="1800" baseline="0" dirty="0">
                <a:solidFill>
                  <a:srgbClr val="0000FF"/>
                </a:solidFill>
                <a:latin typeface="+mj-lt"/>
              </a:rPr>
              <a:t>Spokesperson: C. Rubbia, GSSI</a:t>
            </a:r>
          </a:p>
        </p:txBody>
      </p:sp>
      <p:sp>
        <p:nvSpPr>
          <p:cNvPr id="7" name="Rettangolo 6"/>
          <p:cNvSpPr/>
          <p:nvPr/>
        </p:nvSpPr>
        <p:spPr>
          <a:xfrm>
            <a:off x="5867400" y="5943600"/>
            <a:ext cx="4070948" cy="492443"/>
          </a:xfrm>
          <a:prstGeom prst="rect">
            <a:avLst/>
          </a:prstGeom>
        </p:spPr>
        <p:txBody>
          <a:bodyPr wrap="square">
            <a:spAutoFit/>
          </a:bodyPr>
          <a:lstStyle/>
          <a:p>
            <a:pPr marL="114300" indent="0">
              <a:buNone/>
            </a:pPr>
            <a:r>
              <a:rPr lang="en-US" sz="1300" baseline="0" dirty="0">
                <a:solidFill>
                  <a:srgbClr val="000000"/>
                </a:solidFill>
              </a:rPr>
              <a:t>       </a:t>
            </a:r>
            <a:r>
              <a:rPr lang="en-US" sz="1300" baseline="0" dirty="0">
                <a:solidFill>
                  <a:srgbClr val="000000"/>
                </a:solidFill>
                <a:latin typeface="+mj-lt"/>
              </a:rPr>
              <a:t>12 INFN groups, 12 US institutions, CERN,</a:t>
            </a:r>
            <a:r>
              <a:rPr lang="en-US" sz="1300" dirty="0">
                <a:solidFill>
                  <a:srgbClr val="000000"/>
                </a:solidFill>
                <a:latin typeface="+mj-lt"/>
              </a:rPr>
              <a:t>                              	</a:t>
            </a:r>
            <a:r>
              <a:rPr lang="en-US" sz="1300" baseline="0" dirty="0">
                <a:solidFill>
                  <a:srgbClr val="000000"/>
                </a:solidFill>
                <a:latin typeface="+mj-lt"/>
              </a:rPr>
              <a:t>1 Mexican institution, </a:t>
            </a:r>
            <a:r>
              <a:rPr lang="en-US" sz="1300" dirty="0">
                <a:solidFill>
                  <a:srgbClr val="000000"/>
                </a:solidFill>
                <a:latin typeface="+mj-lt"/>
              </a:rPr>
              <a:t>1 Indian Insti</a:t>
            </a:r>
            <a:r>
              <a:rPr lang="en-US" sz="1300" baseline="0" dirty="0">
                <a:solidFill>
                  <a:srgbClr val="000000"/>
                </a:solidFill>
                <a:latin typeface="+mj-lt"/>
              </a:rPr>
              <a:t>tution</a:t>
            </a:r>
            <a:endParaRPr lang="it-IT" sz="1300" baseline="0" dirty="0">
              <a:latin typeface="+mj-lt"/>
            </a:endParaRPr>
          </a:p>
        </p:txBody>
      </p:sp>
      <p:sp>
        <p:nvSpPr>
          <p:cNvPr id="8" name="Rettangolo 7"/>
          <p:cNvSpPr/>
          <p:nvPr/>
        </p:nvSpPr>
        <p:spPr>
          <a:xfrm>
            <a:off x="6553200" y="6381690"/>
            <a:ext cx="3276600" cy="400110"/>
          </a:xfrm>
          <a:prstGeom prst="rect">
            <a:avLst/>
          </a:prstGeom>
        </p:spPr>
        <p:txBody>
          <a:bodyPr wrap="square">
            <a:spAutoFit/>
          </a:bodyPr>
          <a:lstStyle/>
          <a:p>
            <a:pPr marL="138113" indent="-138113"/>
            <a:r>
              <a:rPr lang="en-US" sz="1000" baseline="0" dirty="0">
                <a:solidFill>
                  <a:srgbClr val="000000"/>
                </a:solidFill>
                <a:latin typeface="+mj-lt"/>
              </a:rPr>
              <a:t>a  On Leave of Absence from INFN </a:t>
            </a:r>
            <a:r>
              <a:rPr lang="it-IT" sz="1000" baseline="0" dirty="0">
                <a:solidFill>
                  <a:srgbClr val="000000"/>
                </a:solidFill>
                <a:latin typeface="+mj-lt"/>
              </a:rPr>
              <a:t>Padova</a:t>
            </a:r>
          </a:p>
          <a:p>
            <a:pPr marL="138113" indent="-138113"/>
            <a:r>
              <a:rPr lang="en-US" sz="1000" baseline="0" dirty="0">
                <a:solidFill>
                  <a:srgbClr val="000000"/>
                </a:solidFill>
                <a:latin typeface="+mj-lt"/>
              </a:rPr>
              <a:t>b  On Leave of Absence from INFN Pavia </a:t>
            </a:r>
            <a:endParaRPr lang="en-US" sz="1000" baseline="0" dirty="0">
              <a:solidFill>
                <a:srgbClr val="9900CC"/>
              </a:solidFill>
              <a:latin typeface="+mj-lt"/>
            </a:endParaRPr>
          </a:p>
        </p:txBody>
      </p:sp>
      <p:graphicFrame>
        <p:nvGraphicFramePr>
          <p:cNvPr id="9" name="Object 8"/>
          <p:cNvGraphicFramePr>
            <a:graphicFrameLocks noChangeAspect="1"/>
          </p:cNvGraphicFramePr>
          <p:nvPr/>
        </p:nvGraphicFramePr>
        <p:xfrm>
          <a:off x="1238250" y="3338513"/>
          <a:ext cx="7429500" cy="177800"/>
        </p:xfrm>
        <a:graphic>
          <a:graphicData uri="http://schemas.openxmlformats.org/presentationml/2006/ole">
            <mc:AlternateContent xmlns:mc="http://schemas.openxmlformats.org/markup-compatibility/2006">
              <mc:Choice xmlns:v="urn:schemas-microsoft-com:vml" Requires="v">
                <p:oleObj spid="_x0000_s1122" name="Documento" r:id="rId4" imgW="7429500" imgH="177800" progId="Word.Document.12">
                  <p:embed/>
                </p:oleObj>
              </mc:Choice>
              <mc:Fallback>
                <p:oleObj name="Documento" r:id="rId4" imgW="7429500" imgH="177800" progId="Word.Document.12">
                  <p:embed/>
                  <p:pic>
                    <p:nvPicPr>
                      <p:cNvPr id="9" name="Object 8"/>
                      <p:cNvPicPr/>
                      <p:nvPr/>
                    </p:nvPicPr>
                    <p:blipFill>
                      <a:blip r:embed="rId5"/>
                      <a:stretch>
                        <a:fillRect/>
                      </a:stretch>
                    </p:blipFill>
                    <p:spPr>
                      <a:xfrm>
                        <a:off x="1238250" y="3338513"/>
                        <a:ext cx="7429500" cy="177800"/>
                      </a:xfrm>
                      <a:prstGeom prst="rect">
                        <a:avLst/>
                      </a:prstGeom>
                    </p:spPr>
                  </p:pic>
                </p:oleObj>
              </mc:Fallback>
            </mc:AlternateContent>
          </a:graphicData>
        </a:graphic>
      </p:graphicFrame>
      <p:sp>
        <p:nvSpPr>
          <p:cNvPr id="10" name="Rettangolo 10">
            <a:extLst>
              <a:ext uri="{FF2B5EF4-FFF2-40B4-BE49-F238E27FC236}">
                <a16:creationId xmlns:a16="http://schemas.microsoft.com/office/drawing/2014/main" id="{5E3CA90E-4EC9-FD48-AE85-BF3F18C8D62C}"/>
              </a:ext>
            </a:extLst>
          </p:cNvPr>
          <p:cNvSpPr/>
          <p:nvPr/>
        </p:nvSpPr>
        <p:spPr>
          <a:xfrm>
            <a:off x="0" y="457200"/>
            <a:ext cx="6629400" cy="6184514"/>
          </a:xfrm>
          <a:prstGeom prst="rect">
            <a:avLst/>
          </a:prstGeom>
        </p:spPr>
        <p:txBody>
          <a:bodyPr wrap="square">
            <a:spAutoFit/>
          </a:bodyPr>
          <a:lstStyle/>
          <a:p>
            <a:pPr>
              <a:lnSpc>
                <a:spcPts val="1680"/>
              </a:lnSpc>
              <a:buNone/>
              <a:tabLst>
                <a:tab pos="6127750" algn="l"/>
              </a:tabLst>
            </a:pPr>
            <a:r>
              <a:rPr lang="it-IT" sz="1200" i="0" dirty="0">
                <a:solidFill>
                  <a:srgbClr val="000000"/>
                </a:solidFill>
                <a:latin typeface="+mj-lt"/>
              </a:rPr>
              <a:t>P. Abratenko</a:t>
            </a:r>
            <a:r>
              <a:rPr lang="it-IT" sz="1200" i="0" baseline="30000" dirty="0">
                <a:solidFill>
                  <a:srgbClr val="000000"/>
                </a:solidFill>
                <a:latin typeface="+mj-lt"/>
              </a:rPr>
              <a:t>19</a:t>
            </a:r>
            <a:r>
              <a:rPr lang="it-IT" sz="1200" i="0" dirty="0">
                <a:solidFill>
                  <a:srgbClr val="000000"/>
                </a:solidFill>
                <a:latin typeface="+mj-lt"/>
              </a:rPr>
              <a:t>,N. Abrego-Martinez</a:t>
            </a:r>
            <a:r>
              <a:rPr lang="it-IT" sz="1200" i="0" baseline="30000" dirty="0">
                <a:solidFill>
                  <a:srgbClr val="000000"/>
                </a:solidFill>
                <a:latin typeface="+mj-lt"/>
              </a:rPr>
              <a:t>3</a:t>
            </a:r>
            <a:r>
              <a:rPr lang="it-IT" sz="1200" i="0" dirty="0">
                <a:solidFill>
                  <a:srgbClr val="000000"/>
                </a:solidFill>
                <a:latin typeface="+mj-lt"/>
              </a:rPr>
              <a:t>, </a:t>
            </a:r>
            <a:r>
              <a:rPr lang="it-IT" sz="1200" i="0" dirty="0" err="1">
                <a:solidFill>
                  <a:srgbClr val="000000"/>
                </a:solidFill>
                <a:latin typeface="+mj-lt"/>
              </a:rPr>
              <a:t>F</a:t>
            </a:r>
            <a:r>
              <a:rPr lang="it-IT" sz="1200" i="0" dirty="0">
                <a:solidFill>
                  <a:srgbClr val="000000"/>
                </a:solidFill>
                <a:latin typeface="+mj-lt"/>
              </a:rPr>
              <a:t>. Akbar</a:t>
            </a:r>
            <a:r>
              <a:rPr lang="it-IT" sz="1200" i="0" baseline="30000" dirty="0">
                <a:solidFill>
                  <a:srgbClr val="000000"/>
                </a:solidFill>
                <a:latin typeface="+mj-lt"/>
              </a:rPr>
              <a:t>23</a:t>
            </a:r>
            <a:r>
              <a:rPr lang="en-US" sz="1200" i="0" dirty="0">
                <a:solidFill>
                  <a:srgbClr val="000000"/>
                </a:solidFill>
                <a:latin typeface="+mj-lt"/>
              </a:rPr>
              <a:t>, L. </a:t>
            </a:r>
            <a:r>
              <a:rPr lang="en-US" sz="1200" i="0" dirty="0" err="1">
                <a:solidFill>
                  <a:srgbClr val="000000"/>
                </a:solidFill>
                <a:latin typeface="+mj-lt"/>
              </a:rPr>
              <a:t>Aliaga</a:t>
            </a:r>
            <a:r>
              <a:rPr lang="en-US" sz="1200" i="0" dirty="0">
                <a:solidFill>
                  <a:srgbClr val="000000"/>
                </a:solidFill>
                <a:latin typeface="+mj-lt"/>
              </a:rPr>
              <a:t> Soplin</a:t>
            </a:r>
            <a:r>
              <a:rPr lang="en-US" sz="1200" i="0" baseline="30000" dirty="0">
                <a:latin typeface="+mj-lt"/>
              </a:rPr>
              <a:t>24</a:t>
            </a:r>
            <a:r>
              <a:rPr lang="en-US" sz="1200" i="0" dirty="0">
                <a:latin typeface="+mj-lt"/>
              </a:rPr>
              <a:t>, </a:t>
            </a:r>
            <a:r>
              <a:rPr lang="en-US" sz="1200" i="0" dirty="0">
                <a:solidFill>
                  <a:srgbClr val="000000"/>
                </a:solidFill>
                <a:latin typeface="+mj-lt"/>
              </a:rPr>
              <a:t>M. </a:t>
            </a:r>
            <a:r>
              <a:rPr lang="en-US" sz="1200" i="0" dirty="0" err="1">
                <a:solidFill>
                  <a:srgbClr val="000000"/>
                </a:solidFill>
                <a:latin typeface="+mj-lt"/>
              </a:rPr>
              <a:t>Artero</a:t>
            </a:r>
            <a:r>
              <a:rPr lang="en-US" sz="1200" i="0" dirty="0">
                <a:solidFill>
                  <a:srgbClr val="000000"/>
                </a:solidFill>
                <a:latin typeface="+mj-lt"/>
              </a:rPr>
              <a:t> Pons</a:t>
            </a:r>
            <a:r>
              <a:rPr lang="en-US" sz="1200" i="0" baseline="30000" dirty="0">
                <a:solidFill>
                  <a:srgbClr val="000000"/>
                </a:solidFill>
                <a:latin typeface="+mj-lt"/>
              </a:rPr>
              <a:t>15</a:t>
            </a:r>
            <a:r>
              <a:rPr lang="en-US" sz="1200" i="0" dirty="0">
                <a:solidFill>
                  <a:srgbClr val="000000"/>
                </a:solidFill>
                <a:latin typeface="+mj-lt"/>
              </a:rPr>
              <a:t>,              W.F. Badgett</a:t>
            </a:r>
            <a:r>
              <a:rPr lang="en-US" sz="1200" i="0" baseline="30000" dirty="0">
                <a:solidFill>
                  <a:srgbClr val="000000"/>
                </a:solidFill>
                <a:latin typeface="+mj-lt"/>
              </a:rPr>
              <a:t>5</a:t>
            </a:r>
            <a:r>
              <a:rPr lang="en-US" sz="1200" i="0" dirty="0">
                <a:solidFill>
                  <a:srgbClr val="000000"/>
                </a:solidFill>
                <a:latin typeface="+mj-lt"/>
              </a:rPr>
              <a:t>, L.F. Bagby</a:t>
            </a:r>
            <a:r>
              <a:rPr lang="en-US" sz="1200" i="0" baseline="30000" dirty="0">
                <a:solidFill>
                  <a:srgbClr val="000000"/>
                </a:solidFill>
                <a:latin typeface="+mj-lt"/>
              </a:rPr>
              <a:t>5</a:t>
            </a:r>
            <a:r>
              <a:rPr lang="en-US" sz="1200" i="0" dirty="0">
                <a:solidFill>
                  <a:srgbClr val="000000"/>
                </a:solidFill>
                <a:latin typeface="+mj-lt"/>
              </a:rPr>
              <a:t>, B. Baibussinov</a:t>
            </a:r>
            <a:r>
              <a:rPr lang="en-US" sz="1200" i="0" baseline="30000" dirty="0">
                <a:solidFill>
                  <a:srgbClr val="000000"/>
                </a:solidFill>
                <a:latin typeface="+mj-lt"/>
              </a:rPr>
              <a:t>15</a:t>
            </a:r>
            <a:r>
              <a:rPr lang="en-US" sz="1200" i="0" dirty="0">
                <a:solidFill>
                  <a:srgbClr val="000000"/>
                </a:solidFill>
                <a:latin typeface="+mj-lt"/>
              </a:rPr>
              <a:t>, B. Behera</a:t>
            </a:r>
            <a:r>
              <a:rPr lang="en-US" sz="1200" i="0" baseline="30000" dirty="0">
                <a:solidFill>
                  <a:srgbClr val="000000"/>
                </a:solidFill>
                <a:latin typeface="+mj-lt"/>
              </a:rPr>
              <a:t>4</a:t>
            </a:r>
            <a:r>
              <a:rPr lang="en-US" sz="1200" i="0" dirty="0">
                <a:solidFill>
                  <a:srgbClr val="000000"/>
                </a:solidFill>
                <a:latin typeface="+mj-lt"/>
              </a:rPr>
              <a:t>, V. Bellini</a:t>
            </a:r>
            <a:r>
              <a:rPr lang="en-US" sz="1200" i="0" baseline="30000" dirty="0">
                <a:solidFill>
                  <a:srgbClr val="000000"/>
                </a:solidFill>
                <a:latin typeface="+mj-lt"/>
              </a:rPr>
              <a:t>7</a:t>
            </a:r>
            <a:r>
              <a:rPr lang="en-US" sz="1200" i="0" dirty="0">
                <a:solidFill>
                  <a:srgbClr val="000000"/>
                </a:solidFill>
                <a:latin typeface="+mj-lt"/>
              </a:rPr>
              <a:t>, O. </a:t>
            </a:r>
            <a:r>
              <a:rPr lang="en-US" sz="1200" i="0" dirty="0">
                <a:latin typeface="+mj-lt"/>
              </a:rPr>
              <a:t>Beltramello</a:t>
            </a:r>
            <a:r>
              <a:rPr lang="en-US" sz="1200" i="0" baseline="30000" dirty="0">
                <a:latin typeface="+mj-lt"/>
              </a:rPr>
              <a:t>2</a:t>
            </a:r>
            <a:r>
              <a:rPr lang="en-US" sz="1200" i="0" dirty="0">
                <a:latin typeface="+mj-lt"/>
              </a:rPr>
              <a:t>,               R. Benocci</a:t>
            </a:r>
            <a:r>
              <a:rPr lang="en-US" sz="1200" i="0" baseline="30000" dirty="0">
                <a:latin typeface="+mj-lt"/>
              </a:rPr>
              <a:t>13</a:t>
            </a:r>
            <a:r>
              <a:rPr lang="en-US" sz="1200" i="0" dirty="0">
                <a:latin typeface="+mj-lt"/>
              </a:rPr>
              <a:t>,  J. Berger</a:t>
            </a:r>
            <a:r>
              <a:rPr lang="en-US" sz="1200" i="0" baseline="30000" dirty="0">
                <a:latin typeface="+mj-lt"/>
              </a:rPr>
              <a:t>4</a:t>
            </a:r>
            <a:r>
              <a:rPr lang="en-US" sz="1200" i="0" dirty="0">
                <a:latin typeface="+mj-lt"/>
              </a:rPr>
              <a:t>, S. Bertolucci</a:t>
            </a:r>
            <a:r>
              <a:rPr lang="en-US" sz="1200" i="0" baseline="30000" dirty="0">
                <a:latin typeface="+mj-lt"/>
              </a:rPr>
              <a:t>6</a:t>
            </a:r>
            <a:r>
              <a:rPr lang="en-US" sz="1200" i="0" dirty="0">
                <a:latin typeface="+mj-lt"/>
              </a:rPr>
              <a:t>,  M. Betancourt</a:t>
            </a:r>
            <a:r>
              <a:rPr lang="en-US" sz="1200" i="0" baseline="30000" dirty="0">
                <a:latin typeface="+mj-lt"/>
              </a:rPr>
              <a:t>5</a:t>
            </a:r>
            <a:r>
              <a:rPr lang="en-US" sz="1200" i="0" dirty="0">
                <a:latin typeface="+mj-lt"/>
              </a:rPr>
              <a:t>, K. Biery</a:t>
            </a:r>
            <a:r>
              <a:rPr lang="en-US" sz="1200" i="0" baseline="30000" dirty="0">
                <a:latin typeface="+mj-lt"/>
              </a:rPr>
              <a:t>5</a:t>
            </a:r>
            <a:r>
              <a:rPr lang="en-US" sz="1200" i="0" dirty="0">
                <a:latin typeface="+mj-lt"/>
              </a:rPr>
              <a:t>, M. Bonesini</a:t>
            </a:r>
            <a:r>
              <a:rPr lang="en-US" sz="1200" i="0" baseline="30000" dirty="0">
                <a:latin typeface="+mj-lt"/>
              </a:rPr>
              <a:t>13</a:t>
            </a:r>
            <a:r>
              <a:rPr lang="en-US" sz="1200" i="0" dirty="0">
                <a:latin typeface="+mj-lt"/>
              </a:rPr>
              <a:t>, T. Boone</a:t>
            </a:r>
            <a:r>
              <a:rPr lang="en-US" sz="1200" i="0" baseline="30000" dirty="0">
                <a:latin typeface="+mj-lt"/>
              </a:rPr>
              <a:t>4</a:t>
            </a:r>
            <a:r>
              <a:rPr lang="en-US" sz="1200" i="0" dirty="0">
                <a:latin typeface="+mj-lt"/>
              </a:rPr>
              <a:t>,   B. Bottino</a:t>
            </a:r>
            <a:r>
              <a:rPr lang="en-US" sz="1200" i="0" baseline="30000" dirty="0">
                <a:latin typeface="+mj-lt"/>
              </a:rPr>
              <a:t>8</a:t>
            </a:r>
            <a:r>
              <a:rPr lang="en-US" sz="1200" i="0" dirty="0">
                <a:latin typeface="+mj-lt"/>
              </a:rPr>
              <a:t>, J Bremer</a:t>
            </a:r>
            <a:r>
              <a:rPr lang="en-US" sz="1200" i="0" baseline="30000" dirty="0">
                <a:latin typeface="+mj-lt"/>
              </a:rPr>
              <a:t>2</a:t>
            </a:r>
            <a:r>
              <a:rPr lang="en-US" sz="1200" i="0" dirty="0">
                <a:latin typeface="+mj-lt"/>
              </a:rPr>
              <a:t>, S. Brice</a:t>
            </a:r>
            <a:r>
              <a:rPr lang="en-US" sz="1200" i="0" baseline="30000" dirty="0">
                <a:latin typeface="+mj-lt"/>
              </a:rPr>
              <a:t>5</a:t>
            </a:r>
            <a:r>
              <a:rPr lang="en-US" sz="1200" i="0" dirty="0">
                <a:latin typeface="+mj-lt"/>
              </a:rPr>
              <a:t>, V. Brio</a:t>
            </a:r>
            <a:r>
              <a:rPr lang="en-US" sz="1200" i="0" baseline="30000" dirty="0">
                <a:latin typeface="+mj-lt"/>
              </a:rPr>
              <a:t>7</a:t>
            </a:r>
            <a:r>
              <a:rPr lang="en-US" sz="1200" i="0" dirty="0">
                <a:latin typeface="+mj-lt"/>
              </a:rPr>
              <a:t>, C. Brizzolari</a:t>
            </a:r>
            <a:r>
              <a:rPr lang="en-US" sz="1200" i="0" baseline="30000" dirty="0">
                <a:latin typeface="+mj-lt"/>
              </a:rPr>
              <a:t>13</a:t>
            </a:r>
            <a:r>
              <a:rPr lang="en-US" sz="1200" i="0" dirty="0">
                <a:latin typeface="+mj-lt"/>
              </a:rPr>
              <a:t>, J. Brown</a:t>
            </a:r>
            <a:r>
              <a:rPr lang="en-US" sz="1200" i="0" baseline="30000" dirty="0">
                <a:latin typeface="+mj-lt"/>
              </a:rPr>
              <a:t>5</a:t>
            </a:r>
            <a:r>
              <a:rPr lang="en-US" sz="1200" i="0" dirty="0">
                <a:latin typeface="+mj-lt"/>
              </a:rPr>
              <a:t>,  H.S. Budd</a:t>
            </a:r>
            <a:r>
              <a:rPr lang="en-US" sz="1200" i="0" baseline="30000" dirty="0">
                <a:latin typeface="+mj-lt"/>
              </a:rPr>
              <a:t>23</a:t>
            </a:r>
            <a:r>
              <a:rPr lang="en-US" sz="1200" i="0" dirty="0">
                <a:latin typeface="+mj-lt"/>
              </a:rPr>
              <a:t>, A. Campani</a:t>
            </a:r>
            <a:r>
              <a:rPr lang="en-US" sz="1200" i="0" baseline="30000" dirty="0">
                <a:latin typeface="+mj-lt"/>
              </a:rPr>
              <a:t>8</a:t>
            </a:r>
            <a:r>
              <a:rPr lang="en-US" sz="1200" i="0" dirty="0">
                <a:latin typeface="+mj-lt"/>
              </a:rPr>
              <a:t>, A. Campos</a:t>
            </a:r>
            <a:r>
              <a:rPr lang="en-US" sz="1200" i="0" baseline="30000" dirty="0">
                <a:latin typeface="+mj-lt"/>
              </a:rPr>
              <a:t>27</a:t>
            </a:r>
            <a:r>
              <a:rPr lang="en-US" sz="1200" i="0" dirty="0">
                <a:latin typeface="+mj-lt"/>
              </a:rPr>
              <a:t>, D. Carber</a:t>
            </a:r>
            <a:r>
              <a:rPr lang="en-US" sz="1200" i="0" baseline="30000" dirty="0">
                <a:latin typeface="+mj-lt"/>
              </a:rPr>
              <a:t>4 </a:t>
            </a:r>
            <a:r>
              <a:rPr lang="en-US" sz="1200" i="0" dirty="0">
                <a:latin typeface="+mj-lt"/>
              </a:rPr>
              <a:t>, M. Carneiro</a:t>
            </a:r>
            <a:r>
              <a:rPr lang="en-US" sz="1200" i="0" baseline="30000" dirty="0">
                <a:latin typeface="+mj-lt"/>
              </a:rPr>
              <a:t>1</a:t>
            </a:r>
            <a:r>
              <a:rPr lang="en-US" sz="1200" i="0" dirty="0">
                <a:latin typeface="+mj-lt"/>
              </a:rPr>
              <a:t>, I. Caro Terrazas</a:t>
            </a:r>
            <a:r>
              <a:rPr lang="en-US" sz="1200" i="0" baseline="30000" dirty="0">
                <a:latin typeface="+mj-lt"/>
              </a:rPr>
              <a:t>4</a:t>
            </a:r>
            <a:r>
              <a:rPr lang="en-US" sz="1200" i="0" dirty="0">
                <a:latin typeface="+mj-lt"/>
              </a:rPr>
              <a:t>, H. Carranza</a:t>
            </a:r>
            <a:r>
              <a:rPr lang="en-US" sz="1200" i="0" baseline="30000" dirty="0">
                <a:latin typeface="+mj-lt"/>
              </a:rPr>
              <a:t>24</a:t>
            </a:r>
            <a:r>
              <a:rPr lang="en-US" sz="1200" i="0" dirty="0">
                <a:latin typeface="+mj-lt"/>
              </a:rPr>
              <a:t>,                                 R. Castillo Fernandez</a:t>
            </a:r>
            <a:r>
              <a:rPr lang="en-US" sz="1200" i="0" baseline="30000" dirty="0">
                <a:latin typeface="+mj-lt"/>
              </a:rPr>
              <a:t>24</a:t>
            </a:r>
            <a:r>
              <a:rPr lang="en-US" sz="1200" i="0" dirty="0">
                <a:latin typeface="+mj-lt"/>
              </a:rPr>
              <a:t>, S. Centro</a:t>
            </a:r>
            <a:r>
              <a:rPr lang="en-US" sz="1200" i="0" baseline="30000" dirty="0">
                <a:latin typeface="+mj-lt"/>
              </a:rPr>
              <a:t>15</a:t>
            </a:r>
            <a:r>
              <a:rPr lang="en-US" sz="1200" i="0" dirty="0">
                <a:latin typeface="+mj-lt"/>
              </a:rPr>
              <a:t>,  G. Cerati</a:t>
            </a:r>
            <a:r>
              <a:rPr lang="en-US" sz="1200" i="0" baseline="30000" dirty="0">
                <a:latin typeface="+mj-lt"/>
              </a:rPr>
              <a:t>5</a:t>
            </a:r>
            <a:r>
              <a:rPr lang="en-US" sz="1200" i="0" dirty="0">
                <a:latin typeface="+mj-lt"/>
              </a:rPr>
              <a:t>, M. Chalifour</a:t>
            </a:r>
            <a:r>
              <a:rPr lang="en-US" sz="1200" i="0" baseline="30000" dirty="0">
                <a:latin typeface="+mj-lt"/>
              </a:rPr>
              <a:t>2</a:t>
            </a:r>
            <a:r>
              <a:rPr lang="en-US" sz="1200" i="0" dirty="0">
                <a:latin typeface="+mj-lt"/>
              </a:rPr>
              <a:t>, A.Chatterjee</a:t>
            </a:r>
            <a:r>
              <a:rPr lang="en-US" sz="1200" i="0" baseline="30000" dirty="0">
                <a:latin typeface="+mj-lt"/>
              </a:rPr>
              <a:t>26</a:t>
            </a:r>
            <a:r>
              <a:rPr lang="en-US" sz="1200" i="0" dirty="0">
                <a:latin typeface="+mj-lt"/>
              </a:rPr>
              <a:t>, D. Cherdack</a:t>
            </a:r>
            <a:r>
              <a:rPr lang="en-US" sz="1200" i="0" baseline="30000" dirty="0">
                <a:latin typeface="+mj-lt"/>
              </a:rPr>
              <a:t>21</a:t>
            </a:r>
            <a:r>
              <a:rPr lang="en-US" sz="1200" i="0" dirty="0">
                <a:latin typeface="+mj-lt"/>
              </a:rPr>
              <a:t>, S. Cherubini</a:t>
            </a:r>
            <a:r>
              <a:rPr lang="en-US" sz="1200" i="0" baseline="30000" dirty="0">
                <a:latin typeface="+mj-lt"/>
              </a:rPr>
              <a:t>11</a:t>
            </a:r>
            <a:r>
              <a:rPr lang="en-US" sz="1200" i="0" dirty="0">
                <a:latin typeface="+mj-lt"/>
              </a:rPr>
              <a:t>, N. Chitirasreemadam</a:t>
            </a:r>
            <a:r>
              <a:rPr lang="en-US" sz="1200" i="0" baseline="30000" dirty="0">
                <a:latin typeface="+mj-lt"/>
              </a:rPr>
              <a:t>25</a:t>
            </a:r>
            <a:r>
              <a:rPr lang="en-US" sz="1200" i="0" dirty="0">
                <a:latin typeface="+mj-lt"/>
              </a:rPr>
              <a:t>, M. Cicerchia</a:t>
            </a:r>
            <a:r>
              <a:rPr lang="en-US" sz="1200" i="0" baseline="30000" dirty="0">
                <a:latin typeface="+mj-lt"/>
              </a:rPr>
              <a:t>15</a:t>
            </a:r>
            <a:r>
              <a:rPr lang="en-US" sz="1200" i="0" dirty="0">
                <a:latin typeface="+mj-lt"/>
              </a:rPr>
              <a:t>, T.  Coan</a:t>
            </a:r>
            <a:r>
              <a:rPr lang="en-US" sz="1200" i="0" baseline="30000" dirty="0">
                <a:latin typeface="+mj-lt"/>
              </a:rPr>
              <a:t>18</a:t>
            </a:r>
            <a:r>
              <a:rPr lang="en-US" sz="1200" i="0" dirty="0">
                <a:latin typeface="+mj-lt"/>
              </a:rPr>
              <a:t>, A. Cocco</a:t>
            </a:r>
            <a:r>
              <a:rPr lang="en-US" sz="1200" i="0" baseline="30000" dirty="0">
                <a:latin typeface="+mj-lt"/>
              </a:rPr>
              <a:t>14</a:t>
            </a:r>
            <a:r>
              <a:rPr lang="en-US" sz="1200" i="0" dirty="0">
                <a:latin typeface="+mj-lt"/>
              </a:rPr>
              <a:t>,                          M. R. Convery</a:t>
            </a:r>
            <a:r>
              <a:rPr lang="en-US" sz="1200" i="0" baseline="30000" dirty="0">
                <a:latin typeface="+mj-lt"/>
              </a:rPr>
              <a:t>17</a:t>
            </a:r>
            <a:r>
              <a:rPr lang="en-US" sz="1200" i="0" dirty="0">
                <a:latin typeface="+mj-lt"/>
              </a:rPr>
              <a:t>, L. Cooper-Troendle</a:t>
            </a:r>
            <a:r>
              <a:rPr lang="en-US" sz="1200" i="0" baseline="30000" dirty="0">
                <a:latin typeface="+mj-lt"/>
              </a:rPr>
              <a:t>22</a:t>
            </a:r>
            <a:r>
              <a:rPr lang="en-US" sz="1200" i="0" dirty="0">
                <a:latin typeface="+mj-lt"/>
              </a:rPr>
              <a:t>, S. Copello</a:t>
            </a:r>
            <a:r>
              <a:rPr lang="en-US" sz="1200" i="0" baseline="30000" dirty="0">
                <a:latin typeface="+mj-lt"/>
              </a:rPr>
              <a:t>16</a:t>
            </a:r>
            <a:r>
              <a:rPr lang="en-US" sz="1200" i="0" dirty="0">
                <a:latin typeface="+mj-lt"/>
              </a:rPr>
              <a:t>, A. De Roeck</a:t>
            </a:r>
            <a:r>
              <a:rPr lang="en-US" sz="1200" i="0" baseline="30000" dirty="0">
                <a:latin typeface="+mj-lt"/>
              </a:rPr>
              <a:t>2</a:t>
            </a:r>
            <a:r>
              <a:rPr lang="en-US" sz="1200" i="0" dirty="0">
                <a:latin typeface="+mj-lt"/>
              </a:rPr>
              <a:t>,  S. Di Domizio</a:t>
            </a:r>
            <a:r>
              <a:rPr lang="en-US" sz="1200" i="0" baseline="30000" dirty="0">
                <a:latin typeface="+mj-lt"/>
              </a:rPr>
              <a:t>8</a:t>
            </a:r>
            <a:r>
              <a:rPr lang="en-US" sz="1200" i="0" dirty="0">
                <a:latin typeface="+mj-lt"/>
              </a:rPr>
              <a:t>, D. Di Ferdinando</a:t>
            </a:r>
            <a:r>
              <a:rPr lang="en-US" sz="1200" i="0" baseline="30000" dirty="0">
                <a:latin typeface="+mj-lt"/>
              </a:rPr>
              <a:t>6</a:t>
            </a:r>
            <a:r>
              <a:rPr lang="en-US" sz="1200" i="0" dirty="0">
                <a:latin typeface="+mj-lt"/>
              </a:rPr>
              <a:t>, L. Di Noto</a:t>
            </a:r>
            <a:r>
              <a:rPr lang="en-US" sz="1200" i="0" baseline="30000" dirty="0">
                <a:latin typeface="+mj-lt"/>
              </a:rPr>
              <a:t>8</a:t>
            </a:r>
            <a:r>
              <a:rPr lang="en-US" sz="1200" i="0" dirty="0">
                <a:latin typeface="+mj-lt"/>
              </a:rPr>
              <a:t>, M. Diwan</a:t>
            </a:r>
            <a:r>
              <a:rPr lang="en-US" sz="1200" i="0" baseline="30000" dirty="0">
                <a:latin typeface="+mj-lt"/>
              </a:rPr>
              <a:t>1</a:t>
            </a:r>
            <a:r>
              <a:rPr lang="en-US" sz="1200" i="0" dirty="0">
                <a:latin typeface="+mj-lt"/>
              </a:rPr>
              <a:t>, </a:t>
            </a:r>
            <a:r>
              <a:rPr lang="en-US" sz="1200" dirty="0">
                <a:latin typeface="+mj-lt"/>
              </a:rPr>
              <a:t>S. Dolan</a:t>
            </a:r>
            <a:r>
              <a:rPr lang="en-US" sz="1200" baseline="30000" dirty="0">
                <a:latin typeface="+mj-lt"/>
              </a:rPr>
              <a:t>2</a:t>
            </a:r>
            <a:r>
              <a:rPr lang="en-US" sz="1200" dirty="0">
                <a:latin typeface="+mj-lt"/>
              </a:rPr>
              <a:t>, S</a:t>
            </a:r>
            <a:r>
              <a:rPr lang="en-US" sz="1200" i="0" dirty="0">
                <a:latin typeface="+mj-lt"/>
              </a:rPr>
              <a:t>. Donati</a:t>
            </a:r>
            <a:r>
              <a:rPr lang="en-US" sz="1200" i="0" baseline="30000" dirty="0">
                <a:latin typeface="+mj-lt"/>
              </a:rPr>
              <a:t>25</a:t>
            </a:r>
            <a:r>
              <a:rPr lang="en-US" sz="1200" i="0" dirty="0">
                <a:latin typeface="+mj-lt"/>
              </a:rPr>
              <a:t>, R. Doubnik</a:t>
            </a:r>
            <a:r>
              <a:rPr lang="en-US" sz="1200" i="0" baseline="30000" dirty="0">
                <a:latin typeface="+mj-lt"/>
              </a:rPr>
              <a:t>5</a:t>
            </a:r>
            <a:r>
              <a:rPr lang="en-US" sz="1200" i="0" dirty="0">
                <a:latin typeface="+mj-lt"/>
              </a:rPr>
              <a:t>, F. Drielsma</a:t>
            </a:r>
            <a:r>
              <a:rPr lang="en-US" sz="1200" i="0" baseline="30000" dirty="0">
                <a:latin typeface="+mj-lt"/>
              </a:rPr>
              <a:t>17</a:t>
            </a:r>
            <a:r>
              <a:rPr lang="en-US" sz="1200" i="0" dirty="0">
                <a:latin typeface="+mj-lt"/>
              </a:rPr>
              <a:t>,  J. Dyer</a:t>
            </a:r>
            <a:r>
              <a:rPr lang="en-US" sz="1200" i="0" baseline="30000" dirty="0">
                <a:latin typeface="+mj-lt"/>
              </a:rPr>
              <a:t>4</a:t>
            </a:r>
            <a:r>
              <a:rPr lang="en-US" sz="1200" i="0" dirty="0">
                <a:latin typeface="+mj-lt"/>
              </a:rPr>
              <a:t>, S. Dytman</a:t>
            </a:r>
            <a:r>
              <a:rPr lang="en-US" sz="1200" i="0" baseline="30000" dirty="0">
                <a:latin typeface="+mj-lt"/>
              </a:rPr>
              <a:t>22</a:t>
            </a:r>
            <a:r>
              <a:rPr lang="en-US" sz="1200" i="0" dirty="0">
                <a:latin typeface="+mj-lt"/>
              </a:rPr>
              <a:t>, C. Fabre</a:t>
            </a:r>
            <a:r>
              <a:rPr lang="en-US" sz="1200" i="0" baseline="30000" dirty="0">
                <a:latin typeface="+mj-lt"/>
              </a:rPr>
              <a:t>2</a:t>
            </a:r>
            <a:r>
              <a:rPr lang="en-US" sz="1200" i="0" dirty="0">
                <a:latin typeface="+mj-lt"/>
              </a:rPr>
              <a:t>, A. Falcone</a:t>
            </a:r>
            <a:r>
              <a:rPr lang="en-US" sz="1200" i="0" baseline="30000" dirty="0">
                <a:latin typeface="+mj-lt"/>
              </a:rPr>
              <a:t>13</a:t>
            </a:r>
            <a:r>
              <a:rPr lang="en-US" sz="1200" i="0" dirty="0">
                <a:latin typeface="+mj-lt"/>
              </a:rPr>
              <a:t>, C. Farnese</a:t>
            </a:r>
            <a:r>
              <a:rPr lang="en-US" sz="1200" i="0" baseline="30000" dirty="0">
                <a:latin typeface="+mj-lt"/>
              </a:rPr>
              <a:t>15</a:t>
            </a:r>
            <a:r>
              <a:rPr lang="en-US" sz="1200" i="0" dirty="0">
                <a:latin typeface="+mj-lt"/>
              </a:rPr>
              <a:t>, A. Fava</a:t>
            </a:r>
            <a:r>
              <a:rPr lang="en-US" sz="1200" i="0" baseline="30000" dirty="0">
                <a:latin typeface="+mj-lt"/>
              </a:rPr>
              <a:t>5</a:t>
            </a:r>
            <a:r>
              <a:rPr lang="it-IT" sz="1200" i="0" dirty="0">
                <a:latin typeface="+mj-lt"/>
              </a:rPr>
              <a:t>, N. Gallice</a:t>
            </a:r>
            <a:r>
              <a:rPr lang="it-IT" sz="1200" i="0" baseline="30000" dirty="0">
                <a:latin typeface="+mj-lt"/>
              </a:rPr>
              <a:t>1</a:t>
            </a:r>
            <a:r>
              <a:rPr lang="it-IT" sz="1200" i="0" dirty="0">
                <a:latin typeface="+mj-lt"/>
              </a:rPr>
              <a:t>, C. Gatto</a:t>
            </a:r>
            <a:r>
              <a:rPr lang="it-IT" sz="1200" i="0" baseline="30000" dirty="0">
                <a:latin typeface="+mj-lt"/>
              </a:rPr>
              <a:t>14</a:t>
            </a:r>
            <a:r>
              <a:rPr lang="it-IT" sz="1200" i="0" dirty="0">
                <a:latin typeface="+mj-lt"/>
              </a:rPr>
              <a:t>, </a:t>
            </a:r>
            <a:r>
              <a:rPr lang="en-US" sz="1200" i="0" dirty="0">
                <a:latin typeface="+mj-lt"/>
              </a:rPr>
              <a:t>M. Geynisman</a:t>
            </a:r>
            <a:r>
              <a:rPr lang="en-US" sz="1200" i="0" baseline="30000" dirty="0">
                <a:latin typeface="+mj-lt"/>
              </a:rPr>
              <a:t>5</a:t>
            </a:r>
            <a:r>
              <a:rPr lang="en-US" sz="1200" i="0" dirty="0">
                <a:latin typeface="+mj-lt"/>
              </a:rPr>
              <a:t>, </a:t>
            </a:r>
            <a:r>
              <a:rPr lang="it-IT" sz="1200" i="0" dirty="0">
                <a:latin typeface="+mj-lt"/>
              </a:rPr>
              <a:t>D. Gibin</a:t>
            </a:r>
            <a:r>
              <a:rPr lang="it-IT" sz="1200" i="0" baseline="30000" dirty="0">
                <a:latin typeface="+mj-lt"/>
              </a:rPr>
              <a:t>15</a:t>
            </a:r>
            <a:r>
              <a:rPr lang="it-IT" sz="1200" i="0" dirty="0">
                <a:latin typeface="+mj-lt"/>
              </a:rPr>
              <a:t>, A. Gioiosa</a:t>
            </a:r>
            <a:r>
              <a:rPr lang="it-IT" sz="1200" i="0" baseline="30000" dirty="0">
                <a:latin typeface="+mj-lt"/>
              </a:rPr>
              <a:t>25</a:t>
            </a:r>
            <a:r>
              <a:rPr lang="it-IT" sz="1200" i="0" dirty="0">
                <a:latin typeface="+mj-lt"/>
              </a:rPr>
              <a:t>, </a:t>
            </a:r>
            <a:r>
              <a:rPr lang="en-US" sz="1200" i="0" dirty="0">
                <a:latin typeface="+mj-lt"/>
              </a:rPr>
              <a:t>W. Gu</a:t>
            </a:r>
            <a:r>
              <a:rPr lang="en-US" sz="1200" i="0" baseline="30000" dirty="0">
                <a:latin typeface="+mj-lt"/>
              </a:rPr>
              <a:t>1</a:t>
            </a:r>
            <a:r>
              <a:rPr lang="en-US" sz="1200" i="0" dirty="0">
                <a:latin typeface="+mj-lt"/>
              </a:rPr>
              <a:t>, </a:t>
            </a:r>
            <a:r>
              <a:rPr lang="it-IT" sz="1200" i="0" dirty="0">
                <a:latin typeface="+mj-lt"/>
              </a:rPr>
              <a:t>M. Guerzoni</a:t>
            </a:r>
            <a:r>
              <a:rPr lang="it-IT" sz="1200" i="0" baseline="30000" dirty="0">
                <a:latin typeface="+mj-lt"/>
              </a:rPr>
              <a:t>6</a:t>
            </a:r>
            <a:r>
              <a:rPr lang="it-IT" sz="1200" i="0" dirty="0">
                <a:latin typeface="+mj-lt"/>
              </a:rPr>
              <a:t>, A. Guglielmi</a:t>
            </a:r>
            <a:r>
              <a:rPr lang="it-IT" sz="1200" i="0" baseline="30000" dirty="0">
                <a:latin typeface="+mj-lt"/>
              </a:rPr>
              <a:t>15</a:t>
            </a:r>
            <a:r>
              <a:rPr lang="it-IT" sz="1200" i="0" dirty="0">
                <a:latin typeface="+mj-lt"/>
              </a:rPr>
              <a:t>, </a:t>
            </a:r>
            <a:r>
              <a:rPr lang="en-US" sz="1200" i="0" dirty="0">
                <a:latin typeface="+mj-lt"/>
              </a:rPr>
              <a:t> G. Gurung</a:t>
            </a:r>
            <a:r>
              <a:rPr lang="en-US" sz="1200" i="0" baseline="30000" dirty="0">
                <a:latin typeface="+mj-lt"/>
              </a:rPr>
              <a:t>24</a:t>
            </a:r>
            <a:r>
              <a:rPr lang="en-US" sz="1200" i="0" dirty="0">
                <a:latin typeface="+mj-lt"/>
              </a:rPr>
              <a:t>,  S. Hahn</a:t>
            </a:r>
            <a:r>
              <a:rPr lang="en-US" sz="1200" i="0" baseline="30000" dirty="0">
                <a:latin typeface="+mj-lt"/>
              </a:rPr>
              <a:t>5</a:t>
            </a:r>
            <a:r>
              <a:rPr lang="en-US" sz="1200" i="0" dirty="0">
                <a:latin typeface="+mj-lt"/>
              </a:rPr>
              <a:t>, H. Hausner</a:t>
            </a:r>
            <a:r>
              <a:rPr lang="en-US" sz="1200" i="0" baseline="30000" dirty="0">
                <a:latin typeface="+mj-lt"/>
              </a:rPr>
              <a:t>5</a:t>
            </a:r>
            <a:r>
              <a:rPr lang="en-US" sz="1200" i="0" dirty="0">
                <a:latin typeface="+mj-lt"/>
              </a:rPr>
              <a:t>, A. Heggestuen</a:t>
            </a:r>
            <a:r>
              <a:rPr lang="en-US" sz="1200" i="0" baseline="30000" dirty="0">
                <a:latin typeface="+mj-lt"/>
              </a:rPr>
              <a:t>4</a:t>
            </a:r>
            <a:r>
              <a:rPr lang="en-US" sz="1200" i="0" dirty="0">
                <a:latin typeface="+mj-lt"/>
              </a:rPr>
              <a:t>, B. Howard</a:t>
            </a:r>
            <a:r>
              <a:rPr lang="en-US" sz="1200" i="0" baseline="30000" dirty="0">
                <a:latin typeface="+mj-lt"/>
              </a:rPr>
              <a:t>5</a:t>
            </a:r>
            <a:r>
              <a:rPr lang="en-US" sz="1200" i="0" dirty="0">
                <a:latin typeface="+mj-lt"/>
              </a:rPr>
              <a:t>, J. Hrivnak</a:t>
            </a:r>
            <a:r>
              <a:rPr lang="en-US" sz="1200" i="0" baseline="30000" dirty="0">
                <a:latin typeface="+mj-lt"/>
              </a:rPr>
              <a:t>2</a:t>
            </a:r>
            <a:r>
              <a:rPr lang="en-US" sz="1200" i="0" dirty="0">
                <a:latin typeface="+mj-lt"/>
              </a:rPr>
              <a:t>,  C. James</a:t>
            </a:r>
            <a:r>
              <a:rPr lang="en-US" sz="1200" i="0" baseline="30000" dirty="0">
                <a:latin typeface="+mj-lt"/>
              </a:rPr>
              <a:t>5</a:t>
            </a:r>
            <a:r>
              <a:rPr lang="en-US" sz="1200" i="0" dirty="0">
                <a:latin typeface="+mj-lt"/>
              </a:rPr>
              <a:t>, W. </a:t>
            </a:r>
            <a:r>
              <a:rPr lang="it-IT" sz="1200" i="0" dirty="0">
                <a:latin typeface="+mj-lt"/>
              </a:rPr>
              <a:t>Jang</a:t>
            </a:r>
            <a:r>
              <a:rPr lang="it-IT" sz="1200" i="0" baseline="30000" dirty="0">
                <a:latin typeface="+mj-lt"/>
              </a:rPr>
              <a:t>24</a:t>
            </a:r>
            <a:r>
              <a:rPr lang="it-IT" sz="1200" i="0" dirty="0">
                <a:latin typeface="+mj-lt"/>
              </a:rPr>
              <a:t>,          Y.-J. Jwa</a:t>
            </a:r>
            <a:r>
              <a:rPr lang="it-IT" sz="1200" i="0" baseline="30000" dirty="0">
                <a:latin typeface="+mj-lt"/>
              </a:rPr>
              <a:t>17</a:t>
            </a:r>
            <a:r>
              <a:rPr lang="it-IT" sz="1200" i="0" dirty="0">
                <a:latin typeface="+mj-lt"/>
              </a:rPr>
              <a:t>,L. Kashur</a:t>
            </a:r>
            <a:r>
              <a:rPr lang="it-IT" sz="1200" i="0" baseline="30000" dirty="0">
                <a:latin typeface="+mj-lt"/>
              </a:rPr>
              <a:t>4</a:t>
            </a:r>
            <a:r>
              <a:rPr lang="it-IT" sz="1200" i="0" dirty="0">
                <a:latin typeface="+mj-lt"/>
              </a:rPr>
              <a:t>,</a:t>
            </a:r>
            <a:r>
              <a:rPr lang="en-US" sz="1200" i="0" dirty="0">
                <a:latin typeface="+mj-lt"/>
              </a:rPr>
              <a:t>W. Ketchum</a:t>
            </a:r>
            <a:r>
              <a:rPr lang="en-US" sz="1200" i="0" baseline="30000" dirty="0">
                <a:latin typeface="+mj-lt"/>
              </a:rPr>
              <a:t>5</a:t>
            </a:r>
            <a:r>
              <a:rPr lang="en-US" sz="1200" i="0" dirty="0">
                <a:latin typeface="+mj-lt"/>
              </a:rPr>
              <a:t>, </a:t>
            </a:r>
            <a:r>
              <a:rPr lang="it-IT" sz="1200" i="0" dirty="0">
                <a:latin typeface="+mj-lt"/>
              </a:rPr>
              <a:t>J.S. Kim</a:t>
            </a:r>
            <a:r>
              <a:rPr lang="it-IT" sz="1200" i="0" baseline="30000" dirty="0">
                <a:latin typeface="+mj-lt"/>
              </a:rPr>
              <a:t>23</a:t>
            </a:r>
            <a:r>
              <a:rPr lang="it-IT" sz="1200" i="0" dirty="0">
                <a:latin typeface="+mj-lt"/>
              </a:rPr>
              <a:t>, </a:t>
            </a:r>
            <a:r>
              <a:rPr lang="en-US" sz="1200" i="0" dirty="0">
                <a:latin typeface="+mj-lt"/>
              </a:rPr>
              <a:t>D.H. Koh</a:t>
            </a:r>
            <a:r>
              <a:rPr lang="en-US" sz="1200" i="0" baseline="30000" dirty="0">
                <a:latin typeface="+mj-lt"/>
              </a:rPr>
              <a:t>17</a:t>
            </a:r>
            <a:r>
              <a:rPr lang="en-US" sz="1200" i="0" dirty="0">
                <a:latin typeface="+mj-lt"/>
              </a:rPr>
              <a:t>, J. Larkin</a:t>
            </a:r>
            <a:r>
              <a:rPr lang="en-US" sz="1200" i="0" baseline="30000" dirty="0">
                <a:latin typeface="+mj-lt"/>
              </a:rPr>
              <a:t>1</a:t>
            </a:r>
            <a:r>
              <a:rPr lang="en-US" sz="1200" i="0" dirty="0">
                <a:latin typeface="+mj-lt"/>
              </a:rPr>
              <a:t>, G. Laurenti</a:t>
            </a:r>
            <a:r>
              <a:rPr lang="en-US" sz="1200" i="0" baseline="30000" dirty="0">
                <a:latin typeface="+mj-lt"/>
              </a:rPr>
              <a:t>6</a:t>
            </a:r>
            <a:r>
              <a:rPr lang="en-US" sz="1200" i="0" dirty="0">
                <a:latin typeface="+mj-lt"/>
              </a:rPr>
              <a:t>,Y. Li</a:t>
            </a:r>
            <a:r>
              <a:rPr lang="en-US" sz="1200" i="0" baseline="30000" dirty="0">
                <a:latin typeface="+mj-lt"/>
              </a:rPr>
              <a:t>1</a:t>
            </a:r>
            <a:r>
              <a:rPr lang="en-US" sz="1200" i="0" dirty="0">
                <a:latin typeface="+mj-lt"/>
              </a:rPr>
              <a:t>,  G. Lukhanin</a:t>
            </a:r>
            <a:r>
              <a:rPr lang="en-US" sz="1200" i="0" baseline="30000" dirty="0">
                <a:latin typeface="+mj-lt"/>
              </a:rPr>
              <a:t>5</a:t>
            </a:r>
            <a:r>
              <a:rPr lang="en-US" sz="1200" i="0" dirty="0">
                <a:latin typeface="+mj-lt"/>
              </a:rPr>
              <a:t>, C. Mariani</a:t>
            </a:r>
            <a:r>
              <a:rPr lang="en-US" sz="1200" i="0" baseline="30000" dirty="0">
                <a:latin typeface="+mj-lt"/>
              </a:rPr>
              <a:t>27</a:t>
            </a:r>
            <a:r>
              <a:rPr lang="en-US" sz="1200" i="0" dirty="0">
                <a:latin typeface="+mj-lt"/>
              </a:rPr>
              <a:t>, C. Marshall</a:t>
            </a:r>
            <a:r>
              <a:rPr lang="en-US" sz="1200" i="0" baseline="30000" dirty="0">
                <a:latin typeface="+mj-lt"/>
              </a:rPr>
              <a:t>23</a:t>
            </a:r>
            <a:r>
              <a:rPr lang="en-US" sz="1200" i="0" dirty="0">
                <a:latin typeface="+mj-lt"/>
              </a:rPr>
              <a:t>, S. Martynenko</a:t>
            </a:r>
            <a:r>
              <a:rPr lang="en-US" sz="1200" i="0" baseline="30000" dirty="0">
                <a:latin typeface="+mj-lt"/>
              </a:rPr>
              <a:t>1</a:t>
            </a:r>
            <a:r>
              <a:rPr lang="en-US" sz="1200" i="0" dirty="0">
                <a:latin typeface="+mj-lt"/>
              </a:rPr>
              <a:t>, N. Mauri</a:t>
            </a:r>
            <a:r>
              <a:rPr lang="en-US" sz="1200" i="0" baseline="30000" dirty="0">
                <a:latin typeface="+mj-lt"/>
              </a:rPr>
              <a:t>6</a:t>
            </a:r>
            <a:r>
              <a:rPr lang="en-US" sz="1200" i="0" dirty="0">
                <a:latin typeface="+mj-lt"/>
              </a:rPr>
              <a:t>, A. Mazzacane</a:t>
            </a:r>
            <a:r>
              <a:rPr lang="en-US" sz="1200" i="0" baseline="30000" dirty="0">
                <a:latin typeface="+mj-lt"/>
              </a:rPr>
              <a:t>5</a:t>
            </a:r>
            <a:r>
              <a:rPr lang="en-US" sz="1200" i="0" dirty="0">
                <a:latin typeface="+mj-lt"/>
              </a:rPr>
              <a:t>,            K.S. McFarland</a:t>
            </a:r>
            <a:r>
              <a:rPr lang="en-US" sz="1200" i="0" baseline="30000" dirty="0">
                <a:latin typeface="+mj-lt"/>
              </a:rPr>
              <a:t>23</a:t>
            </a:r>
            <a:r>
              <a:rPr lang="en-US" sz="1200" i="0" dirty="0">
                <a:latin typeface="+mj-lt"/>
              </a:rPr>
              <a:t>, D.P. Mendez</a:t>
            </a:r>
            <a:r>
              <a:rPr lang="en-US" sz="1200" i="0" baseline="30000" dirty="0">
                <a:latin typeface="+mj-lt"/>
              </a:rPr>
              <a:t>1</a:t>
            </a:r>
            <a:r>
              <a:rPr lang="en-US" sz="1200" i="0" dirty="0">
                <a:latin typeface="+mj-lt"/>
              </a:rPr>
              <a:t>, A. Menegolli</a:t>
            </a:r>
            <a:r>
              <a:rPr lang="en-US" sz="1200" i="0" baseline="30000" dirty="0">
                <a:latin typeface="+mj-lt"/>
              </a:rPr>
              <a:t>16</a:t>
            </a:r>
            <a:r>
              <a:rPr lang="en-US" sz="1200" dirty="0">
                <a:latin typeface="+mj-lt"/>
              </a:rPr>
              <a:t>, G</a:t>
            </a:r>
            <a:r>
              <a:rPr lang="en-US" sz="1200" i="0" dirty="0">
                <a:latin typeface="+mj-lt"/>
              </a:rPr>
              <a:t>. Meng</a:t>
            </a:r>
            <a:r>
              <a:rPr lang="en-US" sz="1200" i="0" baseline="30000" dirty="0">
                <a:latin typeface="+mj-lt"/>
              </a:rPr>
              <a:t>15</a:t>
            </a:r>
            <a:r>
              <a:rPr lang="en-US" sz="1200" i="0" dirty="0">
                <a:latin typeface="+mj-lt"/>
              </a:rPr>
              <a:t>, O.G. Miranda</a:t>
            </a:r>
            <a:r>
              <a:rPr lang="en-US" sz="1200" i="0" baseline="30000" dirty="0">
                <a:latin typeface="+mj-lt"/>
              </a:rPr>
              <a:t>3</a:t>
            </a:r>
            <a:r>
              <a:rPr lang="en-US" sz="1200" i="0" dirty="0">
                <a:latin typeface="+mj-lt"/>
              </a:rPr>
              <a:t>, D. Mladenov</a:t>
            </a:r>
            <a:r>
              <a:rPr lang="en-US" sz="1200" i="0" baseline="30000" dirty="0">
                <a:latin typeface="+mj-lt"/>
              </a:rPr>
              <a:t>2</a:t>
            </a:r>
            <a:r>
              <a:rPr lang="en-US" sz="1200" i="0" dirty="0">
                <a:latin typeface="+mj-lt"/>
              </a:rPr>
              <a:t>,      N. Moggi</a:t>
            </a:r>
            <a:r>
              <a:rPr lang="en-US" sz="1200" i="0" baseline="30000" dirty="0">
                <a:latin typeface="+mj-lt"/>
              </a:rPr>
              <a:t>6</a:t>
            </a:r>
            <a:r>
              <a:rPr lang="en-US" sz="1200" i="0" dirty="0">
                <a:latin typeface="+mj-lt"/>
              </a:rPr>
              <a:t>, N.Montagna</a:t>
            </a:r>
            <a:r>
              <a:rPr lang="en-US" sz="1200" i="0" baseline="30000" dirty="0">
                <a:latin typeface="+mj-lt"/>
              </a:rPr>
              <a:t>6</a:t>
            </a:r>
            <a:r>
              <a:rPr lang="en-US" sz="1200" i="0" dirty="0">
                <a:latin typeface="+mj-lt"/>
              </a:rPr>
              <a:t>, A. Montanari</a:t>
            </a:r>
            <a:r>
              <a:rPr lang="en-US" sz="1200" i="0" baseline="30000" dirty="0">
                <a:latin typeface="+mj-lt"/>
              </a:rPr>
              <a:t>6</a:t>
            </a:r>
            <a:r>
              <a:rPr lang="en-US" sz="1200" i="0" dirty="0">
                <a:latin typeface="+mj-lt"/>
              </a:rPr>
              <a:t>, C. Montanari</a:t>
            </a:r>
            <a:r>
              <a:rPr lang="en-US" sz="1200" i="0" baseline="30000" dirty="0">
                <a:latin typeface="+mj-lt"/>
              </a:rPr>
              <a:t>5,b</a:t>
            </a:r>
            <a:r>
              <a:rPr lang="en-US" sz="1200" i="0" dirty="0">
                <a:latin typeface="+mj-lt"/>
              </a:rPr>
              <a:t>, M. Mooney</a:t>
            </a:r>
            <a:r>
              <a:rPr lang="en-US" sz="1200" i="0" baseline="30000" dirty="0">
                <a:latin typeface="+mj-lt"/>
              </a:rPr>
              <a:t>4</a:t>
            </a:r>
            <a:r>
              <a:rPr lang="en-US" sz="1200" i="0" dirty="0">
                <a:latin typeface="+mj-lt"/>
              </a:rPr>
              <a:t>, G. Moreno Granados</a:t>
            </a:r>
            <a:r>
              <a:rPr lang="en-US" sz="1200" i="0" baseline="30000" dirty="0">
                <a:latin typeface="+mj-lt"/>
              </a:rPr>
              <a:t>3</a:t>
            </a:r>
            <a:r>
              <a:rPr lang="en-US" sz="1200" i="0" dirty="0">
                <a:latin typeface="+mj-lt"/>
              </a:rPr>
              <a:t>,   J. Mueller</a:t>
            </a:r>
            <a:r>
              <a:rPr lang="en-US" sz="1200" i="0" baseline="30000" dirty="0">
                <a:latin typeface="+mj-lt"/>
              </a:rPr>
              <a:t>4</a:t>
            </a:r>
            <a:r>
              <a:rPr lang="en-US" sz="1200" i="0" dirty="0">
                <a:latin typeface="+mj-lt"/>
              </a:rPr>
              <a:t>, M. Murphy</a:t>
            </a:r>
            <a:r>
              <a:rPr lang="en-US" sz="1200" i="0" baseline="30000" dirty="0">
                <a:latin typeface="+mj-lt"/>
              </a:rPr>
              <a:t>27</a:t>
            </a:r>
            <a:r>
              <a:rPr lang="en-US" sz="1200" i="0" dirty="0">
                <a:latin typeface="+mj-lt"/>
              </a:rPr>
              <a:t>,  D. Naples</a:t>
            </a:r>
            <a:r>
              <a:rPr lang="en-US" sz="1200" i="0" baseline="30000" dirty="0">
                <a:latin typeface="+mj-lt"/>
              </a:rPr>
              <a:t>22</a:t>
            </a:r>
            <a:r>
              <a:rPr lang="en-US" sz="1200" i="0" dirty="0">
                <a:latin typeface="+mj-lt"/>
              </a:rPr>
              <a:t>, T. Nichols</a:t>
            </a:r>
            <a:r>
              <a:rPr lang="en-US" sz="1200" i="0" baseline="30000" dirty="0">
                <a:latin typeface="+mj-lt"/>
              </a:rPr>
              <a:t>5</a:t>
            </a:r>
            <a:r>
              <a:rPr lang="en-US" sz="1200" i="0" dirty="0">
                <a:latin typeface="+mj-lt"/>
              </a:rPr>
              <a:t>, S. Palestini</a:t>
            </a:r>
            <a:r>
              <a:rPr lang="en-US" sz="1200" i="0" baseline="30000" dirty="0">
                <a:latin typeface="+mj-lt"/>
              </a:rPr>
              <a:t>2</a:t>
            </a:r>
            <a:r>
              <a:rPr lang="en-US" sz="1200" i="0" dirty="0">
                <a:latin typeface="+mj-lt"/>
              </a:rPr>
              <a:t>, M. Pallavicini</a:t>
            </a:r>
            <a:r>
              <a:rPr lang="en-US" sz="1200" i="0" baseline="30000" dirty="0">
                <a:latin typeface="+mj-lt"/>
              </a:rPr>
              <a:t>8</a:t>
            </a:r>
            <a:r>
              <a:rPr lang="en-US" sz="1200" i="0" dirty="0">
                <a:latin typeface="+mj-lt"/>
              </a:rPr>
              <a:t>, V. Paolone</a:t>
            </a:r>
            <a:r>
              <a:rPr lang="en-US" sz="1200" i="0" baseline="30000" dirty="0">
                <a:latin typeface="+mj-lt"/>
              </a:rPr>
              <a:t>22</a:t>
            </a:r>
            <a:r>
              <a:rPr lang="en-US" sz="1200" i="0" dirty="0">
                <a:latin typeface="+mj-lt"/>
              </a:rPr>
              <a:t>, L. Pasqualini</a:t>
            </a:r>
            <a:r>
              <a:rPr lang="en-US" sz="1200" i="0" baseline="30000" dirty="0">
                <a:latin typeface="+mj-lt"/>
              </a:rPr>
              <a:t>6</a:t>
            </a:r>
            <a:r>
              <a:rPr lang="en-US" sz="1200" i="0" dirty="0">
                <a:latin typeface="+mj-lt"/>
              </a:rPr>
              <a:t>, L. Patrizii</a:t>
            </a:r>
            <a:r>
              <a:rPr lang="en-US" sz="1200" i="0" baseline="30000" dirty="0">
                <a:latin typeface="+mj-lt"/>
              </a:rPr>
              <a:t>6</a:t>
            </a:r>
            <a:r>
              <a:rPr lang="en-US" sz="1200" i="0" dirty="0">
                <a:latin typeface="+mj-lt"/>
              </a:rPr>
              <a:t>, L. Paudel</a:t>
            </a:r>
            <a:r>
              <a:rPr lang="en-US" sz="1200" baseline="30000" dirty="0">
                <a:latin typeface="+mj-lt"/>
              </a:rPr>
              <a:t>4</a:t>
            </a:r>
            <a:r>
              <a:rPr lang="en-US" sz="1200" dirty="0">
                <a:latin typeface="+mj-lt"/>
              </a:rPr>
              <a:t>, </a:t>
            </a:r>
            <a:r>
              <a:rPr lang="en-US" sz="1200" i="0" dirty="0">
                <a:latin typeface="+mj-lt"/>
              </a:rPr>
              <a:t>G. Petrillo</a:t>
            </a:r>
            <a:r>
              <a:rPr lang="en-US" sz="1200" i="0" baseline="30000" dirty="0">
                <a:latin typeface="+mj-lt"/>
              </a:rPr>
              <a:t>17</a:t>
            </a:r>
            <a:r>
              <a:rPr lang="en-US" sz="1200" i="0" dirty="0">
                <a:latin typeface="+mj-lt"/>
              </a:rPr>
              <a:t>, C. Petta</a:t>
            </a:r>
            <a:r>
              <a:rPr lang="en-US" sz="1200" i="0" baseline="30000" dirty="0">
                <a:latin typeface="+mj-lt"/>
              </a:rPr>
              <a:t>7</a:t>
            </a:r>
            <a:r>
              <a:rPr lang="en-US" sz="1200" i="0" dirty="0">
                <a:latin typeface="+mj-lt"/>
              </a:rPr>
              <a:t>, V. Pia</a:t>
            </a:r>
            <a:r>
              <a:rPr lang="en-US" sz="1200" i="0" baseline="30000" dirty="0">
                <a:latin typeface="+mj-lt"/>
              </a:rPr>
              <a:t>6</a:t>
            </a:r>
            <a:r>
              <a:rPr lang="en-US" sz="1200" i="0" dirty="0">
                <a:latin typeface="+mj-lt"/>
              </a:rPr>
              <a:t>, F. Pietropaolo</a:t>
            </a:r>
            <a:r>
              <a:rPr lang="en-US" sz="1200" i="0" baseline="30000" dirty="0">
                <a:latin typeface="+mj-lt"/>
              </a:rPr>
              <a:t>2,a</a:t>
            </a:r>
            <a:r>
              <a:rPr lang="en-US" sz="1200" i="0" dirty="0">
                <a:latin typeface="+mj-lt"/>
              </a:rPr>
              <a:t>,             F. Poppi</a:t>
            </a:r>
            <a:r>
              <a:rPr lang="en-US" sz="1200" i="0" baseline="30000" dirty="0">
                <a:latin typeface="+mj-lt"/>
              </a:rPr>
              <a:t>6</a:t>
            </a:r>
            <a:r>
              <a:rPr lang="en-US" sz="1200" i="0" dirty="0">
                <a:latin typeface="+mj-lt"/>
              </a:rPr>
              <a:t>, M. Pozzato</a:t>
            </a:r>
            <a:r>
              <a:rPr lang="en-US" sz="1200" i="0" baseline="30000" dirty="0">
                <a:latin typeface="+mj-lt"/>
              </a:rPr>
              <a:t>6</a:t>
            </a:r>
            <a:r>
              <a:rPr lang="en-US" sz="1200" i="0" dirty="0">
                <a:latin typeface="+mj-lt"/>
              </a:rPr>
              <a:t>, A. Prosser</a:t>
            </a:r>
            <a:r>
              <a:rPr lang="en-US" sz="1200" i="0" baseline="30000" dirty="0">
                <a:latin typeface="+mj-lt"/>
              </a:rPr>
              <a:t>5</a:t>
            </a:r>
            <a:r>
              <a:rPr lang="en-US" sz="1200" i="0" dirty="0">
                <a:latin typeface="+mj-lt"/>
              </a:rPr>
              <a:t>, G. Putnam</a:t>
            </a:r>
            <a:r>
              <a:rPr lang="en-US" sz="1200" i="0" baseline="30000" dirty="0">
                <a:latin typeface="+mj-lt"/>
              </a:rPr>
              <a:t>20</a:t>
            </a:r>
            <a:r>
              <a:rPr lang="en-US" sz="1200" i="0" dirty="0">
                <a:latin typeface="+mj-lt"/>
              </a:rPr>
              <a:t>, X. Qian</a:t>
            </a:r>
            <a:r>
              <a:rPr lang="en-US" sz="1200" i="0" baseline="30000" dirty="0">
                <a:latin typeface="+mj-lt"/>
              </a:rPr>
              <a:t>1</a:t>
            </a:r>
            <a:r>
              <a:rPr lang="en-US" sz="1200" i="0" dirty="0">
                <a:latin typeface="+mj-lt"/>
              </a:rPr>
              <a:t>,  A. Rappoldi</a:t>
            </a:r>
            <a:r>
              <a:rPr lang="en-US" sz="1200" i="0" baseline="30000" dirty="0">
                <a:latin typeface="+mj-lt"/>
              </a:rPr>
              <a:t>16</a:t>
            </a:r>
            <a:r>
              <a:rPr lang="en-US" sz="1200" i="0" dirty="0">
                <a:latin typeface="+mj-lt"/>
              </a:rPr>
              <a:t>, </a:t>
            </a:r>
            <a:r>
              <a:rPr lang="en-US" sz="1200" dirty="0">
                <a:latin typeface="+mj-lt"/>
              </a:rPr>
              <a:t>G.L. Raselli</a:t>
            </a:r>
            <a:r>
              <a:rPr lang="en-US" sz="1200" baseline="30000" dirty="0">
                <a:latin typeface="+mj-lt"/>
              </a:rPr>
              <a:t>16</a:t>
            </a:r>
            <a:r>
              <a:rPr lang="en-US" sz="1200" dirty="0">
                <a:latin typeface="+mj-lt"/>
              </a:rPr>
              <a:t>, R</a:t>
            </a:r>
            <a:r>
              <a:rPr lang="en-US" sz="1200" i="0" dirty="0">
                <a:latin typeface="+mj-lt"/>
              </a:rPr>
              <a:t>. Rechenmacher</a:t>
            </a:r>
            <a:r>
              <a:rPr lang="en-US" sz="1200" i="0" baseline="30000" dirty="0">
                <a:latin typeface="+mj-lt"/>
              </a:rPr>
              <a:t>5</a:t>
            </a:r>
            <a:r>
              <a:rPr lang="en-US" sz="1200" i="0" dirty="0">
                <a:latin typeface="+mj-lt"/>
              </a:rPr>
              <a:t>, S. Repetto</a:t>
            </a:r>
            <a:r>
              <a:rPr lang="en-US" sz="1200" i="0" baseline="30000" dirty="0">
                <a:latin typeface="+mj-lt"/>
              </a:rPr>
              <a:t>8</a:t>
            </a:r>
            <a:r>
              <a:rPr lang="en-US" sz="1200" dirty="0">
                <a:latin typeface="+mj-lt"/>
              </a:rPr>
              <a:t>, </a:t>
            </a:r>
            <a:r>
              <a:rPr lang="en-US" sz="1200" i="0" dirty="0">
                <a:latin typeface="+mj-lt"/>
              </a:rPr>
              <a:t>F. Resnati</a:t>
            </a:r>
            <a:r>
              <a:rPr lang="en-US" sz="1200" i="0" baseline="30000" dirty="0">
                <a:latin typeface="+mj-lt"/>
              </a:rPr>
              <a:t>2</a:t>
            </a:r>
            <a:r>
              <a:rPr lang="en-US" sz="1200" i="0" dirty="0">
                <a:latin typeface="+mj-lt"/>
              </a:rPr>
              <a:t>, A.M. Ricci</a:t>
            </a:r>
            <a:r>
              <a:rPr lang="en-US" sz="1200" i="0" baseline="30000" dirty="0">
                <a:latin typeface="+mj-lt"/>
              </a:rPr>
              <a:t>25</a:t>
            </a:r>
            <a:r>
              <a:rPr lang="en-US" sz="1200" i="0" dirty="0">
                <a:latin typeface="+mj-lt"/>
              </a:rPr>
              <a:t>, E. Richards</a:t>
            </a:r>
            <a:r>
              <a:rPr lang="en-US" sz="1200" i="0" baseline="30000" dirty="0">
                <a:latin typeface="+mj-lt"/>
              </a:rPr>
              <a:t>22</a:t>
            </a:r>
            <a:r>
              <a:rPr lang="en-US" sz="1200" i="0" dirty="0">
                <a:latin typeface="+mj-lt"/>
              </a:rPr>
              <a:t>, A. Rigamonti</a:t>
            </a:r>
            <a:r>
              <a:rPr lang="en-US" sz="1200" i="0" baseline="30000" dirty="0">
                <a:latin typeface="+mj-lt"/>
              </a:rPr>
              <a:t>2</a:t>
            </a:r>
            <a:r>
              <a:rPr lang="en-US" sz="1200" i="0" dirty="0">
                <a:latin typeface="+mj-lt"/>
              </a:rPr>
              <a:t>, M. Rosemberg</a:t>
            </a:r>
            <a:r>
              <a:rPr lang="en-US" sz="1200" i="0" baseline="30000" dirty="0">
                <a:latin typeface="+mj-lt"/>
              </a:rPr>
              <a:t>19</a:t>
            </a:r>
            <a:r>
              <a:rPr lang="en-US" sz="1200" i="0" dirty="0">
                <a:latin typeface="+mj-lt"/>
              </a:rPr>
              <a:t>, M. Rossella</a:t>
            </a:r>
            <a:r>
              <a:rPr lang="en-US" sz="1200" i="0" baseline="30000" dirty="0">
                <a:latin typeface="+mj-lt"/>
              </a:rPr>
              <a:t>16</a:t>
            </a:r>
            <a:r>
              <a:rPr lang="en-US" sz="1200" i="0" dirty="0">
                <a:latin typeface="+mj-lt"/>
              </a:rPr>
              <a:t>, P. Roy</a:t>
            </a:r>
            <a:r>
              <a:rPr lang="en-US" sz="1200" i="0" baseline="30000" dirty="0">
                <a:latin typeface="+mj-lt"/>
              </a:rPr>
              <a:t>27</a:t>
            </a:r>
            <a:r>
              <a:rPr lang="en-US" sz="1200" i="0" dirty="0">
                <a:latin typeface="+mj-lt"/>
              </a:rPr>
              <a:t>, C. Rubbia</a:t>
            </a:r>
            <a:r>
              <a:rPr lang="en-US" sz="1200" i="0" baseline="30000" dirty="0">
                <a:latin typeface="+mj-lt"/>
              </a:rPr>
              <a:t>9</a:t>
            </a:r>
            <a:r>
              <a:rPr lang="en-US" sz="1200" i="0" dirty="0">
                <a:latin typeface="+mj-lt"/>
              </a:rPr>
              <a:t>, M. Saad</a:t>
            </a:r>
            <a:r>
              <a:rPr lang="en-US" sz="1200" i="0" baseline="30000" dirty="0">
                <a:latin typeface="+mj-lt"/>
              </a:rPr>
              <a:t>22</a:t>
            </a:r>
            <a:r>
              <a:rPr lang="en-US" sz="1200" i="0" dirty="0">
                <a:latin typeface="+mj-lt"/>
              </a:rPr>
              <a:t>, S. Saha</a:t>
            </a:r>
            <a:r>
              <a:rPr lang="en-US" sz="1200" i="0" baseline="30000" dirty="0">
                <a:latin typeface="+mj-lt"/>
              </a:rPr>
              <a:t>22</a:t>
            </a:r>
            <a:r>
              <a:rPr lang="en-US" sz="1200" i="0" dirty="0">
                <a:latin typeface="+mj-lt"/>
              </a:rPr>
              <a:t>, G. Savage</a:t>
            </a:r>
            <a:r>
              <a:rPr lang="en-US" sz="1200" i="0" baseline="30000" dirty="0">
                <a:latin typeface="+mj-lt"/>
              </a:rPr>
              <a:t>5</a:t>
            </a:r>
            <a:r>
              <a:rPr lang="en-US" sz="1200" i="0" dirty="0">
                <a:latin typeface="+mj-lt"/>
              </a:rPr>
              <a:t>,         A. Scaramelli</a:t>
            </a:r>
            <a:r>
              <a:rPr lang="en-US" sz="1200" i="0" baseline="30000" dirty="0">
                <a:latin typeface="+mj-lt"/>
              </a:rPr>
              <a:t>16</a:t>
            </a:r>
            <a:r>
              <a:rPr lang="en-US" sz="1200" i="0" dirty="0">
                <a:latin typeface="+mj-lt"/>
              </a:rPr>
              <a:t>, D. Schmitz</a:t>
            </a:r>
            <a:r>
              <a:rPr lang="en-US" sz="1200" i="0" baseline="30000" dirty="0">
                <a:latin typeface="+mj-lt"/>
              </a:rPr>
              <a:t>20</a:t>
            </a:r>
            <a:r>
              <a:rPr lang="en-US" sz="1200" i="0" dirty="0">
                <a:latin typeface="+mj-lt"/>
              </a:rPr>
              <a:t>, A. Schukraft</a:t>
            </a:r>
            <a:r>
              <a:rPr lang="en-US" sz="1200" i="0" baseline="30000" dirty="0">
                <a:latin typeface="+mj-lt"/>
              </a:rPr>
              <a:t>5</a:t>
            </a:r>
            <a:r>
              <a:rPr lang="en-US" sz="1200" i="0" dirty="0">
                <a:latin typeface="+mj-lt"/>
              </a:rPr>
              <a:t>, D. Senadheera</a:t>
            </a:r>
            <a:r>
              <a:rPr lang="en-US" sz="1200" i="0" baseline="30000" dirty="0">
                <a:latin typeface="+mj-lt"/>
              </a:rPr>
              <a:t>22</a:t>
            </a:r>
            <a:r>
              <a:rPr lang="en-US" sz="1200" i="0" dirty="0">
                <a:latin typeface="+mj-lt"/>
              </a:rPr>
              <a:t>, S.H. Seo</a:t>
            </a:r>
            <a:r>
              <a:rPr lang="en-US" sz="1200" i="0" baseline="30000" dirty="0">
                <a:solidFill>
                  <a:srgbClr val="000000"/>
                </a:solidFill>
                <a:latin typeface="+mj-lt"/>
              </a:rPr>
              <a:t>5</a:t>
            </a:r>
            <a:r>
              <a:rPr lang="en-US" sz="1200" i="0" dirty="0">
                <a:latin typeface="+mj-lt"/>
              </a:rPr>
              <a:t>, F. Sergiampietri</a:t>
            </a:r>
            <a:r>
              <a:rPr lang="en-US" sz="1200" i="0" baseline="30000" dirty="0">
                <a:latin typeface="+mj-lt"/>
              </a:rPr>
              <a:t>2</a:t>
            </a:r>
            <a:r>
              <a:rPr lang="en-US" sz="1200" i="0" dirty="0">
                <a:latin typeface="+mj-lt"/>
              </a:rPr>
              <a:t>, G. Sirri</a:t>
            </a:r>
            <a:r>
              <a:rPr lang="en-US" sz="1200" i="0" baseline="30000" dirty="0">
                <a:latin typeface="+mj-lt"/>
              </a:rPr>
              <a:t>6</a:t>
            </a:r>
            <a:r>
              <a:rPr lang="en-US" sz="1200" i="0" dirty="0">
                <a:latin typeface="+mj-lt"/>
              </a:rPr>
              <a:t>, J. Smedley</a:t>
            </a:r>
            <a:r>
              <a:rPr lang="en-US" sz="1200" i="0" baseline="30000" dirty="0">
                <a:latin typeface="+mj-lt"/>
              </a:rPr>
              <a:t>23</a:t>
            </a:r>
            <a:r>
              <a:rPr lang="en-US" sz="1200" i="0" dirty="0">
                <a:latin typeface="+mj-lt"/>
              </a:rPr>
              <a:t>, J. Smith</a:t>
            </a:r>
            <a:r>
              <a:rPr lang="en-US" sz="1200" i="0" baseline="30000" dirty="0">
                <a:latin typeface="+mj-lt"/>
              </a:rPr>
              <a:t>1</a:t>
            </a:r>
            <a:r>
              <a:rPr lang="en-US" sz="1200" i="0" dirty="0">
                <a:latin typeface="+mj-lt"/>
              </a:rPr>
              <a:t>, A. Soha</a:t>
            </a:r>
            <a:r>
              <a:rPr lang="en-US" sz="1200" i="0" baseline="30000" dirty="0">
                <a:latin typeface="+mj-lt"/>
              </a:rPr>
              <a:t>5</a:t>
            </a:r>
            <a:r>
              <a:rPr lang="en-US" sz="1200" i="0" dirty="0">
                <a:latin typeface="+mj-lt"/>
              </a:rPr>
              <a:t>, L. Stanco</a:t>
            </a:r>
            <a:r>
              <a:rPr lang="en-US" sz="1200" i="0" baseline="30000" dirty="0">
                <a:latin typeface="+mj-lt"/>
              </a:rPr>
              <a:t>15</a:t>
            </a:r>
            <a:r>
              <a:rPr lang="en-US" sz="1200" i="0" dirty="0">
                <a:latin typeface="+mj-lt"/>
              </a:rPr>
              <a:t>, H.Tanaka</a:t>
            </a:r>
            <a:r>
              <a:rPr lang="en-US" sz="1200" i="0" baseline="30000" dirty="0">
                <a:latin typeface="+mj-lt"/>
              </a:rPr>
              <a:t>17</a:t>
            </a:r>
            <a:r>
              <a:rPr lang="en-US" sz="1200" i="0" dirty="0">
                <a:latin typeface="+mj-lt"/>
              </a:rPr>
              <a:t>, F. Tapia</a:t>
            </a:r>
            <a:r>
              <a:rPr lang="en-US" sz="1200" i="0" baseline="30000" dirty="0">
                <a:latin typeface="+mj-lt"/>
              </a:rPr>
              <a:t>24</a:t>
            </a:r>
            <a:r>
              <a:rPr lang="en-US" sz="1200" i="0" dirty="0">
                <a:latin typeface="+mj-lt"/>
              </a:rPr>
              <a:t>, M. Tenti</a:t>
            </a:r>
            <a:r>
              <a:rPr lang="en-US" sz="1200" i="0" baseline="30000" dirty="0">
                <a:latin typeface="+mj-lt"/>
              </a:rPr>
              <a:t>6</a:t>
            </a:r>
            <a:r>
              <a:rPr lang="en-US" sz="1200" i="0" dirty="0">
                <a:latin typeface="+mj-lt"/>
              </a:rPr>
              <a:t>, K.Terao</a:t>
            </a:r>
            <a:r>
              <a:rPr lang="en-US" sz="1200" i="0" baseline="30000" dirty="0">
                <a:latin typeface="+mj-lt"/>
              </a:rPr>
              <a:t>17 </a:t>
            </a:r>
            <a:r>
              <a:rPr lang="en-US" sz="1200" i="0" dirty="0">
                <a:latin typeface="+mj-lt"/>
              </a:rPr>
              <a:t>, F. Terranova</a:t>
            </a:r>
            <a:r>
              <a:rPr lang="en-US" sz="1200" i="0" baseline="30000" dirty="0">
                <a:latin typeface="+mj-lt"/>
              </a:rPr>
              <a:t>13</a:t>
            </a:r>
            <a:r>
              <a:rPr lang="en-US" sz="1200" i="0" dirty="0">
                <a:latin typeface="+mj-lt"/>
              </a:rPr>
              <a:t>, V.Togo</a:t>
            </a:r>
            <a:r>
              <a:rPr lang="en-US" sz="1200" i="0" baseline="30000" dirty="0">
                <a:latin typeface="+mj-lt"/>
              </a:rPr>
              <a:t>6</a:t>
            </a:r>
            <a:r>
              <a:rPr lang="en-US" sz="1200" i="0" dirty="0">
                <a:latin typeface="+mj-lt"/>
              </a:rPr>
              <a:t>, D.Torretta</a:t>
            </a:r>
            <a:r>
              <a:rPr lang="en-US" sz="1200" i="0" baseline="30000" dirty="0">
                <a:latin typeface="+mj-lt"/>
              </a:rPr>
              <a:t>5</a:t>
            </a:r>
            <a:r>
              <a:rPr lang="en-US" sz="1200" i="0" dirty="0">
                <a:latin typeface="+mj-lt"/>
              </a:rPr>
              <a:t>, M.Torti</a:t>
            </a:r>
            <a:r>
              <a:rPr lang="en-US" sz="1200" i="0" baseline="30000" dirty="0">
                <a:latin typeface="+mj-lt"/>
              </a:rPr>
              <a:t>13</a:t>
            </a:r>
            <a:r>
              <a:rPr lang="en-US" sz="1200" i="0" dirty="0">
                <a:latin typeface="+mj-lt"/>
              </a:rPr>
              <a:t>, R. Triozzi</a:t>
            </a:r>
            <a:r>
              <a:rPr lang="en-US" sz="1200" i="0" baseline="30000" dirty="0">
                <a:latin typeface="+mj-lt"/>
              </a:rPr>
              <a:t>15</a:t>
            </a:r>
            <a:r>
              <a:rPr lang="en-US" sz="1200" i="0" dirty="0">
                <a:latin typeface="+mj-lt"/>
              </a:rPr>
              <a:t>, Y.T. Tsai</a:t>
            </a:r>
            <a:r>
              <a:rPr lang="en-US" sz="1200" i="0" baseline="30000" dirty="0">
                <a:latin typeface="+mj-lt"/>
              </a:rPr>
              <a:t>17</a:t>
            </a:r>
            <a:r>
              <a:rPr lang="en-US" sz="1200" i="0" dirty="0">
                <a:latin typeface="+mj-lt"/>
              </a:rPr>
              <a:t>, T. Usher</a:t>
            </a:r>
            <a:r>
              <a:rPr lang="en-US" sz="1200" i="0" baseline="30000" dirty="0">
                <a:latin typeface="+mj-lt"/>
              </a:rPr>
              <a:t>17</a:t>
            </a:r>
            <a:r>
              <a:rPr lang="en-US" sz="1200" i="0" dirty="0">
                <a:latin typeface="+mj-lt"/>
              </a:rPr>
              <a:t>,</a:t>
            </a:r>
            <a:r>
              <a:rPr lang="en-US" sz="1200" i="0" dirty="0"/>
              <a:t> F.V</a:t>
            </a:r>
            <a:r>
              <a:rPr lang="it-IT" sz="1200" i="0" dirty="0"/>
              <a:t>aranini</a:t>
            </a:r>
            <a:r>
              <a:rPr lang="it-IT" sz="1200" i="0" baseline="30000" dirty="0"/>
              <a:t>15</a:t>
            </a:r>
            <a:r>
              <a:rPr lang="it-IT" sz="1200" i="0" dirty="0"/>
              <a:t>, S. Ventura</a:t>
            </a:r>
            <a:r>
              <a:rPr lang="it-IT" sz="1200" i="0" baseline="30000" dirty="0"/>
              <a:t>15</a:t>
            </a:r>
            <a:r>
              <a:rPr lang="it-IT" sz="1200" i="0" dirty="0"/>
              <a:t>,</a:t>
            </a:r>
            <a:r>
              <a:rPr lang="en-US" sz="1200" i="0" dirty="0"/>
              <a:t> M.Vicenzi</a:t>
            </a:r>
            <a:r>
              <a:rPr lang="en-US" sz="1200" i="0" baseline="30000" dirty="0"/>
              <a:t>1</a:t>
            </a:r>
            <a:r>
              <a:rPr lang="en-US" sz="1200" i="0" dirty="0"/>
              <a:t>,</a:t>
            </a:r>
            <a:r>
              <a:rPr lang="it-IT" sz="1200" i="0" dirty="0"/>
              <a:t> C. Vignoli</a:t>
            </a:r>
            <a:r>
              <a:rPr lang="it-IT" sz="1200" i="0" baseline="30000" dirty="0"/>
              <a:t>10</a:t>
            </a:r>
            <a:r>
              <a:rPr lang="it-IT" sz="1200" i="0" dirty="0"/>
              <a:t>,</a:t>
            </a:r>
            <a:r>
              <a:rPr lang="en-US" sz="1200" i="0" dirty="0">
                <a:latin typeface="+mj-lt"/>
              </a:rPr>
              <a:t> P. Wilson</a:t>
            </a:r>
            <a:r>
              <a:rPr lang="en-US" sz="1200" i="0" baseline="30000" dirty="0">
                <a:latin typeface="+mj-lt"/>
              </a:rPr>
              <a:t>5</a:t>
            </a:r>
            <a:r>
              <a:rPr lang="en-US" sz="1200" i="0" dirty="0">
                <a:latin typeface="+mj-lt"/>
              </a:rPr>
              <a:t>, R.J. Wilson</a:t>
            </a:r>
            <a:r>
              <a:rPr lang="en-US" sz="1200" i="0" baseline="30000" dirty="0">
                <a:latin typeface="+mj-lt"/>
              </a:rPr>
              <a:t>4</a:t>
            </a:r>
            <a:r>
              <a:rPr lang="en-US" sz="1200" i="0" dirty="0">
                <a:latin typeface="+mj-lt"/>
              </a:rPr>
              <a:t>, J. Wolfs</a:t>
            </a:r>
            <a:r>
              <a:rPr lang="en-US" sz="1200" i="0" baseline="30000" dirty="0">
                <a:latin typeface="+mj-lt"/>
              </a:rPr>
              <a:t>23</a:t>
            </a:r>
            <a:r>
              <a:rPr lang="en-US" sz="1200" i="0" dirty="0">
                <a:latin typeface="+mj-lt"/>
              </a:rPr>
              <a:t>,           T. Wongjirad</a:t>
            </a:r>
            <a:r>
              <a:rPr lang="en-US" sz="1200" i="0" baseline="30000" dirty="0">
                <a:latin typeface="+mj-lt"/>
              </a:rPr>
              <a:t>19</a:t>
            </a:r>
            <a:r>
              <a:rPr lang="en-US" sz="1200" i="0" dirty="0">
                <a:latin typeface="+mj-lt"/>
              </a:rPr>
              <a:t>,A.Wood</a:t>
            </a:r>
            <a:r>
              <a:rPr lang="en-US" sz="1200" i="0" baseline="30000" dirty="0">
                <a:latin typeface="+mj-lt"/>
              </a:rPr>
              <a:t>21</a:t>
            </a:r>
            <a:r>
              <a:rPr lang="en-US" sz="1200" i="0" dirty="0">
                <a:latin typeface="+mj-lt"/>
              </a:rPr>
              <a:t>, E. Worcester</a:t>
            </a:r>
            <a:r>
              <a:rPr lang="en-US" sz="1200" i="0" baseline="30000" dirty="0">
                <a:latin typeface="+mj-lt"/>
              </a:rPr>
              <a:t>1</a:t>
            </a:r>
            <a:r>
              <a:rPr lang="en-US" sz="1200" i="0" dirty="0">
                <a:latin typeface="+mj-lt"/>
              </a:rPr>
              <a:t>, M. Worcester</a:t>
            </a:r>
            <a:r>
              <a:rPr lang="en-US" sz="1200" i="0" baseline="30000" dirty="0">
                <a:latin typeface="+mj-lt"/>
              </a:rPr>
              <a:t>1</a:t>
            </a:r>
            <a:r>
              <a:rPr lang="en-US" sz="1200" i="0" dirty="0">
                <a:latin typeface="+mj-lt"/>
              </a:rPr>
              <a:t>, H. Yu</a:t>
            </a:r>
            <a:r>
              <a:rPr lang="en-US" sz="1200" i="0" baseline="30000" dirty="0">
                <a:latin typeface="+mj-lt"/>
              </a:rPr>
              <a:t>1</a:t>
            </a:r>
            <a:r>
              <a:rPr lang="en-US" sz="1200" i="0" dirty="0">
                <a:latin typeface="+mj-lt"/>
              </a:rPr>
              <a:t>, J. Yu</a:t>
            </a:r>
            <a:r>
              <a:rPr lang="en-US" sz="1200" i="0" baseline="30000" dirty="0">
                <a:latin typeface="+mj-lt"/>
              </a:rPr>
              <a:t>24</a:t>
            </a:r>
            <a:r>
              <a:rPr lang="en-US" sz="1200" i="0" dirty="0">
                <a:latin typeface="+mj-lt"/>
              </a:rPr>
              <a:t>,  </a:t>
            </a:r>
            <a:r>
              <a:rPr lang="it-IT" sz="1200" i="0" dirty="0">
                <a:latin typeface="+mj-lt"/>
              </a:rPr>
              <a:t>A. Zani</a:t>
            </a:r>
            <a:r>
              <a:rPr lang="it-IT" sz="1200" i="0" baseline="30000" dirty="0">
                <a:latin typeface="+mj-lt"/>
              </a:rPr>
              <a:t>12</a:t>
            </a:r>
            <a:r>
              <a:rPr lang="en-US" sz="1200" i="0" dirty="0">
                <a:latin typeface="+mj-lt"/>
              </a:rPr>
              <a:t>,                   J. Zennamo</a:t>
            </a:r>
            <a:r>
              <a:rPr lang="en-US" sz="1200" i="0" baseline="30000" dirty="0">
                <a:latin typeface="+mj-lt"/>
              </a:rPr>
              <a:t>5</a:t>
            </a:r>
            <a:r>
              <a:rPr lang="en-US" sz="1200" i="0" dirty="0">
                <a:latin typeface="+mj-lt"/>
              </a:rPr>
              <a:t>,  J. Zettlemoyer</a:t>
            </a:r>
            <a:r>
              <a:rPr lang="en-US" sz="1200" i="0" baseline="30000" dirty="0">
                <a:latin typeface="+mj-lt"/>
              </a:rPr>
              <a:t>5</a:t>
            </a:r>
            <a:r>
              <a:rPr lang="en-US" sz="1200" i="0" dirty="0">
                <a:latin typeface="+mj-lt"/>
              </a:rPr>
              <a:t>, </a:t>
            </a:r>
            <a:r>
              <a:rPr lang="it-IT" sz="1200" i="0" dirty="0">
                <a:latin typeface="+mj-lt"/>
              </a:rPr>
              <a:t>S. Zucchelli</a:t>
            </a:r>
            <a:r>
              <a:rPr lang="it-IT" sz="1200" i="0" baseline="30000" dirty="0">
                <a:latin typeface="+mj-lt"/>
              </a:rPr>
              <a:t>6</a:t>
            </a:r>
            <a:r>
              <a:rPr lang="en-US" sz="1200" i="0" dirty="0">
                <a:latin typeface="+mj-lt"/>
              </a:rPr>
              <a:t>,  M. Zuckerbrot</a:t>
            </a:r>
            <a:r>
              <a:rPr lang="en-US" sz="1200" i="0" baseline="30000" dirty="0">
                <a:latin typeface="+mj-lt"/>
              </a:rPr>
              <a:t>5            </a:t>
            </a:r>
          </a:p>
        </p:txBody>
      </p:sp>
      <p:sp>
        <p:nvSpPr>
          <p:cNvPr id="13" name="Slide Number Placeholder 4">
            <a:extLst>
              <a:ext uri="{FF2B5EF4-FFF2-40B4-BE49-F238E27FC236}">
                <a16:creationId xmlns:a16="http://schemas.microsoft.com/office/drawing/2014/main" id="{4BA64834-5F31-204D-8A31-CF6BD4D9DB5F}"/>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35</a:t>
            </a:fld>
            <a:endParaRPr lang="en-GB" dirty="0"/>
          </a:p>
        </p:txBody>
      </p:sp>
    </p:spTree>
    <p:extLst>
      <p:ext uri="{BB962C8B-B14F-4D97-AF65-F5344CB8AC3E}">
        <p14:creationId xmlns:p14="http://schemas.microsoft.com/office/powerpoint/2010/main" val="100738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7F13-DE2F-4344-BD46-B4CB6895EB96}"/>
              </a:ext>
            </a:extLst>
          </p:cNvPr>
          <p:cNvSpPr>
            <a:spLocks noGrp="1"/>
          </p:cNvSpPr>
          <p:nvPr>
            <p:ph type="title"/>
          </p:nvPr>
        </p:nvSpPr>
        <p:spPr/>
        <p:txBody>
          <a:bodyPr/>
          <a:lstStyle/>
          <a:p>
            <a:r>
              <a:rPr lang="en-US" dirty="0"/>
              <a:t> </a:t>
            </a:r>
          </a:p>
        </p:txBody>
      </p:sp>
      <p:sp>
        <p:nvSpPr>
          <p:cNvPr id="4" name="Slide Number Placeholder 3">
            <a:extLst>
              <a:ext uri="{FF2B5EF4-FFF2-40B4-BE49-F238E27FC236}">
                <a16:creationId xmlns:a16="http://schemas.microsoft.com/office/drawing/2014/main" id="{D808B691-3412-DC4C-9BCC-17BA00A2F56C}"/>
              </a:ext>
            </a:extLst>
          </p:cNvPr>
          <p:cNvSpPr>
            <a:spLocks noGrp="1"/>
          </p:cNvSpPr>
          <p:nvPr>
            <p:ph type="sldNum" sz="quarter" idx="11"/>
          </p:nvPr>
        </p:nvSpPr>
        <p:spPr/>
        <p:txBody>
          <a:bodyPr/>
          <a:lstStyle/>
          <a:p>
            <a:r>
              <a:rPr lang="en-GB"/>
              <a:t>Slide: </a:t>
            </a:r>
            <a:fld id="{C0367892-4C36-1744-A726-262AF37AA8B7}" type="slidenum">
              <a:rPr lang="en-GB" smtClean="0"/>
              <a:pPr/>
              <a:t>36</a:t>
            </a:fld>
            <a:endParaRPr lang="en-GB" dirty="0">
              <a:solidFill>
                <a:schemeClr val="accent1"/>
              </a:solidFill>
            </a:endParaRPr>
          </a:p>
        </p:txBody>
      </p:sp>
      <p:sp>
        <p:nvSpPr>
          <p:cNvPr id="6" name="CasellaDiTesto 7">
            <a:extLst>
              <a:ext uri="{FF2B5EF4-FFF2-40B4-BE49-F238E27FC236}">
                <a16:creationId xmlns:a16="http://schemas.microsoft.com/office/drawing/2014/main" id="{8892A61A-640B-BF48-ACE5-4D88F8C33A84}"/>
              </a:ext>
            </a:extLst>
          </p:cNvPr>
          <p:cNvSpPr txBox="1"/>
          <p:nvPr/>
        </p:nvSpPr>
        <p:spPr>
          <a:xfrm>
            <a:off x="0" y="533400"/>
            <a:ext cx="9677400" cy="1301190"/>
          </a:xfrm>
          <a:prstGeom prst="rect">
            <a:avLst/>
          </a:prstGeom>
          <a:noFill/>
        </p:spPr>
        <p:txBody>
          <a:bodyPr wrap="square" rtlCol="0">
            <a:spAutoFit/>
          </a:bodyPr>
          <a:lstStyle/>
          <a:p>
            <a:pPr marL="273050" indent="-273050">
              <a:lnSpc>
                <a:spcPts val="2400"/>
              </a:lnSpc>
              <a:spcBef>
                <a:spcPts val="600"/>
              </a:spcBef>
              <a:spcAft>
                <a:spcPts val="600"/>
              </a:spcAft>
              <a:buClr>
                <a:srgbClr val="FF0000"/>
              </a:buClr>
              <a:buFont typeface="Wingdings" panose="05000000000000000000" pitchFamily="2" charset="2"/>
              <a:buChar char="l"/>
              <a:tabLst>
                <a:tab pos="481013" algn="l"/>
              </a:tabLst>
            </a:pPr>
            <a:r>
              <a:rPr lang="it" sz="1700" dirty="0">
                <a:solidFill>
                  <a:schemeClr val="dk1"/>
                </a:solidFill>
                <a:latin typeface="+mn-lt"/>
                <a:ea typeface="Calibri"/>
                <a:cs typeface="Calibri"/>
                <a:sym typeface="Calibri"/>
              </a:rPr>
              <a:t>Importante impegno dei gruppi INFN nello studio dei neutrini, in particolare nello sviluppo della TPC ad argon liquido con ICARUS al Gran Sasso ed ora al Fermilab impegnati sia nell’hardware TPC, PMT, CRT,Trigger, che nel software e nell’analisi dati finalizzata            allo studio delle oscillazioni.</a:t>
            </a:r>
          </a:p>
        </p:txBody>
      </p:sp>
      <p:sp>
        <p:nvSpPr>
          <p:cNvPr id="7" name="CasellaDiTesto 7">
            <a:extLst>
              <a:ext uri="{FF2B5EF4-FFF2-40B4-BE49-F238E27FC236}">
                <a16:creationId xmlns:a16="http://schemas.microsoft.com/office/drawing/2014/main" id="{A77A2D01-B338-3C43-ABB5-D9E687AE962D}"/>
              </a:ext>
            </a:extLst>
          </p:cNvPr>
          <p:cNvSpPr txBox="1"/>
          <p:nvPr/>
        </p:nvSpPr>
        <p:spPr>
          <a:xfrm>
            <a:off x="43258" y="1921650"/>
            <a:ext cx="6052742" cy="4555350"/>
          </a:xfrm>
          <a:prstGeom prst="rect">
            <a:avLst/>
          </a:prstGeom>
          <a:noFill/>
        </p:spPr>
        <p:txBody>
          <a:bodyPr wrap="square" rtlCol="0">
            <a:spAutoFit/>
          </a:bodyPr>
          <a:lstStyle/>
          <a:p>
            <a:pPr marL="273050" indent="-273050">
              <a:lnSpc>
                <a:spcPts val="2300"/>
              </a:lnSpc>
              <a:spcBef>
                <a:spcPts val="600"/>
              </a:spcBef>
              <a:spcAft>
                <a:spcPts val="600"/>
              </a:spcAft>
              <a:buClr>
                <a:srgbClr val="FF0000"/>
              </a:buClr>
              <a:buFont typeface="Wingdings" panose="05000000000000000000" pitchFamily="2" charset="2"/>
              <a:buChar char="l"/>
              <a:tabLst>
                <a:tab pos="481013" algn="l"/>
              </a:tabLst>
            </a:pPr>
            <a:r>
              <a:rPr lang="it-IT" sz="1700" dirty="0">
                <a:solidFill>
                  <a:schemeClr val="dk1"/>
                </a:solidFill>
                <a:latin typeface="+mn-lt"/>
                <a:ea typeface="Calibri"/>
                <a:cs typeface="Calibri"/>
                <a:sym typeface="Calibri"/>
              </a:rPr>
              <a:t>Il gruppo di Pisa </a:t>
            </a:r>
            <a:r>
              <a:rPr lang="it-IT" sz="1700" dirty="0" err="1">
                <a:solidFill>
                  <a:schemeClr val="dk1"/>
                </a:solidFill>
                <a:latin typeface="+mn-lt"/>
                <a:ea typeface="Calibri"/>
                <a:cs typeface="Calibri"/>
                <a:sym typeface="Calibri"/>
              </a:rPr>
              <a:t>e’</a:t>
            </a:r>
            <a:r>
              <a:rPr lang="it-IT" sz="1700" dirty="0">
                <a:solidFill>
                  <a:schemeClr val="dk1"/>
                </a:solidFill>
                <a:latin typeface="+mn-lt"/>
                <a:ea typeface="Calibri"/>
                <a:cs typeface="Calibri"/>
                <a:sym typeface="Calibri"/>
              </a:rPr>
              <a:t> attualmente impegnato nella ricostruzione e analisi degli eventi di neutrino oltre   che nella data production; in particolare:</a:t>
            </a:r>
          </a:p>
          <a:p>
            <a:pPr marL="579438" lvl="1" indent="-220663">
              <a:lnSpc>
                <a:spcPts val="2300"/>
              </a:lnSpc>
              <a:spcBef>
                <a:spcPts val="600"/>
              </a:spcBef>
              <a:spcAft>
                <a:spcPts val="0"/>
              </a:spcAft>
              <a:buClr>
                <a:srgbClr val="FF0000"/>
              </a:buClr>
              <a:buSzPct val="90000"/>
              <a:buFont typeface="Wingdings" pitchFamily="2" charset="2"/>
              <a:buChar char="Ø"/>
              <a:tabLst>
                <a:tab pos="481013" algn="l"/>
              </a:tabLst>
            </a:pPr>
            <a:r>
              <a:rPr lang="it-IT" sz="1700" dirty="0">
                <a:solidFill>
                  <a:schemeClr val="dk1"/>
                </a:solidFill>
                <a:latin typeface="+mn-lt"/>
                <a:ea typeface="Calibri"/>
                <a:cs typeface="Calibri"/>
                <a:sym typeface="Calibri"/>
              </a:rPr>
              <a:t>Miglioramento degli algoritmi di </a:t>
            </a:r>
            <a:r>
              <a:rPr lang="it-IT" sz="1700" dirty="0" err="1">
                <a:solidFill>
                  <a:schemeClr val="dk1"/>
                </a:solidFill>
                <a:latin typeface="+mn-lt"/>
                <a:ea typeface="Calibri"/>
                <a:cs typeface="Calibri"/>
                <a:sym typeface="Calibri"/>
              </a:rPr>
              <a:t>tracking</a:t>
            </a:r>
            <a:r>
              <a:rPr lang="it-IT" sz="1700" dirty="0">
                <a:solidFill>
                  <a:schemeClr val="dk1"/>
                </a:solidFill>
                <a:latin typeface="+mn-lt"/>
                <a:ea typeface="Calibri"/>
                <a:cs typeface="Calibri"/>
                <a:sym typeface="Calibri"/>
              </a:rPr>
              <a:t> e sviluppo algoritmi per la misura del momento dei muoni basati sul  Multiple Coulomb </a:t>
            </a:r>
            <a:r>
              <a:rPr lang="it-IT" sz="1700" dirty="0" err="1">
                <a:solidFill>
                  <a:schemeClr val="dk1"/>
                </a:solidFill>
                <a:latin typeface="+mn-lt"/>
                <a:ea typeface="Calibri"/>
                <a:cs typeface="Calibri"/>
                <a:sym typeface="Calibri"/>
              </a:rPr>
              <a:t>Scattering</a:t>
            </a:r>
            <a:r>
              <a:rPr lang="it-IT" sz="1700" dirty="0">
                <a:solidFill>
                  <a:schemeClr val="dk1"/>
                </a:solidFill>
                <a:latin typeface="+mn-lt"/>
                <a:ea typeface="Calibri"/>
                <a:cs typeface="Calibri"/>
                <a:sym typeface="Calibri"/>
              </a:rPr>
              <a:t>:                 Alessandro M. Ricci, Giovanni </a:t>
            </a:r>
            <a:r>
              <a:rPr lang="it-IT" sz="1700" dirty="0" err="1">
                <a:solidFill>
                  <a:schemeClr val="dk1"/>
                </a:solidFill>
                <a:latin typeface="+mn-lt"/>
                <a:ea typeface="Calibri"/>
                <a:cs typeface="Calibri"/>
                <a:sym typeface="Calibri"/>
              </a:rPr>
              <a:t>Chiello</a:t>
            </a:r>
            <a:r>
              <a:rPr lang="it-IT" sz="1700" dirty="0">
                <a:solidFill>
                  <a:schemeClr val="dk1"/>
                </a:solidFill>
                <a:latin typeface="+mn-lt"/>
                <a:ea typeface="Calibri"/>
                <a:cs typeface="Calibri"/>
                <a:sym typeface="Calibri"/>
              </a:rPr>
              <a:t> e </a:t>
            </a:r>
            <a:r>
              <a:rPr lang="it-IT" sz="1700" dirty="0" err="1">
                <a:solidFill>
                  <a:schemeClr val="dk1"/>
                </a:solidFill>
                <a:latin typeface="+mn-lt"/>
                <a:ea typeface="Calibri"/>
                <a:cs typeface="Calibri"/>
                <a:sym typeface="Calibri"/>
              </a:rPr>
              <a:t>Namitha</a:t>
            </a:r>
            <a:r>
              <a:rPr lang="it-IT" sz="1700" dirty="0">
                <a:solidFill>
                  <a:schemeClr val="dk1"/>
                </a:solidFill>
                <a:latin typeface="+mn-lt"/>
                <a:ea typeface="Calibri"/>
                <a:cs typeface="Calibri"/>
                <a:sym typeface="Calibri"/>
              </a:rPr>
              <a:t> </a:t>
            </a:r>
            <a:r>
              <a:rPr lang="en-US" sz="1700" dirty="0" err="1"/>
              <a:t>Chitirasreemadam</a:t>
            </a:r>
            <a:r>
              <a:rPr lang="en-US" sz="1700" dirty="0"/>
              <a:t>, Simone </a:t>
            </a:r>
            <a:r>
              <a:rPr lang="en-US" sz="1700" dirty="0" err="1"/>
              <a:t>Donati</a:t>
            </a:r>
            <a:r>
              <a:rPr lang="en-US" sz="1700" dirty="0"/>
              <a:t>;</a:t>
            </a:r>
          </a:p>
          <a:p>
            <a:pPr marL="579438" lvl="1" indent="-220663">
              <a:lnSpc>
                <a:spcPts val="2300"/>
              </a:lnSpc>
              <a:spcBef>
                <a:spcPts val="600"/>
              </a:spcBef>
              <a:spcAft>
                <a:spcPts val="0"/>
              </a:spcAft>
              <a:buClr>
                <a:srgbClr val="FF0000"/>
              </a:buClr>
              <a:buSzPct val="90000"/>
              <a:buFont typeface="Wingdings" pitchFamily="2" charset="2"/>
              <a:buChar char="Ø"/>
              <a:tabLst>
                <a:tab pos="481013" algn="l"/>
              </a:tabLst>
            </a:pPr>
            <a:r>
              <a:rPr lang="en-US" sz="1700" dirty="0">
                <a:solidFill>
                  <a:schemeClr val="dk1"/>
                </a:solidFill>
                <a:latin typeface="+mn-lt"/>
                <a:ea typeface="Calibri"/>
                <a:cs typeface="Calibri"/>
                <a:sym typeface="Calibri"/>
              </a:rPr>
              <a:t>Improving lo Slow Control: </a:t>
            </a:r>
            <a:r>
              <a:rPr lang="it-IT" sz="1700" dirty="0">
                <a:solidFill>
                  <a:schemeClr val="dk1"/>
                </a:solidFill>
                <a:ea typeface="Calibri"/>
                <a:cs typeface="Calibri"/>
                <a:sym typeface="Calibri"/>
              </a:rPr>
              <a:t>Antonio Gioiosa</a:t>
            </a:r>
            <a:endParaRPr lang="en-US" sz="1700" dirty="0">
              <a:solidFill>
                <a:schemeClr val="dk1"/>
              </a:solidFill>
              <a:latin typeface="+mn-lt"/>
              <a:ea typeface="Calibri"/>
              <a:cs typeface="Calibri"/>
              <a:sym typeface="Calibri"/>
            </a:endParaRPr>
          </a:p>
          <a:p>
            <a:pPr marL="579438" lvl="1" indent="-220663">
              <a:lnSpc>
                <a:spcPts val="2300"/>
              </a:lnSpc>
              <a:spcBef>
                <a:spcPts val="600"/>
              </a:spcBef>
              <a:spcAft>
                <a:spcPts val="0"/>
              </a:spcAft>
              <a:buClr>
                <a:srgbClr val="FF0000"/>
              </a:buClr>
              <a:buSzPct val="90000"/>
              <a:buFont typeface="Wingdings" pitchFamily="2" charset="2"/>
              <a:buChar char="Ø"/>
              <a:tabLst>
                <a:tab pos="481013" algn="l"/>
              </a:tabLst>
            </a:pPr>
            <a:r>
              <a:rPr lang="en-US" sz="1700" dirty="0">
                <a:solidFill>
                  <a:schemeClr val="dk1"/>
                </a:solidFill>
                <a:latin typeface="+mn-lt"/>
                <a:ea typeface="Calibri"/>
                <a:cs typeface="Calibri"/>
                <a:sym typeface="Calibri"/>
              </a:rPr>
              <a:t>Data production: </a:t>
            </a:r>
            <a:r>
              <a:rPr lang="it-IT" sz="1700" dirty="0">
                <a:solidFill>
                  <a:schemeClr val="dk1"/>
                </a:solidFill>
                <a:ea typeface="Calibri"/>
                <a:cs typeface="Calibri"/>
                <a:sym typeface="Calibri"/>
              </a:rPr>
              <a:t>Alessandro M. Ricci e A. Gioiosa</a:t>
            </a:r>
            <a:endParaRPr lang="it-IT" sz="1700" dirty="0">
              <a:solidFill>
                <a:schemeClr val="dk1"/>
              </a:solidFill>
              <a:latin typeface="+mn-lt"/>
              <a:ea typeface="Calibri"/>
              <a:cs typeface="Calibri"/>
              <a:sym typeface="Calibri"/>
            </a:endParaRPr>
          </a:p>
          <a:p>
            <a:pPr marL="855663" indent="-841375">
              <a:lnSpc>
                <a:spcPts val="2800"/>
              </a:lnSpc>
              <a:spcBef>
                <a:spcPts val="1200"/>
              </a:spcBef>
              <a:spcAft>
                <a:spcPts val="1200"/>
              </a:spcAft>
              <a:buClr>
                <a:srgbClr val="FF0000"/>
              </a:buClr>
              <a:tabLst>
                <a:tab pos="442913" algn="l"/>
              </a:tabLst>
            </a:pPr>
            <a:r>
              <a:rPr lang="it-IT" sz="1800" dirty="0">
                <a:solidFill>
                  <a:schemeClr val="dk1"/>
                </a:solidFill>
                <a:latin typeface="+mn-lt"/>
                <a:ea typeface="Calibri"/>
                <a:cs typeface="Calibri"/>
                <a:sym typeface="Calibri"/>
              </a:rPr>
              <a:t>       </a:t>
            </a:r>
            <a:r>
              <a:rPr lang="it-IT" sz="2000" dirty="0">
                <a:solidFill>
                  <a:srgbClr val="0000FF"/>
                </a:solidFill>
                <a:latin typeface="+mn-lt"/>
                <a:ea typeface="Calibri"/>
                <a:cs typeface="Calibri"/>
                <a:sym typeface="Calibri"/>
              </a:rPr>
              <a:t>Grande </a:t>
            </a:r>
            <a:r>
              <a:rPr lang="it-IT" sz="2000" dirty="0" err="1">
                <a:solidFill>
                  <a:srgbClr val="0000FF"/>
                </a:solidFill>
                <a:latin typeface="+mn-lt"/>
                <a:ea typeface="Calibri"/>
                <a:cs typeface="Calibri"/>
                <a:sym typeface="Calibri"/>
              </a:rPr>
              <a:t>opportunita’</a:t>
            </a:r>
            <a:r>
              <a:rPr lang="it-IT" sz="2000" dirty="0">
                <a:solidFill>
                  <a:srgbClr val="0000FF"/>
                </a:solidFill>
                <a:latin typeface="+mn-lt"/>
                <a:ea typeface="Calibri"/>
                <a:cs typeface="Calibri"/>
                <a:sym typeface="Calibri"/>
              </a:rPr>
              <a:t>  per i giovani:                        ICARUS: un giardino fiorito …                                 DUNE: la prospettiva prossima</a:t>
            </a:r>
          </a:p>
        </p:txBody>
      </p:sp>
      <p:grpSp>
        <p:nvGrpSpPr>
          <p:cNvPr id="8" name="Group 7">
            <a:extLst>
              <a:ext uri="{FF2B5EF4-FFF2-40B4-BE49-F238E27FC236}">
                <a16:creationId xmlns:a16="http://schemas.microsoft.com/office/drawing/2014/main" id="{296037FD-20D0-7F4D-BC2A-1E6242EF47AB}"/>
              </a:ext>
            </a:extLst>
          </p:cNvPr>
          <p:cNvGrpSpPr/>
          <p:nvPr/>
        </p:nvGrpSpPr>
        <p:grpSpPr>
          <a:xfrm>
            <a:off x="6166791" y="1876899"/>
            <a:ext cx="3505200" cy="4676301"/>
            <a:chOff x="6242991" y="1789031"/>
            <a:chExt cx="3505200" cy="4676301"/>
          </a:xfrm>
        </p:grpSpPr>
        <p:pic>
          <p:nvPicPr>
            <p:cNvPr id="5" name="Picture 4">
              <a:extLst>
                <a:ext uri="{FF2B5EF4-FFF2-40B4-BE49-F238E27FC236}">
                  <a16:creationId xmlns:a16="http://schemas.microsoft.com/office/drawing/2014/main" id="{ED6C2DA3-FC97-6D4B-A95D-246CFD792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991" y="1789031"/>
              <a:ext cx="3505200" cy="4273005"/>
            </a:xfrm>
            <a:prstGeom prst="rect">
              <a:avLst/>
            </a:prstGeom>
          </p:spPr>
        </p:pic>
        <p:sp>
          <p:nvSpPr>
            <p:cNvPr id="3" name="Rectangle 2">
              <a:extLst>
                <a:ext uri="{FF2B5EF4-FFF2-40B4-BE49-F238E27FC236}">
                  <a16:creationId xmlns:a16="http://schemas.microsoft.com/office/drawing/2014/main" id="{C8AA7E87-B837-D343-A45E-4727C194C250}"/>
                </a:ext>
              </a:extLst>
            </p:cNvPr>
            <p:cNvSpPr/>
            <p:nvPr/>
          </p:nvSpPr>
          <p:spPr>
            <a:xfrm>
              <a:off x="6324600" y="6096000"/>
              <a:ext cx="3347391" cy="369332"/>
            </a:xfrm>
            <a:prstGeom prst="rect">
              <a:avLst/>
            </a:prstGeom>
          </p:spPr>
          <p:txBody>
            <a:bodyPr wrap="none">
              <a:spAutoFit/>
            </a:bodyPr>
            <a:lstStyle/>
            <a:p>
              <a:r>
                <a:rPr lang="it-IT" sz="1800" dirty="0">
                  <a:solidFill>
                    <a:schemeClr val="dk1"/>
                  </a:solidFill>
                  <a:ea typeface="Calibri"/>
                  <a:cs typeface="Calibri"/>
                  <a:sym typeface="Calibri"/>
                </a:rPr>
                <a:t>Giardino adronico (E. </a:t>
              </a:r>
              <a:r>
                <a:rPr lang="it-IT" sz="1800" dirty="0" err="1">
                  <a:solidFill>
                    <a:schemeClr val="dk1"/>
                  </a:solidFill>
                  <a:ea typeface="Calibri"/>
                  <a:cs typeface="Calibri"/>
                  <a:sym typeface="Calibri"/>
                </a:rPr>
                <a:t>Iarocci</a:t>
              </a:r>
              <a:r>
                <a:rPr lang="it-IT" sz="1800" dirty="0">
                  <a:solidFill>
                    <a:schemeClr val="dk1"/>
                  </a:solidFill>
                  <a:ea typeface="Calibri"/>
                  <a:cs typeface="Calibri"/>
                  <a:sym typeface="Calibri"/>
                </a:rPr>
                <a:t>)</a:t>
              </a:r>
              <a:endParaRPr lang="en-US" sz="1800" dirty="0"/>
            </a:p>
          </p:txBody>
        </p:sp>
      </p:grpSp>
    </p:spTree>
    <p:extLst>
      <p:ext uri="{BB962C8B-B14F-4D97-AF65-F5344CB8AC3E}">
        <p14:creationId xmlns:p14="http://schemas.microsoft.com/office/powerpoint/2010/main" val="198092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ln/>
        </p:spPr>
        <p:txBody>
          <a:bodyPr/>
          <a:lstStyle/>
          <a:p>
            <a:r>
              <a:rPr lang="en-GB"/>
              <a:t>Slide#  : </a:t>
            </a:r>
            <a:fld id="{B5910A80-A0E8-2240-85BA-93DDB9FEA4A2}" type="slidenum">
              <a:rPr lang="en-GB"/>
              <a:pPr/>
              <a:t>4</a:t>
            </a:fld>
            <a:endParaRPr lang="en-GB">
              <a:solidFill>
                <a:schemeClr val="accent1"/>
              </a:solidFill>
            </a:endParaRPr>
          </a:p>
        </p:txBody>
      </p:sp>
      <p:sp>
        <p:nvSpPr>
          <p:cNvPr id="51203" name="AutoShape 2"/>
          <p:cNvSpPr>
            <a:spLocks noGrp="1" noChangeArrowheads="1"/>
          </p:cNvSpPr>
          <p:nvPr>
            <p:ph type="title" idx="4294967295"/>
          </p:nvPr>
        </p:nvSpPr>
        <p:spPr/>
        <p:txBody>
          <a:bodyPr/>
          <a:lstStyle/>
          <a:p>
            <a:r>
              <a:rPr lang="en-US" dirty="0"/>
              <a:t>Present neutrino saga… </a:t>
            </a:r>
            <a:endParaRPr lang="en-GB" dirty="0">
              <a:ea typeface="ＭＳ Ｐゴシック" charset="-128"/>
              <a:cs typeface="ＭＳ Ｐゴシック" charset="-128"/>
            </a:endParaRPr>
          </a:p>
        </p:txBody>
      </p:sp>
      <p:sp>
        <p:nvSpPr>
          <p:cNvPr id="179203" name="Rectangle 3"/>
          <p:cNvSpPr>
            <a:spLocks noGrp="1" noChangeArrowheads="1"/>
          </p:cNvSpPr>
          <p:nvPr>
            <p:ph type="body" idx="4294967295"/>
          </p:nvPr>
        </p:nvSpPr>
        <p:spPr>
          <a:xfrm>
            <a:off x="-1" y="533400"/>
            <a:ext cx="9979895" cy="1585431"/>
          </a:xfrm>
        </p:spPr>
        <p:txBody>
          <a:bodyPr/>
          <a:lstStyle/>
          <a:p>
            <a:pPr marL="225425" indent="-225425">
              <a:lnSpc>
                <a:spcPts val="2600"/>
              </a:lnSpc>
            </a:pPr>
            <a:r>
              <a:rPr lang="en-US" dirty="0">
                <a:ea typeface="ＭＳ Ｐゴシック" charset="-128"/>
              </a:rPr>
              <a:t>Still open questions: </a:t>
            </a:r>
            <a:r>
              <a:rPr lang="en-US" i="1" dirty="0">
                <a:solidFill>
                  <a:srgbClr val="0000FF"/>
                </a:solidFill>
                <a:ea typeface="ＭＳ Ｐゴシック" charset="-128"/>
              </a:rPr>
              <a:t>mass hierarchy, </a:t>
            </a:r>
            <a:r>
              <a:rPr lang="en-GB" i="1" dirty="0">
                <a:solidFill>
                  <a:srgbClr val="0000FF"/>
                </a:solidFill>
                <a:latin typeface="Symbol" pitchFamily="18" charset="2"/>
              </a:rPr>
              <a:t> d</a:t>
            </a:r>
            <a:r>
              <a:rPr lang="en-GB" i="1" baseline="-25000" dirty="0">
                <a:solidFill>
                  <a:srgbClr val="0000FF"/>
                </a:solidFill>
              </a:rPr>
              <a:t>CP</a:t>
            </a:r>
            <a:r>
              <a:rPr lang="en-US" i="1" dirty="0">
                <a:solidFill>
                  <a:srgbClr val="0000FF"/>
                </a:solidFill>
                <a:ea typeface="ＭＳ Ｐゴシック" charset="-128"/>
              </a:rPr>
              <a:t>, </a:t>
            </a:r>
            <a:r>
              <a:rPr lang="en-US" i="1" dirty="0">
                <a:solidFill>
                  <a:srgbClr val="0000FF"/>
                </a:solidFill>
                <a:latin typeface="Symbol" pitchFamily="2" charset="2"/>
                <a:ea typeface="ＭＳ Ｐゴシック" charset="-128"/>
              </a:rPr>
              <a:t>n</a:t>
            </a:r>
            <a:r>
              <a:rPr lang="en-US" i="1" dirty="0">
                <a:solidFill>
                  <a:srgbClr val="0000FF"/>
                </a:solidFill>
                <a:ea typeface="ＭＳ Ｐゴシック" charset="-128"/>
              </a:rPr>
              <a:t> mass and  Dirac/</a:t>
            </a:r>
            <a:r>
              <a:rPr lang="en-US" i="1" dirty="0" err="1">
                <a:solidFill>
                  <a:srgbClr val="0000FF"/>
                </a:solidFill>
                <a:ea typeface="ＭＳ Ｐゴシック" charset="-128"/>
              </a:rPr>
              <a:t>Majorana</a:t>
            </a:r>
            <a:r>
              <a:rPr lang="en-US" i="1" dirty="0">
                <a:solidFill>
                  <a:srgbClr val="0000FF"/>
                </a:solidFill>
                <a:ea typeface="ＭＳ Ｐゴシック" charset="-128"/>
              </a:rPr>
              <a:t> </a:t>
            </a:r>
            <a:r>
              <a:rPr lang="en-US" i="1" dirty="0">
                <a:solidFill>
                  <a:srgbClr val="0000FF"/>
                </a:solidFill>
                <a:latin typeface="Symbol" pitchFamily="2" charset="2"/>
                <a:ea typeface="ＭＳ Ｐゴシック" charset="-128"/>
              </a:rPr>
              <a:t>n</a:t>
            </a:r>
            <a:r>
              <a:rPr lang="en-US" i="1" dirty="0">
                <a:solidFill>
                  <a:srgbClr val="0000FF"/>
                </a:solidFill>
                <a:ea typeface="ＭＳ Ｐゴシック" charset="-128"/>
              </a:rPr>
              <a:t>  ?</a:t>
            </a:r>
          </a:p>
          <a:p>
            <a:pPr marL="625475" lvl="1" indent="-257175">
              <a:lnSpc>
                <a:spcPts val="2600"/>
              </a:lnSpc>
              <a:buSzPct val="90000"/>
              <a:buFont typeface="Wingdings" pitchFamily="2" charset="2"/>
              <a:buChar char="Ø"/>
            </a:pPr>
            <a:r>
              <a:rPr lang="en-US" sz="1700" dirty="0">
                <a:ea typeface="ＭＳ Ｐゴシック" charset="-128"/>
              </a:rPr>
              <a:t>Several ongoing experiments/projects addressing neutrinos with                                nuclear reactors, radioactive sources, neutrino beams from proton accelerators             and cosmic </a:t>
            </a:r>
            <a:r>
              <a:rPr lang="en-US" sz="1700" dirty="0">
                <a:latin typeface="Symbol" pitchFamily="2" charset="2"/>
                <a:ea typeface="ＭＳ Ｐゴシック" charset="-128"/>
              </a:rPr>
              <a:t>n</a:t>
            </a:r>
            <a:r>
              <a:rPr lang="en-US" sz="1700" dirty="0">
                <a:ea typeface="ＭＳ Ｐゴシック" charset="-128"/>
              </a:rPr>
              <a:t>s with large ice/water Cherenkov counter telescopes </a:t>
            </a:r>
            <a:endParaRPr lang="en-GB" sz="1700" dirty="0"/>
          </a:p>
        </p:txBody>
      </p:sp>
      <p:sp>
        <p:nvSpPr>
          <p:cNvPr id="10" name="TextBox 9">
            <a:extLst>
              <a:ext uri="{FF2B5EF4-FFF2-40B4-BE49-F238E27FC236}">
                <a16:creationId xmlns:a16="http://schemas.microsoft.com/office/drawing/2014/main" id="{F26686AD-DADE-B04D-87CA-E6020FB0038E}"/>
              </a:ext>
            </a:extLst>
          </p:cNvPr>
          <p:cNvSpPr txBox="1"/>
          <p:nvPr/>
        </p:nvSpPr>
        <p:spPr>
          <a:xfrm>
            <a:off x="9795164" y="1579418"/>
            <a:ext cx="184731" cy="338554"/>
          </a:xfrm>
          <a:prstGeom prst="rect">
            <a:avLst/>
          </a:prstGeom>
          <a:noFill/>
        </p:spPr>
        <p:txBody>
          <a:bodyPr wrap="none" rtlCol="0">
            <a:spAutoFit/>
          </a:bodyPr>
          <a:lstStyle/>
          <a:p>
            <a:endParaRPr lang="en-US" dirty="0"/>
          </a:p>
        </p:txBody>
      </p:sp>
      <p:grpSp>
        <p:nvGrpSpPr>
          <p:cNvPr id="18" name="Group 17">
            <a:extLst>
              <a:ext uri="{FF2B5EF4-FFF2-40B4-BE49-F238E27FC236}">
                <a16:creationId xmlns:a16="http://schemas.microsoft.com/office/drawing/2014/main" id="{4E5A42BD-44CD-C541-B0D9-59974D725727}"/>
              </a:ext>
            </a:extLst>
          </p:cNvPr>
          <p:cNvGrpSpPr/>
          <p:nvPr/>
        </p:nvGrpSpPr>
        <p:grpSpPr>
          <a:xfrm>
            <a:off x="5698824" y="2057400"/>
            <a:ext cx="4207176" cy="1991899"/>
            <a:chOff x="5562600" y="2427701"/>
            <a:chExt cx="4207176" cy="1991899"/>
          </a:xfrm>
        </p:grpSpPr>
        <p:pic>
          <p:nvPicPr>
            <p:cNvPr id="3" name="Picture 2">
              <a:extLst>
                <a:ext uri="{FF2B5EF4-FFF2-40B4-BE49-F238E27FC236}">
                  <a16:creationId xmlns:a16="http://schemas.microsoft.com/office/drawing/2014/main" id="{5A4E2A4E-1121-3241-889C-5B331765C8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2600" y="2427701"/>
              <a:ext cx="1937821" cy="1991899"/>
            </a:xfrm>
            <a:prstGeom prst="rect">
              <a:avLst/>
            </a:prstGeom>
          </p:spPr>
        </p:pic>
        <p:sp>
          <p:nvSpPr>
            <p:cNvPr id="13" name="Rectangle 12">
              <a:extLst>
                <a:ext uri="{FF2B5EF4-FFF2-40B4-BE49-F238E27FC236}">
                  <a16:creationId xmlns:a16="http://schemas.microsoft.com/office/drawing/2014/main" id="{E40F3DBA-3DEF-2549-B506-EA5D1A803620}"/>
                </a:ext>
              </a:extLst>
            </p:cNvPr>
            <p:cNvSpPr/>
            <p:nvPr/>
          </p:nvSpPr>
          <p:spPr>
            <a:xfrm>
              <a:off x="7413041" y="3118247"/>
              <a:ext cx="2356735" cy="861774"/>
            </a:xfrm>
            <a:prstGeom prst="rect">
              <a:avLst/>
            </a:prstGeom>
          </p:spPr>
          <p:txBody>
            <a:bodyPr wrap="none">
              <a:spAutoFit/>
            </a:bodyPr>
            <a:lstStyle/>
            <a:p>
              <a:r>
                <a:rPr lang="en-US" dirty="0">
                  <a:latin typeface="+mn-lt"/>
                </a:rPr>
                <a:t>Reactors:</a:t>
              </a:r>
              <a:endParaRPr lang="en-US" sz="1800" baseline="-25000" dirty="0"/>
            </a:p>
            <a:p>
              <a:r>
                <a:rPr lang="en-US" dirty="0">
                  <a:latin typeface="+mn-lt"/>
                </a:rPr>
                <a:t>Reno, </a:t>
              </a:r>
              <a:r>
                <a:rPr lang="en-US" dirty="0" err="1">
                  <a:latin typeface="+mn-lt"/>
                </a:rPr>
                <a:t>Daya</a:t>
              </a:r>
              <a:r>
                <a:rPr lang="en-US" dirty="0">
                  <a:latin typeface="+mn-lt"/>
                </a:rPr>
                <a:t> Bay ,…Juno</a:t>
              </a:r>
            </a:p>
            <a:p>
              <a:r>
                <a:rPr lang="en-US" dirty="0">
                  <a:latin typeface="+mn-lt"/>
                </a:rPr>
                <a:t>…</a:t>
              </a:r>
              <a:r>
                <a:rPr lang="en-US" dirty="0" err="1">
                  <a:latin typeface="+mn-lt"/>
                </a:rPr>
                <a:t>subleading</a:t>
              </a:r>
              <a:r>
                <a:rPr lang="en-US" dirty="0">
                  <a:latin typeface="+mn-lt"/>
                </a:rPr>
                <a:t> </a:t>
              </a:r>
              <a:r>
                <a:rPr lang="en-US" dirty="0">
                  <a:latin typeface="Symbol" pitchFamily="2" charset="2"/>
                </a:rPr>
                <a:t>nm -&gt; n</a:t>
              </a:r>
              <a:r>
                <a:rPr lang="en-US" sz="1800" baseline="-25000" dirty="0"/>
                <a:t>e </a:t>
              </a:r>
              <a:endParaRPr lang="en-US" dirty="0"/>
            </a:p>
          </p:txBody>
        </p:sp>
      </p:grpSp>
      <p:grpSp>
        <p:nvGrpSpPr>
          <p:cNvPr id="19" name="Group 18">
            <a:extLst>
              <a:ext uri="{FF2B5EF4-FFF2-40B4-BE49-F238E27FC236}">
                <a16:creationId xmlns:a16="http://schemas.microsoft.com/office/drawing/2014/main" id="{69107113-1BC1-2042-884F-18E8286029FA}"/>
              </a:ext>
            </a:extLst>
          </p:cNvPr>
          <p:cNvGrpSpPr/>
          <p:nvPr/>
        </p:nvGrpSpPr>
        <p:grpSpPr>
          <a:xfrm>
            <a:off x="435367" y="4136577"/>
            <a:ext cx="5831998" cy="2522156"/>
            <a:chOff x="435367" y="4551427"/>
            <a:chExt cx="5813033" cy="2107305"/>
          </a:xfrm>
        </p:grpSpPr>
        <p:pic>
          <p:nvPicPr>
            <p:cNvPr id="6" name="Picture 5">
              <a:extLst>
                <a:ext uri="{FF2B5EF4-FFF2-40B4-BE49-F238E27FC236}">
                  <a16:creationId xmlns:a16="http://schemas.microsoft.com/office/drawing/2014/main" id="{20EC1DE2-7548-2145-8583-AD3523EF64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22284" y="5175568"/>
              <a:ext cx="4526116" cy="1464718"/>
            </a:xfrm>
            <a:prstGeom prst="rect">
              <a:avLst/>
            </a:prstGeom>
          </p:spPr>
        </p:pic>
        <p:pic>
          <p:nvPicPr>
            <p:cNvPr id="9" name="Picture 8">
              <a:extLst>
                <a:ext uri="{FF2B5EF4-FFF2-40B4-BE49-F238E27FC236}">
                  <a16:creationId xmlns:a16="http://schemas.microsoft.com/office/drawing/2014/main" id="{09FFFDE3-EC52-EE43-97EA-69B263C071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367" y="4551427"/>
              <a:ext cx="1191596" cy="2107305"/>
            </a:xfrm>
            <a:prstGeom prst="rect">
              <a:avLst/>
            </a:prstGeom>
          </p:spPr>
        </p:pic>
        <p:sp>
          <p:nvSpPr>
            <p:cNvPr id="16" name="Rectangle 15">
              <a:extLst>
                <a:ext uri="{FF2B5EF4-FFF2-40B4-BE49-F238E27FC236}">
                  <a16:creationId xmlns:a16="http://schemas.microsoft.com/office/drawing/2014/main" id="{CD4C8A6D-2147-A641-B94A-047ED59DAF1B}"/>
                </a:ext>
              </a:extLst>
            </p:cNvPr>
            <p:cNvSpPr/>
            <p:nvPr/>
          </p:nvSpPr>
          <p:spPr>
            <a:xfrm>
              <a:off x="1626963" y="4876800"/>
              <a:ext cx="2945037" cy="338554"/>
            </a:xfrm>
            <a:prstGeom prst="rect">
              <a:avLst/>
            </a:prstGeom>
          </p:spPr>
          <p:txBody>
            <a:bodyPr wrap="none">
              <a:spAutoFit/>
            </a:bodyPr>
            <a:lstStyle/>
            <a:p>
              <a:r>
                <a:rPr lang="en-US" dirty="0">
                  <a:latin typeface="+mn-lt"/>
                </a:rPr>
                <a:t>DUNE Liquid Argon program </a:t>
              </a:r>
              <a:endParaRPr lang="en-US" dirty="0"/>
            </a:p>
          </p:txBody>
        </p:sp>
      </p:grpSp>
      <p:grpSp>
        <p:nvGrpSpPr>
          <p:cNvPr id="22" name="Group 21">
            <a:extLst>
              <a:ext uri="{FF2B5EF4-FFF2-40B4-BE49-F238E27FC236}">
                <a16:creationId xmlns:a16="http://schemas.microsoft.com/office/drawing/2014/main" id="{20517023-0126-2148-A5C5-D51EB7069949}"/>
              </a:ext>
            </a:extLst>
          </p:cNvPr>
          <p:cNvGrpSpPr/>
          <p:nvPr/>
        </p:nvGrpSpPr>
        <p:grpSpPr>
          <a:xfrm>
            <a:off x="152400" y="2209800"/>
            <a:ext cx="5458113" cy="2228826"/>
            <a:chOff x="-86286" y="2514600"/>
            <a:chExt cx="5458113" cy="2228826"/>
          </a:xfrm>
        </p:grpSpPr>
        <p:grpSp>
          <p:nvGrpSpPr>
            <p:cNvPr id="17" name="Group 16">
              <a:extLst>
                <a:ext uri="{FF2B5EF4-FFF2-40B4-BE49-F238E27FC236}">
                  <a16:creationId xmlns:a16="http://schemas.microsoft.com/office/drawing/2014/main" id="{266C0149-2DCF-024F-9A7C-DBB47283C907}"/>
                </a:ext>
              </a:extLst>
            </p:cNvPr>
            <p:cNvGrpSpPr/>
            <p:nvPr/>
          </p:nvGrpSpPr>
          <p:grpSpPr>
            <a:xfrm>
              <a:off x="-86286" y="2514600"/>
              <a:ext cx="5458113" cy="2228826"/>
              <a:chOff x="-86286" y="2514600"/>
              <a:chExt cx="5458113" cy="2228826"/>
            </a:xfrm>
          </p:grpSpPr>
          <p:pic>
            <p:nvPicPr>
              <p:cNvPr id="4" name="Picture 3">
                <a:extLst>
                  <a:ext uri="{FF2B5EF4-FFF2-40B4-BE49-F238E27FC236}">
                    <a16:creationId xmlns:a16="http://schemas.microsoft.com/office/drawing/2014/main" id="{092AEFCF-C753-C442-B07D-B625AABA41A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7514" y="2514600"/>
                <a:ext cx="1724313" cy="2228826"/>
              </a:xfrm>
              <a:prstGeom prst="rect">
                <a:avLst/>
              </a:prstGeom>
            </p:spPr>
          </p:pic>
          <p:pic>
            <p:nvPicPr>
              <p:cNvPr id="7" name="Picture 6">
                <a:extLst>
                  <a:ext uri="{FF2B5EF4-FFF2-40B4-BE49-F238E27FC236}">
                    <a16:creationId xmlns:a16="http://schemas.microsoft.com/office/drawing/2014/main" id="{BF8F9BBB-2C3A-724B-9EE5-0434FD6DD9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9083" y="2940432"/>
                <a:ext cx="3346674" cy="1220929"/>
              </a:xfrm>
              <a:prstGeom prst="rect">
                <a:avLst/>
              </a:prstGeom>
            </p:spPr>
          </p:pic>
          <p:sp>
            <p:nvSpPr>
              <p:cNvPr id="2" name="Rectangle 1">
                <a:extLst>
                  <a:ext uri="{FF2B5EF4-FFF2-40B4-BE49-F238E27FC236}">
                    <a16:creationId xmlns:a16="http://schemas.microsoft.com/office/drawing/2014/main" id="{77A2E065-16AE-5E41-B8B0-857FE064BD38}"/>
                  </a:ext>
                </a:extLst>
              </p:cNvPr>
              <p:cNvSpPr/>
              <p:nvPr/>
            </p:nvSpPr>
            <p:spPr>
              <a:xfrm>
                <a:off x="-86286" y="2514600"/>
                <a:ext cx="3557384" cy="338554"/>
              </a:xfrm>
              <a:prstGeom prst="rect">
                <a:avLst/>
              </a:prstGeom>
            </p:spPr>
            <p:txBody>
              <a:bodyPr wrap="none">
                <a:spAutoFit/>
              </a:bodyPr>
              <a:lstStyle/>
              <a:p>
                <a:r>
                  <a:rPr lang="en-US" dirty="0"/>
                  <a:t>SK: Atmospheric/solar </a:t>
                </a:r>
                <a:r>
                  <a:rPr lang="en-US" dirty="0">
                    <a:latin typeface="Symbol" pitchFamily="2" charset="2"/>
                  </a:rPr>
                  <a:t>nm -&gt; </a:t>
                </a:r>
                <a:r>
                  <a:rPr lang="en-US" dirty="0" err="1">
                    <a:latin typeface="Symbol" pitchFamily="2" charset="2"/>
                  </a:rPr>
                  <a:t>n</a:t>
                </a:r>
                <a:r>
                  <a:rPr lang="en-US" sz="2000" baseline="-25000" dirty="0" err="1">
                    <a:latin typeface="Symbol" pitchFamily="2" charset="2"/>
                  </a:rPr>
                  <a:t>t</a:t>
                </a:r>
                <a:r>
                  <a:rPr lang="en-US" dirty="0">
                    <a:latin typeface="Symbol" pitchFamily="2" charset="2"/>
                  </a:rPr>
                  <a:t>  , n</a:t>
                </a:r>
                <a:r>
                  <a:rPr lang="en-US" sz="1800" baseline="-25000" dirty="0">
                    <a:latin typeface="+mn-lt"/>
                  </a:rPr>
                  <a:t>e</a:t>
                </a:r>
              </a:p>
            </p:txBody>
          </p:sp>
        </p:grpSp>
        <p:sp>
          <p:nvSpPr>
            <p:cNvPr id="21" name="Rectangle 20">
              <a:extLst>
                <a:ext uri="{FF2B5EF4-FFF2-40B4-BE49-F238E27FC236}">
                  <a16:creationId xmlns:a16="http://schemas.microsoft.com/office/drawing/2014/main" id="{A4019827-E653-1A4B-B318-4BDCBD50396E}"/>
                </a:ext>
              </a:extLst>
            </p:cNvPr>
            <p:cNvSpPr/>
            <p:nvPr/>
          </p:nvSpPr>
          <p:spPr>
            <a:xfrm>
              <a:off x="523314" y="3962400"/>
              <a:ext cx="2861498" cy="584775"/>
            </a:xfrm>
            <a:prstGeom prst="rect">
              <a:avLst/>
            </a:prstGeom>
          </p:spPr>
          <p:txBody>
            <a:bodyPr wrap="square">
              <a:spAutoFit/>
            </a:bodyPr>
            <a:lstStyle/>
            <a:p>
              <a:pPr marL="855663" indent="-746125"/>
              <a:r>
                <a:rPr lang="en-US" dirty="0">
                  <a:sym typeface="Wingdings" pitchFamily="2" charset="2"/>
                </a:rPr>
                <a:t>T2K--&gt; </a:t>
              </a:r>
              <a:r>
                <a:rPr lang="en-US" dirty="0"/>
                <a:t>Hyper-K                                    + </a:t>
              </a:r>
              <a:r>
                <a:rPr lang="en-US" dirty="0" err="1"/>
                <a:t>NuMI</a:t>
              </a:r>
              <a:r>
                <a:rPr lang="en-US" dirty="0"/>
                <a:t>, </a:t>
              </a:r>
              <a:r>
                <a:rPr lang="en-US" dirty="0" err="1"/>
                <a:t>NovA</a:t>
              </a:r>
              <a:r>
                <a:rPr lang="en-US" dirty="0"/>
                <a:t> LBL</a:t>
              </a:r>
            </a:p>
          </p:txBody>
        </p:sp>
      </p:grpSp>
      <p:grpSp>
        <p:nvGrpSpPr>
          <p:cNvPr id="14" name="Group 13">
            <a:extLst>
              <a:ext uri="{FF2B5EF4-FFF2-40B4-BE49-F238E27FC236}">
                <a16:creationId xmlns:a16="http://schemas.microsoft.com/office/drawing/2014/main" id="{39A97515-AF23-9749-B6AF-B1541D08EFC6}"/>
              </a:ext>
            </a:extLst>
          </p:cNvPr>
          <p:cNvGrpSpPr/>
          <p:nvPr/>
        </p:nvGrpSpPr>
        <p:grpSpPr>
          <a:xfrm>
            <a:off x="6563106" y="4136577"/>
            <a:ext cx="3155946" cy="2522155"/>
            <a:chOff x="6563106" y="4081046"/>
            <a:chExt cx="3155946" cy="2577686"/>
          </a:xfrm>
        </p:grpSpPr>
        <p:grpSp>
          <p:nvGrpSpPr>
            <p:cNvPr id="20" name="Group 19">
              <a:extLst>
                <a:ext uri="{FF2B5EF4-FFF2-40B4-BE49-F238E27FC236}">
                  <a16:creationId xmlns:a16="http://schemas.microsoft.com/office/drawing/2014/main" id="{53CD007C-D3FF-E641-BEA2-5DA49F1AECDF}"/>
                </a:ext>
              </a:extLst>
            </p:cNvPr>
            <p:cNvGrpSpPr/>
            <p:nvPr/>
          </p:nvGrpSpPr>
          <p:grpSpPr>
            <a:xfrm>
              <a:off x="6563106" y="4081046"/>
              <a:ext cx="3155946" cy="2577686"/>
              <a:chOff x="6563106" y="4081046"/>
              <a:chExt cx="3155946" cy="2577686"/>
            </a:xfrm>
          </p:grpSpPr>
          <p:pic>
            <p:nvPicPr>
              <p:cNvPr id="8" name="Picture 7">
                <a:extLst>
                  <a:ext uri="{FF2B5EF4-FFF2-40B4-BE49-F238E27FC236}">
                    <a16:creationId xmlns:a16="http://schemas.microsoft.com/office/drawing/2014/main" id="{FDDEBB90-FE7C-DF43-B38F-B115305D64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63106" y="4419600"/>
                <a:ext cx="2860205" cy="2239132"/>
              </a:xfrm>
              <a:prstGeom prst="rect">
                <a:avLst/>
              </a:prstGeom>
            </p:spPr>
          </p:pic>
          <p:sp>
            <p:nvSpPr>
              <p:cNvPr id="15" name="Rectangle 14">
                <a:extLst>
                  <a:ext uri="{FF2B5EF4-FFF2-40B4-BE49-F238E27FC236}">
                    <a16:creationId xmlns:a16="http://schemas.microsoft.com/office/drawing/2014/main" id="{6F4A0913-F8CA-6E4C-9F3E-63D13FAC72C0}"/>
                  </a:ext>
                </a:extLst>
              </p:cNvPr>
              <p:cNvSpPr/>
              <p:nvPr/>
            </p:nvSpPr>
            <p:spPr>
              <a:xfrm>
                <a:off x="7086600" y="4081046"/>
                <a:ext cx="2632452" cy="338554"/>
              </a:xfrm>
              <a:prstGeom prst="rect">
                <a:avLst/>
              </a:prstGeom>
            </p:spPr>
            <p:txBody>
              <a:bodyPr wrap="none">
                <a:spAutoFit/>
              </a:bodyPr>
              <a:lstStyle/>
              <a:p>
                <a:r>
                  <a:rPr lang="en-US" dirty="0"/>
                  <a:t>KM3NeT-ARCA cosmic </a:t>
                </a:r>
                <a:r>
                  <a:rPr lang="en-US" dirty="0">
                    <a:latin typeface="Symbol" pitchFamily="2" charset="2"/>
                  </a:rPr>
                  <a:t>n</a:t>
                </a:r>
                <a:r>
                  <a:rPr lang="en-US" dirty="0"/>
                  <a:t>s</a:t>
                </a:r>
              </a:p>
            </p:txBody>
          </p:sp>
        </p:grpSp>
        <p:pic>
          <p:nvPicPr>
            <p:cNvPr id="12" name="Picture 11">
              <a:extLst>
                <a:ext uri="{FF2B5EF4-FFF2-40B4-BE49-F238E27FC236}">
                  <a16:creationId xmlns:a16="http://schemas.microsoft.com/office/drawing/2014/main" id="{F2C1D30D-559A-B34B-87B4-65DE49344A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96500" y="5721350"/>
              <a:ext cx="1468156" cy="908050"/>
            </a:xfrm>
            <a:prstGeom prst="rect">
              <a:avLst/>
            </a:prstGeom>
          </p:spPr>
        </p:pic>
      </p:grpSp>
    </p:spTree>
    <p:extLst>
      <p:ext uri="{BB962C8B-B14F-4D97-AF65-F5344CB8AC3E}">
        <p14:creationId xmlns:p14="http://schemas.microsoft.com/office/powerpoint/2010/main" val="158707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1"/>
          </p:nvPr>
        </p:nvSpPr>
        <p:spPr>
          <a:ln/>
        </p:spPr>
        <p:txBody>
          <a:bodyPr/>
          <a:lstStyle/>
          <a:p>
            <a:r>
              <a:rPr lang="en-GB"/>
              <a:t>Slide#  : </a:t>
            </a:r>
            <a:fld id="{B5910A80-A0E8-2240-85BA-93DDB9FEA4A2}" type="slidenum">
              <a:rPr lang="en-GB"/>
              <a:pPr/>
              <a:t>5</a:t>
            </a:fld>
            <a:endParaRPr lang="en-GB">
              <a:solidFill>
                <a:schemeClr val="accent1"/>
              </a:solidFill>
            </a:endParaRPr>
          </a:p>
        </p:txBody>
      </p:sp>
      <p:sp>
        <p:nvSpPr>
          <p:cNvPr id="51203" name="AutoShape 2"/>
          <p:cNvSpPr>
            <a:spLocks noGrp="1" noChangeArrowheads="1"/>
          </p:cNvSpPr>
          <p:nvPr>
            <p:ph type="title" idx="4294967295"/>
          </p:nvPr>
        </p:nvSpPr>
        <p:spPr/>
        <p:txBody>
          <a:bodyPr/>
          <a:lstStyle/>
          <a:p>
            <a:r>
              <a:rPr lang="en-GB" dirty="0">
                <a:ea typeface="ＭＳ Ｐゴシック" charset="-128"/>
                <a:cs typeface="ＭＳ Ｐゴシック" charset="-128"/>
              </a:rPr>
              <a:t>Matter-antimatter asymmetry?</a:t>
            </a:r>
          </a:p>
        </p:txBody>
      </p:sp>
      <p:sp>
        <p:nvSpPr>
          <p:cNvPr id="179203" name="Rectangle 3"/>
          <p:cNvSpPr>
            <a:spLocks noGrp="1" noChangeArrowheads="1"/>
          </p:cNvSpPr>
          <p:nvPr>
            <p:ph type="body" idx="4294967295"/>
          </p:nvPr>
        </p:nvSpPr>
        <p:spPr>
          <a:xfrm>
            <a:off x="-1" y="533400"/>
            <a:ext cx="6477001" cy="838200"/>
          </a:xfrm>
        </p:spPr>
        <p:txBody>
          <a:bodyPr/>
          <a:lstStyle/>
          <a:p>
            <a:pPr marL="225425" indent="-225425">
              <a:lnSpc>
                <a:spcPts val="2600"/>
              </a:lnSpc>
            </a:pPr>
            <a:r>
              <a:rPr lang="en-US" sz="1700" dirty="0">
                <a:ea typeface="ＭＳ Ｐゴシック" charset="-128"/>
              </a:rPr>
              <a:t> </a:t>
            </a:r>
            <a:r>
              <a:rPr lang="en-US" i="1" dirty="0">
                <a:solidFill>
                  <a:srgbClr val="0000FF"/>
                </a:solidFill>
                <a:ea typeface="ＭＳ Ｐゴシック" charset="-128"/>
              </a:rPr>
              <a:t>Mass hierarchy, </a:t>
            </a:r>
            <a:r>
              <a:rPr lang="en-GB" i="1" dirty="0">
                <a:solidFill>
                  <a:srgbClr val="0000FF"/>
                </a:solidFill>
                <a:latin typeface="Symbol" pitchFamily="18" charset="2"/>
              </a:rPr>
              <a:t> </a:t>
            </a:r>
            <a:r>
              <a:rPr lang="en-GB" i="1" dirty="0" err="1">
                <a:solidFill>
                  <a:srgbClr val="0000FF"/>
                </a:solidFill>
                <a:latin typeface="Symbol" pitchFamily="18" charset="2"/>
              </a:rPr>
              <a:t>d</a:t>
            </a:r>
            <a:r>
              <a:rPr lang="en-GB" i="1" baseline="-25000" dirty="0" err="1">
                <a:solidFill>
                  <a:srgbClr val="0000FF"/>
                </a:solidFill>
              </a:rPr>
              <a:t>CP</a:t>
            </a:r>
            <a:r>
              <a:rPr lang="en-US" i="1" dirty="0">
                <a:solidFill>
                  <a:srgbClr val="0000FF"/>
                </a:solidFill>
                <a:ea typeface="ＭＳ Ｐゴシック" charset="-128"/>
              </a:rPr>
              <a:t> will be solved by DUNE, HK          comparing </a:t>
            </a:r>
            <a:r>
              <a:rPr lang="en-US" i="1" dirty="0">
                <a:solidFill>
                  <a:srgbClr val="0000FF"/>
                </a:solidFill>
                <a:latin typeface="Symbol" pitchFamily="2" charset="2"/>
                <a:ea typeface="ＭＳ Ｐゴシック" charset="-128"/>
              </a:rPr>
              <a:t>nm-&gt;n</a:t>
            </a:r>
            <a:r>
              <a:rPr lang="en-US" i="1" dirty="0">
                <a:solidFill>
                  <a:srgbClr val="0000FF"/>
                </a:solidFill>
                <a:ea typeface="ＭＳ Ｐゴシック" charset="-128"/>
              </a:rPr>
              <a:t>e oscillation in </a:t>
            </a:r>
            <a:r>
              <a:rPr lang="en-US" i="1" dirty="0">
                <a:solidFill>
                  <a:srgbClr val="0000FF"/>
                </a:solidFill>
                <a:latin typeface="Symbol" pitchFamily="2" charset="2"/>
                <a:ea typeface="ＭＳ Ｐゴシック" charset="-128"/>
              </a:rPr>
              <a:t>nm </a:t>
            </a:r>
            <a:r>
              <a:rPr lang="en-US" i="1" dirty="0">
                <a:solidFill>
                  <a:srgbClr val="0000FF"/>
                </a:solidFill>
                <a:ea typeface="ＭＳ Ｐゴシック" charset="-128"/>
              </a:rPr>
              <a:t>and anti-</a:t>
            </a:r>
            <a:r>
              <a:rPr lang="en-US" i="1" dirty="0">
                <a:solidFill>
                  <a:srgbClr val="0000FF"/>
                </a:solidFill>
                <a:latin typeface="Symbol" pitchFamily="2" charset="2"/>
                <a:ea typeface="ＭＳ Ｐゴシック" charset="-128"/>
              </a:rPr>
              <a:t>nm</a:t>
            </a:r>
            <a:r>
              <a:rPr lang="en-US" i="1" dirty="0">
                <a:solidFill>
                  <a:srgbClr val="0000FF"/>
                </a:solidFill>
                <a:ea typeface="ＭＳ Ｐゴシック" charset="-128"/>
              </a:rPr>
              <a:t> beams:    </a:t>
            </a:r>
          </a:p>
          <a:p>
            <a:pPr marL="0" indent="0">
              <a:lnSpc>
                <a:spcPts val="2600"/>
              </a:lnSpc>
              <a:buNone/>
            </a:pPr>
            <a:endParaRPr lang="en-US" sz="1700" dirty="0">
              <a:solidFill>
                <a:srgbClr val="0000FF"/>
              </a:solidFill>
              <a:ea typeface="ＭＳ Ｐゴシック" charset="-128"/>
            </a:endParaRPr>
          </a:p>
        </p:txBody>
      </p:sp>
      <p:sp>
        <p:nvSpPr>
          <p:cNvPr id="10" name="TextBox 9">
            <a:extLst>
              <a:ext uri="{FF2B5EF4-FFF2-40B4-BE49-F238E27FC236}">
                <a16:creationId xmlns:a16="http://schemas.microsoft.com/office/drawing/2014/main" id="{F26686AD-DADE-B04D-87CA-E6020FB0038E}"/>
              </a:ext>
            </a:extLst>
          </p:cNvPr>
          <p:cNvSpPr txBox="1"/>
          <p:nvPr/>
        </p:nvSpPr>
        <p:spPr>
          <a:xfrm>
            <a:off x="9795164" y="1579418"/>
            <a:ext cx="184731" cy="338554"/>
          </a:xfrm>
          <a:prstGeom prst="rect">
            <a:avLst/>
          </a:prstGeom>
          <a:noFill/>
        </p:spPr>
        <p:txBody>
          <a:bodyPr wrap="none" rtlCol="0">
            <a:spAutoFit/>
          </a:bodyPr>
          <a:lstStyle/>
          <a:p>
            <a:endParaRPr lang="en-US" dirty="0"/>
          </a:p>
        </p:txBody>
      </p:sp>
      <p:pic>
        <p:nvPicPr>
          <p:cNvPr id="23" name="Picture 22">
            <a:extLst>
              <a:ext uri="{FF2B5EF4-FFF2-40B4-BE49-F238E27FC236}">
                <a16:creationId xmlns:a16="http://schemas.microsoft.com/office/drawing/2014/main" id="{7507A1D3-7ED3-A742-86DE-0E0F6E521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5700" y="685800"/>
            <a:ext cx="3289300" cy="838200"/>
          </a:xfrm>
          <a:prstGeom prst="rect">
            <a:avLst/>
          </a:prstGeom>
        </p:spPr>
      </p:pic>
      <p:sp>
        <p:nvSpPr>
          <p:cNvPr id="24" name="TextBox 23">
            <a:extLst>
              <a:ext uri="{FF2B5EF4-FFF2-40B4-BE49-F238E27FC236}">
                <a16:creationId xmlns:a16="http://schemas.microsoft.com/office/drawing/2014/main" id="{AD2F0AAC-B5CC-574A-801D-DC4EF85494E1}"/>
              </a:ext>
            </a:extLst>
          </p:cNvPr>
          <p:cNvSpPr txBox="1"/>
          <p:nvPr/>
        </p:nvSpPr>
        <p:spPr>
          <a:xfrm>
            <a:off x="4724400" y="3124200"/>
            <a:ext cx="4114800" cy="567154"/>
          </a:xfrm>
          <a:prstGeom prst="rect">
            <a:avLst/>
          </a:prstGeom>
          <a:noFill/>
          <a:ln w="28575">
            <a:solidFill>
              <a:srgbClr val="FF0000"/>
            </a:solidFill>
          </a:ln>
        </p:spPr>
        <p:txBody>
          <a:bodyPr wrap="square" rtlCol="0">
            <a:spAutoFit/>
          </a:bodyPr>
          <a:lstStyle/>
          <a:p>
            <a:endParaRPr lang="en-US" dirty="0"/>
          </a:p>
        </p:txBody>
      </p:sp>
      <p:grpSp>
        <p:nvGrpSpPr>
          <p:cNvPr id="4" name="Group 3">
            <a:extLst>
              <a:ext uri="{FF2B5EF4-FFF2-40B4-BE49-F238E27FC236}">
                <a16:creationId xmlns:a16="http://schemas.microsoft.com/office/drawing/2014/main" id="{426243AD-15BF-984D-8925-C1567354B6D0}"/>
              </a:ext>
            </a:extLst>
          </p:cNvPr>
          <p:cNvGrpSpPr/>
          <p:nvPr/>
        </p:nvGrpSpPr>
        <p:grpSpPr>
          <a:xfrm>
            <a:off x="762001" y="1642646"/>
            <a:ext cx="8732824" cy="4986754"/>
            <a:chOff x="762001" y="1642646"/>
            <a:chExt cx="8732824" cy="4986754"/>
          </a:xfrm>
        </p:grpSpPr>
        <p:pic>
          <p:nvPicPr>
            <p:cNvPr id="12" name="Picture 11">
              <a:extLst>
                <a:ext uri="{FF2B5EF4-FFF2-40B4-BE49-F238E27FC236}">
                  <a16:creationId xmlns:a16="http://schemas.microsoft.com/office/drawing/2014/main" id="{1749BE15-7678-C247-B630-AD7D9513D1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1" y="1676400"/>
              <a:ext cx="8610600" cy="4953000"/>
            </a:xfrm>
            <a:prstGeom prst="rect">
              <a:avLst/>
            </a:prstGeom>
          </p:spPr>
        </p:pic>
        <p:sp>
          <p:nvSpPr>
            <p:cNvPr id="2" name="Rectangle 1">
              <a:extLst>
                <a:ext uri="{FF2B5EF4-FFF2-40B4-BE49-F238E27FC236}">
                  <a16:creationId xmlns:a16="http://schemas.microsoft.com/office/drawing/2014/main" id="{CD3DFCED-6A3F-994B-915F-18079CB96574}"/>
                </a:ext>
              </a:extLst>
            </p:cNvPr>
            <p:cNvSpPr/>
            <p:nvPr/>
          </p:nvSpPr>
          <p:spPr>
            <a:xfrm>
              <a:off x="5392420" y="1642646"/>
              <a:ext cx="4102405" cy="323165"/>
            </a:xfrm>
            <a:prstGeom prst="rect">
              <a:avLst/>
            </a:prstGeom>
          </p:spPr>
          <p:txBody>
            <a:bodyPr wrap="none">
              <a:spAutoFit/>
            </a:bodyPr>
            <a:lstStyle/>
            <a:p>
              <a:r>
                <a:rPr lang="en-US" sz="1500" dirty="0">
                  <a:solidFill>
                    <a:srgbClr val="0000FF"/>
                  </a:solidFill>
                </a:rPr>
                <a:t>4x 17 </a:t>
              </a:r>
              <a:r>
                <a:rPr lang="en-US" sz="1500" dirty="0" err="1">
                  <a:solidFill>
                    <a:srgbClr val="0000FF"/>
                  </a:solidFill>
                </a:rPr>
                <a:t>kt</a:t>
              </a:r>
              <a:r>
                <a:rPr lang="en-US" sz="1500" dirty="0">
                  <a:solidFill>
                    <a:srgbClr val="0000FF"/>
                  </a:solidFill>
                </a:rPr>
                <a:t> </a:t>
              </a:r>
              <a:r>
                <a:rPr lang="en-US" sz="1500" dirty="0" err="1">
                  <a:solidFill>
                    <a:srgbClr val="0000FF"/>
                  </a:solidFill>
                </a:rPr>
                <a:t>LAr</a:t>
              </a:r>
              <a:r>
                <a:rPr lang="en-US" sz="1500" dirty="0">
                  <a:solidFill>
                    <a:srgbClr val="0000FF"/>
                  </a:solidFill>
                </a:rPr>
                <a:t>-TPC, 1.2 -&gt; 2 MW proton beam</a:t>
              </a:r>
            </a:p>
          </p:txBody>
        </p:sp>
        <p:sp>
          <p:nvSpPr>
            <p:cNvPr id="3" name="Rectangle 2">
              <a:extLst>
                <a:ext uri="{FF2B5EF4-FFF2-40B4-BE49-F238E27FC236}">
                  <a16:creationId xmlns:a16="http://schemas.microsoft.com/office/drawing/2014/main" id="{E8A3922D-0ACE-DA4B-8397-E44F64CAEDB3}"/>
                </a:ext>
              </a:extLst>
            </p:cNvPr>
            <p:cNvSpPr/>
            <p:nvPr/>
          </p:nvSpPr>
          <p:spPr>
            <a:xfrm>
              <a:off x="5472517" y="4267200"/>
              <a:ext cx="3634328" cy="323165"/>
            </a:xfrm>
            <a:prstGeom prst="rect">
              <a:avLst/>
            </a:prstGeom>
          </p:spPr>
          <p:txBody>
            <a:bodyPr wrap="none">
              <a:spAutoFit/>
            </a:bodyPr>
            <a:lstStyle/>
            <a:p>
              <a:r>
                <a:rPr lang="en-US" sz="1500" dirty="0">
                  <a:solidFill>
                    <a:srgbClr val="0000FF"/>
                  </a:solidFill>
                </a:rPr>
                <a:t>260 </a:t>
              </a:r>
              <a:r>
                <a:rPr lang="en-US" sz="1500" dirty="0" err="1">
                  <a:solidFill>
                    <a:srgbClr val="0000FF"/>
                  </a:solidFill>
                </a:rPr>
                <a:t>kt</a:t>
              </a:r>
              <a:r>
                <a:rPr lang="en-US" sz="1500" dirty="0">
                  <a:solidFill>
                    <a:srgbClr val="0000FF"/>
                  </a:solidFill>
                </a:rPr>
                <a:t> water-Ch, 1.2 MW proton beam</a:t>
              </a:r>
            </a:p>
          </p:txBody>
        </p:sp>
      </p:grpSp>
    </p:spTree>
    <p:extLst>
      <p:ext uri="{BB962C8B-B14F-4D97-AF65-F5344CB8AC3E}">
        <p14:creationId xmlns:p14="http://schemas.microsoft.com/office/powerpoint/2010/main" val="169050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LSND.pix.tiff">
            <a:extLst>
              <a:ext uri="{FF2B5EF4-FFF2-40B4-BE49-F238E27FC236}">
                <a16:creationId xmlns:a16="http://schemas.microsoft.com/office/drawing/2014/main" id="{FCE564AB-B536-F843-939C-50B4EF91B2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7157" y="1191670"/>
            <a:ext cx="4448843" cy="2618330"/>
          </a:xfrm>
          <a:prstGeom prst="rect">
            <a:avLst/>
          </a:prstGeom>
        </p:spPr>
      </p:pic>
      <p:sp>
        <p:nvSpPr>
          <p:cNvPr id="2" name="Title 1">
            <a:extLst>
              <a:ext uri="{FF2B5EF4-FFF2-40B4-BE49-F238E27FC236}">
                <a16:creationId xmlns:a16="http://schemas.microsoft.com/office/drawing/2014/main" id="{556845CD-B9CE-534F-B02D-3A98C1BAE879}"/>
              </a:ext>
            </a:extLst>
          </p:cNvPr>
          <p:cNvSpPr>
            <a:spLocks noGrp="1"/>
          </p:cNvSpPr>
          <p:nvPr>
            <p:ph type="title"/>
          </p:nvPr>
        </p:nvSpPr>
        <p:spPr>
          <a:xfrm>
            <a:off x="-5013" y="9519"/>
            <a:ext cx="9906000" cy="533400"/>
          </a:xfrm>
        </p:spPr>
        <p:txBody>
          <a:bodyPr/>
          <a:lstStyle/>
          <a:p>
            <a:r>
              <a:rPr lang="en-US" dirty="0"/>
              <a:t>Persisting anomalies in the neutrino sector </a:t>
            </a:r>
            <a:endParaRPr lang="x-none" dirty="0"/>
          </a:p>
        </p:txBody>
      </p:sp>
      <p:sp>
        <p:nvSpPr>
          <p:cNvPr id="5" name="Slide Number Placeholder 4">
            <a:extLst>
              <a:ext uri="{FF2B5EF4-FFF2-40B4-BE49-F238E27FC236}">
                <a16:creationId xmlns:a16="http://schemas.microsoft.com/office/drawing/2014/main" id="{99A4EE49-BA71-A246-B453-AC9E02FD6497}"/>
              </a:ext>
            </a:extLst>
          </p:cNvPr>
          <p:cNvSpPr>
            <a:spLocks noGrp="1"/>
          </p:cNvSpPr>
          <p:nvPr>
            <p:ph type="sldNum" sz="quarter" idx="11"/>
          </p:nvPr>
        </p:nvSpPr>
        <p:spPr/>
        <p:txBody>
          <a:bodyPr/>
          <a:lstStyle/>
          <a:p>
            <a:pPr>
              <a:defRPr/>
            </a:pPr>
            <a:r>
              <a:rPr lang="en-GB" dirty="0"/>
              <a:t>Slide# : </a:t>
            </a:r>
            <a:fld id="{A86CEAE1-7B07-CE4F-A20C-236EDAD9CE90}" type="slidenum">
              <a:rPr lang="en-GB" smtClean="0"/>
              <a:pPr>
                <a:defRPr/>
              </a:pPr>
              <a:t>6</a:t>
            </a:fld>
            <a:endParaRPr lang="en-GB" dirty="0"/>
          </a:p>
        </p:txBody>
      </p:sp>
      <p:sp>
        <p:nvSpPr>
          <p:cNvPr id="15" name="Content Placeholder 2">
            <a:extLst>
              <a:ext uri="{FF2B5EF4-FFF2-40B4-BE49-F238E27FC236}">
                <a16:creationId xmlns:a16="http://schemas.microsoft.com/office/drawing/2014/main" id="{56632705-6C90-D44A-ABA8-DFA6CEDD198F}"/>
              </a:ext>
            </a:extLst>
          </p:cNvPr>
          <p:cNvSpPr txBox="1">
            <a:spLocks/>
          </p:cNvSpPr>
          <p:nvPr/>
        </p:nvSpPr>
        <p:spPr bwMode="auto">
          <a:xfrm>
            <a:off x="304799" y="1295400"/>
            <a:ext cx="5722074" cy="3352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233363" lvl="2" indent="-233363" defTabSz="844083">
              <a:lnSpc>
                <a:spcPts val="2300"/>
              </a:lnSpc>
              <a:spcBef>
                <a:spcPts val="600"/>
              </a:spcBef>
              <a:spcAft>
                <a:spcPts val="600"/>
              </a:spcAft>
              <a:buClr>
                <a:srgbClr val="FF0000"/>
              </a:buClr>
              <a:buSzPct val="90000"/>
              <a:buFont typeface="Wingdings" panose="05000000000000000000" pitchFamily="2" charset="2"/>
              <a:buChar char="Ø"/>
              <a:tabLst>
                <a:tab pos="266700" algn="l"/>
                <a:tab pos="828675" algn="l"/>
                <a:tab pos="1243013" algn="l"/>
                <a:tab pos="1657350" algn="l"/>
                <a:tab pos="2073275" algn="l"/>
                <a:tab pos="2487613" algn="l"/>
                <a:tab pos="2901950" algn="l"/>
                <a:tab pos="3316288" algn="l"/>
                <a:tab pos="3730625" algn="l"/>
                <a:tab pos="4146550" algn="l"/>
                <a:tab pos="4560888" algn="l"/>
              </a:tabLst>
              <a:defRPr/>
            </a:pPr>
            <a:r>
              <a:rPr lang="en-US" sz="1700" dirty="0">
                <a:solidFill>
                  <a:srgbClr val="FF0000"/>
                </a:solidFill>
              </a:rPr>
              <a:t>anti</a:t>
            </a:r>
            <a:r>
              <a:rPr lang="en-US" sz="1700" dirty="0">
                <a:solidFill>
                  <a:srgbClr val="FF0000"/>
                </a:solidFill>
                <a:latin typeface="Symbol" panose="05050102010706020507" pitchFamily="18" charset="2"/>
              </a:rPr>
              <a:t>-n</a:t>
            </a:r>
            <a:r>
              <a:rPr lang="en-US" sz="1700" dirty="0">
                <a:solidFill>
                  <a:srgbClr val="FF0000"/>
                </a:solidFill>
                <a:latin typeface="Comic Sans MS" panose="030F0702030302020204" pitchFamily="66" charset="0"/>
              </a:rPr>
              <a:t>e appearance: </a:t>
            </a:r>
            <a:r>
              <a:rPr lang="en-US" sz="1700" dirty="0">
                <a:latin typeface="Comic Sans MS" panose="030F0702030302020204" pitchFamily="66" charset="0"/>
              </a:rPr>
              <a:t>in</a:t>
            </a:r>
            <a:r>
              <a:rPr lang="en-US" sz="1700" dirty="0">
                <a:solidFill>
                  <a:srgbClr val="FF0000"/>
                </a:solidFill>
                <a:latin typeface="Comic Sans MS" panose="030F0702030302020204" pitchFamily="66" charset="0"/>
              </a:rPr>
              <a:t> </a:t>
            </a:r>
            <a:r>
              <a:rPr lang="en-US" sz="1700" dirty="0">
                <a:solidFill>
                  <a:srgbClr val="000000"/>
                </a:solidFill>
                <a:latin typeface="Comic Sans MS" panose="030F0702030302020204" pitchFamily="66" charset="0"/>
              </a:rPr>
              <a:t>anti-</a:t>
            </a:r>
            <a:r>
              <a:rPr lang="en-US" sz="1700" dirty="0">
                <a:latin typeface="Symbol" panose="05050102010706020507" pitchFamily="18" charset="2"/>
              </a:rPr>
              <a:t>nm </a:t>
            </a:r>
            <a:r>
              <a:rPr lang="en-US" sz="1700" dirty="0">
                <a:solidFill>
                  <a:srgbClr val="000000"/>
                </a:solidFill>
                <a:latin typeface="Comic Sans MS" panose="030F0702030302020204" pitchFamily="66" charset="0"/>
              </a:rPr>
              <a:t>accelerator                                                                       LSND experiment</a:t>
            </a:r>
            <a:r>
              <a:rPr lang="en-US" sz="1700" dirty="0">
                <a:solidFill>
                  <a:srgbClr val="000000"/>
                </a:solidFill>
              </a:rPr>
              <a:t> where </a:t>
            </a:r>
            <a:r>
              <a:rPr lang="x-none" sz="1700">
                <a:solidFill>
                  <a:srgbClr val="FF0000"/>
                </a:solidFill>
              </a:rPr>
              <a:t>anti</a:t>
            </a:r>
            <a:r>
              <a:rPr lang="en-US" sz="1700" dirty="0">
                <a:solidFill>
                  <a:srgbClr val="FF0000"/>
                </a:solidFill>
              </a:rPr>
              <a:t>-</a:t>
            </a:r>
            <a:r>
              <a:rPr lang="x-none" sz="1700">
                <a:solidFill>
                  <a:srgbClr val="FF0000"/>
                </a:solidFill>
                <a:latin typeface="Symbol" pitchFamily="2" charset="2"/>
              </a:rPr>
              <a:t>n</a:t>
            </a:r>
            <a:r>
              <a:rPr lang="x-none" sz="1700">
                <a:solidFill>
                  <a:srgbClr val="FF0000"/>
                </a:solidFill>
              </a:rPr>
              <a:t>e</a:t>
            </a:r>
            <a:r>
              <a:rPr lang="en-US" sz="1700" dirty="0">
                <a:solidFill>
                  <a:srgbClr val="FF0000"/>
                </a:solidFill>
              </a:rPr>
              <a:t> -&gt; </a:t>
            </a:r>
            <a:r>
              <a:rPr lang="x-none" sz="1700">
                <a:solidFill>
                  <a:srgbClr val="FF0000"/>
                </a:solidFill>
              </a:rPr>
              <a:t>e</a:t>
            </a:r>
            <a:r>
              <a:rPr lang="x-none" sz="2000" baseline="30000">
                <a:solidFill>
                  <a:srgbClr val="FF0000"/>
                </a:solidFill>
              </a:rPr>
              <a:t>+ </a:t>
            </a:r>
            <a:r>
              <a:rPr lang="x-none" sz="1700">
                <a:solidFill>
                  <a:srgbClr val="FF0000"/>
                </a:solidFill>
              </a:rPr>
              <a:t>+ n </a:t>
            </a:r>
            <a:r>
              <a:rPr lang="en-US" sz="1700" dirty="0">
                <a:solidFill>
                  <a:srgbClr val="FF0000"/>
                </a:solidFill>
              </a:rPr>
              <a:t>                                                                        </a:t>
            </a:r>
            <a:r>
              <a:rPr lang="x-none" sz="1700"/>
              <a:t>with </a:t>
            </a:r>
            <a:r>
              <a:rPr lang="en-US" sz="1700" dirty="0"/>
              <a:t>neutron  resulting   </a:t>
            </a:r>
            <a:r>
              <a:rPr lang="x-none" sz="1700"/>
              <a:t>n + p into d +</a:t>
            </a:r>
            <a:r>
              <a:rPr lang="x-none" sz="1700">
                <a:latin typeface="Symbol" pitchFamily="2" charset="2"/>
              </a:rPr>
              <a:t> g. </a:t>
            </a:r>
            <a:endParaRPr lang="en-US" sz="1700" baseline="0" dirty="0">
              <a:solidFill>
                <a:srgbClr val="FF0000"/>
              </a:solidFill>
              <a:latin typeface="Symbol" panose="05050102010706020507" pitchFamily="18" charset="2"/>
            </a:endParaRPr>
          </a:p>
          <a:p>
            <a:pPr marL="233363" lvl="2" indent="-233363" defTabSz="844083">
              <a:lnSpc>
                <a:spcPts val="2300"/>
              </a:lnSpc>
              <a:spcBef>
                <a:spcPts val="600"/>
              </a:spcBef>
              <a:spcAft>
                <a:spcPts val="600"/>
              </a:spcAft>
              <a:buClr>
                <a:srgbClr val="FF0000"/>
              </a:buClr>
              <a:buSzPct val="90000"/>
              <a:buFont typeface="Wingdings" panose="05000000000000000000" pitchFamily="2" charset="2"/>
              <a:buChar char="Ø"/>
              <a:tabLst>
                <a:tab pos="266700" algn="l"/>
                <a:tab pos="828675" algn="l"/>
                <a:tab pos="1243013" algn="l"/>
                <a:tab pos="1657350" algn="l"/>
                <a:tab pos="2073275" algn="l"/>
                <a:tab pos="2487613" algn="l"/>
                <a:tab pos="2901950" algn="l"/>
                <a:tab pos="3316288" algn="l"/>
                <a:tab pos="3730625" algn="l"/>
                <a:tab pos="4146550" algn="l"/>
                <a:tab pos="4560888" algn="l"/>
              </a:tabLst>
              <a:defRPr/>
            </a:pPr>
            <a:r>
              <a:rPr lang="en-US" sz="1700" baseline="0" dirty="0">
                <a:solidFill>
                  <a:srgbClr val="FF0000"/>
                </a:solidFill>
                <a:latin typeface="Symbol" panose="05050102010706020507" pitchFamily="18" charset="2"/>
              </a:rPr>
              <a:t>n</a:t>
            </a:r>
            <a:r>
              <a:rPr lang="en-US" sz="1700" baseline="0" dirty="0">
                <a:solidFill>
                  <a:srgbClr val="FF0000"/>
                </a:solidFill>
                <a:latin typeface="Comic Sans MS" panose="030F0702030302020204" pitchFamily="66" charset="0"/>
              </a:rPr>
              <a:t>e</a:t>
            </a:r>
            <a:r>
              <a:rPr lang="en-US" sz="1700" baseline="0" dirty="0">
                <a:solidFill>
                  <a:srgbClr val="000000"/>
                </a:solidFill>
                <a:latin typeface="Comic Sans MS" panose="030F0702030302020204" pitchFamily="66" charset="0"/>
              </a:rPr>
              <a:t> </a:t>
            </a:r>
            <a:r>
              <a:rPr lang="en-US" sz="1700" baseline="0" dirty="0">
                <a:solidFill>
                  <a:srgbClr val="FF0000"/>
                </a:solidFill>
                <a:latin typeface="Comic Sans MS" panose="030F0702030302020204" pitchFamily="66" charset="0"/>
              </a:rPr>
              <a:t>disappearance: </a:t>
            </a:r>
            <a:r>
              <a:rPr lang="en-US" sz="1700" baseline="0" dirty="0">
                <a:solidFill>
                  <a:srgbClr val="000000"/>
                </a:solidFill>
                <a:latin typeface="Comic Sans MS" panose="030F0702030302020204" pitchFamily="66" charset="0"/>
              </a:rPr>
              <a:t>SAGE, GALLEX </a:t>
            </a:r>
            <a:r>
              <a:rPr lang="en-US" sz="1700" dirty="0">
                <a:solidFill>
                  <a:srgbClr val="000000"/>
                </a:solidFill>
                <a:latin typeface="Comic Sans MS" panose="030F0702030302020204" pitchFamily="66" charset="0"/>
              </a:rPr>
              <a:t>experiments</a:t>
            </a:r>
            <a:r>
              <a:rPr lang="en-US" sz="1700" baseline="0" dirty="0">
                <a:solidFill>
                  <a:srgbClr val="000000"/>
                </a:solidFill>
                <a:latin typeface="Comic Sans MS" panose="030F0702030302020204" pitchFamily="66" charset="0"/>
              </a:rPr>
              <a:t>                   with Mega-Curie K-capture calibration</a:t>
            </a:r>
            <a:r>
              <a:rPr lang="en-US" sz="1700" dirty="0">
                <a:solidFill>
                  <a:srgbClr val="000000"/>
                </a:solidFill>
                <a:latin typeface="Comic Sans MS" panose="030F0702030302020204" pitchFamily="66" charset="0"/>
              </a:rPr>
              <a:t> </a:t>
            </a:r>
            <a:r>
              <a:rPr lang="en-US" sz="1700" baseline="0" dirty="0">
                <a:solidFill>
                  <a:srgbClr val="000000"/>
                </a:solidFill>
                <a:latin typeface="Comic Sans MS" panose="030F0702030302020204" pitchFamily="66" charset="0"/>
              </a:rPr>
              <a:t>sources </a:t>
            </a:r>
            <a:r>
              <a:rPr lang="en-US" sz="1700" dirty="0">
                <a:solidFill>
                  <a:srgbClr val="000000"/>
                </a:solidFill>
                <a:latin typeface="Comic Sans MS" panose="030F0702030302020204" pitchFamily="66" charset="0"/>
              </a:rPr>
              <a:t>showing an </a:t>
            </a:r>
            <a:r>
              <a:rPr lang="en-US" sz="1700" baseline="0" dirty="0">
                <a:solidFill>
                  <a:srgbClr val="000000"/>
                </a:solidFill>
                <a:latin typeface="Comic Sans MS" panose="030F0702030302020204" pitchFamily="66" charset="0"/>
              </a:rPr>
              <a:t>observed/predicted R = 0.84±0.05,  </a:t>
            </a:r>
            <a:r>
              <a:rPr lang="en-US" sz="1700" baseline="0" dirty="0">
                <a:solidFill>
                  <a:srgbClr val="FF0000"/>
                </a:solidFill>
                <a:latin typeface="Comic Sans MS" panose="030F0702030302020204" pitchFamily="66" charset="0"/>
              </a:rPr>
              <a:t>recently confirmed at 4</a:t>
            </a:r>
            <a:r>
              <a:rPr lang="en-US" sz="1700" baseline="0" dirty="0">
                <a:solidFill>
                  <a:srgbClr val="FF0000"/>
                </a:solidFill>
                <a:latin typeface="Symbol" pitchFamily="2" charset="2"/>
              </a:rPr>
              <a:t>s </a:t>
            </a:r>
            <a:r>
              <a:rPr lang="en-US" sz="1700" baseline="0" dirty="0">
                <a:solidFill>
                  <a:srgbClr val="FF0000"/>
                </a:solidFill>
                <a:latin typeface="Comic Sans MS" panose="030F0702030302020204" pitchFamily="66" charset="0"/>
              </a:rPr>
              <a:t>by BEST exp</a:t>
            </a:r>
            <a:r>
              <a:rPr lang="en-US" sz="1700" dirty="0">
                <a:solidFill>
                  <a:srgbClr val="FF0000"/>
                </a:solidFill>
                <a:latin typeface="Comic Sans MS" panose="030F0702030302020204" pitchFamily="66" charset="0"/>
              </a:rPr>
              <a:t>.</a:t>
            </a:r>
            <a:endParaRPr lang="en-US" sz="1700" baseline="0" dirty="0">
              <a:solidFill>
                <a:srgbClr val="FF0000"/>
              </a:solidFill>
              <a:latin typeface="Comic Sans MS" panose="030F0702030302020204" pitchFamily="66" charset="0"/>
            </a:endParaRPr>
          </a:p>
          <a:p>
            <a:pPr marL="233363" lvl="2" indent="-233363" defTabSz="844083">
              <a:lnSpc>
                <a:spcPts val="2300"/>
              </a:lnSpc>
              <a:spcBef>
                <a:spcPts val="600"/>
              </a:spcBef>
              <a:spcAft>
                <a:spcPts val="600"/>
              </a:spcAft>
              <a:buClr>
                <a:srgbClr val="FF0000"/>
              </a:buClr>
              <a:buSzPct val="90000"/>
              <a:buFont typeface="Wingdings" panose="05000000000000000000" pitchFamily="2" charset="2"/>
              <a:buChar char="Ø"/>
              <a:tabLst>
                <a:tab pos="266700" algn="l"/>
                <a:tab pos="828675" algn="l"/>
                <a:tab pos="1243013" algn="l"/>
                <a:tab pos="1657350" algn="l"/>
                <a:tab pos="2073275" algn="l"/>
                <a:tab pos="2487613" algn="l"/>
                <a:tab pos="2901950" algn="l"/>
                <a:tab pos="3316288" algn="l"/>
                <a:tab pos="3730625" algn="l"/>
                <a:tab pos="4146550" algn="l"/>
                <a:tab pos="4560888" algn="l"/>
              </a:tabLst>
              <a:defRPr/>
            </a:pPr>
            <a:r>
              <a:rPr lang="en-US" sz="1700" baseline="0" dirty="0">
                <a:solidFill>
                  <a:srgbClr val="FF0000"/>
                </a:solidFill>
                <a:latin typeface="Comic Sans MS" panose="030F0702030302020204" pitchFamily="66" charset="0"/>
              </a:rPr>
              <a:t>anti-</a:t>
            </a:r>
            <a:r>
              <a:rPr lang="en-US" sz="1700" baseline="0" dirty="0">
                <a:solidFill>
                  <a:srgbClr val="FF0000"/>
                </a:solidFill>
                <a:latin typeface="Symbol" panose="05050102010706020507" pitchFamily="18" charset="2"/>
              </a:rPr>
              <a:t>n</a:t>
            </a:r>
            <a:r>
              <a:rPr lang="en-US" sz="1700" baseline="0" dirty="0">
                <a:solidFill>
                  <a:srgbClr val="FF0000"/>
                </a:solidFill>
                <a:latin typeface="Comic Sans MS" panose="030F0702030302020204" pitchFamily="66" charset="0"/>
              </a:rPr>
              <a:t>e</a:t>
            </a:r>
            <a:r>
              <a:rPr lang="en-US" sz="1700" baseline="0" dirty="0">
                <a:solidFill>
                  <a:srgbClr val="000000"/>
                </a:solidFill>
                <a:latin typeface="Comic Sans MS" panose="030F0702030302020204" pitchFamily="66" charset="0"/>
              </a:rPr>
              <a:t> </a:t>
            </a:r>
            <a:r>
              <a:rPr lang="en-US" sz="1700" baseline="0" dirty="0">
                <a:solidFill>
                  <a:srgbClr val="FF0000"/>
                </a:solidFill>
                <a:latin typeface="Comic Sans MS" panose="030F0702030302020204" pitchFamily="66" charset="0"/>
              </a:rPr>
              <a:t>disappearance</a:t>
            </a:r>
            <a:r>
              <a:rPr lang="en-US" sz="1700" baseline="0" dirty="0">
                <a:solidFill>
                  <a:srgbClr val="000000"/>
                </a:solidFill>
                <a:latin typeface="Comic Sans MS" panose="030F0702030302020204" pitchFamily="66" charset="0"/>
              </a:rPr>
              <a:t> of near-by nuclear reactor experiments</a:t>
            </a:r>
            <a:r>
              <a:rPr lang="en-US" sz="1700" dirty="0">
                <a:solidFill>
                  <a:srgbClr val="000000"/>
                </a:solidFill>
                <a:latin typeface="Comic Sans MS" panose="030F0702030302020204" pitchFamily="66" charset="0"/>
              </a:rPr>
              <a:t> </a:t>
            </a:r>
            <a:r>
              <a:rPr lang="en-US" sz="1700" baseline="0" dirty="0">
                <a:solidFill>
                  <a:srgbClr val="000000"/>
                </a:solidFill>
                <a:latin typeface="Comic Sans MS" panose="030F0702030302020204" pitchFamily="66" charset="0"/>
              </a:rPr>
              <a:t>RAA, R = </a:t>
            </a:r>
            <a:r>
              <a:rPr lang="en-US" sz="1700" baseline="0" dirty="0">
                <a:latin typeface="Comic Sans MS" panose="030F0702030302020204" pitchFamily="66" charset="0"/>
              </a:rPr>
              <a:t>0.934±0.024</a:t>
            </a:r>
            <a:r>
              <a:rPr lang="en-US" sz="1700" dirty="0">
                <a:latin typeface="Comic Sans MS" panose="030F0702030302020204" pitchFamily="66" charset="0"/>
              </a:rPr>
              <a:t>, but poor knowledge of U fuel processes consumption</a:t>
            </a:r>
            <a:endParaRPr lang="en-US" sz="1700" baseline="0" dirty="0">
              <a:latin typeface="Comic Sans MS" panose="030F0702030302020204" pitchFamily="66" charset="0"/>
            </a:endParaRPr>
          </a:p>
        </p:txBody>
      </p:sp>
      <p:sp>
        <p:nvSpPr>
          <p:cNvPr id="19" name="Rectangle 10">
            <a:extLst>
              <a:ext uri="{FF2B5EF4-FFF2-40B4-BE49-F238E27FC236}">
                <a16:creationId xmlns:a16="http://schemas.microsoft.com/office/drawing/2014/main" id="{F6B4CD91-2ED6-3048-BC52-6CE406481625}"/>
              </a:ext>
            </a:extLst>
          </p:cNvPr>
          <p:cNvSpPr>
            <a:spLocks noChangeArrowheads="1"/>
          </p:cNvSpPr>
          <p:nvPr/>
        </p:nvSpPr>
        <p:spPr bwMode="auto">
          <a:xfrm>
            <a:off x="0" y="533400"/>
            <a:ext cx="9900987" cy="76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3070" tIns="41536" rIns="83070" bIns="41536"/>
          <a:lstStyle/>
          <a:p>
            <a:pPr marL="287338" lvl="2" indent="-287338" defTabSz="844083">
              <a:lnSpc>
                <a:spcPts val="2400"/>
              </a:lnSpc>
              <a:spcBef>
                <a:spcPts val="1200"/>
              </a:spcBef>
              <a:buClr>
                <a:srgbClr val="FF0000"/>
              </a:buClr>
              <a:buSzPct val="100000"/>
              <a:buFont typeface="Wingdings" panose="05000000000000000000" pitchFamily="2" charset="2"/>
              <a:buChar char="l"/>
              <a:tabLst>
                <a:tab pos="414683" algn="l"/>
                <a:tab pos="829366" algn="l"/>
                <a:tab pos="1244049" algn="l"/>
                <a:tab pos="1658731" algn="l"/>
                <a:tab pos="2073415" algn="l"/>
                <a:tab pos="2488097" algn="l"/>
                <a:tab pos="2902781" algn="l"/>
                <a:tab pos="3317463" algn="l"/>
                <a:tab pos="3732146" algn="l"/>
                <a:tab pos="4146829" algn="l"/>
                <a:tab pos="4561512" algn="l"/>
              </a:tabLst>
              <a:defRPr/>
            </a:pPr>
            <a:r>
              <a:rPr lang="en-US" sz="1700" i="0" dirty="0">
                <a:solidFill>
                  <a:srgbClr val="000000"/>
                </a:solidFill>
                <a:latin typeface="Comic Sans MS" panose="030F0702030302020204" pitchFamily="66" charset="0"/>
              </a:rPr>
              <a:t>Despite the well-established 3-flavour </a:t>
            </a:r>
            <a:r>
              <a:rPr lang="en-US" sz="1700" i="0" dirty="0">
                <a:solidFill>
                  <a:srgbClr val="000000"/>
                </a:solidFill>
                <a:latin typeface="Symbol" pitchFamily="2" charset="2"/>
              </a:rPr>
              <a:t>n</a:t>
            </a:r>
            <a:r>
              <a:rPr lang="en-US" sz="1700" i="0" dirty="0">
                <a:solidFill>
                  <a:srgbClr val="000000"/>
                </a:solidFill>
                <a:latin typeface="Comic Sans MS" panose="030F0702030302020204" pitchFamily="66" charset="0"/>
              </a:rPr>
              <a:t> mixing, several anomalies collected so far hinting to additional </a:t>
            </a:r>
            <a:r>
              <a:rPr lang="en-US" sz="1700" i="0" dirty="0">
                <a:solidFill>
                  <a:srgbClr val="000000"/>
                </a:solidFill>
                <a:latin typeface="Symbol" charset="2"/>
                <a:cs typeface="Symbol" charset="2"/>
              </a:rPr>
              <a:t>n</a:t>
            </a:r>
            <a:r>
              <a:rPr lang="en-US" sz="1700" i="0" dirty="0">
                <a:solidFill>
                  <a:srgbClr val="000000"/>
                </a:solidFill>
                <a:latin typeface="Comic Sans MS" panose="030F0702030302020204" pitchFamily="66" charset="0"/>
              </a:rPr>
              <a:t> states</a:t>
            </a:r>
            <a:r>
              <a:rPr lang="en-GB" sz="1700" dirty="0"/>
              <a:t> </a:t>
            </a:r>
            <a:r>
              <a:rPr lang="en-GB" sz="1700" i="0" dirty="0"/>
              <a:t>driving oscillations at small distance with </a:t>
            </a:r>
            <a:r>
              <a:rPr lang="en-US" sz="1700" i="0" dirty="0">
                <a:latin typeface="Symbol" charset="2"/>
              </a:rPr>
              <a:t>D</a:t>
            </a:r>
            <a:r>
              <a:rPr lang="en-US" sz="1700" i="0" dirty="0"/>
              <a:t>m</a:t>
            </a:r>
            <a:r>
              <a:rPr lang="en-US" sz="1700" i="0" baseline="30000" dirty="0"/>
              <a:t>2</a:t>
            </a:r>
            <a:r>
              <a:rPr lang="en-US" sz="1700" i="0" baseline="-25000" dirty="0"/>
              <a:t>new</a:t>
            </a:r>
            <a:r>
              <a:rPr lang="en-US" sz="1700" i="0" dirty="0"/>
              <a:t>~1 eV</a:t>
            </a:r>
            <a:r>
              <a:rPr lang="en-US" sz="1700" i="0" baseline="30000" dirty="0"/>
              <a:t>2</a:t>
            </a:r>
            <a:r>
              <a:rPr lang="en-GB" sz="1700" i="0" dirty="0"/>
              <a:t>, small sin</a:t>
            </a:r>
            <a:r>
              <a:rPr lang="en-GB" sz="1700" i="0" baseline="30000" dirty="0"/>
              <a:t>2</a:t>
            </a:r>
            <a:r>
              <a:rPr lang="en-GB" sz="1700" i="0" dirty="0"/>
              <a:t>2</a:t>
            </a:r>
            <a:r>
              <a:rPr lang="en-GB" sz="1700" i="0" dirty="0">
                <a:latin typeface="Symbol" charset="2"/>
              </a:rPr>
              <a:t>q</a:t>
            </a:r>
            <a:r>
              <a:rPr lang="en-GB" sz="1700" i="0" baseline="-25000" dirty="0"/>
              <a:t>new</a:t>
            </a:r>
            <a:r>
              <a:rPr lang="en-US" sz="1700" i="0" dirty="0">
                <a:solidFill>
                  <a:srgbClr val="000000"/>
                </a:solidFill>
                <a:latin typeface="Comic Sans MS" panose="030F0702030302020204" pitchFamily="66" charset="0"/>
              </a:rPr>
              <a:t> : </a:t>
            </a:r>
          </a:p>
          <a:p>
            <a:pPr marL="0" lvl="2" defTabSz="844083">
              <a:lnSpc>
                <a:spcPts val="2215"/>
              </a:lnSpc>
              <a:spcBef>
                <a:spcPts val="554"/>
              </a:spcBef>
              <a:buClr>
                <a:srgbClr val="FF0000"/>
              </a:buClr>
              <a:buSzPct val="100000"/>
              <a:tabLst>
                <a:tab pos="414683" algn="l"/>
                <a:tab pos="829366" algn="l"/>
                <a:tab pos="1244049" algn="l"/>
                <a:tab pos="1658731" algn="l"/>
                <a:tab pos="2073415" algn="l"/>
                <a:tab pos="2488097" algn="l"/>
                <a:tab pos="2902781" algn="l"/>
                <a:tab pos="3317463" algn="l"/>
                <a:tab pos="3732146" algn="l"/>
                <a:tab pos="4146829" algn="l"/>
                <a:tab pos="4561512" algn="l"/>
              </a:tabLst>
              <a:defRPr/>
            </a:pPr>
            <a:endParaRPr lang="en-US" sz="2000" dirty="0">
              <a:solidFill>
                <a:srgbClr val="000000"/>
              </a:solidFill>
              <a:latin typeface="Comic Sans MS" charset="0"/>
              <a:cs typeface="Droid Sans Fallback" charset="0"/>
            </a:endParaRPr>
          </a:p>
        </p:txBody>
      </p:sp>
      <p:grpSp>
        <p:nvGrpSpPr>
          <p:cNvPr id="16" name="Group 15">
            <a:extLst>
              <a:ext uri="{FF2B5EF4-FFF2-40B4-BE49-F238E27FC236}">
                <a16:creationId xmlns:a16="http://schemas.microsoft.com/office/drawing/2014/main" id="{F58129E1-58D9-924B-ADEE-7FB85751FDE6}"/>
              </a:ext>
            </a:extLst>
          </p:cNvPr>
          <p:cNvGrpSpPr/>
          <p:nvPr/>
        </p:nvGrpSpPr>
        <p:grpSpPr>
          <a:xfrm>
            <a:off x="6304040" y="3797666"/>
            <a:ext cx="3319779" cy="1536334"/>
            <a:chOff x="4411839" y="4073595"/>
            <a:chExt cx="5460595" cy="3196072"/>
          </a:xfrm>
        </p:grpSpPr>
        <p:pic>
          <p:nvPicPr>
            <p:cNvPr id="20" name="Picture 19" descr="Screen Shot 2019-07-16 at 17.21.33.png">
              <a:extLst>
                <a:ext uri="{FF2B5EF4-FFF2-40B4-BE49-F238E27FC236}">
                  <a16:creationId xmlns:a16="http://schemas.microsoft.com/office/drawing/2014/main" id="{9D73D200-23C3-D546-9919-17FE411CB7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4934" y="4073595"/>
              <a:ext cx="5397500" cy="3196072"/>
            </a:xfrm>
            <a:prstGeom prst="rect">
              <a:avLst/>
            </a:prstGeom>
          </p:spPr>
        </p:pic>
        <p:sp>
          <p:nvSpPr>
            <p:cNvPr id="21" name="Rectangle 20">
              <a:extLst>
                <a:ext uri="{FF2B5EF4-FFF2-40B4-BE49-F238E27FC236}">
                  <a16:creationId xmlns:a16="http://schemas.microsoft.com/office/drawing/2014/main" id="{C7847C35-90DC-E448-8766-AB748C4079D6}"/>
                </a:ext>
              </a:extLst>
            </p:cNvPr>
            <p:cNvSpPr/>
            <p:nvPr/>
          </p:nvSpPr>
          <p:spPr>
            <a:xfrm rot="16200000">
              <a:off x="3259795" y="5225639"/>
              <a:ext cx="2696649" cy="392561"/>
            </a:xfrm>
            <a:prstGeom prst="rect">
              <a:avLst/>
            </a:prstGeom>
          </p:spPr>
          <p:txBody>
            <a:bodyPr wrap="square">
              <a:spAutoFit/>
            </a:bodyPr>
            <a:lstStyle/>
            <a:p>
              <a:r>
                <a:rPr lang="en-US" sz="1100" dirty="0">
                  <a:solidFill>
                    <a:srgbClr val="000000"/>
                  </a:solidFill>
                  <a:latin typeface="Comic Sans MS" panose="030F0702030302020204" pitchFamily="66" charset="0"/>
                </a:rPr>
                <a:t>observed/predicted rate</a:t>
              </a:r>
              <a:endParaRPr lang="en-US" sz="1100" dirty="0"/>
            </a:p>
          </p:txBody>
        </p:sp>
      </p:grpSp>
      <p:grpSp>
        <p:nvGrpSpPr>
          <p:cNvPr id="9" name="Group 8">
            <a:extLst>
              <a:ext uri="{FF2B5EF4-FFF2-40B4-BE49-F238E27FC236}">
                <a16:creationId xmlns:a16="http://schemas.microsoft.com/office/drawing/2014/main" id="{F58C8A8D-5039-584C-9C7F-4E809BD51A7D}"/>
              </a:ext>
            </a:extLst>
          </p:cNvPr>
          <p:cNvGrpSpPr/>
          <p:nvPr/>
        </p:nvGrpSpPr>
        <p:grpSpPr>
          <a:xfrm>
            <a:off x="304800" y="4639204"/>
            <a:ext cx="8584910" cy="2142596"/>
            <a:chOff x="304800" y="4639204"/>
            <a:chExt cx="8584910" cy="2142596"/>
          </a:xfrm>
        </p:grpSpPr>
        <p:grpSp>
          <p:nvGrpSpPr>
            <p:cNvPr id="3" name="Group 2">
              <a:extLst>
                <a:ext uri="{FF2B5EF4-FFF2-40B4-BE49-F238E27FC236}">
                  <a16:creationId xmlns:a16="http://schemas.microsoft.com/office/drawing/2014/main" id="{08FDDAA6-3C8D-904F-9C13-8B9CF47FA40D}"/>
                </a:ext>
              </a:extLst>
            </p:cNvPr>
            <p:cNvGrpSpPr/>
            <p:nvPr/>
          </p:nvGrpSpPr>
          <p:grpSpPr>
            <a:xfrm>
              <a:off x="304800" y="4639204"/>
              <a:ext cx="8584910" cy="2142596"/>
              <a:chOff x="152400" y="4754298"/>
              <a:chExt cx="8584910" cy="2142596"/>
            </a:xfrm>
          </p:grpSpPr>
          <p:grpSp>
            <p:nvGrpSpPr>
              <p:cNvPr id="4" name="Group 3">
                <a:extLst>
                  <a:ext uri="{FF2B5EF4-FFF2-40B4-BE49-F238E27FC236}">
                    <a16:creationId xmlns:a16="http://schemas.microsoft.com/office/drawing/2014/main" id="{FEEECBAB-6441-2546-AC36-5D966042BE5B}"/>
                  </a:ext>
                </a:extLst>
              </p:cNvPr>
              <p:cNvGrpSpPr/>
              <p:nvPr/>
            </p:nvGrpSpPr>
            <p:grpSpPr>
              <a:xfrm>
                <a:off x="152400" y="4754298"/>
                <a:ext cx="8527024" cy="2142596"/>
                <a:chOff x="76200" y="4915569"/>
                <a:chExt cx="8527024" cy="2142596"/>
              </a:xfrm>
            </p:grpSpPr>
            <p:grpSp>
              <p:nvGrpSpPr>
                <p:cNvPr id="11" name="Group 10">
                  <a:extLst>
                    <a:ext uri="{FF2B5EF4-FFF2-40B4-BE49-F238E27FC236}">
                      <a16:creationId xmlns:a16="http://schemas.microsoft.com/office/drawing/2014/main" id="{DC27998E-E7ED-C54D-98B7-F4D2FBB09F7E}"/>
                    </a:ext>
                  </a:extLst>
                </p:cNvPr>
                <p:cNvGrpSpPr/>
                <p:nvPr/>
              </p:nvGrpSpPr>
              <p:grpSpPr>
                <a:xfrm>
                  <a:off x="2104572" y="5458254"/>
                  <a:ext cx="6498652" cy="1599911"/>
                  <a:chOff x="-4995888" y="522571"/>
                  <a:chExt cx="16938787" cy="4946787"/>
                </a:xfrm>
              </p:grpSpPr>
              <p:pic>
                <p:nvPicPr>
                  <p:cNvPr id="12" name="Picture 11" descr="pontecorvo.tiff">
                    <a:extLst>
                      <a:ext uri="{FF2B5EF4-FFF2-40B4-BE49-F238E27FC236}">
                        <a16:creationId xmlns:a16="http://schemas.microsoft.com/office/drawing/2014/main" id="{D86C21E4-91BF-F440-B130-ABDB36C772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5888" y="522571"/>
                    <a:ext cx="4445211" cy="4946787"/>
                  </a:xfrm>
                  <a:prstGeom prst="rect">
                    <a:avLst/>
                  </a:prstGeom>
                </p:spPr>
              </p:pic>
              <p:sp>
                <p:nvSpPr>
                  <p:cNvPr id="13" name="TextBox 12">
                    <a:extLst>
                      <a:ext uri="{FF2B5EF4-FFF2-40B4-BE49-F238E27FC236}">
                        <a16:creationId xmlns:a16="http://schemas.microsoft.com/office/drawing/2014/main" id="{A6732EB5-C772-7047-87A5-F985EFC29A22}"/>
                      </a:ext>
                    </a:extLst>
                  </p:cNvPr>
                  <p:cNvSpPr txBox="1"/>
                  <p:nvPr/>
                </p:nvSpPr>
                <p:spPr>
                  <a:xfrm>
                    <a:off x="6733103" y="4021437"/>
                    <a:ext cx="5209796" cy="856457"/>
                  </a:xfrm>
                  <a:prstGeom prst="rect">
                    <a:avLst/>
                  </a:prstGeom>
                  <a:noFill/>
                </p:spPr>
                <p:txBody>
                  <a:bodyPr wrap="square" rtlCol="0">
                    <a:spAutoFit/>
                  </a:bodyPr>
                  <a:lstStyle/>
                  <a:p>
                    <a:r>
                      <a:rPr lang="en-US" sz="1200" baseline="0" dirty="0">
                        <a:solidFill>
                          <a:schemeClr val="bg1"/>
                        </a:solidFill>
                      </a:rPr>
                      <a:t>Bruno Pontecorvo</a:t>
                    </a:r>
                  </a:p>
                </p:txBody>
              </p:sp>
            </p:grpSp>
            <p:sp>
              <p:nvSpPr>
                <p:cNvPr id="17" name="Rectangle 16">
                  <a:extLst>
                    <a:ext uri="{FF2B5EF4-FFF2-40B4-BE49-F238E27FC236}">
                      <a16:creationId xmlns:a16="http://schemas.microsoft.com/office/drawing/2014/main" id="{4870CCC2-E6B3-E849-8BE3-E9AB342413ED}"/>
                    </a:ext>
                  </a:extLst>
                </p:cNvPr>
                <p:cNvSpPr/>
                <p:nvPr/>
              </p:nvSpPr>
              <p:spPr>
                <a:xfrm>
                  <a:off x="76200" y="4915569"/>
                  <a:ext cx="2895600" cy="1304396"/>
                </a:xfrm>
                <a:prstGeom prst="rect">
                  <a:avLst/>
                </a:prstGeom>
              </p:spPr>
              <p:txBody>
                <a:bodyPr wrap="square">
                  <a:spAutoFit/>
                </a:bodyPr>
                <a:lstStyle/>
                <a:p>
                  <a:pPr marL="12700" indent="-12700">
                    <a:lnSpc>
                      <a:spcPts val="2400"/>
                    </a:lnSpc>
                    <a:spcBef>
                      <a:spcPts val="1200"/>
                    </a:spcBef>
                  </a:pPr>
                  <a:r>
                    <a:rPr lang="en-US" sz="1700" dirty="0">
                      <a:solidFill>
                        <a:srgbClr val="0000FF"/>
                      </a:solidFill>
                    </a:rPr>
                    <a:t>…pointing to sterile </a:t>
                  </a:r>
                  <a:r>
                    <a:rPr lang="en-US" sz="1700" dirty="0">
                      <a:solidFill>
                        <a:srgbClr val="0000FF"/>
                      </a:solidFill>
                      <a:latin typeface="Symbol" pitchFamily="2" charset="2"/>
                    </a:rPr>
                    <a:t>n</a:t>
                  </a:r>
                  <a:r>
                    <a:rPr lang="en-US" sz="1700" dirty="0">
                      <a:solidFill>
                        <a:srgbClr val="0000FF"/>
                      </a:solidFill>
                    </a:rPr>
                    <a:t> hypothesized by Bruno </a:t>
                  </a:r>
                  <a:r>
                    <a:rPr lang="it-IT" sz="1700" dirty="0">
                      <a:solidFill>
                        <a:srgbClr val="0000FF"/>
                      </a:solidFill>
                    </a:rPr>
                    <a:t>Pontecorvo </a:t>
                  </a:r>
                  <a:r>
                    <a:rPr lang="en-US" sz="1700" dirty="0">
                      <a:solidFill>
                        <a:srgbClr val="0000FF"/>
                      </a:solidFill>
                    </a:rPr>
                    <a:t>in a 1957 seminal paper…</a:t>
                  </a:r>
                </a:p>
              </p:txBody>
            </p:sp>
          </p:grpSp>
          <p:pic>
            <p:nvPicPr>
              <p:cNvPr id="6" name="Picture 5">
                <a:extLst>
                  <a:ext uri="{FF2B5EF4-FFF2-40B4-BE49-F238E27FC236}">
                    <a16:creationId xmlns:a16="http://schemas.microsoft.com/office/drawing/2014/main" id="{F81CB8B3-E96D-F44B-8AAD-C767EE3ABC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0801" y="5466799"/>
                <a:ext cx="2336509" cy="1329214"/>
              </a:xfrm>
              <a:prstGeom prst="rect">
                <a:avLst/>
              </a:prstGeom>
            </p:spPr>
          </p:pic>
        </p:grpSp>
        <p:pic>
          <p:nvPicPr>
            <p:cNvPr id="8" name="Picture 7">
              <a:extLst>
                <a:ext uri="{FF2B5EF4-FFF2-40B4-BE49-F238E27FC236}">
                  <a16:creationId xmlns:a16="http://schemas.microsoft.com/office/drawing/2014/main" id="{87A59A94-BE35-944B-B49E-8FF3308F85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9709" y="5093930"/>
              <a:ext cx="2132809" cy="1649770"/>
            </a:xfrm>
            <a:prstGeom prst="rect">
              <a:avLst/>
            </a:prstGeom>
          </p:spPr>
        </p:pic>
      </p:grpSp>
    </p:spTree>
    <p:extLst>
      <p:ext uri="{BB962C8B-B14F-4D97-AF65-F5344CB8AC3E}">
        <p14:creationId xmlns:p14="http://schemas.microsoft.com/office/powerpoint/2010/main" val="29834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dissolv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dissolv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2CC9-9F58-B541-A654-9B27237D0008}"/>
              </a:ext>
            </a:extLst>
          </p:cNvPr>
          <p:cNvSpPr>
            <a:spLocks noGrp="1"/>
          </p:cNvSpPr>
          <p:nvPr>
            <p:ph type="title"/>
          </p:nvPr>
        </p:nvSpPr>
        <p:spPr>
          <a:xfrm>
            <a:off x="-21872" y="0"/>
            <a:ext cx="9906000" cy="533400"/>
          </a:xfrm>
        </p:spPr>
        <p:txBody>
          <a:bodyPr/>
          <a:lstStyle/>
          <a:p>
            <a:r>
              <a:rPr lang="en-US" dirty="0"/>
              <a:t>New e</a:t>
            </a:r>
            <a:r>
              <a:rPr lang="x-none"/>
              <a:t>vidence </a:t>
            </a:r>
            <a:r>
              <a:rPr lang="x-none" dirty="0"/>
              <a:t>for oscillations of sterile neutrinos </a:t>
            </a:r>
            <a:r>
              <a:rPr lang="x-none"/>
              <a:t>at reactor</a:t>
            </a:r>
            <a:r>
              <a:rPr lang="en-US" dirty="0"/>
              <a:t> ?</a:t>
            </a:r>
            <a:endParaRPr lang="x-none" dirty="0"/>
          </a:p>
        </p:txBody>
      </p:sp>
      <p:sp>
        <p:nvSpPr>
          <p:cNvPr id="17" name="Content Placeholder 2">
            <a:extLst>
              <a:ext uri="{FF2B5EF4-FFF2-40B4-BE49-F238E27FC236}">
                <a16:creationId xmlns:a16="http://schemas.microsoft.com/office/drawing/2014/main" id="{8D0CAE9D-FE85-E0EE-9600-A74CCE92FE37}"/>
              </a:ext>
            </a:extLst>
          </p:cNvPr>
          <p:cNvSpPr txBox="1">
            <a:spLocks/>
          </p:cNvSpPr>
          <p:nvPr/>
        </p:nvSpPr>
        <p:spPr bwMode="auto">
          <a:xfrm>
            <a:off x="0" y="533400"/>
            <a:ext cx="9906000" cy="13159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273050" indent="-273050">
              <a:lnSpc>
                <a:spcPts val="2360"/>
              </a:lnSpc>
              <a:spcBef>
                <a:spcPts val="600"/>
              </a:spcBef>
              <a:spcAft>
                <a:spcPts val="600"/>
              </a:spcAft>
            </a:pPr>
            <a:r>
              <a:rPr lang="en-US" sz="1700" i="0" dirty="0"/>
              <a:t>In 2019 Neutrino-4 experiment </a:t>
            </a:r>
            <a:r>
              <a:rPr lang="en-US" sz="1700" dirty="0"/>
              <a:t>(A.P. </a:t>
            </a:r>
            <a:r>
              <a:rPr lang="en-US" sz="1700" dirty="0" err="1"/>
              <a:t>Serebrov</a:t>
            </a:r>
            <a:r>
              <a:rPr lang="en-US" sz="1700" dirty="0"/>
              <a:t> et al.) </a:t>
            </a:r>
            <a:r>
              <a:rPr lang="en-US" sz="1700" i="0" dirty="0"/>
              <a:t>at </a:t>
            </a:r>
            <a:r>
              <a:rPr lang="ru-RU" sz="1700" i="0" dirty="0" err="1"/>
              <a:t>Dimitrovgrad</a:t>
            </a:r>
            <a:r>
              <a:rPr lang="en-US" sz="1700" i="0" dirty="0"/>
              <a:t> SM-3 reactor gave evidence of neutrino oscillation into sterile-</a:t>
            </a:r>
            <a:r>
              <a:rPr lang="en-US" sz="1700" i="0" dirty="0">
                <a:latin typeface="Symbol" charset="2"/>
                <a:cs typeface="Symbol" charset="2"/>
              </a:rPr>
              <a:t>n</a:t>
            </a:r>
            <a:r>
              <a:rPr lang="en-US" sz="1700" i="0" dirty="0"/>
              <a:t>s </a:t>
            </a:r>
            <a:r>
              <a:rPr lang="en-US" sz="1700" i="0" dirty="0">
                <a:solidFill>
                  <a:srgbClr val="FF0000"/>
                </a:solidFill>
              </a:rPr>
              <a:t>showing a disappearance signal</a:t>
            </a:r>
            <a:r>
              <a:rPr lang="en-US" sz="1700" i="0" dirty="0"/>
              <a:t> with a clear  </a:t>
            </a:r>
            <a:r>
              <a:rPr lang="en-US" sz="1700" i="0" dirty="0">
                <a:solidFill>
                  <a:srgbClr val="FF0000"/>
                </a:solidFill>
              </a:rPr>
              <a:t>L/E ~ 1-3 m/MeV modulation</a:t>
            </a:r>
            <a:endParaRPr lang="en-US" sz="1700" i="0" dirty="0"/>
          </a:p>
          <a:p>
            <a:pPr marL="0" indent="0">
              <a:lnSpc>
                <a:spcPts val="2260"/>
              </a:lnSpc>
              <a:spcBef>
                <a:spcPts val="600"/>
              </a:spcBef>
              <a:buNone/>
            </a:pPr>
            <a:endParaRPr lang="x-none" sz="1800" i="0" kern="0" baseline="0" dirty="0"/>
          </a:p>
        </p:txBody>
      </p:sp>
      <p:sp>
        <p:nvSpPr>
          <p:cNvPr id="14" name="Content Placeholder 2">
            <a:extLst>
              <a:ext uri="{FF2B5EF4-FFF2-40B4-BE49-F238E27FC236}">
                <a16:creationId xmlns:a16="http://schemas.microsoft.com/office/drawing/2014/main" id="{C81895D2-2AC7-964F-A231-D29B9970974B}"/>
              </a:ext>
            </a:extLst>
          </p:cNvPr>
          <p:cNvSpPr txBox="1">
            <a:spLocks/>
          </p:cNvSpPr>
          <p:nvPr/>
        </p:nvSpPr>
        <p:spPr bwMode="auto">
          <a:xfrm>
            <a:off x="0" y="5562600"/>
            <a:ext cx="9921552" cy="7575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0" indent="0">
              <a:lnSpc>
                <a:spcPts val="1760"/>
              </a:lnSpc>
              <a:spcBef>
                <a:spcPts val="1200"/>
              </a:spcBef>
              <a:buNone/>
            </a:pPr>
            <a:r>
              <a:rPr lang="en-US" sz="1700" i="0" dirty="0">
                <a:ea typeface="Calibri" panose="020F0502020204030204" pitchFamily="34" charset="0"/>
                <a:cs typeface="Times New Roman" panose="02020603050405020304" pitchFamily="18" charset="0"/>
              </a:rPr>
              <a:t>     Combined analysis: Neutrino-4 (</a:t>
            </a:r>
            <a:r>
              <a:rPr lang="en-US" sz="1700" dirty="0">
                <a:ea typeface="Calibri" panose="020F0502020204030204" pitchFamily="34" charset="0"/>
                <a:cs typeface="Times New Roman" panose="02020603050405020304" pitchFamily="18" charset="0"/>
              </a:rPr>
              <a:t>P.R. D </a:t>
            </a:r>
            <a:r>
              <a:rPr lang="it-IT" sz="1700" dirty="0"/>
              <a:t>104, 032003, 2021), </a:t>
            </a:r>
            <a:r>
              <a:rPr lang="en-US" sz="1700" i="0" dirty="0">
                <a:ea typeface="Calibri" panose="020F0502020204030204" pitchFamily="34" charset="0"/>
                <a:cs typeface="Times New Roman" panose="02020603050405020304" pitchFamily="18" charset="0"/>
              </a:rPr>
              <a:t>GALLEX, SAGE and BEST</a:t>
            </a:r>
            <a:r>
              <a:rPr lang="en-US" sz="1700" i="0" dirty="0">
                <a:solidFill>
                  <a:srgbClr val="0000FF"/>
                </a:solidFill>
                <a:latin typeface="Symbol" charset="2"/>
                <a:cs typeface="Times New Roman" panose="02020603050405020304" pitchFamily="18" charset="0"/>
              </a:rPr>
              <a:t>             </a:t>
            </a:r>
          </a:p>
          <a:p>
            <a:pPr marL="0" indent="0">
              <a:lnSpc>
                <a:spcPts val="1760"/>
              </a:lnSpc>
              <a:spcBef>
                <a:spcPts val="800"/>
              </a:spcBef>
              <a:buNone/>
            </a:pPr>
            <a:r>
              <a:rPr lang="en-US" sz="1700" dirty="0">
                <a:solidFill>
                  <a:srgbClr val="0000FF"/>
                </a:solidFill>
                <a:latin typeface="Symbol" charset="2"/>
                <a:cs typeface="Symbol" charset="2"/>
              </a:rPr>
              <a:t>     D</a:t>
            </a:r>
            <a:r>
              <a:rPr lang="en-US" sz="1700" dirty="0">
                <a:solidFill>
                  <a:srgbClr val="0000FF"/>
                </a:solidFill>
              </a:rPr>
              <a:t>m</a:t>
            </a:r>
            <a:r>
              <a:rPr lang="en-US" sz="1700" baseline="-25000" dirty="0">
                <a:solidFill>
                  <a:srgbClr val="0000FF"/>
                </a:solidFill>
              </a:rPr>
              <a:t>14</a:t>
            </a:r>
            <a:r>
              <a:rPr lang="en-US" sz="1700" baseline="30000" dirty="0">
                <a:solidFill>
                  <a:srgbClr val="0000FF"/>
                </a:solidFill>
              </a:rPr>
              <a:t>2</a:t>
            </a:r>
            <a:r>
              <a:rPr lang="en-US" sz="1700" dirty="0">
                <a:solidFill>
                  <a:srgbClr val="0000FF"/>
                </a:solidFill>
              </a:rPr>
              <a:t> = 7.3 eV</a:t>
            </a:r>
            <a:r>
              <a:rPr lang="en-US" sz="1700" baseline="30000" dirty="0">
                <a:solidFill>
                  <a:srgbClr val="0000FF"/>
                </a:solidFill>
              </a:rPr>
              <a:t>2  </a:t>
            </a:r>
            <a:r>
              <a:rPr lang="en-US" sz="1700" dirty="0">
                <a:solidFill>
                  <a:srgbClr val="0000FF"/>
                </a:solidFill>
              </a:rPr>
              <a:t>sin</a:t>
            </a:r>
            <a:r>
              <a:rPr lang="en-US" sz="1700" baseline="30000" dirty="0">
                <a:solidFill>
                  <a:srgbClr val="0000FF"/>
                </a:solidFill>
              </a:rPr>
              <a:t>2 </a:t>
            </a:r>
            <a:r>
              <a:rPr lang="en-US" sz="1700" dirty="0">
                <a:solidFill>
                  <a:srgbClr val="0000FF"/>
                </a:solidFill>
              </a:rPr>
              <a:t>(2</a:t>
            </a:r>
            <a:r>
              <a:rPr lang="en-US" sz="1700" dirty="0">
                <a:solidFill>
                  <a:srgbClr val="0000FF"/>
                </a:solidFill>
                <a:latin typeface="Symbol" charset="2"/>
                <a:cs typeface="Symbol" charset="2"/>
              </a:rPr>
              <a:t>q</a:t>
            </a:r>
            <a:r>
              <a:rPr lang="en-US" sz="1700" baseline="-25000" dirty="0">
                <a:solidFill>
                  <a:srgbClr val="0000FF"/>
                </a:solidFill>
              </a:rPr>
              <a:t>14</a:t>
            </a:r>
            <a:r>
              <a:rPr lang="en-US" sz="1700" dirty="0">
                <a:solidFill>
                  <a:srgbClr val="0000FF"/>
                </a:solidFill>
              </a:rPr>
              <a:t>) = 0.36  </a:t>
            </a:r>
            <a:r>
              <a:rPr lang="en-US" sz="1700" dirty="0">
                <a:solidFill>
                  <a:srgbClr val="0000FF"/>
                </a:solidFill>
                <a:cs typeface="Times New Roman" panose="02020603050405020304" pitchFamily="18" charset="0"/>
              </a:rPr>
              <a:t>at </a:t>
            </a:r>
            <a:r>
              <a:rPr lang="en-US" sz="1700" dirty="0">
                <a:ea typeface="Calibri" panose="020F0502020204030204" pitchFamily="34" charset="0"/>
                <a:cs typeface="Times New Roman" panose="02020603050405020304" pitchFamily="18" charset="0"/>
              </a:rPr>
              <a:t> 5.8 </a:t>
            </a:r>
            <a:r>
              <a:rPr lang="en-US" sz="1700" dirty="0">
                <a:latin typeface="Symbol" pitchFamily="2" charset="2"/>
                <a:ea typeface="Calibri" panose="020F0502020204030204" pitchFamily="34" charset="0"/>
                <a:cs typeface="Times New Roman" panose="02020603050405020304" pitchFamily="18" charset="0"/>
              </a:rPr>
              <a:t>s </a:t>
            </a:r>
            <a:r>
              <a:rPr lang="en-US" sz="1700" dirty="0">
                <a:ea typeface="Calibri" panose="020F0502020204030204" pitchFamily="34" charset="0"/>
                <a:cs typeface="Times New Roman" panose="02020603050405020304" pitchFamily="18" charset="0"/>
              </a:rPr>
              <a:t>C.L.  (A.P. </a:t>
            </a:r>
            <a:r>
              <a:rPr lang="en-US" sz="1700" dirty="0" err="1">
                <a:ea typeface="Calibri" panose="020F0502020204030204" pitchFamily="34" charset="0"/>
                <a:cs typeface="Times New Roman" panose="02020603050405020304" pitchFamily="18" charset="0"/>
              </a:rPr>
              <a:t>Serebrov</a:t>
            </a:r>
            <a:r>
              <a:rPr lang="en-US" sz="1700" dirty="0">
                <a:ea typeface="Calibri" panose="020F0502020204030204" pitchFamily="34" charset="0"/>
                <a:cs typeface="Times New Roman" panose="02020603050405020304" pitchFamily="18" charset="0"/>
              </a:rPr>
              <a:t> et al. </a:t>
            </a:r>
            <a:r>
              <a:rPr lang="it-IT" sz="1700" dirty="0"/>
              <a:t>arXiv:2302.09958)</a:t>
            </a:r>
            <a:endParaRPr lang="en-US" sz="1700" dirty="0">
              <a:ea typeface="Calibri" panose="020F0502020204030204" pitchFamily="34" charset="0"/>
              <a:cs typeface="Times New Roman" panose="02020603050405020304" pitchFamily="18" charset="0"/>
            </a:endParaRPr>
          </a:p>
          <a:p>
            <a:pPr marL="0" indent="0">
              <a:lnSpc>
                <a:spcPts val="2460"/>
              </a:lnSpc>
              <a:spcBef>
                <a:spcPts val="1200"/>
              </a:spcBef>
              <a:buNone/>
            </a:pPr>
            <a:endParaRPr lang="en-US" sz="1800" i="0" dirty="0">
              <a:ea typeface="Calibri" panose="020F0502020204030204" pitchFamily="34" charset="0"/>
              <a:cs typeface="Times New Roman" panose="02020603050405020304" pitchFamily="18" charset="0"/>
            </a:endParaRPr>
          </a:p>
        </p:txBody>
      </p:sp>
      <p:sp>
        <p:nvSpPr>
          <p:cNvPr id="16" name="Slide Number Placeholder 4">
            <a:extLst>
              <a:ext uri="{FF2B5EF4-FFF2-40B4-BE49-F238E27FC236}">
                <a16:creationId xmlns:a16="http://schemas.microsoft.com/office/drawing/2014/main" id="{CD0A1FA8-A6A2-554D-8B39-883EADD304C1}"/>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7</a:t>
            </a:fld>
            <a:endParaRPr lang="en-GB" dirty="0"/>
          </a:p>
        </p:txBody>
      </p:sp>
      <p:grpSp>
        <p:nvGrpSpPr>
          <p:cNvPr id="3" name="Group 2">
            <a:extLst>
              <a:ext uri="{FF2B5EF4-FFF2-40B4-BE49-F238E27FC236}">
                <a16:creationId xmlns:a16="http://schemas.microsoft.com/office/drawing/2014/main" id="{2808D5B7-38F2-4843-B40C-75F51E4D2781}"/>
              </a:ext>
            </a:extLst>
          </p:cNvPr>
          <p:cNvGrpSpPr/>
          <p:nvPr/>
        </p:nvGrpSpPr>
        <p:grpSpPr>
          <a:xfrm>
            <a:off x="-10936" y="1204036"/>
            <a:ext cx="9927872" cy="4150504"/>
            <a:chOff x="-10936" y="1204036"/>
            <a:chExt cx="9927872" cy="4150504"/>
          </a:xfrm>
        </p:grpSpPr>
        <p:sp>
          <p:nvSpPr>
            <p:cNvPr id="23" name="Rettangolo 5">
              <a:extLst>
                <a:ext uri="{FF2B5EF4-FFF2-40B4-BE49-F238E27FC236}">
                  <a16:creationId xmlns:a16="http://schemas.microsoft.com/office/drawing/2014/main" id="{F31891EE-8221-EC46-8106-4D582925D2AD}"/>
                </a:ext>
              </a:extLst>
            </p:cNvPr>
            <p:cNvSpPr/>
            <p:nvPr/>
          </p:nvSpPr>
          <p:spPr>
            <a:xfrm>
              <a:off x="228600" y="2646325"/>
              <a:ext cx="5342585" cy="706475"/>
            </a:xfrm>
            <a:prstGeom prst="rect">
              <a:avLst/>
            </a:prstGeom>
          </p:spPr>
          <p:txBody>
            <a:bodyPr wrap="square">
              <a:spAutoFit/>
            </a:bodyPr>
            <a:lstStyle/>
            <a:p>
              <a:pPr>
                <a:lnSpc>
                  <a:spcPts val="2460"/>
                </a:lnSpc>
                <a:spcBef>
                  <a:spcPts val="1200"/>
                </a:spcBef>
              </a:pPr>
              <a:r>
                <a:rPr lang="en-US" sz="1700" kern="0" baseline="0" dirty="0">
                  <a:solidFill>
                    <a:srgbClr val="0000FF"/>
                  </a:solidFill>
                  <a:latin typeface="+mn-lt"/>
                </a:rPr>
                <a:t> </a:t>
              </a:r>
              <a:r>
                <a:rPr lang="en-US" sz="1700" kern="0" dirty="0"/>
                <a:t>Neutrino signal compared with expectation for </a:t>
              </a:r>
              <a:r>
                <a:rPr lang="en-US" sz="1700" kern="0" dirty="0">
                  <a:latin typeface="Symbol" charset="2"/>
                  <a:cs typeface="Symbol" charset="2"/>
                </a:rPr>
                <a:t>D</a:t>
              </a:r>
              <a:r>
                <a:rPr lang="en-US" sz="1700" kern="0" dirty="0"/>
                <a:t>m</a:t>
              </a:r>
              <a:r>
                <a:rPr lang="en-US" sz="2000" kern="0" baseline="30000" dirty="0">
                  <a:latin typeface="+mn-lt"/>
                  <a:cs typeface="Symbol" charset="2"/>
                </a:rPr>
                <a:t>2</a:t>
              </a:r>
              <a:r>
                <a:rPr lang="en-US" sz="1700" kern="0" dirty="0"/>
                <a:t>~ 7.25 eV</a:t>
              </a:r>
              <a:r>
                <a:rPr lang="en-US" sz="1700" kern="0" baseline="30000" dirty="0"/>
                <a:t>2</a:t>
              </a:r>
              <a:r>
                <a:rPr lang="en-US" sz="1700" kern="0" dirty="0"/>
                <a:t>, sin</a:t>
              </a:r>
              <a:r>
                <a:rPr lang="en-US" sz="2000" kern="0" baseline="30000" dirty="0"/>
                <a:t>2</a:t>
              </a:r>
              <a:r>
                <a:rPr lang="en-US" sz="1700" kern="0" dirty="0">
                  <a:latin typeface="Symbol" charset="2"/>
                  <a:cs typeface="Symbol" charset="2"/>
                </a:rPr>
                <a:t>2q </a:t>
              </a:r>
              <a:r>
                <a:rPr lang="en-US" sz="1700" kern="0" dirty="0">
                  <a:latin typeface="+mn-lt"/>
                  <a:cs typeface="Symbol" charset="2"/>
                </a:rPr>
                <a:t>~ 0.26 </a:t>
              </a:r>
              <a:r>
                <a:rPr lang="en-US" sz="1700" kern="0" dirty="0"/>
                <a:t>as a function of L/E</a:t>
              </a:r>
              <a:endParaRPr lang="en-US" sz="1700" kern="0" baseline="-25000" dirty="0">
                <a:latin typeface="Symbol" pitchFamily="2" charset="2"/>
              </a:endParaRPr>
            </a:p>
          </p:txBody>
        </p:sp>
        <p:sp>
          <p:nvSpPr>
            <p:cNvPr id="15" name="Content Placeholder 2">
              <a:extLst>
                <a:ext uri="{FF2B5EF4-FFF2-40B4-BE49-F238E27FC236}">
                  <a16:creationId xmlns:a16="http://schemas.microsoft.com/office/drawing/2014/main" id="{2BC44EFF-67CC-A140-927E-40050A90FBD7}"/>
                </a:ext>
              </a:extLst>
            </p:cNvPr>
            <p:cNvSpPr txBox="1">
              <a:spLocks/>
            </p:cNvSpPr>
            <p:nvPr/>
          </p:nvSpPr>
          <p:spPr bwMode="auto">
            <a:xfrm>
              <a:off x="-10936" y="1600200"/>
              <a:ext cx="5725936" cy="9509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273050" indent="-273050">
                <a:lnSpc>
                  <a:spcPts val="2260"/>
                </a:lnSpc>
                <a:spcBef>
                  <a:spcPts val="0"/>
                </a:spcBef>
              </a:pPr>
              <a:r>
                <a:rPr lang="en-US" sz="1700" i="0" dirty="0"/>
                <a:t>3 years d</a:t>
              </a:r>
              <a:r>
                <a:rPr lang="en-US" sz="1700" i="0" baseline="0" dirty="0"/>
                <a:t>ata taking </a:t>
              </a:r>
              <a:r>
                <a:rPr lang="en-US" sz="1700" i="0" dirty="0"/>
                <a:t>moving the</a:t>
              </a:r>
              <a:r>
                <a:rPr lang="en-US" sz="1700" i="0" baseline="0" dirty="0"/>
                <a:t> segmented liquid scintillator detector </a:t>
              </a:r>
              <a:r>
                <a:rPr lang="en-US" sz="1700" i="0" dirty="0"/>
                <a:t>from  6.4 to 11.9 m from reactor core in 24 steps:</a:t>
              </a:r>
            </a:p>
          </p:txBody>
        </p:sp>
        <p:sp>
          <p:nvSpPr>
            <p:cNvPr id="13" name="Content Placeholder 2">
              <a:extLst>
                <a:ext uri="{FF2B5EF4-FFF2-40B4-BE49-F238E27FC236}">
                  <a16:creationId xmlns:a16="http://schemas.microsoft.com/office/drawing/2014/main" id="{501C2F4A-BE12-884B-9D36-92E1B8241748}"/>
                </a:ext>
              </a:extLst>
            </p:cNvPr>
            <p:cNvSpPr txBox="1">
              <a:spLocks/>
            </p:cNvSpPr>
            <p:nvPr/>
          </p:nvSpPr>
          <p:spPr bwMode="auto">
            <a:xfrm>
              <a:off x="-10936" y="3886200"/>
              <a:ext cx="9927872" cy="14683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Font typeface="Wingdings" charset="2"/>
                <a:buChar char="è"/>
                <a:defRPr>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4pPr>
              <a:lvl5pPr marL="20574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5pPr>
              <a:lvl6pPr marL="25146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6pPr>
              <a:lvl7pPr marL="29718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7pPr>
              <a:lvl8pPr marL="34290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8pPr>
              <a:lvl9pPr marL="3886200" indent="-228600" algn="l" rtl="0" eaLnBrk="0" fontAlgn="base" hangingPunct="0">
                <a:spcBef>
                  <a:spcPct val="20000"/>
                </a:spcBef>
                <a:spcAft>
                  <a:spcPct val="0"/>
                </a:spcAft>
                <a:buFont typeface="Wingdings" charset="2"/>
                <a:buChar char="è"/>
                <a:defRPr>
                  <a:solidFill>
                    <a:schemeClr val="tx1"/>
                  </a:solidFill>
                  <a:latin typeface="+mj-lt"/>
                  <a:ea typeface="ＭＳ Ｐゴシック" charset="-128"/>
                </a:defRPr>
              </a:lvl9pPr>
            </a:lstStyle>
            <a:p>
              <a:pPr marL="0" indent="0">
                <a:lnSpc>
                  <a:spcPts val="2360"/>
                </a:lnSpc>
                <a:spcBef>
                  <a:spcPts val="0"/>
                </a:spcBef>
                <a:buNone/>
              </a:pPr>
              <a:r>
                <a:rPr lang="en-US" sz="1700" dirty="0">
                  <a:solidFill>
                    <a:srgbClr val="0000FF"/>
                  </a:solidFill>
                </a:rPr>
                <a:t>             </a:t>
              </a:r>
              <a:r>
                <a:rPr lang="en-US" sz="1800" dirty="0">
                  <a:solidFill>
                    <a:srgbClr val="0000FF"/>
                  </a:solidFill>
                </a:rPr>
                <a:t>Reactor  </a:t>
              </a:r>
              <a:r>
                <a:rPr lang="en-US" sz="1800" baseline="0" dirty="0">
                  <a:solidFill>
                    <a:srgbClr val="0000FF"/>
                  </a:solidFill>
                </a:rPr>
                <a:t>On - Off :  223 events/day  with  </a:t>
              </a:r>
              <a:r>
                <a:rPr lang="en-US" sz="1800" dirty="0">
                  <a:solidFill>
                    <a:srgbClr val="0000FF"/>
                  </a:solidFill>
                </a:rPr>
                <a:t>Signal/Background ~ </a:t>
              </a:r>
              <a:r>
                <a:rPr lang="en-US" sz="1800" baseline="0" dirty="0">
                  <a:solidFill>
                    <a:srgbClr val="0000FF"/>
                  </a:solidFill>
                </a:rPr>
                <a:t>0.54</a:t>
              </a:r>
              <a:endParaRPr lang="en-US" sz="1800" i="0" dirty="0">
                <a:solidFill>
                  <a:srgbClr val="0000FF"/>
                </a:solidFill>
              </a:endParaRPr>
            </a:p>
            <a:p>
              <a:pPr>
                <a:lnSpc>
                  <a:spcPts val="2260"/>
                </a:lnSpc>
                <a:spcBef>
                  <a:spcPts val="400"/>
                </a:spcBef>
                <a:buFont typeface="Symbol" pitchFamily="2" charset="2"/>
                <a:buChar char=" "/>
              </a:pPr>
              <a:r>
                <a:rPr lang="en-US" sz="1800" dirty="0">
                  <a:solidFill>
                    <a:srgbClr val="0000FF"/>
                  </a:solidFill>
                  <a:latin typeface="Symbol" charset="2"/>
                  <a:cs typeface="Symbol" charset="2"/>
                </a:rPr>
                <a:t>           D</a:t>
              </a:r>
              <a:r>
                <a:rPr lang="en-US" sz="1800" dirty="0">
                  <a:solidFill>
                    <a:srgbClr val="0000FF"/>
                  </a:solidFill>
                </a:rPr>
                <a:t>m</a:t>
              </a:r>
              <a:r>
                <a:rPr lang="en-US" sz="1800" baseline="-25000" dirty="0">
                  <a:solidFill>
                    <a:srgbClr val="0000FF"/>
                  </a:solidFill>
                </a:rPr>
                <a:t>14</a:t>
              </a:r>
              <a:r>
                <a:rPr lang="en-US" sz="1800" baseline="30000" dirty="0">
                  <a:solidFill>
                    <a:srgbClr val="0000FF"/>
                  </a:solidFill>
                </a:rPr>
                <a:t>2</a:t>
              </a:r>
              <a:r>
                <a:rPr lang="en-US" sz="1800" dirty="0">
                  <a:solidFill>
                    <a:srgbClr val="0000FF"/>
                  </a:solidFill>
                </a:rPr>
                <a:t> = 7.25± 1.09 eV</a:t>
              </a:r>
              <a:r>
                <a:rPr lang="en-US" sz="1800" baseline="30000" dirty="0">
                  <a:solidFill>
                    <a:srgbClr val="0000FF"/>
                  </a:solidFill>
                </a:rPr>
                <a:t>2  </a:t>
              </a:r>
              <a:r>
                <a:rPr lang="en-US" sz="1800" dirty="0">
                  <a:solidFill>
                    <a:srgbClr val="0000FF"/>
                  </a:solidFill>
                </a:rPr>
                <a:t>with sin</a:t>
              </a:r>
              <a:r>
                <a:rPr lang="en-US" sz="1800" baseline="30000" dirty="0">
                  <a:solidFill>
                    <a:srgbClr val="0000FF"/>
                  </a:solidFill>
                </a:rPr>
                <a:t>2 </a:t>
              </a:r>
              <a:r>
                <a:rPr lang="en-US" sz="1800" dirty="0">
                  <a:solidFill>
                    <a:srgbClr val="0000FF"/>
                  </a:solidFill>
                </a:rPr>
                <a:t>(2</a:t>
              </a:r>
              <a:r>
                <a:rPr lang="en-US" sz="1800" dirty="0">
                  <a:solidFill>
                    <a:srgbClr val="0000FF"/>
                  </a:solidFill>
                  <a:latin typeface="Symbol" charset="2"/>
                  <a:cs typeface="Symbol" charset="2"/>
                </a:rPr>
                <a:t>q</a:t>
              </a:r>
              <a:r>
                <a:rPr lang="en-US" sz="1800" baseline="-25000" dirty="0">
                  <a:solidFill>
                    <a:srgbClr val="0000FF"/>
                  </a:solidFill>
                </a:rPr>
                <a:t>14</a:t>
              </a:r>
              <a:r>
                <a:rPr lang="en-US" sz="1800" dirty="0">
                  <a:solidFill>
                    <a:srgbClr val="0000FF"/>
                  </a:solidFill>
                </a:rPr>
                <a:t>) = 0.26 ± 0.08 stat ± 0.05</a:t>
              </a:r>
              <a:endParaRPr lang="it-IT" sz="1800" dirty="0">
                <a:solidFill>
                  <a:srgbClr val="0000FF"/>
                </a:solidFill>
              </a:endParaRPr>
            </a:p>
            <a:p>
              <a:pPr>
                <a:lnSpc>
                  <a:spcPts val="2260"/>
                </a:lnSpc>
                <a:spcBef>
                  <a:spcPts val="1000"/>
                </a:spcBef>
                <a:buFont typeface="Symbol" pitchFamily="2" charset="2"/>
                <a:buChar char=" "/>
              </a:pPr>
              <a:r>
                <a:rPr lang="en-US" sz="1700" i="0" dirty="0">
                  <a:solidFill>
                    <a:srgbClr val="FF0000"/>
                  </a:solidFill>
                  <a:ea typeface="Calibri" panose="020F0502020204030204" pitchFamily="34" charset="0"/>
                  <a:cs typeface="Times New Roman" panose="02020603050405020304" pitchFamily="18" charset="0"/>
                </a:rPr>
                <a:t>sterile </a:t>
              </a:r>
              <a:r>
                <a:rPr lang="en-US" sz="1700" i="0" dirty="0">
                  <a:solidFill>
                    <a:srgbClr val="FF0000"/>
                  </a:solidFill>
                  <a:latin typeface="Symbol" pitchFamily="2" charset="2"/>
                  <a:ea typeface="Calibri" panose="020F0502020204030204" pitchFamily="34" charset="0"/>
                  <a:cs typeface="Times New Roman" panose="02020603050405020304" pitchFamily="18" charset="0"/>
                </a:rPr>
                <a:t>n</a:t>
              </a:r>
              <a:r>
                <a:rPr lang="en-US" sz="1700" i="0" dirty="0">
                  <a:solidFill>
                    <a:srgbClr val="FF0000"/>
                  </a:solidFill>
                  <a:ea typeface="Calibri" panose="020F0502020204030204" pitchFamily="34" charset="0"/>
                  <a:cs typeface="Times New Roman" panose="02020603050405020304" pitchFamily="18" charset="0"/>
                </a:rPr>
                <a:t> as candidate for Dark Matter ?                                                                                     </a:t>
              </a:r>
              <a:r>
                <a:rPr lang="en-US" sz="1700" i="0" dirty="0">
                  <a:ea typeface="Calibri" panose="020F0502020204030204" pitchFamily="34" charset="0"/>
                  <a:cs typeface="Times New Roman" panose="02020603050405020304" pitchFamily="18" charset="0"/>
                </a:rPr>
                <a:t>a quite obvious contribution due to the high density of relic sterile-</a:t>
              </a:r>
              <a:r>
                <a:rPr lang="en-US" sz="1700" i="0" dirty="0">
                  <a:latin typeface="Symbol" charset="2"/>
                  <a:ea typeface="Calibri" panose="020F0502020204030204" pitchFamily="34" charset="0"/>
                  <a:cs typeface="Symbol" charset="2"/>
                </a:rPr>
                <a:t>n</a:t>
              </a:r>
              <a:r>
                <a:rPr lang="en-US" sz="1700" i="0" dirty="0">
                  <a:ea typeface="Calibri" panose="020F0502020204030204" pitchFamily="34" charset="0"/>
                  <a:cs typeface="Times New Roman" panose="02020603050405020304" pitchFamily="18" charset="0"/>
                </a:rPr>
                <a:t>s with </a:t>
              </a:r>
              <a:r>
                <a:rPr lang="en-US" sz="1700" i="0" dirty="0">
                  <a:ea typeface="Calibri" panose="020F0502020204030204" pitchFamily="34" charset="0"/>
                  <a:cs typeface="Cambria Math" panose="02040503050406030204" pitchFamily="18" charset="0"/>
                </a:rPr>
                <a:t>𝑚𝜈</a:t>
              </a:r>
              <a:r>
                <a:rPr lang="en-US" sz="1700" i="0" baseline="-25000" dirty="0">
                  <a:ea typeface="Calibri" panose="020F0502020204030204" pitchFamily="34" charset="0"/>
                  <a:cs typeface="Times New Roman" panose="02020603050405020304" pitchFamily="18" charset="0"/>
                </a:rPr>
                <a:t>4 </a:t>
              </a:r>
              <a:r>
                <a:rPr lang="en-US" sz="1700" i="0" dirty="0">
                  <a:ea typeface="Calibri" panose="020F0502020204030204" pitchFamily="34" charset="0"/>
                  <a:cs typeface="Times New Roman" panose="02020603050405020304" pitchFamily="18" charset="0"/>
                </a:rPr>
                <a:t>= 2.7 eV.</a:t>
              </a:r>
              <a:endParaRPr lang="en-US" sz="1700" dirty="0"/>
            </a:p>
            <a:p>
              <a:pPr>
                <a:lnSpc>
                  <a:spcPts val="2260"/>
                </a:lnSpc>
                <a:spcBef>
                  <a:spcPts val="400"/>
                </a:spcBef>
                <a:buFont typeface="Symbol" pitchFamily="2" charset="2"/>
                <a:buChar char=" "/>
              </a:pPr>
              <a:endParaRPr lang="en-US" sz="1700" dirty="0">
                <a:solidFill>
                  <a:srgbClr val="0000FF"/>
                </a:solidFill>
              </a:endParaRPr>
            </a:p>
            <a:p>
              <a:pPr>
                <a:lnSpc>
                  <a:spcPts val="2260"/>
                </a:lnSpc>
                <a:spcBef>
                  <a:spcPts val="400"/>
                </a:spcBef>
                <a:buFont typeface="Symbol" pitchFamily="2" charset="2"/>
                <a:buChar char=" "/>
              </a:pPr>
              <a:endParaRPr lang="en-US" sz="1800" dirty="0">
                <a:solidFill>
                  <a:srgbClr val="0000FF"/>
                </a:solidFill>
              </a:endParaRPr>
            </a:p>
          </p:txBody>
        </p:sp>
        <p:grpSp>
          <p:nvGrpSpPr>
            <p:cNvPr id="18" name="Group 17">
              <a:extLst>
                <a:ext uri="{FF2B5EF4-FFF2-40B4-BE49-F238E27FC236}">
                  <a16:creationId xmlns:a16="http://schemas.microsoft.com/office/drawing/2014/main" id="{4C81D16B-03A4-3841-BDC1-62A574091987}"/>
                </a:ext>
              </a:extLst>
            </p:cNvPr>
            <p:cNvGrpSpPr/>
            <p:nvPr/>
          </p:nvGrpSpPr>
          <p:grpSpPr>
            <a:xfrm>
              <a:off x="5614929" y="1204036"/>
              <a:ext cx="4291071" cy="2694291"/>
              <a:chOff x="2327719" y="3810000"/>
              <a:chExt cx="2973935" cy="2018954"/>
            </a:xfrm>
          </p:grpSpPr>
          <p:pic>
            <p:nvPicPr>
              <p:cNvPr id="19" name="Google Shape;123;p17">
                <a:extLst>
                  <a:ext uri="{FF2B5EF4-FFF2-40B4-BE49-F238E27FC236}">
                    <a16:creationId xmlns:a16="http://schemas.microsoft.com/office/drawing/2014/main" id="{E44ABD68-50C8-434A-90A0-B8783336D01F}"/>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27719" y="3810000"/>
                <a:ext cx="2973935" cy="2018954"/>
              </a:xfrm>
              <a:prstGeom prst="rect">
                <a:avLst/>
              </a:prstGeom>
              <a:noFill/>
              <a:ln>
                <a:noFill/>
              </a:ln>
            </p:spPr>
          </p:pic>
          <p:sp>
            <p:nvSpPr>
              <p:cNvPr id="20" name="Google Shape;124;p17">
                <a:extLst>
                  <a:ext uri="{FF2B5EF4-FFF2-40B4-BE49-F238E27FC236}">
                    <a16:creationId xmlns:a16="http://schemas.microsoft.com/office/drawing/2014/main" id="{1EE137A4-4382-2A4B-9DE6-C4B7510EC36B}"/>
                  </a:ext>
                </a:extLst>
              </p:cNvPr>
              <p:cNvSpPr txBox="1"/>
              <p:nvPr/>
            </p:nvSpPr>
            <p:spPr>
              <a:xfrm>
                <a:off x="2883156" y="3945453"/>
                <a:ext cx="1926275" cy="533319"/>
              </a:xfrm>
              <a:prstGeom prst="rect">
                <a:avLst/>
              </a:prstGeom>
              <a:noFill/>
              <a:ln>
                <a:noFill/>
              </a:ln>
            </p:spPr>
            <p:txBody>
              <a:bodyPr spcFirstLastPara="1" wrap="square" lIns="99044" tIns="99044" rIns="99044" bIns="99044" anchor="t" anchorCtr="0">
                <a:spAutoFit/>
              </a:bodyPr>
              <a:lstStyle/>
              <a:p>
                <a:pPr>
                  <a:spcBef>
                    <a:spcPts val="0"/>
                  </a:spcBef>
                  <a:spcAft>
                    <a:spcPts val="0"/>
                  </a:spcAft>
                </a:pPr>
                <a:r>
                  <a:rPr lang="it" sz="1083">
                    <a:solidFill>
                      <a:srgbClr val="073763"/>
                    </a:solidFill>
                    <a:latin typeface="Calibri"/>
                    <a:ea typeface="Calibri"/>
                    <a:cs typeface="Calibri"/>
                    <a:sym typeface="Calibri"/>
                  </a:rPr>
                  <a:t>Neutrino-4 </a:t>
                </a:r>
                <a:endParaRPr sz="1083">
                  <a:solidFill>
                    <a:srgbClr val="073763"/>
                  </a:solidFill>
                  <a:latin typeface="Calibri"/>
                  <a:ea typeface="Calibri"/>
                  <a:cs typeface="Calibri"/>
                  <a:sym typeface="Calibri"/>
                </a:endParaRPr>
              </a:p>
              <a:p>
                <a:pPr>
                  <a:spcBef>
                    <a:spcPts val="0"/>
                  </a:spcBef>
                  <a:spcAft>
                    <a:spcPts val="0"/>
                  </a:spcAft>
                </a:pPr>
                <a:r>
                  <a:rPr lang="it" sz="1083">
                    <a:solidFill>
                      <a:srgbClr val="073763"/>
                    </a:solidFill>
                    <a:latin typeface="Calibri"/>
                    <a:ea typeface="Calibri"/>
                    <a:cs typeface="Calibri"/>
                    <a:sym typeface="Calibri"/>
                  </a:rPr>
                  <a:t>Jetp Lett. 116, 669–682 (2022)</a:t>
                </a:r>
                <a:endParaRPr sz="1083">
                  <a:solidFill>
                    <a:srgbClr val="073763"/>
                  </a:solidFill>
                  <a:latin typeface="Calibri"/>
                  <a:ea typeface="Calibri"/>
                  <a:cs typeface="Calibri"/>
                  <a:sym typeface="Calibri"/>
                </a:endParaRPr>
              </a:p>
            </p:txBody>
          </p:sp>
        </p:grpSp>
      </p:grpSp>
    </p:spTree>
    <p:extLst>
      <p:ext uri="{BB962C8B-B14F-4D97-AF65-F5344CB8AC3E}">
        <p14:creationId xmlns:p14="http://schemas.microsoft.com/office/powerpoint/2010/main" val="14863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3200" y="-892174"/>
            <a:ext cx="9899650" cy="528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91433" tIns="45717" rIns="91433" bIns="45717" anchor="ctr"/>
          <a:lstStyle/>
          <a:p>
            <a:pPr defTabSz="914400">
              <a:defRPr/>
            </a:pPr>
            <a:endParaRPr lang="it-IT">
              <a:solidFill>
                <a:prstClr val="black"/>
              </a:solidFill>
              <a:latin typeface="Calibri"/>
              <a:cs typeface="Droid Sans Fallback" charset="0"/>
            </a:endParaRPr>
          </a:p>
        </p:txBody>
      </p:sp>
      <p:sp>
        <p:nvSpPr>
          <p:cNvPr id="88067" name="AutoShape 13"/>
          <p:cNvSpPr>
            <a:spLocks noChangeArrowheads="1"/>
          </p:cNvSpPr>
          <p:nvPr/>
        </p:nvSpPr>
        <p:spPr bwMode="auto">
          <a:xfrm>
            <a:off x="20" y="-538163"/>
            <a:ext cx="9899651" cy="528638"/>
          </a:xfrm>
          <a:custGeom>
            <a:avLst/>
            <a:gdLst>
              <a:gd name="T0" fmla="*/ 9901238 w 9901238"/>
              <a:gd name="T1" fmla="*/ 264319 h 528638"/>
              <a:gd name="T2" fmla="*/ 4950619 w 9901238"/>
              <a:gd name="T3" fmla="*/ 528638 h 528638"/>
              <a:gd name="T4" fmla="*/ 0 w 9901238"/>
              <a:gd name="T5" fmla="*/ 264319 h 528638"/>
              <a:gd name="T6" fmla="*/ 4950619 w 9901238"/>
              <a:gd name="T7" fmla="*/ 0 h 528638"/>
              <a:gd name="T8" fmla="*/ 0 60000 65536"/>
              <a:gd name="T9" fmla="*/ 5898240 60000 65536"/>
              <a:gd name="T10" fmla="*/ 11796480 60000 65536"/>
              <a:gd name="T11" fmla="*/ 17694720 60000 65536"/>
              <a:gd name="T12" fmla="*/ 0 w 9901238"/>
              <a:gd name="T13" fmla="*/ 0 h 528638"/>
              <a:gd name="T14" fmla="*/ 9901238 w 9901238"/>
              <a:gd name="T15" fmla="*/ 528638 h 528638"/>
            </a:gdLst>
            <a:ahLst/>
            <a:cxnLst>
              <a:cxn ang="T8">
                <a:pos x="T0" y="T1"/>
              </a:cxn>
              <a:cxn ang="T9">
                <a:pos x="T2" y="T3"/>
              </a:cxn>
              <a:cxn ang="T10">
                <a:pos x="T4" y="T5"/>
              </a:cxn>
              <a:cxn ang="T11">
                <a:pos x="T6" y="T7"/>
              </a:cxn>
            </a:cxnLst>
            <a:rect l="T12" t="T13" r="T14" b="T15"/>
            <a:pathLst>
              <a:path w="9901238" h="528638">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path>
            </a:pathLst>
          </a:custGeom>
          <a:gradFill rotWithShape="0">
            <a:gsLst>
              <a:gs pos="0">
                <a:srgbClr val="002F47"/>
              </a:gs>
              <a:gs pos="100000">
                <a:srgbClr val="006699"/>
              </a:gs>
            </a:gsLst>
            <a:lin ang="0" scaled="1"/>
          </a:gradFill>
          <a:ln w="9360" cap="flat">
            <a:solidFill>
              <a:srgbClr val="006699"/>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33" tIns="45717" rIns="91433" bIns="45717" anchor="ctr"/>
          <a:lstStyle/>
          <a:p>
            <a:pPr defTabSz="914400"/>
            <a:endParaRPr lang="en-US">
              <a:solidFill>
                <a:prstClr val="black"/>
              </a:solidFill>
              <a:latin typeface="Calibri"/>
            </a:endParaRPr>
          </a:p>
        </p:txBody>
      </p:sp>
      <p:sp>
        <p:nvSpPr>
          <p:cNvPr id="88068" name="AutoShape 14"/>
          <p:cNvSpPr>
            <a:spLocks noChangeArrowheads="1"/>
          </p:cNvSpPr>
          <p:nvPr/>
        </p:nvSpPr>
        <p:spPr bwMode="auto">
          <a:xfrm>
            <a:off x="20669" y="22225"/>
            <a:ext cx="9859969" cy="490538"/>
          </a:xfrm>
          <a:custGeom>
            <a:avLst/>
            <a:gdLst>
              <a:gd name="T0" fmla="*/ 9861550 w 9861550"/>
              <a:gd name="T1" fmla="*/ 245269 h 490538"/>
              <a:gd name="T2" fmla="*/ 4930775 w 9861550"/>
              <a:gd name="T3" fmla="*/ 490538 h 490538"/>
              <a:gd name="T4" fmla="*/ 0 w 9861550"/>
              <a:gd name="T5" fmla="*/ 245269 h 490538"/>
              <a:gd name="T6" fmla="*/ 4930775 w 9861550"/>
              <a:gd name="T7" fmla="*/ 0 h 490538"/>
              <a:gd name="T8" fmla="*/ 0 60000 65536"/>
              <a:gd name="T9" fmla="*/ 5898240 60000 65536"/>
              <a:gd name="T10" fmla="*/ 11796480 60000 65536"/>
              <a:gd name="T11" fmla="*/ 17694720 60000 65536"/>
              <a:gd name="T12" fmla="*/ 0 w 9861550"/>
              <a:gd name="T13" fmla="*/ 0 h 490538"/>
              <a:gd name="T14" fmla="*/ 9861550 w 9861550"/>
              <a:gd name="T15" fmla="*/ 490538 h 490538"/>
            </a:gdLst>
            <a:ahLst/>
            <a:cxnLst>
              <a:cxn ang="T8">
                <a:pos x="T0" y="T1"/>
              </a:cxn>
              <a:cxn ang="T9">
                <a:pos x="T2" y="T3"/>
              </a:cxn>
              <a:cxn ang="T10">
                <a:pos x="T4" y="T5"/>
              </a:cxn>
              <a:cxn ang="T11">
                <a:pos x="T6" y="T7"/>
              </a:cxn>
            </a:cxnLst>
            <a:rect l="T12" t="T13" r="T14" b="T15"/>
            <a:pathLst>
              <a:path w="9861550" h="490538">
                <a:moveTo>
                  <a:pt x="0" y="0"/>
                </a:moveTo>
                <a:lnTo>
                  <a:pt x="21600" y="0"/>
                </a:lnTo>
                <a:lnTo>
                  <a:pt x="21600" y="21600"/>
                </a:lnTo>
                <a:lnTo>
                  <a:pt x="0" y="21600"/>
                </a:lnTo>
                <a:lnTo>
                  <a:pt x="0" y="0"/>
                </a:lnTo>
                <a:close/>
              </a:path>
            </a:pathLst>
          </a:custGeom>
          <a:gradFill rotWithShape="0">
            <a:gsLst>
              <a:gs pos="0">
                <a:srgbClr val="002F47"/>
              </a:gs>
              <a:gs pos="100000">
                <a:srgbClr val="006699"/>
              </a:gs>
            </a:gsLst>
            <a:lin ang="0" scaled="1"/>
          </a:gradFill>
          <a:ln w="9360" cap="flat">
            <a:solidFill>
              <a:srgbClr val="006699"/>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93" tIns="44997" rIns="89993" bIns="44997" anchor="ctr"/>
          <a:lstStyle/>
          <a:p>
            <a:pPr defTabSz="914400"/>
            <a:endParaRPr lang="en-US">
              <a:solidFill>
                <a:prstClr val="black"/>
              </a:solidFill>
              <a:latin typeface="Calibri"/>
            </a:endParaRPr>
          </a:p>
        </p:txBody>
      </p:sp>
      <p:sp>
        <p:nvSpPr>
          <p:cNvPr id="16393" name="Rectangle 12"/>
          <p:cNvSpPr>
            <a:spLocks noChangeArrowheads="1"/>
          </p:cNvSpPr>
          <p:nvPr/>
        </p:nvSpPr>
        <p:spPr bwMode="auto">
          <a:xfrm>
            <a:off x="0" y="0"/>
            <a:ext cx="9906000" cy="509588"/>
          </a:xfrm>
          <a:prstGeom prst="rect">
            <a:avLst/>
          </a:prstGeom>
          <a:gradFill rotWithShape="0">
            <a:gsLst>
              <a:gs pos="0">
                <a:srgbClr val="006699"/>
              </a:gs>
              <a:gs pos="100000">
                <a:srgbClr val="002F47"/>
              </a:gs>
            </a:gsLst>
            <a:lin ang="10800000" scaled="1"/>
          </a:gradFill>
          <a:ln w="9360">
            <a:solidFill>
              <a:srgbClr val="006699"/>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89993" tIns="44997" rIns="89993" bIns="44997" anchor="ctr"/>
          <a:lstStyle/>
          <a:p>
            <a:pPr algn="ctr">
              <a:tabLst>
                <a:tab pos="449229" algn="l"/>
                <a:tab pos="898457" algn="l"/>
                <a:tab pos="1347686" algn="l"/>
                <a:tab pos="1796914" algn="l"/>
                <a:tab pos="2246143" algn="l"/>
                <a:tab pos="2695371" algn="l"/>
                <a:tab pos="3144601" algn="l"/>
                <a:tab pos="3593828" algn="l"/>
                <a:tab pos="4043057" algn="l"/>
                <a:tab pos="4492286" algn="l"/>
                <a:tab pos="4941515" algn="l"/>
                <a:tab pos="5390742" algn="l"/>
                <a:tab pos="5839972" algn="l"/>
                <a:tab pos="6289200" algn="l"/>
                <a:tab pos="6738429" algn="l"/>
                <a:tab pos="7187657" algn="l"/>
                <a:tab pos="7636886" algn="l"/>
                <a:tab pos="8086114" algn="l"/>
                <a:tab pos="8535343" algn="l"/>
                <a:tab pos="8984571" algn="l"/>
                <a:tab pos="9433800" algn="l"/>
              </a:tabLst>
              <a:defRPr/>
            </a:pPr>
            <a:endParaRPr lang="it-IT" sz="2800" i="0" dirty="0">
              <a:solidFill>
                <a:schemeClr val="bg1"/>
              </a:solidFill>
              <a:latin typeface="+mj-lt"/>
              <a:ea typeface="PT Serif"/>
              <a:cs typeface="PT Serif"/>
              <a:sym typeface="PT Serif"/>
            </a:endParaRPr>
          </a:p>
        </p:txBody>
      </p:sp>
      <p:sp>
        <p:nvSpPr>
          <p:cNvPr id="28" name="Rectangle 3"/>
          <p:cNvSpPr/>
          <p:nvPr/>
        </p:nvSpPr>
        <p:spPr>
          <a:xfrm>
            <a:off x="13128" y="465081"/>
            <a:ext cx="9867509" cy="2572371"/>
          </a:xfrm>
          <a:prstGeom prst="rect">
            <a:avLst/>
          </a:prstGeom>
        </p:spPr>
        <p:txBody>
          <a:bodyPr wrap="square">
            <a:spAutoFit/>
          </a:bodyPr>
          <a:lstStyle/>
          <a:p>
            <a:pPr marL="269875" lvl="1" indent="-269875">
              <a:lnSpc>
                <a:spcPts val="2400"/>
              </a:lnSpc>
              <a:spcBef>
                <a:spcPts val="600"/>
              </a:spcBef>
              <a:spcAft>
                <a:spcPts val="600"/>
              </a:spcAft>
              <a:buClr>
                <a:srgbClr val="FF0000"/>
              </a:buClr>
              <a:buFont typeface="Wingdings" panose="05000000000000000000" pitchFamily="2" charset="2"/>
              <a:buChar char="l"/>
            </a:pPr>
            <a:r>
              <a:rPr lang="en-US" sz="1800" i="0" dirty="0">
                <a:latin typeface="Comic Sans MS"/>
                <a:ea typeface="Comic Sans MS"/>
                <a:cs typeface="Comic Sans MS"/>
                <a:sym typeface="Comic Sans MS"/>
              </a:rPr>
              <a:t>Several experiments at accelerators and reactors to study “</a:t>
            </a:r>
            <a:r>
              <a:rPr lang="en-US" sz="1800" i="0" dirty="0">
                <a:latin typeface="Symbol" pitchFamily="2" charset="2"/>
                <a:ea typeface="Comic Sans MS"/>
                <a:cs typeface="Comic Sans MS"/>
                <a:sym typeface="Comic Sans MS"/>
              </a:rPr>
              <a:t>n</a:t>
            </a:r>
            <a:r>
              <a:rPr lang="en-US" sz="1800" i="0" dirty="0">
                <a:latin typeface="Comic Sans MS"/>
                <a:ea typeface="Comic Sans MS"/>
                <a:cs typeface="Comic Sans MS"/>
                <a:sym typeface="Comic Sans MS"/>
              </a:rPr>
              <a:t> anomalies” both in appearance/disappearance:</a:t>
            </a:r>
          </a:p>
          <a:p>
            <a:pPr marL="496888" lvl="2" indent="-263525">
              <a:lnSpc>
                <a:spcPts val="2300"/>
              </a:lnSpc>
              <a:spcBef>
                <a:spcPts val="600"/>
              </a:spcBef>
              <a:spcAft>
                <a:spcPts val="400"/>
              </a:spcAft>
              <a:buClr>
                <a:srgbClr val="FF0000"/>
              </a:buClr>
              <a:buSzPct val="90000"/>
              <a:buFont typeface="Wingdings" panose="05000000000000000000" pitchFamily="2" charset="2"/>
              <a:buChar char="Ø"/>
            </a:pPr>
            <a:r>
              <a:rPr lang="en-US" sz="1700" i="0" dirty="0">
                <a:latin typeface="Comic Sans MS"/>
                <a:ea typeface="Comic Sans MS"/>
                <a:cs typeface="Comic Sans MS"/>
                <a:sym typeface="Comic Sans MS"/>
              </a:rPr>
              <a:t>Large part of LSND parameters excluded by ICARUS and OPERA </a:t>
            </a:r>
            <a:r>
              <a:rPr lang="en-US" sz="1700" dirty="0">
                <a:latin typeface="Symbol" charset="2"/>
                <a:cs typeface="Symbol" charset="2"/>
              </a:rPr>
              <a:t>n</a:t>
            </a:r>
            <a:r>
              <a:rPr lang="en-US" sz="1700" baseline="-25000" dirty="0">
                <a:latin typeface="Symbol" charset="2"/>
                <a:cs typeface="Symbol" charset="2"/>
              </a:rPr>
              <a:t>m </a:t>
            </a:r>
            <a:r>
              <a:rPr lang="en-US" sz="1700" dirty="0">
                <a:sym typeface="Wingdings"/>
              </a:rPr>
              <a:t>-&gt;</a:t>
            </a:r>
            <a:r>
              <a:rPr lang="en-US" sz="1700" dirty="0"/>
              <a:t> </a:t>
            </a:r>
            <a:r>
              <a:rPr lang="en-US" sz="1700" dirty="0">
                <a:latin typeface="Symbol" charset="2"/>
                <a:cs typeface="Symbol" charset="2"/>
              </a:rPr>
              <a:t>n</a:t>
            </a:r>
            <a:r>
              <a:rPr lang="en-US" sz="1700" baseline="-25000" dirty="0">
                <a:cs typeface="Symbol" charset="2"/>
              </a:rPr>
              <a:t>e  </a:t>
            </a:r>
            <a:r>
              <a:rPr lang="en-US" sz="1700" i="0" dirty="0">
                <a:latin typeface="Comic Sans MS"/>
                <a:ea typeface="Comic Sans MS"/>
                <a:cs typeface="Comic Sans MS"/>
                <a:sym typeface="Comic Sans MS"/>
              </a:rPr>
              <a:t>at CNGS </a:t>
            </a:r>
            <a:r>
              <a:rPr lang="en-US" sz="1700" i="0" dirty="0">
                <a:latin typeface="Symbol" pitchFamily="2" charset="2"/>
                <a:ea typeface="Comic Sans MS"/>
                <a:cs typeface="Comic Sans MS"/>
                <a:sym typeface="Comic Sans MS"/>
              </a:rPr>
              <a:t>n</a:t>
            </a:r>
            <a:r>
              <a:rPr lang="en-US" sz="1700" i="0" dirty="0">
                <a:latin typeface="Comic Sans MS"/>
                <a:ea typeface="Comic Sans MS"/>
                <a:cs typeface="Comic Sans MS"/>
                <a:sym typeface="Comic Sans MS"/>
              </a:rPr>
              <a:t> beam;         MiniBooNE </a:t>
            </a:r>
            <a:r>
              <a:rPr lang="en-US" sz="1700" dirty="0">
                <a:latin typeface="Symbol" charset="2"/>
                <a:cs typeface="Symbol" charset="2"/>
              </a:rPr>
              <a:t>n</a:t>
            </a:r>
            <a:r>
              <a:rPr lang="en-US" sz="1700" baseline="-25000" dirty="0">
                <a:latin typeface="Symbol" charset="2"/>
                <a:cs typeface="Symbol" charset="2"/>
              </a:rPr>
              <a:t>m </a:t>
            </a:r>
            <a:r>
              <a:rPr lang="en-US" sz="1700" dirty="0">
                <a:sym typeface="Wingdings"/>
              </a:rPr>
              <a:t>-&gt;</a:t>
            </a:r>
            <a:r>
              <a:rPr lang="en-US" sz="1700" dirty="0"/>
              <a:t> </a:t>
            </a:r>
            <a:r>
              <a:rPr lang="en-US" sz="1700" dirty="0">
                <a:latin typeface="Symbol" charset="2"/>
                <a:cs typeface="Symbol" charset="2"/>
              </a:rPr>
              <a:t>n</a:t>
            </a:r>
            <a:r>
              <a:rPr lang="en-US" sz="1700" baseline="-25000" dirty="0">
                <a:cs typeface="Symbol" charset="2"/>
              </a:rPr>
              <a:t>e  </a:t>
            </a:r>
            <a:r>
              <a:rPr lang="en-US" sz="1700" i="0" dirty="0">
                <a:latin typeface="Comic Sans MS"/>
                <a:ea typeface="Comic Sans MS"/>
                <a:cs typeface="Comic Sans MS"/>
                <a:sym typeface="Comic Sans MS"/>
              </a:rPr>
              <a:t>at FNAL </a:t>
            </a:r>
            <a:r>
              <a:rPr lang="en-US" sz="1700" i="0" dirty="0">
                <a:cs typeface="Comic Sans MS"/>
                <a:sym typeface="Comic Sans MS"/>
              </a:rPr>
              <a:t>low energy </a:t>
            </a:r>
            <a:r>
              <a:rPr lang="en-US" sz="1700" i="0" dirty="0">
                <a:latin typeface="Symbol" pitchFamily="2" charset="2"/>
                <a:ea typeface="Comic Sans MS"/>
                <a:cs typeface="Comic Sans MS"/>
                <a:sym typeface="Comic Sans MS"/>
              </a:rPr>
              <a:t>n</a:t>
            </a:r>
            <a:r>
              <a:rPr lang="en-US" sz="1700" i="0" dirty="0">
                <a:latin typeface="Comic Sans MS"/>
                <a:ea typeface="Comic Sans MS"/>
                <a:cs typeface="Comic Sans MS"/>
                <a:sym typeface="Comic Sans MS"/>
              </a:rPr>
              <a:t>e event excess not confirmed by </a:t>
            </a:r>
            <a:r>
              <a:rPr lang="en-US" sz="1700" i="0" dirty="0" err="1">
                <a:latin typeface="Comic Sans MS"/>
                <a:ea typeface="Comic Sans MS"/>
                <a:cs typeface="Comic Sans MS"/>
                <a:sym typeface="Comic Sans MS"/>
              </a:rPr>
              <a:t>MicroBooNE</a:t>
            </a:r>
            <a:r>
              <a:rPr lang="en-US" sz="1700" i="0" dirty="0"/>
              <a:t> </a:t>
            </a:r>
          </a:p>
          <a:p>
            <a:pPr marL="496888" lvl="2" indent="-263525">
              <a:lnSpc>
                <a:spcPts val="2300"/>
              </a:lnSpc>
              <a:spcBef>
                <a:spcPts val="600"/>
              </a:spcBef>
              <a:spcAft>
                <a:spcPts val="400"/>
              </a:spcAft>
              <a:buClr>
                <a:srgbClr val="FF0000"/>
              </a:buClr>
              <a:buSzPct val="90000"/>
              <a:buFont typeface="Wingdings" panose="05000000000000000000" pitchFamily="2" charset="2"/>
              <a:buChar char="Ø"/>
            </a:pPr>
            <a:r>
              <a:rPr lang="en-US" sz="1700" i="0" dirty="0"/>
              <a:t>Recent anti-</a:t>
            </a:r>
            <a:r>
              <a:rPr lang="en-US" sz="1700" i="0" dirty="0">
                <a:latin typeface="Symbol" charset="2"/>
                <a:ea typeface="MS PGothic" charset="0"/>
                <a:cs typeface="Symbol" charset="2"/>
              </a:rPr>
              <a:t>n</a:t>
            </a:r>
            <a:r>
              <a:rPr lang="en-US" sz="1700" i="0" baseline="-25000" dirty="0">
                <a:ea typeface="MS PGothic" charset="0"/>
                <a:cs typeface="Comic Sans MS"/>
              </a:rPr>
              <a:t>e</a:t>
            </a:r>
            <a:r>
              <a:rPr lang="en-US" sz="1700" i="0" dirty="0">
                <a:ea typeface="MS PGothic" charset="0"/>
              </a:rPr>
              <a:t> measurement at reactors:  study of </a:t>
            </a:r>
            <a:r>
              <a:rPr lang="en-US" sz="1700" i="0" dirty="0"/>
              <a:t>fuel burnup cycle </a:t>
            </a:r>
            <a:r>
              <a:rPr lang="en-US" sz="1700" i="0" dirty="0">
                <a:ea typeface="MS PGothic" charset="0"/>
              </a:rPr>
              <a:t>from </a:t>
            </a:r>
            <a:r>
              <a:rPr lang="en-US" sz="1700" dirty="0" err="1"/>
              <a:t>Daya</a:t>
            </a:r>
            <a:r>
              <a:rPr lang="en-US" sz="1700" dirty="0"/>
              <a:t> Bay, RENO STEREO </a:t>
            </a:r>
            <a:r>
              <a:rPr lang="en-US" sz="1700" i="0" dirty="0"/>
              <a:t>to reconstruct contribution of main isotopes: hint of sterile 𝜈 reduced to 1 𝜎;</a:t>
            </a:r>
            <a:endParaRPr lang="en-US" sz="1700" i="0" dirty="0">
              <a:ea typeface="MS PGothic" charset="0"/>
            </a:endParaRPr>
          </a:p>
          <a:p>
            <a:pPr marL="538163" lvl="2" indent="-268288">
              <a:lnSpc>
                <a:spcPts val="2300"/>
              </a:lnSpc>
              <a:spcBef>
                <a:spcPts val="600"/>
              </a:spcBef>
              <a:spcAft>
                <a:spcPts val="400"/>
              </a:spcAft>
              <a:buClr>
                <a:srgbClr val="FF0000"/>
              </a:buClr>
              <a:buSzPct val="90000"/>
              <a:buFont typeface="Wingdings" panose="05000000000000000000" pitchFamily="2" charset="2"/>
              <a:buChar char="Ø"/>
            </a:pPr>
            <a:r>
              <a:rPr lang="en-US" sz="1700" i="0" kern="0" dirty="0">
                <a:solidFill>
                  <a:srgbClr val="000000"/>
                </a:solidFill>
                <a:cs typeface="Comic Sans MS"/>
              </a:rPr>
              <a:t>No evidence in </a:t>
            </a:r>
            <a:r>
              <a:rPr lang="en-US" sz="1700" i="0" kern="0" dirty="0">
                <a:solidFill>
                  <a:srgbClr val="000000"/>
                </a:solidFill>
                <a:latin typeface="Symbol" charset="2"/>
                <a:cs typeface="Symbol" charset="2"/>
              </a:rPr>
              <a:t>nm</a:t>
            </a:r>
            <a:r>
              <a:rPr lang="en-US" sz="1700" i="0" kern="0" dirty="0">
                <a:solidFill>
                  <a:srgbClr val="000000"/>
                </a:solidFill>
                <a:cs typeface="Comic Sans MS"/>
              </a:rPr>
              <a:t> </a:t>
            </a:r>
            <a:r>
              <a:rPr lang="en-US" sz="1700" i="0" kern="0" dirty="0" err="1">
                <a:solidFill>
                  <a:srgbClr val="000000"/>
                </a:solidFill>
                <a:cs typeface="Comic Sans MS"/>
              </a:rPr>
              <a:t>disapp</a:t>
            </a:r>
            <a:r>
              <a:rPr lang="en-US" sz="1700" i="0" kern="0" dirty="0">
                <a:solidFill>
                  <a:srgbClr val="000000"/>
                </a:solidFill>
                <a:cs typeface="Comic Sans MS"/>
              </a:rPr>
              <a:t>. </a:t>
            </a:r>
            <a:r>
              <a:rPr lang="en-US" sz="1700" i="0" kern="0" dirty="0" err="1">
                <a:solidFill>
                  <a:srgbClr val="000000"/>
                </a:solidFill>
                <a:cs typeface="Comic Sans MS"/>
              </a:rPr>
              <a:t>exps</a:t>
            </a:r>
            <a:r>
              <a:rPr lang="en-US" sz="1700" i="0" kern="0" dirty="0">
                <a:solidFill>
                  <a:srgbClr val="000000"/>
                </a:solidFill>
                <a:cs typeface="Comic Sans MS"/>
              </a:rPr>
              <a:t> (</a:t>
            </a:r>
            <a:r>
              <a:rPr lang="en-US" sz="1700" dirty="0" err="1">
                <a:cs typeface="Comic Sans MS"/>
              </a:rPr>
              <a:t>I</a:t>
            </a:r>
            <a:r>
              <a:rPr lang="en-US" sz="1700" dirty="0" err="1"/>
              <a:t>ceCube</a:t>
            </a:r>
            <a:r>
              <a:rPr lang="en-US" sz="1700" dirty="0"/>
              <a:t>, </a:t>
            </a:r>
            <a:r>
              <a:rPr lang="en-US" sz="1700" dirty="0" err="1"/>
              <a:t>NO</a:t>
            </a:r>
            <a:r>
              <a:rPr lang="en-US" sz="1700" dirty="0" err="1">
                <a:latin typeface="Symbol" charset="2"/>
                <a:cs typeface="Symbol" charset="2"/>
              </a:rPr>
              <a:t>n</a:t>
            </a:r>
            <a:r>
              <a:rPr lang="en-US" sz="1700" dirty="0" err="1"/>
              <a:t>A</a:t>
            </a:r>
            <a:r>
              <a:rPr lang="en-US" sz="1700" dirty="0"/>
              <a:t>, MINOS/MINOS+,T2K)</a:t>
            </a:r>
            <a:endParaRPr lang="en-US" sz="1700" i="0" dirty="0">
              <a:latin typeface="Comic Sans MS"/>
              <a:ea typeface="Comic Sans MS"/>
              <a:cs typeface="Comic Sans MS"/>
              <a:sym typeface="Comic Sans MS"/>
            </a:endParaRPr>
          </a:p>
        </p:txBody>
      </p:sp>
      <p:sp>
        <p:nvSpPr>
          <p:cNvPr id="15" name="Slide Number Placeholder 4">
            <a:extLst>
              <a:ext uri="{FF2B5EF4-FFF2-40B4-BE49-F238E27FC236}">
                <a16:creationId xmlns:a16="http://schemas.microsoft.com/office/drawing/2014/main" id="{45FD90B3-A960-1F4E-85F7-A40A7E979D5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8</a:t>
            </a:fld>
            <a:endParaRPr lang="en-GB" dirty="0"/>
          </a:p>
        </p:txBody>
      </p:sp>
      <p:grpSp>
        <p:nvGrpSpPr>
          <p:cNvPr id="3" name="Group 2">
            <a:extLst>
              <a:ext uri="{FF2B5EF4-FFF2-40B4-BE49-F238E27FC236}">
                <a16:creationId xmlns:a16="http://schemas.microsoft.com/office/drawing/2014/main" id="{08D4C860-CDC0-184C-A6F3-672ECE36792F}"/>
              </a:ext>
            </a:extLst>
          </p:cNvPr>
          <p:cNvGrpSpPr/>
          <p:nvPr/>
        </p:nvGrpSpPr>
        <p:grpSpPr>
          <a:xfrm>
            <a:off x="3681371" y="2971800"/>
            <a:ext cx="5855543" cy="3657600"/>
            <a:chOff x="3681371" y="2971800"/>
            <a:chExt cx="5855543" cy="3657600"/>
          </a:xfrm>
        </p:grpSpPr>
        <p:grpSp>
          <p:nvGrpSpPr>
            <p:cNvPr id="6" name="Group 5">
              <a:extLst>
                <a:ext uri="{FF2B5EF4-FFF2-40B4-BE49-F238E27FC236}">
                  <a16:creationId xmlns:a16="http://schemas.microsoft.com/office/drawing/2014/main" id="{0AEA96E9-6D66-664D-BBF6-6F688A1848BC}"/>
                </a:ext>
              </a:extLst>
            </p:cNvPr>
            <p:cNvGrpSpPr/>
            <p:nvPr/>
          </p:nvGrpSpPr>
          <p:grpSpPr>
            <a:xfrm>
              <a:off x="6487042" y="2971800"/>
              <a:ext cx="3049872" cy="3431404"/>
              <a:chOff x="6147586" y="2617605"/>
              <a:chExt cx="3389327" cy="3618758"/>
            </a:xfrm>
          </p:grpSpPr>
          <p:pic>
            <p:nvPicPr>
              <p:cNvPr id="17" name="Google Shape;127;p17">
                <a:extLst>
                  <a:ext uri="{FF2B5EF4-FFF2-40B4-BE49-F238E27FC236}">
                    <a16:creationId xmlns:a16="http://schemas.microsoft.com/office/drawing/2014/main" id="{C37FB7AC-D899-8D4C-A010-942F6FF287C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47586" y="2975492"/>
                <a:ext cx="3389327" cy="3260871"/>
              </a:xfrm>
              <a:prstGeom prst="rect">
                <a:avLst/>
              </a:prstGeom>
              <a:noFill/>
              <a:ln>
                <a:noFill/>
              </a:ln>
            </p:spPr>
          </p:pic>
          <p:sp>
            <p:nvSpPr>
              <p:cNvPr id="18" name="Google Shape;128;p17">
                <a:extLst>
                  <a:ext uri="{FF2B5EF4-FFF2-40B4-BE49-F238E27FC236}">
                    <a16:creationId xmlns:a16="http://schemas.microsoft.com/office/drawing/2014/main" id="{86E7DB6F-64A4-414C-94A4-9739ACB9900E}"/>
                  </a:ext>
                </a:extLst>
              </p:cNvPr>
              <p:cNvSpPr txBox="1"/>
              <p:nvPr/>
            </p:nvSpPr>
            <p:spPr>
              <a:xfrm>
                <a:off x="6857999" y="2617605"/>
                <a:ext cx="2678913" cy="456936"/>
              </a:xfrm>
              <a:prstGeom prst="rect">
                <a:avLst/>
              </a:prstGeom>
              <a:noFill/>
              <a:ln>
                <a:noFill/>
              </a:ln>
            </p:spPr>
            <p:txBody>
              <a:bodyPr spcFirstLastPara="1" wrap="square" lIns="99044" tIns="49508" rIns="99044" bIns="49508" anchor="t" anchorCtr="0">
                <a:spAutoFit/>
              </a:bodyPr>
              <a:lstStyle/>
              <a:p>
                <a:pPr>
                  <a:spcBef>
                    <a:spcPts val="0"/>
                  </a:spcBef>
                  <a:spcAft>
                    <a:spcPts val="0"/>
                  </a:spcAft>
                </a:pPr>
                <a:r>
                  <a:rPr lang="it" sz="1083" dirty="0">
                    <a:solidFill>
                      <a:srgbClr val="003087"/>
                    </a:solidFill>
                    <a:latin typeface="Calibri"/>
                    <a:ea typeface="Calibri"/>
                    <a:cs typeface="Calibri"/>
                    <a:sym typeface="Calibri"/>
                  </a:rPr>
                  <a:t>IceCube</a:t>
                </a:r>
                <a:endParaRPr sz="1083" dirty="0">
                  <a:solidFill>
                    <a:srgbClr val="003087"/>
                  </a:solidFill>
                  <a:latin typeface="Calibri"/>
                  <a:ea typeface="Calibri"/>
                  <a:cs typeface="Calibri"/>
                  <a:sym typeface="Calibri"/>
                </a:endParaRPr>
              </a:p>
              <a:p>
                <a:pPr>
                  <a:spcBef>
                    <a:spcPts val="0"/>
                  </a:spcBef>
                  <a:spcAft>
                    <a:spcPts val="0"/>
                  </a:spcAft>
                </a:pPr>
                <a:r>
                  <a:rPr lang="it" sz="1083" dirty="0">
                    <a:solidFill>
                      <a:srgbClr val="003087"/>
                    </a:solidFill>
                    <a:latin typeface="Calibri"/>
                    <a:ea typeface="Calibri"/>
                    <a:cs typeface="Calibri"/>
                    <a:sym typeface="Calibri"/>
                  </a:rPr>
                  <a:t>Phys.Rev.Lett. 125 (2020) 14, 141801</a:t>
                </a:r>
                <a:endParaRPr sz="1733" dirty="0"/>
              </a:p>
            </p:txBody>
          </p:sp>
        </p:grpSp>
        <p:grpSp>
          <p:nvGrpSpPr>
            <p:cNvPr id="19" name="Group 18">
              <a:extLst>
                <a:ext uri="{FF2B5EF4-FFF2-40B4-BE49-F238E27FC236}">
                  <a16:creationId xmlns:a16="http://schemas.microsoft.com/office/drawing/2014/main" id="{6D9628D1-73E0-664C-90C5-8AF958FA1258}"/>
                </a:ext>
              </a:extLst>
            </p:cNvPr>
            <p:cNvGrpSpPr/>
            <p:nvPr/>
          </p:nvGrpSpPr>
          <p:grpSpPr>
            <a:xfrm>
              <a:off x="3681371" y="3370057"/>
              <a:ext cx="2797809" cy="3259343"/>
              <a:chOff x="62437" y="3945452"/>
              <a:chExt cx="2223563" cy="2032045"/>
            </a:xfrm>
          </p:grpSpPr>
          <p:pic>
            <p:nvPicPr>
              <p:cNvPr id="20" name="Google Shape;119;p17">
                <a:extLst>
                  <a:ext uri="{FF2B5EF4-FFF2-40B4-BE49-F238E27FC236}">
                    <a16:creationId xmlns:a16="http://schemas.microsoft.com/office/drawing/2014/main" id="{33AB003D-F1F2-CC4D-BDDE-54B45B30950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437" y="3945452"/>
                <a:ext cx="2223563" cy="2032045"/>
              </a:xfrm>
              <a:prstGeom prst="rect">
                <a:avLst/>
              </a:prstGeom>
              <a:noFill/>
              <a:ln>
                <a:noFill/>
              </a:ln>
            </p:spPr>
          </p:pic>
          <p:sp>
            <p:nvSpPr>
              <p:cNvPr id="21" name="Google Shape;120;p17">
                <a:extLst>
                  <a:ext uri="{FF2B5EF4-FFF2-40B4-BE49-F238E27FC236}">
                    <a16:creationId xmlns:a16="http://schemas.microsoft.com/office/drawing/2014/main" id="{DFFC36E9-8A2E-F541-9409-7DD63E120DD8}"/>
                  </a:ext>
                </a:extLst>
              </p:cNvPr>
              <p:cNvSpPr txBox="1"/>
              <p:nvPr/>
            </p:nvSpPr>
            <p:spPr>
              <a:xfrm>
                <a:off x="347455" y="4759977"/>
                <a:ext cx="1659775" cy="599928"/>
              </a:xfrm>
              <a:prstGeom prst="rect">
                <a:avLst/>
              </a:prstGeom>
              <a:noFill/>
              <a:ln>
                <a:noFill/>
              </a:ln>
            </p:spPr>
            <p:txBody>
              <a:bodyPr spcFirstLastPara="1" wrap="square" lIns="99044" tIns="49508" rIns="99044" bIns="49508" anchor="t" anchorCtr="0">
                <a:spAutoFit/>
              </a:bodyPr>
              <a:lstStyle/>
              <a:p>
                <a:pPr>
                  <a:spcBef>
                    <a:spcPts val="0"/>
                  </a:spcBef>
                  <a:spcAft>
                    <a:spcPts val="0"/>
                  </a:spcAft>
                </a:pPr>
                <a:r>
                  <a:rPr lang="it" sz="1083" dirty="0">
                    <a:solidFill>
                      <a:srgbClr val="003087"/>
                    </a:solidFill>
                    <a:latin typeface="Calibri"/>
                    <a:ea typeface="Calibri"/>
                    <a:cs typeface="Calibri"/>
                    <a:sym typeface="Calibri"/>
                  </a:rPr>
                  <a:t>STEREO</a:t>
                </a:r>
                <a:endParaRPr sz="1733" dirty="0"/>
              </a:p>
              <a:p>
                <a:pPr>
                  <a:spcBef>
                    <a:spcPts val="0"/>
                  </a:spcBef>
                  <a:spcAft>
                    <a:spcPts val="0"/>
                  </a:spcAft>
                </a:pPr>
                <a:r>
                  <a:rPr lang="it" sz="1083" dirty="0">
                    <a:solidFill>
                      <a:srgbClr val="003087"/>
                    </a:solidFill>
                    <a:latin typeface="Calibri"/>
                    <a:ea typeface="Calibri"/>
                    <a:cs typeface="Calibri"/>
                    <a:sym typeface="Calibri"/>
                  </a:rPr>
                  <a:t>Nature 613, </a:t>
                </a:r>
                <a:endParaRPr sz="1733" dirty="0"/>
              </a:p>
              <a:p>
                <a:pPr>
                  <a:spcBef>
                    <a:spcPts val="0"/>
                  </a:spcBef>
                  <a:spcAft>
                    <a:spcPts val="0"/>
                  </a:spcAft>
                </a:pPr>
                <a:r>
                  <a:rPr lang="it" sz="1083" dirty="0">
                    <a:solidFill>
                      <a:srgbClr val="003087"/>
                    </a:solidFill>
                    <a:latin typeface="Calibri"/>
                    <a:ea typeface="Calibri"/>
                    <a:cs typeface="Calibri"/>
                    <a:sym typeface="Calibri"/>
                  </a:rPr>
                  <a:t>257–261 (2023)</a:t>
                </a:r>
                <a:endParaRPr sz="1083" dirty="0">
                  <a:solidFill>
                    <a:srgbClr val="003087"/>
                  </a:solidFill>
                  <a:latin typeface="Calibri"/>
                  <a:ea typeface="Calibri"/>
                  <a:cs typeface="Calibri"/>
                  <a:sym typeface="Calibri"/>
                </a:endParaRPr>
              </a:p>
            </p:txBody>
          </p:sp>
        </p:grpSp>
      </p:grpSp>
      <p:grpSp>
        <p:nvGrpSpPr>
          <p:cNvPr id="9" name="Group 8">
            <a:extLst>
              <a:ext uri="{FF2B5EF4-FFF2-40B4-BE49-F238E27FC236}">
                <a16:creationId xmlns:a16="http://schemas.microsoft.com/office/drawing/2014/main" id="{610EED8A-CB99-5241-97AB-50ADD1195EBD}"/>
              </a:ext>
            </a:extLst>
          </p:cNvPr>
          <p:cNvGrpSpPr/>
          <p:nvPr/>
        </p:nvGrpSpPr>
        <p:grpSpPr>
          <a:xfrm>
            <a:off x="533400" y="2938046"/>
            <a:ext cx="3261525" cy="3691354"/>
            <a:chOff x="533400" y="2938046"/>
            <a:chExt cx="3261525" cy="3691354"/>
          </a:xfrm>
        </p:grpSpPr>
        <p:grpSp>
          <p:nvGrpSpPr>
            <p:cNvPr id="22" name="Group 21">
              <a:extLst>
                <a:ext uri="{FF2B5EF4-FFF2-40B4-BE49-F238E27FC236}">
                  <a16:creationId xmlns:a16="http://schemas.microsoft.com/office/drawing/2014/main" id="{7EAD2611-1BCB-174F-85CA-004B23E1DE93}"/>
                </a:ext>
              </a:extLst>
            </p:cNvPr>
            <p:cNvGrpSpPr/>
            <p:nvPr/>
          </p:nvGrpSpPr>
          <p:grpSpPr>
            <a:xfrm>
              <a:off x="533400" y="3194821"/>
              <a:ext cx="3261525" cy="3434579"/>
              <a:chOff x="121779" y="2252781"/>
              <a:chExt cx="3724393" cy="4074270"/>
            </a:xfrm>
          </p:grpSpPr>
          <p:grpSp>
            <p:nvGrpSpPr>
              <p:cNvPr id="23" name="Group 22">
                <a:extLst>
                  <a:ext uri="{FF2B5EF4-FFF2-40B4-BE49-F238E27FC236}">
                    <a16:creationId xmlns:a16="http://schemas.microsoft.com/office/drawing/2014/main" id="{636C2387-7940-5042-9BC0-3CAF977BE842}"/>
                  </a:ext>
                </a:extLst>
              </p:cNvPr>
              <p:cNvGrpSpPr/>
              <p:nvPr/>
            </p:nvGrpSpPr>
            <p:grpSpPr>
              <a:xfrm>
                <a:off x="121779" y="2370593"/>
                <a:ext cx="3724393" cy="3956458"/>
                <a:chOff x="5300533" y="1166355"/>
                <a:chExt cx="4433647" cy="4153236"/>
              </a:xfrm>
            </p:grpSpPr>
            <p:pic>
              <p:nvPicPr>
                <p:cNvPr id="33" name="Picture 32">
                  <a:extLst>
                    <a:ext uri="{FF2B5EF4-FFF2-40B4-BE49-F238E27FC236}">
                      <a16:creationId xmlns:a16="http://schemas.microsoft.com/office/drawing/2014/main" id="{0ADFA6BF-5F89-6C4D-828F-5685D0581F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7468" y="1166355"/>
                  <a:ext cx="3582527" cy="4153236"/>
                </a:xfrm>
                <a:prstGeom prst="rect">
                  <a:avLst/>
                </a:prstGeom>
              </p:spPr>
            </p:pic>
            <p:sp>
              <p:nvSpPr>
                <p:cNvPr id="34" name="Rectangle 33">
                  <a:extLst>
                    <a:ext uri="{FF2B5EF4-FFF2-40B4-BE49-F238E27FC236}">
                      <a16:creationId xmlns:a16="http://schemas.microsoft.com/office/drawing/2014/main" id="{AFB8C4B3-229A-7541-A303-505BE766BEA4}"/>
                    </a:ext>
                  </a:extLst>
                </p:cNvPr>
                <p:cNvSpPr/>
                <p:nvPr/>
              </p:nvSpPr>
              <p:spPr bwMode="auto">
                <a:xfrm>
                  <a:off x="7729979" y="1460623"/>
                  <a:ext cx="1286994" cy="18523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Helvetica" charset="0"/>
                  </a:endParaRPr>
                </a:p>
              </p:txBody>
            </p:sp>
            <p:grpSp>
              <p:nvGrpSpPr>
                <p:cNvPr id="35" name="Group 34">
                  <a:extLst>
                    <a:ext uri="{FF2B5EF4-FFF2-40B4-BE49-F238E27FC236}">
                      <a16:creationId xmlns:a16="http://schemas.microsoft.com/office/drawing/2014/main" id="{3E91353F-3CFA-B84A-AB50-9C57F5DE925A}"/>
                    </a:ext>
                  </a:extLst>
                </p:cNvPr>
                <p:cNvGrpSpPr/>
                <p:nvPr/>
              </p:nvGrpSpPr>
              <p:grpSpPr>
                <a:xfrm>
                  <a:off x="7811408" y="2437383"/>
                  <a:ext cx="1922772" cy="346089"/>
                  <a:chOff x="8577299" y="764160"/>
                  <a:chExt cx="2011232" cy="346089"/>
                </a:xfrm>
              </p:grpSpPr>
              <p:sp>
                <p:nvSpPr>
                  <p:cNvPr id="52" name="TextBox 51">
                    <a:extLst>
                      <a:ext uri="{FF2B5EF4-FFF2-40B4-BE49-F238E27FC236}">
                        <a16:creationId xmlns:a16="http://schemas.microsoft.com/office/drawing/2014/main" id="{F774836E-0BDB-AD46-8646-5CCAB169190B}"/>
                      </a:ext>
                    </a:extLst>
                  </p:cNvPr>
                  <p:cNvSpPr txBox="1"/>
                  <p:nvPr/>
                </p:nvSpPr>
                <p:spPr>
                  <a:xfrm>
                    <a:off x="8577299" y="764160"/>
                    <a:ext cx="2011232" cy="346089"/>
                  </a:xfrm>
                  <a:prstGeom prst="rect">
                    <a:avLst/>
                  </a:prstGeom>
                  <a:solidFill>
                    <a:schemeClr val="bg1"/>
                  </a:solidFill>
                </p:spPr>
                <p:txBody>
                  <a:bodyPr wrap="square" rtlCol="0">
                    <a:spAutoFit/>
                  </a:bodyPr>
                  <a:lstStyle/>
                  <a:p>
                    <a:r>
                      <a:rPr lang="en-US" sz="1400" dirty="0">
                        <a:solidFill>
                          <a:srgbClr val="FF0000"/>
                        </a:solidFill>
                      </a:rPr>
                      <a:t>MiniBooNE </a:t>
                    </a:r>
                    <a:r>
                      <a:rPr lang="en-US" sz="1400" dirty="0" err="1">
                        <a:solidFill>
                          <a:srgbClr val="FF0000"/>
                        </a:solidFill>
                        <a:latin typeface="Symbol" charset="2"/>
                        <a:ea typeface="Symbol" charset="2"/>
                        <a:cs typeface="Symbol" charset="2"/>
                      </a:rPr>
                      <a:t>n+n</a:t>
                    </a:r>
                    <a:endParaRPr lang="en-US" sz="1400" dirty="0">
                      <a:solidFill>
                        <a:srgbClr val="FF0000"/>
                      </a:solidFill>
                      <a:latin typeface="Symbol" charset="2"/>
                      <a:ea typeface="Symbol" charset="2"/>
                      <a:cs typeface="Symbol" charset="2"/>
                    </a:endParaRPr>
                  </a:p>
                </p:txBody>
              </p:sp>
              <p:cxnSp>
                <p:nvCxnSpPr>
                  <p:cNvPr id="53" name="Straight Connector 52">
                    <a:extLst>
                      <a:ext uri="{FF2B5EF4-FFF2-40B4-BE49-F238E27FC236}">
                        <a16:creationId xmlns:a16="http://schemas.microsoft.com/office/drawing/2014/main" id="{89EAE4A4-FBE0-FD48-BC16-104AEE4A1FC4}"/>
                      </a:ext>
                    </a:extLst>
                  </p:cNvPr>
                  <p:cNvCxnSpPr/>
                  <p:nvPr/>
                </p:nvCxnSpPr>
                <p:spPr bwMode="auto">
                  <a:xfrm>
                    <a:off x="10299457" y="844150"/>
                    <a:ext cx="127609"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grpSp>
            <p:sp>
              <p:nvSpPr>
                <p:cNvPr id="36" name="TextBox 35">
                  <a:extLst>
                    <a:ext uri="{FF2B5EF4-FFF2-40B4-BE49-F238E27FC236}">
                      <a16:creationId xmlns:a16="http://schemas.microsoft.com/office/drawing/2014/main" id="{63649668-F293-DF4E-BD94-9F686ABF2D58}"/>
                    </a:ext>
                  </a:extLst>
                </p:cNvPr>
                <p:cNvSpPr txBox="1"/>
                <p:nvPr/>
              </p:nvSpPr>
              <p:spPr>
                <a:xfrm>
                  <a:off x="8519541" y="3363574"/>
                  <a:ext cx="595762" cy="290776"/>
                </a:xfrm>
                <a:prstGeom prst="rect">
                  <a:avLst/>
                </a:prstGeom>
                <a:noFill/>
              </p:spPr>
              <p:txBody>
                <a:bodyPr wrap="none" rtlCol="0">
                  <a:spAutoFit/>
                </a:bodyPr>
                <a:lstStyle/>
                <a:p>
                  <a:r>
                    <a:rPr lang="en-US" sz="1200" dirty="0"/>
                    <a:t>68%</a:t>
                  </a:r>
                  <a:endParaRPr lang="en-US" sz="1200" dirty="0">
                    <a:latin typeface="Symbol" charset="2"/>
                    <a:ea typeface="Symbol" charset="2"/>
                    <a:cs typeface="Symbol" charset="2"/>
                  </a:endParaRPr>
                </a:p>
              </p:txBody>
            </p:sp>
            <p:sp>
              <p:nvSpPr>
                <p:cNvPr id="37" name="TextBox 36">
                  <a:extLst>
                    <a:ext uri="{FF2B5EF4-FFF2-40B4-BE49-F238E27FC236}">
                      <a16:creationId xmlns:a16="http://schemas.microsoft.com/office/drawing/2014/main" id="{521B1A26-19AE-E74F-BD3D-7E4722990722}"/>
                    </a:ext>
                  </a:extLst>
                </p:cNvPr>
                <p:cNvSpPr txBox="1"/>
                <p:nvPr/>
              </p:nvSpPr>
              <p:spPr>
                <a:xfrm>
                  <a:off x="8535132" y="3095603"/>
                  <a:ext cx="595762" cy="290776"/>
                </a:xfrm>
                <a:prstGeom prst="rect">
                  <a:avLst/>
                </a:prstGeom>
                <a:noFill/>
              </p:spPr>
              <p:txBody>
                <a:bodyPr wrap="none" rtlCol="0">
                  <a:spAutoFit/>
                </a:bodyPr>
                <a:lstStyle/>
                <a:p>
                  <a:r>
                    <a:rPr lang="en-US" sz="1200" dirty="0">
                      <a:solidFill>
                        <a:srgbClr val="FF0000"/>
                      </a:solidFill>
                    </a:rPr>
                    <a:t>90%</a:t>
                  </a:r>
                  <a:endParaRPr lang="en-US" sz="1200" dirty="0">
                    <a:solidFill>
                      <a:srgbClr val="FF0000"/>
                    </a:solidFill>
                    <a:latin typeface="Symbol" charset="2"/>
                    <a:ea typeface="Symbol" charset="2"/>
                    <a:cs typeface="Symbol" charset="2"/>
                  </a:endParaRPr>
                </a:p>
              </p:txBody>
            </p:sp>
            <p:sp>
              <p:nvSpPr>
                <p:cNvPr id="38" name="TextBox 37">
                  <a:extLst>
                    <a:ext uri="{FF2B5EF4-FFF2-40B4-BE49-F238E27FC236}">
                      <a16:creationId xmlns:a16="http://schemas.microsoft.com/office/drawing/2014/main" id="{4908A083-16A4-CB49-A516-E376BACFCEF1}"/>
                    </a:ext>
                  </a:extLst>
                </p:cNvPr>
                <p:cNvSpPr txBox="1"/>
                <p:nvPr/>
              </p:nvSpPr>
              <p:spPr>
                <a:xfrm>
                  <a:off x="7552827" y="2794821"/>
                  <a:ext cx="410777" cy="268344"/>
                </a:xfrm>
                <a:prstGeom prst="rect">
                  <a:avLst/>
                </a:prstGeom>
                <a:noFill/>
              </p:spPr>
              <p:txBody>
                <a:bodyPr wrap="none" rtlCol="0">
                  <a:spAutoFit/>
                </a:bodyPr>
                <a:lstStyle/>
                <a:p>
                  <a:r>
                    <a:rPr lang="en-US" sz="1400" dirty="0">
                      <a:solidFill>
                        <a:srgbClr val="7030A0"/>
                      </a:solidFill>
                    </a:rPr>
                    <a:t>3</a:t>
                  </a:r>
                  <a:r>
                    <a:rPr lang="en-US" sz="1400" dirty="0">
                      <a:solidFill>
                        <a:srgbClr val="7030A0"/>
                      </a:solidFill>
                      <a:latin typeface="Symbol" charset="2"/>
                      <a:ea typeface="Symbol" charset="2"/>
                      <a:cs typeface="Symbol" charset="2"/>
                    </a:rPr>
                    <a:t>s</a:t>
                  </a:r>
                </a:p>
              </p:txBody>
            </p:sp>
            <p:sp>
              <p:nvSpPr>
                <p:cNvPr id="39" name="TextBox 38">
                  <a:extLst>
                    <a:ext uri="{FF2B5EF4-FFF2-40B4-BE49-F238E27FC236}">
                      <a16:creationId xmlns:a16="http://schemas.microsoft.com/office/drawing/2014/main" id="{7E1D4C70-BA6F-034D-83F0-569C71D907F1}"/>
                    </a:ext>
                  </a:extLst>
                </p:cNvPr>
                <p:cNvSpPr txBox="1"/>
                <p:nvPr/>
              </p:nvSpPr>
              <p:spPr>
                <a:xfrm>
                  <a:off x="7535356" y="2645231"/>
                  <a:ext cx="410777" cy="268344"/>
                </a:xfrm>
                <a:prstGeom prst="rect">
                  <a:avLst/>
                </a:prstGeom>
                <a:noFill/>
              </p:spPr>
              <p:txBody>
                <a:bodyPr wrap="none" rtlCol="0">
                  <a:spAutoFit/>
                </a:bodyPr>
                <a:lstStyle/>
                <a:p>
                  <a:r>
                    <a:rPr lang="en-US" sz="1400" dirty="0">
                      <a:solidFill>
                        <a:srgbClr val="FFC000"/>
                      </a:solidFill>
                    </a:rPr>
                    <a:t>4</a:t>
                  </a:r>
                  <a:r>
                    <a:rPr lang="en-US" sz="1400" dirty="0">
                      <a:solidFill>
                        <a:srgbClr val="FFC000"/>
                      </a:solidFill>
                      <a:latin typeface="Symbol" charset="2"/>
                      <a:ea typeface="Symbol" charset="2"/>
                      <a:cs typeface="Symbol" charset="2"/>
                    </a:rPr>
                    <a:t>s</a:t>
                  </a:r>
                </a:p>
              </p:txBody>
            </p:sp>
            <p:sp>
              <p:nvSpPr>
                <p:cNvPr id="40" name="TextBox 39">
                  <a:extLst>
                    <a:ext uri="{FF2B5EF4-FFF2-40B4-BE49-F238E27FC236}">
                      <a16:creationId xmlns:a16="http://schemas.microsoft.com/office/drawing/2014/main" id="{FC044F07-74FF-A646-ACC5-909AB49A20F4}"/>
                    </a:ext>
                  </a:extLst>
                </p:cNvPr>
                <p:cNvSpPr txBox="1"/>
                <p:nvPr/>
              </p:nvSpPr>
              <p:spPr>
                <a:xfrm>
                  <a:off x="8415717" y="2909878"/>
                  <a:ext cx="595762" cy="290776"/>
                </a:xfrm>
                <a:prstGeom prst="rect">
                  <a:avLst/>
                </a:prstGeom>
                <a:noFill/>
                <a:ln>
                  <a:noFill/>
                </a:ln>
              </p:spPr>
              <p:txBody>
                <a:bodyPr wrap="none" rtlCol="0">
                  <a:spAutoFit/>
                </a:bodyPr>
                <a:lstStyle/>
                <a:p>
                  <a:r>
                    <a:rPr lang="en-US" sz="1200" dirty="0">
                      <a:solidFill>
                        <a:srgbClr val="6B8E23"/>
                      </a:solidFill>
                    </a:rPr>
                    <a:t>95%</a:t>
                  </a:r>
                  <a:endParaRPr lang="en-US" sz="1200" dirty="0">
                    <a:solidFill>
                      <a:srgbClr val="6B8E23"/>
                    </a:solidFill>
                    <a:latin typeface="Symbol" charset="2"/>
                    <a:ea typeface="Symbol" charset="2"/>
                    <a:cs typeface="Symbol" charset="2"/>
                  </a:endParaRPr>
                </a:p>
              </p:txBody>
            </p:sp>
            <p:sp>
              <p:nvSpPr>
                <p:cNvPr id="41" name="TextBox 40">
                  <a:extLst>
                    <a:ext uri="{FF2B5EF4-FFF2-40B4-BE49-F238E27FC236}">
                      <a16:creationId xmlns:a16="http://schemas.microsoft.com/office/drawing/2014/main" id="{1336E314-0924-CC40-8472-BA1978133C39}"/>
                    </a:ext>
                  </a:extLst>
                </p:cNvPr>
                <p:cNvSpPr txBox="1"/>
                <p:nvPr/>
              </p:nvSpPr>
              <p:spPr>
                <a:xfrm>
                  <a:off x="8077709" y="2806460"/>
                  <a:ext cx="595762" cy="290776"/>
                </a:xfrm>
                <a:prstGeom prst="rect">
                  <a:avLst/>
                </a:prstGeom>
                <a:noFill/>
              </p:spPr>
              <p:txBody>
                <a:bodyPr wrap="none" rtlCol="0">
                  <a:spAutoFit/>
                </a:bodyPr>
                <a:lstStyle/>
                <a:p>
                  <a:r>
                    <a:rPr lang="en-US" sz="1200" dirty="0">
                      <a:solidFill>
                        <a:srgbClr val="92D050"/>
                      </a:solidFill>
                    </a:rPr>
                    <a:t>99%</a:t>
                  </a:r>
                  <a:endParaRPr lang="en-US" sz="1200" dirty="0">
                    <a:solidFill>
                      <a:srgbClr val="92D050"/>
                    </a:solidFill>
                    <a:latin typeface="Symbol" charset="2"/>
                    <a:ea typeface="Symbol" charset="2"/>
                    <a:cs typeface="Symbol" charset="2"/>
                  </a:endParaRPr>
                </a:p>
              </p:txBody>
            </p:sp>
            <p:sp>
              <p:nvSpPr>
                <p:cNvPr id="42" name="TextBox 41">
                  <a:extLst>
                    <a:ext uri="{FF2B5EF4-FFF2-40B4-BE49-F238E27FC236}">
                      <a16:creationId xmlns:a16="http://schemas.microsoft.com/office/drawing/2014/main" id="{E41E5BD8-5EC8-DE4B-9AE6-649ABAA7D494}"/>
                    </a:ext>
                  </a:extLst>
                </p:cNvPr>
                <p:cNvSpPr txBox="1"/>
                <p:nvPr/>
              </p:nvSpPr>
              <p:spPr>
                <a:xfrm>
                  <a:off x="7575351" y="1772605"/>
                  <a:ext cx="1799602" cy="311479"/>
                </a:xfrm>
                <a:prstGeom prst="rect">
                  <a:avLst/>
                </a:prstGeom>
                <a:noFill/>
              </p:spPr>
              <p:txBody>
                <a:bodyPr wrap="square" rtlCol="0">
                  <a:spAutoFit/>
                </a:bodyPr>
                <a:lstStyle/>
                <a:p>
                  <a:r>
                    <a:rPr lang="en-US" sz="1200" b="1" dirty="0">
                      <a:solidFill>
                        <a:schemeClr val="bg1">
                          <a:lumMod val="50000"/>
                        </a:schemeClr>
                      </a:solidFill>
                    </a:rPr>
                    <a:t>OPERA 90% CL</a:t>
                  </a:r>
                </a:p>
              </p:txBody>
            </p:sp>
            <p:sp>
              <p:nvSpPr>
                <p:cNvPr id="43" name="TextBox 42">
                  <a:extLst>
                    <a:ext uri="{FF2B5EF4-FFF2-40B4-BE49-F238E27FC236}">
                      <a16:creationId xmlns:a16="http://schemas.microsoft.com/office/drawing/2014/main" id="{884F5345-7B1F-0C43-8D99-A3729E40E976}"/>
                    </a:ext>
                  </a:extLst>
                </p:cNvPr>
                <p:cNvSpPr txBox="1"/>
                <p:nvPr/>
              </p:nvSpPr>
              <p:spPr>
                <a:xfrm>
                  <a:off x="5300533" y="2234922"/>
                  <a:ext cx="1288121" cy="402516"/>
                </a:xfrm>
                <a:prstGeom prst="rect">
                  <a:avLst/>
                </a:prstGeom>
                <a:noFill/>
              </p:spPr>
              <p:txBody>
                <a:bodyPr wrap="square" rtlCol="0">
                  <a:spAutoFit/>
                </a:bodyPr>
                <a:lstStyle/>
                <a:p>
                  <a:r>
                    <a:rPr lang="en-US" sz="1200" dirty="0"/>
                    <a:t>KARMEN2 90% CL</a:t>
                  </a:r>
                </a:p>
              </p:txBody>
            </p:sp>
            <p:cxnSp>
              <p:nvCxnSpPr>
                <p:cNvPr id="44" name="Straight Arrow Connector 43">
                  <a:extLst>
                    <a:ext uri="{FF2B5EF4-FFF2-40B4-BE49-F238E27FC236}">
                      <a16:creationId xmlns:a16="http://schemas.microsoft.com/office/drawing/2014/main" id="{E5E38BCE-5994-6449-8E9C-AF482AB139E5}"/>
                    </a:ext>
                  </a:extLst>
                </p:cNvPr>
                <p:cNvCxnSpPr/>
                <p:nvPr/>
              </p:nvCxnSpPr>
              <p:spPr bwMode="auto">
                <a:xfrm>
                  <a:off x="6152643" y="2477365"/>
                  <a:ext cx="335417" cy="139794"/>
                </a:xfrm>
                <a:prstGeom prst="straightConnector1">
                  <a:avLst/>
                </a:prstGeom>
                <a:solidFill>
                  <a:schemeClr val="accent1"/>
                </a:solidFill>
                <a:ln w="6350" cap="flat" cmpd="sng" algn="ctr">
                  <a:solidFill>
                    <a:schemeClr val="tx1"/>
                  </a:solidFill>
                  <a:prstDash val="sysDash"/>
                  <a:round/>
                  <a:headEnd type="none" w="med" len="med"/>
                  <a:tailEnd type="triangle"/>
                </a:ln>
                <a:effectLst/>
              </p:spPr>
            </p:cxnSp>
            <p:cxnSp>
              <p:nvCxnSpPr>
                <p:cNvPr id="45" name="Straight Arrow Connector 44">
                  <a:extLst>
                    <a:ext uri="{FF2B5EF4-FFF2-40B4-BE49-F238E27FC236}">
                      <a16:creationId xmlns:a16="http://schemas.microsoft.com/office/drawing/2014/main" id="{2C772EE3-338A-4C4A-BE30-A44FAF077E66}"/>
                    </a:ext>
                  </a:extLst>
                </p:cNvPr>
                <p:cNvCxnSpPr/>
                <p:nvPr/>
              </p:nvCxnSpPr>
              <p:spPr bwMode="auto">
                <a:xfrm flipH="1" flipV="1">
                  <a:off x="7615690" y="2049605"/>
                  <a:ext cx="978620" cy="13390"/>
                </a:xfrm>
                <a:prstGeom prst="straightConnector1">
                  <a:avLst/>
                </a:prstGeom>
                <a:solidFill>
                  <a:schemeClr val="accent1"/>
                </a:solidFill>
                <a:ln w="28575" cap="flat" cmpd="sng" algn="ctr">
                  <a:solidFill>
                    <a:schemeClr val="bg1">
                      <a:lumMod val="50000"/>
                    </a:schemeClr>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82F34DAD-99EF-354C-918A-84F5E7ABA6EE}"/>
                    </a:ext>
                  </a:extLst>
                </p:cNvPr>
                <p:cNvCxnSpPr/>
                <p:nvPr/>
              </p:nvCxnSpPr>
              <p:spPr bwMode="auto">
                <a:xfrm flipH="1">
                  <a:off x="7972235" y="3558013"/>
                  <a:ext cx="608595" cy="23975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8EB8E1EE-B464-B04A-9DE2-8AC88C5C78B0}"/>
                    </a:ext>
                  </a:extLst>
                </p:cNvPr>
                <p:cNvCxnSpPr/>
                <p:nvPr/>
              </p:nvCxnSpPr>
              <p:spPr bwMode="auto">
                <a:xfrm flipH="1">
                  <a:off x="7626413" y="3312962"/>
                  <a:ext cx="954417" cy="32132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09F1359A-15F2-DB4D-A030-A65E13420018}"/>
                    </a:ext>
                  </a:extLst>
                </p:cNvPr>
                <p:cNvCxnSpPr/>
                <p:nvPr/>
              </p:nvCxnSpPr>
              <p:spPr bwMode="auto">
                <a:xfrm flipH="1">
                  <a:off x="7128886" y="3072173"/>
                  <a:ext cx="1336000" cy="272619"/>
                </a:xfrm>
                <a:prstGeom prst="straightConnector1">
                  <a:avLst/>
                </a:prstGeom>
                <a:solidFill>
                  <a:schemeClr val="accent1"/>
                </a:solidFill>
                <a:ln w="28575" cap="flat" cmpd="sng" algn="ctr">
                  <a:solidFill>
                    <a:srgbClr val="6B8E23"/>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39E871D7-0745-9E45-A3D0-B5F9EFAC93ED}"/>
                    </a:ext>
                  </a:extLst>
                </p:cNvPr>
                <p:cNvCxnSpPr/>
                <p:nvPr/>
              </p:nvCxnSpPr>
              <p:spPr bwMode="auto">
                <a:xfrm flipH="1">
                  <a:off x="6926859" y="2980468"/>
                  <a:ext cx="1158214" cy="245921"/>
                </a:xfrm>
                <a:prstGeom prst="straightConnector1">
                  <a:avLst/>
                </a:prstGeom>
                <a:solidFill>
                  <a:schemeClr val="accent1"/>
                </a:solidFill>
                <a:ln w="28575" cap="flat" cmpd="sng" algn="ctr">
                  <a:solidFill>
                    <a:srgbClr val="92D050"/>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FAAC7418-8E35-F440-BC96-33324B914EE5}"/>
                    </a:ext>
                  </a:extLst>
                </p:cNvPr>
                <p:cNvCxnSpPr/>
                <p:nvPr/>
              </p:nvCxnSpPr>
              <p:spPr bwMode="auto">
                <a:xfrm flipH="1">
                  <a:off x="6722189" y="2980468"/>
                  <a:ext cx="934866" cy="147471"/>
                </a:xfrm>
                <a:prstGeom prst="straightConnector1">
                  <a:avLst/>
                </a:prstGeom>
                <a:solidFill>
                  <a:schemeClr val="accent1"/>
                </a:solidFill>
                <a:ln w="28575" cap="flat" cmpd="sng" algn="ctr">
                  <a:solidFill>
                    <a:srgbClr val="7030A0"/>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A545C5A0-9F95-5C47-920D-1B79ACA984E0}"/>
                    </a:ext>
                  </a:extLst>
                </p:cNvPr>
                <p:cNvCxnSpPr>
                  <a:stCxn id="39" idx="1"/>
                </p:cNvCxnSpPr>
                <p:nvPr/>
              </p:nvCxnSpPr>
              <p:spPr bwMode="auto">
                <a:xfrm flipH="1">
                  <a:off x="6702646" y="2779404"/>
                  <a:ext cx="832711" cy="123803"/>
                </a:xfrm>
                <a:prstGeom prst="straightConnector1">
                  <a:avLst/>
                </a:prstGeom>
                <a:solidFill>
                  <a:schemeClr val="accent1"/>
                </a:solidFill>
                <a:ln w="19050" cap="flat" cmpd="sng" algn="ctr">
                  <a:solidFill>
                    <a:srgbClr val="FFC000"/>
                  </a:solidFill>
                  <a:prstDash val="solid"/>
                  <a:round/>
                  <a:headEnd type="none" w="med" len="med"/>
                  <a:tailEnd type="triangle"/>
                </a:ln>
                <a:effectLst/>
              </p:spPr>
            </p:cxnSp>
          </p:grpSp>
          <p:grpSp>
            <p:nvGrpSpPr>
              <p:cNvPr id="24" name="Group 23">
                <a:extLst>
                  <a:ext uri="{FF2B5EF4-FFF2-40B4-BE49-F238E27FC236}">
                    <a16:creationId xmlns:a16="http://schemas.microsoft.com/office/drawing/2014/main" id="{650C9E37-8A50-1347-AE12-3656A3208BA7}"/>
                  </a:ext>
                </a:extLst>
              </p:cNvPr>
              <p:cNvGrpSpPr/>
              <p:nvPr/>
            </p:nvGrpSpPr>
            <p:grpSpPr>
              <a:xfrm>
                <a:off x="773007" y="2252781"/>
                <a:ext cx="2386182" cy="3815473"/>
                <a:chOff x="4610622" y="1398877"/>
                <a:chExt cx="2355596" cy="4257247"/>
              </a:xfrm>
            </p:grpSpPr>
            <p:grpSp>
              <p:nvGrpSpPr>
                <p:cNvPr id="25" name="Group 24">
                  <a:extLst>
                    <a:ext uri="{FF2B5EF4-FFF2-40B4-BE49-F238E27FC236}">
                      <a16:creationId xmlns:a16="http://schemas.microsoft.com/office/drawing/2014/main" id="{028BA511-B84F-0F44-92B7-BCC47F98815A}"/>
                    </a:ext>
                  </a:extLst>
                </p:cNvPr>
                <p:cNvGrpSpPr/>
                <p:nvPr/>
              </p:nvGrpSpPr>
              <p:grpSpPr>
                <a:xfrm>
                  <a:off x="4610622" y="1398877"/>
                  <a:ext cx="2355596" cy="4257247"/>
                  <a:chOff x="2648682" y="1005033"/>
                  <a:chExt cx="2402991" cy="3711800"/>
                </a:xfrm>
              </p:grpSpPr>
              <p:grpSp>
                <p:nvGrpSpPr>
                  <p:cNvPr id="29" name="Group 28">
                    <a:extLst>
                      <a:ext uri="{FF2B5EF4-FFF2-40B4-BE49-F238E27FC236}">
                        <a16:creationId xmlns:a16="http://schemas.microsoft.com/office/drawing/2014/main" id="{8E8F3678-3248-E641-853F-3313AB1C2107}"/>
                      </a:ext>
                    </a:extLst>
                  </p:cNvPr>
                  <p:cNvGrpSpPr/>
                  <p:nvPr/>
                </p:nvGrpSpPr>
                <p:grpSpPr>
                  <a:xfrm>
                    <a:off x="2648682" y="1005033"/>
                    <a:ext cx="2402991" cy="3711800"/>
                    <a:chOff x="2648682" y="1005033"/>
                    <a:chExt cx="2402991" cy="3711800"/>
                  </a:xfrm>
                </p:grpSpPr>
                <p:sp>
                  <p:nvSpPr>
                    <p:cNvPr id="31" name="TextBox 30">
                      <a:extLst>
                        <a:ext uri="{FF2B5EF4-FFF2-40B4-BE49-F238E27FC236}">
                          <a16:creationId xmlns:a16="http://schemas.microsoft.com/office/drawing/2014/main" id="{19437A9F-C94F-A94C-A7CF-DC82D1B0CCEE}"/>
                        </a:ext>
                      </a:extLst>
                    </p:cNvPr>
                    <p:cNvSpPr txBox="1"/>
                    <p:nvPr/>
                  </p:nvSpPr>
                  <p:spPr>
                    <a:xfrm>
                      <a:off x="2648682" y="3327598"/>
                      <a:ext cx="1096728" cy="761639"/>
                    </a:xfrm>
                    <a:prstGeom prst="rect">
                      <a:avLst/>
                    </a:prstGeom>
                    <a:noFill/>
                  </p:spPr>
                  <p:txBody>
                    <a:bodyPr wrap="square" rtlCol="0">
                      <a:spAutoFit/>
                    </a:bodyPr>
                    <a:lstStyle/>
                    <a:p>
                      <a:pPr>
                        <a:lnSpc>
                          <a:spcPts val="1500"/>
                        </a:lnSpc>
                      </a:pPr>
                      <a:r>
                        <a:rPr lang="en-US" sz="1200" b="1" dirty="0">
                          <a:solidFill>
                            <a:srgbClr val="FF0000"/>
                          </a:solidFill>
                        </a:rPr>
                        <a:t>ICARUS </a:t>
                      </a:r>
                      <a:r>
                        <a:rPr lang="en-US" sz="1200" b="1" dirty="0">
                          <a:solidFill>
                            <a:srgbClr val="7030A0"/>
                          </a:solidFill>
                        </a:rPr>
                        <a:t>              90% CL</a:t>
                      </a:r>
                    </a:p>
                    <a:p>
                      <a:pPr>
                        <a:lnSpc>
                          <a:spcPts val="1500"/>
                        </a:lnSpc>
                      </a:pPr>
                      <a:r>
                        <a:rPr lang="en-US" sz="1200" b="1" dirty="0">
                          <a:solidFill>
                            <a:srgbClr val="00B050"/>
                          </a:solidFill>
                        </a:rPr>
                        <a:t>99% CL</a:t>
                      </a:r>
                    </a:p>
                  </p:txBody>
                </p:sp>
                <p:pic>
                  <p:nvPicPr>
                    <p:cNvPr id="32" name="Picture 31">
                      <a:extLst>
                        <a:ext uri="{FF2B5EF4-FFF2-40B4-BE49-F238E27FC236}">
                          <a16:creationId xmlns:a16="http://schemas.microsoft.com/office/drawing/2014/main" id="{095F89E0-BA1F-8F46-BC4D-2717B79580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6724" r="34594" b="6377"/>
                    <a:stretch/>
                  </p:blipFill>
                  <p:spPr>
                    <a:xfrm>
                      <a:off x="3241727" y="1005033"/>
                      <a:ext cx="1809946" cy="3711800"/>
                    </a:xfrm>
                    <a:prstGeom prst="rect">
                      <a:avLst/>
                    </a:prstGeom>
                  </p:spPr>
                </p:pic>
              </p:grpSp>
              <p:cxnSp>
                <p:nvCxnSpPr>
                  <p:cNvPr id="30" name="Straight Arrow Connector 29">
                    <a:extLst>
                      <a:ext uri="{FF2B5EF4-FFF2-40B4-BE49-F238E27FC236}">
                        <a16:creationId xmlns:a16="http://schemas.microsoft.com/office/drawing/2014/main" id="{6E712900-114A-D94D-B1D0-279F422E824E}"/>
                      </a:ext>
                    </a:extLst>
                  </p:cNvPr>
                  <p:cNvCxnSpPr>
                    <a:cxnSpLocks/>
                  </p:cNvCxnSpPr>
                  <p:nvPr/>
                </p:nvCxnSpPr>
                <p:spPr bwMode="auto">
                  <a:xfrm>
                    <a:off x="3562836" y="3667757"/>
                    <a:ext cx="445455" cy="16261"/>
                  </a:xfrm>
                  <a:prstGeom prst="straightConnector1">
                    <a:avLst/>
                  </a:prstGeom>
                  <a:solidFill>
                    <a:schemeClr val="accent1"/>
                  </a:solidFill>
                  <a:ln w="19050" cap="flat" cmpd="sng" algn="ctr">
                    <a:solidFill>
                      <a:srgbClr val="7030A0"/>
                    </a:solidFill>
                    <a:prstDash val="solid"/>
                    <a:round/>
                    <a:headEnd type="none" w="med" len="med"/>
                    <a:tailEnd type="triangle"/>
                  </a:ln>
                  <a:effectLst/>
                </p:spPr>
              </p:cxnSp>
            </p:grpSp>
            <p:cxnSp>
              <p:nvCxnSpPr>
                <p:cNvPr id="26" name="Straight Arrow Connector 25">
                  <a:extLst>
                    <a:ext uri="{FF2B5EF4-FFF2-40B4-BE49-F238E27FC236}">
                      <a16:creationId xmlns:a16="http://schemas.microsoft.com/office/drawing/2014/main" id="{4D5D1737-149B-204E-8DCB-465FF2E37CF2}"/>
                    </a:ext>
                  </a:extLst>
                </p:cNvPr>
                <p:cNvCxnSpPr>
                  <a:cxnSpLocks/>
                </p:cNvCxnSpPr>
                <p:nvPr/>
              </p:nvCxnSpPr>
              <p:spPr bwMode="auto">
                <a:xfrm>
                  <a:off x="5473113" y="4674461"/>
                  <a:ext cx="727998" cy="162394"/>
                </a:xfrm>
                <a:prstGeom prst="straightConnector1">
                  <a:avLst/>
                </a:prstGeom>
                <a:solidFill>
                  <a:schemeClr val="accent1"/>
                </a:solidFill>
                <a:ln w="19050" cap="flat" cmpd="sng" algn="ctr">
                  <a:solidFill>
                    <a:srgbClr val="00B050"/>
                  </a:solidFill>
                  <a:prstDash val="solid"/>
                  <a:round/>
                  <a:headEnd type="none" w="med" len="med"/>
                  <a:tailEnd type="triangle"/>
                </a:ln>
                <a:effectLst/>
              </p:spPr>
            </p:cxnSp>
          </p:grpSp>
        </p:grpSp>
        <p:sp>
          <p:nvSpPr>
            <p:cNvPr id="8" name="Rectangle 7">
              <a:extLst>
                <a:ext uri="{FF2B5EF4-FFF2-40B4-BE49-F238E27FC236}">
                  <a16:creationId xmlns:a16="http://schemas.microsoft.com/office/drawing/2014/main" id="{B4CA1010-1A1C-824C-9C03-5DE12BA2EC6B}"/>
                </a:ext>
              </a:extLst>
            </p:cNvPr>
            <p:cNvSpPr/>
            <p:nvPr/>
          </p:nvSpPr>
          <p:spPr>
            <a:xfrm>
              <a:off x="1600200" y="2938046"/>
              <a:ext cx="851515" cy="338554"/>
            </a:xfrm>
            <a:prstGeom prst="rect">
              <a:avLst/>
            </a:prstGeom>
          </p:spPr>
          <p:txBody>
            <a:bodyPr wrap="none">
              <a:spAutoFit/>
            </a:bodyPr>
            <a:lstStyle/>
            <a:p>
              <a:r>
                <a:rPr lang="en-US" dirty="0">
                  <a:latin typeface="Symbol" charset="2"/>
                  <a:cs typeface="Symbol" charset="2"/>
                </a:rPr>
                <a:t>n</a:t>
              </a:r>
              <a:r>
                <a:rPr lang="en-US" baseline="-25000" dirty="0">
                  <a:latin typeface="Symbol" charset="2"/>
                  <a:cs typeface="Symbol" charset="2"/>
                </a:rPr>
                <a:t>m </a:t>
              </a:r>
              <a:r>
                <a:rPr lang="en-US" dirty="0">
                  <a:sym typeface="Wingdings"/>
                </a:rPr>
                <a:t>-&gt;</a:t>
              </a:r>
              <a:r>
                <a:rPr lang="en-US" dirty="0"/>
                <a:t> </a:t>
              </a:r>
              <a:r>
                <a:rPr lang="en-US" dirty="0">
                  <a:latin typeface="Symbol" charset="2"/>
                  <a:cs typeface="Symbol" charset="2"/>
                </a:rPr>
                <a:t>n</a:t>
              </a:r>
              <a:r>
                <a:rPr lang="en-US" baseline="-25000" dirty="0">
                  <a:cs typeface="Symbol" charset="2"/>
                </a:rPr>
                <a:t>e </a:t>
              </a:r>
              <a:endParaRPr lang="en-US" dirty="0"/>
            </a:p>
          </p:txBody>
        </p:sp>
      </p:grpSp>
    </p:spTree>
    <p:extLst>
      <p:ext uri="{BB962C8B-B14F-4D97-AF65-F5344CB8AC3E}">
        <p14:creationId xmlns:p14="http://schemas.microsoft.com/office/powerpoint/2010/main" val="1518793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3200" y="-892174"/>
            <a:ext cx="9899650" cy="528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91433" tIns="45717" rIns="91433" bIns="45717" anchor="ctr"/>
          <a:lstStyle/>
          <a:p>
            <a:pPr defTabSz="914400">
              <a:defRPr/>
            </a:pPr>
            <a:endParaRPr lang="it-IT">
              <a:solidFill>
                <a:prstClr val="black"/>
              </a:solidFill>
              <a:latin typeface="Calibri"/>
              <a:cs typeface="Droid Sans Fallback" charset="0"/>
            </a:endParaRPr>
          </a:p>
        </p:txBody>
      </p:sp>
      <p:sp>
        <p:nvSpPr>
          <p:cNvPr id="88067" name="AutoShape 13"/>
          <p:cNvSpPr>
            <a:spLocks noChangeArrowheads="1"/>
          </p:cNvSpPr>
          <p:nvPr/>
        </p:nvSpPr>
        <p:spPr bwMode="auto">
          <a:xfrm>
            <a:off x="20" y="-538163"/>
            <a:ext cx="9899651" cy="528638"/>
          </a:xfrm>
          <a:custGeom>
            <a:avLst/>
            <a:gdLst>
              <a:gd name="T0" fmla="*/ 9901238 w 9901238"/>
              <a:gd name="T1" fmla="*/ 264319 h 528638"/>
              <a:gd name="T2" fmla="*/ 4950619 w 9901238"/>
              <a:gd name="T3" fmla="*/ 528638 h 528638"/>
              <a:gd name="T4" fmla="*/ 0 w 9901238"/>
              <a:gd name="T5" fmla="*/ 264319 h 528638"/>
              <a:gd name="T6" fmla="*/ 4950619 w 9901238"/>
              <a:gd name="T7" fmla="*/ 0 h 528638"/>
              <a:gd name="T8" fmla="*/ 0 60000 65536"/>
              <a:gd name="T9" fmla="*/ 5898240 60000 65536"/>
              <a:gd name="T10" fmla="*/ 11796480 60000 65536"/>
              <a:gd name="T11" fmla="*/ 17694720 60000 65536"/>
              <a:gd name="T12" fmla="*/ 0 w 9901238"/>
              <a:gd name="T13" fmla="*/ 0 h 528638"/>
              <a:gd name="T14" fmla="*/ 9901238 w 9901238"/>
              <a:gd name="T15" fmla="*/ 528638 h 528638"/>
            </a:gdLst>
            <a:ahLst/>
            <a:cxnLst>
              <a:cxn ang="T8">
                <a:pos x="T0" y="T1"/>
              </a:cxn>
              <a:cxn ang="T9">
                <a:pos x="T2" y="T3"/>
              </a:cxn>
              <a:cxn ang="T10">
                <a:pos x="T4" y="T5"/>
              </a:cxn>
              <a:cxn ang="T11">
                <a:pos x="T6" y="T7"/>
              </a:cxn>
            </a:cxnLst>
            <a:rect l="T12" t="T13" r="T14" b="T15"/>
            <a:pathLst>
              <a:path w="9901238" h="528638">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moveTo>
                  <a:pt x="0" y="0"/>
                </a:moveTo>
                <a:lnTo>
                  <a:pt x="0" y="0"/>
                </a:lnTo>
              </a:path>
            </a:pathLst>
          </a:custGeom>
          <a:gradFill rotWithShape="0">
            <a:gsLst>
              <a:gs pos="0">
                <a:srgbClr val="002F47"/>
              </a:gs>
              <a:gs pos="100000">
                <a:srgbClr val="006699"/>
              </a:gs>
            </a:gsLst>
            <a:lin ang="0" scaled="1"/>
          </a:gradFill>
          <a:ln w="9360" cap="flat">
            <a:solidFill>
              <a:srgbClr val="006699"/>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1433" tIns="45717" rIns="91433" bIns="45717" anchor="ctr"/>
          <a:lstStyle/>
          <a:p>
            <a:pPr defTabSz="914400"/>
            <a:endParaRPr lang="en-US">
              <a:solidFill>
                <a:prstClr val="black"/>
              </a:solidFill>
              <a:latin typeface="Calibri"/>
            </a:endParaRPr>
          </a:p>
        </p:txBody>
      </p:sp>
      <p:sp>
        <p:nvSpPr>
          <p:cNvPr id="88068" name="AutoShape 14"/>
          <p:cNvSpPr>
            <a:spLocks noChangeArrowheads="1"/>
          </p:cNvSpPr>
          <p:nvPr/>
        </p:nvSpPr>
        <p:spPr bwMode="auto">
          <a:xfrm>
            <a:off x="20669" y="22225"/>
            <a:ext cx="9859969" cy="490538"/>
          </a:xfrm>
          <a:custGeom>
            <a:avLst/>
            <a:gdLst>
              <a:gd name="T0" fmla="*/ 9861550 w 9861550"/>
              <a:gd name="T1" fmla="*/ 245269 h 490538"/>
              <a:gd name="T2" fmla="*/ 4930775 w 9861550"/>
              <a:gd name="T3" fmla="*/ 490538 h 490538"/>
              <a:gd name="T4" fmla="*/ 0 w 9861550"/>
              <a:gd name="T5" fmla="*/ 245269 h 490538"/>
              <a:gd name="T6" fmla="*/ 4930775 w 9861550"/>
              <a:gd name="T7" fmla="*/ 0 h 490538"/>
              <a:gd name="T8" fmla="*/ 0 60000 65536"/>
              <a:gd name="T9" fmla="*/ 5898240 60000 65536"/>
              <a:gd name="T10" fmla="*/ 11796480 60000 65536"/>
              <a:gd name="T11" fmla="*/ 17694720 60000 65536"/>
              <a:gd name="T12" fmla="*/ 0 w 9861550"/>
              <a:gd name="T13" fmla="*/ 0 h 490538"/>
              <a:gd name="T14" fmla="*/ 9861550 w 9861550"/>
              <a:gd name="T15" fmla="*/ 490538 h 490538"/>
            </a:gdLst>
            <a:ahLst/>
            <a:cxnLst>
              <a:cxn ang="T8">
                <a:pos x="T0" y="T1"/>
              </a:cxn>
              <a:cxn ang="T9">
                <a:pos x="T2" y="T3"/>
              </a:cxn>
              <a:cxn ang="T10">
                <a:pos x="T4" y="T5"/>
              </a:cxn>
              <a:cxn ang="T11">
                <a:pos x="T6" y="T7"/>
              </a:cxn>
            </a:cxnLst>
            <a:rect l="T12" t="T13" r="T14" b="T15"/>
            <a:pathLst>
              <a:path w="9861550" h="490538">
                <a:moveTo>
                  <a:pt x="0" y="0"/>
                </a:moveTo>
                <a:lnTo>
                  <a:pt x="21600" y="0"/>
                </a:lnTo>
                <a:lnTo>
                  <a:pt x="21600" y="21600"/>
                </a:lnTo>
                <a:lnTo>
                  <a:pt x="0" y="21600"/>
                </a:lnTo>
                <a:lnTo>
                  <a:pt x="0" y="0"/>
                </a:lnTo>
                <a:close/>
              </a:path>
            </a:pathLst>
          </a:custGeom>
          <a:gradFill rotWithShape="0">
            <a:gsLst>
              <a:gs pos="0">
                <a:srgbClr val="002F47"/>
              </a:gs>
              <a:gs pos="100000">
                <a:srgbClr val="006699"/>
              </a:gs>
            </a:gsLst>
            <a:lin ang="0" scaled="1"/>
          </a:gradFill>
          <a:ln w="9360" cap="flat">
            <a:solidFill>
              <a:srgbClr val="006699"/>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89993" tIns="44997" rIns="89993" bIns="44997" anchor="ctr"/>
          <a:lstStyle/>
          <a:p>
            <a:pPr defTabSz="914400"/>
            <a:endParaRPr lang="en-US">
              <a:solidFill>
                <a:prstClr val="black"/>
              </a:solidFill>
              <a:latin typeface="Calibri"/>
            </a:endParaRPr>
          </a:p>
        </p:txBody>
      </p:sp>
      <p:sp>
        <p:nvSpPr>
          <p:cNvPr id="16393" name="Rectangle 12"/>
          <p:cNvSpPr>
            <a:spLocks noChangeArrowheads="1"/>
          </p:cNvSpPr>
          <p:nvPr/>
        </p:nvSpPr>
        <p:spPr bwMode="auto">
          <a:xfrm>
            <a:off x="0" y="0"/>
            <a:ext cx="9906000" cy="509588"/>
          </a:xfrm>
          <a:prstGeom prst="rect">
            <a:avLst/>
          </a:prstGeom>
          <a:gradFill rotWithShape="0">
            <a:gsLst>
              <a:gs pos="0">
                <a:srgbClr val="006699"/>
              </a:gs>
              <a:gs pos="100000">
                <a:srgbClr val="002F47"/>
              </a:gs>
            </a:gsLst>
            <a:lin ang="10800000" scaled="1"/>
          </a:gradFill>
          <a:ln w="9360">
            <a:solidFill>
              <a:srgbClr val="006699"/>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89993" tIns="44997" rIns="89993" bIns="44997" anchor="ctr"/>
          <a:lstStyle/>
          <a:p>
            <a:pPr algn="ctr">
              <a:tabLst>
                <a:tab pos="449229" algn="l"/>
                <a:tab pos="898457" algn="l"/>
                <a:tab pos="1347686" algn="l"/>
                <a:tab pos="1796914" algn="l"/>
                <a:tab pos="2246143" algn="l"/>
                <a:tab pos="2695371" algn="l"/>
                <a:tab pos="3144601" algn="l"/>
                <a:tab pos="3593828" algn="l"/>
                <a:tab pos="4043057" algn="l"/>
                <a:tab pos="4492286" algn="l"/>
                <a:tab pos="4941515" algn="l"/>
                <a:tab pos="5390742" algn="l"/>
                <a:tab pos="5839972" algn="l"/>
                <a:tab pos="6289200" algn="l"/>
                <a:tab pos="6738429" algn="l"/>
                <a:tab pos="7187657" algn="l"/>
                <a:tab pos="7636886" algn="l"/>
                <a:tab pos="8086114" algn="l"/>
                <a:tab pos="8535343" algn="l"/>
                <a:tab pos="8984571" algn="l"/>
                <a:tab pos="9433800" algn="l"/>
              </a:tabLst>
              <a:defRPr/>
            </a:pPr>
            <a:r>
              <a:rPr lang="it-IT" sz="2800" i="0" dirty="0">
                <a:solidFill>
                  <a:schemeClr val="bg1"/>
                </a:solidFill>
                <a:latin typeface="+mj-lt"/>
                <a:ea typeface="PT Serif"/>
                <a:cs typeface="PT Serif"/>
                <a:sym typeface="PT Serif"/>
              </a:rPr>
              <a:t>A long-standing puzzle in neutrino </a:t>
            </a:r>
            <a:r>
              <a:rPr lang="it-IT" sz="2800" i="0" dirty="0" err="1">
                <a:solidFill>
                  <a:schemeClr val="bg1"/>
                </a:solidFill>
                <a:latin typeface="+mj-lt"/>
                <a:ea typeface="PT Serif"/>
                <a:cs typeface="PT Serif"/>
                <a:sym typeface="PT Serif"/>
              </a:rPr>
              <a:t>oscillation</a:t>
            </a:r>
            <a:r>
              <a:rPr lang="it-IT" sz="2800" i="0" dirty="0">
                <a:solidFill>
                  <a:schemeClr val="bg1"/>
                </a:solidFill>
                <a:latin typeface="+mj-lt"/>
                <a:ea typeface="PT Serif"/>
                <a:cs typeface="PT Serif"/>
                <a:sym typeface="PT Serif"/>
              </a:rPr>
              <a:t> </a:t>
            </a:r>
            <a:r>
              <a:rPr lang="it-IT" sz="2800" i="0" dirty="0" err="1">
                <a:solidFill>
                  <a:schemeClr val="bg1"/>
                </a:solidFill>
                <a:latin typeface="+mj-lt"/>
                <a:ea typeface="PT Serif"/>
                <a:cs typeface="PT Serif"/>
                <a:sym typeface="PT Serif"/>
              </a:rPr>
              <a:t>sector</a:t>
            </a:r>
            <a:endParaRPr lang="it-IT" sz="2800" i="0" dirty="0">
              <a:solidFill>
                <a:schemeClr val="bg1"/>
              </a:solidFill>
              <a:latin typeface="+mj-lt"/>
              <a:ea typeface="PT Serif"/>
              <a:cs typeface="PT Serif"/>
              <a:sym typeface="PT Serif"/>
            </a:endParaRPr>
          </a:p>
        </p:txBody>
      </p:sp>
      <p:grpSp>
        <p:nvGrpSpPr>
          <p:cNvPr id="7" name="Group 6">
            <a:extLst>
              <a:ext uri="{FF2B5EF4-FFF2-40B4-BE49-F238E27FC236}">
                <a16:creationId xmlns:a16="http://schemas.microsoft.com/office/drawing/2014/main" id="{61A1BAB6-E8CE-F44D-B625-D4CF167347EA}"/>
              </a:ext>
            </a:extLst>
          </p:cNvPr>
          <p:cNvGrpSpPr/>
          <p:nvPr/>
        </p:nvGrpSpPr>
        <p:grpSpPr>
          <a:xfrm>
            <a:off x="835310" y="1374643"/>
            <a:ext cx="8567179" cy="3390569"/>
            <a:chOff x="1219200" y="2472219"/>
            <a:chExt cx="8567179" cy="2937981"/>
          </a:xfrm>
        </p:grpSpPr>
        <p:pic>
          <p:nvPicPr>
            <p:cNvPr id="3" name="Picture 2" descr="Screen Shot 2021-07-13 at 16.51.5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2777019"/>
              <a:ext cx="3352800" cy="2633181"/>
            </a:xfrm>
            <a:prstGeom prst="rect">
              <a:avLst/>
            </a:prstGeom>
          </p:spPr>
        </p:pic>
        <p:pic>
          <p:nvPicPr>
            <p:cNvPr id="4" name="Picture 3" descr="Screen Shot 2021-07-13 at 16.52.1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2805766"/>
              <a:ext cx="2981525" cy="2528234"/>
            </a:xfrm>
            <a:prstGeom prst="rect">
              <a:avLst/>
            </a:prstGeom>
          </p:spPr>
        </p:pic>
        <p:sp>
          <p:nvSpPr>
            <p:cNvPr id="5" name="TextBox 4"/>
            <p:cNvSpPr txBox="1"/>
            <p:nvPr/>
          </p:nvSpPr>
          <p:spPr>
            <a:xfrm>
              <a:off x="1828800" y="2472219"/>
              <a:ext cx="2904664" cy="369332"/>
            </a:xfrm>
            <a:prstGeom prst="rect">
              <a:avLst/>
            </a:prstGeom>
            <a:noFill/>
          </p:spPr>
          <p:txBody>
            <a:bodyPr wrap="square" rtlCol="0">
              <a:spAutoFit/>
            </a:bodyPr>
            <a:lstStyle/>
            <a:p>
              <a:r>
                <a:rPr lang="en-US" i="1" dirty="0">
                  <a:solidFill>
                    <a:srgbClr val="800000"/>
                  </a:solidFill>
                </a:rPr>
                <a:t>(anti-)</a:t>
              </a:r>
              <a:r>
                <a:rPr lang="en-US" i="1" dirty="0">
                  <a:solidFill>
                    <a:srgbClr val="800000"/>
                  </a:solidFill>
                  <a:latin typeface="Symbol" charset="2"/>
                  <a:cs typeface="Symbol" charset="2"/>
                </a:rPr>
                <a:t>n</a:t>
              </a:r>
              <a:r>
                <a:rPr lang="en-US" i="1" baseline="-25000" dirty="0">
                  <a:solidFill>
                    <a:srgbClr val="800000"/>
                  </a:solidFill>
                  <a:latin typeface="Symbol" charset="2"/>
                  <a:cs typeface="Symbol" charset="2"/>
                </a:rPr>
                <a:t>m</a:t>
              </a:r>
              <a:r>
                <a:rPr lang="en-US" i="1" dirty="0">
                  <a:solidFill>
                    <a:srgbClr val="800000"/>
                  </a:solidFill>
                </a:rPr>
                <a:t> </a:t>
              </a:r>
              <a:r>
                <a:rPr lang="en-US" sz="1600" i="1" dirty="0">
                  <a:solidFill>
                    <a:srgbClr val="800000"/>
                  </a:solidFill>
                  <a:sym typeface="Wingdings"/>
                </a:rPr>
                <a:t></a:t>
              </a:r>
              <a:r>
                <a:rPr lang="en-US" i="1" dirty="0">
                  <a:solidFill>
                    <a:srgbClr val="800000"/>
                  </a:solidFill>
                </a:rPr>
                <a:t> </a:t>
              </a:r>
              <a:r>
                <a:rPr lang="en-US" i="1" dirty="0">
                  <a:solidFill>
                    <a:srgbClr val="800000"/>
                  </a:solidFill>
                  <a:latin typeface="Symbol" charset="2"/>
                  <a:cs typeface="Symbol" charset="2"/>
                </a:rPr>
                <a:t>n</a:t>
              </a:r>
              <a:r>
                <a:rPr lang="en-US" i="1" baseline="-25000" dirty="0">
                  <a:solidFill>
                    <a:srgbClr val="800000"/>
                  </a:solidFill>
                  <a:cs typeface="Symbol" charset="2"/>
                </a:rPr>
                <a:t>e </a:t>
              </a:r>
              <a:r>
                <a:rPr lang="en-US" i="1" dirty="0">
                  <a:solidFill>
                    <a:srgbClr val="800000"/>
                  </a:solidFill>
                </a:rPr>
                <a:t>Appearance</a:t>
              </a:r>
            </a:p>
          </p:txBody>
        </p:sp>
        <p:sp>
          <p:nvSpPr>
            <p:cNvPr id="16" name="TextBox 15"/>
            <p:cNvSpPr txBox="1"/>
            <p:nvPr/>
          </p:nvSpPr>
          <p:spPr>
            <a:xfrm>
              <a:off x="5188146" y="2472219"/>
              <a:ext cx="2660454" cy="369332"/>
            </a:xfrm>
            <a:prstGeom prst="rect">
              <a:avLst/>
            </a:prstGeom>
            <a:noFill/>
          </p:spPr>
          <p:txBody>
            <a:bodyPr wrap="square" rtlCol="0">
              <a:spAutoFit/>
            </a:bodyPr>
            <a:lstStyle/>
            <a:p>
              <a:r>
                <a:rPr lang="en-US" i="1" dirty="0">
                  <a:solidFill>
                    <a:srgbClr val="800000"/>
                  </a:solidFill>
                </a:rPr>
                <a:t>(anti-)</a:t>
              </a:r>
              <a:r>
                <a:rPr lang="en-US" i="1" dirty="0">
                  <a:solidFill>
                    <a:srgbClr val="800000"/>
                  </a:solidFill>
                  <a:latin typeface="Symbol" charset="2"/>
                  <a:cs typeface="Symbol" charset="2"/>
                </a:rPr>
                <a:t>n</a:t>
              </a:r>
              <a:r>
                <a:rPr lang="en-US" i="1" baseline="-25000" dirty="0">
                  <a:solidFill>
                    <a:srgbClr val="800000"/>
                  </a:solidFill>
                  <a:cs typeface="Symbol" charset="2"/>
                </a:rPr>
                <a:t>e</a:t>
              </a:r>
              <a:r>
                <a:rPr lang="en-US" i="1" baseline="-25000" dirty="0">
                  <a:solidFill>
                    <a:srgbClr val="800000"/>
                  </a:solidFill>
                </a:rPr>
                <a:t> </a:t>
              </a:r>
              <a:r>
                <a:rPr lang="en-US" i="1" dirty="0">
                  <a:solidFill>
                    <a:srgbClr val="800000"/>
                  </a:solidFill>
                </a:rPr>
                <a:t>Disappearance</a:t>
              </a:r>
            </a:p>
          </p:txBody>
        </p:sp>
        <p:sp>
          <p:nvSpPr>
            <p:cNvPr id="27" name="TextBox 26"/>
            <p:cNvSpPr txBox="1"/>
            <p:nvPr/>
          </p:nvSpPr>
          <p:spPr>
            <a:xfrm>
              <a:off x="7696200" y="3539019"/>
              <a:ext cx="2090179" cy="338554"/>
            </a:xfrm>
            <a:prstGeom prst="rect">
              <a:avLst/>
            </a:prstGeom>
            <a:noFill/>
          </p:spPr>
          <p:txBody>
            <a:bodyPr wrap="square" rtlCol="0">
              <a:spAutoFit/>
            </a:bodyPr>
            <a:lstStyle/>
            <a:p>
              <a:r>
                <a:rPr lang="en-US" i="1" dirty="0">
                  <a:solidFill>
                    <a:srgbClr val="800000"/>
                  </a:solidFill>
                </a:rPr>
                <a:t>(arXiv:2106.05913)</a:t>
              </a:r>
            </a:p>
          </p:txBody>
        </p:sp>
      </p:grpSp>
      <p:sp>
        <p:nvSpPr>
          <p:cNvPr id="28" name="Rectangle 3"/>
          <p:cNvSpPr/>
          <p:nvPr/>
        </p:nvSpPr>
        <p:spPr>
          <a:xfrm>
            <a:off x="13128" y="609600"/>
            <a:ext cx="9867509" cy="688843"/>
          </a:xfrm>
          <a:prstGeom prst="rect">
            <a:avLst/>
          </a:prstGeom>
        </p:spPr>
        <p:txBody>
          <a:bodyPr wrap="square">
            <a:spAutoFit/>
          </a:bodyPr>
          <a:lstStyle/>
          <a:p>
            <a:pPr marL="269875" lvl="1" indent="-269875">
              <a:lnSpc>
                <a:spcPts val="2400"/>
              </a:lnSpc>
              <a:spcBef>
                <a:spcPts val="600"/>
              </a:spcBef>
              <a:spcAft>
                <a:spcPts val="600"/>
              </a:spcAft>
              <a:buClr>
                <a:srgbClr val="FF0000"/>
              </a:buClr>
              <a:buFont typeface="Wingdings" panose="05000000000000000000" pitchFamily="2" charset="2"/>
              <a:buChar char="l"/>
            </a:pPr>
            <a:r>
              <a:rPr lang="en-US" sz="1800" i="0" dirty="0">
                <a:latin typeface="Comic Sans MS"/>
                <a:cs typeface="Comic Sans MS"/>
                <a:sym typeface="Comic Sans MS"/>
              </a:rPr>
              <a:t>C</a:t>
            </a:r>
            <a:r>
              <a:rPr lang="en-US" sz="1800" i="0" dirty="0">
                <a:latin typeface="Comic Sans MS"/>
                <a:cs typeface="Comic Sans MS"/>
              </a:rPr>
              <a:t>lear tension between appearance/disappearance experiments characterized by different neutrino detection techniques and </a:t>
            </a:r>
            <a:r>
              <a:rPr lang="en-US" sz="1800" i="0" dirty="0">
                <a:latin typeface="Symbol" pitchFamily="2" charset="2"/>
                <a:cs typeface="Comic Sans MS"/>
              </a:rPr>
              <a:t>n</a:t>
            </a:r>
            <a:r>
              <a:rPr lang="en-US" sz="1800" i="0" dirty="0">
                <a:latin typeface="Comic Sans MS"/>
                <a:cs typeface="Comic Sans MS"/>
              </a:rPr>
              <a:t> energy spectra:</a:t>
            </a:r>
          </a:p>
        </p:txBody>
      </p:sp>
      <p:sp>
        <p:nvSpPr>
          <p:cNvPr id="14" name="Rectangle 3">
            <a:extLst>
              <a:ext uri="{FF2B5EF4-FFF2-40B4-BE49-F238E27FC236}">
                <a16:creationId xmlns:a16="http://schemas.microsoft.com/office/drawing/2014/main" id="{EBD48A68-E342-EF46-A67A-756C280349C7}"/>
              </a:ext>
            </a:extLst>
          </p:cNvPr>
          <p:cNvSpPr/>
          <p:nvPr/>
        </p:nvSpPr>
        <p:spPr>
          <a:xfrm>
            <a:off x="560400" y="4993812"/>
            <a:ext cx="9269400" cy="1406988"/>
          </a:xfrm>
          <a:prstGeom prst="rect">
            <a:avLst/>
          </a:prstGeom>
        </p:spPr>
        <p:txBody>
          <a:bodyPr wrap="square">
            <a:spAutoFit/>
          </a:bodyPr>
          <a:lstStyle/>
          <a:p>
            <a:pPr marL="280988" lvl="2" indent="-227013">
              <a:lnSpc>
                <a:spcPts val="2300"/>
              </a:lnSpc>
              <a:spcBef>
                <a:spcPts val="400"/>
              </a:spcBef>
              <a:spcAft>
                <a:spcPts val="400"/>
              </a:spcAft>
              <a:buClr>
                <a:srgbClr val="FF0000"/>
              </a:buClr>
              <a:buSzPct val="90000"/>
              <a:buFont typeface="Wingdings" pitchFamily="2" charset="2"/>
              <a:buChar char="ü"/>
            </a:pPr>
            <a:r>
              <a:rPr lang="en-US" sz="1800" kern="0" dirty="0">
                <a:solidFill>
                  <a:srgbClr val="0000FF"/>
                </a:solidFill>
                <a:latin typeface="+mn-lt"/>
                <a:ea typeface="MS PGothic" charset="0"/>
              </a:rPr>
              <a:t>Measuring both </a:t>
            </a:r>
            <a:r>
              <a:rPr lang="en-US" sz="1800" kern="0" dirty="0">
                <a:solidFill>
                  <a:srgbClr val="0000FF"/>
                </a:solidFill>
                <a:latin typeface="Symbol" pitchFamily="2" charset="2"/>
                <a:ea typeface="MS PGothic" charset="0"/>
              </a:rPr>
              <a:t>n</a:t>
            </a:r>
            <a:r>
              <a:rPr lang="en-US" sz="1800" kern="0" dirty="0">
                <a:solidFill>
                  <a:srgbClr val="0000FF"/>
                </a:solidFill>
                <a:latin typeface="+mn-lt"/>
                <a:ea typeface="MS PGothic" charset="0"/>
              </a:rPr>
              <a:t> app./</a:t>
            </a:r>
            <a:r>
              <a:rPr lang="en-US" sz="1800" kern="0" dirty="0" err="1">
                <a:solidFill>
                  <a:srgbClr val="0000FF"/>
                </a:solidFill>
                <a:latin typeface="+mn-lt"/>
                <a:ea typeface="MS PGothic" charset="0"/>
              </a:rPr>
              <a:t>disapp</a:t>
            </a:r>
            <a:r>
              <a:rPr lang="en-US" sz="1800" kern="0" dirty="0">
                <a:solidFill>
                  <a:srgbClr val="0000FF"/>
                </a:solidFill>
                <a:latin typeface="+mn-lt"/>
                <a:ea typeface="MS PGothic" charset="0"/>
              </a:rPr>
              <a:t>. in the same experiment with a detector with an </a:t>
            </a:r>
            <a:r>
              <a:rPr lang="en-US" sz="1800" kern="0" dirty="0">
                <a:solidFill>
                  <a:srgbClr val="FF0000"/>
                </a:solidFill>
                <a:latin typeface="+mn-lt"/>
                <a:ea typeface="MS PGothic" charset="0"/>
              </a:rPr>
              <a:t>optimal neutrino identification/</a:t>
            </a:r>
            <a:r>
              <a:rPr lang="en-US" sz="1800" kern="0" dirty="0" err="1">
                <a:solidFill>
                  <a:srgbClr val="FF0000"/>
                </a:solidFill>
                <a:latin typeface="+mn-lt"/>
                <a:ea typeface="MS PGothic" charset="0"/>
              </a:rPr>
              <a:t>backgr</a:t>
            </a:r>
            <a:r>
              <a:rPr lang="en-US" sz="1800" kern="0" dirty="0">
                <a:solidFill>
                  <a:srgbClr val="FF0000"/>
                </a:solidFill>
                <a:latin typeface="+mn-lt"/>
                <a:ea typeface="MS PGothic" charset="0"/>
              </a:rPr>
              <a:t> rejection </a:t>
            </a:r>
            <a:r>
              <a:rPr lang="en-US" sz="1800" kern="0" dirty="0">
                <a:solidFill>
                  <a:srgbClr val="0000FF"/>
                </a:solidFill>
                <a:latin typeface="+mn-lt"/>
                <a:ea typeface="MS PGothic" charset="0"/>
              </a:rPr>
              <a:t>is mandatory  </a:t>
            </a:r>
          </a:p>
          <a:p>
            <a:pPr marL="280988" lvl="2" indent="-227013">
              <a:lnSpc>
                <a:spcPts val="2300"/>
              </a:lnSpc>
              <a:spcBef>
                <a:spcPts val="400"/>
              </a:spcBef>
              <a:spcAft>
                <a:spcPts val="400"/>
              </a:spcAft>
              <a:buClr>
                <a:srgbClr val="FF0000"/>
              </a:buClr>
              <a:buSzPct val="90000"/>
              <a:buFont typeface="Wingdings" pitchFamily="2" charset="2"/>
              <a:buChar char="ü"/>
            </a:pPr>
            <a:r>
              <a:rPr lang="en-US" sz="1800" kern="0" dirty="0">
                <a:solidFill>
                  <a:srgbClr val="FF0000"/>
                </a:solidFill>
                <a:latin typeface="+mn-lt"/>
                <a:ea typeface="MS PGothic" charset="0"/>
              </a:rPr>
              <a:t>Far to near detector neutrino spectra comparison</a:t>
            </a:r>
            <a:r>
              <a:rPr lang="en-US" sz="1800" kern="0" dirty="0">
                <a:solidFill>
                  <a:srgbClr val="0000FF"/>
                </a:solidFill>
                <a:latin typeface="+mn-lt"/>
                <a:ea typeface="MS PGothic" charset="0"/>
              </a:rPr>
              <a:t>: crucial for the control of </a:t>
            </a:r>
            <a:r>
              <a:rPr lang="en-US" sz="1800" kern="0" dirty="0" err="1">
                <a:solidFill>
                  <a:srgbClr val="0000FF"/>
                </a:solidFill>
                <a:latin typeface="+mn-lt"/>
                <a:ea typeface="MS PGothic" charset="0"/>
              </a:rPr>
              <a:t>backgr</a:t>
            </a:r>
            <a:r>
              <a:rPr lang="en-US" sz="1800" kern="0" dirty="0">
                <a:solidFill>
                  <a:srgbClr val="0000FF"/>
                </a:solidFill>
                <a:latin typeface="+mn-lt"/>
                <a:ea typeface="MS PGothic" charset="0"/>
              </a:rPr>
              <a:t> and beam/detector systematics.</a:t>
            </a:r>
            <a:endParaRPr lang="en-US" sz="1800" dirty="0">
              <a:solidFill>
                <a:srgbClr val="0000FF"/>
              </a:solidFill>
              <a:latin typeface="+mn-lt"/>
              <a:ea typeface="MS PGothic" charset="0"/>
              <a:cs typeface="MS PGothic" charset="0"/>
            </a:endParaRPr>
          </a:p>
        </p:txBody>
      </p:sp>
      <p:sp>
        <p:nvSpPr>
          <p:cNvPr id="15" name="Slide Number Placeholder 4">
            <a:extLst>
              <a:ext uri="{FF2B5EF4-FFF2-40B4-BE49-F238E27FC236}">
                <a16:creationId xmlns:a16="http://schemas.microsoft.com/office/drawing/2014/main" id="{45FD90B3-A960-1F4E-85F7-A40A7E979D54}"/>
              </a:ext>
            </a:extLst>
          </p:cNvPr>
          <p:cNvSpPr>
            <a:spLocks noGrp="1"/>
          </p:cNvSpPr>
          <p:nvPr>
            <p:ph type="sldNum" sz="quarter" idx="11"/>
          </p:nvPr>
        </p:nvSpPr>
        <p:spPr>
          <a:xfrm>
            <a:off x="7842250" y="6629400"/>
            <a:ext cx="2063750" cy="228600"/>
          </a:xfrm>
        </p:spPr>
        <p:txBody>
          <a:bodyPr/>
          <a:lstStyle/>
          <a:p>
            <a:pPr>
              <a:defRPr/>
            </a:pPr>
            <a:r>
              <a:rPr lang="en-GB" dirty="0"/>
              <a:t>Slide# : </a:t>
            </a:r>
            <a:fld id="{A86CEAE1-7B07-CE4F-A20C-236EDAD9CE90}" type="slidenum">
              <a:rPr lang="en-GB" smtClean="0"/>
              <a:pPr>
                <a:defRPr/>
              </a:pPr>
              <a:t>9</a:t>
            </a:fld>
            <a:endParaRPr lang="en-GB" dirty="0"/>
          </a:p>
        </p:txBody>
      </p:sp>
    </p:spTree>
    <p:extLst>
      <p:ext uri="{BB962C8B-B14F-4D97-AF65-F5344CB8AC3E}">
        <p14:creationId xmlns:p14="http://schemas.microsoft.com/office/powerpoint/2010/main" val="583136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6|6.4|3.4|5|4.8|9.4|1.3|12.3|11.2"/>
</p:tagLst>
</file>

<file path=ppt/tags/tag2.xml><?xml version="1.0" encoding="utf-8"?>
<p:tagLst xmlns:a="http://schemas.openxmlformats.org/drawingml/2006/main" xmlns:r="http://schemas.openxmlformats.org/officeDocument/2006/relationships" xmlns:p="http://schemas.openxmlformats.org/presentationml/2006/main">
  <p:tag name="TIMING" val="|1|5.6|6.4|3.4|5|4.8|9.4|1.3|12.3|11.2"/>
</p:tagLst>
</file>

<file path=ppt/theme/theme1.xml><?xml version="1.0" encoding="utf-8"?>
<a:theme xmlns:a="http://schemas.openxmlformats.org/drawingml/2006/main" name="OECD_TALK">
  <a:themeElements>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ECD_TALK">
      <a:majorFont>
        <a:latin typeface="Helvetic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omic Sans MS" pitchFamily="1" charset="0"/>
          </a:defRPr>
        </a:defPPr>
      </a:lstStyle>
    </a:lnDef>
  </a:objectDefaults>
  <a:extraClrSchemeLst>
    <a:extraClrScheme>
      <a:clrScheme name="OECD_TAL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ECD_TAL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ECD_TAL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ECD_TAL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ECD_TAL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ECD_TAL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ECD_TAL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62104</TotalTime>
  <Words>4468</Words>
  <Application>Microsoft Macintosh PowerPoint</Application>
  <PresentationFormat>A4 Paper (210x297 mm)</PresentationFormat>
  <Paragraphs>490</Paragraphs>
  <Slides>36</Slides>
  <Notes>18</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9" baseType="lpstr">
      <vt:lpstr>MS PGothic</vt:lpstr>
      <vt:lpstr>MS PGothic</vt:lpstr>
      <vt:lpstr>Al Nile</vt:lpstr>
      <vt:lpstr>American Typewriter Light</vt:lpstr>
      <vt:lpstr>Arial</vt:lpstr>
      <vt:lpstr>Calibri</vt:lpstr>
      <vt:lpstr>Cambria Math</vt:lpstr>
      <vt:lpstr>Comic Sans MS</vt:lpstr>
      <vt:lpstr>ComicSansMS</vt:lpstr>
      <vt:lpstr>DejaVu Sans</vt:lpstr>
      <vt:lpstr>Droid Sans Fallback</vt:lpstr>
      <vt:lpstr>Gill Sans</vt:lpstr>
      <vt:lpstr>Helvetica</vt:lpstr>
      <vt:lpstr>PT Serif</vt:lpstr>
      <vt:lpstr>Symbol</vt:lpstr>
      <vt:lpstr>SymbolMT</vt:lpstr>
      <vt:lpstr>Times</vt:lpstr>
      <vt:lpstr>Times New Roman</vt:lpstr>
      <vt:lpstr>Verdana</vt:lpstr>
      <vt:lpstr>Wingdings</vt:lpstr>
      <vt:lpstr>Zapf Dingbats</vt:lpstr>
      <vt:lpstr>OECD_TALK</vt:lpstr>
      <vt:lpstr>Documento</vt:lpstr>
      <vt:lpstr>PowerPoint Presentation</vt:lpstr>
      <vt:lpstr>The high energy frontier</vt:lpstr>
      <vt:lpstr>Neutrino oscillations</vt:lpstr>
      <vt:lpstr>Present neutrino saga… </vt:lpstr>
      <vt:lpstr>Matter-antimatter asymmetry?</vt:lpstr>
      <vt:lpstr>Persisting anomalies in the neutrino sector </vt:lpstr>
      <vt:lpstr>New evidence for oscillations of sterile neutrinos at reactor ?</vt:lpstr>
      <vt:lpstr>PowerPoint Presentation</vt:lpstr>
      <vt:lpstr>PowerPoint Presentation</vt:lpstr>
      <vt:lpstr>Short Baseline Neutrino (SBN) at FNAL BNB and NuMi beams: a definitive answer to sterile neutrinos ?</vt:lpstr>
      <vt:lpstr>PowerPoint Presentation</vt:lpstr>
      <vt:lpstr>SBN Program: sterile neutrino sensitivity, 3 years (6.6 x1020 pot) </vt:lpstr>
      <vt:lpstr>PowerPoint Presentation</vt:lpstr>
      <vt:lpstr>PowerPoint Presentation</vt:lpstr>
      <vt:lpstr>PowerPoint Presentation</vt:lpstr>
      <vt:lpstr>TPC wire readout</vt:lpstr>
      <vt:lpstr>Upgrade of the light collection system</vt:lpstr>
      <vt:lpstr>PowerPoint Presentation</vt:lpstr>
      <vt:lpstr>First collected neutrino events: a BNB QE nm CC candidate</vt:lpstr>
      <vt:lpstr> NuMI ne CC candidates</vt:lpstr>
      <vt:lpstr>PowerPoint Presentation</vt:lpstr>
      <vt:lpstr>PowerPoint Presentation</vt:lpstr>
      <vt:lpstr>PowerPoint Presentation</vt:lpstr>
      <vt:lpstr>PowerPoint Presentation</vt:lpstr>
      <vt:lpstr>SBN Near detector: SBND at 110 m from target</vt:lpstr>
      <vt:lpstr>ICARUS Research Program</vt:lpstr>
      <vt:lpstr>ICARUS search for Neutrino-4 claims at FNAL</vt:lpstr>
      <vt:lpstr>nm event selection for disappearance analysis at BNB</vt:lpstr>
      <vt:lpstr>1mNp analysis – event selection results</vt:lpstr>
      <vt:lpstr>Neutrino Interactions from NuMI off axis at ICARUS</vt:lpstr>
      <vt:lpstr>PowerPoint Presentation</vt:lpstr>
      <vt:lpstr>PowerPoint Presentation</vt:lpstr>
      <vt:lpstr>PowerPoint Presentation</vt:lpstr>
      <vt:lpstr>What next</vt:lpstr>
      <vt:lpstr> ICARUS Collaboration at SBN</vt:lpstr>
      <vt:lpstr> </vt:lpstr>
    </vt:vector>
  </TitlesOfParts>
  <Company>Carlo Rubbia</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optical astronomy to astro-particle physics    Carlo Rubbia CERN, Geneva, Switzerland</dc:title>
  <dc:creator>Carlo Rubbia</dc:creator>
  <cp:lastModifiedBy/>
  <cp:revision>3384</cp:revision>
  <cp:lastPrinted>2025-05-26T07:18:55Z</cp:lastPrinted>
  <dcterms:created xsi:type="dcterms:W3CDTF">2014-01-31T11:06:17Z</dcterms:created>
  <dcterms:modified xsi:type="dcterms:W3CDTF">2025-06-03T09:01:24Z</dcterms:modified>
</cp:coreProperties>
</file>