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282" r:id="rId4"/>
    <p:sldId id="276" r:id="rId5"/>
    <p:sldId id="283" r:id="rId6"/>
    <p:sldId id="277" r:id="rId7"/>
    <p:sldId id="278" r:id="rId8"/>
    <p:sldId id="279" r:id="rId9"/>
    <p:sldId id="280" r:id="rId10"/>
    <p:sldId id="281" r:id="rId11"/>
    <p:sldId id="274" r:id="rId12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9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CA649-9923-0B46-9319-96293DC780C2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5EB7-0014-764C-ABA4-CEAF83136A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78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B7-0014-764C-ABA4-CEAF83136A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6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23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45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5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37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45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0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99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08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15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66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022F2-EB48-C042-A21D-67809EB98AE7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9ADB8-6345-894E-96E6-74025ECD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95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C253D09-4E82-FF1E-FE62-CCDBFA222204}"/>
              </a:ext>
            </a:extLst>
          </p:cNvPr>
          <p:cNvPicPr/>
          <p:nvPr/>
        </p:nvPicPr>
        <p:blipFill>
          <a:blip r:embed="rId3"/>
          <a:srcRect l="7186" t="5415" r="4176" b="5604"/>
          <a:stretch/>
        </p:blipFill>
        <p:spPr>
          <a:xfrm>
            <a:off x="6833522" y="312757"/>
            <a:ext cx="1131519" cy="1118172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F30AC6-E194-27FA-9DA5-8149E1C3813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409257" y="312757"/>
            <a:ext cx="858702" cy="1016422"/>
          </a:xfrm>
          <a:prstGeom prst="rect">
            <a:avLst/>
          </a:prstGeom>
          <a:ln w="0"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9915C1D-A0C6-FB33-7CDA-59BAE56CFAD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39953" y="506238"/>
            <a:ext cx="2421574" cy="6294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A06D1-6823-497C-FF78-4B95D3E61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37" y="312757"/>
            <a:ext cx="1164407" cy="1156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C2E33-1C10-D1C9-8742-D2DDD49F95E7}"/>
              </a:ext>
            </a:extLst>
          </p:cNvPr>
          <p:cNvSpPr txBox="1"/>
          <p:nvPr/>
        </p:nvSpPr>
        <p:spPr>
          <a:xfrm>
            <a:off x="1774926" y="4747321"/>
            <a:ext cx="606868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Roboto" panose="02000000000000000000" pitchFamily="2" charset="0"/>
                <a:ea typeface="Roboto" panose="02000000000000000000" pitchFamily="2" charset="0"/>
              </a:rPr>
              <a:t>Associate Professor. </a:t>
            </a:r>
            <a:r>
              <a:rPr lang="it-IT" sz="2400" b="1" dirty="0">
                <a:latin typeface="Roboto" panose="02000000000000000000" pitchFamily="2" charset="0"/>
                <a:ea typeface="Roboto" panose="02000000000000000000" pitchFamily="2" charset="0"/>
              </a:rPr>
              <a:t>Dr. Daniele Dondi</a:t>
            </a:r>
          </a:p>
          <a:p>
            <a:r>
              <a:rPr lang="en-GB" dirty="0">
                <a:latin typeface="+mj-lt"/>
              </a:rPr>
              <a:t>Director in Laboratory of Radiation Chemistry and EPR Spectroscopy</a:t>
            </a:r>
          </a:p>
          <a:p>
            <a:r>
              <a:rPr lang="en-GB" dirty="0">
                <a:latin typeface="+mj-lt"/>
              </a:rPr>
              <a:t>Department of Chemistry, University of Pavia, 27100, Italy.</a:t>
            </a:r>
            <a:endParaRPr lang="en-GB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1A697E-3B78-9321-EFF6-A041E41E76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6" t="5535" r="6229" b="6211"/>
          <a:stretch/>
        </p:blipFill>
        <p:spPr>
          <a:xfrm>
            <a:off x="8487862" y="4747321"/>
            <a:ext cx="1425354" cy="1426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8551BC-E37F-A650-0A6B-6E0126054FD2}"/>
              </a:ext>
            </a:extLst>
          </p:cNvPr>
          <p:cNvSpPr txBox="1"/>
          <p:nvPr/>
        </p:nvSpPr>
        <p:spPr>
          <a:xfrm>
            <a:off x="7965040" y="6360577"/>
            <a:ext cx="3048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Wednesday, </a:t>
            </a:r>
            <a:r>
              <a:rPr lang="it-IT">
                <a:latin typeface="+mj-lt"/>
              </a:rPr>
              <a:t>May 28th</a:t>
            </a:r>
            <a:r>
              <a:rPr lang="it-IT" dirty="0">
                <a:latin typeface="+mj-lt"/>
              </a:rPr>
              <a:t>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6DAEB-412C-1D67-EF40-BA156A18290A}"/>
              </a:ext>
            </a:extLst>
          </p:cNvPr>
          <p:cNvSpPr txBox="1"/>
          <p:nvPr/>
        </p:nvSpPr>
        <p:spPr>
          <a:xfrm>
            <a:off x="4367855" y="2530420"/>
            <a:ext cx="2746241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it-IT" sz="6000" b="1" dirty="0">
                <a:ln>
                  <a:solidFill>
                    <a:srgbClr val="00B05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CH4rLiE</a:t>
            </a:r>
            <a:endParaRPr lang="en-GB" sz="6000" b="1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21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7C2902-CD75-950A-C583-30DBA4D2DC57}"/>
              </a:ext>
            </a:extLst>
          </p:cNvPr>
          <p:cNvSpPr txBox="1"/>
          <p:nvPr/>
        </p:nvSpPr>
        <p:spPr>
          <a:xfrm>
            <a:off x="5330574" y="133834"/>
            <a:ext cx="183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AF163-A7DF-B858-7837-5475CB75A022}"/>
              </a:ext>
            </a:extLst>
          </p:cNvPr>
          <p:cNvSpPr txBox="1"/>
          <p:nvPr/>
        </p:nvSpPr>
        <p:spPr>
          <a:xfrm>
            <a:off x="496584" y="853292"/>
            <a:ext cx="1119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synthesis of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UCSB-9 Zeolite- 3g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TUT-100- 1.7 g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A1F2A-5425-741E-B184-486E0F4CF4FF}"/>
              </a:ext>
            </a:extLst>
          </p:cNvPr>
          <p:cNvSpPr txBox="1"/>
          <p:nvPr/>
        </p:nvSpPr>
        <p:spPr>
          <a:xfrm>
            <a:off x="5660477" y="2578813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7FDD3-2969-6489-D435-9CE80FE73189}"/>
              </a:ext>
            </a:extLst>
          </p:cNvPr>
          <p:cNvSpPr txBox="1"/>
          <p:nvPr/>
        </p:nvSpPr>
        <p:spPr>
          <a:xfrm>
            <a:off x="496585" y="3159303"/>
            <a:ext cx="11037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Continuing preparation of USCB-9 zeolite, and TUT-100.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granulation trial.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73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851CE-3463-664A-B2A6-14F3A8F01001}"/>
              </a:ext>
            </a:extLst>
          </p:cNvPr>
          <p:cNvSpPr txBox="1"/>
          <p:nvPr/>
        </p:nvSpPr>
        <p:spPr>
          <a:xfrm>
            <a:off x="4339683" y="3969410"/>
            <a:ext cx="5636479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it-IT" sz="13800" dirty="0">
                <a:ln>
                  <a:solidFill>
                    <a:srgbClr val="00B05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 you</a:t>
            </a:r>
            <a:endParaRPr lang="en-GB" sz="138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DE00D-4FD4-80B3-D07F-187DC6AD6C64}"/>
              </a:ext>
            </a:extLst>
          </p:cNvPr>
          <p:cNvSpPr txBox="1"/>
          <p:nvPr/>
        </p:nvSpPr>
        <p:spPr>
          <a:xfrm>
            <a:off x="2595770" y="790833"/>
            <a:ext cx="258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u="sng" dirty="0" err="1">
                <a:latin typeface="AngsanaUPC" panose="020B0502040204020203" pitchFamily="18" charset="-34"/>
                <a:cs typeface="AngsanaUPC" panose="020B0502040204020203" pitchFamily="18" charset="-34"/>
              </a:rPr>
              <a:t>Acknowledgement</a:t>
            </a:r>
            <a:endParaRPr lang="en-GB" sz="3600" b="1" u="sng" dirty="0">
              <a:latin typeface="AngsanaUPC" panose="020B0502040204020203" pitchFamily="18" charset="-34"/>
              <a:cs typeface="AngsanaUPC" panose="020B0502040204020203" pitchFamily="18" charset="-34"/>
            </a:endParaRPr>
          </a:p>
        </p:txBody>
      </p:sp>
      <p:pic>
        <p:nvPicPr>
          <p:cNvPr id="3" name="Google Shape;365;p19">
            <a:extLst>
              <a:ext uri="{FF2B5EF4-FFF2-40B4-BE49-F238E27FC236}">
                <a16:creationId xmlns:a16="http://schemas.microsoft.com/office/drawing/2014/main" id="{38104574-62B9-6D30-9728-D23BECB98C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4077" y="1647548"/>
            <a:ext cx="4506013" cy="8356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6671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AF1CC2-77D5-A603-B250-72B5A9CC720B}"/>
              </a:ext>
            </a:extLst>
          </p:cNvPr>
          <p:cNvSpPr txBox="1"/>
          <p:nvPr/>
        </p:nvSpPr>
        <p:spPr>
          <a:xfrm>
            <a:off x="4580562" y="205483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Z5 molecular sieves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757ED-B8B4-CA6D-51D7-E9649DA7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59" y="769483"/>
            <a:ext cx="3959752" cy="2969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AB3538-F0C8-B40D-2934-DA9713539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111" y="769483"/>
            <a:ext cx="3959752" cy="2969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AFFD3-14CF-4A35-8AD3-6F4268DFA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86" y="3682703"/>
            <a:ext cx="3959752" cy="2969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F267AE-3B07-D911-88DF-D0A2DEC7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111" y="3682703"/>
            <a:ext cx="3959752" cy="29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2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D1DD47-421E-1D85-AB81-4C5FA8AD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35" y="3526178"/>
            <a:ext cx="31083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08E8DBB-E05D-E422-360A-BA68C10E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2" y="3526178"/>
            <a:ext cx="69945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37BCC1-AF4B-5D53-0954-39CFFF7F6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20555"/>
              </p:ext>
            </p:extLst>
          </p:nvPr>
        </p:nvGraphicFramePr>
        <p:xfrm>
          <a:off x="3593672" y="1461346"/>
          <a:ext cx="541866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885055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362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 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34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56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96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7883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11D0EE-7A64-F84E-5CA6-AFBA04ACA717}"/>
              </a:ext>
            </a:extLst>
          </p:cNvPr>
          <p:cNvSpPr txBox="1"/>
          <p:nvPr/>
        </p:nvSpPr>
        <p:spPr>
          <a:xfrm>
            <a:off x="4580562" y="205483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EDS of Z5 molecular sieves</a:t>
            </a:r>
          </a:p>
        </p:txBody>
      </p:sp>
    </p:spTree>
    <p:extLst>
      <p:ext uri="{BB962C8B-B14F-4D97-AF65-F5344CB8AC3E}">
        <p14:creationId xmlns:p14="http://schemas.microsoft.com/office/powerpoint/2010/main" val="192806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97447-CEE8-EB90-8BD3-4AD87FAD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69" y="565078"/>
            <a:ext cx="3962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3D85D-A85B-2DE4-01AC-6A1A0080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69" y="565078"/>
            <a:ext cx="39624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00EA7-60EC-804E-1AF2-B99DE3195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369" y="3536878"/>
            <a:ext cx="39624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A73FD-1400-DFDF-6136-912029886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769" y="3536878"/>
            <a:ext cx="3962400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9E05E-1194-7699-5914-53A73EDA7E7F}"/>
              </a:ext>
            </a:extLst>
          </p:cNvPr>
          <p:cNvSpPr txBox="1"/>
          <p:nvPr/>
        </p:nvSpPr>
        <p:spPr>
          <a:xfrm>
            <a:off x="4405901" y="149267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Z5 grinded</a:t>
            </a:r>
          </a:p>
        </p:txBody>
      </p:sp>
    </p:spTree>
    <p:extLst>
      <p:ext uri="{BB962C8B-B14F-4D97-AF65-F5344CB8AC3E}">
        <p14:creationId xmlns:p14="http://schemas.microsoft.com/office/powerpoint/2010/main" val="254395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92DC2A-2C65-3423-7D86-363289430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49275"/>
              </p:ext>
            </p:extLst>
          </p:nvPr>
        </p:nvGraphicFramePr>
        <p:xfrm>
          <a:off x="1191898" y="1236618"/>
          <a:ext cx="541866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885055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362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 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34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56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96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788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FF99AD-6069-5175-1433-1CC69118B713}"/>
              </a:ext>
            </a:extLst>
          </p:cNvPr>
          <p:cNvSpPr txBox="1"/>
          <p:nvPr/>
        </p:nvSpPr>
        <p:spPr>
          <a:xfrm>
            <a:off x="4580562" y="205483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EDS of Z5 grinded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392614-3310-F082-5CB0-203990B8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935" y="3326153"/>
            <a:ext cx="31083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D93D2FB-3643-F528-5479-EFECBDBC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5" y="3526178"/>
            <a:ext cx="69945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280889-F72C-C700-7AC1-969C1905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66" y="1015281"/>
            <a:ext cx="310832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91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B3841-B127-32B8-EDDA-E1D7BCDA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19" y="955496"/>
            <a:ext cx="3962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51090-DBF8-C1FD-3538-7A9DBBB8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19" y="955496"/>
            <a:ext cx="39624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5E42B-D720-5501-8B1F-B4E321BD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519" y="3927296"/>
            <a:ext cx="39624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200AF-9522-BEA2-1693-A362C98A4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919" y="3927296"/>
            <a:ext cx="3962400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5E1D6F-1D57-008D-1A37-1F1269E2F097}"/>
              </a:ext>
            </a:extLst>
          </p:cNvPr>
          <p:cNvSpPr txBox="1"/>
          <p:nvPr/>
        </p:nvSpPr>
        <p:spPr>
          <a:xfrm>
            <a:off x="4405901" y="349322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Z5-C 20%</a:t>
            </a:r>
          </a:p>
        </p:txBody>
      </p:sp>
    </p:spTree>
    <p:extLst>
      <p:ext uri="{BB962C8B-B14F-4D97-AF65-F5344CB8AC3E}">
        <p14:creationId xmlns:p14="http://schemas.microsoft.com/office/powerpoint/2010/main" val="233335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A0DB0C-73AF-A548-001E-B058B17CE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94219"/>
              </p:ext>
            </p:extLst>
          </p:nvPr>
        </p:nvGraphicFramePr>
        <p:xfrm>
          <a:off x="1871229" y="1276412"/>
          <a:ext cx="541866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885055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36272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 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34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46.37%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56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96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78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549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668C82-AD4F-3854-5941-0AD63FB05F7C}"/>
              </a:ext>
            </a:extLst>
          </p:cNvPr>
          <p:cNvSpPr txBox="1"/>
          <p:nvPr/>
        </p:nvSpPr>
        <p:spPr>
          <a:xfrm>
            <a:off x="4580562" y="205483"/>
            <a:ext cx="406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EDS of Z5-C 20%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75E26C-594B-B670-1210-1E208A9E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66" y="3594225"/>
            <a:ext cx="31083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5671BB9-DB17-BB83-8688-D2B9642A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0" y="3594225"/>
            <a:ext cx="69945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2C47D0D9-3E04-AEFF-25E3-151E8B55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66" y="1108869"/>
            <a:ext cx="310832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02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49F9-125E-169D-B265-0418FD61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0" y="1121816"/>
            <a:ext cx="10995413" cy="534062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42919D-CC24-AB99-721C-022E4D888206}"/>
              </a:ext>
            </a:extLst>
          </p:cNvPr>
          <p:cNvCxnSpPr>
            <a:cxnSpLocks/>
          </p:cNvCxnSpPr>
          <p:nvPr/>
        </p:nvCxnSpPr>
        <p:spPr>
          <a:xfrm flipH="1">
            <a:off x="4592548" y="1890445"/>
            <a:ext cx="780836" cy="657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CFB090-930C-3EB6-393B-291D037327E0}"/>
              </a:ext>
            </a:extLst>
          </p:cNvPr>
          <p:cNvSpPr txBox="1"/>
          <p:nvPr/>
        </p:nvSpPr>
        <p:spPr>
          <a:xfrm>
            <a:off x="4842083" y="1418372"/>
            <a:ext cx="22955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Carbon Content 12.2%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6149-8CB8-407E-C093-989243FE2EAD}"/>
              </a:ext>
            </a:extLst>
          </p:cNvPr>
          <p:cNvSpPr txBox="1"/>
          <p:nvPr/>
        </p:nvSpPr>
        <p:spPr>
          <a:xfrm>
            <a:off x="4441634" y="195500"/>
            <a:ext cx="3591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26g of prepared Z5C20% TGA</a:t>
            </a:r>
          </a:p>
        </p:txBody>
      </p:sp>
    </p:spTree>
    <p:extLst>
      <p:ext uri="{BB962C8B-B14F-4D97-AF65-F5344CB8AC3E}">
        <p14:creationId xmlns:p14="http://schemas.microsoft.com/office/powerpoint/2010/main" val="55292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362EE-2A52-6A5A-E33B-80E5F5C0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78" y="1257143"/>
            <a:ext cx="11148644" cy="5415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E612C-3B27-30A9-0528-D496F41C7024}"/>
              </a:ext>
            </a:extLst>
          </p:cNvPr>
          <p:cNvSpPr txBox="1"/>
          <p:nvPr/>
        </p:nvSpPr>
        <p:spPr>
          <a:xfrm>
            <a:off x="4101163" y="195500"/>
            <a:ext cx="427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TGA comparison between 10g to 26g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4AED6-7D70-5B1C-DF64-DDE91E6412D3}"/>
              </a:ext>
            </a:extLst>
          </p:cNvPr>
          <p:cNvSpPr txBox="1"/>
          <p:nvPr/>
        </p:nvSpPr>
        <p:spPr>
          <a:xfrm>
            <a:off x="521678" y="647369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content (10g)- 13.6%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content (26g)- 12.2%</a:t>
            </a:r>
          </a:p>
        </p:txBody>
      </p:sp>
    </p:spTree>
    <p:extLst>
      <p:ext uri="{BB962C8B-B14F-4D97-AF65-F5344CB8AC3E}">
        <p14:creationId xmlns:p14="http://schemas.microsoft.com/office/powerpoint/2010/main" val="2147728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Widescreen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AngsanaUPC</vt:lpstr>
      <vt:lpstr>Arabic Typesetting</vt:lpstr>
      <vt:lpstr>Arial</vt:lpstr>
      <vt:lpstr>Calibri</vt:lpstr>
      <vt:lpstr>Roboto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2018-03-29T05:35:37Z</dcterms:created>
  <dcterms:modified xsi:type="dcterms:W3CDTF">2025-05-28T07:37:44Z</dcterms:modified>
</cp:coreProperties>
</file>