
<file path=[Content_Types].xml><?xml version="1.0" encoding="utf-8"?>
<Types xmlns="http://schemas.openxmlformats.org/package/2006/content-types">
  <Override PartName="/ppt/slides/slide17.xml" ContentType="application/vnd.openxmlformats-officedocument.presentationml.slide+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2.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3.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png" ContentType="image/png"/>
  <Override PartName="/docProps/core.xml" ContentType="application/vnd.openxmlformats-package.core-properties+xml"/>
  <Override PartName="/ppt/slides/slide9.xml" ContentType="application/vnd.openxmlformats-officedocument.presentationml.slide+xml"/>
  <Default Extension="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74" r:id="rId3"/>
    <p:sldId id="273" r:id="rId4"/>
    <p:sldId id="277" r:id="rId5"/>
    <p:sldId id="278" r:id="rId6"/>
    <p:sldId id="279" r:id="rId7"/>
    <p:sldId id="257" r:id="rId8"/>
    <p:sldId id="258" r:id="rId9"/>
    <p:sldId id="260" r:id="rId10"/>
    <p:sldId id="261" r:id="rId11"/>
    <p:sldId id="262" r:id="rId12"/>
    <p:sldId id="263" r:id="rId13"/>
    <p:sldId id="264" r:id="rId14"/>
    <p:sldId id="265" r:id="rId15"/>
    <p:sldId id="266" r:id="rId16"/>
    <p:sldId id="267" r:id="rId17"/>
    <p:sldId id="268" r:id="rId18"/>
    <p:sldId id="269" r:id="rId19"/>
    <p:sldId id="276" r:id="rId20"/>
    <p:sldId id="271" r:id="rId21"/>
    <p:sldId id="275" r:id="rId22"/>
    <p:sldId id="280" r:id="rId23"/>
    <p:sldId id="281"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printerSettings" Target="printerSettings/printerSettings1.bin"/><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viewProps" Target="viewProps.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theme" Target="theme/theme1.xml"/><Relationship Id="rId26" Type="http://schemas.openxmlformats.org/officeDocument/2006/relationships/presProps" Target="presProps.xml"/><Relationship Id="rId11" Type="http://schemas.openxmlformats.org/officeDocument/2006/relationships/slide" Target="slides/slide10.xml"/><Relationship Id="rId29" Type="http://schemas.openxmlformats.org/officeDocument/2006/relationships/tableStyles" Target="tableStyles.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2F9A1E-30EE-3A41-A319-5EF1B18FB796}" type="datetimeFigureOut">
              <a:rPr lang="en-US" smtClean="0"/>
              <a:pPr/>
              <a:t>4/16/12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2F9A1E-30EE-3A41-A319-5EF1B18FB796}" type="datetimeFigureOut">
              <a:rPr lang="en-US" smtClean="0"/>
              <a:pPr/>
              <a:t>4/16/12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2F9A1E-30EE-3A41-A319-5EF1B18FB796}" type="datetimeFigureOut">
              <a:rPr lang="en-US" smtClean="0"/>
              <a:pPr/>
              <a:t>4/16/12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938"/>
            <a:ext cx="8229600" cy="746198"/>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056447"/>
            <a:ext cx="8229600" cy="506971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62F9A1E-30EE-3A41-A319-5EF1B18FB796}" type="datetimeFigureOut">
              <a:rPr lang="en-US" smtClean="0"/>
              <a:pPr/>
              <a:t>4/16/12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2F9A1E-30EE-3A41-A319-5EF1B18FB796}" type="datetimeFigureOut">
              <a:rPr lang="en-US" smtClean="0"/>
              <a:pPr/>
              <a:t>4/16/12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2F9A1E-30EE-3A41-A319-5EF1B18FB796}" type="datetimeFigureOut">
              <a:rPr lang="en-US" smtClean="0"/>
              <a:pPr/>
              <a:t>4/16/12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2F9A1E-30EE-3A41-A319-5EF1B18FB796}" type="datetimeFigureOut">
              <a:rPr lang="en-US" smtClean="0"/>
              <a:pPr/>
              <a:t>4/16/12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2F9A1E-30EE-3A41-A319-5EF1B18FB796}" type="datetimeFigureOut">
              <a:rPr lang="en-US" smtClean="0"/>
              <a:pPr/>
              <a:t>4/16/12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F9A1E-30EE-3A41-A319-5EF1B18FB796}" type="datetimeFigureOut">
              <a:rPr lang="en-US" smtClean="0"/>
              <a:pPr/>
              <a:t>4/16/12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2F9A1E-30EE-3A41-A319-5EF1B18FB796}" type="datetimeFigureOut">
              <a:rPr lang="en-US" smtClean="0"/>
              <a:pPr/>
              <a:t>4/16/12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2F9A1E-30EE-3A41-A319-5EF1B18FB796}" type="datetimeFigureOut">
              <a:rPr lang="en-US" smtClean="0"/>
              <a:pPr/>
              <a:t>4/16/12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F50B9A-0B35-3F4C-BF31-B72DCBB0B2E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1741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05720"/>
            <a:ext cx="8229600" cy="482044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F9A1E-30EE-3A41-A319-5EF1B18FB796}" type="datetimeFigureOut">
              <a:rPr lang="en-US" smtClean="0"/>
              <a:pPr/>
              <a:t>4/16/12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50B9A-0B35-3F4C-BF31-B72DCBB0B2E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Times New Roman"/>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Times New Roman"/>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Times New Roman"/>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Times New Roman"/>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Times New Roman"/>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Times New Roman"/>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europeanstrategygroup.web.cern.ch/europeanstrategygroup/ESG/welcome.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Preparation of ATLAS input to the European  Strategy</a:t>
            </a:r>
            <a:endParaRPr lang="en-US" dirty="0"/>
          </a:p>
        </p:txBody>
      </p:sp>
      <p:sp>
        <p:nvSpPr>
          <p:cNvPr id="3" name="Subtitle 2"/>
          <p:cNvSpPr>
            <a:spLocks noGrp="1"/>
          </p:cNvSpPr>
          <p:nvPr>
            <p:ph type="subTitle" idx="1"/>
          </p:nvPr>
        </p:nvSpPr>
        <p:spPr/>
        <p:txBody>
          <a:bodyPr/>
          <a:lstStyle/>
          <a:p>
            <a:r>
              <a:rPr lang="en-US" dirty="0" smtClean="0"/>
              <a:t>Aleandro Nisati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Higgs couplings</a:t>
            </a:r>
            <a:endParaRPr lang="en-US" dirty="0"/>
          </a:p>
        </p:txBody>
      </p:sp>
      <p:sp>
        <p:nvSpPr>
          <p:cNvPr id="3" name="Content Placeholder 2"/>
          <p:cNvSpPr>
            <a:spLocks noGrp="1"/>
          </p:cNvSpPr>
          <p:nvPr>
            <p:ph idx="1"/>
          </p:nvPr>
        </p:nvSpPr>
        <p:spPr>
          <a:xfrm>
            <a:off x="457200" y="1076123"/>
            <a:ext cx="4432300" cy="5432625"/>
          </a:xfrm>
        </p:spPr>
        <p:txBody>
          <a:bodyPr>
            <a:normAutofit fontScale="77500" lnSpcReduction="20000"/>
          </a:bodyPr>
          <a:lstStyle/>
          <a:p>
            <a:r>
              <a:rPr lang="en-US" dirty="0" smtClean="0"/>
              <a:t>Fit Higgs couplings using all possible final states and injecting some theory assumption, i.e. Γ</a:t>
            </a:r>
            <a:r>
              <a:rPr lang="en-US" baseline="-25000" dirty="0" smtClean="0"/>
              <a:t>V</a:t>
            </a:r>
            <a:r>
              <a:rPr lang="en-US" dirty="0" smtClean="0"/>
              <a:t> ≤ Γ</a:t>
            </a:r>
            <a:r>
              <a:rPr lang="en-US" baseline="-25000" dirty="0" smtClean="0"/>
              <a:t>V</a:t>
            </a:r>
            <a:r>
              <a:rPr lang="en-US" baseline="30000" dirty="0" smtClean="0"/>
              <a:t>SM</a:t>
            </a:r>
            <a:r>
              <a:rPr lang="en-US" dirty="0" smtClean="0"/>
              <a:t> (V=W,Z)</a:t>
            </a:r>
          </a:p>
          <a:p>
            <a:r>
              <a:rPr lang="en-US" dirty="0" smtClean="0"/>
              <a:t>Δg</a:t>
            </a:r>
            <a:r>
              <a:rPr lang="en-US" baseline="30000" dirty="0" smtClean="0"/>
              <a:t>2</a:t>
            </a:r>
            <a:r>
              <a:rPr lang="en-US" baseline="-25000" dirty="0" smtClean="0"/>
              <a:t>VV</a:t>
            </a:r>
            <a:r>
              <a:rPr lang="en-US" dirty="0" smtClean="0"/>
              <a:t>/g</a:t>
            </a:r>
            <a:r>
              <a:rPr lang="en-US" baseline="30000" dirty="0" smtClean="0"/>
              <a:t>2</a:t>
            </a:r>
            <a:r>
              <a:rPr lang="en-US" baseline="-25000" dirty="0" smtClean="0"/>
              <a:t>VV</a:t>
            </a:r>
            <a:r>
              <a:rPr lang="en-US" dirty="0" smtClean="0"/>
              <a:t> can be determined with an uncertainty of ~ 20% (2x300/fb)</a:t>
            </a:r>
          </a:p>
          <a:p>
            <a:r>
              <a:rPr lang="en-US" dirty="0" smtClean="0"/>
              <a:t>Δg</a:t>
            </a:r>
            <a:r>
              <a:rPr lang="en-US" baseline="30000" dirty="0" smtClean="0"/>
              <a:t>2</a:t>
            </a:r>
            <a:r>
              <a:rPr lang="en-US" baseline="-25000" dirty="0" smtClean="0"/>
              <a:t>bb</a:t>
            </a:r>
            <a:r>
              <a:rPr lang="en-US" dirty="0" smtClean="0"/>
              <a:t>/g</a:t>
            </a:r>
            <a:r>
              <a:rPr lang="en-US" baseline="30000" dirty="0" smtClean="0"/>
              <a:t>2</a:t>
            </a:r>
            <a:r>
              <a:rPr lang="en-US" baseline="-25000" dirty="0" smtClean="0"/>
              <a:t>bb</a:t>
            </a:r>
            <a:r>
              <a:rPr lang="en-US" dirty="0" smtClean="0"/>
              <a:t> can be determined with an uncertainty of ~ 40% (2x300/fb)</a:t>
            </a:r>
          </a:p>
          <a:p>
            <a:r>
              <a:rPr lang="en-US" dirty="0" smtClean="0"/>
              <a:t>Find the optimal point in the luminosity-pileup plane to perform the best measurements </a:t>
            </a:r>
            <a:r>
              <a:rPr lang="en-US" dirty="0" smtClean="0">
                <a:sym typeface="Wingdings"/>
              </a:rPr>
              <a:t>in particular </a:t>
            </a:r>
            <a:r>
              <a:rPr lang="en-US" dirty="0" smtClean="0"/>
              <a:t>for </a:t>
            </a:r>
            <a:r>
              <a:rPr lang="en-US" dirty="0" err="1" smtClean="0"/>
              <a:t>H</a:t>
            </a:r>
            <a:r>
              <a:rPr lang="en-US" dirty="0" err="1" smtClean="0">
                <a:sym typeface="Wingdings"/>
              </a:rPr>
              <a:t>bb</a:t>
            </a:r>
            <a:r>
              <a:rPr lang="en-US" dirty="0" smtClean="0">
                <a:sym typeface="Wingdings"/>
              </a:rPr>
              <a:t> and Hττ?</a:t>
            </a:r>
            <a:endParaRPr lang="en-US" dirty="0" smtClean="0"/>
          </a:p>
          <a:p>
            <a:endParaRPr lang="en-US" dirty="0" smtClean="0"/>
          </a:p>
          <a:p>
            <a:endParaRPr lang="en-US" dirty="0"/>
          </a:p>
        </p:txBody>
      </p:sp>
      <p:pic>
        <p:nvPicPr>
          <p:cNvPr id="4" name="Picture 3"/>
          <p:cNvPicPr>
            <a:picLocks noChangeAspect="1"/>
          </p:cNvPicPr>
          <p:nvPr/>
        </p:nvPicPr>
        <p:blipFill>
          <a:blip r:embed="rId2"/>
          <a:stretch>
            <a:fillRect/>
          </a:stretch>
        </p:blipFill>
        <p:spPr>
          <a:xfrm>
            <a:off x="4889500" y="999646"/>
            <a:ext cx="3797300" cy="516620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Higgs couplings with up to 2012 data</a:t>
            </a:r>
            <a:endParaRPr lang="en-US" dirty="0"/>
          </a:p>
        </p:txBody>
      </p:sp>
      <p:sp>
        <p:nvSpPr>
          <p:cNvPr id="3" name="Content Placeholder 2"/>
          <p:cNvSpPr>
            <a:spLocks noGrp="1"/>
          </p:cNvSpPr>
          <p:nvPr>
            <p:ph idx="1"/>
          </p:nvPr>
        </p:nvSpPr>
        <p:spPr>
          <a:xfrm>
            <a:off x="457199" y="1086688"/>
            <a:ext cx="4536239" cy="5498664"/>
          </a:xfrm>
        </p:spPr>
        <p:txBody>
          <a:bodyPr>
            <a:normAutofit fontScale="92500" lnSpcReduction="20000"/>
          </a:bodyPr>
          <a:lstStyle/>
          <a:p>
            <a:r>
              <a:rPr lang="en-US" dirty="0" smtClean="0"/>
              <a:t>Fit Higgs couplings using all possible final states and injecting some theory assumption, i.e. Γ</a:t>
            </a:r>
            <a:r>
              <a:rPr lang="en-US" baseline="-25000" dirty="0" smtClean="0"/>
              <a:t>V</a:t>
            </a:r>
            <a:r>
              <a:rPr lang="en-US" dirty="0" smtClean="0"/>
              <a:t> ≤ Γ</a:t>
            </a:r>
            <a:r>
              <a:rPr lang="en-US" baseline="-25000" dirty="0" smtClean="0"/>
              <a:t>V</a:t>
            </a:r>
            <a:r>
              <a:rPr lang="en-US" baseline="30000" dirty="0" smtClean="0"/>
              <a:t>SM</a:t>
            </a:r>
            <a:r>
              <a:rPr lang="en-US" dirty="0" smtClean="0"/>
              <a:t> (V=W,Z)</a:t>
            </a:r>
          </a:p>
          <a:p>
            <a:r>
              <a:rPr lang="en-US" dirty="0" smtClean="0"/>
              <a:t>Δg</a:t>
            </a:r>
            <a:r>
              <a:rPr lang="en-US" baseline="30000" dirty="0" smtClean="0"/>
              <a:t>2</a:t>
            </a:r>
            <a:r>
              <a:rPr lang="en-US" baseline="-25000" dirty="0" smtClean="0"/>
              <a:t>VV</a:t>
            </a:r>
            <a:r>
              <a:rPr lang="en-US" dirty="0" smtClean="0"/>
              <a:t>/g</a:t>
            </a:r>
            <a:r>
              <a:rPr lang="en-US" baseline="30000" dirty="0" smtClean="0"/>
              <a:t>2</a:t>
            </a:r>
            <a:r>
              <a:rPr lang="en-US" baseline="-25000" dirty="0" smtClean="0"/>
              <a:t>VV</a:t>
            </a:r>
            <a:r>
              <a:rPr lang="en-US" dirty="0" smtClean="0"/>
              <a:t> can be determined with an uncertainty of ~ 35% (2x30/fb)</a:t>
            </a:r>
          </a:p>
          <a:p>
            <a:r>
              <a:rPr lang="en-US" dirty="0" smtClean="0"/>
              <a:t>Δg</a:t>
            </a:r>
            <a:r>
              <a:rPr lang="en-US" baseline="30000" dirty="0" smtClean="0"/>
              <a:t>2</a:t>
            </a:r>
            <a:r>
              <a:rPr lang="en-US" baseline="-25000" dirty="0" smtClean="0"/>
              <a:t>bb</a:t>
            </a:r>
            <a:r>
              <a:rPr lang="en-US" dirty="0" smtClean="0"/>
              <a:t>/g</a:t>
            </a:r>
            <a:r>
              <a:rPr lang="en-US" baseline="30000" dirty="0" smtClean="0"/>
              <a:t>2</a:t>
            </a:r>
            <a:r>
              <a:rPr lang="en-US" baseline="-25000" dirty="0" smtClean="0"/>
              <a:t>bb</a:t>
            </a:r>
            <a:r>
              <a:rPr lang="en-US" dirty="0" smtClean="0"/>
              <a:t> can be determined with an uncertainty of ~ 65% (2x30/fb)</a:t>
            </a:r>
          </a:p>
        </p:txBody>
      </p:sp>
      <p:pic>
        <p:nvPicPr>
          <p:cNvPr id="5" name="Picture 4"/>
          <p:cNvPicPr>
            <a:picLocks noChangeAspect="1"/>
          </p:cNvPicPr>
          <p:nvPr/>
        </p:nvPicPr>
        <p:blipFill>
          <a:blip r:embed="rId2"/>
          <a:stretch>
            <a:fillRect/>
          </a:stretch>
        </p:blipFill>
        <p:spPr>
          <a:xfrm>
            <a:off x="4955339" y="896938"/>
            <a:ext cx="4021219" cy="558006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Search for rare H decays</a:t>
            </a:r>
            <a:endParaRPr lang="en-US" dirty="0"/>
          </a:p>
        </p:txBody>
      </p:sp>
      <p:sp>
        <p:nvSpPr>
          <p:cNvPr id="3" name="Content Placeholder 2"/>
          <p:cNvSpPr>
            <a:spLocks noGrp="1"/>
          </p:cNvSpPr>
          <p:nvPr>
            <p:ph idx="1"/>
          </p:nvPr>
        </p:nvSpPr>
        <p:spPr/>
        <p:txBody>
          <a:bodyPr/>
          <a:lstStyle/>
          <a:p>
            <a:r>
              <a:rPr lang="en-US" dirty="0" smtClean="0"/>
              <a:t>Very high luminosities will be crucial to search for rare Higgs decays, and compare their rate to SM predictions</a:t>
            </a:r>
          </a:p>
          <a:p>
            <a:r>
              <a:rPr lang="en-US" dirty="0" smtClean="0"/>
              <a:t>Examples: H</a:t>
            </a:r>
            <a:r>
              <a:rPr lang="en-US" dirty="0" smtClean="0">
                <a:sym typeface="Wingdings"/>
              </a:rPr>
              <a:t>μμ (BR=10</a:t>
            </a:r>
            <a:r>
              <a:rPr lang="en-US" baseline="30000" dirty="0" smtClean="0">
                <a:sym typeface="Wingdings"/>
              </a:rPr>
              <a:t>-4</a:t>
            </a:r>
            <a:r>
              <a:rPr lang="en-US" dirty="0" smtClean="0">
                <a:sym typeface="Wingdings"/>
              </a:rPr>
              <a:t>), HZγ (BR=few 10</a:t>
            </a:r>
            <a:r>
              <a:rPr lang="en-US" baseline="30000" dirty="0" smtClean="0">
                <a:sym typeface="Wingdings"/>
              </a:rPr>
              <a:t>-3</a:t>
            </a:r>
            <a:r>
              <a:rPr lang="en-US" dirty="0" smtClean="0">
                <a:sym typeface="Wingdings"/>
              </a:rPr>
              <a:t>)</a:t>
            </a:r>
          </a:p>
          <a:p>
            <a:pPr lvl="1"/>
            <a:r>
              <a:rPr lang="en-US" dirty="0" smtClean="0">
                <a:sym typeface="Wingdings"/>
              </a:rPr>
              <a:t>Significances: Hμμ: 300/fb: 3σ; </a:t>
            </a:r>
            <a:r>
              <a:rPr lang="en-US" dirty="0" err="1" smtClean="0">
                <a:sym typeface="Wingdings"/>
              </a:rPr>
              <a:t>sLHC</a:t>
            </a:r>
            <a:r>
              <a:rPr lang="en-US" dirty="0" smtClean="0">
                <a:sym typeface="Wingdings"/>
              </a:rPr>
              <a:t>: ~</a:t>
            </a:r>
            <a:r>
              <a:rPr lang="en-US" dirty="0" smtClean="0">
                <a:sym typeface="Wingdings"/>
              </a:rPr>
              <a:t>7σ</a:t>
            </a:r>
          </a:p>
          <a:p>
            <a:endParaRPr lang="en-US" dirty="0" smtClean="0">
              <a:sym typeface="Wingdings"/>
            </a:endParaRPr>
          </a:p>
          <a:p>
            <a:r>
              <a:rPr lang="en-US" dirty="0" smtClean="0">
                <a:sym typeface="Wingdings"/>
              </a:rPr>
              <a:t>Also, searches for Higgs </a:t>
            </a:r>
            <a:r>
              <a:rPr lang="en-US" dirty="0" err="1" smtClean="0">
                <a:sym typeface="Wingdings"/>
              </a:rPr>
              <a:t>boson(s</a:t>
            </a:r>
            <a:r>
              <a:rPr lang="en-US" dirty="0" smtClean="0">
                <a:sym typeface="Wingdings"/>
              </a:rPr>
              <a:t>) beyond SM</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838"/>
            <a:ext cx="8229600" cy="804862"/>
          </a:xfrm>
        </p:spPr>
        <p:txBody>
          <a:bodyPr/>
          <a:lstStyle/>
          <a:p>
            <a:r>
              <a:rPr lang="en-US" dirty="0" smtClean="0"/>
              <a:t>Higgs self-couplings</a:t>
            </a:r>
            <a:endParaRPr lang="en-US" dirty="0"/>
          </a:p>
        </p:txBody>
      </p:sp>
      <p:sp>
        <p:nvSpPr>
          <p:cNvPr id="3" name="Content Placeholder 2"/>
          <p:cNvSpPr>
            <a:spLocks noGrp="1"/>
          </p:cNvSpPr>
          <p:nvPr>
            <p:ph idx="1"/>
          </p:nvPr>
        </p:nvSpPr>
        <p:spPr>
          <a:xfrm>
            <a:off x="0" y="901700"/>
            <a:ext cx="4089400" cy="5956300"/>
          </a:xfrm>
        </p:spPr>
        <p:txBody>
          <a:bodyPr>
            <a:normAutofit fontScale="85000" lnSpcReduction="20000"/>
          </a:bodyPr>
          <a:lstStyle/>
          <a:p>
            <a:r>
              <a:rPr lang="en-US" dirty="0" smtClean="0"/>
              <a:t>A complete verification of the Standard Model prediction requires the measurements of the Higgs self-couplings.</a:t>
            </a:r>
          </a:p>
          <a:p>
            <a:pPr lvl="1"/>
            <a:r>
              <a:rPr lang="en-US" dirty="0" err="1" smtClean="0"/>
              <a:t>Trilinear</a:t>
            </a:r>
            <a:r>
              <a:rPr lang="en-US" dirty="0" smtClean="0"/>
              <a:t> and </a:t>
            </a:r>
            <a:r>
              <a:rPr lang="en-US" dirty="0" err="1" smtClean="0"/>
              <a:t>quartic</a:t>
            </a:r>
            <a:r>
              <a:rPr lang="en-US" dirty="0" smtClean="0"/>
              <a:t> interactions</a:t>
            </a:r>
          </a:p>
          <a:p>
            <a:r>
              <a:rPr lang="en-US" dirty="0" smtClean="0"/>
              <a:t>Direct </a:t>
            </a:r>
            <a:r>
              <a:rPr lang="en-US" dirty="0" err="1" smtClean="0"/>
              <a:t>trilinear</a:t>
            </a:r>
            <a:r>
              <a:rPr lang="en-US" dirty="0" smtClean="0"/>
              <a:t> interaction: H*</a:t>
            </a:r>
            <a:r>
              <a:rPr lang="en-US" dirty="0" smtClean="0">
                <a:sym typeface="Wingdings"/>
              </a:rPr>
              <a:t>HH</a:t>
            </a:r>
          </a:p>
          <a:p>
            <a:pPr lvl="1"/>
            <a:r>
              <a:rPr lang="en-US" dirty="0" smtClean="0">
                <a:sym typeface="Wingdings"/>
              </a:rPr>
              <a:t>SM: </a:t>
            </a:r>
            <a:r>
              <a:rPr lang="en-US" dirty="0" err="1" smtClean="0">
                <a:sym typeface="Wingdings"/>
              </a:rPr>
              <a:t>g</a:t>
            </a:r>
            <a:r>
              <a:rPr lang="en-US" dirty="0" smtClean="0">
                <a:sym typeface="Wingdings"/>
              </a:rPr>
              <a:t> = 3m</a:t>
            </a:r>
            <a:r>
              <a:rPr lang="en-US" baseline="30000" dirty="0" smtClean="0">
                <a:sym typeface="Wingdings"/>
              </a:rPr>
              <a:t>2</a:t>
            </a:r>
            <a:r>
              <a:rPr lang="en-US" baseline="-25000" dirty="0" smtClean="0">
                <a:sym typeface="Wingdings"/>
              </a:rPr>
              <a:t>H</a:t>
            </a:r>
            <a:r>
              <a:rPr lang="en-US" dirty="0" smtClean="0">
                <a:sym typeface="Wingdings"/>
              </a:rPr>
              <a:t>/v </a:t>
            </a:r>
          </a:p>
          <a:p>
            <a:r>
              <a:rPr lang="en-US" dirty="0" smtClean="0">
                <a:sym typeface="Wingdings"/>
              </a:rPr>
              <a:t>Processes of interest: </a:t>
            </a:r>
            <a:r>
              <a:rPr lang="en-US" dirty="0" err="1" smtClean="0">
                <a:sym typeface="Wingdings"/>
              </a:rPr>
              <a:t>gg</a:t>
            </a:r>
            <a:r>
              <a:rPr lang="en-US" dirty="0" smtClean="0">
                <a:sym typeface="Wingdings"/>
              </a:rPr>
              <a:t> </a:t>
            </a:r>
            <a:r>
              <a:rPr lang="en-US" dirty="0" err="1" smtClean="0">
                <a:sym typeface="Wingdings"/>
              </a:rPr>
              <a:t></a:t>
            </a:r>
            <a:r>
              <a:rPr lang="en-US" dirty="0" smtClean="0">
                <a:sym typeface="Wingdings"/>
              </a:rPr>
              <a:t> HH, VBF </a:t>
            </a:r>
            <a:r>
              <a:rPr lang="en-US" dirty="0" err="1" smtClean="0">
                <a:sym typeface="Wingdings"/>
              </a:rPr>
              <a:t>qqqqHH</a:t>
            </a:r>
            <a:r>
              <a:rPr lang="en-US" dirty="0" smtClean="0">
                <a:sym typeface="Wingdings"/>
              </a:rPr>
              <a:t>, associated production (</a:t>
            </a:r>
            <a:r>
              <a:rPr lang="en-US" dirty="0" err="1" smtClean="0">
                <a:sym typeface="Wingdings"/>
              </a:rPr>
              <a:t>ttH,VH</a:t>
            </a:r>
            <a:r>
              <a:rPr lang="en-US" dirty="0" smtClean="0">
                <a:sym typeface="Wingdings"/>
              </a:rPr>
              <a:t>)</a:t>
            </a:r>
          </a:p>
          <a:p>
            <a:pPr lvl="1"/>
            <a:r>
              <a:rPr lang="en-US" dirty="0" smtClean="0">
                <a:sym typeface="Wingdings"/>
              </a:rPr>
              <a:t>Most interesting final state so far studied: </a:t>
            </a:r>
            <a:r>
              <a:rPr lang="en-US" dirty="0" err="1" smtClean="0">
                <a:sym typeface="Wingdings"/>
              </a:rPr>
              <a:t>HHWWWWlνjj</a:t>
            </a:r>
            <a:r>
              <a:rPr lang="en-US" dirty="0" smtClean="0">
                <a:sym typeface="Wingdings"/>
              </a:rPr>
              <a:t> </a:t>
            </a:r>
            <a:r>
              <a:rPr lang="en-US" dirty="0" err="1" smtClean="0">
                <a:sym typeface="Wingdings"/>
              </a:rPr>
              <a:t>lνjj</a:t>
            </a:r>
            <a:endParaRPr lang="en-US" dirty="0" smtClean="0">
              <a:sym typeface="Wingdings"/>
            </a:endParaRPr>
          </a:p>
          <a:p>
            <a:pPr lvl="1"/>
            <a:endParaRPr lang="en-US" dirty="0" smtClean="0"/>
          </a:p>
        </p:txBody>
      </p:sp>
      <p:pic>
        <p:nvPicPr>
          <p:cNvPr id="4" name="Picture 3"/>
          <p:cNvPicPr>
            <a:picLocks noChangeAspect="1"/>
          </p:cNvPicPr>
          <p:nvPr/>
        </p:nvPicPr>
        <p:blipFill>
          <a:blip r:embed="rId2"/>
          <a:stretch>
            <a:fillRect/>
          </a:stretch>
        </p:blipFill>
        <p:spPr>
          <a:xfrm>
            <a:off x="3911486" y="914400"/>
            <a:ext cx="5156314" cy="3060700"/>
          </a:xfrm>
          <a:prstGeom prst="rect">
            <a:avLst/>
          </a:prstGeom>
        </p:spPr>
      </p:pic>
      <p:sp>
        <p:nvSpPr>
          <p:cNvPr id="5" name="Content Placeholder 2"/>
          <p:cNvSpPr txBox="1">
            <a:spLocks/>
          </p:cNvSpPr>
          <p:nvPr/>
        </p:nvSpPr>
        <p:spPr>
          <a:xfrm>
            <a:off x="4292600" y="4548466"/>
            <a:ext cx="4787900" cy="2153399"/>
          </a:xfrm>
          <a:prstGeom prst="rect">
            <a:avLst/>
          </a:prstGeom>
        </p:spPr>
        <p:txBody>
          <a:bodyPr vert="horz" lIns="91440" tIns="45720" rIns="91440" bIns="45720" rtlCol="0">
            <a:normAutofit fontScale="550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err="1" smtClean="0">
                <a:ln>
                  <a:noFill/>
                </a:ln>
                <a:solidFill>
                  <a:schemeClr val="tx1"/>
                </a:solidFill>
                <a:effectLst/>
                <a:uLnTx/>
                <a:uFillTx/>
                <a:latin typeface="Times New Roman"/>
                <a:ea typeface="+mn-ea"/>
                <a:cs typeface="+mn-cs"/>
                <a:sym typeface="Wingdings"/>
              </a:rPr>
              <a:t>ggF</a:t>
            </a:r>
            <a:r>
              <a:rPr kumimoji="0" lang="en-US" sz="3200" b="0" i="0" u="none" strike="noStrike" kern="1200" cap="none" spc="0" normalizeH="0" baseline="0" noProof="0" dirty="0" smtClean="0">
                <a:ln>
                  <a:noFill/>
                </a:ln>
                <a:solidFill>
                  <a:schemeClr val="tx1"/>
                </a:solidFill>
                <a:effectLst/>
                <a:uLnTx/>
                <a:uFillTx/>
                <a:latin typeface="Times New Roman"/>
                <a:ea typeface="+mn-ea"/>
                <a:cs typeface="+mn-cs"/>
                <a:sym typeface="Wingdings"/>
              </a:rPr>
              <a:t> cross section: ~30/fb</a:t>
            </a:r>
          </a:p>
          <a:p>
            <a:pPr marL="342900" indent="-342900">
              <a:spcBef>
                <a:spcPct val="20000"/>
              </a:spcBef>
              <a:buFont typeface="Arial"/>
              <a:buChar char="•"/>
              <a:defRPr/>
            </a:pPr>
            <a:r>
              <a:rPr kumimoji="0" lang="en-US" sz="3200" b="0" i="0" u="none" strike="noStrike" kern="1200" cap="none" spc="0" normalizeH="0" baseline="0" noProof="0" dirty="0" err="1" smtClean="0">
                <a:ln>
                  <a:noFill/>
                </a:ln>
                <a:solidFill>
                  <a:schemeClr val="tx1"/>
                </a:solidFill>
                <a:effectLst/>
                <a:uLnTx/>
                <a:uFillTx/>
                <a:latin typeface="Times New Roman"/>
                <a:ea typeface="+mn-ea"/>
                <a:cs typeface="+mn-cs"/>
                <a:sym typeface="Wingdings"/>
              </a:rPr>
              <a:t>Quartic</a:t>
            </a:r>
            <a:r>
              <a:rPr kumimoji="0" lang="en-US" sz="3200" b="0" i="0" u="none" strike="noStrike" kern="1200" cap="none" spc="0" normalizeH="0" baseline="0" noProof="0" dirty="0" smtClean="0">
                <a:ln>
                  <a:noFill/>
                </a:ln>
                <a:solidFill>
                  <a:schemeClr val="tx1"/>
                </a:solidFill>
                <a:effectLst/>
                <a:uLnTx/>
                <a:uFillTx/>
                <a:latin typeface="Times New Roman"/>
                <a:ea typeface="+mn-ea"/>
                <a:cs typeface="+mn-cs"/>
                <a:sym typeface="Wingdings"/>
              </a:rPr>
              <a:t> </a:t>
            </a:r>
            <a:r>
              <a:rPr lang="en-US" sz="3200" dirty="0" smtClean="0">
                <a:latin typeface="Times New Roman"/>
                <a:sym typeface="Wingdings"/>
              </a:rPr>
              <a:t>interactions (SM: </a:t>
            </a:r>
            <a:r>
              <a:rPr lang="en-US" sz="3200" dirty="0" err="1" smtClean="0">
                <a:latin typeface="Times New Roman"/>
                <a:sym typeface="Wingdings"/>
              </a:rPr>
              <a:t>g</a:t>
            </a:r>
            <a:r>
              <a:rPr lang="en-US" sz="3200" dirty="0" smtClean="0">
                <a:latin typeface="Times New Roman"/>
                <a:sym typeface="Wingdings"/>
              </a:rPr>
              <a:t> = 3m</a:t>
            </a:r>
            <a:r>
              <a:rPr lang="en-US" sz="3200" baseline="30000" dirty="0" smtClean="0">
                <a:latin typeface="Times New Roman"/>
                <a:sym typeface="Wingdings"/>
              </a:rPr>
              <a:t>2</a:t>
            </a:r>
            <a:r>
              <a:rPr lang="en-US" sz="3200" baseline="-25000" dirty="0" smtClean="0">
                <a:latin typeface="Times New Roman"/>
                <a:sym typeface="Wingdings"/>
              </a:rPr>
              <a:t>H</a:t>
            </a:r>
            <a:r>
              <a:rPr lang="en-US" sz="3200" dirty="0" smtClean="0">
                <a:latin typeface="Times New Roman"/>
                <a:sym typeface="Wingdings"/>
              </a:rPr>
              <a:t>/v</a:t>
            </a:r>
            <a:r>
              <a:rPr lang="en-US" sz="3200" baseline="30000" dirty="0" smtClean="0">
                <a:latin typeface="Times New Roman"/>
                <a:sym typeface="Wingdings"/>
              </a:rPr>
              <a:t>2</a:t>
            </a:r>
            <a:r>
              <a:rPr lang="en-US" sz="3200" dirty="0" smtClean="0">
                <a:latin typeface="Times New Roman"/>
                <a:sym typeface="Wingdings"/>
              </a:rPr>
              <a:t>)</a:t>
            </a:r>
            <a:r>
              <a:rPr kumimoji="0" lang="en-US" sz="3200" b="0" i="0" u="none" strike="noStrike" kern="1200" cap="none" spc="0" normalizeH="0" baseline="0" noProof="0" dirty="0" smtClean="0">
                <a:ln>
                  <a:noFill/>
                </a:ln>
                <a:solidFill>
                  <a:schemeClr val="tx1"/>
                </a:solidFill>
                <a:effectLst/>
                <a:uLnTx/>
                <a:uFillTx/>
                <a:latin typeface="Times New Roman"/>
                <a:ea typeface="+mn-ea"/>
                <a:cs typeface="+mn-cs"/>
                <a:sym typeface="Wingdings"/>
              </a:rPr>
              <a:t>: very likely not </a:t>
            </a:r>
            <a:r>
              <a:rPr kumimoji="0" lang="en-US" sz="3200" b="0" i="0" u="none" strike="noStrike" kern="1200" cap="none" spc="0" normalizeH="0" baseline="0" noProof="0" dirty="0" err="1" smtClean="0">
                <a:ln>
                  <a:noFill/>
                </a:ln>
                <a:solidFill>
                  <a:schemeClr val="tx1"/>
                </a:solidFill>
                <a:effectLst/>
                <a:uLnTx/>
                <a:uFillTx/>
                <a:latin typeface="Times New Roman"/>
                <a:ea typeface="+mn-ea"/>
                <a:cs typeface="+mn-cs"/>
                <a:sym typeface="Wingdings"/>
              </a:rPr>
              <a:t>feasable</a:t>
            </a:r>
            <a:r>
              <a:rPr kumimoji="0" lang="en-US" sz="3200" b="0" i="0" u="none" strike="noStrike" kern="1200" cap="none" spc="0" normalizeH="0" noProof="0" dirty="0" smtClean="0">
                <a:ln>
                  <a:noFill/>
                </a:ln>
                <a:solidFill>
                  <a:schemeClr val="tx1"/>
                </a:solidFill>
                <a:effectLst/>
                <a:uLnTx/>
                <a:uFillTx/>
                <a:latin typeface="Times New Roman"/>
                <a:ea typeface="+mn-ea"/>
                <a:cs typeface="+mn-cs"/>
                <a:sym typeface="Wingdings"/>
              </a:rPr>
              <a:t> at the LHC/HL-LHC, but it is worth to review this process as well</a:t>
            </a:r>
            <a:endParaRPr kumimoji="0" lang="en-US" sz="3200" b="0" i="0" u="none" strike="noStrike" kern="1200" cap="none" spc="0" normalizeH="0" baseline="0" noProof="0" dirty="0" smtClean="0">
              <a:ln>
                <a:noFill/>
              </a:ln>
              <a:solidFill>
                <a:schemeClr val="tx1"/>
              </a:solidFill>
              <a:effectLst/>
              <a:uLnTx/>
              <a:uFillTx/>
              <a:latin typeface="Times New Roman"/>
              <a:ea typeface="+mn-ea"/>
              <a:cs typeface="+mn-cs"/>
              <a:sym typeface="Wingdings"/>
            </a:endParaRPr>
          </a:p>
          <a:p>
            <a:pPr marL="800100" lvl="1" indent="-342900">
              <a:spcBef>
                <a:spcPct val="20000"/>
              </a:spcBef>
              <a:buFont typeface="Arial"/>
              <a:buChar char="•"/>
              <a:defRPr/>
            </a:pPr>
            <a:r>
              <a:rPr kumimoji="0" lang="en-US" sz="3200" b="0" i="0" u="none" strike="noStrike" kern="1200" cap="none" spc="0" normalizeH="0" baseline="0" noProof="0" dirty="0" smtClean="0">
                <a:ln>
                  <a:noFill/>
                </a:ln>
                <a:solidFill>
                  <a:schemeClr val="tx1"/>
                </a:solidFill>
                <a:effectLst/>
                <a:uLnTx/>
                <a:uFillTx/>
                <a:latin typeface="Times New Roman"/>
                <a:ea typeface="+mn-ea"/>
                <a:cs typeface="+mn-cs"/>
                <a:sym typeface="Wingdings"/>
              </a:rPr>
              <a:t>study HH scattering (?) or perhaps it is better to study three-Higgs boson final states (?)</a:t>
            </a:r>
          </a:p>
        </p:txBody>
      </p:sp>
      <p:sp>
        <p:nvSpPr>
          <p:cNvPr id="6" name="TextBox 5"/>
          <p:cNvSpPr txBox="1"/>
          <p:nvPr/>
        </p:nvSpPr>
        <p:spPr>
          <a:xfrm>
            <a:off x="4292600" y="3885168"/>
            <a:ext cx="3908191" cy="369332"/>
          </a:xfrm>
          <a:prstGeom prst="rect">
            <a:avLst/>
          </a:prstGeom>
          <a:noFill/>
        </p:spPr>
        <p:txBody>
          <a:bodyPr wrap="none" rtlCol="0">
            <a:spAutoFit/>
          </a:bodyPr>
          <a:lstStyle/>
          <a:p>
            <a:r>
              <a:rPr lang="en-US" dirty="0" smtClean="0"/>
              <a:t>http://arxiv.org/abs/hep-ph/9904287v1</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WW scattering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there is no light Higgs boson (Scenario B), then new physics process must exist to hold the VV (V=W,Z) scattering cross section that, in SM would diverge</a:t>
            </a:r>
          </a:p>
          <a:p>
            <a:pPr lvl="1"/>
            <a:r>
              <a:rPr lang="en-US" dirty="0" smtClean="0"/>
              <a:t>Example: VV resonances at ~</a:t>
            </a:r>
            <a:r>
              <a:rPr lang="en-US" dirty="0" err="1" smtClean="0"/>
              <a:t>TeV</a:t>
            </a:r>
            <a:r>
              <a:rPr lang="en-US" dirty="0" smtClean="0"/>
              <a:t> mass</a:t>
            </a:r>
          </a:p>
          <a:p>
            <a:r>
              <a:rPr lang="en-US" dirty="0" smtClean="0"/>
              <a:t>If there is light Higgs boson it is also very important to measure the VV scattering and compare it to the SM prediction</a:t>
            </a:r>
          </a:p>
          <a:p>
            <a:pPr lvl="1"/>
            <a:r>
              <a:rPr lang="en-US" dirty="0" smtClean="0"/>
              <a:t>Measure the rate of V-pair with large invariant mass</a:t>
            </a:r>
          </a:p>
          <a:p>
            <a:pPr lvl="1"/>
            <a:r>
              <a:rPr lang="en-US" dirty="0" smtClean="0"/>
              <a:t>Search for structures in this distribution</a:t>
            </a:r>
          </a:p>
          <a:p>
            <a:r>
              <a:rPr lang="en-US" dirty="0" smtClean="0"/>
              <a:t>Expected cross sections are small, integrated luminosities as large as 3000/fb are needed</a:t>
            </a:r>
          </a:p>
          <a:p>
            <a:pPr>
              <a:buNone/>
            </a:pP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SUSY</a:t>
            </a:r>
            <a:endParaRPr lang="en-US" dirty="0"/>
          </a:p>
        </p:txBody>
      </p:sp>
      <p:sp>
        <p:nvSpPr>
          <p:cNvPr id="3" name="Content Placeholder 2"/>
          <p:cNvSpPr>
            <a:spLocks noGrp="1"/>
          </p:cNvSpPr>
          <p:nvPr>
            <p:ph idx="1"/>
          </p:nvPr>
        </p:nvSpPr>
        <p:spPr>
          <a:xfrm>
            <a:off x="43421" y="902136"/>
            <a:ext cx="4830484" cy="5955864"/>
          </a:xfrm>
        </p:spPr>
        <p:txBody>
          <a:bodyPr>
            <a:normAutofit fontScale="92500" lnSpcReduction="20000"/>
          </a:bodyPr>
          <a:lstStyle/>
          <a:p>
            <a:r>
              <a:rPr lang="en-US" dirty="0" smtClean="0"/>
              <a:t>Reach on </a:t>
            </a:r>
            <a:r>
              <a:rPr lang="en-US" dirty="0" err="1" smtClean="0"/>
              <a:t>squark</a:t>
            </a:r>
            <a:r>
              <a:rPr lang="en-US" dirty="0" smtClean="0"/>
              <a:t> – </a:t>
            </a:r>
            <a:r>
              <a:rPr lang="en-US" dirty="0" err="1" smtClean="0"/>
              <a:t>gluino</a:t>
            </a:r>
            <a:r>
              <a:rPr lang="en-US" dirty="0" smtClean="0"/>
              <a:t> masses for √</a:t>
            </a:r>
            <a:r>
              <a:rPr lang="en-US" dirty="0" err="1" smtClean="0"/>
              <a:t>s</a:t>
            </a:r>
            <a:r>
              <a:rPr lang="en-US" dirty="0" smtClean="0"/>
              <a:t>=14 </a:t>
            </a:r>
            <a:r>
              <a:rPr lang="en-US" dirty="0" err="1" smtClean="0"/>
              <a:t>TeV</a:t>
            </a:r>
            <a:r>
              <a:rPr lang="en-US" dirty="0" smtClean="0"/>
              <a:t> and L~200 fb</a:t>
            </a:r>
            <a:r>
              <a:rPr lang="en-US" baseline="30000" dirty="0" smtClean="0"/>
              <a:t>-1</a:t>
            </a:r>
            <a:r>
              <a:rPr lang="en-US" dirty="0" smtClean="0"/>
              <a:t>: ~2.5 </a:t>
            </a:r>
            <a:r>
              <a:rPr lang="en-US" dirty="0" err="1" smtClean="0"/>
              <a:t>TeV</a:t>
            </a:r>
            <a:endParaRPr lang="en-US" dirty="0" smtClean="0"/>
          </a:p>
          <a:p>
            <a:r>
              <a:rPr lang="en-US" dirty="0" smtClean="0"/>
              <a:t>It can be extended up to ~ 3 </a:t>
            </a:r>
            <a:r>
              <a:rPr lang="en-US" dirty="0" err="1" smtClean="0"/>
              <a:t>TeV</a:t>
            </a:r>
            <a:r>
              <a:rPr lang="en-US" dirty="0" smtClean="0"/>
              <a:t> with L~2 ab</a:t>
            </a:r>
            <a:r>
              <a:rPr lang="en-US" baseline="30000" dirty="0" smtClean="0"/>
              <a:t>-1</a:t>
            </a:r>
            <a:r>
              <a:rPr lang="en-US" dirty="0" smtClean="0"/>
              <a:t>;</a:t>
            </a:r>
          </a:p>
          <a:p>
            <a:pPr lvl="1"/>
            <a:r>
              <a:rPr lang="en-US" dirty="0" smtClean="0"/>
              <a:t>For √</a:t>
            </a:r>
            <a:r>
              <a:rPr lang="en-US" dirty="0" err="1" smtClean="0"/>
              <a:t>s</a:t>
            </a:r>
            <a:r>
              <a:rPr lang="en-US" dirty="0" smtClean="0"/>
              <a:t>=14 </a:t>
            </a:r>
            <a:r>
              <a:rPr lang="en-US" dirty="0" err="1" smtClean="0"/>
              <a:t>TeV</a:t>
            </a:r>
            <a:r>
              <a:rPr lang="en-US" dirty="0" smtClean="0"/>
              <a:t> L=100 fb</a:t>
            </a:r>
            <a:r>
              <a:rPr lang="en-US" baseline="30000" dirty="0" smtClean="0"/>
              <a:t>-1</a:t>
            </a:r>
            <a:r>
              <a:rPr lang="en-US" dirty="0" smtClean="0"/>
              <a:t> the reach is close to m~4 </a:t>
            </a:r>
            <a:r>
              <a:rPr lang="en-US" dirty="0" err="1" smtClean="0"/>
              <a:t>TeV</a:t>
            </a:r>
            <a:endParaRPr lang="en-US" dirty="0" smtClean="0"/>
          </a:p>
          <a:p>
            <a:pPr marL="342900" lvl="1" indent="-342900">
              <a:buFont typeface="Arial"/>
              <a:buChar char="•"/>
            </a:pPr>
            <a:r>
              <a:rPr lang="en-US" dirty="0" smtClean="0"/>
              <a:t>Perform SUSY searches for the third generation, in particular stop (still “low” cross-section at masses ~ 500 </a:t>
            </a:r>
            <a:r>
              <a:rPr lang="en-US" dirty="0" err="1" smtClean="0"/>
              <a:t>GeV</a:t>
            </a:r>
            <a:r>
              <a:rPr lang="en-US" dirty="0" smtClean="0"/>
              <a:t>)</a:t>
            </a:r>
          </a:p>
          <a:p>
            <a:pPr marL="342900" lvl="1" indent="-342900">
              <a:buFont typeface="Arial"/>
              <a:buChar char="•"/>
            </a:pPr>
            <a:r>
              <a:rPr lang="en-US" dirty="0" smtClean="0"/>
              <a:t>Search for direct (electroweak) </a:t>
            </a:r>
            <a:r>
              <a:rPr lang="en-US" dirty="0" err="1" smtClean="0"/>
              <a:t>slepton</a:t>
            </a:r>
            <a:r>
              <a:rPr lang="en-US" dirty="0" smtClean="0"/>
              <a:t> and </a:t>
            </a:r>
            <a:r>
              <a:rPr lang="en-US" dirty="0" err="1" smtClean="0"/>
              <a:t>gaugino</a:t>
            </a:r>
            <a:r>
              <a:rPr lang="en-US" dirty="0" smtClean="0"/>
              <a:t> production (very low cross section, need large statistics data samples)</a:t>
            </a:r>
          </a:p>
        </p:txBody>
      </p:sp>
      <p:pic>
        <p:nvPicPr>
          <p:cNvPr id="5" name="Picture 4" descr="prospino_14TeV.jpg"/>
          <p:cNvPicPr>
            <a:picLocks noChangeAspect="1"/>
          </p:cNvPicPr>
          <p:nvPr/>
        </p:nvPicPr>
        <p:blipFill>
          <a:blip r:embed="rId2" cstate="print"/>
          <a:stretch>
            <a:fillRect/>
          </a:stretch>
        </p:blipFill>
        <p:spPr>
          <a:xfrm>
            <a:off x="4747260" y="902136"/>
            <a:ext cx="5730240" cy="3581400"/>
          </a:xfrm>
          <a:prstGeom prst="rect">
            <a:avLst/>
          </a:prstGeom>
        </p:spPr>
      </p:pic>
      <p:graphicFrame>
        <p:nvGraphicFramePr>
          <p:cNvPr id="8" name="Table 7"/>
          <p:cNvGraphicFramePr>
            <a:graphicFrameLocks noGrp="1"/>
          </p:cNvGraphicFramePr>
          <p:nvPr/>
        </p:nvGraphicFramePr>
        <p:xfrm>
          <a:off x="4851400" y="4368800"/>
          <a:ext cx="4191000" cy="1371600"/>
        </p:xfrm>
        <a:graphic>
          <a:graphicData uri="http://schemas.openxmlformats.org/drawingml/2006/table">
            <a:tbl>
              <a:tblPr firstRow="1" bandRow="1">
                <a:tableStyleId>{5C22544A-7EE6-4342-B048-85BDC9FD1C3A}</a:tableStyleId>
              </a:tblPr>
              <a:tblGrid>
                <a:gridCol w="1397000"/>
                <a:gridCol w="1397000"/>
                <a:gridCol w="1397000"/>
              </a:tblGrid>
              <a:tr h="342900">
                <a:tc>
                  <a:txBody>
                    <a:bodyPr/>
                    <a:lstStyle/>
                    <a:p>
                      <a:r>
                        <a:rPr lang="en-US" sz="1600" dirty="0" smtClean="0"/>
                        <a:t> Mass</a:t>
                      </a:r>
                      <a:endParaRPr lang="en-US" sz="1600" dirty="0"/>
                    </a:p>
                  </a:txBody>
                  <a:tcPr/>
                </a:tc>
                <a:tc>
                  <a:txBody>
                    <a:bodyPr/>
                    <a:lstStyle/>
                    <a:p>
                      <a:r>
                        <a:rPr lang="en-US" sz="1600" dirty="0" smtClean="0"/>
                        <a:t>MSTW2008</a:t>
                      </a:r>
                      <a:endParaRPr lang="en-US" sz="1600" dirty="0"/>
                    </a:p>
                  </a:txBody>
                  <a:tcPr/>
                </a:tc>
                <a:tc>
                  <a:txBody>
                    <a:bodyPr/>
                    <a:lstStyle/>
                    <a:p>
                      <a:r>
                        <a:rPr lang="en-US" sz="1600" dirty="0" smtClean="0"/>
                        <a:t>CTE6.6</a:t>
                      </a:r>
                      <a:endParaRPr lang="en-US" sz="1600" dirty="0"/>
                    </a:p>
                  </a:txBody>
                  <a:tcPr/>
                </a:tc>
              </a:tr>
              <a:tr h="342900">
                <a:tc>
                  <a:txBody>
                    <a:bodyPr/>
                    <a:lstStyle/>
                    <a:p>
                      <a:r>
                        <a:rPr lang="en-US" sz="1600" dirty="0" smtClean="0"/>
                        <a:t>400</a:t>
                      </a:r>
                      <a:r>
                        <a:rPr lang="en-US" sz="1600" baseline="0" dirty="0" smtClean="0"/>
                        <a:t> </a:t>
                      </a:r>
                      <a:r>
                        <a:rPr lang="en-US" sz="1600" baseline="0" dirty="0" err="1" smtClean="0"/>
                        <a:t>GeV</a:t>
                      </a:r>
                      <a:endParaRPr lang="en-US" sz="1600" dirty="0"/>
                    </a:p>
                  </a:txBody>
                  <a:tcPr/>
                </a:tc>
                <a:tc>
                  <a:txBody>
                    <a:bodyPr/>
                    <a:lstStyle/>
                    <a:p>
                      <a:r>
                        <a:rPr lang="en-US" sz="1600" dirty="0" smtClean="0"/>
                        <a:t>2.34 </a:t>
                      </a:r>
                      <a:r>
                        <a:rPr lang="en-US" sz="1600" dirty="0" err="1" smtClean="0"/>
                        <a:t>pb</a:t>
                      </a:r>
                      <a:endParaRPr lang="en-US" sz="1600" dirty="0"/>
                    </a:p>
                  </a:txBody>
                  <a:tcPr/>
                </a:tc>
                <a:tc>
                  <a:txBody>
                    <a:bodyPr/>
                    <a:lstStyle/>
                    <a:p>
                      <a:r>
                        <a:rPr lang="en-US" sz="1600" dirty="0" smtClean="0"/>
                        <a:t>2.19 </a:t>
                      </a:r>
                      <a:r>
                        <a:rPr lang="en-US" sz="1600" dirty="0" err="1" smtClean="0"/>
                        <a:t>pb</a:t>
                      </a:r>
                      <a:endParaRPr lang="en-US" sz="1600" dirty="0"/>
                    </a:p>
                  </a:txBody>
                  <a:tcPr/>
                </a:tc>
              </a:tr>
              <a:tr h="342900">
                <a:tc>
                  <a:txBody>
                    <a:bodyPr/>
                    <a:lstStyle/>
                    <a:p>
                      <a:r>
                        <a:rPr lang="en-US" sz="1600" dirty="0" smtClean="0"/>
                        <a:t>600 </a:t>
                      </a:r>
                      <a:r>
                        <a:rPr lang="en-US" sz="1600" dirty="0" err="1" smtClean="0"/>
                        <a:t>GeV</a:t>
                      </a:r>
                      <a:endParaRPr lang="en-US" sz="1600" dirty="0"/>
                    </a:p>
                  </a:txBody>
                  <a:tcPr/>
                </a:tc>
                <a:tc>
                  <a:txBody>
                    <a:bodyPr/>
                    <a:lstStyle/>
                    <a:p>
                      <a:r>
                        <a:rPr lang="en-US" sz="1600" dirty="0" smtClean="0"/>
                        <a:t>0.24 </a:t>
                      </a:r>
                      <a:r>
                        <a:rPr lang="en-US" sz="1600" dirty="0" err="1" smtClean="0"/>
                        <a:t>pb</a:t>
                      </a:r>
                      <a:endParaRPr lang="en-US" sz="1600" dirty="0"/>
                    </a:p>
                  </a:txBody>
                  <a:tcPr/>
                </a:tc>
                <a:tc>
                  <a:txBody>
                    <a:bodyPr/>
                    <a:lstStyle/>
                    <a:p>
                      <a:r>
                        <a:rPr lang="en-US" sz="1600" dirty="0" smtClean="0"/>
                        <a:t>0.23 </a:t>
                      </a:r>
                      <a:r>
                        <a:rPr lang="en-US" sz="1600" dirty="0" err="1" smtClean="0"/>
                        <a:t>pb</a:t>
                      </a:r>
                      <a:endParaRPr lang="en-US" sz="1600" dirty="0"/>
                    </a:p>
                  </a:txBody>
                  <a:tcPr/>
                </a:tc>
              </a:tr>
              <a:tr h="342900">
                <a:tc>
                  <a:txBody>
                    <a:bodyPr/>
                    <a:lstStyle/>
                    <a:p>
                      <a:r>
                        <a:rPr lang="en-US" sz="1600" dirty="0" smtClean="0"/>
                        <a:t>1 </a:t>
                      </a:r>
                      <a:r>
                        <a:rPr lang="en-US" sz="1600" dirty="0" err="1" smtClean="0"/>
                        <a:t>TeV</a:t>
                      </a:r>
                      <a:r>
                        <a:rPr lang="en-US" sz="1600" dirty="0" smtClean="0"/>
                        <a:t> </a:t>
                      </a:r>
                      <a:endParaRPr lang="en-US" sz="1600" dirty="0"/>
                    </a:p>
                  </a:txBody>
                  <a:tcPr/>
                </a:tc>
                <a:tc>
                  <a:txBody>
                    <a:bodyPr/>
                    <a:lstStyle/>
                    <a:p>
                      <a:r>
                        <a:rPr lang="en-US" sz="1600" dirty="0" smtClean="0"/>
                        <a:t>0.008 </a:t>
                      </a:r>
                      <a:r>
                        <a:rPr lang="en-US" sz="1600" dirty="0" err="1" smtClean="0"/>
                        <a:t>pb</a:t>
                      </a:r>
                      <a:endParaRPr lang="en-US" sz="1600" dirty="0"/>
                    </a:p>
                  </a:txBody>
                  <a:tcPr/>
                </a:tc>
                <a:tc>
                  <a:txBody>
                    <a:bodyPr/>
                    <a:lstStyle/>
                    <a:p>
                      <a:r>
                        <a:rPr lang="en-US" sz="1600" dirty="0" smtClean="0"/>
                        <a:t>0.008 </a:t>
                      </a:r>
                      <a:r>
                        <a:rPr lang="en-US" sz="1600" dirty="0" err="1" smtClean="0"/>
                        <a:t>pb</a:t>
                      </a:r>
                      <a:endParaRPr lang="en-US" sz="1600" dirty="0"/>
                    </a:p>
                  </a:txBody>
                  <a:tcPr/>
                </a:tc>
              </a:tr>
            </a:tbl>
          </a:graphicData>
        </a:graphic>
      </p:graphicFrame>
      <p:sp>
        <p:nvSpPr>
          <p:cNvPr id="9" name="TextBox 8"/>
          <p:cNvSpPr txBox="1"/>
          <p:nvPr/>
        </p:nvSpPr>
        <p:spPr>
          <a:xfrm>
            <a:off x="4873905" y="5853668"/>
            <a:ext cx="4270095" cy="646331"/>
          </a:xfrm>
          <a:prstGeom prst="rect">
            <a:avLst/>
          </a:prstGeom>
          <a:noFill/>
        </p:spPr>
        <p:txBody>
          <a:bodyPr wrap="square" rtlCol="0">
            <a:spAutoFit/>
          </a:bodyPr>
          <a:lstStyle/>
          <a:p>
            <a:r>
              <a:rPr lang="en-US" dirty="0" smtClean="0"/>
              <a:t>See Monica </a:t>
            </a:r>
            <a:r>
              <a:rPr lang="en-US" dirty="0" err="1" smtClean="0"/>
              <a:t>D’Onforio</a:t>
            </a:r>
            <a:r>
              <a:rPr lang="en-US" dirty="0" smtClean="0"/>
              <a:t> talk at the Upgrade Workshop (</a:t>
            </a:r>
            <a:r>
              <a:rPr lang="en-US" dirty="0" err="1" smtClean="0"/>
              <a:t>Standford</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34"/>
            <a:ext cx="8229600" cy="746198"/>
          </a:xfrm>
        </p:spPr>
        <p:txBody>
          <a:bodyPr>
            <a:normAutofit fontScale="90000"/>
          </a:bodyPr>
          <a:lstStyle/>
          <a:p>
            <a:r>
              <a:rPr lang="en-US" dirty="0" smtClean="0"/>
              <a:t>Extra Dimensions: Randall-</a:t>
            </a:r>
            <a:r>
              <a:rPr lang="en-US" dirty="0" err="1" smtClean="0"/>
              <a:t>Sundrum</a:t>
            </a:r>
            <a:endParaRPr lang="en-US" dirty="0"/>
          </a:p>
        </p:txBody>
      </p:sp>
      <p:pic>
        <p:nvPicPr>
          <p:cNvPr id="4" name="Picture 3"/>
          <p:cNvPicPr>
            <a:picLocks noChangeAspect="1"/>
          </p:cNvPicPr>
          <p:nvPr/>
        </p:nvPicPr>
        <p:blipFill>
          <a:blip r:embed="rId2"/>
          <a:stretch>
            <a:fillRect/>
          </a:stretch>
        </p:blipFill>
        <p:spPr>
          <a:xfrm>
            <a:off x="3277708" y="2578100"/>
            <a:ext cx="5867492" cy="4280741"/>
          </a:xfrm>
          <a:prstGeom prst="rect">
            <a:avLst/>
          </a:prstGeom>
        </p:spPr>
      </p:pic>
      <p:sp>
        <p:nvSpPr>
          <p:cNvPr id="5" name="Oval 4"/>
          <p:cNvSpPr/>
          <p:nvPr/>
        </p:nvSpPr>
        <p:spPr>
          <a:xfrm>
            <a:off x="4787900" y="3592860"/>
            <a:ext cx="165100" cy="229346"/>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4921635" y="3516868"/>
            <a:ext cx="2914650" cy="369332"/>
          </a:xfrm>
          <a:prstGeom prst="rect">
            <a:avLst/>
          </a:prstGeom>
          <a:noFill/>
        </p:spPr>
        <p:txBody>
          <a:bodyPr wrap="square" rtlCol="0">
            <a:spAutoFit/>
          </a:bodyPr>
          <a:lstStyle/>
          <a:p>
            <a:r>
              <a:rPr lang="en-US" dirty="0" smtClean="0"/>
              <a:t>ATLAS √</a:t>
            </a:r>
            <a:r>
              <a:rPr lang="en-US" dirty="0" err="1" smtClean="0"/>
              <a:t>s</a:t>
            </a:r>
            <a:r>
              <a:rPr lang="en-US" dirty="0" smtClean="0"/>
              <a:t>=7 </a:t>
            </a:r>
            <a:r>
              <a:rPr lang="en-US" dirty="0" err="1" smtClean="0"/>
              <a:t>TeV</a:t>
            </a:r>
            <a:r>
              <a:rPr lang="en-US" dirty="0" smtClean="0"/>
              <a:t>; L=1/fb </a:t>
            </a:r>
            <a:endParaRPr lang="en-US" dirty="0"/>
          </a:p>
        </p:txBody>
      </p:sp>
      <p:sp>
        <p:nvSpPr>
          <p:cNvPr id="7" name="Content Placeholder 2"/>
          <p:cNvSpPr txBox="1">
            <a:spLocks/>
          </p:cNvSpPr>
          <p:nvPr/>
        </p:nvSpPr>
        <p:spPr>
          <a:xfrm>
            <a:off x="0" y="2887579"/>
            <a:ext cx="3632200" cy="2809192"/>
          </a:xfrm>
          <a:prstGeom prst="rect">
            <a:avLst/>
          </a:prstGeom>
        </p:spPr>
        <p:txBody>
          <a:bodyPr vert="horz" lIns="91440" tIns="45720" rIns="91440" bIns="45720" rtlCol="0">
            <a:normAutofit fontScale="850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sz="3200" dirty="0" smtClean="0">
                <a:latin typeface="Times New Roman"/>
              </a:rPr>
              <a:t>High luminosity samples with </a:t>
            </a:r>
            <a:r>
              <a:rPr lang="en-US" sz="3200" dirty="0" err="1" smtClean="0">
                <a:latin typeface="Times New Roman"/>
              </a:rPr>
              <a:t>sLHC</a:t>
            </a:r>
            <a:r>
              <a:rPr lang="en-US" sz="3200" dirty="0" smtClean="0">
                <a:latin typeface="Times New Roman"/>
              </a:rPr>
              <a:t> can extend the sensitivity to RS KK excitation by ~ 1 </a:t>
            </a:r>
            <a:r>
              <a:rPr lang="en-US" sz="3200" dirty="0" err="1" smtClean="0">
                <a:latin typeface="Times New Roman"/>
              </a:rPr>
              <a:t>TeV</a:t>
            </a:r>
            <a:r>
              <a:rPr lang="en-US" sz="3200" dirty="0" smtClean="0">
                <a:latin typeface="Times New Roman"/>
              </a:rPr>
              <a:t> (almost regardless the </a:t>
            </a:r>
            <a:r>
              <a:rPr lang="en-US" sz="3200" dirty="0" err="1" smtClean="0">
                <a:latin typeface="Times New Roman"/>
              </a:rPr>
              <a:t>compactification</a:t>
            </a:r>
            <a:r>
              <a:rPr lang="en-US" sz="3200" dirty="0" smtClean="0">
                <a:latin typeface="Times New Roman"/>
              </a:rPr>
              <a:t> </a:t>
            </a:r>
            <a:r>
              <a:rPr lang="en-US" sz="3200" dirty="0" err="1" smtClean="0">
                <a:latin typeface="Times New Roman"/>
              </a:rPr>
              <a:t>factot</a:t>
            </a:r>
            <a:r>
              <a:rPr lang="en-US" sz="3200" dirty="0" smtClean="0">
                <a:latin typeface="Times New Roman"/>
              </a:rPr>
              <a:t> </a:t>
            </a:r>
            <a:r>
              <a:rPr lang="en-US" sz="3200" dirty="0" err="1" smtClean="0">
                <a:latin typeface="Times New Roman"/>
              </a:rPr>
              <a:t>k/M</a:t>
            </a:r>
            <a:r>
              <a:rPr lang="en-US" sz="3200" baseline="-25000" dirty="0" err="1" smtClean="0">
                <a:latin typeface="Times New Roman"/>
              </a:rPr>
              <a:t>Pl</a:t>
            </a:r>
            <a:endParaRPr kumimoji="0" lang="en-US" sz="3200" b="0" i="0" u="none" strike="noStrike" kern="1200" cap="none" spc="0" normalizeH="0" baseline="-25000" noProof="0" dirty="0" smtClean="0">
              <a:ln>
                <a:noFill/>
              </a:ln>
              <a:solidFill>
                <a:schemeClr val="tx1"/>
              </a:solidFill>
              <a:effectLst/>
              <a:uLnTx/>
              <a:uFillTx/>
              <a:latin typeface="Times New Roman"/>
              <a:ea typeface="+mn-ea"/>
              <a:cs typeface="+mn-cs"/>
            </a:endParaRPr>
          </a:p>
        </p:txBody>
      </p:sp>
      <p:sp>
        <p:nvSpPr>
          <p:cNvPr id="9" name="Content Placeholder 2"/>
          <p:cNvSpPr>
            <a:spLocks noGrp="1"/>
          </p:cNvSpPr>
          <p:nvPr>
            <p:ph idx="1"/>
          </p:nvPr>
        </p:nvSpPr>
        <p:spPr>
          <a:xfrm>
            <a:off x="0" y="770745"/>
            <a:ext cx="8686800" cy="2116834"/>
          </a:xfrm>
        </p:spPr>
        <p:txBody>
          <a:bodyPr>
            <a:normAutofit fontScale="77500" lnSpcReduction="20000"/>
          </a:bodyPr>
          <a:lstStyle/>
          <a:p>
            <a:r>
              <a:rPr lang="en-US" dirty="0" smtClean="0"/>
              <a:t>Models with extra-dimensions aim to solve the hierarchy problem by allowing the gravity scale to be close to the EW scale in a </a:t>
            </a:r>
            <a:r>
              <a:rPr lang="en-US" dirty="0" err="1" smtClean="0"/>
              <a:t>n+δ</a:t>
            </a:r>
            <a:r>
              <a:rPr lang="en-US" dirty="0" smtClean="0"/>
              <a:t> dimension Universe</a:t>
            </a:r>
          </a:p>
          <a:p>
            <a:r>
              <a:rPr lang="en-US" dirty="0" smtClean="0"/>
              <a:t>The presence of these additional dimensions produce new phenomena involving gravitons. Gravitons can decay to lepton pairs, Z-boson pairs etc</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next future: LHC @ 30 </a:t>
            </a:r>
            <a:r>
              <a:rPr lang="en-US" dirty="0" err="1" smtClean="0"/>
              <a:t>TeV</a:t>
            </a:r>
            <a:r>
              <a:rPr lang="en-US" dirty="0" smtClean="0"/>
              <a:t> ?</a:t>
            </a:r>
            <a:endParaRPr lang="en-US" dirty="0"/>
          </a:p>
        </p:txBody>
      </p:sp>
      <p:sp>
        <p:nvSpPr>
          <p:cNvPr id="3" name="Content Placeholder 2"/>
          <p:cNvSpPr>
            <a:spLocks noGrp="1"/>
          </p:cNvSpPr>
          <p:nvPr>
            <p:ph idx="1"/>
          </p:nvPr>
        </p:nvSpPr>
        <p:spPr/>
        <p:txBody>
          <a:bodyPr/>
          <a:lstStyle/>
          <a:p>
            <a:r>
              <a:rPr lang="en-US" dirty="0" smtClean="0"/>
              <a:t>the physics </a:t>
            </a:r>
            <a:r>
              <a:rPr lang="en-US" dirty="0" err="1" smtClean="0"/>
              <a:t>programme</a:t>
            </a:r>
            <a:r>
              <a:rPr lang="en-US" dirty="0" smtClean="0"/>
              <a:t> of a </a:t>
            </a:r>
            <a:r>
              <a:rPr lang="en-US" dirty="0" err="1" smtClean="0"/>
              <a:t>hadron</a:t>
            </a:r>
            <a:r>
              <a:rPr lang="en-US" dirty="0" smtClean="0"/>
              <a:t> collider in the LHC tunnel with the unprecedented energy of √s~30 </a:t>
            </a:r>
            <a:r>
              <a:rPr lang="en-US" dirty="0" err="1" smtClean="0"/>
              <a:t>TeV</a:t>
            </a:r>
            <a:r>
              <a:rPr lang="en-US" dirty="0" smtClean="0"/>
              <a:t> would extend the one from LHC/</a:t>
            </a:r>
            <a:r>
              <a:rPr lang="en-US" dirty="0" err="1" smtClean="0"/>
              <a:t>sLHC</a:t>
            </a:r>
            <a:endParaRPr lang="en-US" dirty="0" smtClean="0"/>
          </a:p>
          <a:p>
            <a:r>
              <a:rPr lang="en-US" dirty="0" smtClean="0"/>
              <a:t>Higgs sector (SM and MSSM)</a:t>
            </a:r>
          </a:p>
          <a:p>
            <a:r>
              <a:rPr lang="en-US" dirty="0" smtClean="0"/>
              <a:t>SUSY</a:t>
            </a:r>
          </a:p>
          <a:p>
            <a:r>
              <a:rPr lang="en-US" dirty="0" smtClean="0"/>
              <a:t>BSM signatures (</a:t>
            </a:r>
            <a:r>
              <a:rPr lang="en-US" smtClean="0"/>
              <a:t>examples: Extra</a:t>
            </a:r>
            <a:r>
              <a:rPr lang="en-US" dirty="0" smtClean="0"/>
              <a:t>-dimensions, Technicolor, </a:t>
            </a:r>
            <a:r>
              <a:rPr lang="en-US" dirty="0" err="1" smtClean="0"/>
              <a:t>leptoquarks</a:t>
            </a:r>
            <a:r>
              <a:rPr lang="en-US" dirty="0" smtClean="0"/>
              <a:t>, etc)</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next future: LHC @ 30 </a:t>
            </a:r>
            <a:r>
              <a:rPr lang="en-US" dirty="0" err="1" smtClean="0"/>
              <a:t>TeV</a:t>
            </a:r>
            <a:r>
              <a:rPr lang="en-US" dirty="0" smtClean="0"/>
              <a:t> ?</a:t>
            </a:r>
            <a:endParaRPr lang="en-US" dirty="0"/>
          </a:p>
        </p:txBody>
      </p:sp>
      <p:sp>
        <p:nvSpPr>
          <p:cNvPr id="3" name="Content Placeholder 2"/>
          <p:cNvSpPr>
            <a:spLocks noGrp="1"/>
          </p:cNvSpPr>
          <p:nvPr>
            <p:ph idx="1"/>
          </p:nvPr>
        </p:nvSpPr>
        <p:spPr>
          <a:xfrm>
            <a:off x="457200" y="1056447"/>
            <a:ext cx="8229600" cy="5424322"/>
          </a:xfrm>
        </p:spPr>
        <p:txBody>
          <a:bodyPr>
            <a:normAutofit fontScale="70000" lnSpcReduction="20000"/>
          </a:bodyPr>
          <a:lstStyle/>
          <a:p>
            <a:r>
              <a:rPr lang="en-US" u="sng" dirty="0" smtClean="0"/>
              <a:t>Benchmark processes: basic proposal:</a:t>
            </a:r>
          </a:p>
          <a:p>
            <a:pPr lvl="1"/>
            <a:r>
              <a:rPr lang="en-US" dirty="0" smtClean="0"/>
              <a:t>Higgs couplings</a:t>
            </a:r>
          </a:p>
          <a:p>
            <a:pPr lvl="1"/>
            <a:r>
              <a:rPr lang="en-US" b="1" dirty="0" smtClean="0"/>
              <a:t>Higgs: self-couplings, </a:t>
            </a:r>
            <a:r>
              <a:rPr lang="en-US" b="1" dirty="0" err="1" smtClean="0"/>
              <a:t>trilinear</a:t>
            </a:r>
            <a:r>
              <a:rPr lang="en-US" b="1" dirty="0" smtClean="0"/>
              <a:t> and </a:t>
            </a:r>
            <a:r>
              <a:rPr lang="en-US" b="1" dirty="0" err="1" smtClean="0"/>
              <a:t>quartic</a:t>
            </a:r>
            <a:endParaRPr lang="en-US" b="1" dirty="0" smtClean="0"/>
          </a:p>
          <a:p>
            <a:pPr lvl="1"/>
            <a:r>
              <a:rPr lang="en-US" b="1" dirty="0" smtClean="0"/>
              <a:t>Higgs: measurement of rare decay </a:t>
            </a:r>
            <a:r>
              <a:rPr lang="en-US" b="1" dirty="0" smtClean="0"/>
              <a:t>modes</a:t>
            </a:r>
          </a:p>
          <a:p>
            <a:pPr lvl="1"/>
            <a:r>
              <a:rPr lang="en-US" b="1" dirty="0" smtClean="0"/>
              <a:t>Higgs: search for rare decays</a:t>
            </a:r>
          </a:p>
          <a:p>
            <a:pPr lvl="1"/>
            <a:r>
              <a:rPr lang="en-US" b="1" dirty="0" smtClean="0"/>
              <a:t>Higgs: search for </a:t>
            </a:r>
            <a:r>
              <a:rPr lang="en-US" b="1" dirty="0" smtClean="0"/>
              <a:t>Higgs </a:t>
            </a:r>
            <a:r>
              <a:rPr lang="en-US" b="1" dirty="0" err="1" smtClean="0"/>
              <a:t>boson(s</a:t>
            </a:r>
            <a:r>
              <a:rPr lang="en-US" b="1" dirty="0" smtClean="0"/>
              <a:t>) beyond SM</a:t>
            </a:r>
            <a:endParaRPr lang="en-US" b="1" dirty="0" smtClean="0"/>
          </a:p>
          <a:p>
            <a:pPr lvl="1"/>
            <a:r>
              <a:rPr lang="en-US" b="1" dirty="0" smtClean="0"/>
              <a:t>VV scattering</a:t>
            </a:r>
          </a:p>
          <a:p>
            <a:pPr lvl="1"/>
            <a:r>
              <a:rPr lang="en-US" b="1" dirty="0" smtClean="0"/>
              <a:t>SUSY: signatures based on MET; stop and </a:t>
            </a:r>
            <a:r>
              <a:rPr lang="en-US" b="1" dirty="0" err="1" smtClean="0"/>
              <a:t>sbottom</a:t>
            </a:r>
            <a:r>
              <a:rPr lang="en-US" b="1" dirty="0" smtClean="0"/>
              <a:t> direct production</a:t>
            </a:r>
          </a:p>
          <a:p>
            <a:pPr lvl="1"/>
            <a:r>
              <a:rPr lang="en-US" b="1" dirty="0" smtClean="0"/>
              <a:t>Exotics: examples: Extra-Dimensions: RS; but also compositeness, etc.</a:t>
            </a:r>
          </a:p>
          <a:p>
            <a:r>
              <a:rPr lang="en-US" u="sng" dirty="0" err="1" smtClean="0"/>
              <a:t>Workplan</a:t>
            </a:r>
            <a:endParaRPr lang="en-US" u="sng" dirty="0" smtClean="0"/>
          </a:p>
          <a:p>
            <a:pPr lvl="1"/>
            <a:r>
              <a:rPr lang="en-US" dirty="0" smtClean="0"/>
              <a:t>Consider benchmark processes</a:t>
            </a:r>
          </a:p>
          <a:p>
            <a:pPr lvl="1"/>
            <a:r>
              <a:rPr lang="en-US" dirty="0" smtClean="0"/>
              <a:t>Tools: use particle-level MC programs, perform analysis studies with truth 4-vectors</a:t>
            </a:r>
          </a:p>
          <a:p>
            <a:pPr lvl="1"/>
            <a:r>
              <a:rPr lang="en-US" dirty="0" smtClean="0"/>
              <a:t>Consider only main [irreducible] </a:t>
            </a:r>
            <a:r>
              <a:rPr lang="en-US" dirty="0" err="1" smtClean="0"/>
              <a:t>background(s</a:t>
            </a:r>
            <a:r>
              <a:rPr lang="en-US" dirty="0" smtClean="0"/>
              <a:t>)</a:t>
            </a:r>
          </a:p>
          <a:p>
            <a:pPr lvl="1"/>
            <a:r>
              <a:rPr lang="en-US" dirty="0" smtClean="0"/>
              <a:t>Write a document to collect and illustrate the results </a:t>
            </a:r>
            <a:endParaRPr lang="en-US" b="1" dirty="0" smtClean="0"/>
          </a:p>
          <a:p>
            <a:pPr lvl="1"/>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36800"/>
            <a:ext cx="8229600" cy="746198"/>
          </a:xfrm>
        </p:spPr>
        <p:txBody>
          <a:bodyPr>
            <a:normAutofit fontScale="90000"/>
          </a:bodyPr>
          <a:lstStyle/>
          <a:p>
            <a:r>
              <a:rPr lang="en-US" dirty="0" smtClean="0"/>
              <a:t>BACKUP SLIDES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smtClean="0"/>
              <a:t>“European Strategy for Particle Physics”</a:t>
            </a:r>
            <a:endParaRPr lang="en-US" sz="3700" dirty="0"/>
          </a:p>
        </p:txBody>
      </p:sp>
      <p:sp>
        <p:nvSpPr>
          <p:cNvPr id="3" name="Content Placeholder 2"/>
          <p:cNvSpPr>
            <a:spLocks noGrp="1"/>
          </p:cNvSpPr>
          <p:nvPr>
            <p:ph idx="1"/>
          </p:nvPr>
        </p:nvSpPr>
        <p:spPr>
          <a:xfrm>
            <a:off x="279400" y="1219200"/>
            <a:ext cx="8559800" cy="3762421"/>
          </a:xfrm>
        </p:spPr>
        <p:txBody>
          <a:bodyPr>
            <a:normAutofit fontScale="70000" lnSpcReduction="20000"/>
          </a:bodyPr>
          <a:lstStyle/>
          <a:p>
            <a:r>
              <a:rPr lang="en-US" i="1" dirty="0" smtClean="0"/>
              <a:t>At appropriate intervals, at most every 5 years, the European Strategy Session of Council will re-enact the process aimed at updating the medium and long-term European Strategy for Particle Physics, by setting up a Working Group, the </a:t>
            </a:r>
            <a:r>
              <a:rPr lang="en-US" i="1" dirty="0" smtClean="0">
                <a:hlinkClick r:id="rId2"/>
              </a:rPr>
              <a:t>European Strategy Group</a:t>
            </a:r>
            <a:r>
              <a:rPr lang="en-US" i="1" dirty="0" smtClean="0"/>
              <a:t> (ESG), similar to the Strategy Group in 2005/2006. The ESG will be a Working Group of Council which will cease to exist each time Council has adopted the new medium and long-term Strategy. The remit of the ESG will be to establish a proposal for the European Strategy Session of Council to update the medium and long-term European Strategy for Particle Physics. </a:t>
            </a:r>
          </a:p>
          <a:p>
            <a:pPr>
              <a:buNone/>
            </a:pPr>
            <a:r>
              <a:rPr lang="en-US" dirty="0" smtClean="0"/>
              <a:t>												</a:t>
            </a:r>
          </a:p>
          <a:p>
            <a:pPr>
              <a:buNone/>
            </a:pPr>
            <a:r>
              <a:rPr lang="en-US" dirty="0" smtClean="0"/>
              <a:t>												Council, September 2007 </a:t>
            </a:r>
          </a:p>
          <a:p>
            <a:pPr>
              <a:buNone/>
            </a:pPr>
            <a:endParaRPr lang="en-US" dirty="0" smtClean="0"/>
          </a:p>
          <a:p>
            <a:pPr>
              <a:buNone/>
            </a:pPr>
            <a:endParaRPr lang="en-US" dirty="0"/>
          </a:p>
        </p:txBody>
      </p:sp>
      <p:sp>
        <p:nvSpPr>
          <p:cNvPr id="5" name="TextBox 4"/>
          <p:cNvSpPr txBox="1"/>
          <p:nvPr/>
        </p:nvSpPr>
        <p:spPr>
          <a:xfrm>
            <a:off x="701171" y="5119469"/>
            <a:ext cx="7985629" cy="646331"/>
          </a:xfrm>
          <a:prstGeom prst="rect">
            <a:avLst/>
          </a:prstGeom>
          <a:noFill/>
        </p:spPr>
        <p:txBody>
          <a:bodyPr wrap="none" rtlCol="0">
            <a:spAutoFit/>
          </a:bodyPr>
          <a:lstStyle/>
          <a:p>
            <a:r>
              <a:rPr lang="en-US" dirty="0" smtClean="0"/>
              <a:t>For more details on this see:</a:t>
            </a:r>
          </a:p>
          <a:p>
            <a:r>
              <a:rPr lang="en-US" dirty="0" err="1" smtClean="0"/>
              <a:t>http://europeanstrategygroup.web.cern.ch/EuropeanStrategyGroup/welcome.html</a:t>
            </a: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HL-LHC – simulation studies</a:t>
            </a:r>
            <a:endParaRPr lang="en-US" dirty="0"/>
          </a:p>
        </p:txBody>
      </p:sp>
      <p:sp>
        <p:nvSpPr>
          <p:cNvPr id="3" name="Content Placeholder 2"/>
          <p:cNvSpPr>
            <a:spLocks noGrp="1"/>
          </p:cNvSpPr>
          <p:nvPr>
            <p:ph idx="1"/>
          </p:nvPr>
        </p:nvSpPr>
        <p:spPr>
          <a:xfrm>
            <a:off x="457200" y="954846"/>
            <a:ext cx="8229600" cy="5509454"/>
          </a:xfrm>
        </p:spPr>
        <p:txBody>
          <a:bodyPr>
            <a:normAutofit fontScale="70000" lnSpcReduction="20000"/>
          </a:bodyPr>
          <a:lstStyle/>
          <a:p>
            <a:r>
              <a:rPr lang="en-US" dirty="0" smtClean="0"/>
              <a:t>Use fast simulation – if possible, AF-I</a:t>
            </a:r>
          </a:p>
          <a:p>
            <a:pPr lvl="1"/>
            <a:r>
              <a:rPr lang="en-US" dirty="0" err="1" smtClean="0"/>
              <a:t>Parametrize</a:t>
            </a:r>
            <a:r>
              <a:rPr lang="en-US" dirty="0" smtClean="0"/>
              <a:t> pileup &amp; detector effects of basic physics objects using existing full simulation samples (or that can be realistically produced very quickly) </a:t>
            </a:r>
          </a:p>
          <a:p>
            <a:pPr lvl="2"/>
            <a:r>
              <a:rPr lang="en-US" dirty="0" smtClean="0"/>
              <a:t>Electrons, photons and </a:t>
            </a:r>
            <a:r>
              <a:rPr lang="en-US" dirty="0" err="1" smtClean="0"/>
              <a:t>muons</a:t>
            </a:r>
            <a:r>
              <a:rPr lang="en-US" dirty="0" smtClean="0"/>
              <a:t>: </a:t>
            </a:r>
            <a:r>
              <a:rPr lang="en-US" dirty="0" err="1" smtClean="0"/>
              <a:t>parametrize</a:t>
            </a:r>
            <a:r>
              <a:rPr lang="en-US" dirty="0" smtClean="0"/>
              <a:t> efficiency losses due isolation cuts (as a function of </a:t>
            </a:r>
            <a:r>
              <a:rPr lang="en-US" dirty="0" err="1" smtClean="0"/>
              <a:t>pu</a:t>
            </a:r>
            <a:r>
              <a:rPr lang="en-US" dirty="0" smtClean="0"/>
              <a:t>)</a:t>
            </a:r>
          </a:p>
          <a:p>
            <a:pPr lvl="2"/>
            <a:r>
              <a:rPr lang="en-US" dirty="0" smtClean="0"/>
              <a:t>Jets: JES and JER ?</a:t>
            </a:r>
          </a:p>
          <a:p>
            <a:pPr lvl="2"/>
            <a:r>
              <a:rPr lang="en-US" dirty="0" smtClean="0"/>
              <a:t>B-tagging: </a:t>
            </a:r>
            <a:r>
              <a:rPr lang="en-US" dirty="0" err="1" smtClean="0"/>
              <a:t>parametrize</a:t>
            </a:r>
            <a:r>
              <a:rPr lang="en-US" dirty="0" smtClean="0"/>
              <a:t> </a:t>
            </a:r>
            <a:r>
              <a:rPr lang="en-US" dirty="0" err="1" smtClean="0"/>
              <a:t>efficency</a:t>
            </a:r>
            <a:r>
              <a:rPr lang="en-US" dirty="0" smtClean="0"/>
              <a:t> and fake rate as a function of pt and </a:t>
            </a:r>
            <a:r>
              <a:rPr lang="en-US" dirty="0" err="1" smtClean="0"/>
              <a:t>pu</a:t>
            </a:r>
            <a:endParaRPr lang="en-US" dirty="0" smtClean="0"/>
          </a:p>
          <a:p>
            <a:pPr lvl="2"/>
            <a:r>
              <a:rPr lang="en-US" dirty="0" smtClean="0"/>
              <a:t>Tau: B-tagging: </a:t>
            </a:r>
            <a:r>
              <a:rPr lang="en-US" dirty="0" err="1" smtClean="0"/>
              <a:t>parametrize</a:t>
            </a:r>
            <a:r>
              <a:rPr lang="en-US" dirty="0" smtClean="0"/>
              <a:t> </a:t>
            </a:r>
            <a:r>
              <a:rPr lang="en-US" dirty="0" err="1" smtClean="0"/>
              <a:t>efficency</a:t>
            </a:r>
            <a:r>
              <a:rPr lang="en-US" dirty="0" smtClean="0"/>
              <a:t> and fake rate as a function of pt and </a:t>
            </a:r>
            <a:r>
              <a:rPr lang="en-US" dirty="0" err="1" smtClean="0"/>
              <a:t>pu</a:t>
            </a:r>
            <a:r>
              <a:rPr lang="en-US" dirty="0" smtClean="0"/>
              <a:t> </a:t>
            </a:r>
          </a:p>
          <a:p>
            <a:r>
              <a:rPr lang="en-US" dirty="0" smtClean="0"/>
              <a:t>Otherwise use particle-level generators and apply correction factors to account for basic detector and pile-</a:t>
            </a:r>
            <a:r>
              <a:rPr lang="en-US" dirty="0" err="1" smtClean="0"/>
              <a:t>upu</a:t>
            </a:r>
            <a:r>
              <a:rPr lang="en-US" dirty="0" smtClean="0"/>
              <a:t> effects</a:t>
            </a:r>
          </a:p>
          <a:p>
            <a:r>
              <a:rPr lang="en-US" dirty="0" smtClean="0"/>
              <a:t>Benchmark processes:</a:t>
            </a:r>
          </a:p>
          <a:p>
            <a:pPr lvl="1"/>
            <a:r>
              <a:rPr lang="en-US" dirty="0" smtClean="0"/>
              <a:t>Higgs couplings</a:t>
            </a:r>
          </a:p>
          <a:p>
            <a:pPr lvl="1"/>
            <a:r>
              <a:rPr lang="en-US" dirty="0" smtClean="0"/>
              <a:t>Higgs: self-couplings (</a:t>
            </a:r>
            <a:r>
              <a:rPr lang="en-US" dirty="0" err="1" smtClean="0"/>
              <a:t>trilinear</a:t>
            </a:r>
            <a:r>
              <a:rPr lang="en-US" dirty="0" smtClean="0"/>
              <a:t> and </a:t>
            </a:r>
            <a:r>
              <a:rPr lang="en-US" dirty="0" err="1" smtClean="0"/>
              <a:t>quartic</a:t>
            </a:r>
            <a:r>
              <a:rPr lang="en-US" dirty="0" smtClean="0"/>
              <a:t>)</a:t>
            </a:r>
          </a:p>
          <a:p>
            <a:pPr lvl="1"/>
            <a:r>
              <a:rPr lang="en-US" dirty="0" smtClean="0"/>
              <a:t>Higgs: measurement of rare decay modes</a:t>
            </a:r>
          </a:p>
          <a:p>
            <a:pPr lvl="1"/>
            <a:r>
              <a:rPr lang="en-US" dirty="0" smtClean="0"/>
              <a:t>VV scattering</a:t>
            </a:r>
          </a:p>
          <a:p>
            <a:pPr lvl="1"/>
            <a:r>
              <a:rPr lang="en-US" dirty="0" smtClean="0"/>
              <a:t>SUSY: signatures based on MET; stop and </a:t>
            </a:r>
            <a:r>
              <a:rPr lang="en-US" dirty="0" err="1" smtClean="0"/>
              <a:t>sbottom</a:t>
            </a:r>
            <a:r>
              <a:rPr lang="en-US" dirty="0" smtClean="0"/>
              <a:t> direct production</a:t>
            </a:r>
          </a:p>
          <a:p>
            <a:pPr lvl="1"/>
            <a:r>
              <a:rPr lang="en-US" dirty="0" smtClean="0"/>
              <a:t>Extra-Dimensions: RS; + ADD??</a:t>
            </a:r>
          </a:p>
          <a:p>
            <a:pPr lvl="2"/>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902136"/>
            <a:ext cx="4038600" cy="5511364"/>
          </a:xfrm>
        </p:spPr>
        <p:txBody>
          <a:bodyPr>
            <a:noAutofit/>
          </a:bodyPr>
          <a:lstStyle/>
          <a:p>
            <a:r>
              <a:rPr lang="en-US" sz="1500" b="1" dirty="0" smtClean="0"/>
              <a:t>The European Strategy Group (ESG) </a:t>
            </a:r>
            <a:br>
              <a:rPr lang="en-US" sz="1500" b="1" dirty="0" smtClean="0"/>
            </a:br>
            <a:r>
              <a:rPr lang="en-US" sz="1500" b="1" dirty="0" smtClean="0"/>
              <a:t>Members</a:t>
            </a:r>
          </a:p>
          <a:p>
            <a:r>
              <a:rPr lang="en-US" sz="1500" b="1" dirty="0" smtClean="0">
                <a:solidFill>
                  <a:srgbClr val="000090"/>
                </a:solidFill>
              </a:rPr>
              <a:t>Member States </a:t>
            </a:r>
            <a:r>
              <a:rPr lang="en-US" sz="1500" dirty="0" smtClean="0"/>
              <a:t>  Austria Prof. A.H. Hoang   Belgium Prof. W. Van </a:t>
            </a:r>
            <a:r>
              <a:rPr lang="en-US" sz="1500" dirty="0" err="1" smtClean="0"/>
              <a:t>Doninck</a:t>
            </a:r>
            <a:r>
              <a:rPr lang="en-US" sz="1500" dirty="0" smtClean="0"/>
              <a:t>   Bulgaria Prof. L. </a:t>
            </a:r>
            <a:r>
              <a:rPr lang="en-US" sz="1500" dirty="0" err="1" smtClean="0"/>
              <a:t>Litov</a:t>
            </a:r>
            <a:r>
              <a:rPr lang="en-US" sz="1500" dirty="0" smtClean="0"/>
              <a:t>   Czech Republic Prof. J. </a:t>
            </a:r>
            <a:r>
              <a:rPr lang="en-US" sz="1500" dirty="0" err="1" smtClean="0"/>
              <a:t>Chyla</a:t>
            </a:r>
            <a:r>
              <a:rPr lang="en-US" sz="1500" dirty="0" smtClean="0"/>
              <a:t>   Denmark Prof. J.J. </a:t>
            </a:r>
            <a:r>
              <a:rPr lang="en-US" sz="1500" dirty="0" err="1" smtClean="0"/>
              <a:t>Gaardhoje</a:t>
            </a:r>
            <a:r>
              <a:rPr lang="en-US" sz="1500" dirty="0" smtClean="0"/>
              <a:t>   Finland Prof. P. </a:t>
            </a:r>
            <a:r>
              <a:rPr lang="en-US" sz="1500" dirty="0" err="1" smtClean="0"/>
              <a:t>Eerola</a:t>
            </a:r>
            <a:r>
              <a:rPr lang="en-US" sz="1500" dirty="0" smtClean="0"/>
              <a:t>   France Prof. E. </a:t>
            </a:r>
            <a:r>
              <a:rPr lang="en-US" sz="1500" dirty="0" err="1" smtClean="0"/>
              <a:t>Augé</a:t>
            </a:r>
            <a:r>
              <a:rPr lang="en-US" sz="1500" dirty="0" smtClean="0"/>
              <a:t>   Germany Prof. S. </a:t>
            </a:r>
            <a:r>
              <a:rPr lang="en-US" sz="1500" dirty="0" err="1" smtClean="0"/>
              <a:t>Bethke</a:t>
            </a:r>
            <a:r>
              <a:rPr lang="en-US" sz="1500" dirty="0" smtClean="0"/>
              <a:t>   Greece Prof. P. </a:t>
            </a:r>
            <a:r>
              <a:rPr lang="en-US" sz="1500" dirty="0" err="1" smtClean="0"/>
              <a:t>Rapidis</a:t>
            </a:r>
            <a:r>
              <a:rPr lang="en-US" sz="1500" dirty="0" smtClean="0"/>
              <a:t>   Hungary Prof. P. </a:t>
            </a:r>
            <a:r>
              <a:rPr lang="en-US" sz="1500" dirty="0" err="1" smtClean="0"/>
              <a:t>Levai</a:t>
            </a:r>
            <a:r>
              <a:rPr lang="en-US" sz="1500" dirty="0" smtClean="0"/>
              <a:t>   Italy Prof. R. </a:t>
            </a:r>
            <a:r>
              <a:rPr lang="en-US" sz="1500" dirty="0" err="1" smtClean="0"/>
              <a:t>Petronzio</a:t>
            </a:r>
            <a:r>
              <a:rPr lang="en-US" sz="1500" dirty="0" smtClean="0"/>
              <a:t>   Netherlands Prof. S. De </a:t>
            </a:r>
            <a:r>
              <a:rPr lang="en-US" sz="1500" dirty="0" err="1" smtClean="0"/>
              <a:t>Jong</a:t>
            </a:r>
            <a:r>
              <a:rPr lang="en-US" sz="1500" dirty="0" smtClean="0"/>
              <a:t>   Norway Prof. A. Read   Poland Prof. A. </a:t>
            </a:r>
            <a:r>
              <a:rPr lang="en-US" sz="1500" dirty="0" err="1" smtClean="0"/>
              <a:t>Zalewska</a:t>
            </a:r>
            <a:r>
              <a:rPr lang="en-US" sz="1500" dirty="0" smtClean="0"/>
              <a:t>   Portugal Prof. G. </a:t>
            </a:r>
            <a:r>
              <a:rPr lang="en-US" sz="1500" dirty="0" err="1" smtClean="0"/>
              <a:t>Barreira</a:t>
            </a:r>
            <a:r>
              <a:rPr lang="en-US" sz="1500" dirty="0" smtClean="0"/>
              <a:t>   Slovakia Dr L. </a:t>
            </a:r>
            <a:r>
              <a:rPr lang="en-US" sz="1500" dirty="0" err="1" smtClean="0"/>
              <a:t>Sandor</a:t>
            </a:r>
            <a:r>
              <a:rPr lang="en-US" sz="1500" dirty="0" smtClean="0"/>
              <a:t>   Spain Prof. C. </a:t>
            </a:r>
            <a:r>
              <a:rPr lang="en-US" sz="1500" dirty="0" err="1" smtClean="0"/>
              <a:t>Pajares</a:t>
            </a:r>
            <a:r>
              <a:rPr lang="en-US" sz="1500" dirty="0" smtClean="0"/>
              <a:t>   Sweden Prof. B. </a:t>
            </a:r>
            <a:r>
              <a:rPr lang="en-US" sz="1500" dirty="0" err="1" smtClean="0"/>
              <a:t>Asman</a:t>
            </a:r>
            <a:r>
              <a:rPr lang="en-US" sz="1500" dirty="0" smtClean="0"/>
              <a:t>   Switzerland Prof. K. </a:t>
            </a:r>
            <a:r>
              <a:rPr lang="en-US" sz="1500" dirty="0" err="1" smtClean="0"/>
              <a:t>Kirch</a:t>
            </a:r>
            <a:r>
              <a:rPr lang="en-US" sz="1500" dirty="0" smtClean="0"/>
              <a:t>   U.K. Prof. J. Butterworth       </a:t>
            </a:r>
          </a:p>
          <a:p>
            <a:r>
              <a:rPr lang="en-US" sz="1500" dirty="0" smtClean="0"/>
              <a:t>CERN Director General Prof. R. </a:t>
            </a:r>
            <a:r>
              <a:rPr lang="en-US" sz="1500" dirty="0" err="1" smtClean="0"/>
              <a:t>Heuer</a:t>
            </a:r>
            <a:r>
              <a:rPr lang="en-US" sz="1500" dirty="0" smtClean="0"/>
              <a:t>       Major European National Laboratories   CIEMAT C. Lopez   DESY J. </a:t>
            </a:r>
            <a:r>
              <a:rPr lang="en-US" sz="1500" dirty="0" err="1" smtClean="0"/>
              <a:t>Mnich</a:t>
            </a:r>
            <a:r>
              <a:rPr lang="en-US" sz="1500" dirty="0" smtClean="0"/>
              <a:t>   IRFU Ph. </a:t>
            </a:r>
            <a:r>
              <a:rPr lang="en-US" sz="1500" dirty="0" err="1" smtClean="0"/>
              <a:t>Chomaz</a:t>
            </a:r>
            <a:r>
              <a:rPr lang="en-US" sz="1500" dirty="0" smtClean="0"/>
              <a:t>   LAL A. </a:t>
            </a:r>
            <a:r>
              <a:rPr lang="en-US" sz="1500" dirty="0" err="1" smtClean="0"/>
              <a:t>Stocchi</a:t>
            </a:r>
            <a:r>
              <a:rPr lang="en-US" sz="1500" dirty="0" smtClean="0"/>
              <a:t>   NIKHEF F. </a:t>
            </a:r>
            <a:r>
              <a:rPr lang="en-US" sz="1500" dirty="0" err="1" smtClean="0"/>
              <a:t>Linde</a:t>
            </a:r>
            <a:r>
              <a:rPr lang="en-US" sz="1500" dirty="0" smtClean="0"/>
              <a:t>   LNF U. </a:t>
            </a:r>
            <a:r>
              <a:rPr lang="en-US" sz="1500" dirty="0" err="1" smtClean="0"/>
              <a:t>Dosselli</a:t>
            </a:r>
            <a:r>
              <a:rPr lang="en-US" sz="1500" dirty="0" smtClean="0"/>
              <a:t>   LNGS L. </a:t>
            </a:r>
            <a:r>
              <a:rPr lang="en-US" sz="1500" dirty="0" err="1" smtClean="0"/>
              <a:t>Votano</a:t>
            </a:r>
            <a:r>
              <a:rPr lang="en-US" sz="1500" dirty="0" smtClean="0"/>
              <a:t>   PSI L. </a:t>
            </a:r>
            <a:r>
              <a:rPr lang="en-US" sz="1500" dirty="0" err="1" smtClean="0"/>
              <a:t>Rivkin</a:t>
            </a:r>
            <a:r>
              <a:rPr lang="en-US" sz="1500" dirty="0" smtClean="0"/>
              <a:t>   STFC-RAL J. </a:t>
            </a:r>
            <a:r>
              <a:rPr lang="en-US" sz="1500" dirty="0" err="1" smtClean="0"/>
              <a:t>Womersley</a:t>
            </a:r>
            <a:r>
              <a:rPr lang="en-US" sz="1500" dirty="0" smtClean="0"/>
              <a:t>            </a:t>
            </a:r>
            <a:endParaRPr lang="en-US" sz="1500" dirty="0"/>
          </a:p>
        </p:txBody>
      </p:sp>
      <p:sp>
        <p:nvSpPr>
          <p:cNvPr id="9" name="Content Placeholder 8"/>
          <p:cNvSpPr>
            <a:spLocks noGrp="1"/>
          </p:cNvSpPr>
          <p:nvPr>
            <p:ph sz="half" idx="2"/>
          </p:nvPr>
        </p:nvSpPr>
        <p:spPr>
          <a:xfrm>
            <a:off x="4648200" y="902136"/>
            <a:ext cx="4038600" cy="5511364"/>
          </a:xfrm>
        </p:spPr>
        <p:txBody>
          <a:bodyPr>
            <a:normAutofit fontScale="62500" lnSpcReduction="20000"/>
          </a:bodyPr>
          <a:lstStyle/>
          <a:p>
            <a:r>
              <a:rPr lang="en-US" b="1" dirty="0" smtClean="0"/>
              <a:t>Strategy Secretariat Members </a:t>
            </a:r>
            <a:r>
              <a:rPr lang="en-US" dirty="0" smtClean="0"/>
              <a:t>  Scientific Secretary (Chair) Prof. T. </a:t>
            </a:r>
            <a:r>
              <a:rPr lang="en-US" dirty="0" err="1" smtClean="0"/>
              <a:t>Nakada</a:t>
            </a:r>
            <a:r>
              <a:rPr lang="en-US" dirty="0" smtClean="0"/>
              <a:t>   SPC Chair Prof. F. </a:t>
            </a:r>
            <a:r>
              <a:rPr lang="en-US" dirty="0" err="1" smtClean="0"/>
              <a:t>Zwirner</a:t>
            </a:r>
            <a:r>
              <a:rPr lang="en-US" dirty="0" smtClean="0"/>
              <a:t>   ECFA Chair Dr M. </a:t>
            </a:r>
            <a:r>
              <a:rPr lang="en-US" dirty="0" err="1" smtClean="0"/>
              <a:t>Krammer</a:t>
            </a:r>
            <a:r>
              <a:rPr lang="en-US" dirty="0" smtClean="0"/>
              <a:t>   </a:t>
            </a:r>
            <a:r>
              <a:rPr lang="en-US" dirty="0" err="1" smtClean="0"/>
              <a:t>Repres</a:t>
            </a:r>
            <a:r>
              <a:rPr lang="en-US" dirty="0" smtClean="0"/>
              <a:t>. EU Lab. Directors' </a:t>
            </a:r>
            <a:r>
              <a:rPr lang="en-US" dirty="0" err="1" smtClean="0"/>
              <a:t>Mtg</a:t>
            </a:r>
            <a:r>
              <a:rPr lang="en-US" dirty="0" smtClean="0"/>
              <a:t> Dr Ph. </a:t>
            </a:r>
            <a:r>
              <a:rPr lang="en-US" dirty="0" err="1" smtClean="0"/>
              <a:t>Chomaz</a:t>
            </a:r>
            <a:r>
              <a:rPr lang="en-US" dirty="0" smtClean="0"/>
              <a:t> </a:t>
            </a:r>
          </a:p>
          <a:p>
            <a:r>
              <a:rPr lang="en-US" b="1" dirty="0" smtClean="0"/>
              <a:t>Invitees</a:t>
            </a:r>
            <a:r>
              <a:rPr lang="en-US" dirty="0" smtClean="0"/>
              <a:t>     Candidate for Accession   Romania Dr S. </a:t>
            </a:r>
            <a:r>
              <a:rPr lang="en-US" dirty="0" err="1" smtClean="0"/>
              <a:t>Dita</a:t>
            </a:r>
            <a:r>
              <a:rPr lang="en-US" dirty="0" smtClean="0"/>
              <a:t> Associate Member in the pre-stage of Membership   Israel Prof. E. </a:t>
            </a:r>
            <a:r>
              <a:rPr lang="en-US" dirty="0" err="1" smtClean="0"/>
              <a:t>Rabinovici</a:t>
            </a:r>
            <a:r>
              <a:rPr lang="en-US" dirty="0" smtClean="0"/>
              <a:t> </a:t>
            </a:r>
          </a:p>
          <a:p>
            <a:r>
              <a:rPr lang="en-US" dirty="0" smtClean="0"/>
              <a:t>Observer States   India Prof. T. Aziz   Japan Prof. Sh. </a:t>
            </a:r>
            <a:r>
              <a:rPr lang="en-US" dirty="0" err="1" smtClean="0"/>
              <a:t>Asai</a:t>
            </a:r>
            <a:r>
              <a:rPr lang="en-US" dirty="0" smtClean="0"/>
              <a:t>   Russian Federation Prof. A. </a:t>
            </a:r>
            <a:r>
              <a:rPr lang="en-US" dirty="0" err="1" smtClean="0"/>
              <a:t>Bondar</a:t>
            </a:r>
            <a:r>
              <a:rPr lang="en-US" dirty="0" smtClean="0"/>
              <a:t>   Turkey Prof. Dr M. </a:t>
            </a:r>
            <a:r>
              <a:rPr lang="en-US" dirty="0" err="1" smtClean="0"/>
              <a:t>Zeyrek</a:t>
            </a:r>
            <a:r>
              <a:rPr lang="en-US" dirty="0" smtClean="0"/>
              <a:t>   United States Prof. M. </a:t>
            </a:r>
            <a:r>
              <a:rPr lang="en-US" dirty="0" err="1" smtClean="0"/>
              <a:t>Shochet</a:t>
            </a:r>
            <a:r>
              <a:rPr lang="en-US" dirty="0" smtClean="0"/>
              <a:t>         EU Dr R. </a:t>
            </a:r>
            <a:r>
              <a:rPr lang="en-US" dirty="0" err="1" smtClean="0"/>
              <a:t>Lecbychová</a:t>
            </a:r>
            <a:r>
              <a:rPr lang="en-US" dirty="0" smtClean="0"/>
              <a:t>   </a:t>
            </a:r>
            <a:r>
              <a:rPr lang="en-US" dirty="0" err="1" smtClean="0"/>
              <a:t>ApPEC</a:t>
            </a:r>
            <a:r>
              <a:rPr lang="en-US" dirty="0" smtClean="0"/>
              <a:t> Dr S. </a:t>
            </a:r>
            <a:r>
              <a:rPr lang="en-US" dirty="0" err="1" smtClean="0"/>
              <a:t>Katsanevas</a:t>
            </a:r>
            <a:r>
              <a:rPr lang="en-US" dirty="0" smtClean="0"/>
              <a:t>   Chairman FALC Prof. Y. Osaka   Chairman ESFRI Dr B. </a:t>
            </a:r>
            <a:r>
              <a:rPr lang="en-US" dirty="0" err="1" smtClean="0"/>
              <a:t>Vierkorn</a:t>
            </a:r>
            <a:r>
              <a:rPr lang="en-US" dirty="0" smtClean="0"/>
              <a:t>-Rudolph   Chairman </a:t>
            </a:r>
            <a:r>
              <a:rPr lang="en-US" dirty="0" err="1" smtClean="0"/>
              <a:t>NuPECC</a:t>
            </a:r>
            <a:r>
              <a:rPr lang="en-US" dirty="0" smtClean="0"/>
              <a:t> Prof. G. </a:t>
            </a:r>
            <a:r>
              <a:rPr lang="en-US" dirty="0" err="1" smtClean="0"/>
              <a:t>Rosner</a:t>
            </a:r>
            <a:r>
              <a:rPr lang="en-US" dirty="0" smtClean="0"/>
              <a:t>       Scientific Assistant Prof. E. </a:t>
            </a:r>
            <a:r>
              <a:rPr lang="en-US" dirty="0" err="1" smtClean="0"/>
              <a:t>Tsesmelis</a:t>
            </a:r>
            <a:endParaRPr lang="en-US" dirty="0" smtClean="0"/>
          </a:p>
          <a:p>
            <a:endParaRPr lang="en-US" dirty="0"/>
          </a:p>
        </p:txBody>
      </p:sp>
      <p:sp>
        <p:nvSpPr>
          <p:cNvPr id="10" name="Title 1"/>
          <p:cNvSpPr>
            <a:spLocks noGrp="1"/>
          </p:cNvSpPr>
          <p:nvPr>
            <p:ph type="title"/>
          </p:nvPr>
        </p:nvSpPr>
        <p:spPr>
          <a:xfrm>
            <a:off x="457200" y="155938"/>
            <a:ext cx="8229600" cy="746198"/>
          </a:xfrm>
        </p:spPr>
        <p:txBody>
          <a:bodyPr>
            <a:noAutofit/>
          </a:bodyPr>
          <a:lstStyle/>
          <a:p>
            <a:r>
              <a:rPr lang="en-US" sz="3700" dirty="0" smtClean="0"/>
              <a:t>ESG: composition</a:t>
            </a:r>
            <a:endParaRPr lang="en-US" sz="3700"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HH production in SM</a:t>
            </a:r>
            <a:endParaRPr lang="en-US" dirty="0"/>
          </a:p>
        </p:txBody>
      </p:sp>
      <p:pic>
        <p:nvPicPr>
          <p:cNvPr id="5" name="Picture 4"/>
          <p:cNvPicPr>
            <a:picLocks noChangeAspect="1"/>
          </p:cNvPicPr>
          <p:nvPr/>
        </p:nvPicPr>
        <p:blipFill>
          <a:blip r:embed="rId2"/>
          <a:stretch>
            <a:fillRect/>
          </a:stretch>
        </p:blipFill>
        <p:spPr>
          <a:xfrm>
            <a:off x="1136650" y="1110322"/>
            <a:ext cx="7550150" cy="5747678"/>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HHH production</a:t>
            </a:r>
            <a:endParaRPr lang="en-US" dirty="0"/>
          </a:p>
        </p:txBody>
      </p:sp>
      <p:pic>
        <p:nvPicPr>
          <p:cNvPr id="6" name="Picture 5"/>
          <p:cNvPicPr>
            <a:picLocks noChangeAspect="1"/>
          </p:cNvPicPr>
          <p:nvPr/>
        </p:nvPicPr>
        <p:blipFill>
          <a:blip r:embed="rId2"/>
          <a:stretch>
            <a:fillRect/>
          </a:stretch>
        </p:blipFill>
        <p:spPr>
          <a:xfrm>
            <a:off x="-12700" y="1752600"/>
            <a:ext cx="9144000" cy="183447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smtClean="0"/>
              <a:t>ESG: Mandate</a:t>
            </a:r>
            <a:endParaRPr lang="en-US" sz="3700" dirty="0"/>
          </a:p>
        </p:txBody>
      </p:sp>
      <p:sp>
        <p:nvSpPr>
          <p:cNvPr id="5" name="Content Placeholder 4"/>
          <p:cNvSpPr>
            <a:spLocks noGrp="1"/>
          </p:cNvSpPr>
          <p:nvPr>
            <p:ph idx="1"/>
          </p:nvPr>
        </p:nvSpPr>
        <p:spPr>
          <a:xfrm>
            <a:off x="457200" y="902136"/>
            <a:ext cx="8229600" cy="5741467"/>
          </a:xfrm>
        </p:spPr>
        <p:txBody>
          <a:bodyPr>
            <a:normAutofit fontScale="62500" lnSpcReduction="20000"/>
          </a:bodyPr>
          <a:lstStyle/>
          <a:p>
            <a:r>
              <a:rPr lang="en-US" dirty="0" smtClean="0"/>
              <a:t>The remit of the ESG is to establish a proposal for an </a:t>
            </a:r>
            <a:r>
              <a:rPr lang="en-US" b="1" dirty="0" smtClean="0"/>
              <a:t>Update of the medium and long-term European Strategy for Particle Physics</a:t>
            </a:r>
            <a:r>
              <a:rPr lang="en-US" dirty="0" smtClean="0"/>
              <a:t>, for approval by the Council. It is proposed that the proposal will take the following elements into account: </a:t>
            </a:r>
          </a:p>
          <a:p>
            <a:pPr>
              <a:buNone/>
            </a:pPr>
            <a:r>
              <a:rPr lang="en-US" dirty="0" smtClean="0"/>
              <a:t>	the Update of the European Strategy for Particle Physics shall in particular aim at: </a:t>
            </a:r>
          </a:p>
          <a:p>
            <a:r>
              <a:rPr lang="en-US" dirty="0" smtClean="0">
                <a:solidFill>
                  <a:srgbClr val="000090"/>
                </a:solidFill>
              </a:rPr>
              <a:t>enhancing the visibility of existing European particle physics </a:t>
            </a:r>
            <a:r>
              <a:rPr lang="en-US" dirty="0" err="1" smtClean="0">
                <a:solidFill>
                  <a:srgbClr val="000090"/>
                </a:solidFill>
              </a:rPr>
              <a:t>programmes</a:t>
            </a:r>
            <a:r>
              <a:rPr lang="en-US" dirty="0" smtClean="0">
                <a:solidFill>
                  <a:srgbClr val="000090"/>
                </a:solidFill>
              </a:rPr>
              <a:t>; </a:t>
            </a:r>
          </a:p>
          <a:p>
            <a:r>
              <a:rPr lang="en-US" dirty="0" smtClean="0">
                <a:solidFill>
                  <a:srgbClr val="000090"/>
                </a:solidFill>
              </a:rPr>
              <a:t>increasing collaboration among Europe's particle physics laboratories, institutes and universities; </a:t>
            </a:r>
          </a:p>
          <a:p>
            <a:r>
              <a:rPr lang="en-US" dirty="0" smtClean="0">
                <a:solidFill>
                  <a:srgbClr val="000090"/>
                </a:solidFill>
              </a:rPr>
              <a:t>promoting a coordinated European participation in global projects and in regional projects outside Europe; </a:t>
            </a:r>
          </a:p>
          <a:p>
            <a:r>
              <a:rPr lang="en-US" dirty="0" smtClean="0">
                <a:solidFill>
                  <a:srgbClr val="000090"/>
                </a:solidFill>
              </a:rPr>
              <a:t>encouraging knowledge transfer to other disciplines, industry, and society. </a:t>
            </a:r>
          </a:p>
          <a:p>
            <a:r>
              <a:rPr lang="en-US" dirty="0" smtClean="0">
                <a:solidFill>
                  <a:srgbClr val="000090"/>
                </a:solidFill>
              </a:rPr>
              <a:t>The proposal shall </a:t>
            </a:r>
            <a:r>
              <a:rPr lang="en-US" b="1" dirty="0" smtClean="0">
                <a:solidFill>
                  <a:srgbClr val="000090"/>
                </a:solidFill>
              </a:rPr>
              <a:t>include a review of the implementation of the 2006 Strategy</a:t>
            </a:r>
            <a:r>
              <a:rPr lang="en-US" dirty="0" smtClean="0">
                <a:solidFill>
                  <a:srgbClr val="000090"/>
                </a:solidFill>
              </a:rPr>
              <a:t>, as well as of the structures and procedures currently in place with regard to the Strategy. </a:t>
            </a:r>
          </a:p>
          <a:p>
            <a:r>
              <a:rPr lang="en-US" dirty="0" smtClean="0"/>
              <a:t>The proposal shall outline priorities following a thematic </a:t>
            </a:r>
            <a:r>
              <a:rPr lang="en-US" b="1" dirty="0" smtClean="0"/>
              <a:t>approach, with special emphasis on future large infrastructures/projects, including preparatory steps for a next project at CERN after LHC in a global context</a:t>
            </a:r>
            <a:r>
              <a:rPr lang="en-US" dirty="0" smtClean="0"/>
              <a:t>, and consider time scales and resources. It shall also consider possible future participation by CERN in experiments outside the Geneva Laboratory as part of the Strategy implementation.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ESG: composition and schedule</a:t>
            </a:r>
            <a:endParaRPr lang="en-US" dirty="0"/>
          </a:p>
        </p:txBody>
      </p:sp>
      <p:sp>
        <p:nvSpPr>
          <p:cNvPr id="3" name="Content Placeholder 2"/>
          <p:cNvSpPr>
            <a:spLocks noGrp="1"/>
          </p:cNvSpPr>
          <p:nvPr>
            <p:ph idx="1"/>
          </p:nvPr>
        </p:nvSpPr>
        <p:spPr/>
        <p:txBody>
          <a:bodyPr/>
          <a:lstStyle/>
          <a:p>
            <a:r>
              <a:rPr lang="en-US" dirty="0" smtClean="0"/>
              <a:t>Members of the ESG are one delegate from each Member State, CERN DG, representatives of major European National Labs, Strategy Secretariat members, and invited delegates from candidates for accession, observer states and other relevant organizations (about 46 total; see also backup for details)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 for submission</a:t>
            </a:r>
            <a:endParaRPr lang="en-US" dirty="0"/>
          </a:p>
        </p:txBody>
      </p:sp>
      <p:sp>
        <p:nvSpPr>
          <p:cNvPr id="3" name="Content Placeholder 2"/>
          <p:cNvSpPr>
            <a:spLocks noGrp="1"/>
          </p:cNvSpPr>
          <p:nvPr>
            <p:ph idx="1"/>
          </p:nvPr>
        </p:nvSpPr>
        <p:spPr>
          <a:xfrm>
            <a:off x="457200" y="1056447"/>
            <a:ext cx="8229600" cy="4595053"/>
          </a:xfrm>
        </p:spPr>
        <p:txBody>
          <a:bodyPr>
            <a:normAutofit fontScale="85000" lnSpcReduction="20000"/>
          </a:bodyPr>
          <a:lstStyle/>
          <a:p>
            <a:r>
              <a:rPr lang="en-US" dirty="0" smtClean="0"/>
              <a:t>As part of the Update of the European Strategy for Particle Physics, the </a:t>
            </a:r>
            <a:r>
              <a:rPr lang="en-US" b="1" dirty="0" smtClean="0">
                <a:solidFill>
                  <a:srgbClr val="000090"/>
                </a:solidFill>
              </a:rPr>
              <a:t>European Strategy Preparatory Group welcomes submissions on issues related to the strategy from individual physicists, from groups of scientists representing a community (an experiment, a topic of theoretical research, etc.) as well as from Institutions and Organizations (funding agencies, ministries, etc).</a:t>
            </a:r>
          </a:p>
          <a:p>
            <a:endParaRPr lang="en-US" b="1" dirty="0" smtClean="0"/>
          </a:p>
          <a:p>
            <a:r>
              <a:rPr lang="en-US" b="1" dirty="0" smtClean="0"/>
              <a:t>Each input document should be self-contained (no external links except in the references), less than 15 pages and in PDF format.</a:t>
            </a:r>
            <a:endParaRPr lang="en-US" b="1" dirty="0" smtClean="0">
              <a:solidFill>
                <a:srgbClr val="000090"/>
              </a:solidFill>
            </a:endParaRPr>
          </a:p>
          <a:p>
            <a:pPr>
              <a:buNone/>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timeline</a:t>
            </a:r>
            <a:endParaRPr lang="en-US" dirty="0"/>
          </a:p>
        </p:txBody>
      </p:sp>
      <p:pic>
        <p:nvPicPr>
          <p:cNvPr id="4" name="Picture 3"/>
          <p:cNvPicPr>
            <a:picLocks noChangeAspect="1"/>
          </p:cNvPicPr>
          <p:nvPr/>
        </p:nvPicPr>
        <p:blipFill>
          <a:blip r:embed="rId2"/>
          <a:stretch>
            <a:fillRect/>
          </a:stretch>
        </p:blipFill>
        <p:spPr>
          <a:xfrm>
            <a:off x="-1" y="963746"/>
            <a:ext cx="9155479" cy="4759757"/>
          </a:xfrm>
          <a:prstGeom prst="rect">
            <a:avLst/>
          </a:prstGeom>
        </p:spPr>
      </p:pic>
      <p:sp>
        <p:nvSpPr>
          <p:cNvPr id="5" name="TextBox 4"/>
          <p:cNvSpPr txBox="1"/>
          <p:nvPr/>
        </p:nvSpPr>
        <p:spPr>
          <a:xfrm>
            <a:off x="679782" y="5788973"/>
            <a:ext cx="7739176" cy="923330"/>
          </a:xfrm>
          <a:prstGeom prst="rect">
            <a:avLst/>
          </a:prstGeom>
          <a:noFill/>
        </p:spPr>
        <p:txBody>
          <a:bodyPr wrap="square" rtlCol="0">
            <a:spAutoFit/>
          </a:bodyPr>
          <a:lstStyle/>
          <a:p>
            <a:r>
              <a:rPr lang="en-US" b="1" i="1" dirty="0" smtClean="0">
                <a:solidFill>
                  <a:srgbClr val="000090"/>
                </a:solidFill>
              </a:rPr>
              <a:t>Everyone is encouraged to attend the Open Symposium, to be held on 10-12 September 2012 at Cracow, where ample time within each session will be dedicated for discussion and input from the floor.</a:t>
            </a:r>
            <a:endParaRPr lang="en-US" b="1" i="1" dirty="0">
              <a:solidFill>
                <a:srgbClr val="00009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outline</a:t>
            </a:r>
            <a:endParaRPr lang="en-US" dirty="0"/>
          </a:p>
        </p:txBody>
      </p:sp>
      <p:sp>
        <p:nvSpPr>
          <p:cNvPr id="3" name="Content Placeholder 2"/>
          <p:cNvSpPr>
            <a:spLocks noGrp="1"/>
          </p:cNvSpPr>
          <p:nvPr>
            <p:ph idx="1"/>
          </p:nvPr>
        </p:nvSpPr>
        <p:spPr>
          <a:xfrm>
            <a:off x="457200" y="864036"/>
            <a:ext cx="8229600" cy="5879664"/>
          </a:xfrm>
        </p:spPr>
        <p:txBody>
          <a:bodyPr>
            <a:normAutofit fontScale="77500" lnSpcReduction="20000"/>
          </a:bodyPr>
          <a:lstStyle/>
          <a:p>
            <a:r>
              <a:rPr lang="en-US" dirty="0" smtClean="0"/>
              <a:t>The purpose of this activity is to collect input from the Collaboration for the ES</a:t>
            </a:r>
          </a:p>
          <a:p>
            <a:r>
              <a:rPr lang="en-US" dirty="0" smtClean="0"/>
              <a:t>I suggest the following “baseline proposal” for ES strategy input from ATLAS, meant to encourage discussion within the Collaboration</a:t>
            </a:r>
          </a:p>
          <a:p>
            <a:pPr lvl="1"/>
            <a:r>
              <a:rPr lang="en-US" dirty="0" smtClean="0"/>
              <a:t>Strategy for  the luminosity upgrade of LHC, HL-LHC, up to L∼ 5x10**34 cm</a:t>
            </a:r>
            <a:r>
              <a:rPr lang="en-US" baseline="30000" dirty="0" smtClean="0"/>
              <a:t>-2</a:t>
            </a:r>
            <a:r>
              <a:rPr lang="en-US" dirty="0" smtClean="0"/>
              <a:t> s</a:t>
            </a:r>
            <a:r>
              <a:rPr lang="en-US" baseline="30000" dirty="0" smtClean="0"/>
              <a:t>-1</a:t>
            </a:r>
            <a:r>
              <a:rPr lang="en-US" dirty="0" smtClean="0"/>
              <a:t> ;</a:t>
            </a:r>
          </a:p>
          <a:p>
            <a:pPr lvl="2"/>
            <a:r>
              <a:rPr lang="en-US" dirty="0" smtClean="0"/>
              <a:t>Connection with the Upgrade working group</a:t>
            </a:r>
          </a:p>
          <a:p>
            <a:pPr lvl="1"/>
            <a:r>
              <a:rPr lang="en-US" dirty="0" smtClean="0"/>
              <a:t>Strategy for the energy upgrade of LHC: HE-LHC (30 </a:t>
            </a:r>
            <a:r>
              <a:rPr lang="en-US" dirty="0" err="1" smtClean="0"/>
              <a:t>TeV</a:t>
            </a:r>
            <a:r>
              <a:rPr lang="en-US" dirty="0" smtClean="0"/>
              <a:t>)</a:t>
            </a:r>
          </a:p>
          <a:p>
            <a:r>
              <a:rPr lang="en-US" dirty="0" smtClean="0"/>
              <a:t>In both cases, it would be useful to address input for two </a:t>
            </a:r>
            <a:r>
              <a:rPr lang="en-US" dirty="0" err="1" smtClean="0"/>
              <a:t>scenarii</a:t>
            </a:r>
            <a:r>
              <a:rPr lang="en-US" dirty="0" smtClean="0"/>
              <a:t>: </a:t>
            </a:r>
          </a:p>
          <a:p>
            <a:pPr lvl="1"/>
            <a:r>
              <a:rPr lang="en-US" b="1" dirty="0" smtClean="0"/>
              <a:t>A</a:t>
            </a:r>
            <a:r>
              <a:rPr lang="en-US" dirty="0" smtClean="0"/>
              <a:t>: the 2012 data will </a:t>
            </a:r>
            <a:r>
              <a:rPr lang="en-US" b="1" dirty="0" smtClean="0"/>
              <a:t>confirm</a:t>
            </a:r>
            <a:r>
              <a:rPr lang="en-US" dirty="0" smtClean="0"/>
              <a:t> the excess see in </a:t>
            </a:r>
            <a:r>
              <a:rPr lang="en-US" dirty="0" err="1" smtClean="0"/>
              <a:t>γγ</a:t>
            </a:r>
            <a:r>
              <a:rPr lang="en-US" dirty="0" smtClean="0"/>
              <a:t> at </a:t>
            </a:r>
            <a:r>
              <a:rPr lang="en-US" dirty="0" err="1" smtClean="0"/>
              <a:t>m</a:t>
            </a:r>
            <a:r>
              <a:rPr lang="en-US" baseline="-25000" dirty="0" err="1" smtClean="0"/>
              <a:t>γγ</a:t>
            </a:r>
            <a:r>
              <a:rPr lang="en-US" dirty="0" smtClean="0"/>
              <a:t> ~ 126 </a:t>
            </a:r>
            <a:r>
              <a:rPr lang="en-US" dirty="0" err="1" smtClean="0"/>
              <a:t>GeV</a:t>
            </a:r>
            <a:r>
              <a:rPr lang="en-US" dirty="0" smtClean="0"/>
              <a:t> </a:t>
            </a:r>
          </a:p>
          <a:p>
            <a:pPr lvl="1"/>
            <a:r>
              <a:rPr lang="en-US" b="1" dirty="0" smtClean="0"/>
              <a:t>B</a:t>
            </a:r>
            <a:r>
              <a:rPr lang="en-US" dirty="0" smtClean="0"/>
              <a:t>: the 2012 data will </a:t>
            </a:r>
            <a:r>
              <a:rPr lang="en-US" b="1" dirty="0" smtClean="0"/>
              <a:t>exclude</a:t>
            </a:r>
            <a:r>
              <a:rPr lang="en-US" dirty="0" smtClean="0"/>
              <a:t> the </a:t>
            </a:r>
            <a:r>
              <a:rPr lang="en-US" dirty="0" err="1" smtClean="0"/>
              <a:t>esistence</a:t>
            </a:r>
            <a:r>
              <a:rPr lang="en-US" dirty="0" smtClean="0"/>
              <a:t> of a SM Higgs boson in the entire mass range</a:t>
            </a:r>
          </a:p>
          <a:p>
            <a:r>
              <a:rPr lang="en-US" dirty="0" err="1" smtClean="0"/>
              <a:t>Workplan</a:t>
            </a:r>
            <a:endParaRPr lang="en-US" dirty="0" smtClean="0"/>
          </a:p>
          <a:p>
            <a:pPr lvl="1"/>
            <a:r>
              <a:rPr lang="en-US" dirty="0" smtClean="0"/>
              <a:t>Kick-off meeting on April 18</a:t>
            </a:r>
            <a:r>
              <a:rPr lang="en-US" baseline="30000" dirty="0" smtClean="0"/>
              <a:t>th</a:t>
            </a:r>
            <a:endParaRPr lang="en-US" dirty="0" smtClean="0"/>
          </a:p>
          <a:p>
            <a:pPr lvl="1"/>
            <a:r>
              <a:rPr lang="en-US" dirty="0" smtClean="0"/>
              <a:t>Workshop in May</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HL-LHC strategy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Assume that in 2012 the excess at </a:t>
            </a:r>
            <a:r>
              <a:rPr lang="en-US" dirty="0" err="1" smtClean="0"/>
              <a:t>m</a:t>
            </a:r>
            <a:r>
              <a:rPr lang="en-US" dirty="0" smtClean="0"/>
              <a:t>=125 </a:t>
            </a:r>
            <a:r>
              <a:rPr lang="en-US" dirty="0" err="1" smtClean="0"/>
              <a:t>GeV</a:t>
            </a:r>
            <a:r>
              <a:rPr lang="en-US" dirty="0" smtClean="0"/>
              <a:t> will be confirmed to be a new resonance</a:t>
            </a:r>
          </a:p>
          <a:p>
            <a:r>
              <a:rPr lang="en-US" dirty="0" smtClean="0"/>
              <a:t>The primary goal will be then to establish whether it behaves as the Higgs boson predicted by the Standard Model, or whether BSM physics is present</a:t>
            </a:r>
          </a:p>
          <a:p>
            <a:r>
              <a:rPr lang="en-US" dirty="0" err="1" smtClean="0">
                <a:sym typeface="Wingdings"/>
              </a:rPr>
              <a:t></a:t>
            </a:r>
            <a:r>
              <a:rPr lang="en-US" dirty="0" smtClean="0">
                <a:sym typeface="Wingdings"/>
              </a:rPr>
              <a:t> need to measure the physics properties:</a:t>
            </a:r>
          </a:p>
          <a:p>
            <a:pPr lvl="1"/>
            <a:r>
              <a:rPr lang="en-US" dirty="0" smtClean="0">
                <a:sym typeface="Wingdings"/>
              </a:rPr>
              <a:t>Mass</a:t>
            </a:r>
          </a:p>
          <a:p>
            <a:pPr lvl="1"/>
            <a:r>
              <a:rPr lang="en-US" dirty="0" smtClean="0">
                <a:sym typeface="Wingdings"/>
              </a:rPr>
              <a:t>Width</a:t>
            </a:r>
          </a:p>
          <a:p>
            <a:pPr lvl="1"/>
            <a:r>
              <a:rPr lang="en-US" dirty="0" smtClean="0">
                <a:sym typeface="Wingdings"/>
              </a:rPr>
              <a:t>Couplings to fermions and bosons </a:t>
            </a:r>
            <a:r>
              <a:rPr lang="en-US" dirty="0" err="1" smtClean="0">
                <a:sym typeface="Wingdings"/>
              </a:rPr>
              <a:t></a:t>
            </a:r>
            <a:endParaRPr lang="en-US" dirty="0" smtClean="0">
              <a:sym typeface="Wingdings"/>
            </a:endParaRPr>
          </a:p>
          <a:p>
            <a:pPr lvl="1"/>
            <a:r>
              <a:rPr lang="en-US" dirty="0" smtClean="0">
                <a:sym typeface="Wingdings"/>
              </a:rPr>
              <a:t>Spin and parity</a:t>
            </a:r>
          </a:p>
          <a:p>
            <a:pPr lvl="1"/>
            <a:endParaRPr lang="en-US" dirty="0" smtClean="0">
              <a:sym typeface="Wingdings"/>
            </a:endParaRPr>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Higgs couplings</a:t>
            </a:r>
            <a:endParaRPr lang="en-US" dirty="0"/>
          </a:p>
        </p:txBody>
      </p:sp>
      <p:sp>
        <p:nvSpPr>
          <p:cNvPr id="4" name="Content Placeholder 3"/>
          <p:cNvSpPr>
            <a:spLocks noGrp="1"/>
          </p:cNvSpPr>
          <p:nvPr>
            <p:ph idx="1"/>
          </p:nvPr>
        </p:nvSpPr>
        <p:spPr>
          <a:xfrm>
            <a:off x="241300" y="1358900"/>
            <a:ext cx="4178300" cy="4941332"/>
          </a:xfrm>
        </p:spPr>
        <p:txBody>
          <a:bodyPr>
            <a:normAutofit fontScale="92500" lnSpcReduction="20000"/>
          </a:bodyPr>
          <a:lstStyle/>
          <a:p>
            <a:r>
              <a:rPr lang="en-US" dirty="0" err="1" smtClean="0"/>
              <a:t>n</a:t>
            </a:r>
            <a:r>
              <a:rPr lang="en-US" baseline="-25000" dirty="0" err="1" smtClean="0"/>
              <a:t>x</a:t>
            </a:r>
            <a:r>
              <a:rPr lang="en-US" dirty="0" smtClean="0"/>
              <a:t> = </a:t>
            </a:r>
            <a:r>
              <a:rPr lang="en-US" dirty="0" err="1" smtClean="0"/>
              <a:t>σ</a:t>
            </a:r>
            <a:r>
              <a:rPr lang="en-US" dirty="0" smtClean="0"/>
              <a:t> </a:t>
            </a:r>
            <a:r>
              <a:rPr lang="en-US" dirty="0" err="1" smtClean="0">
                <a:latin typeface="Wingdings"/>
                <a:ea typeface="Wingdings"/>
                <a:cs typeface="Wingdings"/>
              </a:rPr>
              <a:t></a:t>
            </a:r>
            <a:r>
              <a:rPr lang="en-US" dirty="0" smtClean="0"/>
              <a:t> </a:t>
            </a:r>
            <a:r>
              <a:rPr lang="en-US" dirty="0" err="1" smtClean="0"/>
              <a:t>Γ</a:t>
            </a:r>
            <a:r>
              <a:rPr lang="en-US" baseline="-25000" dirty="0" err="1" smtClean="0"/>
              <a:t>x</a:t>
            </a:r>
            <a:r>
              <a:rPr lang="en-US" dirty="0" err="1" smtClean="0"/>
              <a:t>/Γ</a:t>
            </a:r>
            <a:endParaRPr lang="en-US" dirty="0" smtClean="0"/>
          </a:p>
          <a:p>
            <a:r>
              <a:rPr lang="en-US" dirty="0" err="1" smtClean="0">
                <a:sym typeface="Wingdings"/>
              </a:rPr>
              <a:t></a:t>
            </a:r>
            <a:r>
              <a:rPr lang="en-US" dirty="0" smtClean="0">
                <a:sym typeface="Wingdings"/>
              </a:rPr>
              <a:t> can measure ratio of partial widths with no model dependence:</a:t>
            </a:r>
          </a:p>
          <a:p>
            <a:r>
              <a:rPr lang="en-US" dirty="0" err="1" smtClean="0">
                <a:sym typeface="Wingdings"/>
              </a:rPr>
              <a:t>n</a:t>
            </a:r>
            <a:r>
              <a:rPr lang="en-US" baseline="-25000" dirty="0" err="1" smtClean="0">
                <a:sym typeface="Wingdings"/>
              </a:rPr>
              <a:t>x</a:t>
            </a:r>
            <a:r>
              <a:rPr lang="en-US" dirty="0" err="1" smtClean="0">
                <a:sym typeface="Wingdings"/>
              </a:rPr>
              <a:t>/n</a:t>
            </a:r>
            <a:r>
              <a:rPr lang="en-US" baseline="-25000" dirty="0" err="1" smtClean="0">
                <a:sym typeface="Wingdings"/>
              </a:rPr>
              <a:t>y</a:t>
            </a:r>
            <a:r>
              <a:rPr lang="en-US" dirty="0" smtClean="0">
                <a:sym typeface="Wingdings"/>
              </a:rPr>
              <a:t> = </a:t>
            </a:r>
            <a:r>
              <a:rPr lang="en-US" dirty="0" err="1" smtClean="0"/>
              <a:t>Γ</a:t>
            </a:r>
            <a:r>
              <a:rPr lang="en-US" baseline="-25000" dirty="0" err="1" smtClean="0"/>
              <a:t>x</a:t>
            </a:r>
            <a:r>
              <a:rPr lang="en-US" dirty="0" err="1" smtClean="0"/>
              <a:t>/Γ</a:t>
            </a:r>
            <a:r>
              <a:rPr lang="en-US" baseline="-25000" dirty="0" err="1" smtClean="0"/>
              <a:t>y</a:t>
            </a:r>
            <a:r>
              <a:rPr lang="en-US" dirty="0" smtClean="0"/>
              <a:t> </a:t>
            </a:r>
          </a:p>
          <a:p>
            <a:pPr lvl="1"/>
            <a:r>
              <a:rPr lang="en-US" dirty="0" smtClean="0"/>
              <a:t>for channels with the same production process</a:t>
            </a:r>
            <a:endParaRPr lang="en-US" baseline="-25000" dirty="0" smtClean="0"/>
          </a:p>
          <a:p>
            <a:r>
              <a:rPr lang="en-US" dirty="0" smtClean="0">
                <a:sym typeface="Wingdings"/>
              </a:rPr>
              <a:t>Can obtain a relative precision of about 20% (</a:t>
            </a:r>
            <a:r>
              <a:rPr lang="en-US" dirty="0" err="1" smtClean="0">
                <a:sym typeface="Wingdings"/>
              </a:rPr>
              <a:t>m</a:t>
            </a:r>
            <a:r>
              <a:rPr lang="en-US" dirty="0" smtClean="0">
                <a:sym typeface="Wingdings"/>
              </a:rPr>
              <a:t>=125 </a:t>
            </a:r>
            <a:r>
              <a:rPr lang="en-US" dirty="0" err="1" smtClean="0">
                <a:sym typeface="Wingdings"/>
              </a:rPr>
              <a:t>GeV</a:t>
            </a:r>
            <a:r>
              <a:rPr lang="en-US" dirty="0" smtClean="0">
                <a:sym typeface="Wingdings"/>
              </a:rPr>
              <a:t>, L=300/fb)</a:t>
            </a:r>
          </a:p>
          <a:p>
            <a:endParaRPr lang="en-US" dirty="0" smtClean="0">
              <a:sym typeface="Wingdings"/>
            </a:endParaRPr>
          </a:p>
          <a:p>
            <a:endParaRPr lang="en-US" dirty="0"/>
          </a:p>
        </p:txBody>
      </p:sp>
      <p:pic>
        <p:nvPicPr>
          <p:cNvPr id="5" name="Picture 4"/>
          <p:cNvPicPr>
            <a:picLocks noChangeAspect="1"/>
          </p:cNvPicPr>
          <p:nvPr/>
        </p:nvPicPr>
        <p:blipFill>
          <a:blip r:embed="rId2"/>
          <a:stretch>
            <a:fillRect/>
          </a:stretch>
        </p:blipFill>
        <p:spPr>
          <a:xfrm rot="5400000">
            <a:off x="4394200" y="1346200"/>
            <a:ext cx="4584700" cy="4584700"/>
          </a:xfrm>
          <a:prstGeom prst="rect">
            <a:avLst/>
          </a:prstGeom>
        </p:spPr>
      </p:pic>
      <p:sp>
        <p:nvSpPr>
          <p:cNvPr id="6" name="TextBox 5"/>
          <p:cNvSpPr txBox="1"/>
          <p:nvPr/>
        </p:nvSpPr>
        <p:spPr>
          <a:xfrm>
            <a:off x="5283200" y="5930900"/>
            <a:ext cx="3584260" cy="369332"/>
          </a:xfrm>
          <a:prstGeom prst="rect">
            <a:avLst/>
          </a:prstGeom>
          <a:noFill/>
        </p:spPr>
        <p:txBody>
          <a:bodyPr wrap="none" rtlCol="0">
            <a:spAutoFit/>
          </a:bodyPr>
          <a:lstStyle/>
          <a:p>
            <a:r>
              <a:rPr lang="en-US" dirty="0" smtClean="0"/>
              <a:t>M/ </a:t>
            </a:r>
            <a:r>
              <a:rPr lang="en-US" dirty="0" err="1" smtClean="0"/>
              <a:t>Duhrssen</a:t>
            </a:r>
            <a:r>
              <a:rPr lang="en-US" dirty="0" smtClean="0"/>
              <a:t>, ATLAS-PHYS-2003-030</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1061</TotalTime>
  <Words>2425</Words>
  <Application>Microsoft Macintosh PowerPoint</Application>
  <PresentationFormat>On-screen Show (4:3)</PresentationFormat>
  <Paragraphs>157</Paragraphs>
  <Slides>23</Slides>
  <Notes>0</Notes>
  <HiddenSlides>0</HiddenSlides>
  <MMClips>0</MMClips>
  <ScaleCrop>false</ScaleCrop>
  <HeadingPairs>
    <vt:vector size="4" baseType="variant">
      <vt:variant>
        <vt:lpstr>Design Template</vt:lpstr>
      </vt:variant>
      <vt:variant>
        <vt:i4>1</vt:i4>
      </vt:variant>
      <vt:variant>
        <vt:lpstr>Slide Titles</vt:lpstr>
      </vt:variant>
      <vt:variant>
        <vt:i4>23</vt:i4>
      </vt:variant>
    </vt:vector>
  </HeadingPairs>
  <TitlesOfParts>
    <vt:vector size="24" baseType="lpstr">
      <vt:lpstr>Office Theme</vt:lpstr>
      <vt:lpstr>Preparation of ATLAS input to the European  Strategy</vt:lpstr>
      <vt:lpstr>“European Strategy for Particle Physics”</vt:lpstr>
      <vt:lpstr>ESG: Mandate</vt:lpstr>
      <vt:lpstr>ESG: composition and schedule</vt:lpstr>
      <vt:lpstr>Call for submission</vt:lpstr>
      <vt:lpstr>timeline</vt:lpstr>
      <vt:lpstr>outline</vt:lpstr>
      <vt:lpstr>HL-LHC strategy</vt:lpstr>
      <vt:lpstr>Higgs couplings</vt:lpstr>
      <vt:lpstr>Higgs couplings</vt:lpstr>
      <vt:lpstr>Higgs couplings with up to 2012 data</vt:lpstr>
      <vt:lpstr>Search for rare H decays</vt:lpstr>
      <vt:lpstr>Higgs self-couplings</vt:lpstr>
      <vt:lpstr>WW scattering</vt:lpstr>
      <vt:lpstr>SUSY</vt:lpstr>
      <vt:lpstr>Extra Dimensions: Randall-Sundrum</vt:lpstr>
      <vt:lpstr>The next future: LHC @ 30 TeV ?</vt:lpstr>
      <vt:lpstr>The next future: LHC @ 30 TeV ?</vt:lpstr>
      <vt:lpstr>BACKUP SLIDES</vt:lpstr>
      <vt:lpstr>HL-LHC – simulation studies</vt:lpstr>
      <vt:lpstr>ESG: composition</vt:lpstr>
      <vt:lpstr>HH production in SM</vt:lpstr>
      <vt:lpstr>HHH production</vt:lpstr>
    </vt:vector>
  </TitlesOfParts>
  <Company>INFN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Aleandro Nisati</dc:creator>
  <cp:lastModifiedBy>Aleandro Nisati</cp:lastModifiedBy>
  <cp:revision>93</cp:revision>
  <cp:lastPrinted>2012-03-21T13:41:54Z</cp:lastPrinted>
  <dcterms:created xsi:type="dcterms:W3CDTF">2012-04-16T20:58:52Z</dcterms:created>
  <dcterms:modified xsi:type="dcterms:W3CDTF">2012-04-16T21:01:30Z</dcterms:modified>
</cp:coreProperties>
</file>