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423" r:id="rId3"/>
    <p:sldId id="427" r:id="rId4"/>
    <p:sldId id="426" r:id="rId5"/>
    <p:sldId id="425" r:id="rId6"/>
    <p:sldId id="424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Grandi" initials="CG" lastIdx="1" clrIdx="0">
    <p:extLst>
      <p:ext uri="{19B8F6BF-5375-455C-9EA6-DF929625EA0E}">
        <p15:presenceInfo xmlns:p15="http://schemas.microsoft.com/office/powerpoint/2012/main" userId="S::grandi@infn.it::829bb2c5-7aed-430b-9500-78cef4b481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BE8761"/>
    <a:srgbClr val="AD7B59"/>
    <a:srgbClr val="CC3300"/>
    <a:srgbClr val="F2F90B"/>
    <a:srgbClr val="01FF09"/>
    <a:srgbClr val="F412CC"/>
    <a:srgbClr val="FF01D3"/>
    <a:srgbClr val="91D097"/>
    <a:srgbClr val="FF9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ile con tema 2 - Color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ile con tema 2 - Color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1"/>
    <p:restoredTop sz="96327"/>
  </p:normalViewPr>
  <p:slideViewPr>
    <p:cSldViewPr snapToGrid="0" snapToObjects="1">
      <p:cViewPr varScale="1">
        <p:scale>
          <a:sx n="122" d="100"/>
          <a:sy n="122" d="100"/>
        </p:scale>
        <p:origin x="480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A05949E7-D34A-4BEF-980B-FB1B1693D2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1AB4ADC-843E-20CF-2F5F-D6132A757D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it-IT"/>
              <a:t>17/05/23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0BE992F-C345-F351-6279-D72DD4A197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CSN1 - Calcolo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EDF1ED-B831-49DA-A9A6-1A1E932A71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E656C-8346-684B-909A-8BCBF683EE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07713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it-IT"/>
              <a:t>17/05/23</a:t>
            </a:r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CSN1 - Calcolo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01CD-D93C-A547-9607-FCF8E17142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17155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DBD5F4E-C0CD-7A16-E82E-5F1AC19ECF8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it-IT" dirty="0"/>
              <a:t>17/05/23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4E52A0B-52EA-3F60-F90E-8F2136CD58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 dirty="0"/>
              <a:t>CSN1 - Calcolo</a:t>
            </a:r>
          </a:p>
        </p:txBody>
      </p:sp>
    </p:spTree>
    <p:extLst>
      <p:ext uri="{BB962C8B-B14F-4D97-AF65-F5344CB8AC3E}">
        <p14:creationId xmlns:p14="http://schemas.microsoft.com/office/powerpoint/2010/main" val="3430482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54"/>
            <a:ext cx="9144000" cy="155815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2522483"/>
            <a:ext cx="10515600" cy="203999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881351"/>
            <a:ext cx="5157787" cy="6237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82862"/>
            <a:ext cx="5157787" cy="3513138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881351"/>
            <a:ext cx="5183188" cy="623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82862"/>
            <a:ext cx="5183188" cy="35131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55"/>
            <a:ext cx="3932237" cy="26633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3"/>
            <a:ext cx="3932237" cy="11771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3"/>
            <a:ext cx="6172200" cy="39376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44"/>
            <a:ext cx="3932237" cy="267384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Gare PNRR &amp; Pledges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>
            <a:extLst>
              <a:ext uri="{FF2B5EF4-FFF2-40B4-BE49-F238E27FC236}">
                <a16:creationId xmlns:a16="http://schemas.microsoft.com/office/drawing/2014/main" id="{25D06AC3-99E0-BC43-97C7-DE23886B762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34709" y="199795"/>
            <a:ext cx="2659113" cy="1632861"/>
          </a:xfrm>
          <a:prstGeom prst="rect">
            <a:avLst/>
          </a:prstGeom>
          <a:noFill/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08" y="1877105"/>
            <a:ext cx="9301654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46760" y="6180454"/>
            <a:ext cx="1594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18/06/2025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16908" y="6187121"/>
            <a:ext cx="57511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Gare PNRR &amp; Pledges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87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bk object 17"/>
          <p:cNvSpPr/>
          <p:nvPr userDrawn="1"/>
        </p:nvSpPr>
        <p:spPr>
          <a:xfrm>
            <a:off x="1429408" y="1690687"/>
            <a:ext cx="9564414" cy="14196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009F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6"/>
          <p:cNvSpPr/>
          <p:nvPr userDrawn="1"/>
        </p:nvSpPr>
        <p:spPr>
          <a:xfrm>
            <a:off x="838201" y="1698625"/>
            <a:ext cx="496614" cy="134031"/>
          </a:xfrm>
          <a:custGeom>
            <a:avLst/>
            <a:gdLst/>
            <a:ahLst/>
            <a:cxnLst/>
            <a:rect l="l" t="t" r="r" b="b"/>
            <a:pathLst>
              <a:path w="533400" h="171450">
                <a:moveTo>
                  <a:pt x="0" y="0"/>
                </a:moveTo>
                <a:lnTo>
                  <a:pt x="533399" y="0"/>
                </a:lnTo>
                <a:lnTo>
                  <a:pt x="533399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1D3F6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155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6">
            <a:extLst>
              <a:ext uri="{FF2B5EF4-FFF2-40B4-BE49-F238E27FC236}">
                <a16:creationId xmlns:a16="http://schemas.microsoft.com/office/drawing/2014/main" id="{74AAEDE1-2E06-EC0E-C660-DA7D9F627493}"/>
              </a:ext>
            </a:extLst>
          </p:cNvPr>
          <p:cNvSpPr txBox="1">
            <a:spLocks/>
          </p:cNvSpPr>
          <p:nvPr/>
        </p:nvSpPr>
        <p:spPr>
          <a:xfrm>
            <a:off x="1524000" y="2279904"/>
            <a:ext cx="9144000" cy="334539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t-IT" dirty="0"/>
              <a:t>Gare PNRR   </a:t>
            </a:r>
          </a:p>
          <a:p>
            <a:pPr>
              <a:lnSpc>
                <a:spcPct val="120000"/>
              </a:lnSpc>
            </a:pPr>
            <a:r>
              <a:rPr lang="it-IT" dirty="0"/>
              <a:t>&amp; Pledges</a:t>
            </a:r>
            <a:br>
              <a:rPr lang="it-IT" dirty="0"/>
            </a:br>
            <a:br>
              <a:rPr lang="it-IT" dirty="0"/>
            </a:br>
            <a:r>
              <a:rPr lang="it-IT" sz="2200" dirty="0"/>
              <a:t>G. Carlino</a:t>
            </a:r>
            <a:br>
              <a:rPr lang="it-IT" sz="2200" dirty="0"/>
            </a:br>
            <a:br>
              <a:rPr lang="it-IT" sz="2200" dirty="0"/>
            </a:br>
            <a:r>
              <a:rPr lang="it-IT" sz="2200" dirty="0"/>
              <a:t>C3SN, CNAF 18/06/2025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16647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62F060-21A8-1AF5-9552-FFACCC82A3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E3C6AC-B631-454F-1DD4-751F57A22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dirty="0">
                <a:solidFill>
                  <a:schemeClr val="tx1"/>
                </a:solidFill>
              </a:rPr>
              <a:t>Gare PNRR in corso - Risorse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E09A03-C4BF-5266-CA43-61E5F292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Gare PNRR &amp; Pledges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25409E-00A0-2F3E-59CA-4F931C9D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EB802B-E68A-9A35-2794-52E697D33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</a:t>
            </a:fld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B8C7441-4AAD-8286-10A7-5CFC23174851}"/>
              </a:ext>
            </a:extLst>
          </p:cNvPr>
          <p:cNvSpPr txBox="1"/>
          <p:nvPr/>
        </p:nvSpPr>
        <p:spPr>
          <a:xfrm>
            <a:off x="1173998" y="2119440"/>
            <a:ext cx="94965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AQ Storage Bari ~ 6.5 </a:t>
            </a:r>
            <a:r>
              <a:rPr lang="it-IT" sz="2000" dirty="0" err="1">
                <a:solidFill>
                  <a:srgbClr val="FF0000"/>
                </a:solidFill>
              </a:rPr>
              <a:t>Meur</a:t>
            </a:r>
            <a:endParaRPr lang="it-IT" sz="2000" dirty="0">
              <a:solidFill>
                <a:srgbClr val="FF0000"/>
              </a:solidFill>
            </a:endParaRPr>
          </a:p>
          <a:p>
            <a:pPr algn="ctr"/>
            <a:endParaRPr lang="it-IT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Aggiudicazione Lotto 1: 12/6 - Lotto 2: 1/7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Conclusione Novembre 25 </a:t>
            </a:r>
            <a:r>
              <a:rPr lang="it-IT" sz="2000" dirty="0">
                <a:sym typeface="Wingdings" pitchFamily="2" charset="2"/>
              </a:rPr>
              <a:t> ci sono i tempi per concludere ma è necessario fare in fretta tutti i passaggi previsti:</a:t>
            </a:r>
            <a:endParaRPr lang="it-IT" sz="20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dirty="0"/>
              <a:t>Avvio Anticipato,  a meno che il contratto non venga firmato velocemente</a:t>
            </a:r>
            <a:endParaRPr lang="it-IT" sz="2000" dirty="0">
              <a:solidFill>
                <a:srgbClr val="FF000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dirty="0"/>
              <a:t>Appalti Specifici da fare immediatamente dopo l’Avvio Anticipato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dirty="0"/>
              <a:t>Storni tra alcuni siti (Nord – Nord e Sud – Sud) per bilanciare le risorse disponibili nei siti Nord e spendere il massimo possibile nei siti Sud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it-IT" sz="2000" dirty="0"/>
              <a:t>Rendiconto spese totali ICSC Nord senza problemi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it-IT" sz="2000" dirty="0"/>
              <a:t>Rendiconto spese totali ICSC Sud sotto soglia</a:t>
            </a:r>
          </a:p>
        </p:txBody>
      </p:sp>
    </p:spTree>
    <p:extLst>
      <p:ext uri="{BB962C8B-B14F-4D97-AF65-F5344CB8AC3E}">
        <p14:creationId xmlns:p14="http://schemas.microsoft.com/office/powerpoint/2010/main" val="27644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4D88FC-68A7-7378-0C2A-E9BB869833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2DCB57-C099-594E-A929-42E8660ED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dirty="0">
                <a:solidFill>
                  <a:schemeClr val="tx1"/>
                </a:solidFill>
              </a:rPr>
              <a:t>Gare PNRR in corso - Risorse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755323-D9FC-2ECC-3F64-EC7C428E8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Gare PNRR &amp; Pledges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CD6121-A1EE-4DDB-0984-ADC9A11E5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D1520D-D5C6-6F29-DDE5-DE6F13A0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3</a:t>
            </a:fld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4B4A0C6-D4A7-0128-F807-E5A2390A6BB8}"/>
              </a:ext>
            </a:extLst>
          </p:cNvPr>
          <p:cNvSpPr txBox="1"/>
          <p:nvPr/>
        </p:nvSpPr>
        <p:spPr>
          <a:xfrm>
            <a:off x="1335708" y="5680797"/>
            <a:ext cx="9496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Possibile acquisto di ulteriore sistema a CT per esaurire fondi o girarli ad altre sedi Sud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E9045B5-E4FE-86D1-E441-FF278FCE98B3}"/>
              </a:ext>
            </a:extLst>
          </p:cNvPr>
          <p:cNvSpPr txBox="1"/>
          <p:nvPr/>
        </p:nvSpPr>
        <p:spPr>
          <a:xfrm>
            <a:off x="10485783" y="522798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87453F62-E22A-6B8A-7B9A-E5414E7AE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859455"/>
              </p:ext>
            </p:extLst>
          </p:nvPr>
        </p:nvGraphicFramePr>
        <p:xfrm>
          <a:off x="3471918" y="2120809"/>
          <a:ext cx="4534051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143">
                  <a:extLst>
                    <a:ext uri="{9D8B030D-6E8A-4147-A177-3AD203B41FA5}">
                      <a16:colId xmlns:a16="http://schemas.microsoft.com/office/drawing/2014/main" val="2303355924"/>
                    </a:ext>
                  </a:extLst>
                </a:gridCol>
                <a:gridCol w="1487277">
                  <a:extLst>
                    <a:ext uri="{9D8B030D-6E8A-4147-A177-3AD203B41FA5}">
                      <a16:colId xmlns:a16="http://schemas.microsoft.com/office/drawing/2014/main" val="2596935935"/>
                    </a:ext>
                  </a:extLst>
                </a:gridCol>
                <a:gridCol w="1718631">
                  <a:extLst>
                    <a:ext uri="{9D8B030D-6E8A-4147-A177-3AD203B41FA5}">
                      <a16:colId xmlns:a16="http://schemas.microsoft.com/office/drawing/2014/main" val="3254760759"/>
                    </a:ext>
                  </a:extLst>
                </a:gridCol>
              </a:tblGrid>
              <a:tr h="36257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Siti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TB-N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057628"/>
                  </a:ext>
                </a:extLst>
              </a:tr>
              <a:tr h="362570">
                <a:tc>
                  <a:txBody>
                    <a:bodyPr/>
                    <a:lstStyle/>
                    <a:p>
                      <a:r>
                        <a:rPr lang="it-IT" dirty="0"/>
                        <a:t>BA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11.000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735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53394840"/>
                  </a:ext>
                </a:extLst>
              </a:tr>
              <a:tr h="362570">
                <a:tc>
                  <a:txBody>
                    <a:bodyPr/>
                    <a:lstStyle/>
                    <a:p>
                      <a:r>
                        <a:rPr lang="it-IT" dirty="0"/>
                        <a:t>CT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6.600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423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90070322"/>
                  </a:ext>
                </a:extLst>
              </a:tr>
              <a:tr h="362570">
                <a:tc>
                  <a:txBody>
                    <a:bodyPr/>
                    <a:lstStyle/>
                    <a:p>
                      <a:r>
                        <a:rPr lang="it-IT" dirty="0"/>
                        <a:t>NA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8.800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595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30438617"/>
                  </a:ext>
                </a:extLst>
              </a:tr>
              <a:tr h="362570">
                <a:tc>
                  <a:txBody>
                    <a:bodyPr/>
                    <a:lstStyle/>
                    <a:p>
                      <a:r>
                        <a:rPr lang="it-IT" dirty="0"/>
                        <a:t>LNF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3.500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238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41337064"/>
                  </a:ext>
                </a:extLst>
              </a:tr>
              <a:tr h="362570">
                <a:tc>
                  <a:txBody>
                    <a:bodyPr/>
                    <a:lstStyle/>
                    <a:p>
                      <a:r>
                        <a:rPr lang="it-IT" dirty="0"/>
                        <a:t>LNL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6.500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425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05218668"/>
                  </a:ext>
                </a:extLst>
              </a:tr>
              <a:tr h="362570">
                <a:tc>
                  <a:txBody>
                    <a:bodyPr/>
                    <a:lstStyle/>
                    <a:p>
                      <a:r>
                        <a:rPr lang="it-IT" dirty="0"/>
                        <a:t>MI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3.500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238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88967761"/>
                  </a:ext>
                </a:extLst>
              </a:tr>
              <a:tr h="362570">
                <a:tc>
                  <a:txBody>
                    <a:bodyPr/>
                    <a:lstStyle/>
                    <a:p>
                      <a:r>
                        <a:rPr lang="it-IT" dirty="0"/>
                        <a:t>RM1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3.500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238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2947723"/>
                  </a:ext>
                </a:extLst>
              </a:tr>
              <a:tr h="362570">
                <a:tc>
                  <a:txBody>
                    <a:bodyPr/>
                    <a:lstStyle/>
                    <a:p>
                      <a:r>
                        <a:rPr lang="it-IT" dirty="0"/>
                        <a:t>TO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4.400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282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52733250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9AFDA4BB-3B47-A798-40A4-73AB2484E2E1}"/>
              </a:ext>
            </a:extLst>
          </p:cNvPr>
          <p:cNvSpPr txBox="1"/>
          <p:nvPr/>
        </p:nvSpPr>
        <p:spPr>
          <a:xfrm>
            <a:off x="560372" y="2767280"/>
            <a:ext cx="230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AQ Storage Bari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r>
              <a:rPr lang="it-IT" sz="2000" dirty="0">
                <a:solidFill>
                  <a:srgbClr val="FF0000"/>
                </a:solidFill>
              </a:rPr>
              <a:t>Solo Lotto 1 - Pledge</a:t>
            </a:r>
          </a:p>
        </p:txBody>
      </p:sp>
    </p:spTree>
    <p:extLst>
      <p:ext uri="{BB962C8B-B14F-4D97-AF65-F5344CB8AC3E}">
        <p14:creationId xmlns:p14="http://schemas.microsoft.com/office/powerpoint/2010/main" val="91559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C79DB-7E46-827E-8870-AC7408A0E7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E066EA-25E9-E7CE-B377-5DD38C3C5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dirty="0">
                <a:solidFill>
                  <a:schemeClr val="tx1"/>
                </a:solidFill>
              </a:rPr>
              <a:t>Pledges &amp; ICSC/TERABIT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3F50BC-141D-C066-9E86-799478AD4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Gare PNRR &amp; Pledges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5F5967-221F-7698-DE7F-8220DB0D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0FBA34-F12E-AAD1-86AD-D574954E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4</a:t>
            </a:fld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03F4C1C-033E-8EB8-967A-BEE3A1D997CE}"/>
              </a:ext>
            </a:extLst>
          </p:cNvPr>
          <p:cNvSpPr txBox="1"/>
          <p:nvPr/>
        </p:nvSpPr>
        <p:spPr>
          <a:xfrm>
            <a:off x="1144236" y="2459504"/>
            <a:ext cx="94965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Nel 2024 la GE aveva deciso che il 2025 sarebbe stato l’ultimo anno nel quale pledgiare per le CSN le risorse comprate nei progetti PNRR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Probabili esigenze di bilancio richiedono invece che si </a:t>
            </a:r>
            <a:r>
              <a:rPr lang="it-IT" sz="2000" dirty="0" err="1"/>
              <a:t>pledgino</a:t>
            </a:r>
            <a:r>
              <a:rPr lang="it-IT" sz="2000" dirty="0"/>
              <a:t> anche nei prossimi anni risorse acquisite con il PNRR e eventualmente i PON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pPr algn="ctr"/>
            <a:r>
              <a:rPr lang="it-IT" sz="2000" dirty="0">
                <a:solidFill>
                  <a:srgbClr val="FF0000"/>
                </a:solidFill>
              </a:rPr>
              <a:t>Rimane necessaria la disponibilità di risorse adeguate per ICSC </a:t>
            </a:r>
          </a:p>
        </p:txBody>
      </p:sp>
    </p:spTree>
    <p:extLst>
      <p:ext uri="{BB962C8B-B14F-4D97-AF65-F5344CB8AC3E}">
        <p14:creationId xmlns:p14="http://schemas.microsoft.com/office/powerpoint/2010/main" val="268622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463BE-7C28-F828-035A-BE0D01721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E03512-F309-7B1A-5B89-088820978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it-IT" dirty="0">
                <a:solidFill>
                  <a:schemeClr val="tx1"/>
                </a:solidFill>
              </a:rPr>
              <a:t>Tabelle Storage: Acquisti vs Richieste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265CB7-E872-8AB4-3EF2-45D09C9F2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Gare PNRR &amp; Pledges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8E3B8E-E300-E3D3-5856-A73557C5A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D08E22-2F9B-FDE2-3415-BA0A35FF4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5</a:t>
            </a:fld>
            <a:endParaRPr lang="it-IT"/>
          </a:p>
        </p:txBody>
      </p:sp>
      <p:pic>
        <p:nvPicPr>
          <p:cNvPr id="8" name="Immagine 7" descr="Immagine che contiene testo, ricevuta, schermata, numero&#10;&#10;Il contenuto generato dall'IA potrebbe non essere corretto.">
            <a:extLst>
              <a:ext uri="{FF2B5EF4-FFF2-40B4-BE49-F238E27FC236}">
                <a16:creationId xmlns:a16="http://schemas.microsoft.com/office/drawing/2014/main" id="{551A0490-2D56-9F0F-CBC3-C14C3BAD0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49" y="3023622"/>
            <a:ext cx="10521137" cy="2442902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75DFE5A-95FF-8318-2DCD-7A56A10ED1AF}"/>
              </a:ext>
            </a:extLst>
          </p:cNvPr>
          <p:cNvSpPr txBox="1"/>
          <p:nvPr/>
        </p:nvSpPr>
        <p:spPr>
          <a:xfrm>
            <a:off x="3141785" y="2569893"/>
            <a:ext cx="9916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AQ 2025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3DBE0A4-9EB4-C704-A5AA-04A243C86E25}"/>
              </a:ext>
            </a:extLst>
          </p:cNvPr>
          <p:cNvSpPr txBox="1"/>
          <p:nvPr/>
        </p:nvSpPr>
        <p:spPr>
          <a:xfrm>
            <a:off x="8768080" y="2566568"/>
            <a:ext cx="18169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Disponibilità ICSC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C394AC9-8849-2242-E4B5-7198FBC8A3AF}"/>
              </a:ext>
            </a:extLst>
          </p:cNvPr>
          <p:cNvSpPr txBox="1"/>
          <p:nvPr/>
        </p:nvSpPr>
        <p:spPr>
          <a:xfrm>
            <a:off x="1118475" y="2053415"/>
            <a:ext cx="9713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Calcolo disponibilità per ICSC nell’ipotesi che si </a:t>
            </a:r>
            <a:r>
              <a:rPr lang="it-IT" sz="2000" dirty="0" err="1"/>
              <a:t>pledgino</a:t>
            </a:r>
            <a:r>
              <a:rPr lang="it-IT" sz="2000" dirty="0"/>
              <a:t> gli acquisti effettuati con l’AQ ICSC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C4EDC67-2C43-EF72-863C-35ABBA9396A2}"/>
              </a:ext>
            </a:extLst>
          </p:cNvPr>
          <p:cNvSpPr txBox="1"/>
          <p:nvPr/>
        </p:nvSpPr>
        <p:spPr>
          <a:xfrm>
            <a:off x="2222992" y="5550921"/>
            <a:ext cx="695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Pisa non ha partecipato all’AQ:  o diminuisce le pledge spostandole su altri siti CMS (Bari) o chiede fondi alla CSN1</a:t>
            </a:r>
          </a:p>
        </p:txBody>
      </p:sp>
    </p:spTree>
    <p:extLst>
      <p:ext uri="{BB962C8B-B14F-4D97-AF65-F5344CB8AC3E}">
        <p14:creationId xmlns:p14="http://schemas.microsoft.com/office/powerpoint/2010/main" val="74501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B07F1-5FD4-AAE1-05F5-EC3231268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F4C763-FB1F-B168-9902-09BBDB772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it-IT" dirty="0">
                <a:solidFill>
                  <a:schemeClr val="tx1"/>
                </a:solidFill>
              </a:rPr>
              <a:t>Tabelle CPU: Acquisti vs Richieste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C0D9FC-C9FF-A3FC-5EAE-658E9C04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Gare PNRR &amp; Pledges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D0CA95-2DC6-F412-01EE-56629563A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18/06/2025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245007-1D46-309A-96D6-ED47B5E6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6</a:t>
            </a:fld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5D7C86B-9D7F-8170-1DB9-A498D8E41D22}"/>
              </a:ext>
            </a:extLst>
          </p:cNvPr>
          <p:cNvSpPr txBox="1"/>
          <p:nvPr/>
        </p:nvSpPr>
        <p:spPr>
          <a:xfrm>
            <a:off x="9632785" y="2467323"/>
            <a:ext cx="18169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Disponibilità ICSC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9D2850C-18F2-0D63-08F3-AE0633BD5770}"/>
              </a:ext>
            </a:extLst>
          </p:cNvPr>
          <p:cNvSpPr txBox="1"/>
          <p:nvPr/>
        </p:nvSpPr>
        <p:spPr>
          <a:xfrm>
            <a:off x="1118475" y="2053415"/>
            <a:ext cx="9331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Calcolo disponibilità per ICSC nell’ipotesi che si </a:t>
            </a:r>
            <a:r>
              <a:rPr lang="it-IT" sz="2000" dirty="0" err="1"/>
              <a:t>pledgino</a:t>
            </a:r>
            <a:r>
              <a:rPr lang="it-IT" sz="2000" dirty="0"/>
              <a:t> gli acquisti effettuati con ICSC</a:t>
            </a:r>
          </a:p>
        </p:txBody>
      </p:sp>
      <p:pic>
        <p:nvPicPr>
          <p:cNvPr id="7" name="Immagine 6" descr="Immagine che contiene testo, schermata, numero, ricevuta&#10;&#10;Il contenuto generato dall'IA potrebbe non essere corretto.">
            <a:extLst>
              <a:ext uri="{FF2B5EF4-FFF2-40B4-BE49-F238E27FC236}">
                <a16:creationId xmlns:a16="http://schemas.microsoft.com/office/drawing/2014/main" id="{EEB99FF4-EC4C-F10E-C2FF-DA9DC9045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42" y="2896736"/>
            <a:ext cx="12029858" cy="2619483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7894355-D76E-DB65-2EC3-C5893FF6BB0C}"/>
              </a:ext>
            </a:extLst>
          </p:cNvPr>
          <p:cNvSpPr txBox="1"/>
          <p:nvPr/>
        </p:nvSpPr>
        <p:spPr>
          <a:xfrm>
            <a:off x="2619950" y="5516219"/>
            <a:ext cx="695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LNL/PD e RM1 o diminuiscono le pledge spostandole su altri siti CMS (Bari) e ATLAS (NA) o </a:t>
            </a:r>
            <a:r>
              <a:rPr lang="it-IT" sz="2000" dirty="0" err="1"/>
              <a:t>chiedeno</a:t>
            </a:r>
            <a:r>
              <a:rPr lang="it-IT" sz="2000" dirty="0"/>
              <a:t> fondi alla CSN1</a:t>
            </a:r>
          </a:p>
        </p:txBody>
      </p:sp>
    </p:spTree>
    <p:extLst>
      <p:ext uri="{BB962C8B-B14F-4D97-AF65-F5344CB8AC3E}">
        <p14:creationId xmlns:p14="http://schemas.microsoft.com/office/powerpoint/2010/main" val="1037573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14413</TotalTime>
  <Words>370</Words>
  <Application>Microsoft Macintosh PowerPoint</Application>
  <PresentationFormat>Widescreen</PresentationFormat>
  <Paragraphs>76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Gare PNRR in corso - Risorse</vt:lpstr>
      <vt:lpstr>Gare PNRR in corso - Risorse</vt:lpstr>
      <vt:lpstr>Pledges &amp; ICSC/TERABIT</vt:lpstr>
      <vt:lpstr>Tabelle Storage: Acquisti vs Richieste</vt:lpstr>
      <vt:lpstr>Tabelle CPU: Acquisti vs Richieste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Grandi</dc:creator>
  <cp:lastModifiedBy>Gianpaolo Carlino</cp:lastModifiedBy>
  <cp:revision>495</cp:revision>
  <cp:lastPrinted>2023-05-17T10:01:12Z</cp:lastPrinted>
  <dcterms:created xsi:type="dcterms:W3CDTF">2017-06-26T12:04:20Z</dcterms:created>
  <dcterms:modified xsi:type="dcterms:W3CDTF">2025-06-16T16:43:25Z</dcterms:modified>
</cp:coreProperties>
</file>