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72" r:id="rId2"/>
    <p:sldId id="415" r:id="rId3"/>
    <p:sldId id="410" r:id="rId4"/>
    <p:sldId id="371" r:id="rId5"/>
    <p:sldId id="388" r:id="rId6"/>
    <p:sldId id="409" r:id="rId7"/>
    <p:sldId id="396" r:id="rId8"/>
    <p:sldId id="377" r:id="rId9"/>
    <p:sldId id="407" r:id="rId10"/>
    <p:sldId id="395" r:id="rId11"/>
    <p:sldId id="411" r:id="rId12"/>
    <p:sldId id="392" r:id="rId13"/>
    <p:sldId id="389" r:id="rId14"/>
    <p:sldId id="401" r:id="rId15"/>
    <p:sldId id="398" r:id="rId16"/>
    <p:sldId id="402" r:id="rId17"/>
    <p:sldId id="405" r:id="rId18"/>
    <p:sldId id="403" r:id="rId19"/>
    <p:sldId id="413" r:id="rId20"/>
    <p:sldId id="404" r:id="rId21"/>
    <p:sldId id="408" r:id="rId22"/>
    <p:sldId id="394" r:id="rId23"/>
    <p:sldId id="406" r:id="rId24"/>
    <p:sldId id="414" r:id="rId2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o Grandi" initials="CG" lastIdx="1" clrIdx="0">
    <p:extLst>
      <p:ext uri="{19B8F6BF-5375-455C-9EA6-DF929625EA0E}">
        <p15:presenceInfo xmlns:p15="http://schemas.microsoft.com/office/powerpoint/2012/main" userId="S::grandi@infn.it::829bb2c5-7aed-430b-9500-78cef4b481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BE8761"/>
    <a:srgbClr val="AD7B59"/>
    <a:srgbClr val="CC3300"/>
    <a:srgbClr val="F2F90B"/>
    <a:srgbClr val="01FF09"/>
    <a:srgbClr val="F412CC"/>
    <a:srgbClr val="FF01D3"/>
    <a:srgbClr val="91D097"/>
    <a:srgbClr val="FF9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45"/>
    <p:restoredTop sz="96341"/>
  </p:normalViewPr>
  <p:slideViewPr>
    <p:cSldViewPr snapToGrid="0" snapToObjects="1">
      <p:cViewPr varScale="1">
        <p:scale>
          <a:sx n="138" d="100"/>
          <a:sy n="138" d="100"/>
        </p:scale>
        <p:origin x="424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EB4D34EF-78FE-7313-672B-3FC4A95C7A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6E518F8-9AE7-78E6-BD9E-A8100F04CC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F01F0-EDA7-F64E-BFCF-A28192DC2AAF}" type="datetimeFigureOut">
              <a:rPr lang="it-IT" smtClean="0"/>
              <a:t>17/06/25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CCBAEE6-9CE6-FE9E-99C4-30FE26D3C5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F800916-A9F0-2EEF-F3D5-AD388D8B25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AB5F0-1C4E-7C49-810D-E9FB214FF1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706042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C4DB5-1258-2948-8491-65B758B8DF53}" type="datetimeFigureOut">
              <a:rPr lang="it-IT" smtClean="0"/>
              <a:t>17/06/25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501CD-D93C-A547-9607-FCF8E17142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11715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501CD-D93C-A547-9607-FCF8E1714219}" type="slidenum">
              <a:rPr lang="it-IT" smtClean="0"/>
              <a:t>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CB21B8-6443-1507-6A56-522BF02472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482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501CD-D93C-A547-9607-FCF8E1714219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2067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501CD-D93C-A547-9607-FCF8E1714219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8376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501CD-D93C-A547-9607-FCF8E1714219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206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396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24854"/>
            <a:ext cx="9144000" cy="155815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37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000760" y="6160134"/>
            <a:ext cx="2621214" cy="365125"/>
          </a:xfrm>
        </p:spPr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07664" y="6173787"/>
            <a:ext cx="6266868" cy="365125"/>
          </a:xfrm>
        </p:spPr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638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2522483"/>
            <a:ext cx="10515600" cy="203999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2371"/>
            <a:ext cx="5181600" cy="418311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2371"/>
            <a:ext cx="5181600" cy="418311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881351"/>
            <a:ext cx="5157787" cy="6237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82862"/>
            <a:ext cx="5157787" cy="3513138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881351"/>
            <a:ext cx="5183188" cy="623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82862"/>
            <a:ext cx="5183188" cy="35131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40446"/>
            <a:ext cx="3932237" cy="11824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1940446"/>
            <a:ext cx="6172200" cy="39206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205655"/>
            <a:ext cx="3932237" cy="26633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23393"/>
            <a:ext cx="3932237" cy="11771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1923393"/>
            <a:ext cx="6172200" cy="39376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195144"/>
            <a:ext cx="3932237" cy="267384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>
            <a:extLst>
              <a:ext uri="{FF2B5EF4-FFF2-40B4-BE49-F238E27FC236}">
                <a16:creationId xmlns:a16="http://schemas.microsoft.com/office/drawing/2014/main" id="{25D06AC3-99E0-BC43-97C7-DE23886B762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34709" y="199795"/>
            <a:ext cx="2659113" cy="1632861"/>
          </a:xfrm>
          <a:prstGeom prst="rect">
            <a:avLst/>
          </a:prstGeom>
          <a:noFill/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9408" y="1877105"/>
            <a:ext cx="9301654" cy="411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610600" y="6173787"/>
            <a:ext cx="15949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t-IT"/>
              <a:t>17/06/2025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238704" y="6173787"/>
            <a:ext cx="6266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t-IT"/>
              <a:t>G. Carlino - Preventivi C3SN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10648" y="6173787"/>
            <a:ext cx="1043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7" name="bk object 17"/>
          <p:cNvSpPr/>
          <p:nvPr userDrawn="1"/>
        </p:nvSpPr>
        <p:spPr>
          <a:xfrm>
            <a:off x="1429408" y="1690687"/>
            <a:ext cx="9564414" cy="141969"/>
          </a:xfrm>
          <a:custGeom>
            <a:avLst/>
            <a:gdLst/>
            <a:ahLst/>
            <a:cxnLst/>
            <a:rect l="l" t="t" r="r" b="b"/>
            <a:pathLst>
              <a:path w="8553450" h="171450">
                <a:moveTo>
                  <a:pt x="0" y="0"/>
                </a:moveTo>
                <a:lnTo>
                  <a:pt x="8553448" y="0"/>
                </a:lnTo>
                <a:lnTo>
                  <a:pt x="8553448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solidFill>
            <a:srgbClr val="009F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k object 16"/>
          <p:cNvSpPr/>
          <p:nvPr userDrawn="1"/>
        </p:nvSpPr>
        <p:spPr>
          <a:xfrm>
            <a:off x="838201" y="1698625"/>
            <a:ext cx="496614" cy="134031"/>
          </a:xfrm>
          <a:custGeom>
            <a:avLst/>
            <a:gdLst/>
            <a:ahLst/>
            <a:cxnLst/>
            <a:rect l="l" t="t" r="r" b="b"/>
            <a:pathLst>
              <a:path w="533400" h="171450">
                <a:moveTo>
                  <a:pt x="0" y="0"/>
                </a:moveTo>
                <a:lnTo>
                  <a:pt x="533399" y="0"/>
                </a:lnTo>
                <a:lnTo>
                  <a:pt x="533399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solidFill>
            <a:srgbClr val="1D3F6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155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2DAB692A-F2ED-4EAC-8251-4D0BAC4D4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79904"/>
            <a:ext cx="9144000" cy="3345392"/>
          </a:xfrm>
        </p:spPr>
        <p:txBody>
          <a:bodyPr>
            <a:normAutofit fontScale="90000"/>
          </a:bodyPr>
          <a:lstStyle/>
          <a:p>
            <a:r>
              <a:rPr lang="it-IT" noProof="0" dirty="0"/>
              <a:t>Preventivi C3SN </a:t>
            </a:r>
            <a:br>
              <a:rPr lang="it-IT" noProof="0" dirty="0"/>
            </a:br>
            <a:r>
              <a:rPr lang="it-IT" noProof="0" dirty="0"/>
              <a:t>e Sblocchi 2025</a:t>
            </a:r>
            <a:br>
              <a:rPr lang="it-IT" noProof="0" dirty="0"/>
            </a:br>
            <a:br>
              <a:rPr lang="it-IT" noProof="0" dirty="0"/>
            </a:br>
            <a:r>
              <a:rPr lang="it-IT" sz="2200" noProof="0" dirty="0"/>
              <a:t>G. Carlino</a:t>
            </a:r>
            <a:br>
              <a:rPr lang="it-IT" sz="2200" noProof="0" dirty="0"/>
            </a:br>
            <a:br>
              <a:rPr lang="it-IT" sz="2200" noProof="0" dirty="0"/>
            </a:br>
            <a:r>
              <a:rPr lang="it-IT" sz="2200" noProof="0" dirty="0"/>
              <a:t>17</a:t>
            </a:r>
            <a:r>
              <a:rPr lang="it-IT" sz="2200" dirty="0"/>
              <a:t>-06-2025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166475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10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 fontScale="90000"/>
          </a:bodyPr>
          <a:lstStyle/>
          <a:p>
            <a:r>
              <a:rPr lang="it-IT" dirty="0"/>
              <a:t>Analisi Bilancio 2025 - Inventariabile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ED1DBF6-2496-87F1-7161-5BA6156952B4}"/>
              </a:ext>
            </a:extLst>
          </p:cNvPr>
          <p:cNvSpPr txBox="1"/>
          <p:nvPr/>
        </p:nvSpPr>
        <p:spPr>
          <a:xfrm>
            <a:off x="699654" y="1829931"/>
            <a:ext cx="103530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Assegnato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/>
              <a:t>C3SN</a:t>
            </a:r>
            <a:r>
              <a:rPr lang="it-IT" sz="2000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CNAF:  35 k€  – Materiale per R&amp;D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Indiviso: 15 k€ - </a:t>
            </a:r>
            <a:r>
              <a:rPr lang="it-IT" sz="2000" dirty="0">
                <a:solidFill>
                  <a:srgbClr val="008000"/>
                </a:solidFill>
              </a:rPr>
              <a:t>da sbloccare a settembre e assegnare al CNAF per completamento acquisti</a:t>
            </a:r>
          </a:p>
          <a:p>
            <a:r>
              <a:rPr lang="it-IT" sz="2000" dirty="0">
                <a:solidFill>
                  <a:schemeClr val="accent1"/>
                </a:solidFill>
              </a:rPr>
              <a:t>Il WG Tecnologie Informatiche (Chierici) e DataCloud valutano le tecnologie innovative da acquistare per R&amp;D</a:t>
            </a:r>
          </a:p>
          <a:p>
            <a:endParaRPr lang="it-IT" sz="2000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Server </a:t>
            </a:r>
            <a:r>
              <a:rPr lang="it-IT" sz="2000" dirty="0" err="1"/>
              <a:t>GraceHopper</a:t>
            </a:r>
            <a:r>
              <a:rPr lang="it-IT" sz="2000" dirty="0"/>
              <a:t> in collaborazione con fondi CNAF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2024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Server con 4 GPU AMD MI300A (117 k€ con cofinanziamento CNAF)</a:t>
            </a:r>
          </a:p>
          <a:p>
            <a:endParaRPr lang="it-IT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671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11</a:t>
            </a:fld>
            <a:endParaRPr lang="it-IT"/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F91F660B-CA97-8EC6-7ABD-6CA998A44EC8}"/>
              </a:ext>
            </a:extLst>
          </p:cNvPr>
          <p:cNvSpPr/>
          <p:nvPr/>
        </p:nvSpPr>
        <p:spPr>
          <a:xfrm>
            <a:off x="2391351" y="3166035"/>
            <a:ext cx="6819556" cy="127879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000" dirty="0">
                <a:solidFill>
                  <a:schemeClr val="accent1"/>
                </a:solidFill>
              </a:rPr>
              <a:t>Preventivi 2026</a:t>
            </a:r>
          </a:p>
        </p:txBody>
      </p:sp>
    </p:spTree>
    <p:extLst>
      <p:ext uri="{BB962C8B-B14F-4D97-AF65-F5344CB8AC3E}">
        <p14:creationId xmlns:p14="http://schemas.microsoft.com/office/powerpoint/2010/main" val="1843606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  <a:endParaRPr 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12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Sigle C3SN e DATACLOUD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84686B0-EAA6-FB8E-1E9F-DFC8EBFAA743}"/>
              </a:ext>
            </a:extLst>
          </p:cNvPr>
          <p:cNvSpPr txBox="1"/>
          <p:nvPr/>
        </p:nvSpPr>
        <p:spPr>
          <a:xfrm>
            <a:off x="152803" y="2060858"/>
            <a:ext cx="6600269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fontAlgn="base"/>
            <a:r>
              <a:rPr lang="it-IT" dirty="0">
                <a:solidFill>
                  <a:srgbClr val="FF0000"/>
                </a:solidFill>
              </a:rPr>
              <a:t>C3SN</a:t>
            </a:r>
            <a:r>
              <a:rPr lang="it-IT" dirty="0"/>
              <a:t>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Consumo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Tasca indivisa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Boot Supercomputing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Missioni 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it-IT" dirty="0"/>
              <a:t>Gettone membri C3SN e coordinatori WG per attività C3SN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it-IT" dirty="0"/>
              <a:t>Workshop o riunioni per attività di calcolo di interesse INFN non supportata da esperimenti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it-IT" dirty="0"/>
              <a:t>Tasche</a:t>
            </a:r>
          </a:p>
          <a:p>
            <a:pPr marL="914400" lvl="1" indent="-457200" fontAlgn="base">
              <a:buFont typeface="+mj-lt"/>
              <a:buAutoNum type="arabicPeriod"/>
            </a:pPr>
            <a:r>
              <a:rPr lang="it-IT" dirty="0"/>
              <a:t>indivisa missioni da assegnare in corso d’anno a NA</a:t>
            </a:r>
          </a:p>
          <a:p>
            <a:pPr marL="914400" lvl="1" indent="-457200" fontAlgn="base">
              <a:buFont typeface="+mj-lt"/>
              <a:buAutoNum type="arabicPeriod"/>
            </a:pPr>
            <a:r>
              <a:rPr lang="it-IT" dirty="0"/>
              <a:t>tasca indivisa progetti gestita dal coordinatore WG Progetti</a:t>
            </a:r>
          </a:p>
          <a:p>
            <a:pPr marL="914400" lvl="1" indent="-457200" fontAlgn="base">
              <a:buFont typeface="+mj-lt"/>
              <a:buAutoNum type="arabicPeriod"/>
            </a:pPr>
            <a:r>
              <a:rPr lang="it-IT" dirty="0"/>
              <a:t>tasca indivisa gestita dal coordinatore WG Tecnologie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Inventariabile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R&amp;D in collaborazione con il WG Tecnologie Informatiche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18B688D-8989-30AA-F868-966CFA765C07}"/>
              </a:ext>
            </a:extLst>
          </p:cNvPr>
          <p:cNvSpPr txBox="1"/>
          <p:nvPr/>
        </p:nvSpPr>
        <p:spPr>
          <a:xfrm>
            <a:off x="6975589" y="2084075"/>
            <a:ext cx="4867863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DATACLOUD</a:t>
            </a:r>
          </a:p>
          <a:p>
            <a:pPr algn="ctr"/>
            <a:endParaRPr lang="it-IT" b="1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Missioni</a:t>
            </a:r>
            <a:r>
              <a:rPr lang="it-IT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riunioni del personale dei WP per meeting periodici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riunioni del personale dei siti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workshop CNC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b="1" dirty="0"/>
              <a:t>Consumo</a:t>
            </a:r>
            <a:r>
              <a:rPr lang="it-IT" dirty="0"/>
              <a:t>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Operations Tier2</a:t>
            </a:r>
          </a:p>
          <a:p>
            <a:pPr lvl="1"/>
            <a:endParaRPr lang="it-IT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accent1"/>
                </a:solidFill>
              </a:rPr>
              <a:t>Inventariabile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1"/>
                </a:solidFill>
              </a:rPr>
              <a:t>Infrastruttura per Tier1 non coperti da PNRR e fondi Tecnopolo - </a:t>
            </a:r>
            <a:r>
              <a:rPr lang="it-IT" b="1" dirty="0">
                <a:solidFill>
                  <a:schemeClr val="accent1"/>
                </a:solidFill>
              </a:rPr>
              <a:t>Fondi GE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0452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13</a:t>
            </a:fld>
            <a:endParaRPr lang="it-IT" dirty="0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/>
          </a:bodyPr>
          <a:lstStyle/>
          <a:p>
            <a:r>
              <a:rPr lang="it-IT" dirty="0"/>
              <a:t>Sigle Supporto Progetti Esterni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2184E8F-2663-2747-15BE-CA45A6C44AE1}"/>
              </a:ext>
            </a:extLst>
          </p:cNvPr>
          <p:cNvSpPr txBox="1"/>
          <p:nvPr/>
        </p:nvSpPr>
        <p:spPr>
          <a:xfrm>
            <a:off x="699185" y="2537754"/>
            <a:ext cx="4735147" cy="4062651"/>
          </a:xfrm>
          <a:prstGeom prst="rect">
            <a:avLst/>
          </a:prstGeom>
          <a:solidFill>
            <a:schemeClr val="bg1"/>
          </a:solidFill>
        </p:spPr>
        <p:txBody>
          <a:bodyPr wrap="square" lIns="90000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Sigle 2025</a:t>
            </a:r>
            <a:endParaRPr lang="it-IT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/>
              <a:t>AARC_TREE_CNC </a:t>
            </a:r>
            <a:r>
              <a:rPr lang="it-IT" sz="1600" dirty="0"/>
              <a:t>(Giacomini, </a:t>
            </a:r>
            <a:r>
              <a:rPr lang="it-IT" sz="1600" dirty="0">
                <a:solidFill>
                  <a:srgbClr val="0070C0"/>
                </a:solidFill>
              </a:rPr>
              <a:t>CNAF</a:t>
            </a:r>
            <a:r>
              <a:rPr lang="it-IT" sz="16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/>
              <a:t>ACME_CNC</a:t>
            </a:r>
            <a:r>
              <a:rPr lang="it-IT" sz="1600" dirty="0"/>
              <a:t> (Bagnasco, </a:t>
            </a:r>
            <a:r>
              <a:rPr lang="it-IT" sz="1600" dirty="0">
                <a:solidFill>
                  <a:srgbClr val="0070C0"/>
                </a:solidFill>
              </a:rPr>
              <a:t>TO</a:t>
            </a:r>
            <a:r>
              <a:rPr lang="it-IT" sz="16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/>
              <a:t>AI4EOSC_CNC </a:t>
            </a:r>
            <a:r>
              <a:rPr lang="it-IT" sz="1600" dirty="0"/>
              <a:t>(Donvito, </a:t>
            </a:r>
            <a:r>
              <a:rPr lang="it-IT" sz="1600" dirty="0">
                <a:solidFill>
                  <a:srgbClr val="0070C0"/>
                </a:solidFill>
              </a:rPr>
              <a:t>BA-CNAF</a:t>
            </a:r>
            <a:r>
              <a:rPr lang="it-IT" sz="16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/>
              <a:t>ARTEMIS_CNC </a:t>
            </a:r>
            <a:r>
              <a:rPr lang="it-IT" sz="1600" dirty="0"/>
              <a:t>(Costantini, </a:t>
            </a:r>
            <a:r>
              <a:rPr lang="it-IT" sz="1600" dirty="0">
                <a:solidFill>
                  <a:srgbClr val="0070C0"/>
                </a:solidFill>
              </a:rPr>
              <a:t>CNAF-FI</a:t>
            </a:r>
            <a:r>
              <a:rPr lang="it-IT" sz="1600" dirty="0"/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/>
              <a:t>CNRBIOMICS_CNC </a:t>
            </a:r>
            <a:r>
              <a:rPr lang="it-IT" sz="1600" dirty="0"/>
              <a:t>(Donvito, </a:t>
            </a:r>
            <a:r>
              <a:rPr lang="it-IT" sz="1600" dirty="0">
                <a:solidFill>
                  <a:srgbClr val="0070C0"/>
                </a:solidFill>
              </a:rPr>
              <a:t>BA</a:t>
            </a:r>
            <a:r>
              <a:rPr lang="it-IT" sz="16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/>
              <a:t>DARE_PILOT_CNC </a:t>
            </a:r>
            <a:r>
              <a:rPr lang="it-IT" sz="1600" dirty="0"/>
              <a:t>(Vicini, </a:t>
            </a:r>
            <a:r>
              <a:rPr lang="it-IT" sz="1600" dirty="0">
                <a:solidFill>
                  <a:srgbClr val="0070C0"/>
                </a:solidFill>
              </a:rPr>
              <a:t>RM1</a:t>
            </a:r>
            <a:r>
              <a:rPr lang="it-IT" sz="1600" dirty="0"/>
              <a:t>)</a:t>
            </a:r>
            <a:endParaRPr lang="it-IT" sz="16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/>
              <a:t>EOSC_BEYOND_CNC </a:t>
            </a:r>
            <a:r>
              <a:rPr lang="it-IT" sz="1600" dirty="0"/>
              <a:t>(Giacomini, </a:t>
            </a:r>
            <a:r>
              <a:rPr lang="it-IT" sz="1600" dirty="0">
                <a:solidFill>
                  <a:srgbClr val="0070C0"/>
                </a:solidFill>
              </a:rPr>
              <a:t>CNAF</a:t>
            </a:r>
            <a:r>
              <a:rPr lang="it-IT" sz="16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/>
              <a:t>EOSC_ DCOMM </a:t>
            </a:r>
            <a:r>
              <a:rPr lang="it-IT" sz="1600" dirty="0"/>
              <a:t>(Spiga,</a:t>
            </a:r>
            <a:r>
              <a:rPr lang="it-IT" sz="1600" dirty="0">
                <a:solidFill>
                  <a:srgbClr val="0070C0"/>
                </a:solidFill>
              </a:rPr>
              <a:t> BA-PG</a:t>
            </a:r>
            <a:r>
              <a:rPr lang="it-IT" sz="16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/>
              <a:t>IBISCO_CNC </a:t>
            </a:r>
            <a:r>
              <a:rPr lang="it-IT" sz="1600" dirty="0"/>
              <a:t>(Carlino,</a:t>
            </a:r>
            <a:r>
              <a:rPr lang="it-IT" sz="1600" dirty="0">
                <a:solidFill>
                  <a:srgbClr val="0070C0"/>
                </a:solidFill>
              </a:rPr>
              <a:t> NA</a:t>
            </a:r>
            <a:r>
              <a:rPr lang="it-IT" sz="16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/>
              <a:t>INTERTWIN_CNC </a:t>
            </a:r>
            <a:r>
              <a:rPr lang="it-IT" sz="1600" dirty="0"/>
              <a:t>(Spiga, </a:t>
            </a:r>
            <a:r>
              <a:rPr lang="it-IT" sz="1600" dirty="0">
                <a:solidFill>
                  <a:srgbClr val="0070C0"/>
                </a:solidFill>
              </a:rPr>
              <a:t>BA-CNAF-PG-PI-TO</a:t>
            </a:r>
            <a:r>
              <a:rPr lang="it-IT" sz="16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/>
              <a:t>LWPLUS</a:t>
            </a:r>
            <a:r>
              <a:rPr lang="it-IT" sz="1600" dirty="0"/>
              <a:t> (Donvito, </a:t>
            </a:r>
            <a:r>
              <a:rPr lang="it-IT" sz="1600" dirty="0">
                <a:solidFill>
                  <a:srgbClr val="0070C0"/>
                </a:solidFill>
              </a:rPr>
              <a:t>BA</a:t>
            </a:r>
            <a:r>
              <a:rPr lang="it-IT" sz="16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/>
              <a:t>RI_SCALE_CNC</a:t>
            </a:r>
            <a:r>
              <a:rPr lang="it-IT" sz="1600" dirty="0"/>
              <a:t> (Vianello, </a:t>
            </a:r>
            <a:r>
              <a:rPr lang="it-IT" sz="1600" dirty="0">
                <a:solidFill>
                  <a:srgbClr val="0070C0"/>
                </a:solidFill>
              </a:rPr>
              <a:t>CNAF</a:t>
            </a:r>
            <a:r>
              <a:rPr lang="it-IT" sz="16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/>
              <a:t>Skill4EOSC_CNC </a:t>
            </a:r>
            <a:r>
              <a:rPr lang="it-IT" sz="1600" dirty="0"/>
              <a:t>(Gaido, </a:t>
            </a:r>
            <a:r>
              <a:rPr lang="it-IT" sz="1600" dirty="0">
                <a:solidFill>
                  <a:srgbClr val="0070C0"/>
                </a:solidFill>
              </a:rPr>
              <a:t>TO</a:t>
            </a:r>
            <a:r>
              <a:rPr lang="it-IT" sz="16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/>
              <a:t>SPECTRUM_CNC </a:t>
            </a:r>
            <a:r>
              <a:rPr lang="it-IT" sz="1600" dirty="0"/>
              <a:t>(Boccali, </a:t>
            </a:r>
            <a:r>
              <a:rPr lang="it-IT" sz="1600" dirty="0">
                <a:solidFill>
                  <a:srgbClr val="0070C0"/>
                </a:solidFill>
              </a:rPr>
              <a:t>PI</a:t>
            </a:r>
            <a:r>
              <a:rPr lang="it-IT" sz="16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/>
              <a:t>UDD_CNC</a:t>
            </a:r>
            <a:r>
              <a:rPr lang="it-IT" sz="1600" dirty="0"/>
              <a:t> (Spiga, </a:t>
            </a:r>
            <a:r>
              <a:rPr lang="it-IT" sz="1600" dirty="0">
                <a:solidFill>
                  <a:srgbClr val="0070C0"/>
                </a:solidFill>
              </a:rPr>
              <a:t>PG</a:t>
            </a:r>
            <a:r>
              <a:rPr lang="it-IT" sz="1600" dirty="0"/>
              <a:t>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1AD7FEA-BA4A-A0D2-3A7D-FA435804F80F}"/>
              </a:ext>
            </a:extLst>
          </p:cNvPr>
          <p:cNvSpPr txBox="1"/>
          <p:nvPr/>
        </p:nvSpPr>
        <p:spPr>
          <a:xfrm>
            <a:off x="5597236" y="1877770"/>
            <a:ext cx="6356475" cy="4585871"/>
          </a:xfrm>
          <a:prstGeom prst="rect">
            <a:avLst/>
          </a:prstGeom>
          <a:solidFill>
            <a:schemeClr val="bg1"/>
          </a:solidFill>
        </p:spPr>
        <p:txBody>
          <a:bodyPr wrap="square" lIns="90000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Sigle 2026 </a:t>
            </a:r>
          </a:p>
          <a:p>
            <a:r>
              <a:rPr lang="it-IT" dirty="0">
                <a:solidFill>
                  <a:srgbClr val="FF0000"/>
                </a:solidFill>
              </a:rPr>
              <a:t>Sigle in chiusura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b="1" dirty="0"/>
              <a:t>AI4EOSC_CNC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b="1" dirty="0"/>
              <a:t>CNRBIOMICS_CNC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b="1" dirty="0"/>
              <a:t>IBISCO_CNC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b="1" dirty="0"/>
              <a:t>INTERTWIN_CNC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b="1" dirty="0"/>
              <a:t>LWPLUS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b="1" dirty="0"/>
              <a:t>Skill4EOSC_CNC</a:t>
            </a:r>
            <a:endParaRPr lang="it-IT" sz="1600" b="1" dirty="0">
              <a:solidFill>
                <a:srgbClr val="FF0000"/>
              </a:solidFill>
            </a:endParaRPr>
          </a:p>
          <a:p>
            <a:endParaRPr lang="it-IT" sz="2000" dirty="0">
              <a:solidFill>
                <a:srgbClr val="FF0000"/>
              </a:solidFill>
            </a:endParaRPr>
          </a:p>
          <a:p>
            <a:r>
              <a:rPr lang="it-IT" dirty="0">
                <a:solidFill>
                  <a:srgbClr val="FF0000"/>
                </a:solidFill>
              </a:rPr>
              <a:t>Progetti approvati: nessuno</a:t>
            </a:r>
            <a:endParaRPr lang="it-IT" dirty="0"/>
          </a:p>
          <a:p>
            <a:r>
              <a:rPr lang="it-IT" sz="1600" dirty="0"/>
              <a:t>Partecipazione ai progetti europei finalizzata dopo l’estate, inserire in tasca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/>
          </a:p>
          <a:p>
            <a:r>
              <a:rPr lang="it-IT" sz="1800" dirty="0">
                <a:solidFill>
                  <a:srgbClr val="FF0000"/>
                </a:solidFill>
              </a:rPr>
              <a:t>PON – approvazione entro fine anno</a:t>
            </a:r>
            <a:endParaRPr lang="it-IT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CREST</a:t>
            </a:r>
            <a:endParaRPr lang="it-IT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ECHO TWIN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 err="1"/>
              <a:t>ss</a:t>
            </a:r>
            <a:endParaRPr lang="it-IT" b="1" dirty="0"/>
          </a:p>
          <a:p>
            <a:r>
              <a:rPr lang="it-IT" sz="1600" dirty="0"/>
              <a:t>Apertura sigla ora in s.j. o ad approvazione?  Finanziamenti in tasca C3SN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0B66296-E2DE-BFE8-2DD0-1E03170E3A38}"/>
              </a:ext>
            </a:extLst>
          </p:cNvPr>
          <p:cNvSpPr txBox="1"/>
          <p:nvPr/>
        </p:nvSpPr>
        <p:spPr>
          <a:xfrm>
            <a:off x="1077877" y="1877770"/>
            <a:ext cx="4159141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b="1" dirty="0"/>
              <a:t>Finanziamenti missioni se non fornite o fornite parzialmente dal progetto</a:t>
            </a:r>
          </a:p>
        </p:txBody>
      </p:sp>
    </p:spTree>
    <p:extLst>
      <p:ext uri="{BB962C8B-B14F-4D97-AF65-F5344CB8AC3E}">
        <p14:creationId xmlns:p14="http://schemas.microsoft.com/office/powerpoint/2010/main" val="2557597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14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Proposta Bilancio 2026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5E384A1-7C25-D414-BF5C-381C88969DED}"/>
              </a:ext>
            </a:extLst>
          </p:cNvPr>
          <p:cNvSpPr txBox="1"/>
          <p:nvPr/>
        </p:nvSpPr>
        <p:spPr>
          <a:xfrm>
            <a:off x="3168503" y="1943724"/>
            <a:ext cx="4559998" cy="40934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</a:rPr>
              <a:t>Totale = 415 k€</a:t>
            </a:r>
          </a:p>
          <a:p>
            <a:endParaRPr lang="it-IT" sz="2000" dirty="0">
              <a:solidFill>
                <a:srgbClr val="FF0000"/>
              </a:solidFill>
            </a:endParaRPr>
          </a:p>
          <a:p>
            <a:r>
              <a:rPr lang="it-IT" sz="2000" dirty="0"/>
              <a:t>Suddivisione indicativa finanziamenti</a:t>
            </a:r>
          </a:p>
          <a:p>
            <a:endParaRPr lang="it-IT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Missioni = 300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C3SN = 150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DATACLOUD = 70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PROGETTI = 80 k€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Consumo = 65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DATACLOUD = 30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C3SN = 35 k€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Inventariabile = 50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C3SN: Tasca R&amp;D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F8017F4-A39F-0CF9-39D9-60509705BA74}"/>
              </a:ext>
            </a:extLst>
          </p:cNvPr>
          <p:cNvSpPr txBox="1"/>
          <p:nvPr/>
        </p:nvSpPr>
        <p:spPr>
          <a:xfrm>
            <a:off x="8295655" y="3058482"/>
            <a:ext cx="29634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Come nel 2025, indicazione ai referee di considerare una quota di ~ 30% da lasciare nell’indiviso (compreso le SP), anche per le numerose sigle che potranno essere aperte dopo i preventivi</a:t>
            </a:r>
          </a:p>
        </p:txBody>
      </p:sp>
    </p:spTree>
    <p:extLst>
      <p:ext uri="{BB962C8B-B14F-4D97-AF65-F5344CB8AC3E}">
        <p14:creationId xmlns:p14="http://schemas.microsoft.com/office/powerpoint/2010/main" val="131127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15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 fontScale="90000"/>
          </a:bodyPr>
          <a:lstStyle/>
          <a:p>
            <a:r>
              <a:rPr lang="it-IT" dirty="0"/>
              <a:t>Proposta Bilancio Missioni 2026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5E384A1-7C25-D414-BF5C-381C88969DED}"/>
              </a:ext>
            </a:extLst>
          </p:cNvPr>
          <p:cNvSpPr txBox="1"/>
          <p:nvPr/>
        </p:nvSpPr>
        <p:spPr>
          <a:xfrm>
            <a:off x="1163882" y="2018153"/>
            <a:ext cx="9878366" cy="45550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C3SN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membri C3SN per attività C3SN: chair </a:t>
            </a:r>
            <a:r>
              <a:rPr lang="it-IT" dirty="0">
                <a:solidFill>
                  <a:srgbClr val="FF0000"/>
                </a:solidFill>
              </a:rPr>
              <a:t>10 k€</a:t>
            </a:r>
            <a:r>
              <a:rPr lang="it-IT" dirty="0"/>
              <a:t> - membri </a:t>
            </a:r>
            <a:r>
              <a:rPr lang="it-IT" dirty="0">
                <a:solidFill>
                  <a:srgbClr val="FF0000"/>
                </a:solidFill>
              </a:rPr>
              <a:t>3 k€</a:t>
            </a:r>
            <a:r>
              <a:rPr lang="it-IT" dirty="0"/>
              <a:t> - rappresentanti CNS </a:t>
            </a:r>
            <a:r>
              <a:rPr lang="it-IT" dirty="0">
                <a:solidFill>
                  <a:srgbClr val="FF0000"/>
                </a:solidFill>
              </a:rPr>
              <a:t>1.5 k€</a:t>
            </a:r>
            <a:r>
              <a:rPr lang="it-IT" dirty="0"/>
              <a:t> </a:t>
            </a:r>
            <a:endParaRPr lang="it-IT" dirty="0">
              <a:solidFill>
                <a:srgbClr val="FF0000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coordinatori WG non membri C3SN</a:t>
            </a:r>
            <a:r>
              <a:rPr lang="it-IT" dirty="0">
                <a:solidFill>
                  <a:srgbClr val="FF0000"/>
                </a:solidFill>
              </a:rPr>
              <a:t>: 1.5 k€ 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tasca indivisa missioni sede chair: </a:t>
            </a:r>
            <a:r>
              <a:rPr lang="it-IT" dirty="0">
                <a:solidFill>
                  <a:srgbClr val="FF0000"/>
                </a:solidFill>
              </a:rPr>
              <a:t>20 k€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 err="1"/>
              <a:t>supercomputing</a:t>
            </a:r>
            <a:r>
              <a:rPr lang="it-IT" dirty="0"/>
              <a:t>: </a:t>
            </a:r>
            <a:r>
              <a:rPr lang="it-IT" dirty="0">
                <a:solidFill>
                  <a:srgbClr val="FF0000"/>
                </a:solidFill>
              </a:rPr>
              <a:t>8 k€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tasca indivisa nuovi progetti sede coordinatore WG: </a:t>
            </a:r>
            <a:r>
              <a:rPr lang="it-IT" dirty="0">
                <a:solidFill>
                  <a:srgbClr val="FF0000"/>
                </a:solidFill>
              </a:rPr>
              <a:t>5 k€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attività di interesse INFN (responsabilità/workshop/riunioni) non supportata da esperimenti anche per non membri C3SN: </a:t>
            </a:r>
            <a:r>
              <a:rPr lang="it-IT" dirty="0">
                <a:solidFill>
                  <a:srgbClr val="FF0000"/>
                </a:solidFill>
              </a:rPr>
              <a:t>~</a:t>
            </a:r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</a:rPr>
              <a:t>70 k€ </a:t>
            </a:r>
            <a:r>
              <a:rPr lang="it-IT" dirty="0">
                <a:solidFill>
                  <a:srgbClr val="008000"/>
                </a:solidFill>
              </a:rPr>
              <a:t>- richieste in sedi dove C3SN non è aperta vanno su NA</a:t>
            </a:r>
          </a:p>
          <a:p>
            <a:endParaRPr lang="it-IT" dirty="0"/>
          </a:p>
          <a:p>
            <a:pPr algn="ctr"/>
            <a:r>
              <a:rPr lang="it-IT" b="1" dirty="0"/>
              <a:t>DATACLOUD</a:t>
            </a:r>
            <a:r>
              <a:rPr lang="it-IT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Gettone per ogni sede coinvolta: </a:t>
            </a:r>
            <a:r>
              <a:rPr lang="it-IT" dirty="0">
                <a:solidFill>
                  <a:srgbClr val="FF0000"/>
                </a:solidFill>
              </a:rPr>
              <a:t>1.5 / 2.5 k€</a:t>
            </a:r>
            <a:r>
              <a:rPr lang="it-IT" dirty="0"/>
              <a:t> (referee valutano FTE)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Tasca indivisa missioni sede coordinatore: ~ </a:t>
            </a:r>
            <a:r>
              <a:rPr lang="it-IT" dirty="0">
                <a:solidFill>
                  <a:srgbClr val="FF0000"/>
                </a:solidFill>
              </a:rPr>
              <a:t>40 k€</a:t>
            </a:r>
          </a:p>
          <a:p>
            <a:endParaRPr lang="it-IT" dirty="0"/>
          </a:p>
          <a:p>
            <a:pPr algn="ctr"/>
            <a:r>
              <a:rPr lang="it-IT" b="1" dirty="0"/>
              <a:t>PROGETTI</a:t>
            </a:r>
            <a:r>
              <a:rPr lang="it-IT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Stima: </a:t>
            </a:r>
            <a:r>
              <a:rPr lang="it-IT" dirty="0">
                <a:solidFill>
                  <a:srgbClr val="FF0000"/>
                </a:solidFill>
              </a:rPr>
              <a:t>80 k€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522639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16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 fontScale="90000"/>
          </a:bodyPr>
          <a:lstStyle/>
          <a:p>
            <a:r>
              <a:rPr lang="it-IT" dirty="0"/>
              <a:t>Proposta Bilancio Consumo 2026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DC4E420-89B7-FA7A-4916-888C1891BF1F}"/>
              </a:ext>
            </a:extLst>
          </p:cNvPr>
          <p:cNvSpPr txBox="1"/>
          <p:nvPr/>
        </p:nvSpPr>
        <p:spPr>
          <a:xfrm>
            <a:off x="1550581" y="2212033"/>
            <a:ext cx="909083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C3SN</a:t>
            </a:r>
          </a:p>
          <a:p>
            <a:pPr algn="ctr"/>
            <a:endParaRPr lang="it-IT" b="1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tasca indivisa missioni sede chair (almeno metà in indiviso): </a:t>
            </a:r>
            <a:r>
              <a:rPr lang="it-IT" dirty="0">
                <a:solidFill>
                  <a:srgbClr val="FF0000"/>
                </a:solidFill>
              </a:rPr>
              <a:t>15 k€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Supercomputing sede coordinatore WG: </a:t>
            </a:r>
            <a:r>
              <a:rPr lang="it-IT" dirty="0">
                <a:solidFill>
                  <a:srgbClr val="FF0000"/>
                </a:solidFill>
              </a:rPr>
              <a:t>13 k€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Tasca Tecnologie Informatiche sede coordinatore: </a:t>
            </a:r>
            <a:r>
              <a:rPr lang="it-IT" dirty="0">
                <a:solidFill>
                  <a:srgbClr val="FF0000"/>
                </a:solidFill>
              </a:rPr>
              <a:t>7 k€</a:t>
            </a:r>
          </a:p>
          <a:p>
            <a:endParaRPr lang="it-IT" dirty="0"/>
          </a:p>
          <a:p>
            <a:pPr algn="ctr"/>
            <a:r>
              <a:rPr lang="it-IT" b="1" dirty="0"/>
              <a:t>DATACLOUD</a:t>
            </a:r>
            <a:r>
              <a:rPr lang="it-IT" dirty="0"/>
              <a:t> </a:t>
            </a:r>
          </a:p>
          <a:p>
            <a:pPr algn="ctr"/>
            <a:endParaRPr lang="it-IT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Gettone siti: </a:t>
            </a:r>
            <a:r>
              <a:rPr lang="it-IT" dirty="0">
                <a:solidFill>
                  <a:srgbClr val="FF0000"/>
                </a:solidFill>
              </a:rPr>
              <a:t>2.5 k€ </a:t>
            </a:r>
            <a:r>
              <a:rPr lang="it-IT" dirty="0"/>
              <a:t>per 10 Tier2 + Tier1 + LNGS</a:t>
            </a:r>
          </a:p>
        </p:txBody>
      </p:sp>
    </p:spTree>
    <p:extLst>
      <p:ext uri="{BB962C8B-B14F-4D97-AF65-F5344CB8AC3E}">
        <p14:creationId xmlns:p14="http://schemas.microsoft.com/office/powerpoint/2010/main" val="1160850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17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 fontScale="90000"/>
          </a:bodyPr>
          <a:lstStyle/>
          <a:p>
            <a:r>
              <a:rPr lang="it-IT" dirty="0"/>
              <a:t>Proposta Bilancio Inventariabile 2026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2AA63D0-C011-3079-3778-B05A739D7E50}"/>
              </a:ext>
            </a:extLst>
          </p:cNvPr>
          <p:cNvSpPr txBox="1"/>
          <p:nvPr/>
        </p:nvSpPr>
        <p:spPr>
          <a:xfrm>
            <a:off x="1550581" y="2440250"/>
            <a:ext cx="909083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C3SN</a:t>
            </a:r>
          </a:p>
          <a:p>
            <a:pPr algn="ctr"/>
            <a:endParaRPr lang="it-IT" b="1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Materiale per R&amp;D non coperto da PNRR nella sede coordinatore WG Tecnologie: </a:t>
            </a:r>
            <a:r>
              <a:rPr lang="it-IT" dirty="0">
                <a:solidFill>
                  <a:srgbClr val="FF0000"/>
                </a:solidFill>
              </a:rPr>
              <a:t>50 k€</a:t>
            </a:r>
          </a:p>
          <a:p>
            <a:pPr fontAlgn="base"/>
            <a:endParaRPr lang="it-IT" dirty="0">
              <a:solidFill>
                <a:srgbClr val="FF0000"/>
              </a:solidFill>
            </a:endParaRPr>
          </a:p>
          <a:p>
            <a:pPr fontAlgn="base"/>
            <a:r>
              <a:rPr lang="it-IT" dirty="0">
                <a:solidFill>
                  <a:srgbClr val="FF0000"/>
                </a:solidFill>
              </a:rPr>
              <a:t>Confermato il budget 2025, il materiale informatico di ultima generazione su cui fare test è molto costoso per cui necessita sempre il cofinanziamento del CNAF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>
              <a:solidFill>
                <a:srgbClr val="FF0000"/>
              </a:solidFill>
            </a:endParaRPr>
          </a:p>
          <a:p>
            <a:pPr fontAlgn="base"/>
            <a:r>
              <a:rPr lang="it-IT" dirty="0"/>
              <a:t>Possibili acquisti – seconda parte dell’anno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Soluzioni </a:t>
            </a:r>
            <a:r>
              <a:rPr lang="it-IT" dirty="0" err="1"/>
              <a:t>Risc</a:t>
            </a:r>
            <a:r>
              <a:rPr lang="it-IT" dirty="0"/>
              <a:t> V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Blackwell, successore di Grace Hopper (molto costoso)</a:t>
            </a:r>
          </a:p>
        </p:txBody>
      </p:sp>
    </p:spTree>
    <p:extLst>
      <p:ext uri="{BB962C8B-B14F-4D97-AF65-F5344CB8AC3E}">
        <p14:creationId xmlns:p14="http://schemas.microsoft.com/office/powerpoint/2010/main" val="2124544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18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/>
          </a:bodyPr>
          <a:lstStyle/>
          <a:p>
            <a:r>
              <a:rPr lang="it-IT" dirty="0"/>
              <a:t>Infrastruttura Tier1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2AA63D0-C011-3079-3778-B05A739D7E50}"/>
              </a:ext>
            </a:extLst>
          </p:cNvPr>
          <p:cNvSpPr txBox="1"/>
          <p:nvPr/>
        </p:nvSpPr>
        <p:spPr>
          <a:xfrm>
            <a:off x="2184364" y="2413337"/>
            <a:ext cx="751346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dirty="0"/>
          </a:p>
          <a:p>
            <a:pPr fontAlgn="base"/>
            <a:r>
              <a:rPr lang="it-IT" dirty="0"/>
              <a:t>Le richieste infrastrutturali per il Tier1 – non impianti – vengono presentate sotto la sigla DATACLOUD e referate dal gruppo di referaggio della stessa sigla</a:t>
            </a:r>
          </a:p>
          <a:p>
            <a:pPr fontAlgn="base"/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Rete, server e storage per servizi, manutenzioni ……..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Finanziate dalla GE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Da azzerare nel DB assegnazioni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419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19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/>
          </a:bodyPr>
          <a:lstStyle/>
          <a:p>
            <a:r>
              <a:rPr lang="it-IT" dirty="0"/>
              <a:t>Proposta alla GE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DC4E420-89B7-FA7A-4916-888C1891BF1F}"/>
              </a:ext>
            </a:extLst>
          </p:cNvPr>
          <p:cNvSpPr txBox="1"/>
          <p:nvPr/>
        </p:nvSpPr>
        <p:spPr>
          <a:xfrm>
            <a:off x="1000760" y="1978902"/>
            <a:ext cx="909083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Proposta Bilancio 2025 CNC (C3SN &amp; CCR) alla GE il 2 luglio</a:t>
            </a:r>
          </a:p>
          <a:p>
            <a:pPr algn="ctr"/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Bilancio C3SN invariato: </a:t>
            </a:r>
            <a:r>
              <a:rPr lang="it-IT" b="1" dirty="0"/>
              <a:t>415 k€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Bilancio CCR :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A8DC56C-81BB-53A9-61FC-E1815F5F9602}"/>
              </a:ext>
            </a:extLst>
          </p:cNvPr>
          <p:cNvSpPr txBox="1"/>
          <p:nvPr/>
        </p:nvSpPr>
        <p:spPr>
          <a:xfrm>
            <a:off x="3621974" y="3911397"/>
            <a:ext cx="2782878" cy="132343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</a:rPr>
              <a:t>Budget CNC 2025 = ?? k€</a:t>
            </a:r>
          </a:p>
          <a:p>
            <a:endParaRPr lang="it-IT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C3SN = 415 k€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CCR = ?? k€</a:t>
            </a:r>
          </a:p>
        </p:txBody>
      </p:sp>
    </p:spTree>
    <p:extLst>
      <p:ext uri="{BB962C8B-B14F-4D97-AF65-F5344CB8AC3E}">
        <p14:creationId xmlns:p14="http://schemas.microsoft.com/office/powerpoint/2010/main" val="3263081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698455-8D6C-9490-2F4C-77B906EED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4DD243-A039-090C-B4A2-255F1F1B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2FF652A7-30A9-AE68-CD0B-D841BAB20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E7EC650-8AF2-1168-D732-B71CE2A58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2</a:t>
            </a:fld>
            <a:endParaRPr lang="it-IT"/>
          </a:p>
        </p:txBody>
      </p:sp>
      <p:grpSp>
        <p:nvGrpSpPr>
          <p:cNvPr id="5" name="Gruppo 4">
            <a:extLst>
              <a:ext uri="{FF2B5EF4-FFF2-40B4-BE49-F238E27FC236}">
                <a16:creationId xmlns:a16="http://schemas.microsoft.com/office/drawing/2014/main" id="{7C32D2B1-B348-97F5-0582-1E3D1BC334EB}"/>
              </a:ext>
            </a:extLst>
          </p:cNvPr>
          <p:cNvGrpSpPr/>
          <p:nvPr/>
        </p:nvGrpSpPr>
        <p:grpSpPr>
          <a:xfrm>
            <a:off x="1644923" y="2501472"/>
            <a:ext cx="8432045" cy="2687076"/>
            <a:chOff x="1455352" y="2243309"/>
            <a:chExt cx="8432045" cy="2687076"/>
          </a:xfrm>
        </p:grpSpPr>
        <p:sp>
          <p:nvSpPr>
            <p:cNvPr id="6" name="Rettangolo con angoli arrotondati 5">
              <a:extLst>
                <a:ext uri="{FF2B5EF4-FFF2-40B4-BE49-F238E27FC236}">
                  <a16:creationId xmlns:a16="http://schemas.microsoft.com/office/drawing/2014/main" id="{AF518C85-09E9-AC89-5FED-945E005A2D45}"/>
                </a:ext>
              </a:extLst>
            </p:cNvPr>
            <p:cNvSpPr/>
            <p:nvPr/>
          </p:nvSpPr>
          <p:spPr>
            <a:xfrm>
              <a:off x="1455352" y="3166947"/>
              <a:ext cx="1918010" cy="1739590"/>
            </a:xfrm>
            <a:prstGeom prst="round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C3SN &amp; CCR</a:t>
              </a:r>
            </a:p>
          </p:txBody>
        </p:sp>
        <p:sp>
          <p:nvSpPr>
            <p:cNvPr id="7" name="Rettangolo con angoli arrotondati 6">
              <a:extLst>
                <a:ext uri="{FF2B5EF4-FFF2-40B4-BE49-F238E27FC236}">
                  <a16:creationId xmlns:a16="http://schemas.microsoft.com/office/drawing/2014/main" id="{9CE34108-52B7-1E8E-17B4-4D181DD5F1A9}"/>
                </a:ext>
              </a:extLst>
            </p:cNvPr>
            <p:cNvSpPr/>
            <p:nvPr/>
          </p:nvSpPr>
          <p:spPr>
            <a:xfrm>
              <a:off x="3742411" y="3180601"/>
              <a:ext cx="1918010" cy="1739590"/>
            </a:xfrm>
            <a:prstGeom prst="round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Pledge</a:t>
              </a:r>
            </a:p>
            <a:p>
              <a:pPr algn="ctr"/>
              <a:endParaRPr lang="it-IT" dirty="0"/>
            </a:p>
            <a:p>
              <a:pPr algn="ctr"/>
              <a:r>
                <a:rPr lang="it-IT" dirty="0"/>
                <a:t>GE: Tier1</a:t>
              </a:r>
            </a:p>
            <a:p>
              <a:pPr algn="ctr"/>
              <a:r>
                <a:rPr lang="it-IT" dirty="0"/>
                <a:t>CSN: Tier2</a:t>
              </a:r>
            </a:p>
          </p:txBody>
        </p:sp>
        <p:sp>
          <p:nvSpPr>
            <p:cNvPr id="8" name="Rettangolo con angoli arrotondati 7">
              <a:extLst>
                <a:ext uri="{FF2B5EF4-FFF2-40B4-BE49-F238E27FC236}">
                  <a16:creationId xmlns:a16="http://schemas.microsoft.com/office/drawing/2014/main" id="{EAEC6FF7-9FB0-0183-20AB-9EB755E227AF}"/>
                </a:ext>
              </a:extLst>
            </p:cNvPr>
            <p:cNvSpPr/>
            <p:nvPr/>
          </p:nvSpPr>
          <p:spPr>
            <a:xfrm>
              <a:off x="5855899" y="3190795"/>
              <a:ext cx="1918010" cy="1739590"/>
            </a:xfrm>
            <a:prstGeom prst="round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Infrastruttura Tier1</a:t>
              </a:r>
            </a:p>
            <a:p>
              <a:pPr algn="ctr"/>
              <a:endParaRPr lang="it-IT" dirty="0"/>
            </a:p>
            <a:p>
              <a:pPr algn="ctr"/>
              <a:r>
                <a:rPr lang="it-IT" dirty="0"/>
                <a:t>GE</a:t>
              </a:r>
            </a:p>
          </p:txBody>
        </p:sp>
        <p:sp>
          <p:nvSpPr>
            <p:cNvPr id="9" name="Rettangolo con angoli arrotondati 8">
              <a:extLst>
                <a:ext uri="{FF2B5EF4-FFF2-40B4-BE49-F238E27FC236}">
                  <a16:creationId xmlns:a16="http://schemas.microsoft.com/office/drawing/2014/main" id="{6F0BED25-E5D5-37D6-FFAF-830053C5EDD3}"/>
                </a:ext>
              </a:extLst>
            </p:cNvPr>
            <p:cNvSpPr/>
            <p:nvPr/>
          </p:nvSpPr>
          <p:spPr>
            <a:xfrm>
              <a:off x="1516565" y="2253504"/>
              <a:ext cx="1795583" cy="64633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>
                  <a:solidFill>
                    <a:schemeClr val="accent1"/>
                  </a:solidFill>
                </a:rPr>
                <a:t>Fondi Ordinari</a:t>
              </a:r>
            </a:p>
          </p:txBody>
        </p:sp>
        <p:sp>
          <p:nvSpPr>
            <p:cNvPr id="11" name="Rettangolo con angoli arrotondati 10">
              <a:extLst>
                <a:ext uri="{FF2B5EF4-FFF2-40B4-BE49-F238E27FC236}">
                  <a16:creationId xmlns:a16="http://schemas.microsoft.com/office/drawing/2014/main" id="{7C800954-5E65-85D8-F346-18DD1505436A}"/>
                </a:ext>
              </a:extLst>
            </p:cNvPr>
            <p:cNvSpPr/>
            <p:nvPr/>
          </p:nvSpPr>
          <p:spPr>
            <a:xfrm>
              <a:off x="3678005" y="2243309"/>
              <a:ext cx="6209391" cy="64633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>
                  <a:solidFill>
                    <a:schemeClr val="accent1"/>
                  </a:solidFill>
                </a:rPr>
                <a:t>Fondi non Ordinari (esterni al CNC)</a:t>
              </a:r>
            </a:p>
          </p:txBody>
        </p:sp>
        <p:sp>
          <p:nvSpPr>
            <p:cNvPr id="12" name="Rettangolo con angoli arrotondati 11">
              <a:extLst>
                <a:ext uri="{FF2B5EF4-FFF2-40B4-BE49-F238E27FC236}">
                  <a16:creationId xmlns:a16="http://schemas.microsoft.com/office/drawing/2014/main" id="{3E1EE88B-C613-E6C8-100F-004A860F605B}"/>
                </a:ext>
              </a:extLst>
            </p:cNvPr>
            <p:cNvSpPr/>
            <p:nvPr/>
          </p:nvSpPr>
          <p:spPr>
            <a:xfrm>
              <a:off x="7969387" y="3180601"/>
              <a:ext cx="1918010" cy="1739590"/>
            </a:xfrm>
            <a:prstGeom prst="round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Progetti Esterni</a:t>
              </a:r>
            </a:p>
            <a:p>
              <a:pPr algn="ctr"/>
              <a:endParaRPr lang="it-IT" dirty="0"/>
            </a:p>
            <a:p>
              <a:pPr algn="ctr"/>
              <a:r>
                <a:rPr lang="it-IT" dirty="0"/>
                <a:t>PNRR – PON …</a:t>
              </a:r>
            </a:p>
          </p:txBody>
        </p:sp>
      </p:grpSp>
      <p:sp>
        <p:nvSpPr>
          <p:cNvPr id="14" name="Titolo 6">
            <a:extLst>
              <a:ext uri="{FF2B5EF4-FFF2-40B4-BE49-F238E27FC236}">
                <a16:creationId xmlns:a16="http://schemas.microsoft.com/office/drawing/2014/main" id="{64DFA2E1-325C-5D06-2D6E-F71F66077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Fondi calcolo «gestiti» dal CNC</a:t>
            </a:r>
          </a:p>
        </p:txBody>
      </p:sp>
    </p:spTree>
    <p:extLst>
      <p:ext uri="{BB962C8B-B14F-4D97-AF65-F5344CB8AC3E}">
        <p14:creationId xmlns:p14="http://schemas.microsoft.com/office/powerpoint/2010/main" val="816778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20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/>
          </a:bodyPr>
          <a:lstStyle/>
          <a:p>
            <a:r>
              <a:rPr lang="it-IT" dirty="0"/>
              <a:t>Anagrafica - TI e TD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5608887-DD85-2352-9B26-83D4170C0F05}"/>
              </a:ext>
            </a:extLst>
          </p:cNvPr>
          <p:cNvSpPr txBox="1"/>
          <p:nvPr/>
        </p:nvSpPr>
        <p:spPr>
          <a:xfrm>
            <a:off x="1381985" y="1988614"/>
            <a:ext cx="942803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it-IT" b="1" dirty="0"/>
              <a:t>Sigla C3SN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membri devono dichiarare afferenza anche con FTE 0% 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it-IT" dirty="0"/>
          </a:p>
          <a:p>
            <a:pPr algn="ctr" fontAlgn="base"/>
            <a:r>
              <a:rPr lang="it-IT" b="1" dirty="0"/>
              <a:t>Sigla DATACLOUD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Partecipanti ai WP e siti devono allocare una percentuale significativa, almeno 30% - 40%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it-IT" dirty="0"/>
              <a:t>Sinergia con le CSN garantita - </a:t>
            </a:r>
            <a:r>
              <a:rPr lang="it-IT" dirty="0">
                <a:solidFill>
                  <a:schemeClr val="accent1"/>
                </a:solidFill>
              </a:rPr>
              <a:t>da indicare in nota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Sinergia con progetti esterni garantita – 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1"/>
                </a:solidFill>
              </a:rPr>
              <a:t>PNRR conclusi, FTE da recuperare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FF0000"/>
                </a:solidFill>
              </a:rPr>
              <a:t>I Responsabili Locali DATACLOUD devono essere informati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it-IT" dirty="0">
              <a:solidFill>
                <a:srgbClr val="FF0000"/>
              </a:solidFill>
            </a:endParaRPr>
          </a:p>
          <a:p>
            <a:pPr algn="ctr" fontAlgn="base"/>
            <a:r>
              <a:rPr lang="it-IT" b="1" dirty="0"/>
              <a:t>Sigle supporto Progetti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FTE non necessari - </a:t>
            </a:r>
            <a:r>
              <a:rPr lang="it-IT" dirty="0">
                <a:solidFill>
                  <a:schemeClr val="accent1"/>
                </a:solidFill>
              </a:rPr>
              <a:t>allocare 0% per evidenziare la partecipazione al progetto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it-IT" dirty="0">
              <a:solidFill>
                <a:schemeClr val="accent1"/>
              </a:solidFill>
            </a:endParaRPr>
          </a:p>
          <a:p>
            <a:pPr algn="ctr" fontAlgn="base"/>
            <a:r>
              <a:rPr lang="it-IT" b="1" dirty="0"/>
              <a:t>Sigle PON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Si assume sinergiche alle CSN, ma le anagrafiche verranno definite inizi 2026 </a:t>
            </a:r>
          </a:p>
        </p:txBody>
      </p:sp>
    </p:spTree>
    <p:extLst>
      <p:ext uri="{BB962C8B-B14F-4D97-AF65-F5344CB8AC3E}">
        <p14:creationId xmlns:p14="http://schemas.microsoft.com/office/powerpoint/2010/main" val="1316675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21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/>
          </a:bodyPr>
          <a:lstStyle/>
          <a:p>
            <a:r>
              <a:rPr lang="it-IT" dirty="0"/>
              <a:t>Preventivi - Date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CBA066F-F468-EE1E-7338-9EAE9D0D64BC}"/>
              </a:ext>
            </a:extLst>
          </p:cNvPr>
          <p:cNvSpPr txBox="1"/>
          <p:nvPr/>
        </p:nvSpPr>
        <p:spPr>
          <a:xfrm>
            <a:off x="2142837" y="1825758"/>
            <a:ext cx="7887854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Chiusura DB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05/7 CSN5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11/7 CSN1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15/7 CSN2,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24/7 CSN4, C3SN, CCR, C3M e 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algn="ctr"/>
            <a:r>
              <a:rPr lang="it-IT" b="1" dirty="0"/>
              <a:t>Riunioni Commissioni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8-12/9 CSN1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15-19/9 CSN2 e CSN5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22/9-25/9 CSN3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CSN4 ??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/>
              <a:t>30-2/10 </a:t>
            </a:r>
            <a:r>
              <a:rPr lang="it-IT" dirty="0"/>
              <a:t>CNC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algn="ctr"/>
            <a:r>
              <a:rPr lang="it-IT" b="1" dirty="0"/>
              <a:t>Riunioni Referaggio C3SN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Referee Calcolo – dal 16 luglio TBD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Esperimenti, Referee Calcolo, C3SN – prima settimana di settembre TBD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7623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22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Gruppi Referaggio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399DB69-082A-A7EF-1ACB-D584ADBCA7EF}"/>
              </a:ext>
            </a:extLst>
          </p:cNvPr>
          <p:cNvSpPr txBox="1"/>
          <p:nvPr/>
        </p:nvSpPr>
        <p:spPr>
          <a:xfrm>
            <a:off x="585729" y="2819448"/>
            <a:ext cx="5796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Risorse di Calcolo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(pledges)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Coordinatore</a:t>
            </a: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: G. Carlino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CSN1: </a:t>
            </a: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T. Boccali</a:t>
            </a: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D. Bonacorsi, D. Elia, B. Giacobbe 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CSN2: </a:t>
            </a:r>
            <a:r>
              <a:rPr lang="it-IT" sz="17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</a:t>
            </a: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Di Pierro, M. Duranti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CSN3: </a:t>
            </a:r>
            <a:r>
              <a:rPr lang="it-IT" sz="1700" b="0" i="0" u="none" strike="noStrike" dirty="0">
                <a:effectLst/>
                <a:latin typeface="Arial" panose="020B0604020202020204" pitchFamily="34" charset="0"/>
              </a:rPr>
              <a:t>V. Ippolito, </a:t>
            </a:r>
            <a:r>
              <a:rPr lang="it-IT" sz="1700" dirty="0">
                <a:latin typeface="Arial" panose="020B0604020202020204" pitchFamily="34" charset="0"/>
              </a:rPr>
              <a:t>S. Pirrone</a:t>
            </a:r>
            <a:r>
              <a:rPr lang="it-IT" sz="1700" dirty="0">
                <a:solidFill>
                  <a:schemeClr val="accent1"/>
                </a:solidFill>
                <a:latin typeface="Arial" panose="020B0604020202020204" pitchFamily="34" charset="0"/>
              </a:rPr>
              <a:t>, </a:t>
            </a: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M. La Cognata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CSN4: M. Pepe, </a:t>
            </a:r>
            <a:r>
              <a:rPr lang="it-IT" sz="1700" dirty="0">
                <a:solidFill>
                  <a:srgbClr val="FF0000"/>
                </a:solidFill>
                <a:latin typeface="Arial" panose="020B0604020202020204" pitchFamily="34" charset="0"/>
              </a:rPr>
              <a:t>N. Tantalo</a:t>
            </a:r>
            <a:endParaRPr lang="it-IT" sz="17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CSN5: A. Lonardo 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Infrastruttura: A. De Salvo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endParaRPr lang="it-IT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84150" fontAlgn="base"/>
            <a:endParaRPr lang="it-IT" sz="17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7851BA9-6E23-BE37-AFEB-263A1D6C8DDA}"/>
              </a:ext>
            </a:extLst>
          </p:cNvPr>
          <p:cNvSpPr txBox="1"/>
          <p:nvPr/>
        </p:nvSpPr>
        <p:spPr>
          <a:xfrm>
            <a:off x="6658353" y="2394213"/>
            <a:ext cx="4832358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9900" indent="-285750" fontAlgn="base">
              <a:buFont typeface="Arial" panose="020B0604020202020204" pitchFamily="34" charset="0"/>
              <a:buChar char="•"/>
            </a:pPr>
            <a:endParaRPr lang="it-IT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84150" fontAlgn="base"/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</a:rPr>
              <a:t>C3SN &amp; 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Progetti Esterni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Francesco Prelz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effectLst/>
                <a:latin typeface="Arial" panose="020B0604020202020204" pitchFamily="34" charset="0"/>
              </a:rPr>
              <a:t>E. Vilucchi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S. Pardi</a:t>
            </a:r>
          </a:p>
          <a:p>
            <a:pPr marL="184150" fontAlgn="base"/>
            <a:endParaRPr lang="it-IT" b="0" i="0" u="none" strike="sngStrike" dirty="0"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  <a:p>
            <a:pPr marL="184150" fontAlgn="base"/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</a:rPr>
              <a:t>Datacloud </a:t>
            </a:r>
            <a:r>
              <a:rPr lang="it-IT" dirty="0"/>
              <a:t>(compreso infrastruttura Tier1)</a:t>
            </a:r>
            <a:endParaRPr lang="it-IT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A. De Salvo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A. Budano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S. Bagnasco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latin typeface="Arial" panose="020B0604020202020204" pitchFamily="34" charset="0"/>
              </a:rPr>
              <a:t>D. Spisso</a:t>
            </a:r>
          </a:p>
        </p:txBody>
      </p:sp>
    </p:spTree>
    <p:extLst>
      <p:ext uri="{BB962C8B-B14F-4D97-AF65-F5344CB8AC3E}">
        <p14:creationId xmlns:p14="http://schemas.microsoft.com/office/powerpoint/2010/main" val="600678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23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Referaggi 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5608887-DD85-2352-9B26-83D4170C0F05}"/>
              </a:ext>
            </a:extLst>
          </p:cNvPr>
          <p:cNvSpPr txBox="1"/>
          <p:nvPr/>
        </p:nvSpPr>
        <p:spPr>
          <a:xfrm>
            <a:off x="1811235" y="1997839"/>
            <a:ext cx="825972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chemeClr val="accent1"/>
                </a:solidFill>
              </a:rPr>
              <a:t>Indicazioni per i referee</a:t>
            </a:r>
          </a:p>
          <a:p>
            <a:endParaRPr lang="it-IT" dirty="0"/>
          </a:p>
          <a:p>
            <a:pPr algn="ctr"/>
            <a:r>
              <a:rPr lang="it-IT" b="1" dirty="0"/>
              <a:t>Calcolo (Pledges)</a:t>
            </a:r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Confronto richieste 2026 e disponibilità risorse PNRR nei siti per valutare possibile utilizzo come pledge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interazioni referee, C3SN, WP3 DataCloud, esperimenti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Discussione con GE prima delle riunioni delle CSN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Caricare le richieste </a:t>
            </a:r>
            <a:r>
              <a:rPr lang="it-IT" b="1" dirty="0"/>
              <a:t>DETTAGLIANDO</a:t>
            </a:r>
            <a:r>
              <a:rPr lang="it-IT" dirty="0"/>
              <a:t> gli esperimenti nelle sigle CALCx_TIER1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OH Rete e Server nelle richieste alle CSN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/>
          </a:p>
          <a:p>
            <a:pPr algn="ctr" fontAlgn="base"/>
            <a:r>
              <a:rPr lang="it-IT" b="1" dirty="0"/>
              <a:t>Sigle C3SN</a:t>
            </a:r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Avere come riferimento, ma non dover rispettare scrupolosamente, la suddivisione indicativa dei finanziamenti tra le voci di spesa e le sigle </a:t>
            </a:r>
          </a:p>
          <a:p>
            <a:pPr fontAlgn="base"/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478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E0BE52-B960-03F5-397D-438CD4ACAB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4EF584-09A2-7DE5-00F9-C02CB2A1B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1258B1F0-F1F3-D28D-9701-6CBF5E51C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A92F959-0D94-267E-6CA6-71CC9D02D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24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CF1AE779-ECF8-9F93-1666-E9FF124C2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Referaggi II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535ABB7-6AA8-B46E-AFEC-D0CBE3B55B66}"/>
              </a:ext>
            </a:extLst>
          </p:cNvPr>
          <p:cNvSpPr txBox="1"/>
          <p:nvPr/>
        </p:nvSpPr>
        <p:spPr>
          <a:xfrm>
            <a:off x="1552617" y="2649377"/>
            <a:ext cx="8259726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it-IT" dirty="0"/>
          </a:p>
          <a:p>
            <a:r>
              <a:rPr lang="it-IT" dirty="0"/>
              <a:t>Richieste in corso d’anno di risorse su INFN Cloud da parte di utenti/gruppi da gestire correttamente (a volte anche utenti non inquadrati in sigle o iniziative)</a:t>
            </a:r>
          </a:p>
          <a:p>
            <a:endParaRPr lang="it-IT" dirty="0"/>
          </a:p>
          <a:p>
            <a:r>
              <a:rPr lang="it-IT" dirty="0"/>
              <a:t>Necessario stretta collaborazione tra gruppo referee calcolo C3SN e DataCloud per l’allocazione di risorse pledge in cloud</a:t>
            </a:r>
          </a:p>
          <a:p>
            <a:endParaRPr lang="it-IT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dirty="0"/>
              <a:t>Il gruppo di referaggio C3SN lavora preventivamente nel periodo preventivi ed è composto da personale delle CSN, non sempre pienamente addentro alla problematica DataCloud, non è quindi adatto a referare e allocare richieste da parte di utenti/gruppi che arrivano con continuità durante l’anno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it-IT" dirty="0"/>
              <a:t>Necessità di creare gruppo di referaggio DataCloud con competenze varie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CB3427C-8A47-1F7F-657E-DB4E5806AD70}"/>
              </a:ext>
            </a:extLst>
          </p:cNvPr>
          <p:cNvSpPr txBox="1"/>
          <p:nvPr/>
        </p:nvSpPr>
        <p:spPr>
          <a:xfrm>
            <a:off x="3833091" y="2041334"/>
            <a:ext cx="3408177" cy="36933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it-IT" dirty="0"/>
              <a:t>Slide C3SN Camogli – da applicare </a:t>
            </a:r>
          </a:p>
        </p:txBody>
      </p:sp>
    </p:spTree>
    <p:extLst>
      <p:ext uri="{BB962C8B-B14F-4D97-AF65-F5344CB8AC3E}">
        <p14:creationId xmlns:p14="http://schemas.microsoft.com/office/powerpoint/2010/main" val="1530251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3</a:t>
            </a:fld>
            <a:endParaRPr lang="it-IT"/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F91F660B-CA97-8EC6-7ABD-6CA998A44EC8}"/>
              </a:ext>
            </a:extLst>
          </p:cNvPr>
          <p:cNvSpPr/>
          <p:nvPr/>
        </p:nvSpPr>
        <p:spPr>
          <a:xfrm>
            <a:off x="2391351" y="3166035"/>
            <a:ext cx="6819556" cy="127879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000" dirty="0">
                <a:solidFill>
                  <a:schemeClr val="accent1"/>
                </a:solidFill>
              </a:rPr>
              <a:t>Bilancio 2025 Fondi Ordinari</a:t>
            </a:r>
          </a:p>
        </p:txBody>
      </p:sp>
    </p:spTree>
    <p:extLst>
      <p:ext uri="{BB962C8B-B14F-4D97-AF65-F5344CB8AC3E}">
        <p14:creationId xmlns:p14="http://schemas.microsoft.com/office/powerpoint/2010/main" val="303066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F7024FC1-84C3-004F-940C-5412F8F51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Bilancio C3SN 2025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86B8F3-D31B-4F47-975B-283C43CE2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391646-0A32-B682-6C3A-E42C5E910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1DDAD61-25CC-8DF3-7AEC-4EE8551F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4</a:t>
            </a:fld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41DF27D-7A9F-B528-D58D-EB510DB31A04}"/>
              </a:ext>
            </a:extLst>
          </p:cNvPr>
          <p:cNvSpPr txBox="1"/>
          <p:nvPr/>
        </p:nvSpPr>
        <p:spPr>
          <a:xfrm>
            <a:off x="4117009" y="1953413"/>
            <a:ext cx="3129126" cy="132343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</a:rPr>
              <a:t>Budget CNC 2025 = 1.540 k€</a:t>
            </a:r>
          </a:p>
          <a:p>
            <a:endParaRPr lang="it-IT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C3SN = 415 k€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CCR = 1.125 k€ *</a:t>
            </a:r>
            <a:endParaRPr lang="it-IT" sz="2000" dirty="0">
              <a:solidFill>
                <a:schemeClr val="accent3"/>
              </a:solidFill>
            </a:endParaRPr>
          </a:p>
        </p:txBody>
      </p:sp>
      <p:graphicFrame>
        <p:nvGraphicFramePr>
          <p:cNvPr id="8" name="Tabella 9">
            <a:extLst>
              <a:ext uri="{FF2B5EF4-FFF2-40B4-BE49-F238E27FC236}">
                <a16:creationId xmlns:a16="http://schemas.microsoft.com/office/drawing/2014/main" id="{7302AB65-28DE-C849-7268-1F46C412B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140962"/>
              </p:ext>
            </p:extLst>
          </p:nvPr>
        </p:nvGraphicFramePr>
        <p:xfrm>
          <a:off x="844836" y="3555681"/>
          <a:ext cx="9465812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5825">
                  <a:extLst>
                    <a:ext uri="{9D8B030D-6E8A-4147-A177-3AD203B41FA5}">
                      <a16:colId xmlns:a16="http://schemas.microsoft.com/office/drawing/2014/main" val="1098732799"/>
                    </a:ext>
                  </a:extLst>
                </a:gridCol>
                <a:gridCol w="1039209">
                  <a:extLst>
                    <a:ext uri="{9D8B030D-6E8A-4147-A177-3AD203B41FA5}">
                      <a16:colId xmlns:a16="http://schemas.microsoft.com/office/drawing/2014/main" val="3048080627"/>
                    </a:ext>
                  </a:extLst>
                </a:gridCol>
                <a:gridCol w="1389959">
                  <a:extLst>
                    <a:ext uri="{9D8B030D-6E8A-4147-A177-3AD203B41FA5}">
                      <a16:colId xmlns:a16="http://schemas.microsoft.com/office/drawing/2014/main" val="1736278709"/>
                    </a:ext>
                  </a:extLst>
                </a:gridCol>
                <a:gridCol w="1375205">
                  <a:extLst>
                    <a:ext uri="{9D8B030D-6E8A-4147-A177-3AD203B41FA5}">
                      <a16:colId xmlns:a16="http://schemas.microsoft.com/office/drawing/2014/main" val="3113435725"/>
                    </a:ext>
                  </a:extLst>
                </a:gridCol>
                <a:gridCol w="1555397">
                  <a:extLst>
                    <a:ext uri="{9D8B030D-6E8A-4147-A177-3AD203B41FA5}">
                      <a16:colId xmlns:a16="http://schemas.microsoft.com/office/drawing/2014/main" val="1653442811"/>
                    </a:ext>
                  </a:extLst>
                </a:gridCol>
                <a:gridCol w="1195012">
                  <a:extLst>
                    <a:ext uri="{9D8B030D-6E8A-4147-A177-3AD203B41FA5}">
                      <a16:colId xmlns:a16="http://schemas.microsoft.com/office/drawing/2014/main" val="3159322490"/>
                    </a:ext>
                  </a:extLst>
                </a:gridCol>
                <a:gridCol w="1375205">
                  <a:extLst>
                    <a:ext uri="{9D8B030D-6E8A-4147-A177-3AD203B41FA5}">
                      <a16:colId xmlns:a16="http://schemas.microsoft.com/office/drawing/2014/main" val="1297315077"/>
                    </a:ext>
                  </a:extLst>
                </a:gridCol>
              </a:tblGrid>
              <a:tr h="21581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Tetto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Richieste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/>
                        <a:t>Assegnato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627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Assegnato 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Assegnato 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 TOT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16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Missioni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6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Consumo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363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Inventariabile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059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415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155988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9C9D2937-0E71-9D18-BFD5-47AE3ADCF39D}"/>
              </a:ext>
            </a:extLst>
          </p:cNvPr>
          <p:cNvSpPr txBox="1"/>
          <p:nvPr/>
        </p:nvSpPr>
        <p:spPr>
          <a:xfrm>
            <a:off x="7830463" y="2862269"/>
            <a:ext cx="35233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* Costo licenze non sul bilancio CCR</a:t>
            </a:r>
          </a:p>
        </p:txBody>
      </p:sp>
    </p:spTree>
    <p:extLst>
      <p:ext uri="{BB962C8B-B14F-4D97-AF65-F5344CB8AC3E}">
        <p14:creationId xmlns:p14="http://schemas.microsoft.com/office/powerpoint/2010/main" val="135000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5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/>
          </a:bodyPr>
          <a:lstStyle/>
          <a:p>
            <a:r>
              <a:rPr lang="it-IT" dirty="0"/>
              <a:t>Bilancio 2025 – Sblocchi 1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ED1DBF6-2496-87F1-7161-5BA6156952B4}"/>
              </a:ext>
            </a:extLst>
          </p:cNvPr>
          <p:cNvSpPr txBox="1"/>
          <p:nvPr/>
        </p:nvSpPr>
        <p:spPr>
          <a:xfrm>
            <a:off x="182335" y="2926864"/>
            <a:ext cx="38993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ea typeface="+mj-lt"/>
                <a:cs typeface="+mj-lt"/>
              </a:rPr>
              <a:t>Referaggio C3SN </a:t>
            </a:r>
            <a:r>
              <a:rPr lang="de-DE" sz="2000" b="1" dirty="0" err="1">
                <a:ea typeface="+mj-lt"/>
                <a:cs typeface="+mj-lt"/>
              </a:rPr>
              <a:t>e</a:t>
            </a:r>
            <a:r>
              <a:rPr lang="de-DE" sz="2000" b="1" dirty="0">
                <a:ea typeface="+mj-lt"/>
                <a:cs typeface="+mj-lt"/>
              </a:rPr>
              <a:t> </a:t>
            </a:r>
            <a:r>
              <a:rPr lang="de-DE" sz="2000" b="1" dirty="0" err="1">
                <a:ea typeface="+mj-lt"/>
                <a:cs typeface="+mj-lt"/>
              </a:rPr>
              <a:t>Progetti</a:t>
            </a:r>
            <a:r>
              <a:rPr lang="de-DE" sz="2000" b="1" dirty="0">
                <a:ea typeface="+mj-lt"/>
                <a:cs typeface="+mj-lt"/>
              </a:rPr>
              <a:t> </a:t>
            </a:r>
            <a:r>
              <a:rPr lang="de-DE" sz="2000" b="1" dirty="0" err="1">
                <a:ea typeface="+mj-lt"/>
                <a:cs typeface="+mj-lt"/>
              </a:rPr>
              <a:t>Esterni</a:t>
            </a:r>
            <a:endParaRPr lang="de-DE" sz="2000" b="1" dirty="0">
              <a:solidFill>
                <a:srgbClr val="008000"/>
              </a:solidFill>
              <a:ea typeface="+mj-lt"/>
              <a:cs typeface="+mj-lt"/>
            </a:endParaRPr>
          </a:p>
          <a:p>
            <a:pPr algn="ctr"/>
            <a:r>
              <a:rPr lang="de-DE" sz="2000" dirty="0">
                <a:solidFill>
                  <a:srgbClr val="008000"/>
                </a:solidFill>
                <a:ea typeface="+mj-lt"/>
                <a:cs typeface="+mj-lt"/>
              </a:rPr>
              <a:t>F. Prelz, S. Pardi, E. Vilucchi</a:t>
            </a:r>
          </a:p>
          <a:p>
            <a:pPr algn="ctr"/>
            <a:endParaRPr lang="de-DE" sz="2000" b="1" dirty="0">
              <a:solidFill>
                <a:srgbClr val="008000"/>
              </a:solidFill>
              <a:ea typeface="+mj-lt"/>
              <a:cs typeface="+mj-lt"/>
            </a:endParaRPr>
          </a:p>
          <a:p>
            <a:r>
              <a:rPr lang="it-IT" sz="2000" dirty="0">
                <a:cs typeface="Calibri" panose="020F0502020204030204"/>
              </a:rPr>
              <a:t>Totale di richieste di sblocco 26,5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>
                <a:cs typeface="Calibri" panose="020F0502020204030204"/>
              </a:rPr>
              <a:t>26,5 k€ Missioni</a:t>
            </a:r>
          </a:p>
          <a:p>
            <a:pPr algn="ctr"/>
            <a:endParaRPr lang="it-IT" sz="2000" dirty="0">
              <a:solidFill>
                <a:srgbClr val="008000"/>
              </a:solidFill>
            </a:endParaRPr>
          </a:p>
        </p:txBody>
      </p:sp>
      <p:pic>
        <p:nvPicPr>
          <p:cNvPr id="9" name="Immagine 8" descr="Immagine che contiene testo, schermata&#10;&#10;Il contenuto generato dall'IA potrebbe non essere corretto.">
            <a:extLst>
              <a:ext uri="{FF2B5EF4-FFF2-40B4-BE49-F238E27FC236}">
                <a16:creationId xmlns:a16="http://schemas.microsoft.com/office/drawing/2014/main" id="{B051BAC9-9D05-F86B-0D5D-A8BE5255A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1817231"/>
            <a:ext cx="7772400" cy="4721681"/>
          </a:xfrm>
          <a:prstGeom prst="rect">
            <a:avLst/>
          </a:prstGeom>
        </p:spPr>
      </p:pic>
      <p:sp>
        <p:nvSpPr>
          <p:cNvPr id="10" name="Freccia sinistra 9">
            <a:extLst>
              <a:ext uri="{FF2B5EF4-FFF2-40B4-BE49-F238E27FC236}">
                <a16:creationId xmlns:a16="http://schemas.microsoft.com/office/drawing/2014/main" id="{100064A1-112C-BC29-6D02-7448256D55DE}"/>
              </a:ext>
            </a:extLst>
          </p:cNvPr>
          <p:cNvSpPr/>
          <p:nvPr/>
        </p:nvSpPr>
        <p:spPr>
          <a:xfrm>
            <a:off x="6465454" y="4297577"/>
            <a:ext cx="665019" cy="365125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27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  <a:endParaRPr 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6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/>
          </a:bodyPr>
          <a:lstStyle/>
          <a:p>
            <a:r>
              <a:rPr lang="it-IT" dirty="0"/>
              <a:t>Bilancio 2025 – Sblocchi 1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ED1DBF6-2496-87F1-7161-5BA6156952B4}"/>
              </a:ext>
            </a:extLst>
          </p:cNvPr>
          <p:cNvSpPr txBox="1"/>
          <p:nvPr/>
        </p:nvSpPr>
        <p:spPr>
          <a:xfrm>
            <a:off x="275791" y="1904397"/>
            <a:ext cx="538701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ea typeface="+mj-lt"/>
                <a:cs typeface="+mj-lt"/>
              </a:rPr>
              <a:t>Referaggio DataCloud</a:t>
            </a:r>
            <a:endParaRPr lang="de-DE" sz="2000" b="1" dirty="0">
              <a:solidFill>
                <a:srgbClr val="008000"/>
              </a:solidFill>
              <a:ea typeface="+mj-lt"/>
              <a:cs typeface="+mj-lt"/>
            </a:endParaRPr>
          </a:p>
          <a:p>
            <a:pPr algn="ctr"/>
            <a:r>
              <a:rPr lang="de-DE" sz="2000" dirty="0">
                <a:solidFill>
                  <a:srgbClr val="008000"/>
                </a:solidFill>
                <a:ea typeface="+mj-lt"/>
                <a:cs typeface="+mj-lt"/>
              </a:rPr>
              <a:t>S. Bagnasco, A. Budano, A. De Salvo, D. Spisso</a:t>
            </a:r>
          </a:p>
          <a:p>
            <a:pPr algn="ctr"/>
            <a:endParaRPr lang="de-DE" sz="2000" b="1" dirty="0">
              <a:solidFill>
                <a:srgbClr val="008000"/>
              </a:solidFill>
              <a:ea typeface="+mj-lt"/>
              <a:cs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cs typeface="Calibri" panose="020F0502020204030204"/>
              </a:rPr>
              <a:t>Sblocco SP missioni 7,5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>
                <a:cs typeface="Calibri" panose="020F0502020204030204"/>
              </a:rPr>
              <a:t>5 k€ BO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dirty="0">
                <a:cs typeface="Calibri" panose="020F0502020204030204"/>
              </a:rPr>
              <a:t>per tasca nazionale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>
                <a:cs typeface="Calibri" panose="020F0502020204030204"/>
              </a:rPr>
              <a:t>2,5 k€ CNAF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it-IT" sz="2000" dirty="0">
              <a:cs typeface="Calibri" panose="020F0502020204030204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>
              <a:cs typeface="Calibri" panose="020F0502020204030204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>
              <a:cs typeface="Calibri" panose="020F0502020204030204"/>
            </a:endParaRPr>
          </a:p>
          <a:p>
            <a:pPr algn="ctr"/>
            <a:endParaRPr lang="it-IT" sz="2000" dirty="0">
              <a:solidFill>
                <a:srgbClr val="008000"/>
              </a:solidFill>
            </a:endParaRPr>
          </a:p>
        </p:txBody>
      </p:sp>
      <p:pic>
        <p:nvPicPr>
          <p:cNvPr id="5" name="Immagine 4" descr="Immagine che contiene testo, schermata, algebra, ricevuta&#10;&#10;Il contenuto generato dall'IA potrebbe non essere corretto.">
            <a:extLst>
              <a:ext uri="{FF2B5EF4-FFF2-40B4-BE49-F238E27FC236}">
                <a16:creationId xmlns:a16="http://schemas.microsoft.com/office/drawing/2014/main" id="{47A7C827-7130-9549-A504-D94D66A7B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580" y="3211041"/>
            <a:ext cx="8154965" cy="2376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284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F7024FC1-84C3-004F-940C-5412F8F51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Analisi Bilancio 2025 - Missioni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86B8F3-D31B-4F47-975B-283C43CE2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391646-0A32-B682-6C3A-E42C5E910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1DDAD61-25CC-8DF3-7AEC-4EE8551F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7</a:t>
            </a:fld>
            <a:endParaRPr lang="it-IT"/>
          </a:p>
        </p:txBody>
      </p:sp>
      <p:graphicFrame>
        <p:nvGraphicFramePr>
          <p:cNvPr id="2" name="Tabella 9">
            <a:extLst>
              <a:ext uri="{FF2B5EF4-FFF2-40B4-BE49-F238E27FC236}">
                <a16:creationId xmlns:a16="http://schemas.microsoft.com/office/drawing/2014/main" id="{7AC33BA3-F023-AB9B-C8E7-A214D9A471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266275"/>
              </p:ext>
            </p:extLst>
          </p:nvPr>
        </p:nvGraphicFramePr>
        <p:xfrm>
          <a:off x="2807663" y="2202199"/>
          <a:ext cx="6926783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495">
                  <a:extLst>
                    <a:ext uri="{9D8B030D-6E8A-4147-A177-3AD203B41FA5}">
                      <a16:colId xmlns:a16="http://schemas.microsoft.com/office/drawing/2014/main" val="3048080627"/>
                    </a:ext>
                  </a:extLst>
                </a:gridCol>
                <a:gridCol w="1075864">
                  <a:extLst>
                    <a:ext uri="{9D8B030D-6E8A-4147-A177-3AD203B41FA5}">
                      <a16:colId xmlns:a16="http://schemas.microsoft.com/office/drawing/2014/main" val="311343572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68253944"/>
                    </a:ext>
                  </a:extLst>
                </a:gridCol>
                <a:gridCol w="671331">
                  <a:extLst>
                    <a:ext uri="{9D8B030D-6E8A-4147-A177-3AD203B41FA5}">
                      <a16:colId xmlns:a16="http://schemas.microsoft.com/office/drawing/2014/main" val="2715074038"/>
                    </a:ext>
                  </a:extLst>
                </a:gridCol>
                <a:gridCol w="1410729">
                  <a:extLst>
                    <a:ext uri="{9D8B030D-6E8A-4147-A177-3AD203B41FA5}">
                      <a16:colId xmlns:a16="http://schemas.microsoft.com/office/drawing/2014/main" val="818844607"/>
                    </a:ext>
                  </a:extLst>
                </a:gridCol>
                <a:gridCol w="1042482">
                  <a:extLst>
                    <a:ext uri="{9D8B030D-6E8A-4147-A177-3AD203B41FA5}">
                      <a16:colId xmlns:a16="http://schemas.microsoft.com/office/drawing/2014/main" val="3568100028"/>
                    </a:ext>
                  </a:extLst>
                </a:gridCol>
                <a:gridCol w="1042482">
                  <a:extLst>
                    <a:ext uri="{9D8B030D-6E8A-4147-A177-3AD203B41FA5}">
                      <a16:colId xmlns:a16="http://schemas.microsoft.com/office/drawing/2014/main" val="1381439869"/>
                    </a:ext>
                  </a:extLst>
                </a:gridCol>
              </a:tblGrid>
              <a:tr h="269064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Tetto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it-IT" dirty="0"/>
                        <a:t>Bilancio missioni – stato a giugno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627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Assegnato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Speso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 TOT (SP + Indiviso)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Disponibile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16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64678"/>
                  </a:ext>
                </a:extLst>
              </a:tr>
            </a:tbl>
          </a:graphicData>
        </a:graphic>
      </p:graphicFrame>
      <p:graphicFrame>
        <p:nvGraphicFramePr>
          <p:cNvPr id="5" name="Tabella 9">
            <a:extLst>
              <a:ext uri="{FF2B5EF4-FFF2-40B4-BE49-F238E27FC236}">
                <a16:creationId xmlns:a16="http://schemas.microsoft.com/office/drawing/2014/main" id="{27EFA6EF-BA25-4941-D86F-230E573B2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358033"/>
              </p:ext>
            </p:extLst>
          </p:nvPr>
        </p:nvGraphicFramePr>
        <p:xfrm>
          <a:off x="2632609" y="4073881"/>
          <a:ext cx="7276892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006">
                  <a:extLst>
                    <a:ext uri="{9D8B030D-6E8A-4147-A177-3AD203B41FA5}">
                      <a16:colId xmlns:a16="http://schemas.microsoft.com/office/drawing/2014/main" val="3113435725"/>
                    </a:ext>
                  </a:extLst>
                </a:gridCol>
                <a:gridCol w="1047703">
                  <a:extLst>
                    <a:ext uri="{9D8B030D-6E8A-4147-A177-3AD203B41FA5}">
                      <a16:colId xmlns:a16="http://schemas.microsoft.com/office/drawing/2014/main" val="1653442811"/>
                    </a:ext>
                  </a:extLst>
                </a:gridCol>
                <a:gridCol w="898051">
                  <a:extLst>
                    <a:ext uri="{9D8B030D-6E8A-4147-A177-3AD203B41FA5}">
                      <a16:colId xmlns:a16="http://schemas.microsoft.com/office/drawing/2014/main" val="968690895"/>
                    </a:ext>
                  </a:extLst>
                </a:gridCol>
                <a:gridCol w="1333359">
                  <a:extLst>
                    <a:ext uri="{9D8B030D-6E8A-4147-A177-3AD203B41FA5}">
                      <a16:colId xmlns:a16="http://schemas.microsoft.com/office/drawing/2014/main" val="4143490245"/>
                    </a:ext>
                  </a:extLst>
                </a:gridCol>
                <a:gridCol w="924339">
                  <a:extLst>
                    <a:ext uri="{9D8B030D-6E8A-4147-A177-3AD203B41FA5}">
                      <a16:colId xmlns:a16="http://schemas.microsoft.com/office/drawing/2014/main" val="323916124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59322490"/>
                    </a:ext>
                  </a:extLst>
                </a:gridCol>
                <a:gridCol w="974034">
                  <a:extLst>
                    <a:ext uri="{9D8B030D-6E8A-4147-A177-3AD203B41FA5}">
                      <a16:colId xmlns:a16="http://schemas.microsoft.com/office/drawing/2014/main" val="1297315077"/>
                    </a:ext>
                  </a:extLst>
                </a:gridCol>
              </a:tblGrid>
              <a:tr h="269064">
                <a:tc gridSpan="7">
                  <a:txBody>
                    <a:bodyPr/>
                    <a:lstStyle/>
                    <a:p>
                      <a:pPr algn="ctr"/>
                      <a:r>
                        <a:rPr lang="it-IT" dirty="0"/>
                        <a:t>Sblocco missioni giugno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627370"/>
                  </a:ext>
                </a:extLst>
              </a:tr>
              <a:tr h="20856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Assegnato 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Assegnato 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Sblocco 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Richieste aggiuntive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Residuo 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 TOT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16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64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492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8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Analisi Bilancio 2025 - Missioni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4316EFC-6DB9-3B64-9137-B6DDB3B0BEC5}"/>
              </a:ext>
            </a:extLst>
          </p:cNvPr>
          <p:cNvSpPr txBox="1"/>
          <p:nvPr/>
        </p:nvSpPr>
        <p:spPr>
          <a:xfrm>
            <a:off x="8066894" y="2367636"/>
            <a:ext cx="360517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Speso ~ 2/5 del tetto </a:t>
            </a:r>
          </a:p>
          <a:p>
            <a:r>
              <a:rPr lang="it-IT" dirty="0"/>
              <a:t>trend di spesa più regolare del 2024. Attività importanti dopo l’estate per cui si prevede di consumare buona parte dei fondi</a:t>
            </a:r>
          </a:p>
          <a:p>
            <a:endParaRPr lang="it-IT" dirty="0"/>
          </a:p>
          <a:p>
            <a:r>
              <a:rPr lang="it-IT" dirty="0">
                <a:solidFill>
                  <a:srgbClr val="FF0000"/>
                </a:solidFill>
              </a:rPr>
              <a:t>Si propone di confermare il tetto di 300 k€. Nel dettaglio delle macro-categorie di sigle, C3SN utilizza più facilmente i fondi. Si propone di aumentare il budget teorico a 150 riducendo quello dei progetti (minori sigle nel 2026)</a:t>
            </a:r>
          </a:p>
        </p:txBody>
      </p:sp>
      <p:graphicFrame>
        <p:nvGraphicFramePr>
          <p:cNvPr id="11" name="Tabella 11">
            <a:extLst>
              <a:ext uri="{FF2B5EF4-FFF2-40B4-BE49-F238E27FC236}">
                <a16:creationId xmlns:a16="http://schemas.microsoft.com/office/drawing/2014/main" id="{B3FE87BC-4494-F437-274D-798D532CB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006965"/>
              </p:ext>
            </p:extLst>
          </p:nvPr>
        </p:nvGraphicFramePr>
        <p:xfrm>
          <a:off x="613318" y="3660298"/>
          <a:ext cx="7181194" cy="1914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902">
                  <a:extLst>
                    <a:ext uri="{9D8B030D-6E8A-4147-A177-3AD203B41FA5}">
                      <a16:colId xmlns:a16="http://schemas.microsoft.com/office/drawing/2014/main" val="1995830170"/>
                    </a:ext>
                  </a:extLst>
                </a:gridCol>
                <a:gridCol w="1326995">
                  <a:extLst>
                    <a:ext uri="{9D8B030D-6E8A-4147-A177-3AD203B41FA5}">
                      <a16:colId xmlns:a16="http://schemas.microsoft.com/office/drawing/2014/main" val="770747209"/>
                    </a:ext>
                  </a:extLst>
                </a:gridCol>
                <a:gridCol w="1182029">
                  <a:extLst>
                    <a:ext uri="{9D8B030D-6E8A-4147-A177-3AD203B41FA5}">
                      <a16:colId xmlns:a16="http://schemas.microsoft.com/office/drawing/2014/main" val="1148799879"/>
                    </a:ext>
                  </a:extLst>
                </a:gridCol>
                <a:gridCol w="936702">
                  <a:extLst>
                    <a:ext uri="{9D8B030D-6E8A-4147-A177-3AD203B41FA5}">
                      <a16:colId xmlns:a16="http://schemas.microsoft.com/office/drawing/2014/main" val="3854196712"/>
                    </a:ext>
                  </a:extLst>
                </a:gridCol>
                <a:gridCol w="802888">
                  <a:extLst>
                    <a:ext uri="{9D8B030D-6E8A-4147-A177-3AD203B41FA5}">
                      <a16:colId xmlns:a16="http://schemas.microsoft.com/office/drawing/2014/main" val="3997199625"/>
                    </a:ext>
                  </a:extLst>
                </a:gridCol>
                <a:gridCol w="680225">
                  <a:extLst>
                    <a:ext uri="{9D8B030D-6E8A-4147-A177-3AD203B41FA5}">
                      <a16:colId xmlns:a16="http://schemas.microsoft.com/office/drawing/2014/main" val="3084605189"/>
                    </a:ext>
                  </a:extLst>
                </a:gridCol>
                <a:gridCol w="858453">
                  <a:extLst>
                    <a:ext uri="{9D8B030D-6E8A-4147-A177-3AD203B41FA5}">
                      <a16:colId xmlns:a16="http://schemas.microsoft.com/office/drawing/2014/main" val="23059047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7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Budget Suddivisione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solidFill>
                            <a:schemeClr val="bg1"/>
                          </a:solidFill>
                        </a:rPr>
                        <a:t> teorica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Assegnato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Assegnato + SP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Disponibile giugno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062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C3SN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158,5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53 %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67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DATACLOUD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23 %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015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PROGETTI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21 %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799272"/>
                  </a:ext>
                </a:extLst>
              </a:tr>
            </a:tbl>
          </a:graphicData>
        </a:graphic>
      </p:graphicFrame>
      <p:graphicFrame>
        <p:nvGraphicFramePr>
          <p:cNvPr id="5" name="Tabella 9">
            <a:extLst>
              <a:ext uri="{FF2B5EF4-FFF2-40B4-BE49-F238E27FC236}">
                <a16:creationId xmlns:a16="http://schemas.microsoft.com/office/drawing/2014/main" id="{BE52FB77-CF81-4986-DCBC-1A085E11E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515798"/>
              </p:ext>
            </p:extLst>
          </p:nvPr>
        </p:nvGraphicFramePr>
        <p:xfrm>
          <a:off x="1201889" y="2034302"/>
          <a:ext cx="6264355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907">
                  <a:extLst>
                    <a:ext uri="{9D8B030D-6E8A-4147-A177-3AD203B41FA5}">
                      <a16:colId xmlns:a16="http://schemas.microsoft.com/office/drawing/2014/main" val="3048080627"/>
                    </a:ext>
                  </a:extLst>
                </a:gridCol>
                <a:gridCol w="1172060">
                  <a:extLst>
                    <a:ext uri="{9D8B030D-6E8A-4147-A177-3AD203B41FA5}">
                      <a16:colId xmlns:a16="http://schemas.microsoft.com/office/drawing/2014/main" val="3113435725"/>
                    </a:ext>
                  </a:extLst>
                </a:gridCol>
                <a:gridCol w="784015">
                  <a:extLst>
                    <a:ext uri="{9D8B030D-6E8A-4147-A177-3AD203B41FA5}">
                      <a16:colId xmlns:a16="http://schemas.microsoft.com/office/drawing/2014/main" val="1268253944"/>
                    </a:ext>
                  </a:extLst>
                </a:gridCol>
                <a:gridCol w="784015">
                  <a:extLst>
                    <a:ext uri="{9D8B030D-6E8A-4147-A177-3AD203B41FA5}">
                      <a16:colId xmlns:a16="http://schemas.microsoft.com/office/drawing/2014/main" val="2715074038"/>
                    </a:ext>
                  </a:extLst>
                </a:gridCol>
                <a:gridCol w="942786">
                  <a:extLst>
                    <a:ext uri="{9D8B030D-6E8A-4147-A177-3AD203B41FA5}">
                      <a16:colId xmlns:a16="http://schemas.microsoft.com/office/drawing/2014/main" val="818844607"/>
                    </a:ext>
                  </a:extLst>
                </a:gridCol>
                <a:gridCol w="942786">
                  <a:extLst>
                    <a:ext uri="{9D8B030D-6E8A-4147-A177-3AD203B41FA5}">
                      <a16:colId xmlns:a16="http://schemas.microsoft.com/office/drawing/2014/main" val="3568100028"/>
                    </a:ext>
                  </a:extLst>
                </a:gridCol>
                <a:gridCol w="942786">
                  <a:extLst>
                    <a:ext uri="{9D8B030D-6E8A-4147-A177-3AD203B41FA5}">
                      <a16:colId xmlns:a16="http://schemas.microsoft.com/office/drawing/2014/main" val="1381439869"/>
                    </a:ext>
                  </a:extLst>
                </a:gridCol>
              </a:tblGrid>
              <a:tr h="269064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Tetto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it-IT" dirty="0"/>
                        <a:t>Bilancio missioni – stato a luglio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627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Assegnato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Speso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Disponibile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16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64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854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17/06/2025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9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 fontScale="90000"/>
          </a:bodyPr>
          <a:lstStyle/>
          <a:p>
            <a:r>
              <a:rPr lang="it-IT" dirty="0"/>
              <a:t>Analisi Bilancio 2025 - Consumo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ED1DBF6-2496-87F1-7161-5BA6156952B4}"/>
              </a:ext>
            </a:extLst>
          </p:cNvPr>
          <p:cNvSpPr txBox="1"/>
          <p:nvPr/>
        </p:nvSpPr>
        <p:spPr>
          <a:xfrm>
            <a:off x="1193256" y="2157422"/>
            <a:ext cx="91173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Assegnato</a:t>
            </a:r>
          </a:p>
          <a:p>
            <a:pPr algn="ctr"/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/>
              <a:t>DataCloud</a:t>
            </a:r>
            <a:r>
              <a:rPr lang="it-IT" sz="2000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10 Tier2 + LNGS + Backbone Cloud: 30 k€:  2.5 k€ a testa – </a:t>
            </a:r>
            <a:r>
              <a:rPr lang="it-IT" sz="2000" dirty="0">
                <a:solidFill>
                  <a:srgbClr val="008000"/>
                </a:solidFill>
              </a:rPr>
              <a:t>quasi tutto disponibile, in genere si spende a fine anno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/>
              <a:t>C3SN</a:t>
            </a:r>
            <a:r>
              <a:rPr lang="it-IT" sz="2000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CNAF:  8 + </a:t>
            </a:r>
            <a:r>
              <a:rPr lang="it-IT" sz="2000" i="1" dirty="0"/>
              <a:t>5 SP </a:t>
            </a:r>
            <a:r>
              <a:rPr lang="it-IT" sz="2000" dirty="0"/>
              <a:t>k€ -  Supercomputing – </a:t>
            </a:r>
            <a:r>
              <a:rPr lang="it-IT" sz="2000" dirty="0">
                <a:solidFill>
                  <a:srgbClr val="008000"/>
                </a:solidFill>
              </a:rPr>
              <a:t>da effettuare a Novembre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CNAF:  7 </a:t>
            </a:r>
            <a:r>
              <a:rPr lang="it-IT" sz="2000" i="1" dirty="0"/>
              <a:t> </a:t>
            </a:r>
            <a:r>
              <a:rPr lang="it-IT" sz="2000" dirty="0"/>
              <a:t>k€ - Tasca WG Tecnologie Informatiche – </a:t>
            </a:r>
            <a:r>
              <a:rPr lang="it-IT" sz="2000" dirty="0">
                <a:solidFill>
                  <a:srgbClr val="008000"/>
                </a:solidFill>
              </a:rPr>
              <a:t>tutto disponibile</a:t>
            </a:r>
            <a:endParaRPr lang="it-IT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NA:  5 k€ - Tasca per necessità C3SN – </a:t>
            </a:r>
            <a:r>
              <a:rPr lang="it-IT" sz="2000" dirty="0">
                <a:solidFill>
                  <a:srgbClr val="008000"/>
                </a:solidFill>
              </a:rPr>
              <a:t>tutto disponibile</a:t>
            </a: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/>
              <a:t>Indiviso</a:t>
            </a:r>
            <a:r>
              <a:rPr lang="it-IT" sz="20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15 k€ - </a:t>
            </a:r>
            <a:r>
              <a:rPr lang="it-IT" sz="2000" dirty="0">
                <a:solidFill>
                  <a:srgbClr val="008000"/>
                </a:solidFill>
              </a:rPr>
              <a:t>non si sblocca per ora,  destinazione da decidere a Settembre</a:t>
            </a:r>
          </a:p>
        </p:txBody>
      </p:sp>
    </p:spTree>
    <p:extLst>
      <p:ext uri="{BB962C8B-B14F-4D97-AF65-F5344CB8AC3E}">
        <p14:creationId xmlns:p14="http://schemas.microsoft.com/office/powerpoint/2010/main" val="14095794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14295</TotalTime>
  <Words>1936</Words>
  <Application>Microsoft Macintosh PowerPoint</Application>
  <PresentationFormat>Widescreen</PresentationFormat>
  <Paragraphs>441</Paragraphs>
  <Slides>24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Tema di Office</vt:lpstr>
      <vt:lpstr>Preventivi C3SN  e Sblocchi 2025  G. Carlino  17-06-2025</vt:lpstr>
      <vt:lpstr>Fondi calcolo «gestiti» dal CNC</vt:lpstr>
      <vt:lpstr>Presentazione standard di PowerPoint</vt:lpstr>
      <vt:lpstr>Bilancio C3SN 2025</vt:lpstr>
      <vt:lpstr>Bilancio 2025 – Sblocchi 1</vt:lpstr>
      <vt:lpstr>Bilancio 2025 – Sblocchi 1</vt:lpstr>
      <vt:lpstr>Analisi Bilancio 2025 - Missioni</vt:lpstr>
      <vt:lpstr>Analisi Bilancio 2025 - Missioni</vt:lpstr>
      <vt:lpstr>Analisi Bilancio 2025 - Consumo</vt:lpstr>
      <vt:lpstr>Analisi Bilancio 2025 - Inventariabile</vt:lpstr>
      <vt:lpstr>Presentazione standard di PowerPoint</vt:lpstr>
      <vt:lpstr>Sigle C3SN e DATACLOUD</vt:lpstr>
      <vt:lpstr>Sigle Supporto Progetti Esterni</vt:lpstr>
      <vt:lpstr>Proposta Bilancio 2026</vt:lpstr>
      <vt:lpstr>Proposta Bilancio Missioni 2026</vt:lpstr>
      <vt:lpstr>Proposta Bilancio Consumo 2026</vt:lpstr>
      <vt:lpstr>Proposta Bilancio Inventariabile 2026</vt:lpstr>
      <vt:lpstr>Infrastruttura Tier1 </vt:lpstr>
      <vt:lpstr>Proposta alla GE</vt:lpstr>
      <vt:lpstr>Anagrafica - TI e TD</vt:lpstr>
      <vt:lpstr>Preventivi - Date</vt:lpstr>
      <vt:lpstr>Gruppi Referaggio</vt:lpstr>
      <vt:lpstr>Referaggi I</vt:lpstr>
      <vt:lpstr>Referaggi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Claudio Grandi</dc:creator>
  <cp:lastModifiedBy>Gianpaolo Carlino</cp:lastModifiedBy>
  <cp:revision>507</cp:revision>
  <dcterms:created xsi:type="dcterms:W3CDTF">2017-06-26T12:04:20Z</dcterms:created>
  <dcterms:modified xsi:type="dcterms:W3CDTF">2025-06-17T15:17:48Z</dcterms:modified>
</cp:coreProperties>
</file>