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316" r:id="rId4"/>
    <p:sldId id="317" r:id="rId5"/>
    <p:sldId id="258" r:id="rId6"/>
    <p:sldId id="318" r:id="rId7"/>
    <p:sldId id="312" r:id="rId8"/>
    <p:sldId id="281" r:id="rId9"/>
    <p:sldId id="313" r:id="rId10"/>
    <p:sldId id="314" r:id="rId11"/>
    <p:sldId id="315" r:id="rId12"/>
  </p:sldIdLst>
  <p:sldSz cx="12192000" cy="6858000"/>
  <p:notesSz cx="6858000" cy="9144000"/>
  <p:defaultTextStyle>
    <a:defPPr>
      <a:defRPr lang="it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50"/>
    <p:restoredTop sz="93864"/>
  </p:normalViewPr>
  <p:slideViewPr>
    <p:cSldViewPr snapToGrid="0">
      <p:cViewPr varScale="1">
        <p:scale>
          <a:sx n="69" d="100"/>
          <a:sy n="69" d="100"/>
        </p:scale>
        <p:origin x="8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F1E8A-B13B-D341-A633-4914D7AE268A}" type="datetimeFigureOut">
              <a:rPr lang="it-US" smtClean="0"/>
              <a:t>5/19/25</a:t>
            </a:fld>
            <a:endParaRPr lang="it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3DEBA-F099-5948-B2CE-02E0D6494B55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1218893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5DE214-8651-3E68-ED85-20AECE1515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14FF5B9-4945-44F0-5024-BC0D1A8D8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F9EA7F-4B3F-F659-6173-49F2CEEAD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FC4B-8EA9-9543-B50C-198360A95862}" type="datetimeFigureOut">
              <a:rPr lang="it-US" smtClean="0"/>
              <a:t>5/19/25</a:t>
            </a:fld>
            <a:endParaRPr lang="it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189BCDD-3326-CC93-BA28-7E0E547AB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B32930-EFA6-B890-4E77-48A3BD0D9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651E-0127-B440-B549-618C571C8EA7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274463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63908C-7FD8-4D5A-F30C-DF0BD9F26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30E6E89-0441-54DF-ED75-3209BA96F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E80A55-D49B-291D-B916-5FFA1ED54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FC4B-8EA9-9543-B50C-198360A95862}" type="datetimeFigureOut">
              <a:rPr lang="it-US" smtClean="0"/>
              <a:t>5/19/25</a:t>
            </a:fld>
            <a:endParaRPr lang="it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546978-A3EE-8BC0-B07A-2A00F2A90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1DA4F1-29A5-62D9-9A62-9687BCFC2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651E-0127-B440-B549-618C571C8EA7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631212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A88E0C1-4125-FD96-7518-56BFA2FF03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AB49AD-5329-055D-5F54-D0A9DB5F3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08B1B9-F037-D34E-FAEF-A900194D8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FC4B-8EA9-9543-B50C-198360A95862}" type="datetimeFigureOut">
              <a:rPr lang="it-US" smtClean="0"/>
              <a:t>5/19/25</a:t>
            </a:fld>
            <a:endParaRPr lang="it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59438D0-B530-B862-18D5-3B55039CF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B4C3D3-85F5-14C5-A0A0-8ABB06D97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651E-0127-B440-B549-618C571C8EA7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184805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C59114-D49D-45F9-B995-3B181519D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E4BB09-0168-EF64-8254-0771F81FA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20E5C5-18E6-E067-A28E-B2745E5C1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FC4B-8EA9-9543-B50C-198360A95862}" type="datetimeFigureOut">
              <a:rPr lang="it-US" smtClean="0"/>
              <a:t>5/19/25</a:t>
            </a:fld>
            <a:endParaRPr lang="it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8BA06E-648D-7F68-9702-A571A6CC0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AB21A9-BDCC-87DE-4442-B38C4525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651E-0127-B440-B549-618C571C8EA7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201305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CD6CFF-946F-9455-F4E9-03213BECB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66794B-5172-8CB2-DC43-6249EA9DB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24D834-CEA4-C1ED-3766-CAC3C78D3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FC4B-8EA9-9543-B50C-198360A95862}" type="datetimeFigureOut">
              <a:rPr lang="it-US" smtClean="0"/>
              <a:t>5/19/25</a:t>
            </a:fld>
            <a:endParaRPr lang="it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53725B-2A37-760A-2D9B-84628338A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A357B-A113-CCDC-09A8-F9D04F76A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651E-0127-B440-B549-618C571C8EA7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364130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C4786F-3DE0-F1CE-559A-B4A8F4C54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DA5A98-A238-F22B-5CB5-D98654317D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9A5F08B-BBE9-75D6-14B4-776E8F0A3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EEA0C62-B174-7AAB-5AB9-C4DC73B78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FC4B-8EA9-9543-B50C-198360A95862}" type="datetimeFigureOut">
              <a:rPr lang="it-US" smtClean="0"/>
              <a:t>5/19/25</a:t>
            </a:fld>
            <a:endParaRPr lang="it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6F320D9-0267-4D3A-BCCB-5899DB79B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12443B5-10D6-0F45-AECD-7E8AC4CC1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651E-0127-B440-B549-618C571C8EA7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19555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737BE9-01D9-FB12-DF11-FCD922C4F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52DF378-7D6C-F712-2C36-B6E391EEE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0EBFC33-1847-8C36-D899-6CBA77A90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9738EEA-EF0D-37B3-273E-F8DE6DDF21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21F5A5A-A2AC-3605-9DAD-25F1D3438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236540D-CBDC-9375-EE7F-49A4AD135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FC4B-8EA9-9543-B50C-198360A95862}" type="datetimeFigureOut">
              <a:rPr lang="it-US" smtClean="0"/>
              <a:t>5/19/25</a:t>
            </a:fld>
            <a:endParaRPr lang="it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3BFD974-867F-6B73-F112-E4ACB5C15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3609513-FBCD-1E76-4778-E3A75935A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651E-0127-B440-B549-618C571C8EA7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4398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FCEC54-884C-3E4D-D7F0-6F195AA7E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949B0AF-9B06-70C6-AF07-C761DE970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FC4B-8EA9-9543-B50C-198360A95862}" type="datetimeFigureOut">
              <a:rPr lang="it-US" smtClean="0"/>
              <a:t>5/19/25</a:t>
            </a:fld>
            <a:endParaRPr lang="it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80F8DB2-11BB-086B-273D-552AAE66C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A07305E-195C-9528-2B56-3985034A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651E-0127-B440-B549-618C571C8EA7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217206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55777F4-13B4-3B0F-DF79-92F77E53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FC4B-8EA9-9543-B50C-198360A95862}" type="datetimeFigureOut">
              <a:rPr lang="it-US" smtClean="0"/>
              <a:t>5/19/25</a:t>
            </a:fld>
            <a:endParaRPr lang="it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4C6694D-EA78-3DA7-CF48-BBDD3BBB9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1CE2D7-AF02-2F53-4618-077874926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651E-0127-B440-B549-618C571C8EA7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2316055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EAFE60-6A00-C0D6-17E1-A5292D698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E81A3F-8CBA-1388-FC50-90D2A7920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5DE5117-3541-66E7-C107-7BD14BA56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59674F-F1B1-9A75-DEF1-0CE1DE54B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FC4B-8EA9-9543-B50C-198360A95862}" type="datetimeFigureOut">
              <a:rPr lang="it-US" smtClean="0"/>
              <a:t>5/19/25</a:t>
            </a:fld>
            <a:endParaRPr lang="it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4E2464-414F-E2A7-20A8-3A77F8DBE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FFB7DC9-E4B9-8A43-3963-508EDB301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651E-0127-B440-B549-618C571C8EA7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3629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8663E0-0222-398B-DA7C-80B743F74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C89ED4F-F980-ED2D-4150-61F8F3DAA3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7BD428C-562B-1E31-BD27-21EB80359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26F19FD-F576-F8D7-4039-D5DA6245A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8FC4B-8EA9-9543-B50C-198360A95862}" type="datetimeFigureOut">
              <a:rPr lang="it-US" smtClean="0"/>
              <a:t>5/19/25</a:t>
            </a:fld>
            <a:endParaRPr lang="it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2C0B210-3B5E-2269-5287-0EBD7147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35E08D-FE41-4DEF-2717-06B77CF31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651E-0127-B440-B549-618C571C8EA7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595177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77723F1-B574-5D29-D827-F1768EBAA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it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4E5470-4728-B224-76B3-36CC0D727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F1A236-2E8C-A099-88D8-AF25FE485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38FC4B-8EA9-9543-B50C-198360A95862}" type="datetimeFigureOut">
              <a:rPr lang="it-US" smtClean="0"/>
              <a:t>5/19/25</a:t>
            </a:fld>
            <a:endParaRPr lang="it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4DB9B0-184E-4262-662C-90CF7D89E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DD5750-9571-8CA9-AD12-D7555AD28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DE651E-0127-B440-B549-618C571C8EA7}" type="slidenum">
              <a:rPr lang="it-US" smtClean="0"/>
              <a:t>‹N›</a:t>
            </a:fld>
            <a:endParaRPr lang="it-US"/>
          </a:p>
        </p:txBody>
      </p:sp>
    </p:spTree>
    <p:extLst>
      <p:ext uri="{BB962C8B-B14F-4D97-AF65-F5344CB8AC3E}">
        <p14:creationId xmlns:p14="http://schemas.microsoft.com/office/powerpoint/2010/main" val="172497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8EE117-ACD1-5B8A-4072-B15B3365C5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US" dirty="0"/>
              <a:t>Crystal growth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838BD91-AD34-0DC9-B88C-87E71AEA77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US" dirty="0"/>
              <a:t>Aldo Ianni</a:t>
            </a:r>
          </a:p>
          <a:p>
            <a:r>
              <a:rPr lang="it-US" dirty="0"/>
              <a:t>SABRE Collaboration meeting</a:t>
            </a:r>
          </a:p>
          <a:p>
            <a:r>
              <a:rPr lang="it-US" dirty="0"/>
              <a:t>Roma July 22nd, 2025</a:t>
            </a:r>
          </a:p>
        </p:txBody>
      </p:sp>
    </p:spTree>
    <p:extLst>
      <p:ext uri="{BB962C8B-B14F-4D97-AF65-F5344CB8AC3E}">
        <p14:creationId xmlns:p14="http://schemas.microsoft.com/office/powerpoint/2010/main" val="3948430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36D27B0-5435-5FF5-1823-09FD1BBBE8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334943"/>
              </p:ext>
            </p:extLst>
          </p:nvPr>
        </p:nvGraphicFramePr>
        <p:xfrm>
          <a:off x="539620" y="591820"/>
          <a:ext cx="10515598" cy="567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6975">
                  <a:extLst>
                    <a:ext uri="{9D8B030D-6E8A-4147-A177-3AD203B41FA5}">
                      <a16:colId xmlns:a16="http://schemas.microsoft.com/office/drawing/2014/main" val="1752446007"/>
                    </a:ext>
                  </a:extLst>
                </a:gridCol>
                <a:gridCol w="1616975">
                  <a:extLst>
                    <a:ext uri="{9D8B030D-6E8A-4147-A177-3AD203B41FA5}">
                      <a16:colId xmlns:a16="http://schemas.microsoft.com/office/drawing/2014/main" val="2897678739"/>
                    </a:ext>
                  </a:extLst>
                </a:gridCol>
                <a:gridCol w="1430217">
                  <a:extLst>
                    <a:ext uri="{9D8B030D-6E8A-4147-A177-3AD203B41FA5}">
                      <a16:colId xmlns:a16="http://schemas.microsoft.com/office/drawing/2014/main" val="2813965554"/>
                    </a:ext>
                  </a:extLst>
                </a:gridCol>
                <a:gridCol w="1197013">
                  <a:extLst>
                    <a:ext uri="{9D8B030D-6E8A-4147-A177-3AD203B41FA5}">
                      <a16:colId xmlns:a16="http://schemas.microsoft.com/office/drawing/2014/main" val="324705836"/>
                    </a:ext>
                  </a:extLst>
                </a:gridCol>
                <a:gridCol w="2223695">
                  <a:extLst>
                    <a:ext uri="{9D8B030D-6E8A-4147-A177-3AD203B41FA5}">
                      <a16:colId xmlns:a16="http://schemas.microsoft.com/office/drawing/2014/main" val="4011607796"/>
                    </a:ext>
                  </a:extLst>
                </a:gridCol>
                <a:gridCol w="2430723">
                  <a:extLst>
                    <a:ext uri="{9D8B030D-6E8A-4147-A177-3AD203B41FA5}">
                      <a16:colId xmlns:a16="http://schemas.microsoft.com/office/drawing/2014/main" val="14959746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US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US" dirty="0"/>
                        <a:t>PO completed or under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US" dirty="0"/>
                        <a:t>Allocated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US" dirty="0"/>
                        <a:t>New PO foreseen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840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US" dirty="0"/>
                        <a:t>Powder 50kg</a:t>
                      </a:r>
                    </a:p>
                    <a:p>
                      <a:r>
                        <a:rPr lang="it-IT" dirty="0" err="1"/>
                        <a:t>F</a:t>
                      </a:r>
                      <a:r>
                        <a:rPr lang="it-US" dirty="0"/>
                        <a:t>unding CSN2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US" dirty="0"/>
                        <a:t>100.7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US" dirty="0"/>
                        <a:t>Powder 100 kg.</a:t>
                      </a:r>
                    </a:p>
                    <a:p>
                      <a:r>
                        <a:rPr lang="it-US" dirty="0"/>
                        <a:t>Funding CSN2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US" dirty="0"/>
                        <a:t>220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US" dirty="0"/>
                        <a:t>PE machining: 25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254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US" dirty="0"/>
                        <a:t>Crystal from Korean powder + packaging +  ICP-MS</a:t>
                      </a:r>
                    </a:p>
                    <a:p>
                      <a:r>
                        <a:rPr lang="it-US" dirty="0"/>
                        <a:t>Funding PRIN-PNRR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US" dirty="0"/>
                        <a:t>96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US" dirty="0"/>
                        <a:t>CAEN digitizer</a:t>
                      </a:r>
                    </a:p>
                    <a:p>
                      <a:r>
                        <a:rPr lang="it-US" dirty="0"/>
                        <a:t>Funding CSN2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US" dirty="0"/>
                        <a:t>28.8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US" dirty="0"/>
                        <a:t>Outfitting experimental area: 45 SJ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996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US" dirty="0"/>
                        <a:t>NaI-42. Funding CSN2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US" dirty="0"/>
                        <a:t>34.5 k€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US" dirty="0"/>
                        <a:t>RMD: one extra crystal</a:t>
                      </a:r>
                    </a:p>
                    <a:p>
                      <a:endParaRPr lang="it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798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US" dirty="0"/>
                        <a:t>ZR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182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899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B82235-9D9B-A729-0F2E-28E8B05C4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US" dirty="0"/>
              <a:t>Funding 2026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4C75BA-DB8F-D999-D4D8-B739D091E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237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it-US" dirty="0"/>
              <a:t>From TDR</a:t>
            </a:r>
          </a:p>
          <a:p>
            <a:pPr lvl="1"/>
            <a:r>
              <a:rPr lang="it-US" dirty="0"/>
              <a:t>120k for enclosure (x7)</a:t>
            </a:r>
          </a:p>
          <a:p>
            <a:pPr lvl="1"/>
            <a:r>
              <a:rPr lang="it-US" dirty="0"/>
              <a:t>55k for PMTs (x10)</a:t>
            </a:r>
          </a:p>
          <a:p>
            <a:pPr lvl="1"/>
            <a:r>
              <a:rPr lang="it-US" dirty="0"/>
              <a:t>20k for labour and porterage</a:t>
            </a:r>
          </a:p>
          <a:p>
            <a:pPr lvl="1"/>
            <a:r>
              <a:rPr lang="it-US" dirty="0"/>
              <a:t>35k external reinforcement structure, lifting tools</a:t>
            </a:r>
          </a:p>
          <a:p>
            <a:pPr lvl="1"/>
            <a:r>
              <a:rPr lang="it-US" dirty="0"/>
              <a:t>20k GN2 consumption, CR chemicals, glove box</a:t>
            </a:r>
          </a:p>
          <a:p>
            <a:pPr lvl="1"/>
            <a:r>
              <a:rPr lang="it-US" dirty="0"/>
              <a:t>40k transport</a:t>
            </a:r>
          </a:p>
          <a:p>
            <a:r>
              <a:rPr lang="it-US" dirty="0"/>
              <a:t>No crystal production funded in 2025</a:t>
            </a:r>
          </a:p>
          <a:p>
            <a:pPr lvl="1"/>
            <a:r>
              <a:rPr lang="it-IT" dirty="0"/>
              <a:t>E</a:t>
            </a:r>
            <a:r>
              <a:rPr lang="it-US" dirty="0"/>
              <a:t>stimated 265k (x10)</a:t>
            </a:r>
          </a:p>
          <a:p>
            <a:r>
              <a:rPr lang="it-US" dirty="0"/>
              <a:t>We have been funded </a:t>
            </a:r>
          </a:p>
          <a:p>
            <a:pPr lvl="1"/>
            <a:r>
              <a:rPr lang="it-US" dirty="0"/>
              <a:t>342k for powder (this estimation included VAT)</a:t>
            </a:r>
          </a:p>
          <a:p>
            <a:pPr lvl="1"/>
            <a:r>
              <a:rPr lang="it-US" dirty="0"/>
              <a:t>145k for ZR</a:t>
            </a:r>
          </a:p>
          <a:p>
            <a:pPr lvl="1"/>
            <a:endParaRPr lang="it-US" dirty="0"/>
          </a:p>
          <a:p>
            <a:pPr lvl="1"/>
            <a:endParaRPr lang="it-US" dirty="0"/>
          </a:p>
        </p:txBody>
      </p:sp>
    </p:spTree>
    <p:extLst>
      <p:ext uri="{BB962C8B-B14F-4D97-AF65-F5344CB8AC3E}">
        <p14:creationId xmlns:p14="http://schemas.microsoft.com/office/powerpoint/2010/main" val="121163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D81FB0-FE0A-E3C2-E032-5D9FAD97F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US" dirty="0"/>
              <a:t>Since last meeting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DDCFFC-6C2D-9AA3-1321-805718A0C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US" dirty="0"/>
              <a:t>A new crystal grown from COSINE200 powder</a:t>
            </a:r>
          </a:p>
          <a:p>
            <a:endParaRPr lang="it-US" dirty="0"/>
          </a:p>
          <a:p>
            <a:r>
              <a:rPr lang="it-US" dirty="0"/>
              <a:t>Performed several attempts to run a successful ZR</a:t>
            </a:r>
          </a:p>
          <a:p>
            <a:endParaRPr lang="it-US" dirty="0"/>
          </a:p>
          <a:p>
            <a:r>
              <a:rPr lang="it-US" dirty="0"/>
              <a:t>Improved understanding of ZR process to optimize the powder purification (see Daniele’s talk)</a:t>
            </a:r>
          </a:p>
        </p:txBody>
      </p:sp>
    </p:spTree>
    <p:extLst>
      <p:ext uri="{BB962C8B-B14F-4D97-AF65-F5344CB8AC3E}">
        <p14:creationId xmlns:p14="http://schemas.microsoft.com/office/powerpoint/2010/main" val="50563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EF4CA5-BFF6-81FC-F219-FD48735C6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8565"/>
          </a:xfrm>
        </p:spPr>
        <p:txBody>
          <a:bodyPr>
            <a:normAutofit fontScale="90000"/>
          </a:bodyPr>
          <a:lstStyle/>
          <a:p>
            <a:r>
              <a:rPr lang="it-US" dirty="0"/>
              <a:t>Crystal from COSINE200 powder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C61DDE9-0285-8123-612F-CCEA8CDD2E91}"/>
              </a:ext>
            </a:extLst>
          </p:cNvPr>
          <p:cNvSpPr txBox="1"/>
          <p:nvPr/>
        </p:nvSpPr>
        <p:spPr>
          <a:xfrm>
            <a:off x="838200" y="1170704"/>
            <a:ext cx="82220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err="1"/>
              <a:t>Received</a:t>
            </a:r>
            <a:r>
              <a:rPr lang="it-IT" sz="2400" dirty="0"/>
              <a:t> 15 kg of </a:t>
            </a:r>
            <a:r>
              <a:rPr lang="it-IT" sz="2400" dirty="0" err="1"/>
              <a:t>powder</a:t>
            </a:r>
            <a:r>
              <a:rPr lang="it-IT" sz="2400" dirty="0"/>
              <a:t> in-</a:t>
            </a:r>
            <a:r>
              <a:rPr lang="it-IT" sz="2400" dirty="0" err="1"/>
              <a:t>kind</a:t>
            </a:r>
            <a:r>
              <a:rPr lang="it-IT" sz="2400" dirty="0"/>
              <a:t> from COSINE Collaboration</a:t>
            </a:r>
          </a:p>
          <a:p>
            <a:endParaRPr lang="it-IT" sz="2400" dirty="0"/>
          </a:p>
          <a:p>
            <a:r>
              <a:rPr lang="it-IT" sz="2400" dirty="0" err="1"/>
              <a:t>P</a:t>
            </a:r>
            <a:r>
              <a:rPr lang="it-US" sz="2400" dirty="0"/>
              <a:t>owder screening only at LSC by ICP_MS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945FFF8D-1B3A-95D4-8C58-A22BF395C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723110"/>
              </p:ext>
            </p:extLst>
          </p:nvPr>
        </p:nvGraphicFramePr>
        <p:xfrm>
          <a:off x="597159" y="2522671"/>
          <a:ext cx="11234057" cy="28610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3410">
                  <a:extLst>
                    <a:ext uri="{9D8B030D-6E8A-4147-A177-3AD203B41FA5}">
                      <a16:colId xmlns:a16="http://schemas.microsoft.com/office/drawing/2014/main" val="118343892"/>
                    </a:ext>
                  </a:extLst>
                </a:gridCol>
                <a:gridCol w="1278602">
                  <a:extLst>
                    <a:ext uri="{9D8B030D-6E8A-4147-A177-3AD203B41FA5}">
                      <a16:colId xmlns:a16="http://schemas.microsoft.com/office/drawing/2014/main" val="4064813516"/>
                    </a:ext>
                  </a:extLst>
                </a:gridCol>
                <a:gridCol w="1166725">
                  <a:extLst>
                    <a:ext uri="{9D8B030D-6E8A-4147-A177-3AD203B41FA5}">
                      <a16:colId xmlns:a16="http://schemas.microsoft.com/office/drawing/2014/main" val="783207592"/>
                    </a:ext>
                  </a:extLst>
                </a:gridCol>
                <a:gridCol w="1230653">
                  <a:extLst>
                    <a:ext uri="{9D8B030D-6E8A-4147-A177-3AD203B41FA5}">
                      <a16:colId xmlns:a16="http://schemas.microsoft.com/office/drawing/2014/main" val="72168038"/>
                    </a:ext>
                  </a:extLst>
                </a:gridCol>
                <a:gridCol w="1198689">
                  <a:extLst>
                    <a:ext uri="{9D8B030D-6E8A-4147-A177-3AD203B41FA5}">
                      <a16:colId xmlns:a16="http://schemas.microsoft.com/office/drawing/2014/main" val="1260093827"/>
                    </a:ext>
                  </a:extLst>
                </a:gridCol>
                <a:gridCol w="1246638">
                  <a:extLst>
                    <a:ext uri="{9D8B030D-6E8A-4147-A177-3AD203B41FA5}">
                      <a16:colId xmlns:a16="http://schemas.microsoft.com/office/drawing/2014/main" val="3444717587"/>
                    </a:ext>
                  </a:extLst>
                </a:gridCol>
                <a:gridCol w="1214670">
                  <a:extLst>
                    <a:ext uri="{9D8B030D-6E8A-4147-A177-3AD203B41FA5}">
                      <a16:colId xmlns:a16="http://schemas.microsoft.com/office/drawing/2014/main" val="884152080"/>
                    </a:ext>
                  </a:extLst>
                </a:gridCol>
                <a:gridCol w="1214670">
                  <a:extLst>
                    <a:ext uri="{9D8B030D-6E8A-4147-A177-3AD203B41FA5}">
                      <a16:colId xmlns:a16="http://schemas.microsoft.com/office/drawing/2014/main" val="3605623358"/>
                    </a:ext>
                  </a:extLst>
                </a:gridCol>
              </a:tblGrid>
              <a:tr h="982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2400" baseline="0" dirty="0">
                          <a:effectLst/>
                        </a:rPr>
                        <a:t>          </a:t>
                      </a:r>
                      <a:r>
                        <a:rPr lang="it-IT" sz="2400" baseline="0" dirty="0" err="1">
                          <a:effectLst/>
                        </a:rPr>
                        <a:t>Powder</a:t>
                      </a:r>
                      <a:endParaRPr lang="it-US" sz="2400" baseline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 baseline="30000">
                          <a:effectLst/>
                        </a:rPr>
                        <a:t>39</a:t>
                      </a:r>
                      <a:r>
                        <a:rPr lang="it-IT" sz="2400">
                          <a:effectLst/>
                        </a:rPr>
                        <a:t>K </a:t>
                      </a:r>
                      <a:endParaRPr lang="it-US" sz="2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[ppb]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 baseline="30000">
                          <a:effectLst/>
                        </a:rPr>
                        <a:t>88</a:t>
                      </a:r>
                      <a:r>
                        <a:rPr lang="it-IT" sz="2400">
                          <a:effectLst/>
                        </a:rPr>
                        <a:t>Sr</a:t>
                      </a:r>
                      <a:endParaRPr lang="it-US" sz="2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[ppb]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 baseline="30000">
                          <a:effectLst/>
                        </a:rPr>
                        <a:t>85</a:t>
                      </a:r>
                      <a:r>
                        <a:rPr lang="it-IT" sz="2400">
                          <a:effectLst/>
                        </a:rPr>
                        <a:t>Rb</a:t>
                      </a:r>
                      <a:endParaRPr lang="it-US" sz="2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[ppb]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 baseline="30000" dirty="0">
                          <a:effectLst/>
                        </a:rPr>
                        <a:t>133</a:t>
                      </a:r>
                      <a:r>
                        <a:rPr lang="it-IT" sz="2400" dirty="0">
                          <a:effectLst/>
                        </a:rPr>
                        <a:t>Cs</a:t>
                      </a:r>
                      <a:endParaRPr lang="it-US" sz="2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 dirty="0">
                          <a:effectLst/>
                        </a:rPr>
                        <a:t>[ppb]</a:t>
                      </a:r>
                      <a:endParaRPr lang="it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 baseline="30000">
                          <a:effectLst/>
                        </a:rPr>
                        <a:t>138</a:t>
                      </a:r>
                      <a:r>
                        <a:rPr lang="it-IT" sz="2400">
                          <a:effectLst/>
                        </a:rPr>
                        <a:t>Ba</a:t>
                      </a:r>
                      <a:endParaRPr lang="it-US" sz="2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[ppb]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US" sz="2400" baseline="30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65</a:t>
                      </a:r>
                      <a:r>
                        <a:rPr lang="it-US" sz="2400" baseline="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Cu</a:t>
                      </a:r>
                      <a:endParaRPr lang="it-US" sz="2400" baseline="30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 baseline="30000" dirty="0">
                          <a:effectLst/>
                        </a:rPr>
                        <a:t>208</a:t>
                      </a:r>
                      <a:r>
                        <a:rPr lang="it-IT" sz="2400" dirty="0">
                          <a:effectLst/>
                        </a:rPr>
                        <a:t>Pb</a:t>
                      </a:r>
                      <a:endParaRPr lang="it-US" sz="2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 dirty="0">
                          <a:effectLst/>
                        </a:rPr>
                        <a:t>[ppb]</a:t>
                      </a:r>
                      <a:endParaRPr lang="it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extLst>
                  <a:ext uri="{0D108BD9-81ED-4DB2-BD59-A6C34878D82A}">
                    <a16:rowId xmlns:a16="http://schemas.microsoft.com/office/drawing/2014/main" val="1062633293"/>
                  </a:ext>
                </a:extLst>
              </a:tr>
              <a:tr h="9394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in-kind Cosine-100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12.5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&lt;0.8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&lt;0.3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6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1.2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82±3.5</a:t>
                      </a: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 dirty="0">
                          <a:effectLst/>
                        </a:rPr>
                        <a:t>0.6</a:t>
                      </a:r>
                      <a:endParaRPr lang="it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extLst>
                  <a:ext uri="{0D108BD9-81ED-4DB2-BD59-A6C34878D82A}">
                    <a16:rowId xmlns:a16="http://schemas.microsoft.com/office/drawing/2014/main" val="860153318"/>
                  </a:ext>
                </a:extLst>
              </a:tr>
              <a:tr h="9394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Astro Grade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 dirty="0">
                          <a:effectLst/>
                        </a:rPr>
                        <a:t>~4-18</a:t>
                      </a:r>
                      <a:endParaRPr lang="it-US" sz="2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 dirty="0">
                          <a:effectLst/>
                        </a:rPr>
                        <a:t> </a:t>
                      </a:r>
                      <a:endParaRPr lang="it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0.3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&lt; 0.4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 dirty="0">
                          <a:effectLst/>
                        </a:rPr>
                        <a:t>&lt; 1</a:t>
                      </a:r>
                      <a:endParaRPr lang="it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>
                          <a:effectLst/>
                        </a:rPr>
                        <a:t>3.6</a:t>
                      </a:r>
                      <a:endParaRPr lang="it-US" sz="24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US" sz="24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79.4±2.8</a:t>
                      </a:r>
                    </a:p>
                  </a:txBody>
                  <a:tcPr marL="88900" marR="88900" marT="50800" marB="508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it-IT" sz="2400" dirty="0">
                          <a:effectLst/>
                        </a:rPr>
                        <a:t>~1 </a:t>
                      </a:r>
                      <a:endParaRPr lang="it-US" sz="24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88900" marR="88900" marT="50800" marB="50800"/>
                </a:tc>
                <a:extLst>
                  <a:ext uri="{0D108BD9-81ED-4DB2-BD59-A6C34878D82A}">
                    <a16:rowId xmlns:a16="http://schemas.microsoft.com/office/drawing/2014/main" val="3286597884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id="{C39B96AD-E84F-675B-29CA-6E72C49B5511}"/>
              </a:ext>
            </a:extLst>
          </p:cNvPr>
          <p:cNvSpPr txBox="1"/>
          <p:nvPr/>
        </p:nvSpPr>
        <p:spPr>
          <a:xfrm>
            <a:off x="838200" y="5687296"/>
            <a:ext cx="10938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US" dirty="0"/>
              <a:t>Note: LNGS has now the same spectrometer used at LSC. So, soon we can perform assay at LNGS with same</a:t>
            </a:r>
          </a:p>
          <a:p>
            <a:r>
              <a:rPr lang="it-US" dirty="0"/>
              <a:t>sensitivity</a:t>
            </a:r>
          </a:p>
        </p:txBody>
      </p:sp>
    </p:spTree>
    <p:extLst>
      <p:ext uri="{BB962C8B-B14F-4D97-AF65-F5344CB8AC3E}">
        <p14:creationId xmlns:p14="http://schemas.microsoft.com/office/powerpoint/2010/main" val="3816476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AA5B17-3E12-24BA-FA47-45D7BBF0CB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6805F71-B6E8-8F84-8DB3-D72CFDB85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182" y="160069"/>
            <a:ext cx="5334197" cy="1708242"/>
          </a:xfrm>
        </p:spPr>
        <p:txBody>
          <a:bodyPr anchor="ctr">
            <a:normAutofit/>
          </a:bodyPr>
          <a:lstStyle/>
          <a:p>
            <a:r>
              <a:rPr lang="it-US" sz="4000" dirty="0"/>
              <a:t>Crystal from COSINE200 powder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0FF7D47-6BC8-2D46-560D-03C7978D0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659" y="1544082"/>
            <a:ext cx="5741434" cy="3769835"/>
          </a:xfrm>
        </p:spPr>
        <p:txBody>
          <a:bodyPr anchor="ctr">
            <a:normAutofit/>
          </a:bodyPr>
          <a:lstStyle/>
          <a:p>
            <a:r>
              <a:rPr lang="it-IT" sz="2000" dirty="0"/>
              <a:t>M</a:t>
            </a:r>
            <a:r>
              <a:rPr lang="it-US" sz="2000" dirty="0"/>
              <a:t>ass: 3.65 kg</a:t>
            </a:r>
          </a:p>
          <a:p>
            <a:r>
              <a:rPr lang="it-IT" sz="2000" dirty="0"/>
              <a:t>D</a:t>
            </a:r>
            <a:r>
              <a:rPr lang="it-US" sz="2000" dirty="0"/>
              <a:t>imensions: 152 mm length, 89.1 mm octagon side to side  (h)</a:t>
            </a:r>
          </a:p>
          <a:p>
            <a:r>
              <a:rPr lang="it-US" sz="2000" dirty="0"/>
              <a:t>Copper enclosure dimensions: 162 mm length, 114.3 mm diameter, thickness: 2.75 mm</a:t>
            </a:r>
          </a:p>
        </p:txBody>
      </p:sp>
      <p:pic>
        <p:nvPicPr>
          <p:cNvPr id="7" name="image1.jpg" descr="Immagine che contiene Trasparenza, scatola, plastica, Proprietà materiale&#10;&#10;Descrizione generata automaticamente">
            <a:extLst>
              <a:ext uri="{FF2B5EF4-FFF2-40B4-BE49-F238E27FC236}">
                <a16:creationId xmlns:a16="http://schemas.microsoft.com/office/drawing/2014/main" id="{9013877A-E531-327E-E3FB-56412D865C99}"/>
              </a:ext>
            </a:extLst>
          </p:cNvPr>
          <p:cNvPicPr/>
          <p:nvPr/>
        </p:nvPicPr>
        <p:blipFill>
          <a:blip r:embed="rId2"/>
          <a:srcRect t="3100" r="2" b="2"/>
          <a:stretch>
            <a:fillRect/>
          </a:stretch>
        </p:blipFill>
        <p:spPr>
          <a:xfrm>
            <a:off x="6857796" y="0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EFF259BF-4D5F-09EA-02C3-B4C855FA4C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337050" y="1670050"/>
            <a:ext cx="3517900" cy="351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US"/>
          </a:p>
        </p:txBody>
      </p:sp>
      <p:pic>
        <p:nvPicPr>
          <p:cNvPr id="11" name="Immagine 10" descr="Immagine che contiene linea, diagramma, origami&#10;&#10;Descrizione generata automaticamente">
            <a:extLst>
              <a:ext uri="{FF2B5EF4-FFF2-40B4-BE49-F238E27FC236}">
                <a16:creationId xmlns:a16="http://schemas.microsoft.com/office/drawing/2014/main" id="{8ABD37E1-D9D6-2C1E-B768-955C180ECE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9608" y="4476189"/>
            <a:ext cx="2215301" cy="192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97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7D55BF-01D0-CEA7-BC32-D0277DFE6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US" dirty="0"/>
              <a:t>Summary of runs and tests for ZR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99E677F-8D38-85F4-0E6A-DC3E280751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034316"/>
              </p:ext>
            </p:extLst>
          </p:nvPr>
        </p:nvGraphicFramePr>
        <p:xfrm>
          <a:off x="0" y="1690688"/>
          <a:ext cx="12192000" cy="4519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8180">
                  <a:extLst>
                    <a:ext uri="{9D8B030D-6E8A-4147-A177-3AD203B41FA5}">
                      <a16:colId xmlns:a16="http://schemas.microsoft.com/office/drawing/2014/main" val="296739514"/>
                    </a:ext>
                  </a:extLst>
                </a:gridCol>
                <a:gridCol w="648683">
                  <a:extLst>
                    <a:ext uri="{9D8B030D-6E8A-4147-A177-3AD203B41FA5}">
                      <a16:colId xmlns:a16="http://schemas.microsoft.com/office/drawing/2014/main" val="967721786"/>
                    </a:ext>
                  </a:extLst>
                </a:gridCol>
                <a:gridCol w="742467">
                  <a:extLst>
                    <a:ext uri="{9D8B030D-6E8A-4147-A177-3AD203B41FA5}">
                      <a16:colId xmlns:a16="http://schemas.microsoft.com/office/drawing/2014/main" val="4294668820"/>
                    </a:ext>
                  </a:extLst>
                </a:gridCol>
                <a:gridCol w="554898">
                  <a:extLst>
                    <a:ext uri="{9D8B030D-6E8A-4147-A177-3AD203B41FA5}">
                      <a16:colId xmlns:a16="http://schemas.microsoft.com/office/drawing/2014/main" val="2589735102"/>
                    </a:ext>
                  </a:extLst>
                </a:gridCol>
                <a:gridCol w="554898">
                  <a:extLst>
                    <a:ext uri="{9D8B030D-6E8A-4147-A177-3AD203B41FA5}">
                      <a16:colId xmlns:a16="http://schemas.microsoft.com/office/drawing/2014/main" val="265432115"/>
                    </a:ext>
                  </a:extLst>
                </a:gridCol>
                <a:gridCol w="554898">
                  <a:extLst>
                    <a:ext uri="{9D8B030D-6E8A-4147-A177-3AD203B41FA5}">
                      <a16:colId xmlns:a16="http://schemas.microsoft.com/office/drawing/2014/main" val="434907679"/>
                    </a:ext>
                  </a:extLst>
                </a:gridCol>
                <a:gridCol w="554898">
                  <a:extLst>
                    <a:ext uri="{9D8B030D-6E8A-4147-A177-3AD203B41FA5}">
                      <a16:colId xmlns:a16="http://schemas.microsoft.com/office/drawing/2014/main" val="1375846556"/>
                    </a:ext>
                  </a:extLst>
                </a:gridCol>
                <a:gridCol w="885752">
                  <a:extLst>
                    <a:ext uri="{9D8B030D-6E8A-4147-A177-3AD203B41FA5}">
                      <a16:colId xmlns:a16="http://schemas.microsoft.com/office/drawing/2014/main" val="1357346165"/>
                    </a:ext>
                  </a:extLst>
                </a:gridCol>
                <a:gridCol w="554898">
                  <a:extLst>
                    <a:ext uri="{9D8B030D-6E8A-4147-A177-3AD203B41FA5}">
                      <a16:colId xmlns:a16="http://schemas.microsoft.com/office/drawing/2014/main" val="2370505388"/>
                    </a:ext>
                  </a:extLst>
                </a:gridCol>
                <a:gridCol w="625235">
                  <a:extLst>
                    <a:ext uri="{9D8B030D-6E8A-4147-A177-3AD203B41FA5}">
                      <a16:colId xmlns:a16="http://schemas.microsoft.com/office/drawing/2014/main" val="1639640430"/>
                    </a:ext>
                  </a:extLst>
                </a:gridCol>
                <a:gridCol w="992563">
                  <a:extLst>
                    <a:ext uri="{9D8B030D-6E8A-4147-A177-3AD203B41FA5}">
                      <a16:colId xmlns:a16="http://schemas.microsoft.com/office/drawing/2014/main" val="1233553172"/>
                    </a:ext>
                  </a:extLst>
                </a:gridCol>
                <a:gridCol w="2461869">
                  <a:extLst>
                    <a:ext uri="{9D8B030D-6E8A-4147-A177-3AD203B41FA5}">
                      <a16:colId xmlns:a16="http://schemas.microsoft.com/office/drawing/2014/main" val="3741350808"/>
                    </a:ext>
                  </a:extLst>
                </a:gridCol>
                <a:gridCol w="844068">
                  <a:extLst>
                    <a:ext uri="{9D8B030D-6E8A-4147-A177-3AD203B41FA5}">
                      <a16:colId xmlns:a16="http://schemas.microsoft.com/office/drawing/2014/main" val="3872083571"/>
                    </a:ext>
                  </a:extLst>
                </a:gridCol>
                <a:gridCol w="829247">
                  <a:extLst>
                    <a:ext uri="{9D8B030D-6E8A-4147-A177-3AD203B41FA5}">
                      <a16:colId xmlns:a16="http://schemas.microsoft.com/office/drawing/2014/main" val="509193400"/>
                    </a:ext>
                  </a:extLst>
                </a:gridCol>
                <a:gridCol w="689446">
                  <a:extLst>
                    <a:ext uri="{9D8B030D-6E8A-4147-A177-3AD203B41FA5}">
                      <a16:colId xmlns:a16="http://schemas.microsoft.com/office/drawing/2014/main" val="1507520488"/>
                    </a:ext>
                  </a:extLst>
                </a:gridCol>
              </a:tblGrid>
              <a:tr h="983881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Run ID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date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tempertature of NaI during SiCl4 Celsius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minutes SiCl4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vacuum  after SiCl4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gm of SiCl4 used (g)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gm of NaI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ampoule dimensions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prement location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premelt result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Final result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Comments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powder 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NaOH</a:t>
                      </a:r>
                      <a:br>
                        <a:rPr lang="it-IT" sz="1200" u="none" strike="noStrike">
                          <a:effectLst/>
                        </a:rPr>
                      </a:br>
                      <a:r>
                        <a:rPr lang="it-IT" sz="1200" u="none" strike="noStrike">
                          <a:effectLst/>
                        </a:rPr>
                        <a:t>certificate analysis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SiCl4 required</a:t>
                      </a:r>
                      <a:endParaRPr lang="it-IT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extLst>
                  <a:ext uri="{0D108BD9-81ED-4DB2-BD59-A6C34878D82A}">
                    <a16:rowId xmlns:a16="http://schemas.microsoft.com/office/drawing/2014/main" val="4223586515"/>
                  </a:ext>
                </a:extLst>
              </a:tr>
              <a:tr h="5893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NAI-ZR-003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11/13/23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400-800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60+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no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?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900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36x40 mm x 24"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RMD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ingot loose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ZR successful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ampoule sealed with SiCl4 inside. Purple liquid iodine visible inside ampoule.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MKCC0371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275 ppm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290 mg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extLst>
                  <a:ext uri="{0D108BD9-81ED-4DB2-BD59-A6C34878D82A}">
                    <a16:rowId xmlns:a16="http://schemas.microsoft.com/office/drawing/2014/main" val="114185416"/>
                  </a:ext>
                </a:extLst>
              </a:tr>
              <a:tr h="5893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NAI-ZR-004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1/30/24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400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25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yes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?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900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36x40 mm x 24"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RMD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ingot loose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ZR successful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good run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MKCC0371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275 ppm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290 mg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extLst>
                  <a:ext uri="{0D108BD9-81ED-4DB2-BD59-A6C34878D82A}">
                    <a16:rowId xmlns:a16="http://schemas.microsoft.com/office/drawing/2014/main" val="85299348"/>
                  </a:ext>
                </a:extLst>
              </a:tr>
              <a:tr h="5893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NAI-ZR-005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8/29/24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400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15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yes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6.3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3342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48x52 mm x 48"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RMD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ingot loose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 err="1">
                          <a:effectLst/>
                        </a:rPr>
                        <a:t>Explosion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Explosion maybe due to vacuum leak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extLst>
                  <a:ext uri="{0D108BD9-81ED-4DB2-BD59-A6C34878D82A}">
                    <a16:rowId xmlns:a16="http://schemas.microsoft.com/office/drawing/2014/main" val="1911076689"/>
                  </a:ext>
                </a:extLst>
              </a:tr>
              <a:tr h="5893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NAI-ZR-006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11/15/24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400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10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yes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5.7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3785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48x52 mm x 48"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Mellen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ampoule cracked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 No ZR</a:t>
                      </a: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cracking probably due to sticking during early premelt in ZR, most of powder recovered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extLst>
                  <a:ext uri="{0D108BD9-81ED-4DB2-BD59-A6C34878D82A}">
                    <a16:rowId xmlns:a16="http://schemas.microsoft.com/office/drawing/2014/main" val="3552337846"/>
                  </a:ext>
                </a:extLst>
              </a:tr>
              <a:tr h="5893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NAI-ZR-007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4/4/25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400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30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yes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16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3000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48x52 mm x 48"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Mellen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ampoule cracked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 ZR</a:t>
                      </a: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cracking probably due to sticking during premelt in ZR, bigger container was used for SiCl4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extLst>
                  <a:ext uri="{0D108BD9-81ED-4DB2-BD59-A6C34878D82A}">
                    <a16:rowId xmlns:a16="http://schemas.microsoft.com/office/drawing/2014/main" val="833983981"/>
                  </a:ext>
                </a:extLst>
              </a:tr>
              <a:tr h="589303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NAI-ZR-008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4/28/25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400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10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yes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10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US" sz="1200" u="none" strike="noStrike">
                          <a:effectLst/>
                        </a:rPr>
                        <a:t>2500</a:t>
                      </a:r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48x52 mm x 48"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RMD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>
                          <a:effectLst/>
                        </a:rPr>
                        <a:t>ampoule cracked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u="none" strike="noStrike" dirty="0">
                          <a:effectLst/>
                        </a:rPr>
                        <a:t>No ZR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>
                          <a:effectLst/>
                        </a:rPr>
                        <a:t>cracking due to sticking during cooling after premelt, bigger container was used for SiCl4</a:t>
                      </a:r>
                      <a:endParaRPr lang="it-IT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US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6992" marR="6992" marT="6992" marB="0" anchor="b"/>
                </a:tc>
                <a:extLst>
                  <a:ext uri="{0D108BD9-81ED-4DB2-BD59-A6C34878D82A}">
                    <a16:rowId xmlns:a16="http://schemas.microsoft.com/office/drawing/2014/main" val="3342818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819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10A85C-D19A-1F93-6413-286B03CD4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US" dirty="0"/>
              <a:t>Next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9DF9E5-5061-6985-49D6-B71993939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it-US" dirty="0"/>
              <a:t>A new powder sample already drying</a:t>
            </a:r>
          </a:p>
          <a:p>
            <a:r>
              <a:rPr lang="it-US" dirty="0"/>
              <a:t>The repaired ampoule (large one) back at RMD next week</a:t>
            </a:r>
          </a:p>
          <a:p>
            <a:r>
              <a:rPr lang="it-US" dirty="0"/>
              <a:t>A new procedure should be submitted by SABRE for next test</a:t>
            </a:r>
          </a:p>
          <a:p>
            <a:r>
              <a:rPr lang="it-US" dirty="0"/>
              <a:t>What test</a:t>
            </a:r>
          </a:p>
        </p:txBody>
      </p:sp>
    </p:spTree>
    <p:extLst>
      <p:ext uri="{BB962C8B-B14F-4D97-AF65-F5344CB8AC3E}">
        <p14:creationId xmlns:p14="http://schemas.microsoft.com/office/powerpoint/2010/main" val="370274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D0C5F9C-CB96-C8DF-61C6-93F8C4F4F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4D4067F8-FB30-BD48-8BA6-2634A23F06AE}" type="slidenum">
              <a:rPr lang="it-US" smtClean="0"/>
              <a:pPr>
                <a:spcAft>
                  <a:spcPts val="600"/>
                </a:spcAft>
              </a:pPr>
              <a:t>7</a:t>
            </a:fld>
            <a:endParaRPr lang="it-US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0A949577-E62F-7223-B1F9-AB452F7B2AC3}"/>
              </a:ext>
            </a:extLst>
          </p:cNvPr>
          <p:cNvGraphicFramePr>
            <a:graphicFrameLocks noGrp="1"/>
          </p:cNvGraphicFramePr>
          <p:nvPr/>
        </p:nvGraphicFramePr>
        <p:xfrm>
          <a:off x="643467" y="1091702"/>
          <a:ext cx="10905069" cy="5131797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784839">
                  <a:extLst>
                    <a:ext uri="{9D8B030D-6E8A-4147-A177-3AD203B41FA5}">
                      <a16:colId xmlns:a16="http://schemas.microsoft.com/office/drawing/2014/main" val="4099578458"/>
                    </a:ext>
                  </a:extLst>
                </a:gridCol>
                <a:gridCol w="1095293">
                  <a:extLst>
                    <a:ext uri="{9D8B030D-6E8A-4147-A177-3AD203B41FA5}">
                      <a16:colId xmlns:a16="http://schemas.microsoft.com/office/drawing/2014/main" val="3599115464"/>
                    </a:ext>
                  </a:extLst>
                </a:gridCol>
                <a:gridCol w="1068106">
                  <a:extLst>
                    <a:ext uri="{9D8B030D-6E8A-4147-A177-3AD203B41FA5}">
                      <a16:colId xmlns:a16="http://schemas.microsoft.com/office/drawing/2014/main" val="3910447612"/>
                    </a:ext>
                  </a:extLst>
                </a:gridCol>
                <a:gridCol w="1576501">
                  <a:extLst>
                    <a:ext uri="{9D8B030D-6E8A-4147-A177-3AD203B41FA5}">
                      <a16:colId xmlns:a16="http://schemas.microsoft.com/office/drawing/2014/main" val="4246012953"/>
                    </a:ext>
                  </a:extLst>
                </a:gridCol>
                <a:gridCol w="1759168">
                  <a:extLst>
                    <a:ext uri="{9D8B030D-6E8A-4147-A177-3AD203B41FA5}">
                      <a16:colId xmlns:a16="http://schemas.microsoft.com/office/drawing/2014/main" val="3316026681"/>
                    </a:ext>
                  </a:extLst>
                </a:gridCol>
                <a:gridCol w="1306063">
                  <a:extLst>
                    <a:ext uri="{9D8B030D-6E8A-4147-A177-3AD203B41FA5}">
                      <a16:colId xmlns:a16="http://schemas.microsoft.com/office/drawing/2014/main" val="2146926782"/>
                    </a:ext>
                  </a:extLst>
                </a:gridCol>
                <a:gridCol w="1538317">
                  <a:extLst>
                    <a:ext uri="{9D8B030D-6E8A-4147-A177-3AD203B41FA5}">
                      <a16:colId xmlns:a16="http://schemas.microsoft.com/office/drawing/2014/main" val="3872107236"/>
                    </a:ext>
                  </a:extLst>
                </a:gridCol>
                <a:gridCol w="1776782">
                  <a:extLst>
                    <a:ext uri="{9D8B030D-6E8A-4147-A177-3AD203B41FA5}">
                      <a16:colId xmlns:a16="http://schemas.microsoft.com/office/drawing/2014/main" val="2755881127"/>
                    </a:ext>
                  </a:extLst>
                </a:gridCol>
              </a:tblGrid>
              <a:tr h="1378254">
                <a:tc>
                  <a:txBody>
                    <a:bodyPr/>
                    <a:lstStyle/>
                    <a:p>
                      <a:pPr algn="ctr"/>
                      <a:r>
                        <a:rPr lang="it-IT" sz="2200" b="1" cap="none" spc="0">
                          <a:solidFill>
                            <a:schemeClr val="bg1"/>
                          </a:solidFill>
                          <a:effectLst/>
                        </a:rPr>
                        <a:t>ZR run</a:t>
                      </a:r>
                      <a:endParaRPr lang="it-US" sz="22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146623" marB="14662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b="1" cap="none" spc="0">
                          <a:solidFill>
                            <a:schemeClr val="bg1"/>
                          </a:solidFill>
                          <a:effectLst/>
                        </a:rPr>
                        <a:t>Date start</a:t>
                      </a:r>
                      <a:endParaRPr lang="it-US" sz="22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146623" marB="14662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b="1" cap="none" spc="0">
                          <a:solidFill>
                            <a:schemeClr val="bg1"/>
                          </a:solidFill>
                          <a:effectLst/>
                        </a:rPr>
                        <a:t>Date stop</a:t>
                      </a:r>
                      <a:endParaRPr lang="it-US" sz="22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146623" marB="14662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b="1" cap="none" spc="0">
                          <a:solidFill>
                            <a:schemeClr val="bg1"/>
                          </a:solidFill>
                          <a:effectLst/>
                        </a:rPr>
                        <a:t>Ampoule </a:t>
                      </a:r>
                      <a:endParaRPr lang="it-US" sz="22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146623" marB="14662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b="1" cap="none" spc="0">
                          <a:solidFill>
                            <a:schemeClr val="bg1"/>
                          </a:solidFill>
                          <a:effectLst/>
                        </a:rPr>
                        <a:t>Astrograde powder lot number</a:t>
                      </a:r>
                      <a:endParaRPr lang="it-US" sz="22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146623" marB="14662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b="1" cap="none" spc="0">
                          <a:solidFill>
                            <a:schemeClr val="bg1"/>
                          </a:solidFill>
                          <a:effectLst/>
                        </a:rPr>
                        <a:t>Loaded mass</a:t>
                      </a:r>
                      <a:endParaRPr lang="it-US" sz="2200" b="1" cap="none" spc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it-IT" sz="2200" b="1" cap="none" spc="0">
                          <a:solidFill>
                            <a:schemeClr val="bg1"/>
                          </a:solidFill>
                          <a:effectLst/>
                        </a:rPr>
                        <a:t>[gr]</a:t>
                      </a:r>
                      <a:endParaRPr lang="it-US" sz="22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146623" marB="14662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b="1" cap="none" spc="0">
                          <a:solidFill>
                            <a:schemeClr val="bg1"/>
                          </a:solidFill>
                          <a:effectLst/>
                        </a:rPr>
                        <a:t>ZR speed</a:t>
                      </a:r>
                      <a:endParaRPr lang="it-US" sz="2200" b="1" cap="none" spc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it-IT" sz="2200" b="1" cap="none" spc="0">
                          <a:solidFill>
                            <a:schemeClr val="bg1"/>
                          </a:solidFill>
                          <a:effectLst/>
                        </a:rPr>
                        <a:t>[mm/h]</a:t>
                      </a:r>
                      <a:endParaRPr lang="it-US" sz="22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146623" marB="14662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b="1" cap="none" spc="0">
                          <a:solidFill>
                            <a:schemeClr val="bg1"/>
                          </a:solidFill>
                          <a:effectLst/>
                        </a:rPr>
                        <a:t>Number of Passes</a:t>
                      </a:r>
                      <a:endParaRPr lang="it-US" sz="22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146623" marB="14662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557071"/>
                  </a:ext>
                </a:extLst>
              </a:tr>
              <a:tr h="791763">
                <a:tc>
                  <a:txBody>
                    <a:bodyPr/>
                    <a:lstStyle/>
                    <a:p>
                      <a:pPr algn="ctr"/>
                      <a:r>
                        <a:rPr lang="it-IT" sz="1900" b="1" cap="none" spc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it-US" sz="1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29-set-23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10-oct-23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C coating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76650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893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38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2102595"/>
                  </a:ext>
                </a:extLst>
              </a:tr>
              <a:tr h="791763">
                <a:tc>
                  <a:txBody>
                    <a:bodyPr/>
                    <a:lstStyle/>
                    <a:p>
                      <a:pPr algn="ctr"/>
                      <a:r>
                        <a:rPr lang="it-IT" sz="1900" b="1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it-US" sz="1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15-oct-23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6-nov-23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C coating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 dirty="0">
                          <a:solidFill>
                            <a:schemeClr val="tx1"/>
                          </a:solidFill>
                          <a:effectLst/>
                        </a:rPr>
                        <a:t>76650</a:t>
                      </a:r>
                      <a:endParaRPr lang="it-US" sz="19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900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43005"/>
                  </a:ext>
                </a:extLst>
              </a:tr>
              <a:tr h="791763">
                <a:tc>
                  <a:txBody>
                    <a:bodyPr/>
                    <a:lstStyle/>
                    <a:p>
                      <a:pPr algn="ctr"/>
                      <a:r>
                        <a:rPr lang="it-IT" sz="1900" b="1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it-US" sz="1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4-gen-24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19-gen-24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with SiCl</a:t>
                      </a:r>
                      <a:r>
                        <a:rPr lang="it-IT" sz="1900" cap="none" spc="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MKCC0371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900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176703"/>
                  </a:ext>
                </a:extLst>
              </a:tr>
              <a:tr h="1378254">
                <a:tc>
                  <a:txBody>
                    <a:bodyPr/>
                    <a:lstStyle/>
                    <a:p>
                      <a:pPr algn="ctr"/>
                      <a:r>
                        <a:rPr lang="it-IT" sz="1900" b="1" cap="none" spc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it-US" sz="1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18-mar-24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8-apr-24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cap="none" spc="0">
                          <a:solidFill>
                            <a:schemeClr val="tx1"/>
                          </a:solidFill>
                          <a:effectLst/>
                        </a:rPr>
                        <a:t>with SiCl</a:t>
                      </a:r>
                      <a:r>
                        <a:rPr lang="en-US" sz="1900" cap="none" spc="0" baseline="-25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en-US" sz="1900" cap="none" spc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en-US" sz="1900" cap="none" spc="0">
                          <a:solidFill>
                            <a:schemeClr val="tx1"/>
                          </a:solidFill>
                          <a:effectLst/>
                        </a:rPr>
                        <a:t>/gas removed prior to ZR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MKCC0371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900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it-US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900" cap="none" spc="0" dirty="0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it-US" sz="19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2636" marR="73311" marT="0" marB="14662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891258"/>
                  </a:ext>
                </a:extLst>
              </a:tr>
            </a:tbl>
          </a:graphicData>
        </a:graphic>
      </p:graphicFrame>
      <p:sp>
        <p:nvSpPr>
          <p:cNvPr id="4" name="CasellaDiTesto 3">
            <a:extLst>
              <a:ext uri="{FF2B5EF4-FFF2-40B4-BE49-F238E27FC236}">
                <a16:creationId xmlns:a16="http://schemas.microsoft.com/office/drawing/2014/main" id="{BFF1EDB7-079C-23CF-7FA2-002744B3989F}"/>
              </a:ext>
            </a:extLst>
          </p:cNvPr>
          <p:cNvSpPr txBox="1"/>
          <p:nvPr/>
        </p:nvSpPr>
        <p:spPr>
          <a:xfrm>
            <a:off x="965200" y="304800"/>
            <a:ext cx="52341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US" sz="2800" dirty="0"/>
              <a:t>Commissioning of ZR equipment</a:t>
            </a:r>
          </a:p>
        </p:txBody>
      </p:sp>
    </p:spTree>
    <p:extLst>
      <p:ext uri="{BB962C8B-B14F-4D97-AF65-F5344CB8AC3E}">
        <p14:creationId xmlns:p14="http://schemas.microsoft.com/office/powerpoint/2010/main" val="4133631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8"/>
          <p:cNvSpPr txBox="1">
            <a:spLocks noGrp="1"/>
          </p:cNvSpPr>
          <p:nvPr>
            <p:ph type="title"/>
          </p:nvPr>
        </p:nvSpPr>
        <p:spPr>
          <a:xfrm>
            <a:off x="318273" y="115818"/>
            <a:ext cx="3560400" cy="16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it-IT" sz="3600" b="1" dirty="0" err="1">
                <a:solidFill>
                  <a:srgbClr val="FF0000"/>
                </a:solidFill>
              </a:rPr>
              <a:t>Summary</a:t>
            </a:r>
            <a:r>
              <a:rPr lang="it-IT" sz="3600" b="1" dirty="0">
                <a:solidFill>
                  <a:srgbClr val="FF0000"/>
                </a:solidFill>
              </a:rPr>
              <a:t> of data from </a:t>
            </a:r>
            <a:r>
              <a:rPr lang="it-IT" sz="3600" b="1" dirty="0" err="1">
                <a:solidFill>
                  <a:srgbClr val="FF0000"/>
                </a:solidFill>
              </a:rPr>
              <a:t>different</a:t>
            </a:r>
            <a:r>
              <a:rPr lang="it-IT" sz="3600" b="1" dirty="0">
                <a:solidFill>
                  <a:srgbClr val="FF0000"/>
                </a:solidFill>
              </a:rPr>
              <a:t> </a:t>
            </a:r>
            <a:r>
              <a:rPr lang="it-IT" sz="3600" b="1" dirty="0" err="1">
                <a:solidFill>
                  <a:srgbClr val="FF0000"/>
                </a:solidFill>
              </a:rPr>
              <a:t>crystals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318" name="Google Shape;318;p18"/>
          <p:cNvSpPr txBox="1"/>
          <p:nvPr/>
        </p:nvSpPr>
        <p:spPr>
          <a:xfrm>
            <a:off x="5311979" y="115818"/>
            <a:ext cx="6002700" cy="164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</a:pPr>
            <a:r>
              <a:rPr lang="it-IT" sz="2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</a:t>
            </a:r>
            <a:r>
              <a:rPr lang="it-IT" sz="23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results</a:t>
            </a:r>
            <a:r>
              <a:rPr lang="it-IT" sz="2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from </a:t>
            </a:r>
            <a:r>
              <a:rPr lang="it-IT" sz="2300" dirty="0" err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PoP</a:t>
            </a:r>
            <a:r>
              <a:rPr lang="it-IT" sz="2300" dirty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it-IT" sz="2300" dirty="0" err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run</a:t>
            </a:r>
            <a:r>
              <a:rPr lang="it-IT" sz="23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it-IT" sz="2300" dirty="0" err="1">
                <a:latin typeface="Calibri"/>
                <a:ea typeface="Calibri"/>
                <a:cs typeface="Calibri"/>
                <a:sym typeface="Calibri"/>
              </a:rPr>
              <a:t>PoP</a:t>
            </a:r>
            <a:r>
              <a:rPr lang="it-IT" sz="2300" dirty="0">
                <a:latin typeface="Calibri"/>
                <a:ea typeface="Calibri"/>
                <a:cs typeface="Calibri"/>
                <a:sym typeface="Calibri"/>
              </a:rPr>
              <a:t>-dry </a:t>
            </a:r>
            <a:r>
              <a:rPr lang="it-IT" sz="2300" dirty="0" err="1">
                <a:latin typeface="Calibri"/>
                <a:ea typeface="Calibri"/>
                <a:cs typeface="Calibri"/>
                <a:sym typeface="Calibri"/>
              </a:rPr>
              <a:t>run</a:t>
            </a:r>
            <a:r>
              <a:rPr lang="it-IT" sz="2300" dirty="0"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it-IT" sz="2300" dirty="0" err="1">
                <a:latin typeface="Calibri"/>
                <a:ea typeface="Calibri"/>
                <a:cs typeface="Calibri"/>
                <a:sym typeface="Calibri"/>
              </a:rPr>
              <a:t>run</a:t>
            </a:r>
            <a:r>
              <a:rPr lang="it-IT" sz="2300" dirty="0">
                <a:latin typeface="Calibri"/>
                <a:ea typeface="Calibri"/>
                <a:cs typeface="Calibri"/>
                <a:sym typeface="Calibri"/>
              </a:rPr>
              <a:t> with </a:t>
            </a:r>
            <a:r>
              <a:rPr lang="it-IT" sz="2300" dirty="0" err="1">
                <a:latin typeface="Calibri"/>
                <a:ea typeface="Calibri"/>
                <a:cs typeface="Calibri"/>
                <a:sym typeface="Calibri"/>
              </a:rPr>
              <a:t>only</a:t>
            </a:r>
            <a:r>
              <a:rPr lang="it-IT" sz="2300" dirty="0">
                <a:latin typeface="Calibri"/>
                <a:ea typeface="Calibri"/>
                <a:cs typeface="Calibri"/>
                <a:sym typeface="Calibri"/>
              </a:rPr>
              <a:t> 30 cm Cu </a:t>
            </a:r>
            <a:r>
              <a:rPr lang="it-IT" sz="2300" dirty="0" err="1">
                <a:latin typeface="Calibri"/>
                <a:ea typeface="Calibri"/>
                <a:cs typeface="Calibri"/>
                <a:sym typeface="Calibri"/>
              </a:rPr>
              <a:t>shielding</a:t>
            </a:r>
            <a:r>
              <a:rPr lang="it-IT" sz="2300" dirty="0">
                <a:latin typeface="Calibri"/>
                <a:ea typeface="Calibri"/>
                <a:cs typeface="Calibri"/>
                <a:sym typeface="Calibri"/>
              </a:rPr>
              <a:t> in Hall B</a:t>
            </a:r>
            <a:endParaRPr sz="2300" baseline="30000" dirty="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300"/>
            </a:pPr>
            <a:r>
              <a:rPr lang="it-IT" sz="2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** from </a:t>
            </a:r>
            <a:r>
              <a:rPr lang="it-IT" sz="23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241</a:t>
            </a:r>
            <a:r>
              <a:rPr lang="it-IT" sz="2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 (59.6 </a:t>
            </a:r>
            <a:r>
              <a:rPr lang="it-IT" sz="23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keV</a:t>
            </a:r>
            <a:r>
              <a:rPr lang="it-IT" sz="2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</a:p>
        </p:txBody>
      </p:sp>
      <p:graphicFrame>
        <p:nvGraphicFramePr>
          <p:cNvPr id="319" name="Google Shape;319;p18"/>
          <p:cNvGraphicFramePr/>
          <p:nvPr/>
        </p:nvGraphicFramePr>
        <p:xfrm>
          <a:off x="151646" y="2032287"/>
          <a:ext cx="11888708" cy="4221220"/>
        </p:xfrm>
        <a:graphic>
          <a:graphicData uri="http://schemas.openxmlformats.org/drawingml/2006/table">
            <a:tbl>
              <a:tblPr firstRow="1" firstCol="1" bandRow="1">
                <a:noFill/>
              </a:tblPr>
              <a:tblGrid>
                <a:gridCol w="957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609">
                  <a:extLst>
                    <a:ext uri="{9D8B030D-6E8A-4147-A177-3AD203B41FA5}">
                      <a16:colId xmlns:a16="http://schemas.microsoft.com/office/drawing/2014/main" val="1594843228"/>
                    </a:ext>
                  </a:extLst>
                </a:gridCol>
                <a:gridCol w="719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1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8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712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21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489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312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/>
                        <a:t>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Astro Grade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powder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Mass [kg]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LY</a:t>
                      </a:r>
                      <a:r>
                        <a:rPr lang="it-IT" sz="1800" u="none" strike="noStrike" cap="none" baseline="30000" dirty="0"/>
                        <a:t>**</a:t>
                      </a:r>
                      <a:r>
                        <a:rPr lang="it-IT" sz="1800" u="none" strike="noStrike" cap="none" dirty="0"/>
                        <a:t> [pe/</a:t>
                      </a:r>
                      <a:r>
                        <a:rPr lang="it-IT" sz="1800" u="none" strike="noStrike" cap="none" dirty="0" err="1"/>
                        <a:t>keV</a:t>
                      </a:r>
                      <a:r>
                        <a:rPr lang="it-IT" sz="1800" u="none" strike="noStrike" cap="none" dirty="0"/>
                        <a:t>]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Calibri"/>
                        <a:buNone/>
                      </a:pPr>
                      <a:r>
                        <a:rPr lang="it-IT" sz="1800" u="none" strike="noStrike" cap="none" baseline="30000" dirty="0"/>
                        <a:t>39</a:t>
                      </a:r>
                      <a:r>
                        <a:rPr lang="it-IT" sz="1800" u="none" strike="noStrike" cap="none" dirty="0"/>
                        <a:t>K [</a:t>
                      </a:r>
                      <a:r>
                        <a:rPr lang="it-IT" sz="1800" u="none" strike="noStrike" cap="none" dirty="0" err="1"/>
                        <a:t>ppb</a:t>
                      </a:r>
                      <a:r>
                        <a:rPr lang="it-IT" sz="1800" u="none" strike="noStrike" cap="none" dirty="0"/>
                        <a:t>]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it-IT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powder</a:t>
                      </a:r>
                      <a:endParaRPr lang="it-IT"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cs typeface="Calibri"/>
                          <a:sym typeface="Calibri"/>
                        </a:rPr>
                        <a:t>(</a:t>
                      </a:r>
                      <a:r>
                        <a:rPr lang="it-IT" sz="1800" u="none" strike="noStrike" cap="none" dirty="0" err="1">
                          <a:latin typeface="Calibri"/>
                          <a:cs typeface="Calibri"/>
                          <a:sym typeface="Calibri"/>
                        </a:rPr>
                        <a:t>Seastar</a:t>
                      </a:r>
                      <a:r>
                        <a:rPr lang="it-IT" sz="1800" u="none" strike="noStrike" cap="none" dirty="0">
                          <a:latin typeface="Calibri"/>
                          <a:cs typeface="Calibri"/>
                          <a:sym typeface="Calibri"/>
                        </a:rPr>
                        <a:t>)</a:t>
                      </a:r>
                      <a:endParaRPr sz="1800" dirty="0"/>
                    </a:p>
                  </a:txBody>
                  <a:tcPr marL="60025" marR="6002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baseline="300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baseline="30000" dirty="0"/>
                        <a:t>39</a:t>
                      </a:r>
                      <a:r>
                        <a:rPr lang="it-IT" sz="1800" u="none" strike="noStrike" cap="none" dirty="0"/>
                        <a:t>K [</a:t>
                      </a:r>
                      <a:r>
                        <a:rPr lang="it-IT" sz="1800" u="none" strike="noStrike" cap="none" dirty="0" err="1"/>
                        <a:t>ppb</a:t>
                      </a:r>
                      <a:r>
                        <a:rPr lang="it-IT" sz="1800" u="none" strike="noStrike" cap="none" dirty="0"/>
                        <a:t>]</a:t>
                      </a: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crystal</a:t>
                      </a:r>
                      <a:endParaRPr lang="it-IT"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</a:t>
                      </a:r>
                      <a:r>
                        <a:rPr lang="it-IT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tip</a:t>
                      </a: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/</a:t>
                      </a:r>
                      <a:r>
                        <a:rPr lang="it-IT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tail</a:t>
                      </a: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)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 err="1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PoP</a:t>
                      </a:r>
                      <a:endParaRPr sz="1800" u="none" strike="noStrike" cap="none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baseline="30000"/>
                        <a:t>210</a:t>
                      </a:r>
                      <a:r>
                        <a:rPr lang="it-IT" sz="1800" u="none" strike="noStrike" cap="none"/>
                        <a:t>Pb [mBq/kg]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Rate ROI [1,6]</a:t>
                      </a:r>
                      <a:r>
                        <a:rPr lang="it-IT" sz="1800" u="none" strike="noStrike" cap="none" dirty="0" err="1"/>
                        <a:t>keV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baseline="30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214</a:t>
                      </a: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Bi-</a:t>
                      </a:r>
                      <a:r>
                        <a:rPr lang="it-IT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214</a:t>
                      </a: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</a:t>
                      </a:r>
                      <a:endParaRPr sz="1800"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</a:t>
                      </a:r>
                      <a:r>
                        <a:rPr lang="it-IT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ppt</a:t>
                      </a: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]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baseline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</a:t>
                      </a:r>
                      <a:r>
                        <a:rPr lang="it-IT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238</a:t>
                      </a:r>
                      <a:r>
                        <a:rPr lang="it-IT" sz="1800" u="none" strike="noStrike" cap="none" baseline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U/ </a:t>
                      </a:r>
                      <a:r>
                        <a:rPr lang="it-IT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226</a:t>
                      </a:r>
                      <a:r>
                        <a:rPr lang="it-IT" sz="1800" u="none" strike="noStrike" cap="none" baseline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Ra)</a:t>
                      </a:r>
                      <a:endParaRPr sz="1800" u="none" strike="noStrike" cap="none" baseline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Calibri"/>
                        <a:buNone/>
                      </a:pPr>
                      <a:endParaRPr sz="1800" u="none" strike="noStrike" cap="none" baseline="30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Calibri"/>
                        <a:buNone/>
                      </a:pPr>
                      <a:r>
                        <a:rPr lang="it-IT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212</a:t>
                      </a: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Bi-</a:t>
                      </a:r>
                      <a:r>
                        <a:rPr lang="it-IT" sz="1800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212</a:t>
                      </a: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</a:t>
                      </a:r>
                      <a:endParaRPr sz="1800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100"/>
                        <a:buFont typeface="Calibri"/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[</a:t>
                      </a:r>
                      <a:r>
                        <a:rPr lang="it-IT" sz="1800" u="none" strike="noStrike" cap="none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ppt</a:t>
                      </a: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]</a:t>
                      </a:r>
                      <a:endParaRPr sz="1800" u="none" strike="noStrike" cap="none" baseline="30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 cap="none" baseline="0" dirty="0">
                          <a:latin typeface="+mn-lt"/>
                          <a:ea typeface="Calibri"/>
                          <a:cs typeface="Calibri"/>
                          <a:sym typeface="Calibri"/>
                        </a:rPr>
                        <a:t>(</a:t>
                      </a:r>
                      <a:r>
                        <a:rPr lang="it-IT" sz="1800" u="none" strike="noStrike" cap="none" baseline="30000" dirty="0">
                          <a:latin typeface="+mn-lt"/>
                          <a:ea typeface="Calibri"/>
                          <a:cs typeface="Calibri"/>
                          <a:sym typeface="Calibri"/>
                        </a:rPr>
                        <a:t>232</a:t>
                      </a:r>
                      <a:r>
                        <a:rPr lang="it-IT" sz="1800" u="none" strike="noStrike" cap="none" baseline="0" dirty="0">
                          <a:latin typeface="+mn-lt"/>
                          <a:ea typeface="Calibri"/>
                          <a:cs typeface="Calibri"/>
                          <a:sym typeface="Calibri"/>
                        </a:rPr>
                        <a:t>Th)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NaI-31</a:t>
                      </a:r>
                      <a:endParaRPr sz="180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MKBW4911V</a:t>
                      </a:r>
                      <a:endParaRPr sz="1800" dirty="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3.00</a:t>
                      </a:r>
                      <a:endParaRPr sz="1800" dirty="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800" dirty="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cs typeface="Calibri"/>
                          <a:sym typeface="Calibri"/>
                        </a:rPr>
                        <a:t>8.0</a:t>
                      </a:r>
                      <a:endParaRPr sz="1800" dirty="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18.5±0.7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solidFill>
                            <a:srgbClr val="00B050"/>
                          </a:solidFill>
                          <a:latin typeface="Calibri"/>
                          <a:cs typeface="Calibri"/>
                          <a:sym typeface="Calibri"/>
                        </a:rPr>
                        <a:t>14.6±3.0</a:t>
                      </a:r>
                      <a:endParaRPr sz="1800" dirty="0">
                        <a:solidFill>
                          <a:srgbClr val="00B050"/>
                        </a:solidFill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1.02±0.07</a:t>
                      </a:r>
                      <a:endParaRPr sz="1800" dirty="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2.74±0.03</a:t>
                      </a:r>
                      <a:endParaRPr sz="180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_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_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NaI-33</a:t>
                      </a:r>
                      <a:r>
                        <a:rPr lang="it-IT" sz="1800" u="none" strike="noStrike" cap="none" baseline="30000" dirty="0"/>
                        <a:t>*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MKCC0371</a:t>
                      </a: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3.40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11 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4.3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4.1±0.6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 cap="none" dirty="0">
                          <a:solidFill>
                            <a:srgbClr val="00B050"/>
                          </a:solidFill>
                          <a:latin typeface="+mn-lt"/>
                          <a:cs typeface="Calibri"/>
                          <a:sym typeface="Calibri"/>
                        </a:rPr>
                        <a:t>2.1±1.4</a:t>
                      </a:r>
                      <a:endParaRPr lang="it-IT" sz="1800" dirty="0">
                        <a:solidFill>
                          <a:srgbClr val="00B050"/>
                        </a:solidFill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/>
                        <a:t>0.51±0.02 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u="none" strike="noStrike" cap="none"/>
                        <a:t>0.95±0.05</a:t>
                      </a:r>
                      <a:endParaRPr sz="1800" b="1" u="none" strike="noStrike" cap="none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0.47±0.05</a:t>
                      </a:r>
                      <a:endParaRPr sz="180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0.40±0.07</a:t>
                      </a:r>
                      <a:endParaRPr sz="1800" dirty="0"/>
                    </a:p>
                  </a:txBody>
                  <a:tcPr marL="60025" marR="6002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2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/>
                        <a:t>NaI-35</a:t>
                      </a:r>
                      <a:endParaRPr sz="18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/>
                        <a:t>MKCC0371</a:t>
                      </a: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4.36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4.3</a:t>
                      </a:r>
                      <a:endParaRPr sz="1800" dirty="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8.0±1.0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0.53±0.01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1.26±0.03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0.18±0.03</a:t>
                      </a:r>
                      <a:endParaRPr sz="180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cs typeface="Calibri"/>
                          <a:sym typeface="Calibri"/>
                        </a:rPr>
                        <a:t>-</a:t>
                      </a:r>
                      <a:endParaRPr sz="1800" dirty="0"/>
                    </a:p>
                  </a:txBody>
                  <a:tcPr marL="60025" marR="6002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2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NaI-37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113065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4.35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7.8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17.7</a:t>
                      </a:r>
                      <a:endParaRPr sz="1800" b="1" dirty="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8.0±0.7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/>
                        <a:t>0.79±0.01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solidFill>
                            <a:schemeClr val="tx1"/>
                          </a:solidFill>
                        </a:rPr>
                        <a:t> 2.57±0.05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0.61±0.05</a:t>
                      </a:r>
                      <a:endParaRPr sz="1800" dirty="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0.27±0.06</a:t>
                      </a:r>
                      <a:endParaRPr sz="1800" dirty="0"/>
                    </a:p>
                  </a:txBody>
                  <a:tcPr marL="60025" marR="6002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2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NaI-40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76650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dirty="0"/>
                        <a:t>6.7</a:t>
                      </a:r>
                      <a:endParaRPr sz="1800" dirty="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5.8±0.6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_</a:t>
                      </a: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_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_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_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60025" marR="60025" marT="0" marB="0"/>
                </a:tc>
                <a:extLst>
                  <a:ext uri="{0D108BD9-81ED-4DB2-BD59-A6C34878D82A}">
                    <a16:rowId xmlns:a16="http://schemas.microsoft.com/office/drawing/2014/main" val="3503637238"/>
                  </a:ext>
                </a:extLst>
              </a:tr>
              <a:tr h="3732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NaI-41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76650(80%)+MKCC0371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4.27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dirty="0"/>
                        <a:t>6.8</a:t>
                      </a:r>
                      <a:endParaRPr sz="1800" dirty="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7.4±1.0</a:t>
                      </a:r>
                      <a:endParaRPr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0.60±0.02 </a:t>
                      </a: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u="none" strike="noStrike" cap="none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1.8±0.4</a:t>
                      </a:r>
                      <a:endParaRPr sz="1800" u="none" strike="noStrike" cap="none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dirty="0"/>
                        <a:t>0.48±0.05</a:t>
                      </a:r>
                      <a:endParaRPr sz="1800" dirty="0"/>
                    </a:p>
                  </a:txBody>
                  <a:tcPr marL="60025" marR="6002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800" dirty="0"/>
                        <a:t>0.39±0.07</a:t>
                      </a:r>
                      <a:endParaRPr sz="1800" dirty="0"/>
                    </a:p>
                  </a:txBody>
                  <a:tcPr marL="60025" marR="60025" marT="0" marB="0"/>
                </a:tc>
                <a:extLst>
                  <a:ext uri="{0D108BD9-81ED-4DB2-BD59-A6C34878D82A}">
                    <a16:rowId xmlns:a16="http://schemas.microsoft.com/office/drawing/2014/main" val="720312716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FC45D47-F0FF-C3A1-8E66-10C136D37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067F8-FB30-BD48-8BA6-2634A23F06AE}" type="slidenum">
              <a:rPr lang="it-US" smtClean="0"/>
              <a:t>8</a:t>
            </a:fld>
            <a:endParaRPr lang="it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23D8FB-9415-73B5-7D02-67EDCADE3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US" dirty="0"/>
              <a:t>Funding 2025 </a:t>
            </a:r>
          </a:p>
        </p:txBody>
      </p:sp>
      <p:pic>
        <p:nvPicPr>
          <p:cNvPr id="5" name="Segnaposto contenuto 4" descr="Immagine che contiene testo, linea, numero, schermata&#10;&#10;Descrizione generata automaticamente">
            <a:extLst>
              <a:ext uri="{FF2B5EF4-FFF2-40B4-BE49-F238E27FC236}">
                <a16:creationId xmlns:a16="http://schemas.microsoft.com/office/drawing/2014/main" id="{13D9ECBF-F1E9-2C2E-699D-01C28D0FE6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7"/>
            <a:ext cx="10515600" cy="4276975"/>
          </a:xfrm>
        </p:spPr>
      </p:pic>
    </p:spTree>
    <p:extLst>
      <p:ext uri="{BB962C8B-B14F-4D97-AF65-F5344CB8AC3E}">
        <p14:creationId xmlns:p14="http://schemas.microsoft.com/office/powerpoint/2010/main" val="21304022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4240</TotalTime>
  <Words>819</Words>
  <Application>Microsoft Macintosh PowerPoint</Application>
  <PresentationFormat>Widescreen</PresentationFormat>
  <Paragraphs>319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Aptos Narrow</vt:lpstr>
      <vt:lpstr>Arial</vt:lpstr>
      <vt:lpstr>Calibri</vt:lpstr>
      <vt:lpstr>Tema di Office</vt:lpstr>
      <vt:lpstr>Crystal growth</vt:lpstr>
      <vt:lpstr>Since last meeting </vt:lpstr>
      <vt:lpstr>Crystal from COSINE200 powder</vt:lpstr>
      <vt:lpstr>Crystal from COSINE200 powder</vt:lpstr>
      <vt:lpstr>Summary of runs and tests for ZR</vt:lpstr>
      <vt:lpstr>Next </vt:lpstr>
      <vt:lpstr>Presentazione standard di PowerPoint</vt:lpstr>
      <vt:lpstr>Summary of data from different crystals</vt:lpstr>
      <vt:lpstr>Funding 2025 </vt:lpstr>
      <vt:lpstr>Presentazione standard di PowerPoint</vt:lpstr>
      <vt:lpstr>Funding 2026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Aldo Ianni</dc:creator>
  <cp:lastModifiedBy>Aldo Ianni</cp:lastModifiedBy>
  <cp:revision>6</cp:revision>
  <dcterms:created xsi:type="dcterms:W3CDTF">2025-05-19T08:51:53Z</dcterms:created>
  <dcterms:modified xsi:type="dcterms:W3CDTF">2025-05-22T07:32:11Z</dcterms:modified>
</cp:coreProperties>
</file>