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69" r:id="rId2"/>
    <p:sldId id="270" r:id="rId3"/>
    <p:sldId id="271" r:id="rId4"/>
    <p:sldId id="272" r:id="rId5"/>
    <p:sldId id="273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5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23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E877F296-8C1E-4A42-A5F0-2DAD37153103}" type="datetime1">
              <a:rPr lang="it-IT" smtClean="0"/>
              <a:t>21/05/25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Tofprad update 21/05/2025</a:t>
            </a:r>
            <a:endParaRPr lang="en-GB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69FA-08F8-0740-92E2-24804B2B2D6C}" type="datetime1">
              <a:rPr lang="it-IT" smtClean="0"/>
              <a:t>21/05/25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Tofprad update 21/05/2025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Tofprad</a:t>
            </a:r>
            <a:r>
              <a:rPr lang="en-GB" dirty="0"/>
              <a:t>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Giacomo Traini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start detector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D1DA-0A3F-4A4E-972D-5CD304CA9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0416" y="2508036"/>
            <a:ext cx="11445810" cy="7132920"/>
          </a:xfrm>
        </p:spPr>
        <p:txBody>
          <a:bodyPr>
            <a:normAutofit lnSpcReduction="10000"/>
          </a:bodyPr>
          <a:lstStyle/>
          <a:p>
            <a:r>
              <a:rPr lang="en-GB" sz="4400" dirty="0"/>
              <a:t>Design </a:t>
            </a:r>
            <a:r>
              <a:rPr lang="en-GB" sz="4400" dirty="0" err="1"/>
              <a:t>cryteria</a:t>
            </a:r>
            <a:r>
              <a:rPr lang="en-GB" sz="4400" dirty="0"/>
              <a:t>:</a:t>
            </a:r>
          </a:p>
          <a:p>
            <a:pPr lvl="1"/>
            <a:r>
              <a:rPr lang="en-GB" sz="4400" dirty="0"/>
              <a:t>Goal: resolution &lt;100 </a:t>
            </a:r>
            <a:r>
              <a:rPr lang="en-GB" sz="4400" dirty="0" err="1"/>
              <a:t>ps</a:t>
            </a:r>
            <a:r>
              <a:rPr lang="en-GB" sz="4400" dirty="0"/>
              <a:t> with protons</a:t>
            </a:r>
          </a:p>
          <a:p>
            <a:pPr lvl="1"/>
            <a:r>
              <a:rPr lang="en-GB" sz="4400" dirty="0"/>
              <a:t>Larger area </a:t>
            </a:r>
            <a:r>
              <a:rPr lang="en-GB" sz="4400" dirty="0" err="1"/>
              <a:t>wrt</a:t>
            </a:r>
            <a:r>
              <a:rPr lang="en-GB" sz="4400" dirty="0"/>
              <a:t> the FOOT version</a:t>
            </a:r>
          </a:p>
          <a:p>
            <a:pPr lvl="1"/>
            <a:r>
              <a:rPr lang="en-GB" sz="4400" dirty="0"/>
              <a:t>Octagonal shape (less perimeter to cover with same ”useful area”)</a:t>
            </a:r>
          </a:p>
          <a:p>
            <a:pPr lvl="1"/>
            <a:r>
              <a:rPr lang="en-GB" sz="4400" dirty="0"/>
              <a:t>Increase light production ( </a:t>
            </a:r>
            <a:r>
              <a:rPr lang="en-GB" sz="4400" b="1" dirty="0"/>
              <a:t>6 mm thickness </a:t>
            </a:r>
            <a:r>
              <a:rPr lang="en-GB" sz="4400" dirty="0"/>
              <a:t>vs 2 mm) and  collection with respect to the current version (</a:t>
            </a:r>
            <a:r>
              <a:rPr lang="en-GB" sz="4400" b="1" dirty="0"/>
              <a:t>~95% </a:t>
            </a:r>
            <a:r>
              <a:rPr lang="en-GB" sz="4400" dirty="0"/>
              <a:t>of perimeter vs ~30%)</a:t>
            </a:r>
          </a:p>
          <a:p>
            <a:pPr lvl="1"/>
            <a:r>
              <a:rPr lang="en-GB" sz="4400" dirty="0"/>
              <a:t>Best scenario: provide </a:t>
            </a:r>
            <a:r>
              <a:rPr lang="en-GB" sz="4400" dirty="0" err="1"/>
              <a:t>x,y</a:t>
            </a:r>
            <a:r>
              <a:rPr lang="en-GB" sz="4400" dirty="0"/>
              <a:t> position of protons and avoid second tracker </a:t>
            </a:r>
          </a:p>
          <a:p>
            <a:pPr lvl="1"/>
            <a:endParaRPr lang="en-GB" sz="4400" dirty="0"/>
          </a:p>
          <a:p>
            <a:pPr lvl="1"/>
            <a:endParaRPr lang="en-GB" sz="4400" dirty="0"/>
          </a:p>
          <a:p>
            <a:pPr lvl="1"/>
            <a:endParaRPr lang="en-GB" sz="4400" dirty="0"/>
          </a:p>
          <a:p>
            <a:pPr lvl="1"/>
            <a:endParaRPr lang="en-GB" sz="4400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24F5-96F3-A14B-A34E-B72EE380E30C}" type="datetime1">
              <a:rPr lang="it-IT" smtClean="0"/>
              <a:t>21/05/25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Tofprad update 21/05/2025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BB013-AAE6-C64E-BFF2-16C4E7FB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77" y="2604654"/>
            <a:ext cx="9357013" cy="9162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96242-8D72-E948-896A-19478420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945" y="9878411"/>
            <a:ext cx="10277965" cy="2659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D8105-8580-E843-9D2F-F4C2E11D0083}"/>
              </a:ext>
            </a:extLst>
          </p:cNvPr>
          <p:cNvSpPr/>
          <p:nvPr/>
        </p:nvSpPr>
        <p:spPr>
          <a:xfrm>
            <a:off x="21923312" y="9905970"/>
            <a:ext cx="1662545" cy="31311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136F2-0F54-A04C-981B-9A07073AD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3814" y="9462329"/>
            <a:ext cx="2882900" cy="10287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9F15CC-9176-8D4E-8A10-903A16EFD3C5}"/>
              </a:ext>
            </a:extLst>
          </p:cNvPr>
          <p:cNvCxnSpPr/>
          <p:nvPr/>
        </p:nvCxnSpPr>
        <p:spPr>
          <a:xfrm>
            <a:off x="5908431" y="4056184"/>
            <a:ext cx="0" cy="5861539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63FD3F-8139-5D4B-8DD4-B06274E216F0}"/>
              </a:ext>
            </a:extLst>
          </p:cNvPr>
          <p:cNvSpPr txBox="1"/>
          <p:nvPr/>
        </p:nvSpPr>
        <p:spPr>
          <a:xfrm>
            <a:off x="5955323" y="6588369"/>
            <a:ext cx="20826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>
                <a:solidFill>
                  <a:schemeClr val="tx1"/>
                </a:solidFill>
              </a:rPr>
              <a:t>~20 cm</a:t>
            </a:r>
          </a:p>
        </p:txBody>
      </p:sp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Read-out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43C6E-96F8-3D4E-8E74-671278927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5669" y="2543956"/>
            <a:ext cx="8344452" cy="870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SiPM</a:t>
            </a:r>
            <a:r>
              <a:rPr lang="en-GB" dirty="0"/>
              <a:t> 6x6 mm</a:t>
            </a:r>
            <a:r>
              <a:rPr lang="en-GB" baseline="30000" dirty="0"/>
              <a:t>2 </a:t>
            </a:r>
            <a:r>
              <a:rPr lang="en-GB" dirty="0"/>
              <a:t>by Broadcom: ordered 60 (6 </a:t>
            </a:r>
            <a:r>
              <a:rPr lang="en-GB" dirty="0" err="1"/>
              <a:t>SiPM</a:t>
            </a:r>
            <a:r>
              <a:rPr lang="en-GB" dirty="0"/>
              <a:t> x8 sides + some spare), 22 already arrived, the rest in July.</a:t>
            </a:r>
            <a:br>
              <a:rPr lang="en-GB" dirty="0"/>
            </a:br>
            <a:endParaRPr lang="en-GB" dirty="0"/>
          </a:p>
          <a:p>
            <a:r>
              <a:rPr lang="en-GB" dirty="0"/>
              <a:t>48 channels formed by </a:t>
            </a:r>
            <a:r>
              <a:rPr lang="en-GB" dirty="0" err="1"/>
              <a:t>SiPM</a:t>
            </a:r>
            <a:r>
              <a:rPr lang="en-GB" dirty="0"/>
              <a:t> couples connected in series </a:t>
            </a:r>
            <a:br>
              <a:rPr lang="en-GB" dirty="0"/>
            </a:br>
            <a:endParaRPr lang="en-GB" dirty="0"/>
          </a:p>
          <a:p>
            <a:r>
              <a:rPr lang="en-GB" dirty="0"/>
              <a:t>Custom PCB (no active element, thought to be connected to </a:t>
            </a:r>
            <a:r>
              <a:rPr lang="en-GB" dirty="0" err="1"/>
              <a:t>WaveDAQ</a:t>
            </a:r>
            <a:r>
              <a:rPr lang="en-GB" dirty="0"/>
              <a:t> for </a:t>
            </a:r>
            <a:r>
              <a:rPr lang="en-GB" dirty="0" err="1"/>
              <a:t>SiPM</a:t>
            </a:r>
            <a:r>
              <a:rPr lang="en-GB" dirty="0"/>
              <a:t> bias and readout though SMA cables )</a:t>
            </a:r>
            <a:br>
              <a:rPr lang="en-GB" dirty="0"/>
            </a:br>
            <a:endParaRPr lang="en-GB" dirty="0"/>
          </a:p>
          <a:p>
            <a:r>
              <a:rPr lang="en-GB" dirty="0"/>
              <a:t>Ordered SMA cables (delivery expected in 2-3 weeks)</a:t>
            </a:r>
            <a:br>
              <a:rPr lang="en-GB" dirty="0"/>
            </a:br>
            <a:endParaRPr lang="en-GB" dirty="0"/>
          </a:p>
          <a:p>
            <a:r>
              <a:rPr lang="en-GB" dirty="0"/>
              <a:t>Additional connector for future upgrades (CAEN board?)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B56F-2DB2-AA4A-A767-1A2F6119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C951-52EA-404D-8ED9-5C6F77FE1ECD}" type="datetime1">
              <a:rPr lang="it-IT" smtClean="0"/>
              <a:t>21/05/25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Tofprad update 21/05/2025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B8CF9-42C9-C14F-AE92-62737109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7" y="2504660"/>
            <a:ext cx="7002674" cy="2485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730E0-F25F-764B-A8A7-A7F1AFAC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06" y="2941982"/>
            <a:ext cx="5148178" cy="380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AE62A-6DB1-6A45-81F5-3FBCD9F5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26" y="6977403"/>
            <a:ext cx="5745922" cy="4367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8CD067-9383-9A44-9CD3-B36CFC0D5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471" y="4371285"/>
            <a:ext cx="44577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DE23-06B5-2544-8D32-9CAEAC32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D9CEB-6541-0948-84C0-876DC09B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9954591" cy="8702675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Fiber</a:t>
            </a:r>
            <a:r>
              <a:rPr lang="en-GB" dirty="0"/>
              <a:t> planes (1 mm side), surface ~ 10x10 cm</a:t>
            </a:r>
            <a:r>
              <a:rPr lang="en-GB" baseline="30000" dirty="0"/>
              <a:t>2</a:t>
            </a:r>
          </a:p>
          <a:p>
            <a:endParaRPr lang="en-GB" baseline="30000" dirty="0"/>
          </a:p>
          <a:p>
            <a:r>
              <a:rPr lang="en-GB" dirty="0"/>
              <a:t>Mylar covering to reduce cross-talk between planes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Marco Magi will provide to cut the planes and design the frame</a:t>
            </a:r>
            <a:br>
              <a:rPr lang="en-GB" dirty="0"/>
            </a:br>
            <a:endParaRPr lang="en-GB" dirty="0"/>
          </a:p>
          <a:p>
            <a:r>
              <a:rPr lang="en-GB" dirty="0"/>
              <a:t>Electronics from Pisa (presumably not ready for CNAO)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E7F49-0D17-1345-B1A9-87C44F3F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D80F-791F-DE47-AF86-807B42FDDAF4}" type="datetime1">
              <a:rPr lang="it-IT" smtClean="0"/>
              <a:t>21/05/25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F612D-1E59-3D4C-8226-B9CD2CEF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Tofprad update 21/05/2025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571F2-90B1-374F-AA40-B33692FA4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2" b="18986"/>
          <a:stretch/>
        </p:blipFill>
        <p:spPr>
          <a:xfrm>
            <a:off x="14615905" y="2405268"/>
            <a:ext cx="7290000" cy="95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9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A078-8023-4844-9D59-EECB1AD8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@ CNAO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E40C-0D6E-E44B-B256-76D5FBF2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1" y="2702983"/>
            <a:ext cx="8801652" cy="87026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Octagon with reduced thickness (1 mm), read-out just for 4 sides. The scintillator sample is </a:t>
            </a:r>
            <a:r>
              <a:rPr lang="en-GB" dirty="0" err="1"/>
              <a:t>cutted</a:t>
            </a:r>
            <a:r>
              <a:rPr lang="en-GB" dirty="0"/>
              <a:t> and polished by Marco Magi from a squared, old scintillator that we already have in lab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final scintillator has been bought from Eljen with octagonal shape, hoping a better polishing on the side…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8BF11-A239-D644-8FEC-A2579F46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F5F-F227-0A44-AFC2-FBABDF8DF301}" type="datetime1">
              <a:rPr lang="it-IT" smtClean="0"/>
              <a:t>21/05/25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D1B8E-38C9-DD4D-BC50-2030B15F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Tofprad update 21/05/2025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ADFD5-008C-CD47-A770-9E3C8B3C6519}"/>
              </a:ext>
            </a:extLst>
          </p:cNvPr>
          <p:cNvSpPr txBox="1"/>
          <p:nvPr/>
        </p:nvSpPr>
        <p:spPr>
          <a:xfrm>
            <a:off x="13040138" y="2107095"/>
            <a:ext cx="10118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dirty="0"/>
              <a:t>Shift: 7 June (22.00-6.00), 8 June (22.00-4.00)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1BF00A-D239-544B-8942-D531D9E69A56}"/>
              </a:ext>
            </a:extLst>
          </p:cNvPr>
          <p:cNvSpPr txBox="1">
            <a:spLocks/>
          </p:cNvSpPr>
          <p:nvPr/>
        </p:nvSpPr>
        <p:spPr>
          <a:xfrm>
            <a:off x="11971129" y="3939898"/>
            <a:ext cx="1196229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Arial" panose="020B0604020202020204" pitchFamily="34" charset="0"/>
              <a:buChar char="•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0000"/>
              <a:buFont typeface="Wingdings" pitchFamily="2" charset="2"/>
              <a:buChar char="Ø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00" dirty="0"/>
              <a:t>Logistic:</a:t>
            </a:r>
          </a:p>
          <a:p>
            <a:pPr marL="685800" indent="-685800"/>
            <a:r>
              <a:rPr lang="en-GB" sz="4200" dirty="0"/>
              <a:t>How many people? How much money we have?</a:t>
            </a:r>
          </a:p>
          <a:p>
            <a:pPr marL="685800" indent="-685800"/>
            <a:r>
              <a:rPr lang="en-GB" sz="4200" dirty="0"/>
              <a:t>Roma van is available</a:t>
            </a:r>
          </a:p>
          <a:p>
            <a:pPr marL="685800" indent="-685800"/>
            <a:r>
              <a:rPr lang="en-GB" sz="4200" dirty="0"/>
              <a:t>Tentative schedule:</a:t>
            </a:r>
          </a:p>
          <a:p>
            <a:pPr marL="1143000" lvl="1" indent="-685800"/>
            <a:r>
              <a:rPr lang="en-GB" sz="4200" dirty="0"/>
              <a:t>Thursday 5th June, arrive @ Pisa in the evening</a:t>
            </a:r>
          </a:p>
          <a:p>
            <a:pPr marL="1143000" lvl="1" indent="-685800"/>
            <a:r>
              <a:rPr lang="en-GB" sz="4200" dirty="0"/>
              <a:t>Friday 6th June, travel + mounting</a:t>
            </a:r>
          </a:p>
          <a:p>
            <a:pPr marL="1143000" lvl="1" indent="-685800"/>
            <a:r>
              <a:rPr lang="en-GB" sz="4200" dirty="0"/>
              <a:t>Saturday 7th June: waiting for the beam + beam</a:t>
            </a:r>
          </a:p>
          <a:p>
            <a:pPr marL="1143000" lvl="1" indent="-685800"/>
            <a:r>
              <a:rPr lang="en-GB" sz="4200" dirty="0"/>
              <a:t>Sunday 8th June: waiting for the beam + beam</a:t>
            </a:r>
          </a:p>
          <a:p>
            <a:pPr marL="1143000" lvl="1" indent="-685800"/>
            <a:r>
              <a:rPr lang="en-GB" sz="4200" dirty="0"/>
              <a:t>Monday 9th June: dismounting + travel</a:t>
            </a:r>
          </a:p>
          <a:p>
            <a:pPr marL="1143000" lvl="1" indent="-685800"/>
            <a:endParaRPr lang="en-GB" sz="4200" dirty="0"/>
          </a:p>
          <a:p>
            <a:pPr marL="1143000" lvl="1" indent="-685800"/>
            <a:endParaRPr lang="en-GB" sz="4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8475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111</TotalTime>
  <Words>260</Words>
  <Application>Microsoft Macintosh PowerPoint</Application>
  <PresentationFormat>Custom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Tofprad update </vt:lpstr>
      <vt:lpstr>New start detector design</vt:lpstr>
      <vt:lpstr>Read-out electronics</vt:lpstr>
      <vt:lpstr>Trackers</vt:lpstr>
      <vt:lpstr>Test @ CNAO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Tofprad update (Start detector)</dc:title>
  <dc:creator>Giacomo Traini</dc:creator>
  <cp:lastModifiedBy>Giacomo Traini</cp:lastModifiedBy>
  <cp:revision>6</cp:revision>
  <cp:lastPrinted>2021-11-29T08:15:29Z</cp:lastPrinted>
  <dcterms:created xsi:type="dcterms:W3CDTF">2025-05-21T06:41:29Z</dcterms:created>
  <dcterms:modified xsi:type="dcterms:W3CDTF">2025-05-21T08:33:15Z</dcterms:modified>
</cp:coreProperties>
</file>