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5.jpg" ContentType="image/jpeg"/>
  <Override PartName="/ppt/notesSlides/notesSlide2.xml" ContentType="application/vnd.openxmlformats-officedocument.presentationml.notesSlide+xml"/>
  <Override PartName="/ppt/media/image15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0"/>
  </p:notesMasterIdLst>
  <p:handoutMasterIdLst>
    <p:handoutMasterId r:id="rId51"/>
  </p:handoutMasterIdLst>
  <p:sldIdLst>
    <p:sldId id="258" r:id="rId2"/>
    <p:sldId id="1818" r:id="rId3"/>
    <p:sldId id="1819" r:id="rId4"/>
    <p:sldId id="1794" r:id="rId5"/>
    <p:sldId id="1796" r:id="rId6"/>
    <p:sldId id="1758" r:id="rId7"/>
    <p:sldId id="1749" r:id="rId8"/>
    <p:sldId id="1741" r:id="rId9"/>
    <p:sldId id="1760" r:id="rId10"/>
    <p:sldId id="1766" r:id="rId11"/>
    <p:sldId id="1153" r:id="rId12"/>
    <p:sldId id="1769" r:id="rId13"/>
    <p:sldId id="1817" r:id="rId14"/>
    <p:sldId id="1159" r:id="rId15"/>
    <p:sldId id="1755" r:id="rId16"/>
    <p:sldId id="1771" r:id="rId17"/>
    <p:sldId id="1772" r:id="rId18"/>
    <p:sldId id="1773" r:id="rId19"/>
    <p:sldId id="1792" r:id="rId20"/>
    <p:sldId id="1793" r:id="rId21"/>
    <p:sldId id="1791" r:id="rId22"/>
    <p:sldId id="1417" r:id="rId23"/>
    <p:sldId id="1816" r:id="rId24"/>
    <p:sldId id="1788" r:id="rId25"/>
    <p:sldId id="1826" r:id="rId26"/>
    <p:sldId id="1825" r:id="rId27"/>
    <p:sldId id="1824" r:id="rId28"/>
    <p:sldId id="1800" r:id="rId29"/>
    <p:sldId id="1790" r:id="rId30"/>
    <p:sldId id="1823" r:id="rId31"/>
    <p:sldId id="1781" r:id="rId32"/>
    <p:sldId id="1779" r:id="rId33"/>
    <p:sldId id="1822" r:id="rId34"/>
    <p:sldId id="1787" r:id="rId35"/>
    <p:sldId id="1802" r:id="rId36"/>
    <p:sldId id="1809" r:id="rId37"/>
    <p:sldId id="1783" r:id="rId38"/>
    <p:sldId id="1808" r:id="rId39"/>
    <p:sldId id="1815" r:id="rId40"/>
    <p:sldId id="1778" r:id="rId41"/>
    <p:sldId id="1776" r:id="rId42"/>
    <p:sldId id="1774" r:id="rId43"/>
    <p:sldId id="1775" r:id="rId44"/>
    <p:sldId id="1767" r:id="rId45"/>
    <p:sldId id="1810" r:id="rId46"/>
    <p:sldId id="1820" r:id="rId47"/>
    <p:sldId id="1821" r:id="rId48"/>
    <p:sldId id="1915" r:id="rId49"/>
  </p:sldIdLst>
  <p:sldSz cx="12192000" cy="6858000"/>
  <p:notesSz cx="6724650" cy="9774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5B6"/>
    <a:srgbClr val="E5F7FB"/>
    <a:srgbClr val="FFFFDC"/>
    <a:srgbClr val="F9F6E7"/>
    <a:srgbClr val="FFEA00"/>
    <a:srgbClr val="C1CA0B"/>
    <a:srgbClr val="0000FF"/>
    <a:srgbClr val="028BBE"/>
    <a:srgbClr val="CC3300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6327" autoAdjust="0"/>
  </p:normalViewPr>
  <p:slideViewPr>
    <p:cSldViewPr>
      <p:cViewPr varScale="1">
        <p:scale>
          <a:sx n="123" d="100"/>
          <a:sy n="123" d="100"/>
        </p:scale>
        <p:origin x="42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8414" y="0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8414" y="9285288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fld id="{4D2B4760-4160-4B86-9CDF-3A7FF88541E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57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414" y="0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31838"/>
            <a:ext cx="6515100" cy="3665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43438"/>
            <a:ext cx="4930775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Click to edit Master text styles</a:t>
            </a:r>
          </a:p>
          <a:p>
            <a:pPr lvl="1"/>
            <a:r>
              <a:rPr lang="en-US" altLang="it-IT" noProof="0"/>
              <a:t>Second level</a:t>
            </a:r>
          </a:p>
          <a:p>
            <a:pPr lvl="2"/>
            <a:r>
              <a:rPr lang="en-US" altLang="it-IT" noProof="0"/>
              <a:t>Third level</a:t>
            </a:r>
          </a:p>
          <a:p>
            <a:pPr lvl="3"/>
            <a:r>
              <a:rPr lang="en-US" altLang="it-IT" noProof="0"/>
              <a:t>Fourth level</a:t>
            </a:r>
          </a:p>
          <a:p>
            <a:pPr lvl="4"/>
            <a:r>
              <a:rPr lang="en-US" altLang="it-IT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414" y="9285288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fld id="{857C5E53-22C1-4D16-BF2D-170AEBEA06C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700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ED8226-BE6F-4E25-A55B-B3006D708DA0}" type="slidenum">
              <a:rPr lang="en-US" altLang="it-IT" sz="11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it-IT" sz="1100" dirty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31838"/>
            <a:ext cx="6515100" cy="36655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7C5E53-22C1-4D16-BF2D-170AEBEA06CC}" type="slidenum">
              <a:rPr lang="en-US" altLang="it-IT" smtClean="0"/>
              <a:pPr>
                <a:defRPr/>
              </a:pPr>
              <a:t>48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6313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53292" y="5181600"/>
            <a:ext cx="6085417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>
                <a:solidFill>
                  <a:srgbClr val="000099"/>
                </a:solidFill>
                <a:latin typeface="Arial" charset="0"/>
              </a:rPr>
              <a:t>Carlo Pagani</a:t>
            </a:r>
            <a:endParaRPr lang="it-IT" altLang="it-IT" sz="1600">
              <a:latin typeface="Cambria" pitchFamily="18" charset="0"/>
            </a:endParaRPr>
          </a:p>
          <a:p>
            <a:pPr algn="ctr" eaLnBrk="1" hangingPunct="1">
              <a:spcBef>
                <a:spcPct val="35000"/>
              </a:spcBef>
              <a:defRPr/>
            </a:pPr>
            <a:r>
              <a:rPr lang="it-IT" altLang="it-IT" sz="1600" b="0" i="1">
                <a:solidFill>
                  <a:srgbClr val="002060"/>
                </a:solidFill>
                <a:latin typeface="Arial" charset="0"/>
              </a:rPr>
              <a:t>carlo.pagani@mi.infn.it</a:t>
            </a:r>
            <a:endParaRPr lang="en-US" altLang="it-IT" sz="2000" b="0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08000" y="6172200"/>
            <a:ext cx="1137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altLang="it-IT" sz="1400" b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>
            <a:off x="2697684" y="2932624"/>
            <a:ext cx="67966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High Intensity Proton </a:t>
            </a:r>
            <a:r>
              <a:rPr lang="en-US" sz="3600" b="1" dirty="0" err="1">
                <a:solidFill>
                  <a:srgbClr val="000099"/>
                </a:solidFill>
                <a:effectLst/>
                <a:latin typeface="+mj-lt"/>
                <a:ea typeface="Times New Roman"/>
              </a:rPr>
              <a:t>Linacs</a:t>
            </a: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Pulsed and CW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BD3D13-2BA3-A046-8222-0D0B9C4BD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889" y="295813"/>
            <a:ext cx="9684215" cy="19646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BEB4F2-8AB1-EB48-B16B-E826526277AD}"/>
              </a:ext>
            </a:extLst>
          </p:cNvPr>
          <p:cNvSpPr txBox="1"/>
          <p:nvPr userDrawn="1"/>
        </p:nvSpPr>
        <p:spPr>
          <a:xfrm>
            <a:off x="1998659" y="1967871"/>
            <a:ext cx="819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1" err="1">
                <a:solidFill>
                  <a:srgbClr val="002060"/>
                </a:solidFill>
              </a:rPr>
              <a:t>Cycle</a:t>
            </a:r>
            <a:r>
              <a:rPr lang="it-IT" sz="2000" b="0" i="1">
                <a:solidFill>
                  <a:srgbClr val="002060"/>
                </a:solidFill>
              </a:rPr>
              <a:t> of </a:t>
            </a:r>
            <a:r>
              <a:rPr lang="it-IT" sz="2000" b="0" i="1" err="1">
                <a:solidFill>
                  <a:srgbClr val="002060"/>
                </a:solidFill>
              </a:rPr>
              <a:t>Seminars</a:t>
            </a:r>
            <a:r>
              <a:rPr lang="it-IT" sz="2000" b="0" i="1">
                <a:solidFill>
                  <a:srgbClr val="002060"/>
                </a:solidFill>
              </a:rPr>
              <a:t> by Carlo Pagani </a:t>
            </a:r>
          </a:p>
          <a:p>
            <a:pPr algn="ctr"/>
            <a:r>
              <a:rPr lang="it-IT" sz="2000" i="1">
                <a:solidFill>
                  <a:srgbClr val="CC3300"/>
                </a:solidFill>
              </a:rPr>
              <a:t>Seminar # 9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70B472-4E5B-AB4A-BB68-A7D9329AE9B6}"/>
              </a:ext>
            </a:extLst>
          </p:cNvPr>
          <p:cNvSpPr txBox="1"/>
          <p:nvPr userDrawn="1"/>
        </p:nvSpPr>
        <p:spPr>
          <a:xfrm>
            <a:off x="3280950" y="4129434"/>
            <a:ext cx="563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1" dirty="0">
                <a:solidFill>
                  <a:srgbClr val="002060"/>
                </a:solidFill>
              </a:rPr>
              <a:t>Shenzhen, 28 March 2023 / INFN LASA, 20 </a:t>
            </a:r>
            <a:r>
              <a:rPr lang="it-IT" sz="2000" b="0" i="1" dirty="0" err="1">
                <a:solidFill>
                  <a:srgbClr val="002060"/>
                </a:solidFill>
              </a:rPr>
              <a:t>May</a:t>
            </a:r>
            <a:r>
              <a:rPr lang="it-IT" sz="2000" b="0" i="1" dirty="0">
                <a:solidFill>
                  <a:srgbClr val="002060"/>
                </a:solidFill>
              </a:rPr>
              <a:t> 2025</a:t>
            </a:r>
          </a:p>
        </p:txBody>
      </p:sp>
      <p:pic>
        <p:nvPicPr>
          <p:cNvPr id="15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E717D9-91E3-374B-99DA-FD1B3AA206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075812"/>
            <a:ext cx="1600200" cy="877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CAE507A-96FE-76C3-B8C6-A207CF502A1F}"/>
              </a:ext>
            </a:extLst>
          </p:cNvPr>
          <p:cNvGrpSpPr/>
          <p:nvPr userDrawn="1"/>
        </p:nvGrpSpPr>
        <p:grpSpPr>
          <a:xfrm>
            <a:off x="2097988" y="5134806"/>
            <a:ext cx="1846484" cy="818262"/>
            <a:chOff x="1356458" y="4816441"/>
            <a:chExt cx="1846484" cy="81826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FAF6443-FBC5-334B-B57E-EDA2ADD8F5E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" t="14558" r="80508" b="21078"/>
            <a:stretch>
              <a:fillRect/>
            </a:stretch>
          </p:blipFill>
          <p:spPr bwMode="auto">
            <a:xfrm>
              <a:off x="1520265" y="4816441"/>
              <a:ext cx="1083514" cy="65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Immagine 18">
              <a:extLst>
                <a:ext uri="{FF2B5EF4-FFF2-40B4-BE49-F238E27FC236}">
                  <a16:creationId xmlns:a16="http://schemas.microsoft.com/office/drawing/2014/main" id="{013CE606-00A4-327A-2AAD-4F35448AFA0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" t="30773" r="71605" b="23523"/>
            <a:stretch/>
          </p:blipFill>
          <p:spPr bwMode="auto">
            <a:xfrm>
              <a:off x="2408877" y="4823251"/>
              <a:ext cx="794065" cy="79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ACA74C7-F2C0-A5B3-C31D-3D08E26B3F6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9" t="21892" r="29758" b="27756"/>
            <a:stretch>
              <a:fillRect/>
            </a:stretch>
          </p:blipFill>
          <p:spPr bwMode="auto">
            <a:xfrm>
              <a:off x="1356458" y="5445013"/>
              <a:ext cx="1142888" cy="189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658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69606-A68F-4DFF-8CED-82A6A928949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16DAEACD-2871-7890-0C15-24B7C6221D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3638-8E0C-4079-83E3-101B55F74CF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CBCD5A-0124-32EE-4612-4EE92A87CB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588000" cy="54864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588000" cy="54864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3DF54-B065-410E-A391-6B9CA888466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320E98-2AB8-907E-5E8F-1AB697A01D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12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4pPr>
              <a:defRPr>
                <a:solidFill>
                  <a:srgbClr val="002060"/>
                </a:solidFill>
              </a:defRPr>
            </a:lvl4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BB366A-F7D1-4519-A1E6-A2C124910861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F0AFC-FEF8-6D7F-99BF-BE98F82CCD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0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9017" y="914400"/>
            <a:ext cx="1094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text styles</a:t>
            </a:r>
          </a:p>
          <a:p>
            <a:pPr lvl="1"/>
            <a:r>
              <a:rPr lang="en-US" altLang="it-IT" dirty="0"/>
              <a:t>Second level</a:t>
            </a:r>
          </a:p>
          <a:p>
            <a:pPr lvl="2"/>
            <a:r>
              <a:rPr lang="en-US" altLang="it-IT" dirty="0"/>
              <a:t>Third level</a:t>
            </a:r>
          </a:p>
          <a:p>
            <a:pPr lvl="3"/>
            <a:r>
              <a:rPr lang="en-US" altLang="it-IT" dirty="0"/>
              <a:t>Fourth level</a:t>
            </a:r>
          </a:p>
          <a:p>
            <a:pPr lvl="4"/>
            <a:r>
              <a:rPr lang="en-US" altLang="it-IT" dirty="0"/>
              <a:t>Fifth level</a:t>
            </a:r>
          </a:p>
        </p:txBody>
      </p:sp>
      <p:sp>
        <p:nvSpPr>
          <p:cNvPr id="102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625601" y="142875"/>
            <a:ext cx="895561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505575"/>
            <a:ext cx="284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24625"/>
            <a:ext cx="6096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fld id="{00C542B8-C23F-41D8-B4CC-4402B39B27B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1032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33" name="Line 19"/>
          <p:cNvSpPr>
            <a:spLocks noChangeShapeType="1"/>
          </p:cNvSpPr>
          <p:nvPr userDrawn="1"/>
        </p:nvSpPr>
        <p:spPr bwMode="auto">
          <a:xfrm flipV="1">
            <a:off x="179917" y="762000"/>
            <a:ext cx="1178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13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541845F-0C9A-9740-AA76-7FFCAEE495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1190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D4F545-A548-724B-91C4-FE4EAE114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17" y="52236"/>
            <a:ext cx="987720" cy="654204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3D5C0B33-4822-DB79-D7A9-921DE8ED99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70" r:id="rId3"/>
    <p:sldLayoutId id="2147483769" r:id="rId4"/>
    <p:sldLayoutId id="2147483772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defRPr sz="24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04800" indent="-1905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9"/>
        </a:buBlip>
        <a:defRPr sz="2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74675" indent="-155575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0"/>
        </a:buBlip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803275" indent="-1143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031875" indent="-1143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4890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9462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4034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8606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24.wmf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30.jpeg"/><Relationship Id="rId9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em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11" Type="http://schemas.microsoft.com/office/2007/relationships/hdphoto" Target="../media/hdphoto1.wdp"/><Relationship Id="rId5" Type="http://schemas.openxmlformats.org/officeDocument/2006/relationships/image" Target="../media/image85.jp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6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5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g"/><Relationship Id="rId11" Type="http://schemas.openxmlformats.org/officeDocument/2006/relationships/image" Target="../media/image104.jp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24.png"/><Relationship Id="rId21" Type="http://schemas.openxmlformats.org/officeDocument/2006/relationships/image" Target="../media/image142.jp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123.jpg"/><Relationship Id="rId16" Type="http://schemas.openxmlformats.org/officeDocument/2006/relationships/image" Target="../media/image137.png"/><Relationship Id="rId20" Type="http://schemas.openxmlformats.org/officeDocument/2006/relationships/image" Target="../media/image1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19" Type="http://schemas.openxmlformats.org/officeDocument/2006/relationships/image" Target="../media/image140.jpg"/><Relationship Id="rId4" Type="http://schemas.openxmlformats.org/officeDocument/2006/relationships/image" Target="../media/image125.jpg"/><Relationship Id="rId9" Type="http://schemas.openxmlformats.org/officeDocument/2006/relationships/image" Target="../media/image130.jp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31.png"/><Relationship Id="rId7" Type="http://schemas.openxmlformats.org/officeDocument/2006/relationships/image" Target="../media/image147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jpg"/><Relationship Id="rId11" Type="http://schemas.openxmlformats.org/officeDocument/2006/relationships/image" Target="../media/image142.jpg"/><Relationship Id="rId5" Type="http://schemas.openxmlformats.org/officeDocument/2006/relationships/image" Target="../media/image145.jpg"/><Relationship Id="rId10" Type="http://schemas.openxmlformats.org/officeDocument/2006/relationships/image" Target="../media/image149.jpg"/><Relationship Id="rId4" Type="http://schemas.openxmlformats.org/officeDocument/2006/relationships/image" Target="../media/image144.png"/><Relationship Id="rId9" Type="http://schemas.openxmlformats.org/officeDocument/2006/relationships/image" Target="../media/image14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4.emf"/><Relationship Id="rId4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.png"/><Relationship Id="rId7" Type="http://schemas.openxmlformats.org/officeDocument/2006/relationships/image" Target="../media/image2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005C40-382C-C845-BACA-92F02A7BED99}"/>
              </a:ext>
            </a:extLst>
          </p:cNvPr>
          <p:cNvSpPr txBox="1"/>
          <p:nvPr/>
        </p:nvSpPr>
        <p:spPr>
          <a:xfrm>
            <a:off x="2388705" y="13716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726F0C-D0CB-4541-9EA0-D9F59C3978B7}"/>
              </a:ext>
            </a:extLst>
          </p:cNvPr>
          <p:cNvSpPr txBox="1"/>
          <p:nvPr/>
        </p:nvSpPr>
        <p:spPr>
          <a:xfrm>
            <a:off x="1931505" y="173934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E6FF06-1D30-B2A7-593D-CC0D6516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RF Acceleration – </a:t>
            </a:r>
            <a:r>
              <a:rPr lang="it-IT" err="1"/>
              <a:t>Protons</a:t>
            </a:r>
            <a:r>
              <a:rPr lang="it-IT"/>
              <a:t> (and </a:t>
            </a:r>
            <a:r>
              <a:rPr lang="it-IT" err="1"/>
              <a:t>ions</a:t>
            </a:r>
            <a:r>
              <a:rPr lang="it-IT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B8BD0EC-C7E2-C79F-7F5F-1B83F82A89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2400"/>
                  </a:spcBef>
                </a:pPr>
                <a:r>
                  <a:rPr lang="it-IT" dirty="0"/>
                  <a:t>With </a:t>
                </a:r>
                <a:r>
                  <a:rPr lang="it-IT" dirty="0" err="1"/>
                  <a:t>protons</a:t>
                </a:r>
                <a:r>
                  <a:rPr lang="it-IT" dirty="0"/>
                  <a:t>, and </a:t>
                </a:r>
                <a:r>
                  <a:rPr lang="it-IT" dirty="0" err="1"/>
                  <a:t>even</a:t>
                </a:r>
                <a:r>
                  <a:rPr lang="it-IT" dirty="0"/>
                  <a:t> </a:t>
                </a:r>
                <a:r>
                  <a:rPr lang="it-IT" dirty="0" err="1"/>
                  <a:t>worst</a:t>
                </a:r>
                <a:r>
                  <a:rPr lang="it-IT" dirty="0"/>
                  <a:t> with </a:t>
                </a:r>
                <a:r>
                  <a:rPr lang="it-IT" dirty="0" err="1"/>
                  <a:t>ions</a:t>
                </a:r>
                <a:r>
                  <a:rPr lang="it-IT" dirty="0"/>
                  <a:t>, a </a:t>
                </a:r>
                <a:r>
                  <a:rPr lang="it-IT" dirty="0" err="1"/>
                  <a:t>lot</a:t>
                </a:r>
                <a:r>
                  <a:rPr lang="it-IT" dirty="0"/>
                  <a:t> of </a:t>
                </a:r>
                <a:r>
                  <a:rPr lang="it-IT" dirty="0" err="1"/>
                  <a:t>voltage</a:t>
                </a:r>
                <a:r>
                  <a:rPr lang="it-IT" dirty="0"/>
                  <a:t>, some GV, must be </a:t>
                </a:r>
                <a:r>
                  <a:rPr lang="it-IT" dirty="0" err="1"/>
                  <a:t>integrated</a:t>
                </a:r>
                <a:r>
                  <a:rPr lang="it-IT" dirty="0"/>
                  <a:t> by the </a:t>
                </a:r>
                <a:r>
                  <a:rPr lang="it-IT" dirty="0" err="1"/>
                  <a:t>particles</a:t>
                </a:r>
                <a:r>
                  <a:rPr lang="it-IT" dirty="0"/>
                  <a:t> </a:t>
                </a:r>
                <a:r>
                  <a:rPr lang="it-IT" dirty="0" err="1"/>
                  <a:t>before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speed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becoming</a:t>
                </a:r>
                <a:r>
                  <a:rPr lang="it-IT" dirty="0"/>
                  <a:t> </a:t>
                </a:r>
                <a:r>
                  <a:rPr lang="it-IT" dirty="0" err="1"/>
                  <a:t>stable</a:t>
                </a:r>
                <a:r>
                  <a:rPr lang="it-IT" dirty="0"/>
                  <a:t>, i.e. close to the speed of light.</a:t>
                </a:r>
              </a:p>
              <a:p>
                <a:pPr>
                  <a:spcBef>
                    <a:spcPts val="2400"/>
                  </a:spcBef>
                </a:pPr>
                <a:r>
                  <a:rPr lang="it-IT" dirty="0"/>
                  <a:t>The RF </a:t>
                </a:r>
                <a:r>
                  <a:rPr lang="it-IT" dirty="0" err="1"/>
                  <a:t>accelerating</a:t>
                </a:r>
                <a:r>
                  <a:rPr lang="it-IT" dirty="0"/>
                  <a:t> </a:t>
                </a:r>
                <a:r>
                  <a:rPr lang="it-IT" dirty="0" err="1"/>
                  <a:t>structures</a:t>
                </a:r>
                <a:r>
                  <a:rPr lang="it-IT" dirty="0"/>
                  <a:t> must be </a:t>
                </a:r>
                <a:r>
                  <a:rPr lang="it-IT" dirty="0" err="1"/>
                  <a:t>designed</a:t>
                </a:r>
                <a:r>
                  <a:rPr lang="it-IT" dirty="0"/>
                  <a:t> for </a:t>
                </a:r>
                <a:r>
                  <a:rPr lang="it-IT" dirty="0" err="1"/>
                  <a:t>different</a:t>
                </a:r>
                <a:r>
                  <a:rPr lang="it-IT" dirty="0"/>
                  <a:t> </a:t>
                </a:r>
                <a:r>
                  <a:rPr lang="it-IT" dirty="0" err="1"/>
                  <a:t>particle</a:t>
                </a:r>
                <a:r>
                  <a:rPr lang="it-IT" dirty="0"/>
                  <a:t> speed, from the speed </a:t>
                </a:r>
                <a:r>
                  <a:rPr lang="it-IT" dirty="0" err="1"/>
                  <a:t>at</a:t>
                </a:r>
                <a:r>
                  <a:rPr lang="it-IT" dirty="0"/>
                  <a:t> the source exit (</a:t>
                </a:r>
                <a:r>
                  <a:rPr lang="it-IT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it-IT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it-IT" dirty="0"/>
                  <a:t> of the order of one </a:t>
                </a:r>
                <a:r>
                  <a:rPr lang="it-IT" dirty="0" err="1"/>
                  <a:t>hundred</a:t>
                </a:r>
                <a:r>
                  <a:rPr lang="it-IT" dirty="0"/>
                  <a:t> </a:t>
                </a:r>
                <a:r>
                  <a:rPr lang="it-IT" dirty="0" err="1"/>
                  <a:t>keV</a:t>
                </a:r>
                <a:r>
                  <a:rPr lang="it-IT" dirty="0"/>
                  <a:t>, i.e.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=1.4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it-IT" dirty="0"/>
                  <a:t>) to the speed of light (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it-IT" dirty="0"/>
                  <a:t>.</a:t>
                </a:r>
              </a:p>
              <a:p>
                <a:pPr>
                  <a:spcBef>
                    <a:spcPts val="2400"/>
                  </a:spcBef>
                </a:pPr>
                <a:r>
                  <a:rPr lang="it-IT" dirty="0"/>
                  <a:t>For </a:t>
                </a:r>
                <a:r>
                  <a:rPr lang="it-IT" dirty="0" err="1"/>
                  <a:t>ions</a:t>
                </a:r>
                <a:r>
                  <a:rPr lang="it-IT" dirty="0"/>
                  <a:t> the situation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same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worst</a:t>
                </a:r>
                <a:r>
                  <a:rPr lang="it-IT" dirty="0"/>
                  <a:t>. For the </a:t>
                </a:r>
                <a:r>
                  <a:rPr lang="it-IT" dirty="0" err="1"/>
                  <a:t>same</a:t>
                </a:r>
                <a:r>
                  <a:rPr lang="it-IT" dirty="0"/>
                  <a:t> energy/</a:t>
                </a:r>
                <a:r>
                  <a:rPr lang="it-IT" dirty="0" err="1"/>
                  <a:t>nucleon</a:t>
                </a:r>
                <a:r>
                  <a:rPr lang="it-IT" dirty="0"/>
                  <a:t> the </a:t>
                </a:r>
                <a:r>
                  <a:rPr lang="it-IT" dirty="0" err="1"/>
                  <a:t>number</a:t>
                </a:r>
                <a:r>
                  <a:rPr lang="it-IT" dirty="0"/>
                  <a:t> of </a:t>
                </a:r>
                <a:r>
                  <a:rPr lang="it-IT" dirty="0" err="1"/>
                  <a:t>cavities</a:t>
                </a:r>
                <a:r>
                  <a:rPr lang="it-IT" dirty="0"/>
                  <a:t> must be </a:t>
                </a:r>
                <a:r>
                  <a:rPr lang="it-IT" dirty="0" err="1"/>
                  <a:t>multiplied</a:t>
                </a:r>
                <a:r>
                  <a:rPr lang="it-IT" dirty="0"/>
                  <a:t> by the </a:t>
                </a:r>
                <a:r>
                  <a:rPr lang="it-IT" dirty="0" err="1"/>
                  <a:t>factor</a:t>
                </a:r>
                <a:r>
                  <a:rPr lang="it-IT" dirty="0"/>
                  <a:t> </a:t>
                </a:r>
                <a:r>
                  <a:rPr lang="it-IT" dirty="0" err="1"/>
                  <a:t>Z</a:t>
                </a:r>
                <a:r>
                  <a:rPr lang="it-IT" dirty="0"/>
                  <a:t>/A. </a:t>
                </a:r>
              </a:p>
              <a:p>
                <a:pPr>
                  <a:spcBef>
                    <a:spcPts val="2400"/>
                  </a:spcBef>
                </a:pPr>
                <a:r>
                  <a:rPr lang="it-IT" dirty="0"/>
                  <a:t>For a CW </a:t>
                </a:r>
                <a:r>
                  <a:rPr lang="it-IT" dirty="0" err="1"/>
                  <a:t>beam</a:t>
                </a:r>
                <a:r>
                  <a:rPr lang="it-IT" dirty="0"/>
                  <a:t> of </a:t>
                </a:r>
                <a:r>
                  <a:rPr lang="it-IT" dirty="0" err="1"/>
                  <a:t>protons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moderate energy and power the </a:t>
                </a:r>
                <a:r>
                  <a:rPr lang="it-IT" dirty="0" err="1"/>
                  <a:t>cyclotron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still</a:t>
                </a:r>
                <a:r>
                  <a:rPr lang="it-IT" dirty="0"/>
                  <a:t> a </a:t>
                </a:r>
                <a:r>
                  <a:rPr lang="it-IT" dirty="0" err="1"/>
                  <a:t>valid</a:t>
                </a:r>
                <a:r>
                  <a:rPr lang="it-IT" dirty="0"/>
                  <a:t> </a:t>
                </a:r>
                <a:r>
                  <a:rPr lang="it-IT" dirty="0" err="1"/>
                  <a:t>solution</a:t>
                </a:r>
                <a:r>
                  <a:rPr lang="it-IT" dirty="0"/>
                  <a:t>. </a:t>
                </a:r>
                <a:r>
                  <a:rPr lang="it-IT" dirty="0" err="1"/>
                  <a:t>Several</a:t>
                </a:r>
                <a:r>
                  <a:rPr lang="it-IT" dirty="0"/>
                  <a:t> </a:t>
                </a:r>
                <a:r>
                  <a:rPr lang="it-IT" dirty="0" err="1"/>
                  <a:t>tenth</a:t>
                </a:r>
                <a:r>
                  <a:rPr lang="it-IT" dirty="0"/>
                  <a:t> of </a:t>
                </a:r>
                <a:r>
                  <a:rPr lang="it-IT" dirty="0" err="1"/>
                  <a:t>cyclotrons</a:t>
                </a:r>
                <a:r>
                  <a:rPr lang="it-IT" dirty="0"/>
                  <a:t> are </a:t>
                </a:r>
                <a:r>
                  <a:rPr lang="it-IT" dirty="0" err="1"/>
                  <a:t>used</a:t>
                </a:r>
                <a:r>
                  <a:rPr lang="it-IT" dirty="0"/>
                  <a:t> and </a:t>
                </a:r>
                <a:r>
                  <a:rPr lang="it-IT" dirty="0" err="1"/>
                  <a:t>still</a:t>
                </a:r>
                <a:r>
                  <a:rPr lang="it-IT" dirty="0"/>
                  <a:t> </a:t>
                </a:r>
                <a:r>
                  <a:rPr lang="it-IT" dirty="0" err="1"/>
                  <a:t>built</a:t>
                </a:r>
                <a:r>
                  <a:rPr lang="it-IT" dirty="0"/>
                  <a:t> </a:t>
                </a:r>
                <a:r>
                  <a:rPr lang="it-IT" dirty="0" err="1"/>
                  <a:t>every</a:t>
                </a:r>
                <a:r>
                  <a:rPr lang="it-IT" dirty="0"/>
                  <a:t> </a:t>
                </a:r>
                <a:r>
                  <a:rPr lang="it-IT" dirty="0" err="1"/>
                  <a:t>year</a:t>
                </a:r>
                <a:r>
                  <a:rPr lang="it-IT" dirty="0"/>
                  <a:t> for isotope production, and a </a:t>
                </a:r>
                <a:r>
                  <a:rPr lang="it-IT" dirty="0" err="1"/>
                  <a:t>few</a:t>
                </a:r>
                <a:r>
                  <a:rPr lang="it-IT" dirty="0"/>
                  <a:t> for </a:t>
                </a:r>
                <a:r>
                  <a:rPr lang="it-IT" dirty="0" err="1"/>
                  <a:t>hadron</a:t>
                </a:r>
                <a:r>
                  <a:rPr lang="it-IT" dirty="0"/>
                  <a:t> therapy.</a:t>
                </a:r>
              </a:p>
              <a:p>
                <a:endParaRPr lang="it-IT" dirty="0"/>
              </a:p>
              <a:p>
                <a:endParaRPr lang="it-IT" sz="28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B8BD0EC-C7E2-C79F-7F5F-1B83F82A8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7" t="-950" r="-12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9F3A3D-D128-146F-9D1B-558CC09F7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4C6ED7-CFE1-C1E1-0CBD-EC8040FA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870CDD-5815-1F76-7071-2195258D7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8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/>
              <a:t>Cyclotron for moderate Energy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11</a:t>
            </a:fld>
            <a:endParaRPr lang="en-US" altLang="it-IT"/>
          </a:p>
        </p:txBody>
      </p:sp>
      <p:grpSp>
        <p:nvGrpSpPr>
          <p:cNvPr id="7" name="Group 24">
            <a:extLst>
              <a:ext uri="{FF2B5EF4-FFF2-40B4-BE49-F238E27FC236}">
                <a16:creationId xmlns:a16="http://schemas.microsoft.com/office/drawing/2014/main" id="{87A4023A-4FAE-3A49-A44E-7AB962782D83}"/>
              </a:ext>
            </a:extLst>
          </p:cNvPr>
          <p:cNvGrpSpPr>
            <a:grpSpLocks/>
          </p:cNvGrpSpPr>
          <p:nvPr/>
        </p:nvGrpSpPr>
        <p:grpSpPr bwMode="auto">
          <a:xfrm>
            <a:off x="1541037" y="1616884"/>
            <a:ext cx="4095750" cy="914400"/>
            <a:chOff x="385" y="1026"/>
            <a:chExt cx="2580" cy="576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C364050-A42D-474C-8BFC-0B3CA365A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028"/>
              <a:ext cx="1776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9E754B16-CF1F-194B-B361-B8646A611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5" y="1026"/>
              <a:ext cx="720" cy="576"/>
              <a:chOff x="384" y="1536"/>
              <a:chExt cx="1152" cy="1008"/>
            </a:xfrm>
          </p:grpSpPr>
          <p:pic>
            <p:nvPicPr>
              <p:cNvPr id="10" name="Picture 6" descr="Dee">
                <a:extLst>
                  <a:ext uri="{FF2B5EF4-FFF2-40B4-BE49-F238E27FC236}">
                    <a16:creationId xmlns:a16="http://schemas.microsoft.com/office/drawing/2014/main" id="{788F1CE6-34FD-FB40-852E-32C78467DE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536"/>
                <a:ext cx="1152" cy="1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66BAFC03-2F6E-914E-A00F-7ABE555DE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" y="2421"/>
                <a:ext cx="182" cy="98"/>
              </a:xfrm>
              <a:custGeom>
                <a:avLst/>
                <a:gdLst>
                  <a:gd name="T0" fmla="*/ 0 w 144"/>
                  <a:gd name="T1" fmla="*/ 48 h 48"/>
                  <a:gd name="T2" fmla="*/ 48 w 144"/>
                  <a:gd name="T3" fmla="*/ 0 h 48"/>
                  <a:gd name="T4" fmla="*/ 96 w 144"/>
                  <a:gd name="T5" fmla="*/ 48 h 48"/>
                  <a:gd name="T6" fmla="*/ 144 w 144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48">
                    <a:moveTo>
                      <a:pt x="0" y="48"/>
                    </a:moveTo>
                    <a:cubicBezTo>
                      <a:pt x="16" y="24"/>
                      <a:pt x="32" y="0"/>
                      <a:pt x="48" y="0"/>
                    </a:cubicBezTo>
                    <a:cubicBezTo>
                      <a:pt x="64" y="0"/>
                      <a:pt x="80" y="48"/>
                      <a:pt x="96" y="48"/>
                    </a:cubicBezTo>
                    <a:cubicBezTo>
                      <a:pt x="112" y="48"/>
                      <a:pt x="136" y="8"/>
                      <a:pt x="14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Text Box 8">
            <a:extLst>
              <a:ext uri="{FF2B5EF4-FFF2-40B4-BE49-F238E27FC236}">
                <a16:creationId xmlns:a16="http://schemas.microsoft.com/office/drawing/2014/main" id="{26A0F702-F3F5-2A45-91E3-76AB8051C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822324"/>
            <a:ext cx="75670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Folded </a:t>
            </a:r>
            <a:r>
              <a:rPr lang="en-US" altLang="it-IT" sz="24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Wideroe</a:t>
            </a:r>
            <a:r>
              <a:rPr lang="en-US" altLang="it-IT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it-IT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constant magnetic field</a:t>
            </a:r>
            <a:r>
              <a:rPr lang="en-US" altLang="it-IT" sz="1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6" descr="05-Physics-Accelerators-2_12_0004">
            <a:extLst>
              <a:ext uri="{FF2B5EF4-FFF2-40B4-BE49-F238E27FC236}">
                <a16:creationId xmlns:a16="http://schemas.microsoft.com/office/drawing/2014/main" id="{A91CA15F-3BB8-324F-BA19-F84E4E5E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802" y="1524894"/>
            <a:ext cx="273685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25">
            <a:extLst>
              <a:ext uri="{FF2B5EF4-FFF2-40B4-BE49-F238E27FC236}">
                <a16:creationId xmlns:a16="http://schemas.microsoft.com/office/drawing/2014/main" id="{559BEEC1-F55E-2942-8D88-999369F150C6}"/>
              </a:ext>
            </a:extLst>
          </p:cNvPr>
          <p:cNvGrpSpPr>
            <a:grpSpLocks/>
          </p:cNvGrpSpPr>
          <p:nvPr/>
        </p:nvGrpSpPr>
        <p:grpSpPr bwMode="auto">
          <a:xfrm>
            <a:off x="1403444" y="2439504"/>
            <a:ext cx="4511675" cy="3862387"/>
            <a:chOff x="204" y="1661"/>
            <a:chExt cx="2842" cy="2347"/>
          </a:xfrm>
        </p:grpSpPr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2A42A555-2C85-3843-86DB-8F122289D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1661"/>
              <a:ext cx="1225" cy="1146"/>
              <a:chOff x="204" y="1616"/>
              <a:chExt cx="1406" cy="1315"/>
            </a:xfrm>
          </p:grpSpPr>
          <p:sp>
            <p:nvSpPr>
              <p:cNvPr id="19" name="Rectangle 12">
                <a:extLst>
                  <a:ext uri="{FF2B5EF4-FFF2-40B4-BE49-F238E27FC236}">
                    <a16:creationId xmlns:a16="http://schemas.microsoft.com/office/drawing/2014/main" id="{77417865-F1C0-BB4E-B5DC-9FC357B46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024"/>
                <a:ext cx="998" cy="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it-IT">
                  <a:solidFill>
                    <a:schemeClr val="bg1"/>
                  </a:solidFill>
                </a:endParaRPr>
              </a:p>
            </p:txBody>
          </p:sp>
          <p:pic>
            <p:nvPicPr>
              <p:cNvPr id="20" name="Picture 13" descr="04-wilson_1_05">
                <a:extLst>
                  <a:ext uri="{FF2B5EF4-FFF2-40B4-BE49-F238E27FC236}">
                    <a16:creationId xmlns:a16="http://schemas.microsoft.com/office/drawing/2014/main" id="{28A54CF1-C327-A94A-95B4-08FE8FCA08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1616"/>
                <a:ext cx="1234" cy="1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aphicFrame>
          <p:nvGraphicFramePr>
            <p:cNvPr id="16" name="Object 20">
              <a:extLst>
                <a:ext uri="{FF2B5EF4-FFF2-40B4-BE49-F238E27FC236}">
                  <a16:creationId xmlns:a16="http://schemas.microsoft.com/office/drawing/2014/main" id="{EB038EC1-20F9-9647-B22E-53D41B549E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67" y="1971"/>
            <a:ext cx="952" cy="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76240" imgH="431640" progId="Equation.3">
                    <p:embed/>
                  </p:oleObj>
                </mc:Choice>
                <mc:Fallback>
                  <p:oleObj name="Equation" r:id="rId6" imgW="876240" imgH="431640" progId="Equation.3">
                    <p:embed/>
                    <p:pic>
                      <p:nvPicPr>
                        <p:cNvPr id="16" name="Object 20">
                          <a:extLst>
                            <a:ext uri="{FF2B5EF4-FFF2-40B4-BE49-F238E27FC236}">
                              <a16:creationId xmlns:a16="http://schemas.microsoft.com/office/drawing/2014/main" id="{EB038EC1-20F9-9647-B22E-53D41B549E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7" y="1971"/>
                          <a:ext cx="952" cy="469"/>
                        </a:xfrm>
                        <a:prstGeom prst="rect">
                          <a:avLst/>
                        </a:prstGeom>
                        <a:solidFill>
                          <a:srgbClr val="FFFFDC"/>
                        </a:solidFill>
                        <a:ln w="19050">
                          <a:solidFill>
                            <a:srgbClr val="CC33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22">
              <a:extLst>
                <a:ext uri="{FF2B5EF4-FFF2-40B4-BE49-F238E27FC236}">
                  <a16:creationId xmlns:a16="http://schemas.microsoft.com/office/drawing/2014/main" id="{CFF43C24-487F-9D47-BC51-958A84C5CF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5" y="2840"/>
            <a:ext cx="2358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739880" imgH="419040" progId="Equation.3">
                    <p:embed/>
                  </p:oleObj>
                </mc:Choice>
                <mc:Fallback>
                  <p:oleObj name="Equation" r:id="rId8" imgW="1739880" imgH="419040" progId="Equation.3">
                    <p:embed/>
                    <p:pic>
                      <p:nvPicPr>
                        <p:cNvPr id="17" name="Object 22">
                          <a:extLst>
                            <a:ext uri="{FF2B5EF4-FFF2-40B4-BE49-F238E27FC236}">
                              <a16:creationId xmlns:a16="http://schemas.microsoft.com/office/drawing/2014/main" id="{CFF43C24-487F-9D47-BC51-958A84C5CF8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2840"/>
                          <a:ext cx="2358" cy="567"/>
                        </a:xfrm>
                        <a:prstGeom prst="rect">
                          <a:avLst/>
                        </a:prstGeom>
                        <a:solidFill>
                          <a:srgbClr val="FFFFDC"/>
                        </a:solidFill>
                        <a:ln w="19050">
                          <a:solidFill>
                            <a:srgbClr val="CC33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62010602-1541-4247-83B4-E383A71D8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3566"/>
              <a:ext cx="275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it-IT" sz="1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altLang="it-IT" sz="1800"/>
                <a:t> </a:t>
              </a:r>
              <a:r>
                <a:rPr lang="en-US" altLang="it-IT" sz="2000" i="1">
                  <a:solidFill>
                    <a:srgbClr val="C00000"/>
                  </a:solidFill>
                  <a:latin typeface="Times New Roman" pitchFamily="18" charset="0"/>
                </a:rPr>
                <a:t>m</a:t>
              </a:r>
              <a:r>
                <a:rPr lang="en-US" altLang="it-IT" sz="2000" i="1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altLang="it-IT" sz="180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en-US" altLang="it-IT" sz="2000" i="1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altLang="it-IT" sz="2000" i="1">
                  <a:solidFill>
                    <a:srgbClr val="C00000"/>
                  </a:solidFill>
                  <a:latin typeface="Times New Roman" pitchFamily="18" charset="0"/>
                </a:rPr>
                <a:t>B</a:t>
              </a:r>
              <a:r>
                <a:rPr lang="en-US" altLang="it-IT" sz="1800">
                  <a:solidFill>
                    <a:srgbClr val="C00000"/>
                  </a:solidFill>
                </a:rPr>
                <a:t> = </a:t>
              </a:r>
              <a:r>
                <a:rPr lang="en-US" altLang="it-IT" sz="18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constant </a:t>
              </a:r>
            </a:p>
            <a:p>
              <a:r>
                <a:rPr lang="en-US" altLang="it-IT" sz="1800">
                  <a:latin typeface="Arial" panose="020B0604020202020204" pitchFamily="34" charset="0"/>
                  <a:cs typeface="Arial" panose="020B0604020202020204" pitchFamily="34" charset="0"/>
                </a:rPr>
                <a:t>also</a:t>
              </a:r>
              <a:r>
                <a:rPr lang="en-US" altLang="it-IT" sz="1800"/>
                <a:t>  </a:t>
              </a:r>
              <a:r>
                <a:rPr lang="en-US" altLang="it-IT" sz="2000" i="1" err="1">
                  <a:solidFill>
                    <a:srgbClr val="C00000"/>
                  </a:solidFill>
                  <a:latin typeface="Times New Roman" pitchFamily="18" charset="0"/>
                </a:rPr>
                <a:t>f</a:t>
              </a:r>
              <a:r>
                <a:rPr lang="en-US" altLang="it-IT" sz="2000" i="1" baseline="-25000" err="1">
                  <a:solidFill>
                    <a:srgbClr val="C00000"/>
                  </a:solidFill>
                  <a:latin typeface="Times New Roman" pitchFamily="18" charset="0"/>
                </a:rPr>
                <a:t>rev</a:t>
              </a:r>
              <a:r>
                <a:rPr lang="en-US" altLang="it-IT" sz="1800">
                  <a:solidFill>
                    <a:srgbClr val="C00000"/>
                  </a:solidFill>
                </a:rPr>
                <a:t> = </a:t>
              </a:r>
              <a:r>
                <a:rPr lang="en-US" altLang="it-IT" sz="18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constant</a:t>
              </a:r>
            </a:p>
          </p:txBody>
        </p:sp>
      </p:grpSp>
      <p:pic>
        <p:nvPicPr>
          <p:cNvPr id="21" name="Picture 2" descr="How does a cyclotron work? Here's an animation.">
            <a:extLst>
              <a:ext uri="{FF2B5EF4-FFF2-40B4-BE49-F238E27FC236}">
                <a16:creationId xmlns:a16="http://schemas.microsoft.com/office/drawing/2014/main" id="{430E3136-3330-F64E-BAF5-5F5B7FAEA6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492" y="4042640"/>
            <a:ext cx="2362200" cy="2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EC562B9-9A92-E349-BC44-7915E7E0663E}"/>
              </a:ext>
            </a:extLst>
          </p:cNvPr>
          <p:cNvSpPr txBox="1"/>
          <p:nvPr/>
        </p:nvSpPr>
        <p:spPr>
          <a:xfrm>
            <a:off x="4868748" y="5863932"/>
            <a:ext cx="2929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i="1" baseline="-25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000" i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 </a:t>
            </a:r>
            <a:r>
              <a:rPr lang="it-IT" sz="18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it-IT" sz="1800" b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it-IT" sz="18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it-IT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2000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it-IT" sz="2000" i="1" baseline="-25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</a:t>
            </a:r>
            <a:r>
              <a:rPr lang="it-IT" sz="2000" i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it-IT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/A)</a:t>
            </a:r>
            <a:r>
              <a:rPr lang="it-IT" sz="2000" i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C1625820-5D51-7A41-8124-095C83C3F0A6}"/>
                  </a:ext>
                </a:extLst>
              </p:cNvPr>
              <p:cNvSpPr txBox="1"/>
              <p:nvPr/>
            </p:nvSpPr>
            <p:spPr>
              <a:xfrm>
                <a:off x="5770137" y="2325716"/>
                <a:ext cx="1354622" cy="533800"/>
              </a:xfrm>
              <a:prstGeom prst="rect">
                <a:avLst/>
              </a:prstGeom>
              <a:solidFill>
                <a:srgbClr val="F9F6E7"/>
              </a:solidFill>
              <a:ln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0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nor/>
                          </m:rPr>
                          <a:rPr lang="it-IT" sz="2000" b="0" i="1">
                            <a:latin typeface="Symbol" pitchFamily="2" charset="2"/>
                          </a:rPr>
                          <m:t>r</m:t>
                        </m:r>
                      </m:den>
                    </m:f>
                  </m:oMath>
                </a14:m>
                <a:r>
                  <a:rPr lang="it-IT" sz="2400" b="0">
                    <a:latin typeface="Symbol" pitchFamily="2" charset="2"/>
                  </a:rPr>
                  <a:t> = </a:t>
                </a:r>
                <a:r>
                  <a:rPr lang="it-IT" sz="2000" b="0" i="1" err="1">
                    <a:latin typeface="Cambria" panose="02040503050406030204" pitchFamily="18" charset="0"/>
                  </a:rPr>
                  <a:t>q</a:t>
                </a:r>
                <a:r>
                  <a:rPr lang="it-IT" sz="2000" b="0" i="1">
                    <a:latin typeface="Cambria" panose="02040503050406030204" pitchFamily="18" charset="0"/>
                  </a:rPr>
                  <a:t> v B</a:t>
                </a:r>
                <a:endParaRPr lang="it-IT" b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C1625820-5D51-7A41-8124-095C83C3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137" y="2325716"/>
                <a:ext cx="1354622" cy="533800"/>
              </a:xfrm>
              <a:prstGeom prst="rect">
                <a:avLst/>
              </a:prstGeom>
              <a:blipFill>
                <a:blip r:embed="rId12"/>
                <a:stretch>
                  <a:fillRect l="-3704" t="-9091" r="-3704" b="-113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Padamsee_Trombay_Colloquium 28">
            <a:extLst>
              <a:ext uri="{FF2B5EF4-FFF2-40B4-BE49-F238E27FC236}">
                <a16:creationId xmlns:a16="http://schemas.microsoft.com/office/drawing/2014/main" id="{867F1101-3A5A-6341-821A-651BC08B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138" y="4016752"/>
            <a:ext cx="192024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DA32D662-9672-BFE4-ADBC-A1EA3F170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28 March 2023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57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8606D-40C4-E4F3-18B7-065A3C8D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/>
              <a:t>The Big Ones: PSI &amp; TRIUNF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6A4966-1FC8-C06A-8D48-15692730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E4B0F-76B1-093C-BD58-9225227D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12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F41620-3111-574C-6933-6702F924E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8" name="object 16">
            <a:extLst>
              <a:ext uri="{FF2B5EF4-FFF2-40B4-BE49-F238E27FC236}">
                <a16:creationId xmlns:a16="http://schemas.microsoft.com/office/drawing/2014/main" id="{600DC807-3D5E-B369-53D3-70CD8B3BE31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8611" y="1133211"/>
            <a:ext cx="4267200" cy="404946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07DC3E2-4B04-1E48-69DA-7D95F9041DD3}"/>
              </a:ext>
            </a:extLst>
          </p:cNvPr>
          <p:cNvGrpSpPr/>
          <p:nvPr/>
        </p:nvGrpSpPr>
        <p:grpSpPr>
          <a:xfrm>
            <a:off x="937176" y="1173218"/>
            <a:ext cx="4628048" cy="4009460"/>
            <a:chOff x="248752" y="1098917"/>
            <a:chExt cx="4628048" cy="4009460"/>
          </a:xfrm>
        </p:grpSpPr>
        <p:pic>
          <p:nvPicPr>
            <p:cNvPr id="11" name="Picture 4" descr="E:\Exter\Accel\proton_bild01.jpg">
              <a:extLst>
                <a:ext uri="{FF2B5EF4-FFF2-40B4-BE49-F238E27FC236}">
                  <a16:creationId xmlns:a16="http://schemas.microsoft.com/office/drawing/2014/main" id="{58E21AB1-1E8E-ACE0-1584-F1F1D0FB6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52" y="1098917"/>
              <a:ext cx="4495800" cy="359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7EDB9E0C-4C68-54A5-E246-45BD51D7C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86000" y="2971800"/>
              <a:ext cx="1143000" cy="1828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9DCFFC36-0008-586B-B8DB-E96C5E3A2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15182" y="2744688"/>
              <a:ext cx="161217" cy="2055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C0B1FD06-FC60-ACEA-FA09-576FC55396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4800600"/>
              <a:ext cx="38100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it-IT"/>
                <a:t>accelerating cavity             sector magnet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9F251F1-A1D9-667B-202A-90343ACE05CC}"/>
              </a:ext>
            </a:extLst>
          </p:cNvPr>
          <p:cNvSpPr txBox="1"/>
          <p:nvPr/>
        </p:nvSpPr>
        <p:spPr>
          <a:xfrm>
            <a:off x="1224973" y="5362904"/>
            <a:ext cx="4052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>
                <a:solidFill>
                  <a:srgbClr val="002060"/>
                </a:solidFill>
              </a:rPr>
              <a:t>PSI:  K=590 </a:t>
            </a:r>
            <a:r>
              <a:rPr lang="it-IT" sz="2400" err="1">
                <a:solidFill>
                  <a:srgbClr val="002060"/>
                </a:solidFill>
              </a:rPr>
              <a:t>Cyclotron</a:t>
            </a:r>
            <a:r>
              <a:rPr lang="it-IT" sz="240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it-IT" sz="2400" b="0">
                <a:solidFill>
                  <a:srgbClr val="002060"/>
                </a:solidFill>
              </a:rPr>
              <a:t>2.5 </a:t>
            </a:r>
            <a:r>
              <a:rPr lang="it-IT" sz="2400" b="0" err="1">
                <a:solidFill>
                  <a:srgbClr val="002060"/>
                </a:solidFill>
              </a:rPr>
              <a:t>mA</a:t>
            </a:r>
            <a:r>
              <a:rPr lang="it-IT" sz="2400" b="0">
                <a:solidFill>
                  <a:srgbClr val="002060"/>
                </a:solidFill>
              </a:rPr>
              <a:t>, 590 MeV, </a:t>
            </a:r>
            <a:r>
              <a:rPr lang="it-IT" sz="2400" b="0" err="1">
                <a:solidFill>
                  <a:srgbClr val="002060"/>
                </a:solidFill>
              </a:rPr>
              <a:t>P</a:t>
            </a:r>
            <a:r>
              <a:rPr lang="it-IT" sz="2400" b="0" baseline="-25000" err="1">
                <a:solidFill>
                  <a:srgbClr val="002060"/>
                </a:solidFill>
              </a:rPr>
              <a:t>beam</a:t>
            </a:r>
            <a:r>
              <a:rPr lang="it-IT" sz="2400" b="0" baseline="-25000">
                <a:solidFill>
                  <a:srgbClr val="002060"/>
                </a:solidFill>
              </a:rPr>
              <a:t> </a:t>
            </a:r>
            <a:r>
              <a:rPr lang="it-IT" sz="2400" b="0">
                <a:solidFill>
                  <a:srgbClr val="002060"/>
                </a:solidFill>
              </a:rPr>
              <a:t>&gt; 1MW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3AEB256-0387-DCDB-64D9-D55760F9AA8A}"/>
              </a:ext>
            </a:extLst>
          </p:cNvPr>
          <p:cNvSpPr txBox="1"/>
          <p:nvPr/>
        </p:nvSpPr>
        <p:spPr>
          <a:xfrm>
            <a:off x="6543233" y="5362904"/>
            <a:ext cx="449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solidFill>
                  <a:srgbClr val="002060"/>
                </a:solidFill>
              </a:rPr>
              <a:t>TRIUNF:  K=500 </a:t>
            </a:r>
            <a:r>
              <a:rPr lang="it-IT" sz="2400" err="1">
                <a:solidFill>
                  <a:srgbClr val="002060"/>
                </a:solidFill>
              </a:rPr>
              <a:t>Cyclotron</a:t>
            </a:r>
            <a:r>
              <a:rPr lang="it-IT" sz="240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it-IT" sz="2400" b="0">
                <a:solidFill>
                  <a:srgbClr val="002060"/>
                </a:solidFill>
              </a:rPr>
              <a:t>0.2 </a:t>
            </a:r>
            <a:r>
              <a:rPr lang="it-IT" sz="2400" b="0" err="1">
                <a:solidFill>
                  <a:srgbClr val="002060"/>
                </a:solidFill>
              </a:rPr>
              <a:t>mA</a:t>
            </a:r>
            <a:r>
              <a:rPr lang="it-IT" sz="2400" b="0">
                <a:solidFill>
                  <a:srgbClr val="002060"/>
                </a:solidFill>
              </a:rPr>
              <a:t>, 500 MeV, </a:t>
            </a:r>
            <a:r>
              <a:rPr lang="it-IT" sz="2400" b="0" err="1">
                <a:solidFill>
                  <a:srgbClr val="002060"/>
                </a:solidFill>
              </a:rPr>
              <a:t>P</a:t>
            </a:r>
            <a:r>
              <a:rPr lang="it-IT" sz="2400" b="0" baseline="-25000" err="1">
                <a:solidFill>
                  <a:srgbClr val="002060"/>
                </a:solidFill>
              </a:rPr>
              <a:t>beam</a:t>
            </a:r>
            <a:r>
              <a:rPr lang="it-IT" sz="2400" b="0" baseline="-25000">
                <a:solidFill>
                  <a:srgbClr val="002060"/>
                </a:solidFill>
              </a:rPr>
              <a:t> </a:t>
            </a:r>
            <a:r>
              <a:rPr lang="it-IT" sz="2400" b="0">
                <a:solidFill>
                  <a:srgbClr val="002060"/>
                </a:solidFill>
              </a:rPr>
              <a:t>&gt; 100 kW </a:t>
            </a:r>
          </a:p>
        </p:txBody>
      </p:sp>
    </p:spTree>
    <p:extLst>
      <p:ext uri="{BB962C8B-B14F-4D97-AF65-F5344CB8AC3E}">
        <p14:creationId xmlns:p14="http://schemas.microsoft.com/office/powerpoint/2010/main" val="26837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B8E8B-32B0-DC3E-394E-4A521253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1E008D-FDC1-D65F-7ED1-7C5B7E2C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A3284C-2257-5932-9B2B-59A27CC4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A4AA7-764B-FAC4-9782-55308418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644EC7-3CB0-0247-1203-1DD28BC9CAC2}"/>
              </a:ext>
            </a:extLst>
          </p:cNvPr>
          <p:cNvSpPr/>
          <p:nvPr/>
        </p:nvSpPr>
        <p:spPr>
          <a:xfrm>
            <a:off x="1464204" y="1752600"/>
            <a:ext cx="935619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and Speed of Light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it-IT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SRF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major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to CW</a:t>
            </a:r>
          </a:p>
        </p:txBody>
      </p:sp>
    </p:spTree>
    <p:extLst>
      <p:ext uri="{BB962C8B-B14F-4D97-AF65-F5344CB8AC3E}">
        <p14:creationId xmlns:p14="http://schemas.microsoft.com/office/powerpoint/2010/main" val="462955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French Linear Accelerators in 1946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14</a:t>
            </a:fld>
            <a:endParaRPr lang="en-US" alt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1A26A5-4B88-C647-A500-B214A811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40" y="2305927"/>
            <a:ext cx="5748859" cy="327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041D485-FE4B-8B4E-ACF0-DA1EDD8E8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157" y="2243159"/>
            <a:ext cx="4277782" cy="33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E8AFD15C-4381-C541-8496-D11D751B0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95" y="5589862"/>
            <a:ext cx="5831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Historical examples:  a </a:t>
            </a:r>
            <a:r>
              <a:rPr lang="en-GB" altLang="it-IT" sz="24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Wideroe</a:t>
            </a:r>
            <a:r>
              <a:rPr lang="en-GB" altLang="it-IT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</a:t>
            </a:r>
            <a:r>
              <a:rPr lang="en-GB" altLang="it-IT" sz="24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structure   </a:t>
            </a:r>
          </a:p>
          <a:p>
            <a:pPr algn="l"/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          (ALICE heavy ion injector, IPN Orsay) 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10E8D46E-F87B-C342-976C-7E55724A1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198" y="5608912"/>
            <a:ext cx="50292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A drift tube </a:t>
            </a:r>
            <a:r>
              <a:rPr lang="en-GB" altLang="it-IT" sz="2000" b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it-IT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DTL – </a:t>
            </a:r>
            <a:r>
              <a:rPr lang="en-GB" altLang="it-IT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Alvarez type</a:t>
            </a:r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it-IT" sz="2000" b="0" err="1">
                <a:latin typeface="Arial" panose="020B0604020202020204" pitchFamily="34" charset="0"/>
                <a:cs typeface="Arial" panose="020B0604020202020204" pitchFamily="34" charset="0"/>
              </a:rPr>
              <a:t>Saturne</a:t>
            </a:r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, CEA </a:t>
            </a:r>
            <a:r>
              <a:rPr lang="en-GB" altLang="it-IT" sz="2000" b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GB" altLang="it-IT" sz="2000" b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20795D03-2E7C-B44C-B194-BB63611E9A37}"/>
              </a:ext>
            </a:extLst>
          </p:cNvPr>
          <p:cNvGrpSpPr>
            <a:grpSpLocks/>
          </p:cNvGrpSpPr>
          <p:nvPr/>
        </p:nvGrpSpPr>
        <p:grpSpPr bwMode="auto">
          <a:xfrm>
            <a:off x="1625601" y="1665801"/>
            <a:ext cx="4267200" cy="609600"/>
            <a:chOff x="576" y="2208"/>
            <a:chExt cx="3072" cy="476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7992D67B-DB5D-9941-992F-3404C685D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208"/>
              <a:ext cx="307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42694B17-591D-144F-8B84-591ACD316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9FE23DD5-C98E-844E-8967-14319143FE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2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3F75E04E-7287-7D4B-83A5-1864BE616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6BA7558A-E24E-314F-9CA9-41F9A685C4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</p:grpSp>
      <p:sp>
        <p:nvSpPr>
          <p:cNvPr id="30" name="Rectangle 20">
            <a:extLst>
              <a:ext uri="{FF2B5EF4-FFF2-40B4-BE49-F238E27FC236}">
                <a16:creationId xmlns:a16="http://schemas.microsoft.com/office/drawing/2014/main" id="{0D57C99C-F4E1-2F4C-91FB-EC125279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162" y="1788375"/>
            <a:ext cx="8050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it-IT" sz="1600" b="0">
                <a:latin typeface="Symbol" pitchFamily="18" charset="2"/>
              </a:rPr>
              <a:t>p</a:t>
            </a:r>
            <a:r>
              <a:rPr lang="en-GB" altLang="it-IT" b="0"/>
              <a:t> mode</a:t>
            </a:r>
            <a:r>
              <a:rPr lang="en-GB" altLang="it-IT" sz="1600" b="0"/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47F70E4-0FC4-8640-ACCC-2BD0D3A504BF}"/>
              </a:ext>
            </a:extLst>
          </p:cNvPr>
          <p:cNvGrpSpPr/>
          <p:nvPr/>
        </p:nvGrpSpPr>
        <p:grpSpPr>
          <a:xfrm>
            <a:off x="6979681" y="924804"/>
            <a:ext cx="4294734" cy="1391517"/>
            <a:chOff x="6988157" y="836657"/>
            <a:chExt cx="4294734" cy="1391517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C8E15C77-C6C8-F043-8073-88A65C639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5691" y="1548724"/>
              <a:ext cx="4267200" cy="679450"/>
              <a:chOff x="624" y="4656"/>
              <a:chExt cx="3072" cy="476"/>
            </a:xfrm>
          </p:grpSpPr>
          <p:pic>
            <p:nvPicPr>
              <p:cNvPr id="19" name="Picture 7">
                <a:extLst>
                  <a:ext uri="{FF2B5EF4-FFF2-40B4-BE49-F238E27FC236}">
                    <a16:creationId xmlns:a16="http://schemas.microsoft.com/office/drawing/2014/main" id="{37B446E6-AAE5-D643-AED5-13BD137E2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4656"/>
                <a:ext cx="307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Line 8">
                <a:extLst>
                  <a:ext uri="{FF2B5EF4-FFF2-40B4-BE49-F238E27FC236}">
                    <a16:creationId xmlns:a16="http://schemas.microsoft.com/office/drawing/2014/main" id="{588DE5C9-DF28-184F-99A9-A5D5B489A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21" name="Line 9">
                <a:extLst>
                  <a:ext uri="{FF2B5EF4-FFF2-40B4-BE49-F238E27FC236}">
                    <a16:creationId xmlns:a16="http://schemas.microsoft.com/office/drawing/2014/main" id="{5A5B2C4E-579B-6C40-91D8-579EEF0FC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9AC836FE-5AAC-5C42-8D91-B6174B689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id="{D9FC8DAD-6523-1746-9C36-4484E3C09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</p:grpSp>
        <p:sp>
          <p:nvSpPr>
            <p:cNvPr id="31" name="Rectangle 20">
              <a:extLst>
                <a:ext uri="{FF2B5EF4-FFF2-40B4-BE49-F238E27FC236}">
                  <a16:creationId xmlns:a16="http://schemas.microsoft.com/office/drawing/2014/main" id="{143BC9BC-92D1-434F-9319-5BB748598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830" y="1703528"/>
              <a:ext cx="90762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it-IT" sz="1600" b="0">
                  <a:latin typeface="Symbol" pitchFamily="18" charset="2"/>
                </a:rPr>
                <a:t>2p</a:t>
              </a:r>
              <a:r>
                <a:rPr lang="en-GB" altLang="it-IT" b="0"/>
                <a:t> mode</a:t>
              </a:r>
              <a:r>
                <a:rPr lang="en-GB" altLang="it-IT" sz="1600" b="0"/>
                <a:t> </a:t>
              </a:r>
            </a:p>
          </p:txBody>
        </p:sp>
        <p:pic>
          <p:nvPicPr>
            <p:cNvPr id="32" name="Picture 5" descr="E:\Exter\Accel\Alvarez2.jpg">
              <a:extLst>
                <a:ext uri="{FF2B5EF4-FFF2-40B4-BE49-F238E27FC236}">
                  <a16:creationId xmlns:a16="http://schemas.microsoft.com/office/drawing/2014/main" id="{59F9499D-6356-EE44-92C6-6877C21DF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872063"/>
              <a:ext cx="1981200" cy="75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E:\Exter\Accel\Alvarez1.jpg">
              <a:extLst>
                <a:ext uri="{FF2B5EF4-FFF2-40B4-BE49-F238E27FC236}">
                  <a16:creationId xmlns:a16="http://schemas.microsoft.com/office/drawing/2014/main" id="{6B558BFA-096A-B84A-AD0C-2840F84B93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88157" y="836657"/>
              <a:ext cx="1866271" cy="754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17">
            <a:extLst>
              <a:ext uri="{FF2B5EF4-FFF2-40B4-BE49-F238E27FC236}">
                <a16:creationId xmlns:a16="http://schemas.microsoft.com/office/drawing/2014/main" id="{666781E9-24FC-4D43-B4DB-B0DF9696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340" y="944575"/>
            <a:ext cx="266841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C9617AA0-12AC-57CD-F964-8F08C55DC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28 March 2023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7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36CD31-F48A-4993-EC85-22324005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Since</a:t>
            </a:r>
            <a:r>
              <a:rPr lang="it-IT"/>
              <a:t> </a:t>
            </a:r>
            <a:r>
              <a:rPr lang="it-IT" err="1"/>
              <a:t>seventies</a:t>
            </a:r>
            <a:r>
              <a:rPr lang="it-IT"/>
              <a:t> RFQ </a:t>
            </a:r>
            <a:r>
              <a:rPr lang="it-IT" err="1"/>
              <a:t>is</a:t>
            </a:r>
            <a:r>
              <a:rPr lang="it-IT"/>
              <a:t> a </a:t>
            </a:r>
            <a:r>
              <a:rPr lang="it-IT" err="1"/>
              <a:t>main</a:t>
            </a:r>
            <a:r>
              <a:rPr lang="it-IT"/>
              <a:t> </a:t>
            </a:r>
            <a:r>
              <a:rPr lang="it-IT" err="1"/>
              <a:t>actor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0A7F52-8A1A-B1D5-CE26-5BCDC97B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F75C29-2221-7ED1-DCDF-8971B336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15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2FB5AE-CDE2-24B9-497D-6F6D02D36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7AD84A-3084-6893-8850-44919C2C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16" y="914400"/>
            <a:ext cx="11059583" cy="53340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it-IT" dirty="0"/>
              <a:t>From the exit of the source and </a:t>
            </a:r>
            <a:r>
              <a:rPr lang="it-IT" b="1" dirty="0"/>
              <a:t>up to a </a:t>
            </a:r>
            <a:r>
              <a:rPr lang="it-IT" b="1" dirty="0" err="1"/>
              <a:t>few</a:t>
            </a:r>
            <a:r>
              <a:rPr lang="it-IT" b="1" dirty="0"/>
              <a:t> </a:t>
            </a:r>
            <a:r>
              <a:rPr lang="it-IT" b="1" dirty="0" err="1"/>
              <a:t>hundreds</a:t>
            </a:r>
            <a:r>
              <a:rPr lang="it-IT" b="1" dirty="0"/>
              <a:t> of MeV</a:t>
            </a:r>
            <a:r>
              <a:rPr lang="it-IT" dirty="0"/>
              <a:t>, the </a:t>
            </a:r>
            <a:r>
              <a:rPr lang="it-IT" dirty="0" err="1"/>
              <a:t>proton</a:t>
            </a:r>
            <a:r>
              <a:rPr lang="it-IT" dirty="0"/>
              <a:t> (</a:t>
            </a:r>
            <a:r>
              <a:rPr lang="it-IT" dirty="0" err="1"/>
              <a:t>ion</a:t>
            </a:r>
            <a:r>
              <a:rPr lang="it-IT" dirty="0"/>
              <a:t>)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slightly</a:t>
            </a:r>
            <a:r>
              <a:rPr lang="it-IT" dirty="0"/>
              <a:t> </a:t>
            </a:r>
            <a:r>
              <a:rPr lang="it-IT" dirty="0" err="1"/>
              <a:t>relativistic</a:t>
            </a:r>
            <a:r>
              <a:rPr lang="it-IT" dirty="0"/>
              <a:t>, </a:t>
            </a:r>
            <a:r>
              <a:rPr lang="it-IT" b="1" dirty="0" err="1"/>
              <a:t>its</a:t>
            </a:r>
            <a:r>
              <a:rPr lang="it-IT" b="1" dirty="0"/>
              <a:t> speed </a:t>
            </a:r>
            <a:r>
              <a:rPr lang="it-IT" b="1" dirty="0" err="1"/>
              <a:t>practically</a:t>
            </a:r>
            <a:r>
              <a:rPr lang="it-IT" b="1" dirty="0"/>
              <a:t> follows the </a:t>
            </a:r>
            <a:r>
              <a:rPr lang="it-IT" b="1" dirty="0" err="1"/>
              <a:t>classical</a:t>
            </a:r>
            <a:r>
              <a:rPr lang="it-IT" b="1" dirty="0"/>
              <a:t> </a:t>
            </a:r>
            <a:r>
              <a:rPr lang="it-IT" b="1" dirty="0" err="1"/>
              <a:t>mechanics</a:t>
            </a:r>
            <a:r>
              <a:rPr lang="it-IT" b="1" dirty="0"/>
              <a:t> </a:t>
            </a:r>
            <a:r>
              <a:rPr lang="it-IT" dirty="0" err="1"/>
              <a:t>lows</a:t>
            </a:r>
            <a:r>
              <a:rPr lang="it-IT" dirty="0"/>
              <a:t> </a:t>
            </a:r>
            <a:r>
              <a:rPr lang="it-IT" b="1" dirty="0"/>
              <a:t>and </a:t>
            </a:r>
            <a:r>
              <a:rPr lang="it-IT" b="1" dirty="0" err="1"/>
              <a:t>it’s</a:t>
            </a:r>
            <a:r>
              <a:rPr lang="it-IT" b="1" dirty="0"/>
              <a:t> </a:t>
            </a:r>
            <a:r>
              <a:rPr lang="it-IT" b="1" dirty="0" err="1"/>
              <a:t>proportinal</a:t>
            </a:r>
            <a:r>
              <a:rPr lang="it-IT" b="1" dirty="0"/>
              <a:t> to the </a:t>
            </a:r>
            <a:r>
              <a:rPr lang="it-IT" b="1" dirty="0" err="1"/>
              <a:t>square</a:t>
            </a:r>
            <a:r>
              <a:rPr lang="it-IT" b="1" dirty="0"/>
              <a:t> root of the energy</a:t>
            </a:r>
            <a:r>
              <a:rPr lang="it-IT" dirty="0"/>
              <a:t>. </a:t>
            </a:r>
          </a:p>
          <a:p>
            <a:pPr>
              <a:spcBef>
                <a:spcPts val="2400"/>
              </a:spcBef>
            </a:pPr>
            <a:r>
              <a:rPr lang="it-IT" dirty="0"/>
              <a:t>In a DTL (</a:t>
            </a:r>
            <a:r>
              <a:rPr lang="it-IT" dirty="0" err="1"/>
              <a:t>Drift</a:t>
            </a:r>
            <a:r>
              <a:rPr lang="it-IT" dirty="0"/>
              <a:t> Tube </a:t>
            </a:r>
            <a:r>
              <a:rPr lang="it-IT" dirty="0" err="1"/>
              <a:t>Linac</a:t>
            </a:r>
            <a:r>
              <a:rPr lang="it-IT" dirty="0"/>
              <a:t>) to </a:t>
            </a:r>
            <a:r>
              <a:rPr lang="it-IT" dirty="0" err="1"/>
              <a:t>maintain</a:t>
            </a:r>
            <a:r>
              <a:rPr lang="it-IT" dirty="0"/>
              <a:t> the </a:t>
            </a:r>
            <a:r>
              <a:rPr lang="it-IT" dirty="0" err="1"/>
              <a:t>synchronism</a:t>
            </a:r>
            <a:r>
              <a:rPr lang="it-IT" dirty="0"/>
              <a:t> with a </a:t>
            </a:r>
            <a:r>
              <a:rPr lang="it-IT" dirty="0" err="1"/>
              <a:t>certain</a:t>
            </a:r>
            <a:r>
              <a:rPr lang="it-IT" dirty="0"/>
              <a:t> frequency, the </a:t>
            </a:r>
            <a:r>
              <a:rPr lang="it-IT" dirty="0" err="1"/>
              <a:t>length</a:t>
            </a:r>
            <a:r>
              <a:rPr lang="it-IT" dirty="0"/>
              <a:t> of the </a:t>
            </a:r>
            <a:r>
              <a:rPr lang="it-IT" dirty="0" err="1"/>
              <a:t>drift</a:t>
            </a:r>
            <a:r>
              <a:rPr lang="it-IT" dirty="0"/>
              <a:t> </a:t>
            </a:r>
            <a:r>
              <a:rPr lang="it-IT" dirty="0" err="1"/>
              <a:t>tubes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doubles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time the </a:t>
            </a:r>
            <a:r>
              <a:rPr lang="it-IT" dirty="0" err="1"/>
              <a:t>beam</a:t>
            </a:r>
            <a:r>
              <a:rPr lang="it-IT" dirty="0"/>
              <a:t> energy </a:t>
            </a:r>
            <a:r>
              <a:rPr lang="it-IT" dirty="0" err="1"/>
              <a:t>change</a:t>
            </a:r>
            <a:r>
              <a:rPr lang="it-IT" dirty="0"/>
              <a:t> by a </a:t>
            </a:r>
            <a:r>
              <a:rPr lang="it-IT" dirty="0" err="1"/>
              <a:t>factor</a:t>
            </a:r>
            <a:r>
              <a:rPr lang="it-IT" dirty="0"/>
              <a:t> of </a:t>
            </a:r>
            <a:r>
              <a:rPr lang="it-IT" dirty="0" err="1"/>
              <a:t>four</a:t>
            </a:r>
            <a:r>
              <a:rPr lang="it-IT" dirty="0"/>
              <a:t>. </a:t>
            </a:r>
          </a:p>
          <a:p>
            <a:pPr>
              <a:spcBef>
                <a:spcPts val="2400"/>
              </a:spcBef>
            </a:pPr>
            <a:r>
              <a:rPr lang="it-IT" dirty="0" err="1"/>
              <a:t>It</a:t>
            </a:r>
            <a:r>
              <a:rPr lang="it-IT" dirty="0"/>
              <a:t> turns out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b="1" dirty="0"/>
              <a:t>a DTL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performing</a:t>
            </a:r>
            <a:r>
              <a:rPr lang="it-IT" b="1" dirty="0"/>
              <a:t> </a:t>
            </a:r>
            <a:r>
              <a:rPr lang="it-IT" b="1" dirty="0" err="1"/>
              <a:t>efficiently</a:t>
            </a:r>
            <a:r>
              <a:rPr lang="it-IT" b="1" dirty="0"/>
              <a:t> </a:t>
            </a:r>
            <a:r>
              <a:rPr lang="it-IT" b="1" dirty="0" err="1"/>
              <a:t>when</a:t>
            </a:r>
            <a:r>
              <a:rPr lang="it-IT" b="1" dirty="0"/>
              <a:t> the injection energy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too</a:t>
            </a:r>
            <a:r>
              <a:rPr lang="it-IT" b="1" dirty="0"/>
              <a:t> low (50-100 </a:t>
            </a:r>
            <a:r>
              <a:rPr lang="it-IT" b="1" dirty="0" err="1"/>
              <a:t>keV</a:t>
            </a:r>
            <a:r>
              <a:rPr lang="it-IT" b="1" dirty="0"/>
              <a:t>). </a:t>
            </a:r>
            <a:r>
              <a:rPr lang="it-IT" dirty="0"/>
              <a:t>The non-</a:t>
            </a:r>
            <a:r>
              <a:rPr lang="it-IT" dirty="0" err="1"/>
              <a:t>trivial</a:t>
            </a:r>
            <a:r>
              <a:rPr lang="it-IT" dirty="0"/>
              <a:t> </a:t>
            </a:r>
            <a:r>
              <a:rPr lang="it-IT" dirty="0" err="1"/>
              <a:t>effort</a:t>
            </a:r>
            <a:r>
              <a:rPr lang="it-IT" dirty="0"/>
              <a:t> of </a:t>
            </a:r>
            <a:r>
              <a:rPr lang="it-IT" dirty="0" err="1"/>
              <a:t>developing</a:t>
            </a:r>
            <a:r>
              <a:rPr lang="it-IT" dirty="0"/>
              <a:t> sources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voltage</a:t>
            </a:r>
            <a:r>
              <a:rPr lang="it-IT" dirty="0"/>
              <a:t> (200 kV and </a:t>
            </a:r>
            <a:r>
              <a:rPr lang="it-IT" dirty="0" err="1"/>
              <a:t>above</a:t>
            </a:r>
            <a:r>
              <a:rPr lang="it-IT" dirty="0"/>
              <a:t>)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overcoming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.</a:t>
            </a:r>
          </a:p>
          <a:p>
            <a:pPr>
              <a:spcBef>
                <a:spcPts val="2400"/>
              </a:spcBef>
            </a:pPr>
            <a:r>
              <a:rPr lang="it-IT" dirty="0"/>
              <a:t>The </a:t>
            </a:r>
            <a:r>
              <a:rPr lang="it-IT" b="1" dirty="0" err="1"/>
              <a:t>invention</a:t>
            </a:r>
            <a:r>
              <a:rPr lang="it-IT" b="1" dirty="0"/>
              <a:t> of the Radio Frequency Quadrupole, RFQ</a:t>
            </a:r>
            <a:r>
              <a:rPr lang="it-IT" dirty="0"/>
              <a:t>, </a:t>
            </a:r>
            <a:r>
              <a:rPr lang="it-IT" dirty="0" err="1"/>
              <a:t>gave</a:t>
            </a:r>
            <a:r>
              <a:rPr lang="it-IT" dirty="0"/>
              <a:t> a </a:t>
            </a:r>
            <a:r>
              <a:rPr lang="it-IT" dirty="0" err="1"/>
              <a:t>bright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to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, </a:t>
            </a:r>
            <a:r>
              <a:rPr lang="it-IT" dirty="0" err="1"/>
              <a:t>smoothly</a:t>
            </a:r>
            <a:r>
              <a:rPr lang="it-IT" dirty="0"/>
              <a:t> </a:t>
            </a:r>
            <a:r>
              <a:rPr lang="it-IT" dirty="0" err="1"/>
              <a:t>transforming</a:t>
            </a:r>
            <a:r>
              <a:rPr lang="it-IT" dirty="0"/>
              <a:t> the CW, low energy, </a:t>
            </a:r>
            <a:r>
              <a:rPr lang="it-IT" dirty="0" err="1"/>
              <a:t>beam</a:t>
            </a:r>
            <a:r>
              <a:rPr lang="it-IT" dirty="0"/>
              <a:t> from the source to </a:t>
            </a:r>
            <a:r>
              <a:rPr lang="it-IT" b="1" dirty="0"/>
              <a:t>a </a:t>
            </a:r>
            <a:r>
              <a:rPr lang="it-IT" b="1" dirty="0" err="1"/>
              <a:t>few</a:t>
            </a:r>
            <a:r>
              <a:rPr lang="it-IT" b="1" dirty="0"/>
              <a:t> MeV </a:t>
            </a:r>
            <a:r>
              <a:rPr lang="it-IT" b="1" dirty="0" err="1"/>
              <a:t>bunched</a:t>
            </a:r>
            <a:r>
              <a:rPr lang="it-IT" b="1" dirty="0"/>
              <a:t> </a:t>
            </a:r>
            <a:r>
              <a:rPr lang="it-IT" b="1" dirty="0" err="1"/>
              <a:t>beam</a:t>
            </a:r>
            <a:r>
              <a:rPr lang="it-IT" b="1" dirty="0"/>
              <a:t>, ready for the injection </a:t>
            </a:r>
            <a:r>
              <a:rPr lang="it-IT" b="1" dirty="0" err="1"/>
              <a:t>into</a:t>
            </a:r>
            <a:r>
              <a:rPr lang="it-IT" b="1" dirty="0"/>
              <a:t> the DTL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2661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C6596-89A7-0F1D-57FE-B61E4FF4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About the RFQ - 1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F2E5C6-901A-0F80-BCAB-A76839A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310FAF-74D7-CE6A-C8A1-88DA7925D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16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E2BC49-31A7-1839-6B05-E881FC937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AF96BE-8B99-98C8-C375-4DA370ADB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7042"/>
          <a:stretch/>
        </p:blipFill>
        <p:spPr>
          <a:xfrm>
            <a:off x="1218988" y="858825"/>
            <a:ext cx="9754023" cy="53903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89A711-07FC-423C-761B-86F190CC2F07}"/>
              </a:ext>
            </a:extLst>
          </p:cNvPr>
          <p:cNvSpPr txBox="1"/>
          <p:nvPr/>
        </p:nvSpPr>
        <p:spPr>
          <a:xfrm rot="5400000">
            <a:off x="10777480" y="4343351"/>
            <a:ext cx="140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/>
              <a:t>From SNS CDR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27B69E-2D38-AC9C-0A76-90CAFF0C7171}"/>
              </a:ext>
            </a:extLst>
          </p:cNvPr>
          <p:cNvSpPr txBox="1"/>
          <p:nvPr/>
        </p:nvSpPr>
        <p:spPr>
          <a:xfrm>
            <a:off x="7557091" y="1276637"/>
            <a:ext cx="317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RFQ </a:t>
            </a:r>
            <a:r>
              <a:rPr lang="it-IT" b="1" err="1">
                <a:solidFill>
                  <a:schemeClr val="bg1"/>
                </a:solidFill>
              </a:rPr>
              <a:t>invented</a:t>
            </a:r>
            <a:r>
              <a:rPr lang="it-IT">
                <a:solidFill>
                  <a:schemeClr val="bg1"/>
                </a:solidFill>
              </a:rPr>
              <a:t> by:</a:t>
            </a:r>
            <a:endParaRPr lang="it-IT" b="1">
              <a:solidFill>
                <a:schemeClr val="bg1"/>
              </a:solidFill>
            </a:endParaRPr>
          </a:p>
          <a:p>
            <a:r>
              <a:rPr lang="it-IT" b="1">
                <a:solidFill>
                  <a:schemeClr val="bg1"/>
                </a:solidFill>
              </a:rPr>
              <a:t>I. M.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b="1" err="1">
                <a:solidFill>
                  <a:schemeClr val="bg1"/>
                </a:solidFill>
              </a:rPr>
              <a:t>Kapchinsky</a:t>
            </a:r>
            <a:r>
              <a:rPr lang="it-IT" b="1">
                <a:solidFill>
                  <a:schemeClr val="bg1"/>
                </a:solidFill>
              </a:rPr>
              <a:t> and Vladimir </a:t>
            </a:r>
            <a:r>
              <a:rPr lang="it-IT" b="1" err="1">
                <a:solidFill>
                  <a:schemeClr val="bg1"/>
                </a:solidFill>
              </a:rPr>
              <a:t>Teplyakov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E9C9DA-A53B-E232-DE20-0A2D163201CF}"/>
              </a:ext>
            </a:extLst>
          </p:cNvPr>
          <p:cNvSpPr txBox="1"/>
          <p:nvPr/>
        </p:nvSpPr>
        <p:spPr>
          <a:xfrm>
            <a:off x="6781800" y="90730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403413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E8C65-04A4-AF57-9E28-4F908DCDE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About the RFQ - 2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EEFC1D-0CB5-6541-F40F-6E8E02BB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EF4E35-390D-464A-680D-526490D3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17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EA35CD-42BA-71F1-2B36-A75CA7076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3C51AE85-6246-C41E-5826-6997F2BC8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/>
          <a:stretch/>
        </p:blipFill>
        <p:spPr>
          <a:xfrm>
            <a:off x="577612" y="900720"/>
            <a:ext cx="10003606" cy="5056559"/>
          </a:xfrm>
          <a:prstGeom prst="rect">
            <a:avLst/>
          </a:prstGeom>
        </p:spPr>
      </p:pic>
      <p:pic>
        <p:nvPicPr>
          <p:cNvPr id="10" name="Immagine 9" descr="Immagine che contiene interno, aperto, forno&#10;&#10;Descrizione generata automaticamente">
            <a:extLst>
              <a:ext uri="{FF2B5EF4-FFF2-40B4-BE49-F238E27FC236}">
                <a16:creationId xmlns:a16="http://schemas.microsoft.com/office/drawing/2014/main" id="{979151AE-9281-3FA7-2A12-5DBB53F56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7394"/>
          <a:stretch/>
        </p:blipFill>
        <p:spPr>
          <a:xfrm>
            <a:off x="8305800" y="3657600"/>
            <a:ext cx="3454400" cy="249048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88879A-6A03-3821-A8C2-842FFD3A4096}"/>
              </a:ext>
            </a:extLst>
          </p:cNvPr>
          <p:cNvSpPr txBox="1"/>
          <p:nvPr/>
        </p:nvSpPr>
        <p:spPr>
          <a:xfrm rot="5400000">
            <a:off x="10716251" y="2023346"/>
            <a:ext cx="140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/>
              <a:t>From SNS CDR</a:t>
            </a:r>
          </a:p>
        </p:txBody>
      </p:sp>
    </p:spTree>
    <p:extLst>
      <p:ext uri="{BB962C8B-B14F-4D97-AF65-F5344CB8AC3E}">
        <p14:creationId xmlns:p14="http://schemas.microsoft.com/office/powerpoint/2010/main" val="2980900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83C5F-1182-9386-E3AC-AE2DC1EA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About the RFQ - 3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17F3F4-277F-8FD4-A485-5B28842E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97BE8F-771C-E158-7956-9352E208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028148-5F2B-06CA-49DA-1FF3022DC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28 March 2023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984C393D-E9B9-CB42-1DE1-E4EE9B35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66" y="911362"/>
            <a:ext cx="8955617" cy="535912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9DB2E1-78B2-51D0-A566-89BC5C9E8D43}"/>
              </a:ext>
            </a:extLst>
          </p:cNvPr>
          <p:cNvSpPr txBox="1"/>
          <p:nvPr/>
        </p:nvSpPr>
        <p:spPr>
          <a:xfrm rot="5400000">
            <a:off x="10785186" y="4648151"/>
            <a:ext cx="140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/>
              <a:t>From SNS CDR</a:t>
            </a:r>
          </a:p>
        </p:txBody>
      </p:sp>
    </p:spTree>
    <p:extLst>
      <p:ext uri="{BB962C8B-B14F-4D97-AF65-F5344CB8AC3E}">
        <p14:creationId xmlns:p14="http://schemas.microsoft.com/office/powerpoint/2010/main" val="2262579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2ABB67-CA20-91C0-F4D2-F29BFA4E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RFQ </a:t>
            </a:r>
            <a:r>
              <a:rPr lang="it-IT" dirty="0" err="1"/>
              <a:t>Technological</a:t>
            </a:r>
            <a:r>
              <a:rPr lang="it-IT" dirty="0"/>
              <a:t> </a:t>
            </a:r>
            <a:r>
              <a:rPr lang="it-IT" dirty="0" err="1"/>
              <a:t>Problems</a:t>
            </a:r>
            <a:r>
              <a:rPr lang="it-IT" dirty="0"/>
              <a:t> for CW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A790755-C3E5-E40C-F553-9122EB0E7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it-IT" sz="2000" b="1" dirty="0"/>
              <a:t>RFQ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great</a:t>
            </a:r>
            <a:r>
              <a:rPr lang="it-IT" sz="2000" dirty="0"/>
              <a:t>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b="1" dirty="0"/>
              <a:t>to be </a:t>
            </a:r>
            <a:r>
              <a:rPr lang="it-IT" sz="2000" b="1" dirty="0" err="1"/>
              <a:t>efficient</a:t>
            </a:r>
            <a:r>
              <a:rPr lang="it-IT" sz="2000" b="1" dirty="0"/>
              <a:t> </a:t>
            </a:r>
            <a:r>
              <a:rPr lang="it-IT" sz="2000" b="1" dirty="0" err="1"/>
              <a:t>needs</a:t>
            </a:r>
            <a:r>
              <a:rPr lang="it-IT" sz="2000" b="1" dirty="0"/>
              <a:t> </a:t>
            </a:r>
            <a:r>
              <a:rPr lang="it-IT" sz="2000" b="1" dirty="0" err="1"/>
              <a:t>very</a:t>
            </a:r>
            <a:r>
              <a:rPr lang="it-IT" sz="2000" b="1" dirty="0"/>
              <a:t> high </a:t>
            </a:r>
            <a:r>
              <a:rPr lang="it-IT" sz="2000" b="1" dirty="0" err="1"/>
              <a:t>electric</a:t>
            </a:r>
            <a:r>
              <a:rPr lang="it-IT" sz="2000" b="1" dirty="0"/>
              <a:t> field </a:t>
            </a:r>
            <a:r>
              <a:rPr lang="it-IT" sz="2000" dirty="0"/>
              <a:t>to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adequate</a:t>
            </a:r>
            <a:r>
              <a:rPr lang="it-IT" sz="2000" dirty="0"/>
              <a:t> </a:t>
            </a:r>
            <a:r>
              <a:rPr lang="it-IT" sz="2000" dirty="0" err="1"/>
              <a:t>focussing</a:t>
            </a:r>
            <a:r>
              <a:rPr lang="it-IT" sz="2000" dirty="0"/>
              <a:t> </a:t>
            </a:r>
            <a:r>
              <a:rPr lang="it-IT" sz="2000" dirty="0" err="1"/>
              <a:t>forces</a:t>
            </a:r>
            <a:r>
              <a:rPr lang="it-IT" sz="2000" dirty="0"/>
              <a:t> and to reduce the </a:t>
            </a:r>
            <a:r>
              <a:rPr lang="it-IT" sz="2000" dirty="0" err="1"/>
              <a:t>length</a:t>
            </a:r>
            <a:endParaRPr lang="it-IT" sz="2000" dirty="0"/>
          </a:p>
          <a:p>
            <a:pPr>
              <a:spcBef>
                <a:spcPts val="900"/>
              </a:spcBef>
            </a:pPr>
            <a:r>
              <a:rPr lang="it-IT" sz="2000" dirty="0"/>
              <a:t>For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years</a:t>
            </a:r>
            <a:r>
              <a:rPr lang="it-IT" sz="2000" dirty="0"/>
              <a:t> RFQ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designed</a:t>
            </a:r>
            <a:r>
              <a:rPr lang="it-IT" sz="2000" dirty="0"/>
              <a:t> and </a:t>
            </a:r>
            <a:r>
              <a:rPr lang="it-IT" sz="2000" dirty="0" err="1"/>
              <a:t>built</a:t>
            </a:r>
            <a:r>
              <a:rPr lang="it-IT" sz="2000" dirty="0"/>
              <a:t> just for </a:t>
            </a:r>
            <a:r>
              <a:rPr lang="it-IT" sz="2000" b="1" dirty="0" err="1"/>
              <a:t>pulsed</a:t>
            </a:r>
            <a:r>
              <a:rPr lang="it-IT" sz="2000" b="1" dirty="0"/>
              <a:t> </a:t>
            </a:r>
            <a:r>
              <a:rPr lang="it-IT" sz="2000" b="1" dirty="0" err="1"/>
              <a:t>operation</a:t>
            </a:r>
            <a:r>
              <a:rPr lang="it-IT" sz="2000" b="1" dirty="0"/>
              <a:t> </a:t>
            </a:r>
            <a:r>
              <a:rPr lang="it-IT" sz="2000" dirty="0"/>
              <a:t>with a </a:t>
            </a:r>
            <a:r>
              <a:rPr lang="it-IT" sz="2000" dirty="0" err="1"/>
              <a:t>modesf</a:t>
            </a:r>
            <a:r>
              <a:rPr lang="it-IT" sz="2000" dirty="0"/>
              <a:t> </a:t>
            </a:r>
            <a:r>
              <a:rPr lang="it-IT" sz="2000" b="1" dirty="0"/>
              <a:t>duty </a:t>
            </a:r>
            <a:r>
              <a:rPr lang="it-IT" sz="2000" b="1" dirty="0" err="1"/>
              <a:t>factor</a:t>
            </a:r>
            <a:r>
              <a:rPr lang="it-IT" sz="2000" b="1" dirty="0"/>
              <a:t> &lt; 1%.</a:t>
            </a:r>
          </a:p>
          <a:p>
            <a:pPr>
              <a:spcBef>
                <a:spcPts val="900"/>
              </a:spcBef>
            </a:pP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consequence</a:t>
            </a:r>
            <a:r>
              <a:rPr lang="it-IT" sz="2000" dirty="0"/>
              <a:t> </a:t>
            </a:r>
            <a:r>
              <a:rPr lang="it-IT" sz="2000" dirty="0" err="1"/>
              <a:t>RFQs</a:t>
            </a:r>
            <a:r>
              <a:rPr lang="it-IT" sz="2000" dirty="0"/>
              <a:t>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mainly</a:t>
            </a:r>
            <a:r>
              <a:rPr lang="it-IT" sz="2000" dirty="0"/>
              <a:t> </a:t>
            </a:r>
            <a:r>
              <a:rPr lang="it-IT" sz="2000" dirty="0" err="1"/>
              <a:t>develotted</a:t>
            </a:r>
            <a:r>
              <a:rPr lang="it-IT" sz="2000" dirty="0"/>
              <a:t> for low energy </a:t>
            </a:r>
            <a:r>
              <a:rPr lang="it-IT" sz="2000" dirty="0" err="1"/>
              <a:t>proton</a:t>
            </a:r>
            <a:r>
              <a:rPr lang="it-IT" sz="2000" dirty="0"/>
              <a:t> and </a:t>
            </a:r>
            <a:r>
              <a:rPr lang="it-IT" sz="2000" dirty="0" err="1"/>
              <a:t>ions</a:t>
            </a:r>
            <a:r>
              <a:rPr lang="it-IT" sz="2000" dirty="0"/>
              <a:t> </a:t>
            </a:r>
            <a:r>
              <a:rPr lang="it-IT" sz="2000" dirty="0" err="1"/>
              <a:t>accelerators</a:t>
            </a:r>
            <a:r>
              <a:rPr lang="it-IT" sz="2000" dirty="0"/>
              <a:t> for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, Good alternative to Tandem and Van </a:t>
            </a:r>
            <a:r>
              <a:rPr lang="it-IT" sz="2000" dirty="0" err="1"/>
              <a:t>der</a:t>
            </a:r>
            <a:r>
              <a:rPr lang="it-IT" sz="2000" dirty="0"/>
              <a:t> Graaf DC </a:t>
            </a:r>
            <a:r>
              <a:rPr lang="it-IT" sz="2000" dirty="0" err="1"/>
              <a:t>accelerators</a:t>
            </a:r>
            <a:endParaRPr lang="it-IT" sz="2000" dirty="0"/>
          </a:p>
          <a:p>
            <a:pPr>
              <a:spcBef>
                <a:spcPts val="900"/>
              </a:spcBef>
            </a:pPr>
            <a:r>
              <a:rPr lang="it-IT" sz="2000" b="1" dirty="0"/>
              <a:t>First CW RFQ, </a:t>
            </a:r>
            <a:r>
              <a:rPr lang="it-IT" sz="2000" b="1" dirty="0" err="1"/>
              <a:t>called</a:t>
            </a:r>
            <a:r>
              <a:rPr lang="it-IT" sz="2000" b="1" dirty="0"/>
              <a:t> LEDA, </a:t>
            </a:r>
            <a:r>
              <a:rPr lang="it-IT" sz="2000" b="1" dirty="0" err="1"/>
              <a:t>developped</a:t>
            </a:r>
            <a:r>
              <a:rPr lang="it-IT" sz="2000" b="1" dirty="0"/>
              <a:t> </a:t>
            </a:r>
            <a:r>
              <a:rPr lang="it-IT" sz="2000" b="1" dirty="0" err="1"/>
              <a:t>at</a:t>
            </a:r>
            <a:r>
              <a:rPr lang="it-IT" sz="2000" b="1" dirty="0"/>
              <a:t> Los Alamos for the APT/ATW</a:t>
            </a:r>
            <a:r>
              <a:rPr lang="it-IT" sz="2000" dirty="0"/>
              <a:t> projects </a:t>
            </a:r>
            <a:r>
              <a:rPr lang="it-IT" sz="2000" dirty="0" err="1"/>
              <a:t>at</a:t>
            </a:r>
            <a:r>
              <a:rPr lang="it-IT" sz="2000" dirty="0"/>
              <a:t> the end of </a:t>
            </a:r>
            <a:r>
              <a:rPr lang="it-IT" sz="2000" dirty="0" err="1"/>
              <a:t>past</a:t>
            </a:r>
            <a:r>
              <a:rPr lang="it-IT" sz="2000" dirty="0"/>
              <a:t> </a:t>
            </a:r>
            <a:r>
              <a:rPr lang="it-IT" sz="2000" dirty="0" err="1"/>
              <a:t>century</a:t>
            </a:r>
            <a:r>
              <a:rPr lang="it-IT" sz="2000" dirty="0"/>
              <a:t>. </a:t>
            </a:r>
            <a:r>
              <a:rPr lang="it-IT" sz="2000" dirty="0" err="1"/>
              <a:t>Nominal</a:t>
            </a:r>
            <a:r>
              <a:rPr lang="it-IT" sz="2000" dirty="0"/>
              <a:t> </a:t>
            </a:r>
            <a:r>
              <a:rPr lang="it-IT" sz="2000" dirty="0" err="1"/>
              <a:t>parameters</a:t>
            </a:r>
            <a:r>
              <a:rPr lang="it-IT" sz="2000" dirty="0"/>
              <a:t>:</a:t>
            </a:r>
          </a:p>
          <a:p>
            <a:pPr>
              <a:spcBef>
                <a:spcPts val="900"/>
              </a:spcBef>
            </a:pPr>
            <a:endParaRPr lang="it-IT" sz="2000" dirty="0"/>
          </a:p>
          <a:p>
            <a:pPr>
              <a:spcBef>
                <a:spcPts val="900"/>
              </a:spcBef>
            </a:pPr>
            <a:endParaRPr lang="it-IT" sz="2000" dirty="0"/>
          </a:p>
          <a:p>
            <a:pPr>
              <a:spcBef>
                <a:spcPts val="900"/>
              </a:spcBef>
            </a:pPr>
            <a:endParaRPr lang="it-IT" sz="2000" dirty="0"/>
          </a:p>
          <a:p>
            <a:pPr>
              <a:spcBef>
                <a:spcPts val="900"/>
              </a:spcBef>
            </a:pPr>
            <a:r>
              <a:rPr lang="it-IT" sz="2000" dirty="0"/>
              <a:t>LEDA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switched</a:t>
            </a:r>
            <a:r>
              <a:rPr lang="it-IT" sz="2000" dirty="0"/>
              <a:t> off after ca. 100 hours of </a:t>
            </a:r>
            <a:r>
              <a:rPr lang="it-IT" sz="2000" dirty="0" err="1"/>
              <a:t>succesfull</a:t>
            </a:r>
            <a:r>
              <a:rPr lang="it-IT" sz="2000" dirty="0"/>
              <a:t> </a:t>
            </a:r>
            <a:r>
              <a:rPr lang="it-IT" sz="2000" dirty="0" err="1"/>
              <a:t>operation</a:t>
            </a:r>
            <a:r>
              <a:rPr lang="it-IT" sz="2000" dirty="0"/>
              <a:t> !!!</a:t>
            </a:r>
          </a:p>
          <a:p>
            <a:pPr>
              <a:spcBef>
                <a:spcPts val="900"/>
              </a:spcBef>
            </a:pPr>
            <a:r>
              <a:rPr lang="it-IT" sz="2000" b="1" dirty="0" err="1"/>
              <a:t>Since</a:t>
            </a:r>
            <a:r>
              <a:rPr lang="it-IT" sz="2000" b="1" dirty="0"/>
              <a:t> </a:t>
            </a:r>
            <a:r>
              <a:rPr lang="it-IT" sz="2000" b="1" dirty="0" err="1"/>
              <a:t>then</a:t>
            </a:r>
            <a:r>
              <a:rPr lang="it-IT" sz="2000" b="1" dirty="0"/>
              <a:t> a </a:t>
            </a:r>
            <a:r>
              <a:rPr lang="it-IT" sz="2000" b="1" dirty="0" err="1"/>
              <a:t>few</a:t>
            </a:r>
            <a:r>
              <a:rPr lang="it-IT" sz="2000" b="1" dirty="0"/>
              <a:t> CW </a:t>
            </a:r>
            <a:r>
              <a:rPr lang="it-IT" sz="2000" b="1" dirty="0" err="1"/>
              <a:t>RFQs</a:t>
            </a:r>
            <a:r>
              <a:rPr lang="it-IT" sz="2000" b="1" dirty="0"/>
              <a:t> </a:t>
            </a:r>
            <a:r>
              <a:rPr lang="it-IT" sz="2000" b="1" dirty="0" err="1"/>
              <a:t>have</a:t>
            </a:r>
            <a:r>
              <a:rPr lang="it-IT" sz="2000" b="1" dirty="0"/>
              <a:t> </a:t>
            </a:r>
            <a:r>
              <a:rPr lang="it-IT" sz="2000" b="1" dirty="0" err="1"/>
              <a:t>been</a:t>
            </a:r>
            <a:r>
              <a:rPr lang="it-IT" sz="2000" b="1" dirty="0"/>
              <a:t> </a:t>
            </a:r>
            <a:r>
              <a:rPr lang="it-IT" sz="2000" b="1" dirty="0" err="1"/>
              <a:t>designed</a:t>
            </a:r>
            <a:r>
              <a:rPr lang="it-IT" sz="2000" b="1" dirty="0"/>
              <a:t> and </a:t>
            </a:r>
            <a:r>
              <a:rPr lang="it-IT" sz="2000" b="1" dirty="0" err="1"/>
              <a:t>operated</a:t>
            </a:r>
            <a:r>
              <a:rPr lang="it-IT" sz="2000" b="1" dirty="0"/>
              <a:t> </a:t>
            </a:r>
            <a:r>
              <a:rPr lang="it-IT" sz="2000" dirty="0"/>
              <a:t>with </a:t>
            </a:r>
            <a:r>
              <a:rPr lang="it-IT" sz="2000" dirty="0" err="1"/>
              <a:t>currents</a:t>
            </a:r>
            <a:r>
              <a:rPr lang="it-IT" sz="2000" dirty="0"/>
              <a:t> of </a:t>
            </a:r>
            <a:r>
              <a:rPr lang="it-IT" sz="2000" dirty="0" err="1"/>
              <a:t>tenths</a:t>
            </a:r>
            <a:r>
              <a:rPr lang="it-IT" sz="2000" dirty="0"/>
              <a:t> of </a:t>
            </a:r>
            <a:r>
              <a:rPr lang="it-IT" sz="2000" dirty="0" err="1"/>
              <a:t>mA.</a:t>
            </a:r>
            <a:r>
              <a:rPr lang="it-IT" sz="2000" dirty="0"/>
              <a:t> The best </a:t>
            </a:r>
            <a:r>
              <a:rPr lang="it-IT" sz="2000" dirty="0" err="1"/>
              <a:t>examples</a:t>
            </a:r>
            <a:r>
              <a:rPr lang="it-IT" sz="2000" dirty="0"/>
              <a:t> are the </a:t>
            </a:r>
            <a:r>
              <a:rPr lang="it-IT" sz="2000" dirty="0" err="1"/>
              <a:t>two</a:t>
            </a:r>
            <a:r>
              <a:rPr lang="it-IT" sz="2000" dirty="0"/>
              <a:t> RFQ </a:t>
            </a:r>
            <a:r>
              <a:rPr lang="it-IT" sz="2000" dirty="0" err="1"/>
              <a:t>developped</a:t>
            </a:r>
            <a:r>
              <a:rPr lang="it-IT" sz="2000" dirty="0"/>
              <a:t> by </a:t>
            </a:r>
            <a:r>
              <a:rPr lang="it-IT" sz="2000" b="1" dirty="0"/>
              <a:t>IHEP and IMP for the CADS project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870B3F-066F-67DC-A2F1-C20E9B2B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B579C-C9AF-455D-CFA2-B0A92980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19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711710-6339-92F1-EB2C-4AD6F62D9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6C114449-36B7-D8C7-55A4-A0355D724B08}"/>
              </a:ext>
            </a:extLst>
          </p:cNvPr>
          <p:cNvSpPr txBox="1">
            <a:spLocks/>
          </p:cNvSpPr>
          <p:nvPr/>
        </p:nvSpPr>
        <p:spPr bwMode="auto">
          <a:xfrm>
            <a:off x="533400" y="3886200"/>
            <a:ext cx="568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647700" lvl="1" indent="-342900">
              <a:spcBef>
                <a:spcPts val="3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  <a:tabLst>
                <a:tab pos="3594100" algn="r"/>
              </a:tabLst>
            </a:pPr>
            <a:r>
              <a:rPr lang="it-IT" sz="1800" b="0" kern="0"/>
              <a:t>H</a:t>
            </a:r>
            <a:r>
              <a:rPr lang="it-IT" sz="1800" b="0" kern="0" baseline="30000"/>
              <a:t>-</a:t>
            </a:r>
            <a:r>
              <a:rPr lang="it-IT" sz="1800" b="0" kern="0"/>
              <a:t> Injection energy: 		75 keV</a:t>
            </a:r>
          </a:p>
          <a:p>
            <a:pPr marL="647700" lvl="1" indent="-342900">
              <a:spcBef>
                <a:spcPts val="3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  <a:tabLst>
                <a:tab pos="3594100" algn="r"/>
              </a:tabLst>
            </a:pPr>
            <a:r>
              <a:rPr lang="it-IT" sz="1800" b="0" kern="0"/>
              <a:t>Output Energy		6.7 MeV		</a:t>
            </a:r>
          </a:p>
          <a:p>
            <a:pPr marL="647700" lvl="1" indent="-342900">
              <a:spcBef>
                <a:spcPts val="3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  <a:tabLst>
                <a:tab pos="3594100" algn="r"/>
              </a:tabLst>
            </a:pPr>
            <a:r>
              <a:rPr lang="it-IT" sz="1800" b="0" kern="0"/>
              <a:t>CW current		&gt;100 mA</a:t>
            </a:r>
            <a:endParaRPr lang="it-IT" sz="1800" b="0" kern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29BB49C-EE92-907F-2AC8-DC4466675205}"/>
              </a:ext>
            </a:extLst>
          </p:cNvPr>
          <p:cNvSpPr txBox="1">
            <a:spLocks/>
          </p:cNvSpPr>
          <p:nvPr/>
        </p:nvSpPr>
        <p:spPr>
          <a:xfrm>
            <a:off x="6324600" y="3886200"/>
            <a:ext cx="51562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647700" lvl="1" indent="-342900">
              <a:spcBef>
                <a:spcPts val="3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  <a:tabLst>
                <a:tab pos="3594100" algn="r"/>
              </a:tabLst>
            </a:pPr>
            <a:r>
              <a:rPr lang="it-IT" sz="1800" b="0" kern="0" dirty="0" err="1"/>
              <a:t>Beam</a:t>
            </a:r>
            <a:r>
              <a:rPr lang="it-IT" sz="1800" b="0" kern="0" dirty="0"/>
              <a:t> Power		&gt;670 kW</a:t>
            </a:r>
          </a:p>
          <a:p>
            <a:pPr marL="647700" lvl="1" indent="-342900">
              <a:spcBef>
                <a:spcPts val="3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  <a:tabLst>
                <a:tab pos="3594100" algn="r"/>
              </a:tabLst>
            </a:pPr>
            <a:r>
              <a:rPr lang="it-IT" sz="1800" b="0" kern="0" dirty="0"/>
              <a:t>Total RF power		&gt; 2 MW</a:t>
            </a:r>
          </a:p>
          <a:p>
            <a:pPr marL="647700" lvl="1" indent="-342900">
              <a:spcBef>
                <a:spcPts val="3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  <a:tabLst>
                <a:tab pos="3594100" algn="r"/>
              </a:tabLst>
            </a:pPr>
            <a:r>
              <a:rPr lang="it-IT" sz="1800" b="0" kern="0" dirty="0" err="1"/>
              <a:t>Cooling</a:t>
            </a:r>
            <a:r>
              <a:rPr lang="it-IT" sz="1800" b="0" kern="0" dirty="0"/>
              <a:t> power		1.5 MW</a:t>
            </a:r>
            <a:endParaRPr lang="it-IT" b="0" kern="0" dirty="0"/>
          </a:p>
          <a:p>
            <a:endParaRPr lang="it-IT" b="0" kern="0" dirty="0"/>
          </a:p>
        </p:txBody>
      </p:sp>
    </p:spTree>
    <p:extLst>
      <p:ext uri="{BB962C8B-B14F-4D97-AF65-F5344CB8AC3E}">
        <p14:creationId xmlns:p14="http://schemas.microsoft.com/office/powerpoint/2010/main" val="247076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B8E8B-32B0-DC3E-394E-4A521253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1E008D-FDC1-D65F-7ED1-7C5B7E2C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A3284C-2257-5932-9B2B-59A27CC4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A4AA7-764B-FAC4-9782-55308418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644EC7-3CB0-0247-1203-1DD28BC9CAC2}"/>
              </a:ext>
            </a:extLst>
          </p:cNvPr>
          <p:cNvSpPr/>
          <p:nvPr/>
        </p:nvSpPr>
        <p:spPr>
          <a:xfrm>
            <a:off x="1464204" y="1752600"/>
            <a:ext cx="935619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and Speed of Light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it-IT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SRF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major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to CW</a:t>
            </a:r>
          </a:p>
        </p:txBody>
      </p:sp>
    </p:spTree>
    <p:extLst>
      <p:ext uri="{BB962C8B-B14F-4D97-AF65-F5344CB8AC3E}">
        <p14:creationId xmlns:p14="http://schemas.microsoft.com/office/powerpoint/2010/main" val="207553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E8892D-1D0E-51AB-44C3-681EE844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LEDA RFQ </a:t>
            </a:r>
            <a:r>
              <a:rPr lang="it-IT" dirty="0" err="1"/>
              <a:t>at</a:t>
            </a:r>
            <a:r>
              <a:rPr lang="it-IT" dirty="0"/>
              <a:t> Los Alamos</a:t>
            </a:r>
          </a:p>
        </p:txBody>
      </p:sp>
      <p:pic>
        <p:nvPicPr>
          <p:cNvPr id="8" name="Segnaposto contenuto 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49CB387-1E78-C51D-F79F-950B2D1F4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051529"/>
            <a:ext cx="4359553" cy="2638088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5BDC52-7FEF-690D-A4BD-66154F704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4B5D1E-98F4-5D5A-9129-900108A0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8A76C4-8999-401B-8AC9-1C4C3FD2D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10" name="Immagine 9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3A81CF0E-B15F-43E8-6BC2-CD4E37358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1051529"/>
            <a:ext cx="6959600" cy="5064158"/>
          </a:xfrm>
          <a:prstGeom prst="rect">
            <a:avLst/>
          </a:prstGeom>
        </p:spPr>
      </p:pic>
      <p:pic>
        <p:nvPicPr>
          <p:cNvPr id="12" name="Immagine 11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89EE77B9-F625-A1D7-C963-D0A126301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730438"/>
            <a:ext cx="4374864" cy="24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7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13FAB2-E92D-7E46-5AF3-AE282045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Conducing</a:t>
            </a:r>
            <a:r>
              <a:rPr lang="it-IT" dirty="0"/>
              <a:t> </a:t>
            </a:r>
            <a:r>
              <a:rPr lang="it-IT" dirty="0" err="1"/>
              <a:t>Linac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</a:t>
            </a:r>
            <a:r>
              <a:rPr lang="it-IT" dirty="0" err="1"/>
              <a:t>mid-nineties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727839-11AC-1861-1357-8A16FBB55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17" y="914400"/>
            <a:ext cx="10947400" cy="878065"/>
          </a:xfrm>
        </p:spPr>
        <p:txBody>
          <a:bodyPr/>
          <a:lstStyle/>
          <a:p>
            <a:r>
              <a:rPr lang="it-IT" dirty="0"/>
              <a:t>A part of a </a:t>
            </a:r>
            <a:r>
              <a:rPr lang="it-IT" dirty="0" err="1"/>
              <a:t>few</a:t>
            </a:r>
            <a:r>
              <a:rPr lang="it-IT" dirty="0"/>
              <a:t> CW, low </a:t>
            </a:r>
            <a:r>
              <a:rPr lang="it-IT" dirty="0" err="1"/>
              <a:t>current</a:t>
            </a:r>
            <a:r>
              <a:rPr lang="it-IT" dirty="0"/>
              <a:t>, </a:t>
            </a:r>
            <a:r>
              <a:rPr lang="it-IT" dirty="0" err="1"/>
              <a:t>ion</a:t>
            </a:r>
            <a:r>
              <a:rPr lang="it-IT" dirty="0"/>
              <a:t> </a:t>
            </a:r>
            <a:r>
              <a:rPr lang="it-IT" dirty="0" err="1"/>
              <a:t>accelerators</a:t>
            </a:r>
            <a:r>
              <a:rPr lang="it-IT" dirty="0"/>
              <a:t>, SRF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</a:t>
            </a:r>
            <a:r>
              <a:rPr lang="it-IT" dirty="0" err="1"/>
              <a:t>mid</a:t>
            </a:r>
            <a:r>
              <a:rPr lang="it-IT" dirty="0"/>
              <a:t> </a:t>
            </a:r>
            <a:r>
              <a:rPr lang="it-IT" dirty="0" err="1"/>
              <a:t>nineties</a:t>
            </a:r>
            <a:r>
              <a:rPr lang="it-IT" dirty="0"/>
              <a:t> for high power, non-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relativistic</a:t>
            </a:r>
            <a:r>
              <a:rPr lang="it-IT" dirty="0"/>
              <a:t>,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.</a:t>
            </a:r>
          </a:p>
          <a:p>
            <a:endParaRPr lang="it-IT" sz="2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E0390F-0B1B-25ED-7DD8-E2E8BA03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58E6B7-5AF7-4590-522D-CEDE724D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4EE507-E7E8-E7EB-80D0-1A6EC3559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1368FB2-5ED8-9171-E952-BE6617EC0170}"/>
              </a:ext>
            </a:extLst>
          </p:cNvPr>
          <p:cNvGrpSpPr/>
          <p:nvPr/>
        </p:nvGrpSpPr>
        <p:grpSpPr>
          <a:xfrm>
            <a:off x="5410200" y="2601723"/>
            <a:ext cx="6428958" cy="3513020"/>
            <a:chOff x="4471989" y="3238503"/>
            <a:chExt cx="5580855" cy="3049585"/>
          </a:xfrm>
        </p:grpSpPr>
        <p:pic>
          <p:nvPicPr>
            <p:cNvPr id="8" name="Picture 3" descr="Padamsee0">
              <a:extLst>
                <a:ext uri="{FF2B5EF4-FFF2-40B4-BE49-F238E27FC236}">
                  <a16:creationId xmlns:a16="http://schemas.microsoft.com/office/drawing/2014/main" id="{0C415573-B978-B10E-BA28-9B1AF1FB02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" t="30036" r="1846" b="1320"/>
            <a:stretch/>
          </p:blipFill>
          <p:spPr bwMode="auto">
            <a:xfrm>
              <a:off x="4471989" y="3276599"/>
              <a:ext cx="3589338" cy="301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1BBD483D-5E9E-BF84-CE7A-18C96CEF58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15226" y="4056064"/>
              <a:ext cx="942974" cy="134936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E7240507-0749-5635-2EB7-FC0F3D1DA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07164" y="5424488"/>
              <a:ext cx="1951036" cy="36671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16" descr="Padamsee6">
              <a:extLst>
                <a:ext uri="{FF2B5EF4-FFF2-40B4-BE49-F238E27FC236}">
                  <a16:creationId xmlns:a16="http://schemas.microsoft.com/office/drawing/2014/main" id="{469A071C-F0ED-508B-C9DC-8CF2304BE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706" y="3238503"/>
              <a:ext cx="1144588" cy="158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7" descr="Padamsee7">
              <a:extLst>
                <a:ext uri="{FF2B5EF4-FFF2-40B4-BE49-F238E27FC236}">
                  <a16:creationId xmlns:a16="http://schemas.microsoft.com/office/drawing/2014/main" id="{F8E6631F-5667-0CE6-810A-22DBDCEB0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706" y="5078412"/>
              <a:ext cx="1481138" cy="107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D8B568-3C13-1577-E585-0A924B3C0BBC}"/>
              </a:ext>
            </a:extLst>
          </p:cNvPr>
          <p:cNvSpPr txBox="1"/>
          <p:nvPr/>
        </p:nvSpPr>
        <p:spPr>
          <a:xfrm>
            <a:off x="599017" y="2046512"/>
            <a:ext cx="46042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mid-nineties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high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2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scope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substantially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injecting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moderate energy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hundreds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MeV)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synchrotons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PS, SPS, TEVATRON, etc.) for high energy </a:t>
            </a:r>
            <a:r>
              <a:rPr lang="it-IT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r>
              <a:rPr lang="it-IT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1899DB2-255D-C2E9-6789-297CFD0C5E99}"/>
              </a:ext>
            </a:extLst>
          </p:cNvPr>
          <p:cNvSpPr txBox="1"/>
          <p:nvPr/>
        </p:nvSpPr>
        <p:spPr>
          <a:xfrm>
            <a:off x="7072484" y="2055392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  <a:r>
              <a:rPr lang="it-IT" sz="2400" b="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2400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</a:t>
            </a:r>
            <a:endParaRPr lang="it-IT" sz="2400" b="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75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7B2FC-E48A-F942-BEC1-69EA38F6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In </a:t>
            </a:r>
            <a:r>
              <a:rPr lang="it-IT" altLang="it-IT" dirty="0" err="1"/>
              <a:t>parallel</a:t>
            </a:r>
            <a:r>
              <a:rPr lang="it-IT" altLang="it-IT" dirty="0"/>
              <a:t> a </a:t>
            </a:r>
            <a:r>
              <a:rPr lang="it-IT" altLang="it-IT" dirty="0" err="1"/>
              <a:t>few</a:t>
            </a:r>
            <a:r>
              <a:rPr lang="it-IT" altLang="it-IT" dirty="0"/>
              <a:t> SRF CW </a:t>
            </a:r>
            <a:r>
              <a:rPr lang="it-IT" altLang="it-IT" dirty="0" err="1"/>
              <a:t>Linacs</a:t>
            </a:r>
            <a:r>
              <a:rPr lang="it-IT" altLang="it-IT" dirty="0"/>
              <a:t> for </a:t>
            </a:r>
            <a:r>
              <a:rPr lang="it-IT" altLang="it-IT" dirty="0" err="1"/>
              <a:t>Ions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B5D172-49B5-F846-A42C-3575A4E9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91BD03-171D-A543-AB65-A07A8837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22</a:t>
            </a:fld>
            <a:endParaRPr lang="en-US" alt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E97D50F-23C9-E441-A585-A6FD97F58A6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923925"/>
            <a:ext cx="5588000" cy="548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300"/>
              </a:spcBef>
            </a:pPr>
            <a:r>
              <a:rPr lang="en-US" altLang="it-IT" sz="2000" b="0" kern="0" dirty="0"/>
              <a:t>New Projects in the nineties</a:t>
            </a:r>
          </a:p>
          <a:p>
            <a:pPr lvl="2">
              <a:spcBef>
                <a:spcPts val="300"/>
              </a:spcBef>
            </a:pPr>
            <a:r>
              <a:rPr lang="en-US" altLang="it-IT" sz="1800" b="0" kern="0" dirty="0"/>
              <a:t>Stony Brook </a:t>
            </a:r>
          </a:p>
          <a:p>
            <a:pPr lvl="2">
              <a:spcBef>
                <a:spcPts val="300"/>
              </a:spcBef>
            </a:pPr>
            <a:r>
              <a:rPr lang="en-US" altLang="it-IT" sz="1800" b="0" kern="0" dirty="0"/>
              <a:t>JAERI, </a:t>
            </a:r>
          </a:p>
          <a:p>
            <a:pPr lvl="2">
              <a:spcBef>
                <a:spcPts val="300"/>
              </a:spcBef>
            </a:pPr>
            <a:r>
              <a:rPr lang="en-US" altLang="it-IT" sz="1800" b="0" kern="0" dirty="0"/>
              <a:t>Washington University </a:t>
            </a:r>
          </a:p>
          <a:p>
            <a:pPr lvl="2">
              <a:spcBef>
                <a:spcPts val="300"/>
              </a:spcBef>
            </a:pPr>
            <a:r>
              <a:rPr lang="en-US" altLang="it-IT" sz="1800" b="0" kern="0" dirty="0"/>
              <a:t>Argonne upgrade,</a:t>
            </a:r>
          </a:p>
          <a:p>
            <a:pPr lvl="2">
              <a:spcBef>
                <a:spcPts val="300"/>
              </a:spcBef>
            </a:pPr>
            <a:r>
              <a:rPr lang="en-US" altLang="it-IT" sz="1800" b="0" kern="0" dirty="0" err="1"/>
              <a:t>Legnaro</a:t>
            </a:r>
            <a:endParaRPr lang="en-US" altLang="it-IT" sz="1800" b="0" kern="0" dirty="0"/>
          </a:p>
          <a:p>
            <a:pPr lvl="1"/>
            <a:r>
              <a:rPr lang="en-US" altLang="it-IT" sz="2000" b="0" kern="0" dirty="0"/>
              <a:t>Improved cavity designs </a:t>
            </a:r>
          </a:p>
          <a:p>
            <a:pPr lvl="1">
              <a:buFontTx/>
              <a:buNone/>
            </a:pPr>
            <a:endParaRPr lang="en-US" altLang="it-IT" sz="1800" b="0" kern="0" dirty="0"/>
          </a:p>
          <a:p>
            <a:pPr lvl="1"/>
            <a:endParaRPr lang="en-US" altLang="it-IT" sz="1800" b="0" kern="0" dirty="0"/>
          </a:p>
          <a:p>
            <a:pPr lvl="1"/>
            <a:endParaRPr lang="en-US" altLang="it-IT" sz="1800" b="0" kern="0" dirty="0"/>
          </a:p>
          <a:p>
            <a:pPr lvl="1">
              <a:buFontTx/>
              <a:buNone/>
            </a:pPr>
            <a:endParaRPr lang="en-US" altLang="it-IT" sz="1800" b="0" kern="0" dirty="0"/>
          </a:p>
          <a:p>
            <a:pPr marL="114300" lvl="1" indent="0">
              <a:buNone/>
            </a:pPr>
            <a:endParaRPr lang="en-US" altLang="it-IT" sz="1800" b="0" kern="0" dirty="0"/>
          </a:p>
          <a:p>
            <a:pPr lvl="1"/>
            <a:endParaRPr lang="en-US" altLang="it-IT" sz="1800" b="0" kern="0" dirty="0"/>
          </a:p>
          <a:p>
            <a:pPr lvl="1"/>
            <a:r>
              <a:rPr lang="en-US" altLang="it-IT" sz="2000" b="0" kern="0" dirty="0"/>
              <a:t>Higher accelerating fields, limited by:</a:t>
            </a:r>
          </a:p>
          <a:p>
            <a:pPr lvl="2"/>
            <a:r>
              <a:rPr lang="en-US" altLang="it-IT" sz="1800" b="0" kern="0" dirty="0">
                <a:solidFill>
                  <a:srgbClr val="CC3300"/>
                </a:solidFill>
              </a:rPr>
              <a:t>Microphonics</a:t>
            </a:r>
          </a:p>
          <a:p>
            <a:pPr lvl="2"/>
            <a:r>
              <a:rPr lang="en-US" altLang="it-IT" sz="1800" b="0" kern="0" dirty="0"/>
              <a:t>No beam vacuum separation</a:t>
            </a:r>
          </a:p>
          <a:p>
            <a:pPr lvl="1"/>
            <a:endParaRPr lang="en-US" altLang="it-IT" sz="1600" b="0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B6155-6E9A-7D44-BD0B-CAE11653E079}"/>
              </a:ext>
            </a:extLst>
          </p:cNvPr>
          <p:cNvSpPr txBox="1">
            <a:spLocks noChangeArrowheads="1"/>
          </p:cNvSpPr>
          <p:nvPr/>
        </p:nvSpPr>
        <p:spPr>
          <a:xfrm>
            <a:off x="6197600" y="914400"/>
            <a:ext cx="5588000" cy="548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600" b="0" kern="0" dirty="0"/>
          </a:p>
          <a:p>
            <a:r>
              <a:rPr lang="en-US" altLang="it-IT" b="0" kern="0" dirty="0"/>
              <a:t>Group of four Quarter-wave cavities for the JAERI Heavy-ion </a:t>
            </a:r>
            <a:r>
              <a:rPr lang="en-US" altLang="it-IT" b="0" kern="0" dirty="0" err="1"/>
              <a:t>Linac</a:t>
            </a:r>
            <a:endParaRPr lang="en-US" altLang="it-IT" b="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BA0C0-7770-0740-A0E9-3F00984B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73" y="1104901"/>
            <a:ext cx="30670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17">
            <a:extLst>
              <a:ext uri="{FF2B5EF4-FFF2-40B4-BE49-F238E27FC236}">
                <a16:creationId xmlns:a16="http://schemas.microsoft.com/office/drawing/2014/main" id="{F1D97E2A-BB66-EC4C-95D6-D75D6BE0D15D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258799"/>
            <a:ext cx="3714750" cy="1762125"/>
            <a:chOff x="280" y="1455"/>
            <a:chExt cx="2340" cy="1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95C2E7-73ED-7742-B611-02AF5D207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9" r="5409" b="2832"/>
            <a:stretch>
              <a:fillRect/>
            </a:stretch>
          </p:blipFill>
          <p:spPr bwMode="auto">
            <a:xfrm>
              <a:off x="280" y="1455"/>
              <a:ext cx="1200" cy="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D94BD9-7E08-EE4D-B2A3-F92AA74F2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69"/>
            <a:stretch>
              <a:fillRect/>
            </a:stretch>
          </p:blipFill>
          <p:spPr bwMode="auto">
            <a:xfrm>
              <a:off x="1584" y="1672"/>
              <a:ext cx="1036" cy="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A6E4CC57-C991-2EBE-26E7-9659992A2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28 March 2023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40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B8E8B-32B0-DC3E-394E-4A521253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1E008D-FDC1-D65F-7ED1-7C5B7E2C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A3284C-2257-5932-9B2B-59A27CC4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A4AA7-764B-FAC4-9782-55308418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28 March 2023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644EC7-3CB0-0247-1203-1DD28BC9CAC2}"/>
              </a:ext>
            </a:extLst>
          </p:cNvPr>
          <p:cNvSpPr/>
          <p:nvPr/>
        </p:nvSpPr>
        <p:spPr>
          <a:xfrm>
            <a:off x="1464204" y="1752600"/>
            <a:ext cx="935619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and Speed of Light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it-IT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SRF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major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to CW</a:t>
            </a:r>
          </a:p>
        </p:txBody>
      </p:sp>
    </p:spTree>
    <p:extLst>
      <p:ext uri="{BB962C8B-B14F-4D97-AF65-F5344CB8AC3E}">
        <p14:creationId xmlns:p14="http://schemas.microsoft.com/office/powerpoint/2010/main" val="88217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A80136-15B6-BE4B-2BAE-0F8ADECE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Pioneering</a:t>
            </a:r>
            <a:r>
              <a:rPr lang="it-IT"/>
              <a:t> </a:t>
            </a:r>
            <a:r>
              <a:rPr lang="it-IT" err="1"/>
              <a:t>Proposal</a:t>
            </a:r>
            <a:r>
              <a:rPr lang="it-IT"/>
              <a:t> for SRF </a:t>
            </a:r>
            <a:r>
              <a:rPr lang="it-IT" err="1"/>
              <a:t>above</a:t>
            </a:r>
            <a:r>
              <a:rPr lang="it-IT"/>
              <a:t> 100 MV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F5956F-F1D3-E794-FCD7-0AD192EFB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30CD21-6834-B477-8482-E26EBCF3A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24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8BA45E-0607-6E2B-BDE2-1691DC17E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C5DBEB-D218-0A1D-449C-EC6B4C1CD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4"/>
          <a:stretch/>
        </p:blipFill>
        <p:spPr>
          <a:xfrm>
            <a:off x="2819400" y="976113"/>
            <a:ext cx="6553200" cy="959377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0FE20C4-8650-011E-C061-D2A46104D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5" t="6663" r="41258" b="82365"/>
          <a:stretch/>
        </p:blipFill>
        <p:spPr>
          <a:xfrm>
            <a:off x="500008" y="1144915"/>
            <a:ext cx="2657583" cy="533400"/>
          </a:xfrm>
          <a:prstGeom prst="rect">
            <a:avLst/>
          </a:prstGeom>
        </p:spPr>
      </p:pic>
      <p:pic>
        <p:nvPicPr>
          <p:cNvPr id="11" name="Immagine 10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57A4F72C-1A42-61BE-5CB4-57F665685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2" y="3566656"/>
            <a:ext cx="3513802" cy="2749550"/>
          </a:xfrm>
          <a:prstGeom prst="rect">
            <a:avLst/>
          </a:prstGeom>
        </p:spPr>
      </p:pic>
      <p:pic>
        <p:nvPicPr>
          <p:cNvPr id="13" name="Immagine 1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F2B8A09B-84AC-A458-EACE-93F55C3FE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2762461"/>
            <a:ext cx="4635500" cy="3293093"/>
          </a:xfrm>
          <a:prstGeom prst="rect">
            <a:avLst/>
          </a:prstGeom>
        </p:spPr>
      </p:pic>
      <p:pic>
        <p:nvPicPr>
          <p:cNvPr id="15" name="Immagine 1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78FC661-9678-A01C-5A6E-46715EEE6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02"/>
          <a:stretch/>
        </p:blipFill>
        <p:spPr>
          <a:xfrm>
            <a:off x="105789" y="1945909"/>
            <a:ext cx="4635500" cy="1102092"/>
          </a:xfrm>
          <a:prstGeom prst="rect">
            <a:avLst/>
          </a:prstGeom>
        </p:spPr>
      </p:pic>
      <p:pic>
        <p:nvPicPr>
          <p:cNvPr id="17" name="Immagine 1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05C30D1-6770-A618-F4FE-364A91DDCC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99"/>
          <a:stretch/>
        </p:blipFill>
        <p:spPr>
          <a:xfrm>
            <a:off x="120804" y="3092450"/>
            <a:ext cx="4635500" cy="47156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A661890-C3DA-E08B-A34F-76EF15B0F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33" y="2199102"/>
            <a:ext cx="5068034" cy="5947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41032AB-4BBE-4E4B-4AFF-ABD14A61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9630"/>
          <a:stretch>
            <a:fillRect/>
          </a:stretch>
        </p:blipFill>
        <p:spPr bwMode="auto">
          <a:xfrm>
            <a:off x="9692982" y="912917"/>
            <a:ext cx="2061277" cy="503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494BAB-F636-E71F-3EFD-5A02D86EB796}"/>
              </a:ext>
            </a:extLst>
          </p:cNvPr>
          <p:cNvSpPr txBox="1"/>
          <p:nvPr/>
        </p:nvSpPr>
        <p:spPr>
          <a:xfrm>
            <a:off x="9367317" y="5954683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sz="12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12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0.85 </a:t>
            </a:r>
            <a:r>
              <a:rPr lang="it-IT" sz="1800" b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it-IT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CERN</a:t>
            </a:r>
          </a:p>
        </p:txBody>
      </p:sp>
    </p:spTree>
    <p:extLst>
      <p:ext uri="{BB962C8B-B14F-4D97-AF65-F5344CB8AC3E}">
        <p14:creationId xmlns:p14="http://schemas.microsoft.com/office/powerpoint/2010/main" val="263893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8FFC9-6E49-513F-B5F3-43313E28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TRASCO Project as in 1998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6D2771-EAEA-81E3-18FB-9CE37B15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67031B-8DC4-EE1C-20C6-6205EB66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25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CD53DD-C064-DC64-D953-B8B8CD8BE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DBA28154-9329-8671-F6D4-BE8CF559D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7" y="1090868"/>
            <a:ext cx="10947400" cy="4981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5990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8FFC9-6E49-513F-B5F3-43313E28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European</a:t>
            </a:r>
            <a:r>
              <a:rPr lang="it-IT" dirty="0"/>
              <a:t> ADS: EUROTRANS </a:t>
            </a:r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6D2771-EAEA-81E3-18FB-9CE37B15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67031B-8DC4-EE1C-20C6-6205EB66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26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CD53DD-C064-DC64-D953-B8B8CD8BE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D0FB8D63-DB0A-2B17-8AA9-1C25CDC5D8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9017" y="914400"/>
            <a:ext cx="10947400" cy="5334000"/>
          </a:xfrm>
        </p:spPr>
        <p:txBody>
          <a:bodyPr>
            <a:normAutofit/>
          </a:bodyPr>
          <a:lstStyle/>
          <a:p>
            <a:r>
              <a:rPr lang="en-US" sz="2000" b="1" dirty="0"/>
              <a:t>The conceptual design of ADS accelerator once frozen: a highly-modular SC </a:t>
            </a:r>
            <a:r>
              <a:rPr lang="en-US" sz="2000" b="1" dirty="0" err="1"/>
              <a:t>linac</a:t>
            </a:r>
            <a:endParaRPr lang="en-US" sz="2000" b="1" dirty="0"/>
          </a:p>
          <a:p>
            <a:r>
              <a:rPr lang="en-US" sz="2000" b="1" dirty="0"/>
              <a:t>Several R&amp;D activities have been successfully performed, leading to design choices &amp; recommendations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7ACA1-814C-F84E-5DA1-F6929AB6A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11948" r="832" b="1584"/>
          <a:stretch>
            <a:fillRect/>
          </a:stretch>
        </p:blipFill>
        <p:spPr bwMode="auto">
          <a:xfrm>
            <a:off x="2064809" y="2184399"/>
            <a:ext cx="8077200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1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8FFC9-6E49-513F-B5F3-43313E28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spc="-70" dirty="0" err="1"/>
              <a:t>Elliptical</a:t>
            </a:r>
            <a:r>
              <a:rPr lang="it-IT" sz="3200" spc="-70" dirty="0"/>
              <a:t> </a:t>
            </a:r>
            <a:r>
              <a:rPr lang="it-IT" sz="3200" spc="-130" dirty="0" err="1"/>
              <a:t>Cavity</a:t>
            </a:r>
            <a:r>
              <a:rPr lang="it-IT" sz="3200" spc="-130" dirty="0"/>
              <a:t> Issues</a:t>
            </a:r>
            <a:r>
              <a:rPr lang="it-IT" sz="3200" spc="-155" dirty="0"/>
              <a:t> </a:t>
            </a:r>
            <a:r>
              <a:rPr lang="it-IT" sz="3200" dirty="0"/>
              <a:t>for</a:t>
            </a:r>
            <a:r>
              <a:rPr lang="it-IT" sz="3200" spc="-125" dirty="0"/>
              <a:t> </a:t>
            </a:r>
            <a:r>
              <a:rPr lang="it-IT" sz="3200" spc="-140" dirty="0">
                <a:latin typeface="Symbol" pitchFamily="2" charset="2"/>
              </a:rPr>
              <a:t>b</a:t>
            </a:r>
            <a:r>
              <a:rPr lang="it-IT" sz="3200" spc="-140" dirty="0"/>
              <a:t> &lt; 1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6D2771-EAEA-81E3-18FB-9CE37B15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67031B-8DC4-EE1C-20C6-6205EB66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27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CD53DD-C064-DC64-D953-B8B8CD8BE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15D649D1-A784-5649-9D42-1A25B39A6A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2790843"/>
            <a:ext cx="5602383" cy="3421451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CB7DF5BB-1EDC-0F96-7565-DB971414BC37}"/>
              </a:ext>
            </a:extLst>
          </p:cNvPr>
          <p:cNvSpPr txBox="1"/>
          <p:nvPr/>
        </p:nvSpPr>
        <p:spPr>
          <a:xfrm>
            <a:off x="406401" y="914400"/>
            <a:ext cx="11328400" cy="16523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085" marR="19050" indent="-287020">
              <a:lnSpc>
                <a:spcPts val="2140"/>
              </a:lnSpc>
              <a:spcBef>
                <a:spcPts val="185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elliptical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cavities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20" dirty="0">
                <a:solidFill>
                  <a:srgbClr val="002060"/>
                </a:solidFill>
                <a:latin typeface="Arial"/>
                <a:cs typeface="Arial"/>
              </a:rPr>
              <a:t>have</a:t>
            </a:r>
            <a:r>
              <a:rPr sz="2000" b="0" spc="-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30" dirty="0">
                <a:solidFill>
                  <a:srgbClr val="002060"/>
                </a:solidFill>
                <a:latin typeface="Arial"/>
                <a:cs typeface="Arial"/>
              </a:rPr>
              <a:t>seen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20" dirty="0">
                <a:solidFill>
                  <a:srgbClr val="002060"/>
                </a:solidFill>
                <a:latin typeface="Arial"/>
                <a:cs typeface="Arial"/>
              </a:rPr>
              <a:t>designs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starting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at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β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70" dirty="0">
                <a:solidFill>
                  <a:srgbClr val="002060"/>
                </a:solidFill>
                <a:latin typeface="Symbol"/>
                <a:cs typeface="Symbol"/>
              </a:rPr>
              <a:t></a:t>
            </a:r>
            <a:r>
              <a:rPr sz="2000" b="0" spc="-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000" b="0" spc="-85" dirty="0">
                <a:solidFill>
                  <a:srgbClr val="002060"/>
                </a:solidFill>
                <a:latin typeface="Arial"/>
                <a:cs typeface="Arial"/>
              </a:rPr>
              <a:t>0.5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2000" b="0" spc="-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90" dirty="0" err="1">
                <a:solidFill>
                  <a:srgbClr val="002060"/>
                </a:solidFill>
                <a:latin typeface="Arial"/>
                <a:cs typeface="Arial"/>
              </a:rPr>
              <a:t>cw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application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(β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70" dirty="0">
                <a:solidFill>
                  <a:srgbClr val="002060"/>
                </a:solidFill>
                <a:latin typeface="Symbol"/>
                <a:cs typeface="Symbol"/>
              </a:rPr>
              <a:t></a:t>
            </a:r>
            <a:r>
              <a:rPr sz="2000" b="0" spc="-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000" b="0" spc="-85" dirty="0">
                <a:solidFill>
                  <a:srgbClr val="002060"/>
                </a:solidFill>
                <a:latin typeface="Arial"/>
                <a:cs typeface="Arial"/>
              </a:rPr>
              <a:t>0.6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440" dirty="0">
                <a:solidFill>
                  <a:srgbClr val="002060"/>
                </a:solidFill>
                <a:latin typeface="Arial"/>
                <a:cs typeface="Arial"/>
              </a:rPr>
              <a:t>f</a:t>
            </a:r>
            <a:r>
              <a:rPr lang="it-IT" sz="2000" b="0" spc="-90" dirty="0">
                <a:solidFill>
                  <a:srgbClr val="002060"/>
                </a:solidFill>
                <a:latin typeface="Arial"/>
                <a:cs typeface="Arial"/>
              </a:rPr>
              <a:t>for 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pulsed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high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energy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acceleration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215" dirty="0">
                <a:solidFill>
                  <a:srgbClr val="002060"/>
                </a:solidFill>
                <a:latin typeface="Arial"/>
                <a:cs typeface="Arial"/>
              </a:rPr>
              <a:t>(SNS,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315" dirty="0">
                <a:solidFill>
                  <a:srgbClr val="002060"/>
                </a:solidFill>
                <a:latin typeface="Arial"/>
                <a:cs typeface="Arial"/>
              </a:rPr>
              <a:t>ESS)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spcBef>
                <a:spcPts val="50"/>
              </a:spcBef>
              <a:buFont typeface="Arial"/>
              <a:buChar char="•"/>
            </a:pPr>
            <a:endParaRPr sz="1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99085" marR="5080" indent="-287020">
              <a:lnSpc>
                <a:spcPct val="997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Elliptical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cavities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10" dirty="0">
                <a:solidFill>
                  <a:srgbClr val="002060"/>
                </a:solidFill>
                <a:latin typeface="Arial"/>
                <a:cs typeface="Arial"/>
              </a:rPr>
              <a:t>have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intrinsic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problems</a:t>
            </a:r>
            <a:r>
              <a:rPr sz="2000" b="0" spc="-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lower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velocity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 acceleration</a:t>
            </a:r>
            <a:r>
              <a:rPr sz="2000" b="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20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70" dirty="0">
                <a:solidFill>
                  <a:srgbClr val="002060"/>
                </a:solidFill>
                <a:latin typeface="Symbol"/>
                <a:cs typeface="Symbol"/>
              </a:rPr>
              <a:t></a:t>
            </a:r>
            <a:r>
              <a:rPr sz="2000" b="0" spc="-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000" b="0" spc="-160" dirty="0">
                <a:solidFill>
                  <a:srgbClr val="002060"/>
                </a:solidFill>
                <a:latin typeface="Arial"/>
                <a:cs typeface="Arial"/>
              </a:rPr>
              <a:t>mode </a:t>
            </a:r>
            <a:r>
              <a:rPr sz="2000" b="0" spc="-2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cell</a:t>
            </a:r>
            <a:r>
              <a:rPr sz="2000" b="0" spc="-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cell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distance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5" dirty="0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40" dirty="0">
                <a:solidFill>
                  <a:srgbClr val="002060"/>
                </a:solidFill>
                <a:latin typeface="Arial"/>
                <a:cs typeface="Arial"/>
              </a:rPr>
              <a:t>β</a:t>
            </a:r>
            <a:r>
              <a:rPr sz="2000" b="0" spc="-40" dirty="0">
                <a:solidFill>
                  <a:srgbClr val="002060"/>
                </a:solidFill>
                <a:latin typeface="Symbol"/>
                <a:cs typeface="Symbol"/>
              </a:rPr>
              <a:t></a:t>
            </a:r>
            <a:r>
              <a:rPr sz="2000" b="0" spc="-40" dirty="0">
                <a:solidFill>
                  <a:srgbClr val="002060"/>
                </a:solidFill>
                <a:latin typeface="Arial"/>
                <a:cs typeface="Arial"/>
              </a:rPr>
              <a:t>/2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but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2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diameter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5" dirty="0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10" dirty="0">
                <a:solidFill>
                  <a:srgbClr val="002060"/>
                </a:solidFill>
                <a:latin typeface="Arial"/>
                <a:cs typeface="Arial"/>
              </a:rPr>
              <a:t>~0.9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70" dirty="0">
                <a:solidFill>
                  <a:srgbClr val="002060"/>
                </a:solidFill>
                <a:latin typeface="Symbol"/>
                <a:cs typeface="Symbol"/>
              </a:rPr>
              <a:t></a:t>
            </a:r>
            <a:r>
              <a:rPr sz="2000" b="0" spc="-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000" b="0" spc="-145" dirty="0">
                <a:solidFill>
                  <a:srgbClr val="002060"/>
                </a:solidFill>
                <a:latin typeface="Arial"/>
                <a:cs typeface="Arial"/>
              </a:rPr>
              <a:t>so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cell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30" dirty="0">
                <a:solidFill>
                  <a:srgbClr val="002060"/>
                </a:solidFill>
                <a:latin typeface="Arial"/>
                <a:cs typeface="Arial"/>
              </a:rPr>
              <a:t>length/diameter~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β/2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25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cavity</a:t>
            </a:r>
            <a:r>
              <a:rPr sz="2000" b="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starts</a:t>
            </a:r>
            <a:r>
              <a:rPr sz="2000" b="0" spc="-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look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like</a:t>
            </a:r>
            <a:r>
              <a:rPr sz="2000" b="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50" dirty="0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5" dirty="0">
                <a:solidFill>
                  <a:srgbClr val="002060"/>
                </a:solidFill>
                <a:latin typeface="Arial"/>
                <a:cs typeface="Arial"/>
              </a:rPr>
              <a:t>bellows</a:t>
            </a:r>
            <a:r>
              <a:rPr sz="2000" b="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20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mechanical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stability, </a:t>
            </a:r>
            <a:r>
              <a:rPr sz="2000" b="0" spc="-10" dirty="0" err="1">
                <a:solidFill>
                  <a:srgbClr val="002060"/>
                </a:solidFill>
                <a:latin typeface="Arial"/>
                <a:cs typeface="Arial"/>
              </a:rPr>
              <a:t>multipacting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25" dirty="0">
                <a:solidFill>
                  <a:srgbClr val="002060"/>
                </a:solidFill>
                <a:latin typeface="Arial"/>
                <a:cs typeface="Arial"/>
              </a:rPr>
              <a:t>low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000" b="0" dirty="0">
                <a:solidFill>
                  <a:srgbClr val="002060"/>
                </a:solidFill>
                <a:latin typeface="Arial"/>
                <a:cs typeface="Arial"/>
              </a:rPr>
              <a:t>RF</a:t>
            </a:r>
            <a:r>
              <a:rPr sz="2000" b="0" spc="-65" dirty="0">
                <a:solidFill>
                  <a:srgbClr val="002060"/>
                </a:solidFill>
                <a:latin typeface="Arial"/>
                <a:cs typeface="Arial"/>
              </a:rPr>
              <a:t> efficiency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90" dirty="0">
                <a:solidFill>
                  <a:srgbClr val="002060"/>
                </a:solidFill>
                <a:latin typeface="Arial"/>
                <a:cs typeface="Arial"/>
              </a:rPr>
              <a:t>are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all</a:t>
            </a:r>
            <a:r>
              <a:rPr sz="2000" b="0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issues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B9E6E10F-86EC-39C1-FDAF-A46C14819ADC}"/>
              </a:ext>
            </a:extLst>
          </p:cNvPr>
          <p:cNvSpPr txBox="1">
            <a:spLocks/>
          </p:cNvSpPr>
          <p:nvPr/>
        </p:nvSpPr>
        <p:spPr>
          <a:xfrm>
            <a:off x="9456187" y="4532580"/>
            <a:ext cx="212471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888888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12700">
              <a:lnSpc>
                <a:spcPts val="1240"/>
              </a:lnSpc>
            </a:pPr>
            <a:r>
              <a:rPr lang="it-IT" spc="-80"/>
              <a:t>Bob</a:t>
            </a:r>
            <a:r>
              <a:rPr lang="it-IT" spc="-50"/>
              <a:t> </a:t>
            </a:r>
            <a:r>
              <a:rPr lang="it-IT" spc="-90"/>
              <a:t>Laxdal</a:t>
            </a:r>
            <a:r>
              <a:rPr lang="it-IT" spc="-40"/>
              <a:t> - </a:t>
            </a:r>
            <a:r>
              <a:rPr lang="it-IT" spc="-60"/>
              <a:t>Non</a:t>
            </a:r>
            <a:r>
              <a:rPr lang="it-IT" spc="-50"/>
              <a:t> </a:t>
            </a:r>
            <a:r>
              <a:rPr lang="it-IT" spc="-45"/>
              <a:t>Elliptical</a:t>
            </a:r>
            <a:r>
              <a:rPr lang="it-IT" spc="-60"/>
              <a:t> </a:t>
            </a:r>
            <a:r>
              <a:rPr lang="it-IT" spc="-50"/>
              <a:t>Cavities</a:t>
            </a:r>
          </a:p>
          <a:p>
            <a:pPr marL="12700">
              <a:lnSpc>
                <a:spcPts val="1240"/>
              </a:lnSpc>
            </a:pPr>
            <a:r>
              <a:rPr lang="it-IT" spc="-50"/>
              <a:t>SRF 2017</a:t>
            </a:r>
            <a:endParaRPr lang="it-IT" spc="-5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7A13977-4F03-6554-DA10-B75AFF776694}"/>
              </a:ext>
            </a:extLst>
          </p:cNvPr>
          <p:cNvSpPr/>
          <p:nvPr/>
        </p:nvSpPr>
        <p:spPr>
          <a:xfrm>
            <a:off x="10134600" y="2790843"/>
            <a:ext cx="1701219" cy="676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031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41E015-D975-FD8E-A647-F0C213E0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European</a:t>
            </a:r>
            <a:r>
              <a:rPr lang="it-IT" dirty="0"/>
              <a:t> ADS </a:t>
            </a:r>
            <a:r>
              <a:rPr lang="it-IT" dirty="0" err="1"/>
              <a:t>pushed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projects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B5FBF2-09DF-F738-BDE6-E190D42D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7DB950-54D3-9A0B-7AF4-5A0895F0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948B70-A44A-FCF0-5837-C6CB5FCCA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3D43C1-167E-11FD-16D8-0861820DC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971" y="1792704"/>
            <a:ext cx="7737475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it-IT" kern="0"/>
              <a:t>Proton SRF Activities in Europe</a:t>
            </a:r>
            <a:endParaRPr lang="en-US" altLang="it-IT" kern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D8D1CE5-019C-7A02-7AE1-7933B103E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382" y="4053305"/>
            <a:ext cx="647065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spcBef>
                <a:spcPct val="60000"/>
              </a:spcBef>
            </a:pPr>
            <a:r>
              <a:rPr lang="en-US" altLang="it-IT" b="1" kern="0"/>
              <a:t>Carlo Pagani</a:t>
            </a:r>
            <a:br>
              <a:rPr lang="en-US" altLang="it-IT" sz="2000" b="1" kern="0"/>
            </a:br>
            <a:r>
              <a:rPr lang="en-US" altLang="it-IT" sz="2000" b="1" kern="0"/>
              <a:t> </a:t>
            </a:r>
            <a:r>
              <a:rPr lang="en-US" altLang="it-IT" sz="1800" b="0" i="1" kern="0"/>
              <a:t>INFN Milano-LASA &amp; University of Milano </a:t>
            </a:r>
            <a:br>
              <a:rPr lang="en-US" altLang="it-IT" sz="1800" b="0" i="1" kern="0"/>
            </a:br>
            <a:endParaRPr lang="en-US" altLang="it-IT" sz="1800" b="0" i="1" kern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7ECE6506-7425-133A-5357-7514DE8E5517}"/>
              </a:ext>
            </a:extLst>
          </p:cNvPr>
          <p:cNvGrpSpPr>
            <a:grpSpLocks/>
          </p:cNvGrpSpPr>
          <p:nvPr/>
        </p:nvGrpSpPr>
        <p:grpSpPr bwMode="auto">
          <a:xfrm>
            <a:off x="5365750" y="5030792"/>
            <a:ext cx="1605670" cy="900113"/>
            <a:chOff x="2622" y="3169"/>
            <a:chExt cx="1095" cy="567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E6EE4AEF-C6E6-9E62-F9FF-A54C7188132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" y="3169"/>
              <a:ext cx="278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6E4D4CF4-0551-4E9D-8DD1-49386A96D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" y="3584"/>
              <a:ext cx="1095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buFontTx/>
                <a:buNone/>
              </a:pPr>
              <a:r>
                <a:rPr lang="en-US" altLang="it-IT" sz="500">
                  <a:latin typeface="Times New Roman" panose="02020603050405020304" pitchFamily="18" charset="0"/>
                </a:rPr>
                <a:t>ISTITUTO NAZIONALE DI FISICA NUCLEARE</a:t>
              </a: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01D594AD-CBF5-69D7-7C8C-3C86802EA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3639"/>
              <a:ext cx="483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buFontTx/>
                <a:buNone/>
              </a:pPr>
              <a:r>
                <a:rPr lang="en-US" altLang="it-IT" sz="400">
                  <a:latin typeface="Times New Roman" panose="02020603050405020304" pitchFamily="18" charset="0"/>
                </a:rPr>
                <a:t>SEZIONE DI MILANO</a:t>
              </a: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D981F80-C9EC-6B03-DFD2-16C98D48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7214" y="1113416"/>
            <a:ext cx="312420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med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it-IT" sz="2200" dirty="0"/>
              <a:t>Brookhaven National Lab</a:t>
            </a:r>
          </a:p>
          <a:p>
            <a:pPr algn="ctr">
              <a:buFontTx/>
              <a:buNone/>
            </a:pPr>
            <a:r>
              <a:rPr lang="en-US" altLang="it-IT" sz="2200" dirty="0"/>
              <a:t>December 6-8, 1999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60AFDCA-0F85-1874-6CA2-94ED0B60F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69995"/>
            <a:ext cx="2786147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20000"/>
              </a:spcBef>
              <a:buFontTx/>
              <a:buNone/>
            </a:pPr>
            <a:r>
              <a:rPr lang="en-US" altLang="it-IT" sz="2400" dirty="0"/>
              <a:t>SNS – ASAC Meeting</a:t>
            </a:r>
          </a:p>
        </p:txBody>
      </p:sp>
    </p:spTree>
    <p:extLst>
      <p:ext uri="{BB962C8B-B14F-4D97-AF65-F5344CB8AC3E}">
        <p14:creationId xmlns:p14="http://schemas.microsoft.com/office/powerpoint/2010/main" val="165437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87EE0B1-D375-C52D-0602-147205DF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SNS and RIA </a:t>
            </a:r>
            <a:r>
              <a:rPr lang="it-IT" dirty="0" err="1"/>
              <a:t>acknowledged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contribution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C07AB0-59B4-BB9F-26D4-DC00F616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1C0B96-27BB-FFCB-4085-B81FBD44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29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A12520-C926-F6B3-4E51-950F55E8A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EB938CC-429D-FC56-3F61-E2F79152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6"/>
          <a:stretch>
            <a:fillRect/>
          </a:stretch>
        </p:blipFill>
        <p:spPr bwMode="auto">
          <a:xfrm>
            <a:off x="6521246" y="1025145"/>
            <a:ext cx="4701914" cy="52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5F34EBE-34ED-A054-3570-CF539D0A3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5"/>
          <a:stretch>
            <a:fillRect/>
          </a:stretch>
        </p:blipFill>
        <p:spPr bwMode="auto">
          <a:xfrm>
            <a:off x="968840" y="1025145"/>
            <a:ext cx="4564720" cy="52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831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B8E8B-32B0-DC3E-394E-4A521253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1E008D-FDC1-D65F-7ED1-7C5B7E2C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A3284C-2257-5932-9B2B-59A27CC4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A4AA7-764B-FAC4-9782-55308418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644EC7-3CB0-0247-1203-1DD28BC9CAC2}"/>
              </a:ext>
            </a:extLst>
          </p:cNvPr>
          <p:cNvSpPr/>
          <p:nvPr/>
        </p:nvSpPr>
        <p:spPr>
          <a:xfrm>
            <a:off x="1464204" y="1752600"/>
            <a:ext cx="935619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and Speed of Light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it-IT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SRF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major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to CW</a:t>
            </a:r>
          </a:p>
        </p:txBody>
      </p:sp>
    </p:spTree>
    <p:extLst>
      <p:ext uri="{BB962C8B-B14F-4D97-AF65-F5344CB8AC3E}">
        <p14:creationId xmlns:p14="http://schemas.microsoft.com/office/powerpoint/2010/main" val="1434522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54E2DF-B5A5-304D-D067-A00B2A3E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SNS </a:t>
            </a:r>
            <a:r>
              <a:rPr lang="it-IT" altLang="it-IT" dirty="0">
                <a:latin typeface="Symbol" pitchFamily="2" charset="2"/>
              </a:rPr>
              <a:t>b </a:t>
            </a:r>
            <a:r>
              <a:rPr lang="it-IT" altLang="it-IT" dirty="0"/>
              <a:t>= 0.61 6-cell, 805 MHz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5A824E-620D-F7C1-7A9D-C486B443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7F1857-E282-8CB7-166D-DDC01152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30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5FC101-5E85-179E-19FB-DF832162E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701B1DC-18BE-2891-75DC-7A223C8AD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7" b="12108"/>
          <a:stretch>
            <a:fillRect/>
          </a:stretch>
        </p:blipFill>
        <p:spPr bwMode="auto">
          <a:xfrm>
            <a:off x="457200" y="928947"/>
            <a:ext cx="28194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9BEF4C2-6300-79AF-8A64-7DAC4159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/>
          <a:stretch>
            <a:fillRect/>
          </a:stretch>
        </p:blipFill>
        <p:spPr bwMode="auto">
          <a:xfrm>
            <a:off x="8135406" y="2517713"/>
            <a:ext cx="2963863" cy="36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E8B0851-63C5-83B3-BC4E-A022F757C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11685"/>
          <a:stretch/>
        </p:blipFill>
        <p:spPr bwMode="auto">
          <a:xfrm>
            <a:off x="3707985" y="928947"/>
            <a:ext cx="3048000" cy="187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8329766-E84A-15FF-2E43-416334AB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35071" b="18169"/>
          <a:stretch>
            <a:fillRect/>
          </a:stretch>
        </p:blipFill>
        <p:spPr bwMode="auto">
          <a:xfrm>
            <a:off x="7187370" y="958726"/>
            <a:ext cx="3276600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99F77BD-86D3-835C-F36F-773D9FC3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/>
          <a:stretch>
            <a:fillRect/>
          </a:stretch>
        </p:blipFill>
        <p:spPr bwMode="auto">
          <a:xfrm>
            <a:off x="1626015" y="2820116"/>
            <a:ext cx="5891970" cy="34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8">
            <a:extLst>
              <a:ext uri="{FF2B5EF4-FFF2-40B4-BE49-F238E27FC236}">
                <a16:creationId xmlns:a16="http://schemas.microsoft.com/office/drawing/2014/main" id="{3587B767-C410-D56A-20A5-429284E98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209" y="4648200"/>
            <a:ext cx="152400" cy="1524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529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5D18C-A510-E4CA-984E-A9D5F02E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SNS RFQ &amp; </a:t>
            </a:r>
            <a:r>
              <a:rPr lang="it-IT" err="1"/>
              <a:t>Drift</a:t>
            </a:r>
            <a:r>
              <a:rPr lang="it-IT"/>
              <a:t> Tube </a:t>
            </a:r>
            <a:r>
              <a:rPr lang="it-IT" err="1"/>
              <a:t>Linac</a:t>
            </a:r>
            <a:r>
              <a:rPr lang="it-IT"/>
              <a:t> (DTL)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5B1912-996A-722D-6277-A44B6CE6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139797-355A-7213-DC1C-A22A4BC7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31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E23F03-76B3-4045-F552-6C42B4179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FCD8972F-9D86-B9BE-3325-C122277C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09" y="827268"/>
            <a:ext cx="7772400" cy="1856354"/>
          </a:xfrm>
          <a:prstGeom prst="rect">
            <a:avLst/>
          </a:prstGeom>
        </p:spPr>
      </p:pic>
      <p:pic>
        <p:nvPicPr>
          <p:cNvPr id="10" name="Immagine 9" descr="Immagine che contiene interno, metallo, padella, argento&#10;&#10;Descrizione generata automaticamente">
            <a:extLst>
              <a:ext uri="{FF2B5EF4-FFF2-40B4-BE49-F238E27FC236}">
                <a16:creationId xmlns:a16="http://schemas.microsoft.com/office/drawing/2014/main" id="{1660BFA6-0EA0-3AC6-6873-652A4E21F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94932"/>
            <a:ext cx="3843758" cy="287876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666BEEBE-0AC0-8CB9-01DF-559BB34787FE}"/>
              </a:ext>
            </a:extLst>
          </p:cNvPr>
          <p:cNvGrpSpPr/>
          <p:nvPr/>
        </p:nvGrpSpPr>
        <p:grpSpPr>
          <a:xfrm>
            <a:off x="5123684" y="3004671"/>
            <a:ext cx="6200117" cy="3198905"/>
            <a:chOff x="4876800" y="2828906"/>
            <a:chExt cx="6200117" cy="3198905"/>
          </a:xfrm>
        </p:grpSpPr>
        <p:pic>
          <p:nvPicPr>
            <p:cNvPr id="7" name="Immagine 6" descr="Immagine che contiene testo, interno&#10;&#10;Descrizione generata automaticamente">
              <a:extLst>
                <a:ext uri="{FF2B5EF4-FFF2-40B4-BE49-F238E27FC236}">
                  <a16:creationId xmlns:a16="http://schemas.microsoft.com/office/drawing/2014/main" id="{09199FAE-FD7E-7459-BA6C-0BFA4E120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130" b="80317"/>
            <a:stretch/>
          </p:blipFill>
          <p:spPr>
            <a:xfrm>
              <a:off x="4876800" y="2946501"/>
              <a:ext cx="3569373" cy="684305"/>
            </a:xfrm>
            <a:prstGeom prst="rect">
              <a:avLst/>
            </a:prstGeom>
          </p:spPr>
        </p:pic>
        <p:pic>
          <p:nvPicPr>
            <p:cNvPr id="9" name="Immagine 8" descr="Immagine che contiene testo, interno&#10;&#10;Descrizione generata automaticamente">
              <a:extLst>
                <a:ext uri="{FF2B5EF4-FFF2-40B4-BE49-F238E27FC236}">
                  <a16:creationId xmlns:a16="http://schemas.microsoft.com/office/drawing/2014/main" id="{7DF6FD92-B3FA-7819-8F50-E43C1CDE7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" t="35444" r="48335"/>
            <a:stretch/>
          </p:blipFill>
          <p:spPr>
            <a:xfrm>
              <a:off x="5175585" y="3587515"/>
              <a:ext cx="3270588" cy="2440296"/>
            </a:xfrm>
            <a:prstGeom prst="rect">
              <a:avLst/>
            </a:prstGeom>
          </p:spPr>
        </p:pic>
        <p:pic>
          <p:nvPicPr>
            <p:cNvPr id="11" name="Immagine 10" descr="Immagine che contiene testo, interno&#10;&#10;Descrizione generata automaticamente">
              <a:extLst>
                <a:ext uri="{FF2B5EF4-FFF2-40B4-BE49-F238E27FC236}">
                  <a16:creationId xmlns:a16="http://schemas.microsoft.com/office/drawing/2014/main" id="{6867DA7C-1935-B4AF-59AA-948E3AD4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55" t="-391" r="4771" b="8378"/>
            <a:stretch/>
          </p:blipFill>
          <p:spPr>
            <a:xfrm>
              <a:off x="8714716" y="2828906"/>
              <a:ext cx="2362201" cy="3198905"/>
            </a:xfrm>
            <a:prstGeom prst="rect">
              <a:avLst/>
            </a:prstGeom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8E9FC7E-C67E-79ED-2322-4845E163E975}"/>
              </a:ext>
            </a:extLst>
          </p:cNvPr>
          <p:cNvSpPr txBox="1"/>
          <p:nvPr/>
        </p:nvSpPr>
        <p:spPr>
          <a:xfrm>
            <a:off x="2266937" y="2758444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203624-C04B-168A-47F3-00E14ADFAC84}"/>
              </a:ext>
            </a:extLst>
          </p:cNvPr>
          <p:cNvSpPr txBox="1"/>
          <p:nvPr/>
        </p:nvSpPr>
        <p:spPr>
          <a:xfrm>
            <a:off x="7391400" y="277383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DTL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E672CCA-52E3-6DD4-7BDE-16C0034F6C86}"/>
              </a:ext>
            </a:extLst>
          </p:cNvPr>
          <p:cNvGrpSpPr/>
          <p:nvPr/>
        </p:nvGrpSpPr>
        <p:grpSpPr>
          <a:xfrm>
            <a:off x="4842056" y="811026"/>
            <a:ext cx="1829813" cy="789174"/>
            <a:chOff x="4842056" y="811026"/>
            <a:chExt cx="1829813" cy="789174"/>
          </a:xfrm>
        </p:grpSpPr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B86A3862-2548-6241-38FD-D674570E128F}"/>
                </a:ext>
              </a:extLst>
            </p:cNvPr>
            <p:cNvCxnSpPr/>
            <p:nvPr/>
          </p:nvCxnSpPr>
          <p:spPr bwMode="auto">
            <a:xfrm>
              <a:off x="5791200" y="827268"/>
              <a:ext cx="0" cy="7729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90688C74-2FBF-155E-2B31-CD44FA5AD10C}"/>
                </a:ext>
              </a:extLst>
            </p:cNvPr>
            <p:cNvCxnSpPr/>
            <p:nvPr/>
          </p:nvCxnSpPr>
          <p:spPr bwMode="auto">
            <a:xfrm>
              <a:off x="5715000" y="827268"/>
              <a:ext cx="0" cy="7729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9D75D45-999B-1BC3-D418-AB681E99BA19}"/>
                </a:ext>
              </a:extLst>
            </p:cNvPr>
            <p:cNvSpPr txBox="1"/>
            <p:nvPr/>
          </p:nvSpPr>
          <p:spPr>
            <a:xfrm>
              <a:off x="4842056" y="827268"/>
              <a:ext cx="556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FBFE5A8-23FA-5732-EB1D-90C7097BB160}"/>
                </a:ext>
              </a:extLst>
            </p:cNvPr>
            <p:cNvSpPr txBox="1"/>
            <p:nvPr/>
          </p:nvSpPr>
          <p:spPr>
            <a:xfrm>
              <a:off x="6129733" y="811026"/>
              <a:ext cx="5421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</a:t>
              </a: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0E69CC5-6F44-957B-9B88-1053375862BC}"/>
                </a:ext>
              </a:extLst>
            </p:cNvPr>
            <p:cNvCxnSpPr>
              <a:endCxn id="19" idx="3"/>
            </p:cNvCxnSpPr>
            <p:nvPr/>
          </p:nvCxnSpPr>
          <p:spPr bwMode="auto">
            <a:xfrm flipH="1">
              <a:off x="5398619" y="1027323"/>
              <a:ext cx="29604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9CA80121-7C55-FA8E-7F22-15F914D55923}"/>
                </a:ext>
              </a:extLst>
            </p:cNvPr>
            <p:cNvCxnSpPr/>
            <p:nvPr/>
          </p:nvCxnSpPr>
          <p:spPr bwMode="auto">
            <a:xfrm>
              <a:off x="5773615" y="1027323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42206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5D18C-A510-E4CA-984E-A9D5F02E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SNS CCL: </a:t>
            </a:r>
            <a:r>
              <a:rPr lang="it-IT" err="1"/>
              <a:t>Coupled</a:t>
            </a:r>
            <a:r>
              <a:rPr lang="it-IT"/>
              <a:t> </a:t>
            </a:r>
            <a:r>
              <a:rPr lang="it-IT" err="1"/>
              <a:t>Cavity</a:t>
            </a:r>
            <a:r>
              <a:rPr lang="it-IT"/>
              <a:t> </a:t>
            </a:r>
            <a:r>
              <a:rPr lang="it-IT" err="1"/>
              <a:t>Linac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5B1912-996A-722D-6277-A44B6CE6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139797-355A-7213-DC1C-A22A4BC7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32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E23F03-76B3-4045-F552-6C42B4179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FCD8972F-9D86-B9BE-3325-C122277C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09" y="827268"/>
            <a:ext cx="7772400" cy="1856354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2595796D-CF3C-05E1-F178-AE6A69388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2" t="45003"/>
          <a:stretch/>
        </p:blipFill>
        <p:spPr>
          <a:xfrm>
            <a:off x="7772400" y="2951663"/>
            <a:ext cx="4229949" cy="3254390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AD463F3-9ACA-5C00-0693-A9F9D8C2C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1" r="53141" b="28776"/>
          <a:stretch/>
        </p:blipFill>
        <p:spPr>
          <a:xfrm>
            <a:off x="3469261" y="2876756"/>
            <a:ext cx="4303139" cy="1186058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DBA64E4-214B-BAF3-09DD-4186C3864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732" b="61226"/>
          <a:stretch/>
        </p:blipFill>
        <p:spPr>
          <a:xfrm>
            <a:off x="3380798" y="4074292"/>
            <a:ext cx="4303138" cy="2133382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33B493-F51D-7FFD-F8E3-2FAC70311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4" r="7306" b="65608"/>
          <a:stretch/>
        </p:blipFill>
        <p:spPr>
          <a:xfrm>
            <a:off x="267429" y="3105355"/>
            <a:ext cx="3024002" cy="2268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D97813-1274-A7B6-20CC-DA6366BC50D1}"/>
              </a:ext>
            </a:extLst>
          </p:cNvPr>
          <p:cNvSpPr txBox="1"/>
          <p:nvPr/>
        </p:nvSpPr>
        <p:spPr>
          <a:xfrm>
            <a:off x="5285739" y="2683622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4FE9C6E-6A61-F8B3-52A1-D420DB198971}"/>
              </a:ext>
            </a:extLst>
          </p:cNvPr>
          <p:cNvGrpSpPr/>
          <p:nvPr/>
        </p:nvGrpSpPr>
        <p:grpSpPr>
          <a:xfrm>
            <a:off x="4842056" y="811026"/>
            <a:ext cx="1829813" cy="789174"/>
            <a:chOff x="4842056" y="811026"/>
            <a:chExt cx="1829813" cy="789174"/>
          </a:xfrm>
        </p:grpSpPr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0104C4FF-D9EC-B7F6-7E6C-34C38AA82B3B}"/>
                </a:ext>
              </a:extLst>
            </p:cNvPr>
            <p:cNvCxnSpPr/>
            <p:nvPr/>
          </p:nvCxnSpPr>
          <p:spPr bwMode="auto">
            <a:xfrm>
              <a:off x="5791200" y="827268"/>
              <a:ext cx="0" cy="7729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4F9B2CBE-D8C6-81D7-D4F9-FBE0EED18132}"/>
                </a:ext>
              </a:extLst>
            </p:cNvPr>
            <p:cNvCxnSpPr/>
            <p:nvPr/>
          </p:nvCxnSpPr>
          <p:spPr bwMode="auto">
            <a:xfrm>
              <a:off x="5715000" y="827268"/>
              <a:ext cx="0" cy="7729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063086A-F07C-FB80-8D0D-781547CC973B}"/>
                </a:ext>
              </a:extLst>
            </p:cNvPr>
            <p:cNvSpPr txBox="1"/>
            <p:nvPr/>
          </p:nvSpPr>
          <p:spPr>
            <a:xfrm>
              <a:off x="4842056" y="827268"/>
              <a:ext cx="556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8F6AA7D-4982-C273-6E7F-9C929D0C3529}"/>
                </a:ext>
              </a:extLst>
            </p:cNvPr>
            <p:cNvSpPr txBox="1"/>
            <p:nvPr/>
          </p:nvSpPr>
          <p:spPr>
            <a:xfrm>
              <a:off x="6129733" y="811026"/>
              <a:ext cx="5421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E3565058-BE3B-F2FE-29C4-B8A9DAD4F59A}"/>
                </a:ext>
              </a:extLst>
            </p:cNvPr>
            <p:cNvCxnSpPr>
              <a:endCxn id="21" idx="3"/>
            </p:cNvCxnSpPr>
            <p:nvPr/>
          </p:nvCxnSpPr>
          <p:spPr bwMode="auto">
            <a:xfrm flipH="1">
              <a:off x="5398619" y="1027323"/>
              <a:ext cx="29604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146EDADD-B739-9D09-B0C7-215EDB9678B0}"/>
                </a:ext>
              </a:extLst>
            </p:cNvPr>
            <p:cNvCxnSpPr/>
            <p:nvPr/>
          </p:nvCxnSpPr>
          <p:spPr bwMode="auto">
            <a:xfrm>
              <a:off x="5773615" y="1027323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17414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91758-4798-FB48-4965-AFF1E18E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EU </a:t>
            </a:r>
            <a:r>
              <a:rPr lang="it-IT" dirty="0" err="1"/>
              <a:t>Spallation</a:t>
            </a:r>
            <a:r>
              <a:rPr lang="it-IT" dirty="0"/>
              <a:t> </a:t>
            </a:r>
            <a:r>
              <a:rPr lang="it-IT" dirty="0" err="1"/>
              <a:t>Neutron</a:t>
            </a:r>
            <a:r>
              <a:rPr lang="it-IT" dirty="0"/>
              <a:t> Source, ESS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FE2621-0706-291C-1A32-A80AB7EB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E72561B-DFF8-9C46-73BF-F9EF14F4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45E046-9710-7274-876B-88B247384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erba, strada, autostrada, varietà&#10;&#10;Descrizione generata automaticamente">
            <a:extLst>
              <a:ext uri="{FF2B5EF4-FFF2-40B4-BE49-F238E27FC236}">
                <a16:creationId xmlns:a16="http://schemas.microsoft.com/office/drawing/2014/main" id="{60C21CC5-31A7-5C76-F7EC-5F41EF98C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1" r="2" b="8414"/>
          <a:stretch/>
        </p:blipFill>
        <p:spPr>
          <a:xfrm>
            <a:off x="599017" y="914400"/>
            <a:ext cx="10947400" cy="5334000"/>
          </a:xfrm>
          <a:prstGeom prst="rect">
            <a:avLst/>
          </a:prstGeom>
          <a:noFill/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AF470B2D-7445-2261-CDB2-6D8281C2E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530101"/>
              </p:ext>
            </p:extLst>
          </p:nvPr>
        </p:nvGraphicFramePr>
        <p:xfrm>
          <a:off x="8950382" y="927712"/>
          <a:ext cx="2592287" cy="223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94816166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25771637"/>
                    </a:ext>
                  </a:extLst>
                </a:gridCol>
              </a:tblGrid>
              <a:tr h="132514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/>
                        <a:t>ESS </a:t>
                      </a:r>
                      <a:r>
                        <a:rPr lang="it-IT" sz="1400" err="1"/>
                        <a:t>Parameters</a:t>
                      </a:r>
                      <a:endParaRPr lang="it-IT" sz="1400"/>
                    </a:p>
                  </a:txBody>
                  <a:tcPr>
                    <a:solidFill>
                      <a:schemeClr val="accent1">
                        <a:alpha val="8802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689719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/>
                        <a:t>Max Energy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2 </a:t>
                      </a:r>
                      <a:r>
                        <a:rPr lang="it-IT" sz="1200" err="1"/>
                        <a:t>GeV</a:t>
                      </a:r>
                      <a:endParaRPr lang="it-IT" sz="1200"/>
                    </a:p>
                  </a:txBody>
                  <a:tcPr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549442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/>
                        <a:t>Average </a:t>
                      </a:r>
                      <a:r>
                        <a:rPr lang="it-IT" sz="1200" err="1"/>
                        <a:t>beam</a:t>
                      </a:r>
                      <a:r>
                        <a:rPr lang="it-IT" sz="1200"/>
                        <a:t> power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802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5 MW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802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344821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Peak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beam</a:t>
                      </a:r>
                      <a:r>
                        <a:rPr lang="it-IT" sz="1200"/>
                        <a:t> power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125 MW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08705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Peak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beam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current</a:t>
                      </a:r>
                      <a:endParaRPr lang="it-IT" sz="1200"/>
                    </a:p>
                  </a:txBody>
                  <a:tcPr>
                    <a:solidFill>
                      <a:schemeClr val="accent1">
                        <a:tint val="20000"/>
                        <a:alpha val="8802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62.5 </a:t>
                      </a:r>
                      <a:r>
                        <a:rPr lang="it-IT" sz="1200" err="1"/>
                        <a:t>mA</a:t>
                      </a:r>
                      <a:endParaRPr lang="it-IT" sz="1200"/>
                    </a:p>
                  </a:txBody>
                  <a:tcPr>
                    <a:solidFill>
                      <a:schemeClr val="accent1">
                        <a:tint val="20000"/>
                        <a:alpha val="8802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796692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Pulse</a:t>
                      </a:r>
                      <a:r>
                        <a:rPr lang="it-IT" sz="1200"/>
                        <a:t> length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2.86 </a:t>
                      </a:r>
                      <a:r>
                        <a:rPr lang="it-IT" sz="1200" err="1"/>
                        <a:t>ms</a:t>
                      </a:r>
                      <a:endParaRPr lang="it-IT" sz="1200"/>
                    </a:p>
                  </a:txBody>
                  <a:tcPr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86328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Repetition</a:t>
                      </a:r>
                      <a:r>
                        <a:rPr lang="it-IT" sz="1200"/>
                        <a:t> rate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802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14 Hz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802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42648"/>
                  </a:ext>
                </a:extLst>
              </a:tr>
              <a:tr h="289074">
                <a:tc>
                  <a:txBody>
                    <a:bodyPr/>
                    <a:lstStyle/>
                    <a:p>
                      <a:r>
                        <a:rPr lang="it-IT" sz="1200"/>
                        <a:t>Energy from SC </a:t>
                      </a:r>
                      <a:r>
                        <a:rPr lang="it-IT" sz="1200" err="1"/>
                        <a:t>sections</a:t>
                      </a:r>
                      <a:endParaRPr lang="it-IT" sz="1200"/>
                    </a:p>
                  </a:txBody>
                  <a:tcPr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96 %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802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273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71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AEC4C-688A-7064-AD33-4AD1CA1F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INFN LASA Contribution to ESS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845F7F-CFB9-BDE1-C838-3C3C8B38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550C887-48E8-B4A3-5F61-9AADBA10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546773-38B1-96A1-8CFD-5894D2FF9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8C3C87F-FF35-937B-9A61-B1DB847C60D1}"/>
              </a:ext>
            </a:extLst>
          </p:cNvPr>
          <p:cNvSpPr txBox="1"/>
          <p:nvPr/>
        </p:nvSpPr>
        <p:spPr>
          <a:xfrm>
            <a:off x="266701" y="2701973"/>
            <a:ext cx="6515099" cy="33855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•"/>
              <a:defRPr/>
            </a:pP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INFN LASA In-Kind contribution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qualification of the 6-cell cavities for the Medium </a:t>
            </a:r>
            <a:r>
              <a:rPr lang="en-US" altLang="it-IT" sz="2000" b="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Section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of 36 complete cavities in the industry, following a build-to-print strategy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Cavities delivered ready for the cold test.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Analogous strategy as for the XFEL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test in a qualified infrastructure (DESY). 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at CEA ready for the cryomodule assembly.</a:t>
            </a:r>
          </a:p>
          <a:p>
            <a:pPr marL="538163" lvl="1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cavity, ready for the cold test by November 2018</a:t>
            </a:r>
          </a:p>
          <a:p>
            <a:pPr marL="538163" lvl="1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rate: 2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 weeks</a:t>
            </a: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99C31186-FB49-860A-F459-F3402623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034" y="3001039"/>
            <a:ext cx="5547966" cy="3012094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ED014A33-33CD-9F66-4EA4-7FD60D90D699}"/>
              </a:ext>
            </a:extLst>
          </p:cNvPr>
          <p:cNvGrpSpPr/>
          <p:nvPr/>
        </p:nvGrpSpPr>
        <p:grpSpPr>
          <a:xfrm>
            <a:off x="266701" y="836769"/>
            <a:ext cx="11425393" cy="1992299"/>
            <a:chOff x="160707" y="762960"/>
            <a:chExt cx="11425393" cy="1992299"/>
          </a:xfrm>
        </p:grpSpPr>
        <p:pic>
          <p:nvPicPr>
            <p:cNvPr id="7" name="Picture 8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77212E6E-6599-5AD5-1CB4-882A417E5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07" y="1027201"/>
              <a:ext cx="9679211" cy="1464082"/>
            </a:xfrm>
            <a:prstGeom prst="rect">
              <a:avLst/>
            </a:prstGeom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F19D34B-0B69-E85C-D040-B29AB152CCDE}"/>
                </a:ext>
              </a:extLst>
            </p:cNvPr>
            <p:cNvSpPr/>
            <p:nvPr/>
          </p:nvSpPr>
          <p:spPr>
            <a:xfrm>
              <a:off x="5098524" y="1299951"/>
              <a:ext cx="1154113" cy="792163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A648DB5C-5885-55F4-28EF-C321CAD06C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668" y="1909151"/>
              <a:ext cx="2129631" cy="575957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10" name="CasellaDiTesto 14">
              <a:extLst>
                <a:ext uri="{FF2B5EF4-FFF2-40B4-BE49-F238E27FC236}">
                  <a16:creationId xmlns:a16="http://schemas.microsoft.com/office/drawing/2014/main" id="{ECA08BEE-DFFC-05EF-1797-7266D17DA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8299" y="2293594"/>
              <a:ext cx="32078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it-IT" b="1">
                  <a:solidFill>
                    <a:srgbClr val="C00000"/>
                  </a:solidFill>
                  <a:latin typeface="Calibri" panose="020F0502020204030204" pitchFamily="34" charset="0"/>
                </a:rPr>
                <a:t>INFN-LASA contribution</a:t>
              </a:r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B9F0F9F9-DE15-26FF-B70E-2AE467F2D4E4}"/>
                </a:ext>
              </a:extLst>
            </p:cNvPr>
            <p:cNvGrpSpPr/>
            <p:nvPr/>
          </p:nvGrpSpPr>
          <p:grpSpPr>
            <a:xfrm>
              <a:off x="3352342" y="762960"/>
              <a:ext cx="1829813" cy="789174"/>
              <a:chOff x="4842056" y="811026"/>
              <a:chExt cx="1829813" cy="789174"/>
            </a:xfrm>
          </p:grpSpPr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8FF64E50-9103-5BB5-64C9-6DECA3DC4156}"/>
                  </a:ext>
                </a:extLst>
              </p:cNvPr>
              <p:cNvCxnSpPr/>
              <p:nvPr/>
            </p:nvCxnSpPr>
            <p:spPr bwMode="auto">
              <a:xfrm>
                <a:off x="5791200" y="827268"/>
                <a:ext cx="0" cy="772932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Connettore 1 13">
                <a:extLst>
                  <a:ext uri="{FF2B5EF4-FFF2-40B4-BE49-F238E27FC236}">
                    <a16:creationId xmlns:a16="http://schemas.microsoft.com/office/drawing/2014/main" id="{A1145B23-396E-2A16-E9A0-3A6F39084E3E}"/>
                  </a:ext>
                </a:extLst>
              </p:cNvPr>
              <p:cNvCxnSpPr/>
              <p:nvPr/>
            </p:nvCxnSpPr>
            <p:spPr bwMode="auto">
              <a:xfrm>
                <a:off x="5715000" y="827268"/>
                <a:ext cx="0" cy="772932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98E8817-4CE2-0B81-D1CC-573B2A74216B}"/>
                  </a:ext>
                </a:extLst>
              </p:cNvPr>
              <p:cNvSpPr txBox="1"/>
              <p:nvPr/>
            </p:nvSpPr>
            <p:spPr>
              <a:xfrm>
                <a:off x="4842056" y="827268"/>
                <a:ext cx="5565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NC</a:t>
                </a: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152EB0E-1B06-7B02-275B-95AE0CC03547}"/>
                  </a:ext>
                </a:extLst>
              </p:cNvPr>
              <p:cNvSpPr txBox="1"/>
              <p:nvPr/>
            </p:nvSpPr>
            <p:spPr>
              <a:xfrm>
                <a:off x="6129733" y="811026"/>
                <a:ext cx="5421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</a:t>
                </a:r>
              </a:p>
            </p:txBody>
          </p:sp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D5765FC3-4B83-C3F8-55BE-998BA15ECF18}"/>
                  </a:ext>
                </a:extLst>
              </p:cNvPr>
              <p:cNvCxnSpPr>
                <a:endCxn id="15" idx="3"/>
              </p:cNvCxnSpPr>
              <p:nvPr/>
            </p:nvCxnSpPr>
            <p:spPr bwMode="auto">
              <a:xfrm flipH="1">
                <a:off x="5398619" y="1027323"/>
                <a:ext cx="296046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1CD7FDC7-6884-A497-9D90-8E2885302D7F}"/>
                  </a:ext>
                </a:extLst>
              </p:cNvPr>
              <p:cNvCxnSpPr/>
              <p:nvPr/>
            </p:nvCxnSpPr>
            <p:spPr bwMode="auto">
              <a:xfrm>
                <a:off x="5773615" y="1027323"/>
                <a:ext cx="3810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280113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080815-1C27-4D88-1A46-D98C9EA6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>
                <a:latin typeface="Calibri" panose="020F0502020204030204" pitchFamily="34" charset="0"/>
                <a:cs typeface="Calibri" panose="020F0502020204030204" pitchFamily="34" charset="0"/>
              </a:rPr>
              <a:t>From Design to Prototypes and Production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855DE9-5C4F-36EC-9688-A9789B92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634AE3-57CE-CFBF-4956-A198EA3D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E7D14E-0DE6-9B72-3E7F-F6216C845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9D62BB9D-DFCE-4A2E-2E22-4345C66CDF8E}"/>
              </a:ext>
            </a:extLst>
          </p:cNvPr>
          <p:cNvGrpSpPr/>
          <p:nvPr/>
        </p:nvGrpSpPr>
        <p:grpSpPr>
          <a:xfrm>
            <a:off x="369918" y="825312"/>
            <a:ext cx="10462341" cy="5534454"/>
            <a:chOff x="369918" y="825312"/>
            <a:chExt cx="10462341" cy="55344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5E4A69-DB1A-215B-37E0-EDF88AA03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020" y="3240582"/>
              <a:ext cx="1966504" cy="2857574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04A5812-0E6C-83D8-6542-B9F313D2F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1392" y="943974"/>
              <a:ext cx="3840099" cy="1820646"/>
            </a:xfrm>
            <a:prstGeom prst="rect">
              <a:avLst/>
            </a:prstGeom>
          </p:spPr>
        </p:pic>
        <p:sp>
          <p:nvSpPr>
            <p:cNvPr id="8" name="Rectangle 19">
              <a:extLst>
                <a:ext uri="{FF2B5EF4-FFF2-40B4-BE49-F238E27FC236}">
                  <a16:creationId xmlns:a16="http://schemas.microsoft.com/office/drawing/2014/main" id="{A81A2874-D865-2C17-925C-764069155482}"/>
                </a:ext>
              </a:extLst>
            </p:cNvPr>
            <p:cNvSpPr/>
            <p:nvPr/>
          </p:nvSpPr>
          <p:spPr>
            <a:xfrm>
              <a:off x="4726507" y="2047145"/>
              <a:ext cx="1617512" cy="7661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F=1742.4 MHz</a:t>
              </a:r>
            </a:p>
            <a:p>
              <a:pPr algn="ctr">
                <a:defRPr/>
              </a:pPr>
              <a:r>
                <a:rPr lang="it-IT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Max R/Q=23Ohm</a:t>
              </a:r>
            </a:p>
            <a:p>
              <a:pPr algn="ctr">
                <a:defRPr/>
              </a:pPr>
              <a:r>
                <a:rPr lang="it-IT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Qext=9.6×10^5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4A6D0B0-DE79-CE72-2031-691716AC8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18" y="825312"/>
              <a:ext cx="2771384" cy="2078538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C5F6ABD-289A-A098-E1A7-476B5F4ECA28}"/>
                </a:ext>
              </a:extLst>
            </p:cNvPr>
            <p:cNvSpPr txBox="1"/>
            <p:nvPr/>
          </p:nvSpPr>
          <p:spPr>
            <a:xfrm>
              <a:off x="548467" y="2894131"/>
              <a:ext cx="20551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b="0" dirty="0">
                  <a:solidFill>
                    <a:srgbClr val="000000"/>
                  </a:solidFill>
                  <a:latin typeface="Arial"/>
                </a:rPr>
                <a:t>LFD from cavity simulator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2B4D0FD-47F9-527F-A906-1E3530EA2EB4}"/>
                </a:ext>
              </a:extLst>
            </p:cNvPr>
            <p:cNvSpPr txBox="1"/>
            <p:nvPr/>
          </p:nvSpPr>
          <p:spPr>
            <a:xfrm>
              <a:off x="571213" y="6098156"/>
              <a:ext cx="20551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b="0" dirty="0">
                  <a:solidFill>
                    <a:srgbClr val="000000"/>
                  </a:solidFill>
                  <a:latin typeface="Arial"/>
                </a:rPr>
                <a:t>Cell shape design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990A9C9-EEB8-C879-06BF-35C04255EA49}"/>
                </a:ext>
              </a:extLst>
            </p:cNvPr>
            <p:cNvSpPr txBox="1"/>
            <p:nvPr/>
          </p:nvSpPr>
          <p:spPr>
            <a:xfrm>
              <a:off x="6342091" y="2486786"/>
              <a:ext cx="1501100" cy="2713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b="0" dirty="0">
                  <a:solidFill>
                    <a:srgbClr val="000000"/>
                  </a:solidFill>
                  <a:latin typeface="Arial"/>
                </a:rPr>
                <a:t>HOM analyses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B743984-35C2-EF9B-FB56-86137FF12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3" t="2154" r="7873" b="-2154"/>
            <a:stretch/>
          </p:blipFill>
          <p:spPr>
            <a:xfrm>
              <a:off x="3409971" y="4466490"/>
              <a:ext cx="2199305" cy="1656914"/>
            </a:xfrm>
            <a:prstGeom prst="rect">
              <a:avLst/>
            </a:prstGeom>
          </p:spPr>
        </p:pic>
        <p:pic>
          <p:nvPicPr>
            <p:cNvPr id="14" name="Picture 6" descr="C:\Users\michelato\Desktop\doc x pdr\photos\2016-05-11_prove stampaggio\IMG_1082.JPG">
              <a:extLst>
                <a:ext uri="{FF2B5EF4-FFF2-40B4-BE49-F238E27FC236}">
                  <a16:creationId xmlns:a16="http://schemas.microsoft.com/office/drawing/2014/main" id="{39803A5C-DFD4-D915-5816-2E4316DF66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9" r="10582"/>
            <a:stretch/>
          </p:blipFill>
          <p:spPr bwMode="auto">
            <a:xfrm>
              <a:off x="8558406" y="851302"/>
              <a:ext cx="2097281" cy="198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53DC5FDB-CE5F-CF7F-EAA8-FD3433CEE1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9" t="9624" r="31698" b="3505"/>
            <a:stretch/>
          </p:blipFill>
          <p:spPr bwMode="auto">
            <a:xfrm>
              <a:off x="6047085" y="4339491"/>
              <a:ext cx="1678605" cy="1954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 descr="C:\Users\michelato\Desktop\doc x pdr\photos\2016-05-11_prove stampaggio\IMG_1084.JPG">
              <a:extLst>
                <a:ext uri="{FF2B5EF4-FFF2-40B4-BE49-F238E27FC236}">
                  <a16:creationId xmlns:a16="http://schemas.microsoft.com/office/drawing/2014/main" id="{13ECFCB0-B984-F1FB-0FC9-D2301013B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528" y="2903850"/>
              <a:ext cx="2117786" cy="158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B48F665C-DCEB-5A79-21ED-6AC781F6A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7" r="14645"/>
            <a:stretch/>
          </p:blipFill>
          <p:spPr bwMode="auto">
            <a:xfrm>
              <a:off x="3505713" y="2930928"/>
              <a:ext cx="4083213" cy="12227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ED92FA7-E2F2-8576-ABC6-3905C476FAB4}"/>
                </a:ext>
              </a:extLst>
            </p:cNvPr>
            <p:cNvSpPr txBox="1"/>
            <p:nvPr/>
          </p:nvSpPr>
          <p:spPr>
            <a:xfrm>
              <a:off x="4099276" y="3867791"/>
              <a:ext cx="2706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it-IT" sz="1100" b="0" dirty="0" err="1">
                  <a:solidFill>
                    <a:srgbClr val="FFFFFF"/>
                  </a:solidFill>
                  <a:latin typeface="Arial"/>
                </a:rPr>
                <a:t>Dynamical</a:t>
              </a:r>
              <a:r>
                <a:rPr lang="it-IT" sz="1100" b="0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it-IT" sz="1100" b="0" dirty="0" err="1">
                  <a:solidFill>
                    <a:srgbClr val="FFFFFF"/>
                  </a:solidFill>
                  <a:latin typeface="Arial"/>
                </a:rPr>
                <a:t>analyses</a:t>
              </a:r>
              <a:r>
                <a:rPr lang="it-IT" sz="1100" b="0" dirty="0">
                  <a:solidFill>
                    <a:srgbClr val="FFFFFF"/>
                  </a:solidFill>
                  <a:latin typeface="Arial"/>
                </a:rPr>
                <a:t>: </a:t>
              </a:r>
              <a:r>
                <a:rPr lang="it-IT" sz="1100" b="0" dirty="0" err="1">
                  <a:solidFill>
                    <a:srgbClr val="FFFFFF"/>
                  </a:solidFill>
                  <a:latin typeface="Arial"/>
                </a:rPr>
                <a:t>natural</a:t>
              </a:r>
              <a:r>
                <a:rPr lang="it-IT" sz="1100" b="0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it-IT" sz="1100" b="0" dirty="0" err="1">
                  <a:solidFill>
                    <a:srgbClr val="FFFFFF"/>
                  </a:solidFill>
                  <a:latin typeface="Arial"/>
                </a:rPr>
                <a:t>modes</a:t>
              </a:r>
              <a:endParaRPr lang="it-IT" sz="1100" b="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C5F148BC-CB9C-54F4-16C2-7BBA6AD3E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" t="31212" r="51744"/>
            <a:stretch/>
          </p:blipFill>
          <p:spPr>
            <a:xfrm rot="16200000">
              <a:off x="8956125" y="4456037"/>
              <a:ext cx="1768272" cy="19839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74A49B5-E8DC-AFA8-800C-39C6DA29321E}"/>
                </a:ext>
              </a:extLst>
            </p:cNvPr>
            <p:cNvSpPr txBox="1"/>
            <p:nvPr/>
          </p:nvSpPr>
          <p:spPr>
            <a:xfrm>
              <a:off x="8809666" y="5793778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it-IT" sz="1800" b="0" dirty="0" err="1">
                  <a:solidFill>
                    <a:srgbClr val="FFFFFF"/>
                  </a:solidFill>
                  <a:latin typeface="Arial"/>
                </a:rPr>
                <a:t>Dumb-Bells</a:t>
              </a:r>
              <a:endParaRPr lang="en-US" sz="1800" b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C9A51C7-929F-F610-2678-D3A09845E89A}"/>
                </a:ext>
              </a:extLst>
            </p:cNvPr>
            <p:cNvSpPr txBox="1"/>
            <p:nvPr/>
          </p:nvSpPr>
          <p:spPr>
            <a:xfrm>
              <a:off x="8809666" y="250442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it-IT" sz="1800" b="0" dirty="0">
                  <a:solidFill>
                    <a:srgbClr val="FFFFFF"/>
                  </a:solidFill>
                  <a:latin typeface="Arial"/>
                </a:rPr>
                <a:t>RF </a:t>
              </a:r>
              <a:r>
                <a:rPr lang="it-IT" sz="1800" b="0" dirty="0" err="1">
                  <a:solidFill>
                    <a:srgbClr val="FFFFFF"/>
                  </a:solidFill>
                  <a:latin typeface="Arial"/>
                </a:rPr>
                <a:t>measures</a:t>
              </a:r>
              <a:endParaRPr lang="en-US" sz="1800" b="0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273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310325-EF15-B7A2-9D6E-DC1AB16B7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About the Transit Time </a:t>
            </a:r>
            <a:r>
              <a:rPr lang="it-IT" dirty="0" err="1"/>
              <a:t>Factor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A149F4-E681-0F7F-7033-68C573F2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E52413-07FF-0690-E485-DE965D5C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E2E118-C435-CA18-F3FF-DD327F39F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B3CAB60-C618-772A-F243-ECC8385EB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3531" y="2403129"/>
            <a:ext cx="516594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820FEB-E9FD-D714-B94C-5269401A1F87}"/>
              </a:ext>
            </a:extLst>
          </p:cNvPr>
          <p:cNvSpPr txBox="1"/>
          <p:nvPr/>
        </p:nvSpPr>
        <p:spPr>
          <a:xfrm>
            <a:off x="406400" y="1584811"/>
            <a:ext cx="5308600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gain of 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on: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synchronous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mismatch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synchronous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high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Transit Time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i.e. The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efficiently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small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</a:t>
            </a:r>
          </a:p>
          <a:p>
            <a:pPr lvl="1"/>
            <a:endParaRPr 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Compromise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endParaRPr 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000" b="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limited by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fields!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F3176D43-D86E-0435-AFEE-11241834F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711180"/>
              </p:ext>
            </p:extLst>
          </p:nvPr>
        </p:nvGraphicFramePr>
        <p:xfrm>
          <a:off x="609600" y="901393"/>
          <a:ext cx="479278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8920" imgH="241200" progId="Equation.3">
                  <p:embed/>
                </p:oleObj>
              </mc:Choice>
              <mc:Fallback>
                <p:oleObj name="Equation" r:id="rId3" imgW="2158920" imgH="241200" progId="Equation.3">
                  <p:embed/>
                  <p:pic>
                    <p:nvPicPr>
                      <p:cNvPr id="1146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01393"/>
                        <a:ext cx="479278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1042FD4A-EA22-EE5D-1283-B971E08D8C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805871"/>
              </p:ext>
            </p:extLst>
          </p:nvPr>
        </p:nvGraphicFramePr>
        <p:xfrm>
          <a:off x="6969801" y="818703"/>
          <a:ext cx="3493405" cy="16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840" imgH="1054080" progId="Equation.3">
                  <p:embed/>
                </p:oleObj>
              </mc:Choice>
              <mc:Fallback>
                <p:oleObj name="Equation" r:id="rId5" imgW="2247840" imgH="1054080" progId="Equation.3">
                  <p:embed/>
                  <p:pic>
                    <p:nvPicPr>
                      <p:cNvPr id="1146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801" y="818703"/>
                        <a:ext cx="3493405" cy="16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372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1053F5-F14D-F153-5768-038EDA80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Low beta designs start to be </a:t>
            </a:r>
            <a:r>
              <a:rPr lang="it-IT" dirty="0" err="1"/>
              <a:t>considered</a:t>
            </a:r>
            <a:r>
              <a:rPr lang="it-IT" dirty="0"/>
              <a:t>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5B8E03-E9B5-8A15-CD40-53BDAEFF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7E5BF6-C0E3-0299-93F3-335535BC8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37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AD61AF-37E2-2120-DD8E-99B20E225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42B68FD0-C30F-4F23-A426-8C886A11F6E6}"/>
              </a:ext>
            </a:extLst>
          </p:cNvPr>
          <p:cNvGrpSpPr/>
          <p:nvPr/>
        </p:nvGrpSpPr>
        <p:grpSpPr>
          <a:xfrm>
            <a:off x="4724400" y="1385834"/>
            <a:ext cx="6172200" cy="3629025"/>
            <a:chOff x="1076325" y="1624075"/>
            <a:chExt cx="6172200" cy="3629025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79CD5201-D035-BBE0-5A84-FE850F4146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4025" y="1624075"/>
              <a:ext cx="5524500" cy="3629025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66BA8BE-23DC-B1E5-044A-446C4E77FA9F}"/>
                </a:ext>
              </a:extLst>
            </p:cNvPr>
            <p:cNvSpPr/>
            <p:nvPr/>
          </p:nvSpPr>
          <p:spPr>
            <a:xfrm>
              <a:off x="1076325" y="1872729"/>
              <a:ext cx="1295400" cy="369570"/>
            </a:xfrm>
            <a:custGeom>
              <a:avLst/>
              <a:gdLst/>
              <a:ahLst/>
              <a:cxnLst/>
              <a:rect l="l" t="t" r="r" b="b"/>
              <a:pathLst>
                <a:path w="1295400" h="369569">
                  <a:moveTo>
                    <a:pt x="129540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295400" y="369328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7">
                <a:extLst>
                  <a:ext uri="{FF2B5EF4-FFF2-40B4-BE49-F238E27FC236}">
                    <a16:creationId xmlns:a16="http://schemas.microsoft.com/office/drawing/2014/main" id="{E5E28035-285D-8CF0-A897-388447705F6D}"/>
                  </a:ext>
                </a:extLst>
              </p:cNvPr>
              <p:cNvSpPr txBox="1"/>
              <p:nvPr/>
            </p:nvSpPr>
            <p:spPr>
              <a:xfrm>
                <a:off x="762000" y="5178741"/>
                <a:ext cx="10744200" cy="925253"/>
              </a:xfrm>
              <a:prstGeom prst="rect">
                <a:avLst/>
              </a:prstGeom>
            </p:spPr>
            <p:txBody>
              <a:bodyPr vert="horz" wrap="square" lIns="0" tIns="131445" rIns="0" bIns="0" rtlCol="0">
                <a:spAutoFit/>
              </a:bodyPr>
              <a:lstStyle/>
              <a:p>
                <a:pPr marL="324485" indent="-287020">
                  <a:spcBef>
                    <a:spcPts val="1035"/>
                  </a:spcBef>
                  <a:buChar char="•"/>
                  <a:tabLst>
                    <a:tab pos="324485" algn="l"/>
                    <a:tab pos="325120" algn="l"/>
                  </a:tabLst>
                </a:pPr>
                <a:r>
                  <a:rPr sz="2200" b="0" spc="-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</a:t>
                </a:r>
                <a:r>
                  <a:rPr sz="2200" b="0" spc="-6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6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gaps</a:t>
                </a:r>
                <a:r>
                  <a:rPr sz="2200" b="0" spc="-8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7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(n) </a:t>
                </a:r>
                <a:r>
                  <a:rPr sz="22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will</a:t>
                </a:r>
                <a:r>
                  <a:rPr sz="2200" b="0" spc="-6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increase</a:t>
                </a:r>
                <a:r>
                  <a:rPr sz="2200" b="0" spc="-6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2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sz="2200" b="0" spc="-8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</a:t>
                </a:r>
                <a:r>
                  <a:rPr sz="2200" b="0" spc="-7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voltage</a:t>
                </a:r>
                <a:r>
                  <a:rPr sz="2200" b="0" spc="-8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0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gain</a:t>
                </a:r>
                <a:r>
                  <a:rPr sz="2200" b="0" spc="-7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since</a:t>
                </a:r>
                <a:r>
                  <a:rPr sz="2200" b="0" spc="-4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1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sz="2200" b="0" spc="-165" baseline="-20833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</a:t>
                </a:r>
                <a:r>
                  <a:rPr lang="it-IT" sz="2200" b="0" spc="-165" baseline="-20833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it-IT" sz="2200" b="0" spc="-1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it-IT" sz="2200" b="0" spc="-165" baseline="-20833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</a:t>
                </a:r>
                <a:r>
                  <a:rPr sz="2200" b="0" spc="-1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it-IT" sz="2200" b="0" spc="-1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it-IT" sz="2200" b="0" spc="-11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</a:t>
                </a:r>
                <a:r>
                  <a:rPr sz="2200" b="0" spc="-9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sz="2200" b="0" spc="-6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it-IT" sz="2200" b="0" spc="-4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</a:t>
                </a:r>
                <a:r>
                  <a:rPr lang="it-IT"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it-IT"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n*</a:t>
                </a:r>
                <a:r>
                  <a:rPr lang="it-IT"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it-IT"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b="0" i="1" spc="-4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r>
                  <a:rPr sz="2200" b="0" spc="-4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/2</a:t>
                </a:r>
                <a:endParaRPr sz="22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24485" indent="-287020">
                  <a:spcBef>
                    <a:spcPts val="935"/>
                  </a:spcBef>
                  <a:buChar char="•"/>
                  <a:tabLst>
                    <a:tab pos="324485" algn="l"/>
                    <a:tab pos="325120" algn="l"/>
                  </a:tabLst>
                </a:pPr>
                <a:r>
                  <a:rPr sz="2200" b="0" spc="-7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</a:t>
                </a:r>
                <a:r>
                  <a:rPr sz="2200" b="0" spc="-8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2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sz="2200" b="0" spc="-8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5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velocity</a:t>
                </a:r>
                <a:r>
                  <a:rPr sz="2200" b="0" spc="-7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0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acceptance</a:t>
                </a:r>
                <a:r>
                  <a:rPr sz="2200" b="0" spc="-5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sz="2200" b="0" spc="-8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2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sz="2200" b="0" spc="-7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3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transit</a:t>
                </a:r>
                <a:r>
                  <a:rPr sz="2200" b="0" spc="-8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2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sz="2200" b="0" spc="-8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5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  <a:r>
                  <a:rPr sz="2200" b="0" spc="-7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0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sz="2200" b="0" spc="-8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8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r>
                  <a:rPr sz="2200" b="0" spc="-6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18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sz="2200" b="0" spc="-8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200" b="0" spc="-7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</a:t>
                </a:r>
                <a:r>
                  <a:rPr sz="2200" b="0" spc="-1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increases</a:t>
                </a:r>
                <a:endParaRPr sz="22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object 7">
                <a:extLst>
                  <a:ext uri="{FF2B5EF4-FFF2-40B4-BE49-F238E27FC236}">
                    <a16:creationId xmlns:a16="http://schemas.microsoft.com/office/drawing/2014/main" id="{E5E28035-285D-8CF0-A897-388447705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178741"/>
                <a:ext cx="10744200" cy="925253"/>
              </a:xfrm>
              <a:prstGeom prst="rect">
                <a:avLst/>
              </a:prstGeom>
              <a:blipFill>
                <a:blip r:embed="rId3"/>
                <a:stretch>
                  <a:fillRect l="-1181" r="-1181" b="-17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C035190-DDC6-196A-795D-3146F0D871EB}"/>
                  </a:ext>
                </a:extLst>
              </p:cNvPr>
              <p:cNvSpPr txBox="1"/>
              <p:nvPr/>
            </p:nvSpPr>
            <p:spPr>
              <a:xfrm>
                <a:off x="544447" y="1062578"/>
                <a:ext cx="4941953" cy="4054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500"/>
                  </a:spcBef>
                </a:pP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the RFQ exit 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  <m:r>
                      <a:rPr lang="it-IT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=0.07÷0.12</m:t>
                    </m:r>
                  </m:oMath>
                </a14:m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its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variation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energy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less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dramatic</a:t>
                </a:r>
                <a:endParaRPr lang="it-IT" sz="20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1500"/>
                  </a:spcBef>
                </a:pP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gaps SRF </a:t>
                </a:r>
                <a:r>
                  <a:rPr lang="it-IT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cavities</a:t>
                </a: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can be a good </a:t>
                </a:r>
                <a:r>
                  <a:rPr lang="it-IT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choice</a:t>
                </a:r>
                <a:endParaRPr lang="it-IT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1500"/>
                  </a:spcBef>
                </a:pP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RF frequency can be </a:t>
                </a:r>
                <a:r>
                  <a:rPr lang="it-IT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higher</a:t>
                </a: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cavities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efficient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stable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geometries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can be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developped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Bef>
                    <a:spcPts val="1500"/>
                  </a:spcBef>
                </a:pP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Cavities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either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:r>
                  <a:rPr lang="it-IT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pulsed</a:t>
                </a: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CW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then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designed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fabricated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it-IT" sz="2000" b="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it-IT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labs</a:t>
                </a:r>
              </a:p>
              <a:p>
                <a:endParaRPr lang="it-IT" sz="20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C035190-DDC6-196A-795D-3146F0D87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47" y="1062578"/>
                <a:ext cx="4941953" cy="4054956"/>
              </a:xfrm>
              <a:prstGeom prst="rect">
                <a:avLst/>
              </a:prstGeom>
              <a:blipFill>
                <a:blip r:embed="rId4"/>
                <a:stretch>
                  <a:fillRect l="-1279" t="-625" r="-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73A17C-FB8C-6F40-4EAD-3AEA571052D4}"/>
              </a:ext>
            </a:extLst>
          </p:cNvPr>
          <p:cNvSpPr txBox="1"/>
          <p:nvPr/>
        </p:nvSpPr>
        <p:spPr>
          <a:xfrm>
            <a:off x="7072334" y="903783"/>
            <a:ext cx="254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Time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766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C33DD8-26C1-5112-91E5-00348256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few</a:t>
            </a:r>
            <a:r>
              <a:rPr lang="it-IT" dirty="0"/>
              <a:t> of the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cavities</a:t>
            </a:r>
            <a:r>
              <a:rPr lang="it-IT" dirty="0"/>
              <a:t> for low beta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AB0F81-E41B-AD32-EFE9-EE678DA1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01EC2-EAF3-225A-0B97-6196FD6D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38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AE39CA-5672-5307-0E5D-AEFE40ECC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1CA7BF0B-75D7-B8F0-25B3-5CE3AEA21A4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91276"/>
            <a:ext cx="7029450" cy="4962525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EF1163A4-971D-DA6C-9F00-A6A85C87013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2692" y="3726264"/>
            <a:ext cx="1104065" cy="1590676"/>
          </a:xfrm>
          <a:prstGeom prst="rect">
            <a:avLst/>
          </a:prstGeom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A2052585-431F-6C6D-3098-E62CC724996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00" y="2079298"/>
            <a:ext cx="2000355" cy="1521151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BE9C9815-DE41-D1CB-6372-69CF3854CEB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4829" y="2617595"/>
            <a:ext cx="445297" cy="1882390"/>
          </a:xfrm>
          <a:prstGeom prst="rect">
            <a:avLst/>
          </a:prstGeom>
        </p:spPr>
      </p:pic>
      <p:pic>
        <p:nvPicPr>
          <p:cNvPr id="12" name="object 21">
            <a:extLst>
              <a:ext uri="{FF2B5EF4-FFF2-40B4-BE49-F238E27FC236}">
                <a16:creationId xmlns:a16="http://schemas.microsoft.com/office/drawing/2014/main" id="{EBBDBBF4-F9AB-0BFC-D673-8572ED1FEAF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81600" y="2668277"/>
            <a:ext cx="416516" cy="1781025"/>
          </a:xfrm>
          <a:prstGeom prst="rect">
            <a:avLst/>
          </a:prstGeom>
        </p:spPr>
      </p:pic>
      <p:grpSp>
        <p:nvGrpSpPr>
          <p:cNvPr id="13" name="object 4">
            <a:extLst>
              <a:ext uri="{FF2B5EF4-FFF2-40B4-BE49-F238E27FC236}">
                <a16:creationId xmlns:a16="http://schemas.microsoft.com/office/drawing/2014/main" id="{B1246FFD-8014-15AE-65F4-DF63CD12D2B3}"/>
              </a:ext>
            </a:extLst>
          </p:cNvPr>
          <p:cNvGrpSpPr/>
          <p:nvPr/>
        </p:nvGrpSpPr>
        <p:grpSpPr>
          <a:xfrm>
            <a:off x="9229308" y="1754023"/>
            <a:ext cx="2240280" cy="2171700"/>
            <a:chOff x="447319" y="1316863"/>
            <a:chExt cx="2240280" cy="2171700"/>
          </a:xfrm>
        </p:grpSpPr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959C2C94-BCE4-F5C8-99DA-E84B3F08A41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7319" y="1316863"/>
              <a:ext cx="1143000" cy="2171700"/>
            </a:xfrm>
            <a:prstGeom prst="rect">
              <a:avLst/>
            </a:prstGeom>
          </p:spPr>
        </p:pic>
        <p:pic>
          <p:nvPicPr>
            <p:cNvPr id="15" name="object 6">
              <a:extLst>
                <a:ext uri="{FF2B5EF4-FFF2-40B4-BE49-F238E27FC236}">
                  <a16:creationId xmlns:a16="http://schemas.microsoft.com/office/drawing/2014/main" id="{22D00900-5FA8-3931-416E-FB5DFE801EC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0294" y="1388237"/>
              <a:ext cx="1097089" cy="2024760"/>
            </a:xfrm>
            <a:prstGeom prst="rect">
              <a:avLst/>
            </a:prstGeom>
          </p:spPr>
        </p:pic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46EE224-3651-E652-F2F4-D14F50A075A3}"/>
              </a:ext>
            </a:extLst>
          </p:cNvPr>
          <p:cNvGrpSpPr/>
          <p:nvPr/>
        </p:nvGrpSpPr>
        <p:grpSpPr>
          <a:xfrm>
            <a:off x="7288407" y="4524345"/>
            <a:ext cx="2453877" cy="1722632"/>
            <a:chOff x="7288407" y="4524345"/>
            <a:chExt cx="2453877" cy="1722632"/>
          </a:xfrm>
        </p:grpSpPr>
        <p:grpSp>
          <p:nvGrpSpPr>
            <p:cNvPr id="16" name="object 3">
              <a:extLst>
                <a:ext uri="{FF2B5EF4-FFF2-40B4-BE49-F238E27FC236}">
                  <a16:creationId xmlns:a16="http://schemas.microsoft.com/office/drawing/2014/main" id="{4EB5DDB2-2D56-440D-5516-A8955D80E033}"/>
                </a:ext>
              </a:extLst>
            </p:cNvPr>
            <p:cNvGrpSpPr/>
            <p:nvPr/>
          </p:nvGrpSpPr>
          <p:grpSpPr>
            <a:xfrm>
              <a:off x="7420215" y="5407672"/>
              <a:ext cx="887760" cy="766450"/>
              <a:chOff x="607307" y="4518262"/>
              <a:chExt cx="2541905" cy="2194560"/>
            </a:xfrm>
          </p:grpSpPr>
          <p:pic>
            <p:nvPicPr>
              <p:cNvPr id="17" name="object 4">
                <a:extLst>
                  <a:ext uri="{FF2B5EF4-FFF2-40B4-BE49-F238E27FC236}">
                    <a16:creationId xmlns:a16="http://schemas.microsoft.com/office/drawing/2014/main" id="{0A299728-EAF8-B7A2-3D3B-C22BD0F3D88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07307" y="4518262"/>
                <a:ext cx="2489328" cy="1155291"/>
              </a:xfrm>
              <a:prstGeom prst="rect">
                <a:avLst/>
              </a:prstGeom>
            </p:spPr>
          </p:pic>
          <p:pic>
            <p:nvPicPr>
              <p:cNvPr id="18" name="object 5">
                <a:extLst>
                  <a:ext uri="{FF2B5EF4-FFF2-40B4-BE49-F238E27FC236}">
                    <a16:creationId xmlns:a16="http://schemas.microsoft.com/office/drawing/2014/main" id="{67094105-AF1E-9543-8B9B-BB442B655C5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31520" y="5648794"/>
                <a:ext cx="2517267" cy="1063447"/>
              </a:xfrm>
              <a:prstGeom prst="rect">
                <a:avLst/>
              </a:prstGeom>
            </p:spPr>
          </p:pic>
        </p:grpSp>
        <p:pic>
          <p:nvPicPr>
            <p:cNvPr id="19" name="object 6">
              <a:extLst>
                <a:ext uri="{FF2B5EF4-FFF2-40B4-BE49-F238E27FC236}">
                  <a16:creationId xmlns:a16="http://schemas.microsoft.com/office/drawing/2014/main" id="{CEC19A31-BA78-F7A3-C7CB-A8CA263B490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64208" y="4524345"/>
              <a:ext cx="1278076" cy="955644"/>
            </a:xfrm>
            <a:prstGeom prst="rect">
              <a:avLst/>
            </a:prstGeom>
          </p:spPr>
        </p:pic>
        <p:pic>
          <p:nvPicPr>
            <p:cNvPr id="20" name="object 10">
              <a:extLst>
                <a:ext uri="{FF2B5EF4-FFF2-40B4-BE49-F238E27FC236}">
                  <a16:creationId xmlns:a16="http://schemas.microsoft.com/office/drawing/2014/main" id="{92425E9C-FDCD-7F32-D766-ECE697C3DDB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88407" y="4633229"/>
              <a:ext cx="1019419" cy="743769"/>
            </a:xfrm>
            <a:prstGeom prst="rect">
              <a:avLst/>
            </a:prstGeom>
          </p:spPr>
        </p:pic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265D33FD-2FD1-46DD-A84B-EC387B97EBD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92514" y="5445203"/>
              <a:ext cx="879155" cy="801774"/>
            </a:xfrm>
            <a:prstGeom prst="rect">
              <a:avLst/>
            </a:prstGeom>
          </p:spPr>
        </p:pic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C4281BE-6E44-68BB-0714-3938124825FE}"/>
              </a:ext>
            </a:extLst>
          </p:cNvPr>
          <p:cNvSpPr txBox="1"/>
          <p:nvPr/>
        </p:nvSpPr>
        <p:spPr>
          <a:xfrm>
            <a:off x="9768805" y="5108778"/>
            <a:ext cx="2064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Others designs </a:t>
            </a:r>
            <a:r>
              <a:rPr 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like </a:t>
            </a:r>
            <a:r>
              <a:rPr 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fabrication</a:t>
            </a:r>
            <a:r>
              <a:rPr 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endParaRPr lang="it-IT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30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B8E8B-32B0-DC3E-394E-4A521253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1E008D-FDC1-D65F-7ED1-7C5B7E2C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A3284C-2257-5932-9B2B-59A27CC4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A4AA7-764B-FAC4-9782-55308418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28 March 2023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644EC7-3CB0-0247-1203-1DD28BC9CAC2}"/>
              </a:ext>
            </a:extLst>
          </p:cNvPr>
          <p:cNvSpPr/>
          <p:nvPr/>
        </p:nvSpPr>
        <p:spPr>
          <a:xfrm>
            <a:off x="1464204" y="1752600"/>
            <a:ext cx="935619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and Speed of Light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it-IT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SRF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major </a:t>
            </a:r>
            <a:r>
              <a:rPr lang="it-IT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3000"/>
              </a:spcBef>
              <a:buAutoNum type="arabicPeriod"/>
            </a:pP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to CW</a:t>
            </a:r>
          </a:p>
        </p:txBody>
      </p:sp>
    </p:spTree>
    <p:extLst>
      <p:ext uri="{BB962C8B-B14F-4D97-AF65-F5344CB8AC3E}">
        <p14:creationId xmlns:p14="http://schemas.microsoft.com/office/powerpoint/2010/main" val="260139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45EC6-6B4B-05F6-67A1-AD11A77A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Particle</a:t>
            </a:r>
            <a:r>
              <a:rPr lang="it-IT"/>
              <a:t> Acceleration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3BB5E1-6B2E-D424-C26F-51ACE91B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523D5C-8647-7545-3B72-73E13C1D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AF4708-8B97-94FA-09A1-14E1B055D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>
                <a:extLst>
                  <a:ext uri="{FF2B5EF4-FFF2-40B4-BE49-F238E27FC236}">
                    <a16:creationId xmlns:a16="http://schemas.microsoft.com/office/drawing/2014/main" id="{3F9D956A-48D8-D9A8-E8C2-AC755429BC1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5800" y="954207"/>
                <a:ext cx="6705600" cy="3276599"/>
              </a:xfrm>
              <a:prstGeom prst="rect">
                <a:avLst/>
              </a:prstGeom>
              <a:noFill/>
            </p:spPr>
            <p:txBody>
              <a:bodyPr/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None/>
                  <a:defRPr sz="2000">
                    <a:solidFill>
                      <a:srgbClr val="154D81"/>
                    </a:solidFill>
                    <a:latin typeface="+mn-lt"/>
                    <a:ea typeface="+mn-ea"/>
                    <a:cs typeface="+mn-cs"/>
                  </a:defRPr>
                </a:lvl1pPr>
                <a:lvl2pPr marL="509588" indent="-339725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741363" indent="-168275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rgbClr val="154D81"/>
                    </a:solidFill>
                    <a:latin typeface="+mn-lt"/>
                    <a:cs typeface="+mn-cs"/>
                  </a:defRPr>
                </a:lvl3pPr>
                <a:lvl4pPr marL="1084263" indent="-176213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137160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163763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620963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078163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535363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285750" indent="-285750">
                  <a:lnSpc>
                    <a:spcPts val="1900"/>
                  </a:lnSpc>
                  <a:spcBef>
                    <a:spcPts val="900"/>
                  </a:spcBef>
                  <a:buClr>
                    <a:srgbClr val="00000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b="0" kern="0" dirty="0">
                    <a:solidFill>
                      <a:srgbClr val="002060"/>
                    </a:solidFill>
                    <a:latin typeface="Arial"/>
                    <a:cs typeface="Arial"/>
                  </a:rPr>
                  <a:t>Particle accelerators accelerate particles to speeds very close to that of light. </a:t>
                </a:r>
              </a:p>
              <a:p>
                <a:pPr marL="285750" indent="-285750">
                  <a:lnSpc>
                    <a:spcPts val="1900"/>
                  </a:lnSpc>
                  <a:spcBef>
                    <a:spcPts val="900"/>
                  </a:spcBef>
                  <a:buClr>
                    <a:srgbClr val="00000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b="0" kern="0" dirty="0">
                    <a:solidFill>
                      <a:srgbClr val="002060"/>
                    </a:solidFill>
                    <a:latin typeface="Arial"/>
                    <a:cs typeface="Arial"/>
                  </a:rPr>
                  <a:t>At low energies, the velocity of the particle increases with the square root of the kinetic energy (Newton). </a:t>
                </a:r>
              </a:p>
              <a:p>
                <a:pPr marL="285750" indent="-285750">
                  <a:lnSpc>
                    <a:spcPts val="1900"/>
                  </a:lnSpc>
                  <a:spcBef>
                    <a:spcPts val="900"/>
                  </a:spcBef>
                  <a:buClr>
                    <a:srgbClr val="00000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b="0" kern="0" dirty="0">
                    <a:solidFill>
                      <a:srgbClr val="002060"/>
                    </a:solidFill>
                    <a:latin typeface="Arial"/>
                    <a:cs typeface="Arial"/>
                  </a:rPr>
                  <a:t>At relativistic energies, the velocity increases very slowly asymptotically approaching that of light (Einstein).</a:t>
                </a:r>
                <a:r>
                  <a:rPr lang="en-US" sz="1800" b="0" kern="0" dirty="0">
                    <a:solidFill>
                      <a:srgbClr val="002060"/>
                    </a:solidFill>
                    <a:latin typeface="Arial"/>
                    <a:cs typeface="Arial"/>
                  </a:rPr>
                  <a:t> </a:t>
                </a:r>
              </a:p>
              <a:p>
                <a:pPr marL="285750" indent="-285750">
                  <a:lnSpc>
                    <a:spcPts val="1900"/>
                  </a:lnSpc>
                  <a:spcBef>
                    <a:spcPts val="900"/>
                  </a:spcBef>
                  <a:buClr>
                    <a:srgbClr val="00000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b="0" kern="0" dirty="0">
                    <a:solidFill>
                      <a:srgbClr val="002060"/>
                    </a:solidFill>
                    <a:latin typeface="Arial"/>
                    <a:cs typeface="Arial"/>
                  </a:rPr>
                  <a:t>It is as if the velocity of the particle ‘saturates’. </a:t>
                </a:r>
              </a:p>
              <a:p>
                <a:pPr marL="285750" indent="-285750">
                  <a:lnSpc>
                    <a:spcPts val="1900"/>
                  </a:lnSpc>
                  <a:spcBef>
                    <a:spcPts val="900"/>
                  </a:spcBef>
                  <a:buClr>
                    <a:srgbClr val="00000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b="0" kern="0" dirty="0">
                    <a:solidFill>
                      <a:srgbClr val="002060"/>
                    </a:solidFill>
                    <a:latin typeface="Arial"/>
                    <a:cs typeface="Arial"/>
                  </a:rPr>
                  <a:t>One can pour more and more energy into the particle, giving it a shorter De Broglie wavelength (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𝜆</m:t>
                    </m:r>
                    <m:r>
                      <a:rPr lang="en-US" b="0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it-IT" b="0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h</m:t>
                    </m:r>
                    <m:r>
                      <a:rPr lang="it-IT" b="0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/</m:t>
                    </m:r>
                    <m:r>
                      <a:rPr lang="it-IT" b="0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𝑝</m:t>
                    </m:r>
                  </m:oMath>
                </a14:m>
                <a:r>
                  <a:rPr lang="en-US" b="0" kern="0" dirty="0">
                    <a:solidFill>
                      <a:srgbClr val="002060"/>
                    </a:solidFill>
                    <a:latin typeface="Arial"/>
                    <a:cs typeface="Arial"/>
                  </a:rPr>
                  <a:t>) so that it probes deeper into the sub-atomic world.</a:t>
                </a:r>
              </a:p>
            </p:txBody>
          </p:sp>
        </mc:Choice>
        <mc:Fallback xmlns="">
          <p:sp>
            <p:nvSpPr>
              <p:cNvPr id="6" name="Rectangle 1027">
                <a:extLst>
                  <a:ext uri="{FF2B5EF4-FFF2-40B4-BE49-F238E27FC236}">
                    <a16:creationId xmlns:a16="http://schemas.microsoft.com/office/drawing/2014/main" id="{3F9D956A-48D8-D9A8-E8C2-AC755429B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954207"/>
                <a:ext cx="6705600" cy="3276599"/>
              </a:xfrm>
              <a:prstGeom prst="rect">
                <a:avLst/>
              </a:prstGeom>
              <a:blipFill>
                <a:blip r:embed="rId2"/>
                <a:stretch>
                  <a:fillRect l="-378" t="-3089" b="-7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1030">
            <a:extLst>
              <a:ext uri="{FF2B5EF4-FFF2-40B4-BE49-F238E27FC236}">
                <a16:creationId xmlns:a16="http://schemas.microsoft.com/office/drawing/2014/main" id="{8DDECF2E-8C1B-8150-D6BC-7C619160CF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96199" y="797290"/>
          <a:ext cx="3440197" cy="3276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229955" imgH="4982270" progId="PBrush">
                  <p:embed/>
                </p:oleObj>
              </mc:Choice>
              <mc:Fallback>
                <p:oleObj name="Bitmap Image" r:id="rId3" imgW="5229955" imgH="4982270" progId="PBrush">
                  <p:embed/>
                  <p:pic>
                    <p:nvPicPr>
                      <p:cNvPr id="7" name="Object 1030">
                        <a:extLst>
                          <a:ext uri="{FF2B5EF4-FFF2-40B4-BE49-F238E27FC236}">
                            <a16:creationId xmlns:a16="http://schemas.microsoft.com/office/drawing/2014/main" id="{8DDECF2E-8C1B-8150-D6BC-7C619160CF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199" y="797290"/>
                        <a:ext cx="3440197" cy="3276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E7451AE7-DB03-7AF3-B4E6-B608D492B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075" y="4343400"/>
            <a:ext cx="490377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65F6FA0-9084-47C0-A5B7-CD88389EAECA}"/>
                  </a:ext>
                </a:extLst>
              </p:cNvPr>
              <p:cNvSpPr txBox="1"/>
              <p:nvPr/>
            </p:nvSpPr>
            <p:spPr>
              <a:xfrm>
                <a:off x="754548" y="4240331"/>
                <a:ext cx="5888653" cy="1746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6075" indent="-346075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srgbClr val="002060"/>
                  </a:solidFill>
                  <a:latin typeface="Arial"/>
                  <a:cs typeface="Arial"/>
                </a:endParaRPr>
              </a:p>
              <a:p>
                <a:pPr marL="346075" indent="-346075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rgbClr val="002060"/>
                    </a:solidFill>
                    <a:latin typeface="Arial"/>
                    <a:cs typeface="Arial"/>
                  </a:rPr>
                  <a:t>What does special relativity tell us, </a:t>
                </a:r>
              </a:p>
              <a:p>
                <a:pPr marL="346075" indent="-346075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rgbClr val="002060"/>
                    </a:solidFill>
                    <a:latin typeface="Arial"/>
                    <a:cs typeface="Arial"/>
                  </a:rPr>
                  <a:t>e.g. for an electron?</a:t>
                </a:r>
              </a:p>
              <a:p>
                <a:pPr marL="346075" indent="-346075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b="0" dirty="0">
                  <a:solidFill>
                    <a:srgbClr val="154D81"/>
                  </a:solidFill>
                  <a:latin typeface="Arial"/>
                  <a:cs typeface="Arial"/>
                </a:endParaRPr>
              </a:p>
              <a:p>
                <a:pPr>
                  <a:lnSpc>
                    <a:spcPts val="19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rgbClr val="154D81"/>
                    </a:solidFill>
                    <a:latin typeface="Arial"/>
                    <a:cs typeface="Times New Roman" pitchFamily="18" charset="0"/>
                  </a:rPr>
                  <a:t>The speed increases, but not as spectacularly as the mass.  </a:t>
                </a:r>
                <a:r>
                  <a:rPr lang="en-US" sz="2000" b="0" dirty="0">
                    <a:solidFill>
                      <a:srgbClr val="154D81"/>
                    </a:solidFill>
                    <a:latin typeface="Arial"/>
                    <a:cs typeface="Times New Roman" pitchFamily="18" charset="0"/>
                  </a:rPr>
                  <a:t>In fact, it would be more correct to speak of the </a:t>
                </a:r>
                <a:r>
                  <a:rPr lang="en-US" sz="2000" dirty="0">
                    <a:solidFill>
                      <a:srgbClr val="154D81"/>
                    </a:solidFill>
                    <a:latin typeface="Arial"/>
                    <a:cs typeface="Times New Roman" pitchFamily="18" charset="0"/>
                  </a:rPr>
                  <a:t>momentum </a:t>
                </a:r>
                <a:r>
                  <a:rPr lang="en-US" sz="2000" b="0" dirty="0">
                    <a:solidFill>
                      <a:srgbClr val="154D81"/>
                    </a:solidFill>
                    <a:latin typeface="Arial"/>
                    <a:cs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154D8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it-IT" sz="2000" b="0" i="1" smtClean="0">
                        <a:solidFill>
                          <a:srgbClr val="154D8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it-IT" sz="2000" b="0" i="1" smtClean="0">
                        <a:solidFill>
                          <a:srgbClr val="154D8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𝑚𝑣</m:t>
                    </m:r>
                  </m:oMath>
                </a14:m>
                <a:r>
                  <a:rPr lang="en-US" sz="2000" b="0" dirty="0">
                    <a:solidFill>
                      <a:srgbClr val="154D81"/>
                    </a:solidFill>
                    <a:latin typeface="Arial"/>
                    <a:cs typeface="Times New Roman" pitchFamily="18" charset="0"/>
                  </a:rPr>
                  <a:t>) </a:t>
                </a:r>
                <a:r>
                  <a:rPr lang="en-US" sz="2000" dirty="0">
                    <a:solidFill>
                      <a:srgbClr val="154D81"/>
                    </a:solidFill>
                    <a:latin typeface="Arial"/>
                    <a:cs typeface="Times New Roman" pitchFamily="18" charset="0"/>
                  </a:rPr>
                  <a:t>increase</a:t>
                </a:r>
                <a:r>
                  <a:rPr lang="en-US" sz="2000" b="0" dirty="0">
                    <a:solidFill>
                      <a:srgbClr val="154D81"/>
                    </a:solidFill>
                    <a:latin typeface="Arial"/>
                    <a:cs typeface="Times New Roman" pitchFamily="18" charset="0"/>
                  </a:rPr>
                  <a:t> .</a:t>
                </a:r>
                <a:r>
                  <a:rPr lang="en-US" sz="2000" b="0" dirty="0">
                    <a:solidFill>
                      <a:srgbClr val="154D81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65F6FA0-9084-47C0-A5B7-CD88389EA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48" y="4240331"/>
                <a:ext cx="5888653" cy="1746632"/>
              </a:xfrm>
              <a:prstGeom prst="rect">
                <a:avLst/>
              </a:prstGeom>
              <a:blipFill>
                <a:blip r:embed="rId6"/>
                <a:stretch>
                  <a:fillRect l="-1075" b="-50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442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BB161-9D0A-2480-0744-A93B0DC5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CADS </a:t>
            </a:r>
            <a:r>
              <a:rPr lang="it-IT" dirty="0" err="1"/>
              <a:t>asks</a:t>
            </a:r>
            <a:r>
              <a:rPr lang="it-IT" dirty="0"/>
              <a:t> for CW: ADS</a:t>
            </a:r>
            <a:r>
              <a:rPr lang="it-IT" spc="-30" dirty="0"/>
              <a:t> </a:t>
            </a:r>
            <a:r>
              <a:rPr lang="it-IT" dirty="0"/>
              <a:t>project</a:t>
            </a:r>
            <a:r>
              <a:rPr lang="it-IT" spc="-25" dirty="0"/>
              <a:t> </a:t>
            </a:r>
            <a:r>
              <a:rPr lang="it-IT" dirty="0"/>
              <a:t>in</a:t>
            </a:r>
            <a:r>
              <a:rPr lang="it-IT" spc="-25" dirty="0"/>
              <a:t> </a:t>
            </a:r>
            <a:r>
              <a:rPr lang="it-IT" spc="-10" dirty="0"/>
              <a:t>China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E57796-EB44-A1FD-098C-C655616D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FDFE72-C932-6617-5B34-4E96F974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16F3A7-1942-6D06-47D2-4613D1D49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5C8CF849-DEBA-C386-89D8-F44655A3573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6547" y="2165350"/>
            <a:ext cx="8934450" cy="25273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5748F811-2EA7-FE60-E2F1-8CD3A82F3E2A}"/>
              </a:ext>
            </a:extLst>
          </p:cNvPr>
          <p:cNvSpPr txBox="1"/>
          <p:nvPr/>
        </p:nvSpPr>
        <p:spPr>
          <a:xfrm>
            <a:off x="1476546" y="2893103"/>
            <a:ext cx="28668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r>
              <a:rPr sz="1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II,</a:t>
            </a:r>
            <a:r>
              <a:rPr sz="1800" spc="-4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162.5</a:t>
            </a:r>
            <a:r>
              <a:rPr sz="1800" spc="8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lang="it-IT" sz="1800" spc="-2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IMP</a:t>
            </a:r>
            <a:endParaRPr sz="1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3A6F9B2-B7B7-1896-1304-D1902FF9EFD5}"/>
              </a:ext>
            </a:extLst>
          </p:cNvPr>
          <p:cNvSpPr txBox="1"/>
          <p:nvPr/>
        </p:nvSpPr>
        <p:spPr>
          <a:xfrm>
            <a:off x="381000" y="5164606"/>
            <a:ext cx="5046522" cy="888063"/>
          </a:xfrm>
          <a:prstGeom prst="rect">
            <a:avLst/>
          </a:prstGeom>
          <a:ln w="12700">
            <a:solidFill>
              <a:srgbClr val="0000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59485">
              <a:spcBef>
                <a:spcPts val="204"/>
              </a:spcBef>
            </a:pPr>
            <a:r>
              <a:rPr sz="1800" spc="-25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Y2011-</a:t>
            </a:r>
            <a:r>
              <a:rPr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2016,</a:t>
            </a:r>
            <a:r>
              <a:rPr sz="1800" spc="2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1.78</a:t>
            </a:r>
            <a:r>
              <a:rPr sz="1800" spc="-2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800" spc="8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CNY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185">
              <a:spcBef>
                <a:spcPts val="40"/>
              </a:spcBef>
            </a:pPr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“Strategic</a:t>
            </a:r>
            <a:r>
              <a:rPr sz="1800" spc="-6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sz="1800" spc="-6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Pilot</a:t>
            </a:r>
            <a:r>
              <a:rPr sz="1800" spc="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Project”</a:t>
            </a:r>
            <a:r>
              <a:rPr sz="1800" spc="-6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61085">
              <a:spcBef>
                <a:spcPts val="40"/>
              </a:spcBef>
            </a:pPr>
            <a:r>
              <a:rPr sz="20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sz="2000" spc="35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sz="2000" spc="-7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57BE14D-3597-D597-BE3B-CB4BC5FBE631}"/>
              </a:ext>
            </a:extLst>
          </p:cNvPr>
          <p:cNvSpPr txBox="1"/>
          <p:nvPr/>
        </p:nvSpPr>
        <p:spPr>
          <a:xfrm>
            <a:off x="1476547" y="4179890"/>
            <a:ext cx="275254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r>
              <a:rPr sz="1800" spc="-13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I,</a:t>
            </a:r>
            <a:r>
              <a:rPr sz="1800" spc="6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r>
              <a:rPr sz="1800" spc="6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lang="it-IT" sz="1800" spc="-2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IHEP </a:t>
            </a:r>
            <a:endParaRPr sz="1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10">
            <a:extLst>
              <a:ext uri="{FF2B5EF4-FFF2-40B4-BE49-F238E27FC236}">
                <a16:creationId xmlns:a16="http://schemas.microsoft.com/office/drawing/2014/main" id="{0660CFC7-D831-F2BC-CF7F-BA3CF41F8D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0700" y="869864"/>
            <a:ext cx="4940300" cy="1435100"/>
          </a:xfrm>
          <a:prstGeom prst="rect">
            <a:avLst/>
          </a:prstGeom>
        </p:spPr>
      </p:pic>
      <p:sp>
        <p:nvSpPr>
          <p:cNvPr id="12" name="object 11">
            <a:extLst>
              <a:ext uri="{FF2B5EF4-FFF2-40B4-BE49-F238E27FC236}">
                <a16:creationId xmlns:a16="http://schemas.microsoft.com/office/drawing/2014/main" id="{42920038-6500-F60A-3690-CE541B710293}"/>
              </a:ext>
            </a:extLst>
          </p:cNvPr>
          <p:cNvSpPr txBox="1"/>
          <p:nvPr/>
        </p:nvSpPr>
        <p:spPr>
          <a:xfrm>
            <a:off x="381000" y="939801"/>
            <a:ext cx="5973450" cy="647613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81915" marR="213995">
              <a:lnSpc>
                <a:spcPct val="99500"/>
              </a:lnSpc>
              <a:spcBef>
                <a:spcPts val="250"/>
              </a:spcBef>
              <a:tabLst>
                <a:tab pos="424815" algn="l"/>
                <a:tab pos="425450" algn="l"/>
              </a:tabLst>
            </a:pPr>
            <a:r>
              <a:rPr sz="2000" spc="-65">
                <a:solidFill>
                  <a:srgbClr val="002060"/>
                </a:solidFill>
                <a:latin typeface="Arial"/>
                <a:cs typeface="Arial"/>
              </a:rPr>
              <a:t>IMP</a:t>
            </a:r>
            <a:r>
              <a:rPr sz="2000" spc="-13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spc="-204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sz="2000" spc="1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spc="-75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2000" spc="-8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spc="-135">
                <a:solidFill>
                  <a:srgbClr val="002060"/>
                </a:solidFill>
                <a:latin typeface="Arial"/>
                <a:cs typeface="Arial"/>
              </a:rPr>
              <a:t>leading</a:t>
            </a:r>
            <a:r>
              <a:rPr sz="2000" spc="-13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spc="-100">
                <a:solidFill>
                  <a:srgbClr val="002060"/>
                </a:solidFill>
                <a:latin typeface="Arial"/>
                <a:cs typeface="Arial"/>
              </a:rPr>
              <a:t>institute</a:t>
            </a:r>
            <a:r>
              <a:rPr sz="2000" spc="4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2000" b="0" spc="-12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70">
                <a:solidFill>
                  <a:srgbClr val="002060"/>
                </a:solidFill>
                <a:latin typeface="Arial"/>
                <a:cs typeface="Arial"/>
              </a:rPr>
              <a:t>carry</a:t>
            </a:r>
            <a:r>
              <a:rPr sz="2000" b="0" spc="-8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25">
                <a:solidFill>
                  <a:srgbClr val="002060"/>
                </a:solidFill>
                <a:latin typeface="Arial"/>
                <a:cs typeface="Arial"/>
              </a:rPr>
              <a:t>out </a:t>
            </a:r>
            <a:r>
              <a:rPr sz="2000" b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2000" b="0" spc="-7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95">
                <a:solidFill>
                  <a:srgbClr val="002060"/>
                </a:solidFill>
                <a:latin typeface="Arial"/>
                <a:cs typeface="Arial"/>
              </a:rPr>
              <a:t>research</a:t>
            </a:r>
            <a:r>
              <a:rPr sz="2000" b="0" spc="-15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4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2000" b="0" spc="-15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60">
                <a:solidFill>
                  <a:srgbClr val="002060"/>
                </a:solidFill>
                <a:latin typeface="Arial"/>
                <a:cs typeface="Arial"/>
              </a:rPr>
              <a:t>cooperation</a:t>
            </a:r>
            <a:r>
              <a:rPr sz="2000" b="0" spc="2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2000" b="0" spc="-14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50">
                <a:solidFill>
                  <a:srgbClr val="002060"/>
                </a:solidFill>
                <a:latin typeface="Arial"/>
                <a:cs typeface="Arial"/>
              </a:rPr>
              <a:t>a </a:t>
            </a:r>
            <a:r>
              <a:rPr sz="2000" b="0" spc="-70">
                <a:solidFill>
                  <a:srgbClr val="002060"/>
                </a:solidFill>
                <a:latin typeface="Arial"/>
                <a:cs typeface="Arial"/>
              </a:rPr>
              <a:t>number</a:t>
            </a:r>
            <a:r>
              <a:rPr sz="2000" b="0" spc="-2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2000" b="0" spc="-12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">
                <a:solidFill>
                  <a:srgbClr val="002060"/>
                </a:solidFill>
                <a:latin typeface="Arial"/>
                <a:cs typeface="Arial"/>
              </a:rPr>
              <a:t>participants.</a:t>
            </a:r>
            <a:endParaRPr sz="2000" b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7CB97FD4-62F4-D153-DCDC-0DF926B78646}"/>
              </a:ext>
            </a:extLst>
          </p:cNvPr>
          <p:cNvSpPr/>
          <p:nvPr/>
        </p:nvSpPr>
        <p:spPr>
          <a:xfrm>
            <a:off x="6458122" y="2867449"/>
            <a:ext cx="0" cy="2346325"/>
          </a:xfrm>
          <a:custGeom>
            <a:avLst/>
            <a:gdLst/>
            <a:ahLst/>
            <a:cxnLst/>
            <a:rect l="l" t="t" r="r" b="b"/>
            <a:pathLst>
              <a:path h="2346325">
                <a:moveTo>
                  <a:pt x="0" y="0"/>
                </a:moveTo>
                <a:lnTo>
                  <a:pt x="1" y="2346067"/>
                </a:lnTo>
              </a:path>
            </a:pathLst>
          </a:custGeom>
          <a:ln w="317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566221E-B6BE-8BB7-8C74-09F35F222071}"/>
              </a:ext>
            </a:extLst>
          </p:cNvPr>
          <p:cNvSpPr/>
          <p:nvPr/>
        </p:nvSpPr>
        <p:spPr>
          <a:xfrm>
            <a:off x="10572922" y="2845486"/>
            <a:ext cx="0" cy="2346325"/>
          </a:xfrm>
          <a:custGeom>
            <a:avLst/>
            <a:gdLst/>
            <a:ahLst/>
            <a:cxnLst/>
            <a:rect l="l" t="t" r="r" b="b"/>
            <a:pathLst>
              <a:path h="2346325">
                <a:moveTo>
                  <a:pt x="0" y="0"/>
                </a:moveTo>
                <a:lnTo>
                  <a:pt x="1" y="2346067"/>
                </a:lnTo>
              </a:path>
            </a:pathLst>
          </a:custGeom>
          <a:ln w="31750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1E5E70-E26E-7658-715E-31B058C82287}"/>
              </a:ext>
            </a:extLst>
          </p:cNvPr>
          <p:cNvSpPr txBox="1"/>
          <p:nvPr/>
        </p:nvSpPr>
        <p:spPr>
          <a:xfrm>
            <a:off x="5619922" y="5305280"/>
            <a:ext cx="2040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C00000"/>
                </a:solidFill>
              </a:rPr>
              <a:t>Stage 1  - 10 </a:t>
            </a:r>
            <a:r>
              <a:rPr lang="it-IT" sz="2000" err="1">
                <a:solidFill>
                  <a:srgbClr val="C00000"/>
                </a:solidFill>
              </a:rPr>
              <a:t>MW</a:t>
            </a:r>
            <a:r>
              <a:rPr lang="it-IT" sz="2000" baseline="-25000" err="1">
                <a:solidFill>
                  <a:srgbClr val="C00000"/>
                </a:solidFill>
              </a:rPr>
              <a:t>t</a:t>
            </a:r>
            <a:endParaRPr lang="it-IT" sz="2000" baseline="-25000">
              <a:solidFill>
                <a:srgbClr val="C0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93F3F57-C54D-1A9B-CEDF-BD43C595053A}"/>
              </a:ext>
            </a:extLst>
          </p:cNvPr>
          <p:cNvSpPr txBox="1"/>
          <p:nvPr/>
        </p:nvSpPr>
        <p:spPr>
          <a:xfrm>
            <a:off x="9585280" y="5305280"/>
            <a:ext cx="2170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0070C0"/>
                </a:solidFill>
              </a:rPr>
              <a:t>Stage 2  - 500 </a:t>
            </a:r>
            <a:r>
              <a:rPr lang="it-IT" sz="2000" err="1">
                <a:solidFill>
                  <a:srgbClr val="0070C0"/>
                </a:solidFill>
              </a:rPr>
              <a:t>MW</a:t>
            </a:r>
            <a:r>
              <a:rPr lang="it-IT" sz="2000" baseline="-25000" err="1">
                <a:solidFill>
                  <a:srgbClr val="0070C0"/>
                </a:solidFill>
              </a:rPr>
              <a:t>t</a:t>
            </a:r>
            <a:endParaRPr lang="it-IT" sz="2000" baseline="-25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8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EED095-543A-1683-89E4-79CD9B36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Injector</a:t>
            </a:r>
            <a:r>
              <a:rPr lang="it-IT" dirty="0"/>
              <a:t> I </a:t>
            </a:r>
            <a:r>
              <a:rPr lang="it-IT" dirty="0" err="1"/>
              <a:t>at</a:t>
            </a:r>
            <a:r>
              <a:rPr lang="it-IT" dirty="0"/>
              <a:t> IHEP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6BEAB6-0650-AD35-7E08-F84292E4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137058-B103-47C2-B070-F2DB5651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67C847-7570-4E91-2E9A-A31BD6BB8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87C44573-F0F3-F2BB-01D0-6DBC35EB24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774" y="1697301"/>
            <a:ext cx="11448372" cy="1610278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8550BE72-635B-40F6-60A7-A2605178C67B}"/>
              </a:ext>
            </a:extLst>
          </p:cNvPr>
          <p:cNvSpPr txBox="1"/>
          <p:nvPr/>
        </p:nvSpPr>
        <p:spPr>
          <a:xfrm>
            <a:off x="5326411" y="1453659"/>
            <a:ext cx="1084939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r>
              <a:rPr sz="2200" spc="4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spc="-25">
                <a:solidFill>
                  <a:srgbClr val="0000FF"/>
                </a:solidFill>
                <a:latin typeface="Times New Roman"/>
                <a:cs typeface="Times New Roman"/>
              </a:rPr>
              <a:t>MeV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D66BE3B2-7B08-50CE-03EB-58767EB861C5}"/>
              </a:ext>
            </a:extLst>
          </p:cNvPr>
          <p:cNvSpPr txBox="1"/>
          <p:nvPr/>
        </p:nvSpPr>
        <p:spPr>
          <a:xfrm>
            <a:off x="7587129" y="1460311"/>
            <a:ext cx="1084939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r>
              <a:rPr sz="2200" spc="4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spc="-25">
                <a:solidFill>
                  <a:srgbClr val="0000FF"/>
                </a:solidFill>
                <a:latin typeface="Times New Roman"/>
                <a:cs typeface="Times New Roman"/>
              </a:rPr>
              <a:t>MeV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2C5E821A-9A46-89AD-211D-2B7B95DE07F8}"/>
              </a:ext>
            </a:extLst>
          </p:cNvPr>
          <p:cNvSpPr txBox="1"/>
          <p:nvPr/>
        </p:nvSpPr>
        <p:spPr>
          <a:xfrm>
            <a:off x="3265329" y="1512087"/>
            <a:ext cx="134835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3.2</a:t>
            </a:r>
            <a:r>
              <a:rPr sz="2200" spc="-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spc="-25">
                <a:solidFill>
                  <a:srgbClr val="0000FF"/>
                </a:solidFill>
                <a:latin typeface="Times New Roman"/>
                <a:cs typeface="Times New Roman"/>
              </a:rPr>
              <a:t>MeV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E1643C83-B0E9-8988-EA4C-F1292B044420}"/>
              </a:ext>
            </a:extLst>
          </p:cNvPr>
          <p:cNvSpPr txBox="1"/>
          <p:nvPr/>
        </p:nvSpPr>
        <p:spPr>
          <a:xfrm>
            <a:off x="704308" y="1561394"/>
            <a:ext cx="1117866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35</a:t>
            </a:r>
            <a:r>
              <a:rPr sz="2200" spc="5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spc="-25">
                <a:solidFill>
                  <a:srgbClr val="0000FF"/>
                </a:solidFill>
                <a:latin typeface="Times New Roman"/>
                <a:cs typeface="Times New Roman"/>
              </a:rPr>
              <a:t>keV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6DA377B8-BE68-32BA-0E4D-9BA1925976EB}"/>
              </a:ext>
            </a:extLst>
          </p:cNvPr>
          <p:cNvSpPr txBox="1"/>
          <p:nvPr/>
        </p:nvSpPr>
        <p:spPr>
          <a:xfrm>
            <a:off x="399774" y="3788291"/>
            <a:ext cx="4795730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sz="2000" spc="-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err="1">
                <a:latin typeface="Arial" panose="020B0604020202020204" pitchFamily="34" charset="0"/>
                <a:cs typeface="Arial" panose="020B0604020202020204" pitchFamily="34" charset="0"/>
              </a:rPr>
              <a:t>soure</a:t>
            </a:r>
            <a:r>
              <a:rPr sz="2000" b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b="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sz="2000" b="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25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ts val="3329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5"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165" lvl="1" indent="-342265">
              <a:spcBef>
                <a:spcPts val="3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2000" b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sz="2000" b="0" spc="114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r>
              <a:rPr sz="2000" spc="-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sz="2000" b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b="0" spc="-6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</a:t>
            </a:r>
            <a:r>
              <a:rPr sz="2000" spc="-6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sz="2000" b="0" spc="-1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it-IT" sz="2000" b="0" spc="-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165" indent="-342265">
              <a:spcBef>
                <a:spcPts val="3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it-IT" sz="2000" b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it-IT" sz="2000" b="0" spc="-1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2000" b="0" spc="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>
                <a:latin typeface="Arial" panose="020B0604020202020204" pitchFamily="34" charset="0"/>
                <a:cs typeface="Arial" panose="020B0604020202020204" pitchFamily="34" charset="0"/>
              </a:rPr>
              <a:t>280</a:t>
            </a:r>
            <a:r>
              <a:rPr lang="it-IT" sz="2000" b="0" spc="-6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spc="-40">
                <a:latin typeface="Arial" panose="020B0604020202020204" pitchFamily="34" charset="0"/>
                <a:cs typeface="Arial" panose="020B0604020202020204" pitchFamily="34" charset="0"/>
              </a:rPr>
              <a:t>kW,</a:t>
            </a:r>
            <a:r>
              <a:rPr lang="it-IT" sz="2000" b="0" spc="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it-IT" sz="2000" b="0" spc="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spc="-10" err="1">
                <a:latin typeface="Arial" panose="020B0604020202020204" pitchFamily="34" charset="0"/>
                <a:cs typeface="Arial" panose="020B0604020202020204" pitchFamily="34" charset="0"/>
              </a:rPr>
              <a:t>couplers</a:t>
            </a:r>
            <a:endParaRPr lang="it-IT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70BEF17-DB23-4827-7FBC-F08E6E6B0B99}"/>
              </a:ext>
            </a:extLst>
          </p:cNvPr>
          <p:cNvSpPr txBox="1"/>
          <p:nvPr/>
        </p:nvSpPr>
        <p:spPr>
          <a:xfrm>
            <a:off x="5029200" y="3780153"/>
            <a:ext cx="7056448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3329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SRF</a:t>
            </a:r>
            <a:r>
              <a:rPr lang="it-IT" sz="20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0" dirty="0" err="1"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165" lvl="1" indent="-342265">
              <a:spcBef>
                <a:spcPts val="3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it-IT" sz="20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r>
              <a:rPr lang="it-IT"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2000" b="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spc="-40" dirty="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sz="2000" b="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spc="-10" dirty="0" err="1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it-IT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165" lvl="1" indent="-342265">
              <a:spcBef>
                <a:spcPts val="3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it-IT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Spoke</a:t>
            </a:r>
            <a:r>
              <a:rPr lang="it-IT" sz="2000" b="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beta = 0.12,</a:t>
            </a:r>
            <a:r>
              <a:rPr lang="it-IT" sz="2000" b="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000" b="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it-IT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= 32</a:t>
            </a:r>
            <a:r>
              <a:rPr lang="it-IT" sz="2000" b="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MV/m,</a:t>
            </a:r>
            <a:r>
              <a:rPr lang="it-IT" sz="2000" b="0"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spc="-35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000" b="0" spc="-35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it-IT" sz="2000" b="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= 0.78</a:t>
            </a:r>
            <a:r>
              <a:rPr lang="it-IT" sz="2000" b="0" spc="-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spc="-25" dirty="0">
                <a:latin typeface="Arial" panose="020B0604020202020204" pitchFamily="34" charset="0"/>
                <a:cs typeface="Arial" panose="020B0604020202020204" pitchFamily="34" charset="0"/>
              </a:rPr>
              <a:t>MV</a:t>
            </a:r>
            <a:endParaRPr lang="it-IT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165" lvl="1" indent="-342265">
              <a:spcBef>
                <a:spcPts val="3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 b="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Spokes</a:t>
            </a:r>
            <a:r>
              <a:rPr lang="it-IT" sz="2000" b="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t-IT" sz="2000" b="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 b="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  <a:r>
              <a:rPr lang="it-IT" sz="2000" b="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it-IT" sz="20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spc="-10" dirty="0" err="1">
                <a:latin typeface="Arial" panose="020B0604020202020204" pitchFamily="34" charset="0"/>
                <a:cs typeface="Arial" panose="020B0604020202020204" pitchFamily="34" charset="0"/>
              </a:rPr>
              <a:t>modulez</a:t>
            </a:r>
            <a:endParaRPr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50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57912-7B9C-A19C-86B7-65759DB4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CADS </a:t>
            </a:r>
            <a:r>
              <a:rPr lang="it-IT" err="1"/>
              <a:t>Injector</a:t>
            </a:r>
            <a:r>
              <a:rPr lang="it-IT"/>
              <a:t> II </a:t>
            </a:r>
            <a:r>
              <a:rPr lang="it-IT" err="1"/>
              <a:t>at</a:t>
            </a:r>
            <a:r>
              <a:rPr lang="it-IT"/>
              <a:t> IMP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06BFDC-C98E-DF79-3EA1-2A4F78B9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2DB43D-9EAF-A3D6-1D16-BC0CF98E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42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E61E51-20EB-B9CB-8C13-FE62A4B35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78BFE9D3-63D6-95B1-C5D6-F3DE098A889F}"/>
              </a:ext>
            </a:extLst>
          </p:cNvPr>
          <p:cNvGrpSpPr/>
          <p:nvPr/>
        </p:nvGrpSpPr>
        <p:grpSpPr>
          <a:xfrm>
            <a:off x="396461" y="1026633"/>
            <a:ext cx="11240321" cy="3885990"/>
            <a:chOff x="383201" y="1143000"/>
            <a:chExt cx="11240321" cy="3885990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E2C87837-6442-7A29-F334-32B214BA772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034" y="1143000"/>
              <a:ext cx="11112127" cy="3885990"/>
            </a:xfrm>
            <a:prstGeom prst="rect">
              <a:avLst/>
            </a:prstGeom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87DC5BF5-BB83-0D0E-7A7F-34C42E713824}"/>
                </a:ext>
              </a:extLst>
            </p:cNvPr>
            <p:cNvSpPr/>
            <p:nvPr/>
          </p:nvSpPr>
          <p:spPr>
            <a:xfrm>
              <a:off x="383201" y="2636497"/>
              <a:ext cx="3618877" cy="992666"/>
            </a:xfrm>
            <a:custGeom>
              <a:avLst/>
              <a:gdLst/>
              <a:ahLst/>
              <a:cxnLst/>
              <a:rect l="l" t="t" r="r" b="b"/>
              <a:pathLst>
                <a:path w="2639060" h="723900">
                  <a:moveTo>
                    <a:pt x="104419" y="215163"/>
                  </a:moveTo>
                  <a:lnTo>
                    <a:pt x="85725" y="177241"/>
                  </a:lnTo>
                  <a:lnTo>
                    <a:pt x="68745" y="171170"/>
                  </a:lnTo>
                  <a:lnTo>
                    <a:pt x="74549" y="165900"/>
                  </a:lnTo>
                  <a:lnTo>
                    <a:pt x="78447" y="160413"/>
                  </a:lnTo>
                  <a:lnTo>
                    <a:pt x="82486" y="148983"/>
                  </a:lnTo>
                  <a:lnTo>
                    <a:pt x="82702" y="146088"/>
                  </a:lnTo>
                  <a:lnTo>
                    <a:pt x="82816" y="142963"/>
                  </a:lnTo>
                  <a:lnTo>
                    <a:pt x="81826" y="138303"/>
                  </a:lnTo>
                  <a:lnTo>
                    <a:pt x="47180" y="113157"/>
                  </a:lnTo>
                  <a:lnTo>
                    <a:pt x="39687" y="114134"/>
                  </a:lnTo>
                  <a:lnTo>
                    <a:pt x="5562" y="142963"/>
                  </a:lnTo>
                  <a:lnTo>
                    <a:pt x="0" y="160832"/>
                  </a:lnTo>
                  <a:lnTo>
                    <a:pt x="4343" y="161391"/>
                  </a:lnTo>
                  <a:lnTo>
                    <a:pt x="8470" y="153123"/>
                  </a:lnTo>
                  <a:lnTo>
                    <a:pt x="13601" y="146748"/>
                  </a:lnTo>
                  <a:lnTo>
                    <a:pt x="19735" y="142278"/>
                  </a:lnTo>
                  <a:lnTo>
                    <a:pt x="26885" y="139700"/>
                  </a:lnTo>
                  <a:lnTo>
                    <a:pt x="33426" y="138303"/>
                  </a:lnTo>
                  <a:lnTo>
                    <a:pt x="39370" y="139293"/>
                  </a:lnTo>
                  <a:lnTo>
                    <a:pt x="50025" y="146088"/>
                  </a:lnTo>
                  <a:lnTo>
                    <a:pt x="53327" y="150799"/>
                  </a:lnTo>
                  <a:lnTo>
                    <a:pt x="55460" y="160832"/>
                  </a:lnTo>
                  <a:lnTo>
                    <a:pt x="55537" y="161391"/>
                  </a:lnTo>
                  <a:lnTo>
                    <a:pt x="55295" y="165760"/>
                  </a:lnTo>
                  <a:lnTo>
                    <a:pt x="31788" y="192176"/>
                  </a:lnTo>
                  <a:lnTo>
                    <a:pt x="32600" y="195999"/>
                  </a:lnTo>
                  <a:lnTo>
                    <a:pt x="72948" y="212344"/>
                  </a:lnTo>
                  <a:lnTo>
                    <a:pt x="84747" y="238747"/>
                  </a:lnTo>
                  <a:lnTo>
                    <a:pt x="83972" y="244563"/>
                  </a:lnTo>
                  <a:lnTo>
                    <a:pt x="78066" y="254723"/>
                  </a:lnTo>
                  <a:lnTo>
                    <a:pt x="73901" y="257835"/>
                  </a:lnTo>
                  <a:lnTo>
                    <a:pt x="62331" y="260311"/>
                  </a:lnTo>
                  <a:lnTo>
                    <a:pt x="55067" y="258826"/>
                  </a:lnTo>
                  <a:lnTo>
                    <a:pt x="38417" y="250278"/>
                  </a:lnTo>
                  <a:lnTo>
                    <a:pt x="33604" y="247980"/>
                  </a:lnTo>
                  <a:lnTo>
                    <a:pt x="15189" y="258864"/>
                  </a:lnTo>
                  <a:lnTo>
                    <a:pt x="16878" y="266801"/>
                  </a:lnTo>
                  <a:lnTo>
                    <a:pt x="19761" y="270103"/>
                  </a:lnTo>
                  <a:lnTo>
                    <a:pt x="24523" y="272135"/>
                  </a:lnTo>
                  <a:lnTo>
                    <a:pt x="30048" y="273799"/>
                  </a:lnTo>
                  <a:lnTo>
                    <a:pt x="36677" y="274421"/>
                  </a:lnTo>
                  <a:lnTo>
                    <a:pt x="44411" y="273989"/>
                  </a:lnTo>
                  <a:lnTo>
                    <a:pt x="81267" y="260311"/>
                  </a:lnTo>
                  <a:lnTo>
                    <a:pt x="103466" y="226098"/>
                  </a:lnTo>
                  <a:lnTo>
                    <a:pt x="104419" y="215163"/>
                  </a:lnTo>
                  <a:close/>
                </a:path>
                <a:path w="2639060" h="723900">
                  <a:moveTo>
                    <a:pt x="220446" y="187591"/>
                  </a:moveTo>
                  <a:lnTo>
                    <a:pt x="219481" y="180695"/>
                  </a:lnTo>
                  <a:lnTo>
                    <a:pt x="217258" y="173799"/>
                  </a:lnTo>
                  <a:lnTo>
                    <a:pt x="216306" y="170840"/>
                  </a:lnTo>
                  <a:lnTo>
                    <a:pt x="182321" y="143383"/>
                  </a:lnTo>
                  <a:lnTo>
                    <a:pt x="176466" y="142252"/>
                  </a:lnTo>
                  <a:lnTo>
                    <a:pt x="167703" y="140550"/>
                  </a:lnTo>
                  <a:lnTo>
                    <a:pt x="151333" y="140169"/>
                  </a:lnTo>
                  <a:lnTo>
                    <a:pt x="133223" y="142252"/>
                  </a:lnTo>
                  <a:lnTo>
                    <a:pt x="135648" y="126326"/>
                  </a:lnTo>
                  <a:lnTo>
                    <a:pt x="193941" y="113893"/>
                  </a:lnTo>
                  <a:lnTo>
                    <a:pt x="198970" y="83388"/>
                  </a:lnTo>
                  <a:lnTo>
                    <a:pt x="129641" y="98158"/>
                  </a:lnTo>
                  <a:lnTo>
                    <a:pt x="119037" y="178485"/>
                  </a:lnTo>
                  <a:lnTo>
                    <a:pt x="125882" y="176911"/>
                  </a:lnTo>
                  <a:lnTo>
                    <a:pt x="127850" y="176491"/>
                  </a:lnTo>
                  <a:lnTo>
                    <a:pt x="142011" y="174256"/>
                  </a:lnTo>
                  <a:lnTo>
                    <a:pt x="155244" y="173799"/>
                  </a:lnTo>
                  <a:lnTo>
                    <a:pt x="167601" y="175120"/>
                  </a:lnTo>
                  <a:lnTo>
                    <a:pt x="201599" y="196392"/>
                  </a:lnTo>
                  <a:lnTo>
                    <a:pt x="206057" y="211404"/>
                  </a:lnTo>
                  <a:lnTo>
                    <a:pt x="205079" y="217093"/>
                  </a:lnTo>
                  <a:lnTo>
                    <a:pt x="198577" y="227609"/>
                  </a:lnTo>
                  <a:lnTo>
                    <a:pt x="193967" y="230873"/>
                  </a:lnTo>
                  <a:lnTo>
                    <a:pt x="185153" y="232752"/>
                  </a:lnTo>
                  <a:lnTo>
                    <a:pt x="182511" y="232867"/>
                  </a:lnTo>
                  <a:lnTo>
                    <a:pt x="180073" y="232473"/>
                  </a:lnTo>
                  <a:lnTo>
                    <a:pt x="176618" y="231990"/>
                  </a:lnTo>
                  <a:lnTo>
                    <a:pt x="172351" y="230695"/>
                  </a:lnTo>
                  <a:lnTo>
                    <a:pt x="159143" y="225132"/>
                  </a:lnTo>
                  <a:lnTo>
                    <a:pt x="153504" y="223139"/>
                  </a:lnTo>
                  <a:lnTo>
                    <a:pt x="131432" y="233972"/>
                  </a:lnTo>
                  <a:lnTo>
                    <a:pt x="132969" y="241173"/>
                  </a:lnTo>
                  <a:lnTo>
                    <a:pt x="136004" y="244335"/>
                  </a:lnTo>
                  <a:lnTo>
                    <a:pt x="141198" y="246583"/>
                  </a:lnTo>
                  <a:lnTo>
                    <a:pt x="147205" y="248386"/>
                  </a:lnTo>
                  <a:lnTo>
                    <a:pt x="154089" y="249135"/>
                  </a:lnTo>
                  <a:lnTo>
                    <a:pt x="161848" y="248805"/>
                  </a:lnTo>
                  <a:lnTo>
                    <a:pt x="199872" y="233781"/>
                  </a:lnTo>
                  <a:lnTo>
                    <a:pt x="220357" y="195033"/>
                  </a:lnTo>
                  <a:lnTo>
                    <a:pt x="220446" y="187591"/>
                  </a:lnTo>
                  <a:close/>
                </a:path>
                <a:path w="2639060" h="723900">
                  <a:moveTo>
                    <a:pt x="365340" y="202679"/>
                  </a:moveTo>
                  <a:lnTo>
                    <a:pt x="364617" y="199263"/>
                  </a:lnTo>
                  <a:lnTo>
                    <a:pt x="364502" y="198742"/>
                  </a:lnTo>
                  <a:lnTo>
                    <a:pt x="360654" y="199263"/>
                  </a:lnTo>
                  <a:lnTo>
                    <a:pt x="357238" y="198551"/>
                  </a:lnTo>
                  <a:lnTo>
                    <a:pt x="326186" y="170840"/>
                  </a:lnTo>
                  <a:lnTo>
                    <a:pt x="323761" y="168516"/>
                  </a:lnTo>
                  <a:lnTo>
                    <a:pt x="300355" y="146227"/>
                  </a:lnTo>
                  <a:lnTo>
                    <a:pt x="322211" y="114820"/>
                  </a:lnTo>
                  <a:lnTo>
                    <a:pt x="335610" y="106527"/>
                  </a:lnTo>
                  <a:lnTo>
                    <a:pt x="334746" y="102489"/>
                  </a:lnTo>
                  <a:lnTo>
                    <a:pt x="289001" y="112242"/>
                  </a:lnTo>
                  <a:lnTo>
                    <a:pt x="289864" y="116281"/>
                  </a:lnTo>
                  <a:lnTo>
                    <a:pt x="294640" y="115862"/>
                  </a:lnTo>
                  <a:lnTo>
                    <a:pt x="297980" y="116141"/>
                  </a:lnTo>
                  <a:lnTo>
                    <a:pt x="301739" y="118084"/>
                  </a:lnTo>
                  <a:lnTo>
                    <a:pt x="302882" y="119545"/>
                  </a:lnTo>
                  <a:lnTo>
                    <a:pt x="303720" y="123482"/>
                  </a:lnTo>
                  <a:lnTo>
                    <a:pt x="303555" y="125641"/>
                  </a:lnTo>
                  <a:lnTo>
                    <a:pt x="302056" y="130378"/>
                  </a:lnTo>
                  <a:lnTo>
                    <a:pt x="299745" y="134442"/>
                  </a:lnTo>
                  <a:lnTo>
                    <a:pt x="295783" y="140360"/>
                  </a:lnTo>
                  <a:lnTo>
                    <a:pt x="277152" y="168516"/>
                  </a:lnTo>
                  <a:lnTo>
                    <a:pt x="259054" y="83667"/>
                  </a:lnTo>
                  <a:lnTo>
                    <a:pt x="256387" y="71145"/>
                  </a:lnTo>
                  <a:lnTo>
                    <a:pt x="214795" y="80010"/>
                  </a:lnTo>
                  <a:lnTo>
                    <a:pt x="215658" y="84048"/>
                  </a:lnTo>
                  <a:lnTo>
                    <a:pt x="220294" y="83667"/>
                  </a:lnTo>
                  <a:lnTo>
                    <a:pt x="223520" y="84277"/>
                  </a:lnTo>
                  <a:lnTo>
                    <a:pt x="227164" y="87452"/>
                  </a:lnTo>
                  <a:lnTo>
                    <a:pt x="228904" y="92100"/>
                  </a:lnTo>
                  <a:lnTo>
                    <a:pt x="254317" y="211315"/>
                  </a:lnTo>
                  <a:lnTo>
                    <a:pt x="254698" y="216141"/>
                  </a:lnTo>
                  <a:lnTo>
                    <a:pt x="252476" y="220726"/>
                  </a:lnTo>
                  <a:lnTo>
                    <a:pt x="249720" y="222758"/>
                  </a:lnTo>
                  <a:lnTo>
                    <a:pt x="245516" y="224116"/>
                  </a:lnTo>
                  <a:lnTo>
                    <a:pt x="246354" y="228041"/>
                  </a:lnTo>
                  <a:lnTo>
                    <a:pt x="299085" y="216801"/>
                  </a:lnTo>
                  <a:lnTo>
                    <a:pt x="298335" y="213321"/>
                  </a:lnTo>
                  <a:lnTo>
                    <a:pt x="298246" y="212877"/>
                  </a:lnTo>
                  <a:lnTo>
                    <a:pt x="279311" y="178676"/>
                  </a:lnTo>
                  <a:lnTo>
                    <a:pt x="284492" y="170840"/>
                  </a:lnTo>
                  <a:lnTo>
                    <a:pt x="311099" y="196215"/>
                  </a:lnTo>
                  <a:lnTo>
                    <a:pt x="315010" y="199974"/>
                  </a:lnTo>
                  <a:lnTo>
                    <a:pt x="317195" y="202742"/>
                  </a:lnTo>
                  <a:lnTo>
                    <a:pt x="317766" y="205435"/>
                  </a:lnTo>
                  <a:lnTo>
                    <a:pt x="317449" y="206489"/>
                  </a:lnTo>
                  <a:lnTo>
                    <a:pt x="315709" y="208686"/>
                  </a:lnTo>
                  <a:lnTo>
                    <a:pt x="314109" y="209486"/>
                  </a:lnTo>
                  <a:lnTo>
                    <a:pt x="311772" y="209981"/>
                  </a:lnTo>
                  <a:lnTo>
                    <a:pt x="312610" y="213918"/>
                  </a:lnTo>
                  <a:lnTo>
                    <a:pt x="365340" y="202679"/>
                  </a:lnTo>
                  <a:close/>
                </a:path>
                <a:path w="2639060" h="723900">
                  <a:moveTo>
                    <a:pt x="451167" y="155168"/>
                  </a:moveTo>
                  <a:lnTo>
                    <a:pt x="446951" y="153555"/>
                  </a:lnTo>
                  <a:lnTo>
                    <a:pt x="444220" y="160756"/>
                  </a:lnTo>
                  <a:lnTo>
                    <a:pt x="441337" y="165950"/>
                  </a:lnTo>
                  <a:lnTo>
                    <a:pt x="435241" y="172351"/>
                  </a:lnTo>
                  <a:lnTo>
                    <a:pt x="431533" y="174409"/>
                  </a:lnTo>
                  <a:lnTo>
                    <a:pt x="420116" y="176847"/>
                  </a:lnTo>
                  <a:lnTo>
                    <a:pt x="413423" y="175120"/>
                  </a:lnTo>
                  <a:lnTo>
                    <a:pt x="389470" y="140360"/>
                  </a:lnTo>
                  <a:lnTo>
                    <a:pt x="423227" y="133159"/>
                  </a:lnTo>
                  <a:lnTo>
                    <a:pt x="445477" y="128422"/>
                  </a:lnTo>
                  <a:lnTo>
                    <a:pt x="441871" y="116916"/>
                  </a:lnTo>
                  <a:lnTo>
                    <a:pt x="437273" y="107200"/>
                  </a:lnTo>
                  <a:lnTo>
                    <a:pt x="431711" y="99364"/>
                  </a:lnTo>
                  <a:lnTo>
                    <a:pt x="425145" y="93319"/>
                  </a:lnTo>
                  <a:lnTo>
                    <a:pt x="425018" y="93243"/>
                  </a:lnTo>
                  <a:lnTo>
                    <a:pt x="418007" y="89027"/>
                  </a:lnTo>
                  <a:lnTo>
                    <a:pt x="417055" y="88696"/>
                  </a:lnTo>
                  <a:lnTo>
                    <a:pt x="417055" y="126822"/>
                  </a:lnTo>
                  <a:lnTo>
                    <a:pt x="387362" y="133159"/>
                  </a:lnTo>
                  <a:lnTo>
                    <a:pt x="386549" y="129336"/>
                  </a:lnTo>
                  <a:lnTo>
                    <a:pt x="385241" y="121234"/>
                  </a:lnTo>
                  <a:lnTo>
                    <a:pt x="384937" y="113868"/>
                  </a:lnTo>
                  <a:lnTo>
                    <a:pt x="385635" y="107200"/>
                  </a:lnTo>
                  <a:lnTo>
                    <a:pt x="387311" y="101320"/>
                  </a:lnTo>
                  <a:lnTo>
                    <a:pt x="388924" y="97104"/>
                  </a:lnTo>
                  <a:lnTo>
                    <a:pt x="391617" y="94589"/>
                  </a:lnTo>
                  <a:lnTo>
                    <a:pt x="397954" y="93243"/>
                  </a:lnTo>
                  <a:lnTo>
                    <a:pt x="400126" y="93459"/>
                  </a:lnTo>
                  <a:lnTo>
                    <a:pt x="401942" y="94437"/>
                  </a:lnTo>
                  <a:lnTo>
                    <a:pt x="405104" y="96126"/>
                  </a:lnTo>
                  <a:lnTo>
                    <a:pt x="407797" y="99009"/>
                  </a:lnTo>
                  <a:lnTo>
                    <a:pt x="412216" y="107238"/>
                  </a:lnTo>
                  <a:lnTo>
                    <a:pt x="414553" y="115112"/>
                  </a:lnTo>
                  <a:lnTo>
                    <a:pt x="417055" y="126822"/>
                  </a:lnTo>
                  <a:lnTo>
                    <a:pt x="417055" y="88696"/>
                  </a:lnTo>
                  <a:lnTo>
                    <a:pt x="410679" y="86423"/>
                  </a:lnTo>
                  <a:lnTo>
                    <a:pt x="403199" y="85534"/>
                  </a:lnTo>
                  <a:lnTo>
                    <a:pt x="395528" y="86334"/>
                  </a:lnTo>
                  <a:lnTo>
                    <a:pt x="362089" y="117856"/>
                  </a:lnTo>
                  <a:lnTo>
                    <a:pt x="359651" y="140550"/>
                  </a:lnTo>
                  <a:lnTo>
                    <a:pt x="361238" y="151968"/>
                  </a:lnTo>
                  <a:lnTo>
                    <a:pt x="386232" y="191147"/>
                  </a:lnTo>
                  <a:lnTo>
                    <a:pt x="405295" y="196215"/>
                  </a:lnTo>
                  <a:lnTo>
                    <a:pt x="416191" y="195033"/>
                  </a:lnTo>
                  <a:lnTo>
                    <a:pt x="448589" y="163918"/>
                  </a:lnTo>
                  <a:lnTo>
                    <a:pt x="451167" y="155168"/>
                  </a:lnTo>
                  <a:close/>
                </a:path>
                <a:path w="2639060" h="723900">
                  <a:moveTo>
                    <a:pt x="455625" y="698030"/>
                  </a:moveTo>
                  <a:lnTo>
                    <a:pt x="452920" y="649516"/>
                  </a:lnTo>
                  <a:lnTo>
                    <a:pt x="448868" y="650328"/>
                  </a:lnTo>
                  <a:lnTo>
                    <a:pt x="447522" y="660184"/>
                  </a:lnTo>
                  <a:lnTo>
                    <a:pt x="445046" y="668947"/>
                  </a:lnTo>
                  <a:lnTo>
                    <a:pt x="415048" y="696950"/>
                  </a:lnTo>
                  <a:lnTo>
                    <a:pt x="389001" y="702144"/>
                  </a:lnTo>
                  <a:lnTo>
                    <a:pt x="384733" y="700570"/>
                  </a:lnTo>
                  <a:lnTo>
                    <a:pt x="383146" y="699325"/>
                  </a:lnTo>
                  <a:lnTo>
                    <a:pt x="381038" y="695960"/>
                  </a:lnTo>
                  <a:lnTo>
                    <a:pt x="379691" y="691032"/>
                  </a:lnTo>
                  <a:lnTo>
                    <a:pt x="369735" y="641032"/>
                  </a:lnTo>
                  <a:lnTo>
                    <a:pt x="376821" y="639622"/>
                  </a:lnTo>
                  <a:lnTo>
                    <a:pt x="382409" y="639483"/>
                  </a:lnTo>
                  <a:lnTo>
                    <a:pt x="390588" y="641718"/>
                  </a:lnTo>
                  <a:lnTo>
                    <a:pt x="394576" y="644702"/>
                  </a:lnTo>
                  <a:lnTo>
                    <a:pt x="402348" y="654380"/>
                  </a:lnTo>
                  <a:lnTo>
                    <a:pt x="405574" y="660946"/>
                  </a:lnTo>
                  <a:lnTo>
                    <a:pt x="408127" y="669239"/>
                  </a:lnTo>
                  <a:lnTo>
                    <a:pt x="412292" y="668413"/>
                  </a:lnTo>
                  <a:lnTo>
                    <a:pt x="406539" y="639483"/>
                  </a:lnTo>
                  <a:lnTo>
                    <a:pt x="405206" y="632828"/>
                  </a:lnTo>
                  <a:lnTo>
                    <a:pt x="396824" y="590689"/>
                  </a:lnTo>
                  <a:lnTo>
                    <a:pt x="392658" y="591515"/>
                  </a:lnTo>
                  <a:lnTo>
                    <a:pt x="393115" y="599871"/>
                  </a:lnTo>
                  <a:lnTo>
                    <a:pt x="392785" y="607288"/>
                  </a:lnTo>
                  <a:lnTo>
                    <a:pt x="368109" y="632828"/>
                  </a:lnTo>
                  <a:lnTo>
                    <a:pt x="357047" y="577227"/>
                  </a:lnTo>
                  <a:lnTo>
                    <a:pt x="356082" y="572389"/>
                  </a:lnTo>
                  <a:lnTo>
                    <a:pt x="382651" y="567105"/>
                  </a:lnTo>
                  <a:lnTo>
                    <a:pt x="390436" y="566242"/>
                  </a:lnTo>
                  <a:lnTo>
                    <a:pt x="402234" y="567537"/>
                  </a:lnTo>
                  <a:lnTo>
                    <a:pt x="408330" y="569887"/>
                  </a:lnTo>
                  <a:lnTo>
                    <a:pt x="417855" y="577697"/>
                  </a:lnTo>
                  <a:lnTo>
                    <a:pt x="422363" y="584809"/>
                  </a:lnTo>
                  <a:lnTo>
                    <a:pt x="426605" y="595122"/>
                  </a:lnTo>
                  <a:lnTo>
                    <a:pt x="430771" y="594283"/>
                  </a:lnTo>
                  <a:lnTo>
                    <a:pt x="425183" y="566242"/>
                  </a:lnTo>
                  <a:lnTo>
                    <a:pt x="422033" y="550392"/>
                  </a:lnTo>
                  <a:lnTo>
                    <a:pt x="297776" y="575119"/>
                  </a:lnTo>
                  <a:lnTo>
                    <a:pt x="298589" y="579170"/>
                  </a:lnTo>
                  <a:lnTo>
                    <a:pt x="308330" y="577227"/>
                  </a:lnTo>
                  <a:lnTo>
                    <a:pt x="312331" y="577494"/>
                  </a:lnTo>
                  <a:lnTo>
                    <a:pt x="315506" y="578993"/>
                  </a:lnTo>
                  <a:lnTo>
                    <a:pt x="317754" y="579983"/>
                  </a:lnTo>
                  <a:lnTo>
                    <a:pt x="319493" y="581685"/>
                  </a:lnTo>
                  <a:lnTo>
                    <a:pt x="344665" y="701446"/>
                  </a:lnTo>
                  <a:lnTo>
                    <a:pt x="345173" y="706132"/>
                  </a:lnTo>
                  <a:lnTo>
                    <a:pt x="344728" y="708037"/>
                  </a:lnTo>
                  <a:lnTo>
                    <a:pt x="344195" y="710730"/>
                  </a:lnTo>
                  <a:lnTo>
                    <a:pt x="343090" y="712762"/>
                  </a:lnTo>
                  <a:lnTo>
                    <a:pt x="341388" y="714171"/>
                  </a:lnTo>
                  <a:lnTo>
                    <a:pt x="339064" y="716216"/>
                  </a:lnTo>
                  <a:lnTo>
                    <a:pt x="335749" y="717677"/>
                  </a:lnTo>
                  <a:lnTo>
                    <a:pt x="326517" y="719518"/>
                  </a:lnTo>
                  <a:lnTo>
                    <a:pt x="327329" y="723569"/>
                  </a:lnTo>
                  <a:lnTo>
                    <a:pt x="434936" y="702144"/>
                  </a:lnTo>
                  <a:lnTo>
                    <a:pt x="455625" y="698030"/>
                  </a:lnTo>
                  <a:close/>
                </a:path>
                <a:path w="2639060" h="723900">
                  <a:moveTo>
                    <a:pt x="590981" y="4038"/>
                  </a:moveTo>
                  <a:lnTo>
                    <a:pt x="590118" y="0"/>
                  </a:lnTo>
                  <a:lnTo>
                    <a:pt x="541540" y="10363"/>
                  </a:lnTo>
                  <a:lnTo>
                    <a:pt x="542391" y="14401"/>
                  </a:lnTo>
                  <a:lnTo>
                    <a:pt x="547560" y="13296"/>
                  </a:lnTo>
                  <a:lnTo>
                    <a:pt x="551840" y="13030"/>
                  </a:lnTo>
                  <a:lnTo>
                    <a:pt x="564654" y="26098"/>
                  </a:lnTo>
                  <a:lnTo>
                    <a:pt x="564197" y="31737"/>
                  </a:lnTo>
                  <a:lnTo>
                    <a:pt x="563130" y="37757"/>
                  </a:lnTo>
                  <a:lnTo>
                    <a:pt x="561390" y="46189"/>
                  </a:lnTo>
                  <a:lnTo>
                    <a:pt x="546112" y="118033"/>
                  </a:lnTo>
                  <a:lnTo>
                    <a:pt x="493852" y="43992"/>
                  </a:lnTo>
                  <a:lnTo>
                    <a:pt x="487591" y="31407"/>
                  </a:lnTo>
                  <a:lnTo>
                    <a:pt x="488086" y="29629"/>
                  </a:lnTo>
                  <a:lnTo>
                    <a:pt x="489521" y="28181"/>
                  </a:lnTo>
                  <a:lnTo>
                    <a:pt x="491515" y="26085"/>
                  </a:lnTo>
                  <a:lnTo>
                    <a:pt x="495706" y="24345"/>
                  </a:lnTo>
                  <a:lnTo>
                    <a:pt x="504520" y="22479"/>
                  </a:lnTo>
                  <a:lnTo>
                    <a:pt x="503656" y="18427"/>
                  </a:lnTo>
                  <a:lnTo>
                    <a:pt x="432701" y="33566"/>
                  </a:lnTo>
                  <a:lnTo>
                    <a:pt x="433552" y="37604"/>
                  </a:lnTo>
                  <a:lnTo>
                    <a:pt x="439445" y="37033"/>
                  </a:lnTo>
                  <a:lnTo>
                    <a:pt x="443687" y="37757"/>
                  </a:lnTo>
                  <a:lnTo>
                    <a:pt x="539750" y="169037"/>
                  </a:lnTo>
                  <a:lnTo>
                    <a:pt x="543356" y="168262"/>
                  </a:lnTo>
                  <a:lnTo>
                    <a:pt x="554240" y="118033"/>
                  </a:lnTo>
                  <a:lnTo>
                    <a:pt x="570293" y="43992"/>
                  </a:lnTo>
                  <a:lnTo>
                    <a:pt x="585774" y="6057"/>
                  </a:lnTo>
                  <a:lnTo>
                    <a:pt x="590981" y="4038"/>
                  </a:lnTo>
                  <a:close/>
                </a:path>
                <a:path w="2639060" h="723900">
                  <a:moveTo>
                    <a:pt x="615149" y="644131"/>
                  </a:moveTo>
                  <a:lnTo>
                    <a:pt x="615137" y="643826"/>
                  </a:lnTo>
                  <a:lnTo>
                    <a:pt x="612648" y="631266"/>
                  </a:lnTo>
                  <a:lnTo>
                    <a:pt x="607606" y="639533"/>
                  </a:lnTo>
                  <a:lnTo>
                    <a:pt x="602576" y="646557"/>
                  </a:lnTo>
                  <a:lnTo>
                    <a:pt x="567817" y="668528"/>
                  </a:lnTo>
                  <a:lnTo>
                    <a:pt x="559574" y="669632"/>
                  </a:lnTo>
                  <a:lnTo>
                    <a:pt x="551916" y="669518"/>
                  </a:lnTo>
                  <a:lnTo>
                    <a:pt x="517652" y="644080"/>
                  </a:lnTo>
                  <a:lnTo>
                    <a:pt x="503859" y="598817"/>
                  </a:lnTo>
                  <a:lnTo>
                    <a:pt x="503275" y="589127"/>
                  </a:lnTo>
                  <a:lnTo>
                    <a:pt x="503643" y="579742"/>
                  </a:lnTo>
                  <a:lnTo>
                    <a:pt x="523036" y="541680"/>
                  </a:lnTo>
                  <a:lnTo>
                    <a:pt x="549935" y="532345"/>
                  </a:lnTo>
                  <a:lnTo>
                    <a:pt x="557999" y="532828"/>
                  </a:lnTo>
                  <a:lnTo>
                    <a:pt x="592886" y="556488"/>
                  </a:lnTo>
                  <a:lnTo>
                    <a:pt x="597712" y="565391"/>
                  </a:lnTo>
                  <a:lnTo>
                    <a:pt x="601980" y="564540"/>
                  </a:lnTo>
                  <a:lnTo>
                    <a:pt x="595566" y="532345"/>
                  </a:lnTo>
                  <a:lnTo>
                    <a:pt x="594487" y="526897"/>
                  </a:lnTo>
                  <a:lnTo>
                    <a:pt x="591731" y="513080"/>
                  </a:lnTo>
                  <a:lnTo>
                    <a:pt x="587463" y="513930"/>
                  </a:lnTo>
                  <a:lnTo>
                    <a:pt x="587565" y="515607"/>
                  </a:lnTo>
                  <a:lnTo>
                    <a:pt x="587654" y="517982"/>
                  </a:lnTo>
                  <a:lnTo>
                    <a:pt x="587121" y="520700"/>
                  </a:lnTo>
                  <a:lnTo>
                    <a:pt x="584377" y="524814"/>
                  </a:lnTo>
                  <a:lnTo>
                    <a:pt x="582523" y="526072"/>
                  </a:lnTo>
                  <a:lnTo>
                    <a:pt x="578358" y="526897"/>
                  </a:lnTo>
                  <a:lnTo>
                    <a:pt x="573836" y="526440"/>
                  </a:lnTo>
                  <a:lnTo>
                    <a:pt x="566597" y="525145"/>
                  </a:lnTo>
                  <a:lnTo>
                    <a:pt x="557415" y="523887"/>
                  </a:lnTo>
                  <a:lnTo>
                    <a:pt x="548614" y="523430"/>
                  </a:lnTo>
                  <a:lnTo>
                    <a:pt x="540207" y="523786"/>
                  </a:lnTo>
                  <a:lnTo>
                    <a:pt x="532180" y="524941"/>
                  </a:lnTo>
                  <a:lnTo>
                    <a:pt x="494157" y="543433"/>
                  </a:lnTo>
                  <a:lnTo>
                    <a:pt x="470039" y="578967"/>
                  </a:lnTo>
                  <a:lnTo>
                    <a:pt x="465556" y="610844"/>
                  </a:lnTo>
                  <a:lnTo>
                    <a:pt x="466940" y="621461"/>
                  </a:lnTo>
                  <a:lnTo>
                    <a:pt x="484530" y="657453"/>
                  </a:lnTo>
                  <a:lnTo>
                    <a:pt x="518439" y="679157"/>
                  </a:lnTo>
                  <a:lnTo>
                    <a:pt x="539635" y="682358"/>
                  </a:lnTo>
                  <a:lnTo>
                    <a:pt x="550862" y="681977"/>
                  </a:lnTo>
                  <a:lnTo>
                    <a:pt x="590499" y="669632"/>
                  </a:lnTo>
                  <a:lnTo>
                    <a:pt x="610095" y="651395"/>
                  </a:lnTo>
                  <a:lnTo>
                    <a:pt x="615149" y="644131"/>
                  </a:lnTo>
                  <a:close/>
                </a:path>
                <a:path w="2639060" h="723900">
                  <a:moveTo>
                    <a:pt x="798118" y="629869"/>
                  </a:moveTo>
                  <a:lnTo>
                    <a:pt x="797420" y="626376"/>
                  </a:lnTo>
                  <a:lnTo>
                    <a:pt x="797306" y="625817"/>
                  </a:lnTo>
                  <a:lnTo>
                    <a:pt x="793318" y="626376"/>
                  </a:lnTo>
                  <a:lnTo>
                    <a:pt x="789571" y="625817"/>
                  </a:lnTo>
                  <a:lnTo>
                    <a:pt x="738886" y="581037"/>
                  </a:lnTo>
                  <a:lnTo>
                    <a:pt x="732713" y="575195"/>
                  </a:lnTo>
                  <a:lnTo>
                    <a:pt x="728091" y="570852"/>
                  </a:lnTo>
                  <a:lnTo>
                    <a:pt x="753643" y="542544"/>
                  </a:lnTo>
                  <a:lnTo>
                    <a:pt x="754418" y="535139"/>
                  </a:lnTo>
                  <a:lnTo>
                    <a:pt x="754380" y="534339"/>
                  </a:lnTo>
                  <a:lnTo>
                    <a:pt x="753605" y="526897"/>
                  </a:lnTo>
                  <a:lnTo>
                    <a:pt x="751827" y="517982"/>
                  </a:lnTo>
                  <a:lnTo>
                    <a:pt x="747649" y="510679"/>
                  </a:lnTo>
                  <a:lnTo>
                    <a:pt x="743013" y="506717"/>
                  </a:lnTo>
                  <a:lnTo>
                    <a:pt x="734479" y="499414"/>
                  </a:lnTo>
                  <a:lnTo>
                    <a:pt x="726782" y="496189"/>
                  </a:lnTo>
                  <a:lnTo>
                    <a:pt x="719099" y="495477"/>
                  </a:lnTo>
                  <a:lnTo>
                    <a:pt x="719099" y="541680"/>
                  </a:lnTo>
                  <a:lnTo>
                    <a:pt x="719086" y="546354"/>
                  </a:lnTo>
                  <a:lnTo>
                    <a:pt x="678776" y="575195"/>
                  </a:lnTo>
                  <a:lnTo>
                    <a:pt x="666915" y="515607"/>
                  </a:lnTo>
                  <a:lnTo>
                    <a:pt x="665835" y="510171"/>
                  </a:lnTo>
                  <a:lnTo>
                    <a:pt x="677545" y="507847"/>
                  </a:lnTo>
                  <a:lnTo>
                    <a:pt x="685850" y="506717"/>
                  </a:lnTo>
                  <a:lnTo>
                    <a:pt x="693153" y="506844"/>
                  </a:lnTo>
                  <a:lnTo>
                    <a:pt x="719099" y="541680"/>
                  </a:lnTo>
                  <a:lnTo>
                    <a:pt x="719099" y="495477"/>
                  </a:lnTo>
                  <a:lnTo>
                    <a:pt x="717969" y="495363"/>
                  </a:lnTo>
                  <a:lnTo>
                    <a:pt x="710501" y="495147"/>
                  </a:lnTo>
                  <a:lnTo>
                    <a:pt x="701319" y="495769"/>
                  </a:lnTo>
                  <a:lnTo>
                    <a:pt x="690422" y="497217"/>
                  </a:lnTo>
                  <a:lnTo>
                    <a:pt x="677811" y="499478"/>
                  </a:lnTo>
                  <a:lnTo>
                    <a:pt x="608850" y="513207"/>
                  </a:lnTo>
                  <a:lnTo>
                    <a:pt x="609650" y="517258"/>
                  </a:lnTo>
                  <a:lnTo>
                    <a:pt x="616432" y="515912"/>
                  </a:lnTo>
                  <a:lnTo>
                    <a:pt x="621195" y="515607"/>
                  </a:lnTo>
                  <a:lnTo>
                    <a:pt x="655370" y="639483"/>
                  </a:lnTo>
                  <a:lnTo>
                    <a:pt x="655891" y="644664"/>
                  </a:lnTo>
                  <a:lnTo>
                    <a:pt x="654735" y="649147"/>
                  </a:lnTo>
                  <a:lnTo>
                    <a:pt x="653351" y="651141"/>
                  </a:lnTo>
                  <a:lnTo>
                    <a:pt x="648970" y="654672"/>
                  </a:lnTo>
                  <a:lnTo>
                    <a:pt x="644448" y="656234"/>
                  </a:lnTo>
                  <a:lnTo>
                    <a:pt x="637590" y="657606"/>
                  </a:lnTo>
                  <a:lnTo>
                    <a:pt x="638390" y="661657"/>
                  </a:lnTo>
                  <a:lnTo>
                    <a:pt x="714362" y="646531"/>
                  </a:lnTo>
                  <a:lnTo>
                    <a:pt x="713892" y="644131"/>
                  </a:lnTo>
                  <a:lnTo>
                    <a:pt x="713562" y="642480"/>
                  </a:lnTo>
                  <a:lnTo>
                    <a:pt x="706767" y="643826"/>
                  </a:lnTo>
                  <a:lnTo>
                    <a:pt x="702017" y="644131"/>
                  </a:lnTo>
                  <a:lnTo>
                    <a:pt x="680313" y="582968"/>
                  </a:lnTo>
                  <a:lnTo>
                    <a:pt x="690067" y="581037"/>
                  </a:lnTo>
                  <a:lnTo>
                    <a:pt x="751370" y="639165"/>
                  </a:lnTo>
                  <a:lnTo>
                    <a:pt x="798118" y="629869"/>
                  </a:lnTo>
                  <a:close/>
                </a:path>
                <a:path w="2639060" h="723900">
                  <a:moveTo>
                    <a:pt x="2216899" y="341439"/>
                  </a:moveTo>
                  <a:lnTo>
                    <a:pt x="2216340" y="338899"/>
                  </a:lnTo>
                  <a:lnTo>
                    <a:pt x="2216061" y="337629"/>
                  </a:lnTo>
                  <a:lnTo>
                    <a:pt x="2207095" y="338899"/>
                  </a:lnTo>
                  <a:lnTo>
                    <a:pt x="2203640" y="338899"/>
                  </a:lnTo>
                  <a:lnTo>
                    <a:pt x="2198103" y="337629"/>
                  </a:lnTo>
                  <a:lnTo>
                    <a:pt x="2196122" y="336359"/>
                  </a:lnTo>
                  <a:lnTo>
                    <a:pt x="2193734" y="332549"/>
                  </a:lnTo>
                  <a:lnTo>
                    <a:pt x="2192363" y="327469"/>
                  </a:lnTo>
                  <a:lnTo>
                    <a:pt x="2169782" y="216979"/>
                  </a:lnTo>
                  <a:lnTo>
                    <a:pt x="2169261" y="214439"/>
                  </a:lnTo>
                  <a:lnTo>
                    <a:pt x="2168728" y="210629"/>
                  </a:lnTo>
                  <a:lnTo>
                    <a:pt x="2169769" y="205549"/>
                  </a:lnTo>
                  <a:lnTo>
                    <a:pt x="2170874" y="204279"/>
                  </a:lnTo>
                  <a:lnTo>
                    <a:pt x="2172487" y="201739"/>
                  </a:lnTo>
                  <a:lnTo>
                    <a:pt x="2174798" y="200469"/>
                  </a:lnTo>
                  <a:lnTo>
                    <a:pt x="2178139" y="199199"/>
                  </a:lnTo>
                  <a:lnTo>
                    <a:pt x="2187333" y="196659"/>
                  </a:lnTo>
                  <a:lnTo>
                    <a:pt x="2186495" y="192849"/>
                  </a:lnTo>
                  <a:lnTo>
                    <a:pt x="2126132" y="205549"/>
                  </a:lnTo>
                  <a:lnTo>
                    <a:pt x="2105939" y="310959"/>
                  </a:lnTo>
                  <a:lnTo>
                    <a:pt x="2058339" y="242379"/>
                  </a:lnTo>
                  <a:lnTo>
                    <a:pt x="2054809" y="237299"/>
                  </a:lnTo>
                  <a:lnTo>
                    <a:pt x="2044242" y="222059"/>
                  </a:lnTo>
                  <a:lnTo>
                    <a:pt x="1983663" y="234759"/>
                  </a:lnTo>
                  <a:lnTo>
                    <a:pt x="1984489" y="238569"/>
                  </a:lnTo>
                  <a:lnTo>
                    <a:pt x="1993341" y="237299"/>
                  </a:lnTo>
                  <a:lnTo>
                    <a:pt x="1996808" y="237299"/>
                  </a:lnTo>
                  <a:lnTo>
                    <a:pt x="2030183" y="355409"/>
                  </a:lnTo>
                  <a:lnTo>
                    <a:pt x="2030869" y="359219"/>
                  </a:lnTo>
                  <a:lnTo>
                    <a:pt x="2030793" y="364299"/>
                  </a:lnTo>
                  <a:lnTo>
                    <a:pt x="2018055" y="378269"/>
                  </a:lnTo>
                  <a:lnTo>
                    <a:pt x="2013229" y="378269"/>
                  </a:lnTo>
                  <a:lnTo>
                    <a:pt x="2014054" y="382079"/>
                  </a:lnTo>
                  <a:lnTo>
                    <a:pt x="2064791" y="371919"/>
                  </a:lnTo>
                  <a:lnTo>
                    <a:pt x="2064245" y="369379"/>
                  </a:lnTo>
                  <a:lnTo>
                    <a:pt x="2063965" y="368109"/>
                  </a:lnTo>
                  <a:lnTo>
                    <a:pt x="2057184" y="369379"/>
                  </a:lnTo>
                  <a:lnTo>
                    <a:pt x="2051977" y="369379"/>
                  </a:lnTo>
                  <a:lnTo>
                    <a:pt x="2044687" y="366839"/>
                  </a:lnTo>
                  <a:lnTo>
                    <a:pt x="2042020" y="364299"/>
                  </a:lnTo>
                  <a:lnTo>
                    <a:pt x="2040331" y="360489"/>
                  </a:lnTo>
                  <a:lnTo>
                    <a:pt x="2039620" y="359219"/>
                  </a:lnTo>
                  <a:lnTo>
                    <a:pt x="2038515" y="354139"/>
                  </a:lnTo>
                  <a:lnTo>
                    <a:pt x="2015617" y="242379"/>
                  </a:lnTo>
                  <a:lnTo>
                    <a:pt x="2100872" y="364299"/>
                  </a:lnTo>
                  <a:lnTo>
                    <a:pt x="2103501" y="364299"/>
                  </a:lnTo>
                  <a:lnTo>
                    <a:pt x="2114054" y="310959"/>
                  </a:lnTo>
                  <a:lnTo>
                    <a:pt x="2132634" y="216979"/>
                  </a:lnTo>
                  <a:lnTo>
                    <a:pt x="2156688" y="335089"/>
                  </a:lnTo>
                  <a:lnTo>
                    <a:pt x="2157222" y="338899"/>
                  </a:lnTo>
                  <a:lnTo>
                    <a:pt x="2156790" y="341439"/>
                  </a:lnTo>
                  <a:lnTo>
                    <a:pt x="2156193" y="343979"/>
                  </a:lnTo>
                  <a:lnTo>
                    <a:pt x="2155101" y="346519"/>
                  </a:lnTo>
                  <a:lnTo>
                    <a:pt x="2153488" y="347789"/>
                  </a:lnTo>
                  <a:lnTo>
                    <a:pt x="2151176" y="349059"/>
                  </a:lnTo>
                  <a:lnTo>
                    <a:pt x="2147836" y="351599"/>
                  </a:lnTo>
                  <a:lnTo>
                    <a:pt x="2138654" y="352869"/>
                  </a:lnTo>
                  <a:lnTo>
                    <a:pt x="2139480" y="356679"/>
                  </a:lnTo>
                  <a:lnTo>
                    <a:pt x="2216899" y="341439"/>
                  </a:lnTo>
                  <a:close/>
                </a:path>
                <a:path w="2639060" h="723900">
                  <a:moveTo>
                    <a:pt x="2353716" y="313499"/>
                  </a:moveTo>
                  <a:lnTo>
                    <a:pt x="2350719" y="263969"/>
                  </a:lnTo>
                  <a:lnTo>
                    <a:pt x="2346680" y="265239"/>
                  </a:lnTo>
                  <a:lnTo>
                    <a:pt x="2345385" y="275399"/>
                  </a:lnTo>
                  <a:lnTo>
                    <a:pt x="2342959" y="284289"/>
                  </a:lnTo>
                  <a:lnTo>
                    <a:pt x="2313114" y="312229"/>
                  </a:lnTo>
                  <a:lnTo>
                    <a:pt x="2290292" y="317309"/>
                  </a:lnTo>
                  <a:lnTo>
                    <a:pt x="2287105" y="317309"/>
                  </a:lnTo>
                  <a:lnTo>
                    <a:pt x="2267496" y="256349"/>
                  </a:lnTo>
                  <a:lnTo>
                    <a:pt x="2274570" y="255079"/>
                  </a:lnTo>
                  <a:lnTo>
                    <a:pt x="2280158" y="255079"/>
                  </a:lnTo>
                  <a:lnTo>
                    <a:pt x="2288349" y="257619"/>
                  </a:lnTo>
                  <a:lnTo>
                    <a:pt x="2292362" y="260159"/>
                  </a:lnTo>
                  <a:lnTo>
                    <a:pt x="2300186" y="270319"/>
                  </a:lnTo>
                  <a:lnTo>
                    <a:pt x="2303437" y="276669"/>
                  </a:lnTo>
                  <a:lnTo>
                    <a:pt x="2306053" y="284289"/>
                  </a:lnTo>
                  <a:lnTo>
                    <a:pt x="2310206" y="284289"/>
                  </a:lnTo>
                  <a:lnTo>
                    <a:pt x="2304300" y="255079"/>
                  </a:lnTo>
                  <a:lnTo>
                    <a:pt x="2303018" y="248729"/>
                  </a:lnTo>
                  <a:lnTo>
                    <a:pt x="2294293" y="205549"/>
                  </a:lnTo>
                  <a:lnTo>
                    <a:pt x="2290140" y="206819"/>
                  </a:lnTo>
                  <a:lnTo>
                    <a:pt x="2290495" y="213169"/>
                  </a:lnTo>
                  <a:lnTo>
                    <a:pt x="2290584" y="216979"/>
                  </a:lnTo>
                  <a:lnTo>
                    <a:pt x="2265819" y="248729"/>
                  </a:lnTo>
                  <a:lnTo>
                    <a:pt x="2254466" y="192849"/>
                  </a:lnTo>
                  <a:lnTo>
                    <a:pt x="2253437" y="187769"/>
                  </a:lnTo>
                  <a:lnTo>
                    <a:pt x="2279980" y="182689"/>
                  </a:lnTo>
                  <a:lnTo>
                    <a:pt x="2287765" y="181419"/>
                  </a:lnTo>
                  <a:lnTo>
                    <a:pt x="2292121" y="182689"/>
                  </a:lnTo>
                  <a:lnTo>
                    <a:pt x="2299563" y="182689"/>
                  </a:lnTo>
                  <a:lnTo>
                    <a:pt x="2305672" y="185229"/>
                  </a:lnTo>
                  <a:lnTo>
                    <a:pt x="2315248" y="192849"/>
                  </a:lnTo>
                  <a:lnTo>
                    <a:pt x="2319794" y="200469"/>
                  </a:lnTo>
                  <a:lnTo>
                    <a:pt x="2324100" y="210629"/>
                  </a:lnTo>
                  <a:lnTo>
                    <a:pt x="2328253" y="209359"/>
                  </a:lnTo>
                  <a:lnTo>
                    <a:pt x="2322436" y="181419"/>
                  </a:lnTo>
                  <a:lnTo>
                    <a:pt x="2319274" y="166179"/>
                  </a:lnTo>
                  <a:lnTo>
                    <a:pt x="2195157" y="191579"/>
                  </a:lnTo>
                  <a:lnTo>
                    <a:pt x="2195995" y="195389"/>
                  </a:lnTo>
                  <a:lnTo>
                    <a:pt x="2205723" y="192849"/>
                  </a:lnTo>
                  <a:lnTo>
                    <a:pt x="2209723" y="192849"/>
                  </a:lnTo>
                  <a:lnTo>
                    <a:pt x="2212911" y="195389"/>
                  </a:lnTo>
                  <a:lnTo>
                    <a:pt x="2215159" y="195389"/>
                  </a:lnTo>
                  <a:lnTo>
                    <a:pt x="2216912" y="197929"/>
                  </a:lnTo>
                  <a:lnTo>
                    <a:pt x="2218169" y="200469"/>
                  </a:lnTo>
                  <a:lnTo>
                    <a:pt x="2218842" y="201739"/>
                  </a:lnTo>
                  <a:lnTo>
                    <a:pt x="2219871" y="205549"/>
                  </a:lnTo>
                  <a:lnTo>
                    <a:pt x="2242769" y="317309"/>
                  </a:lnTo>
                  <a:lnTo>
                    <a:pt x="2243302" y="322389"/>
                  </a:lnTo>
                  <a:lnTo>
                    <a:pt x="2242858" y="323659"/>
                  </a:lnTo>
                  <a:lnTo>
                    <a:pt x="2242350" y="326199"/>
                  </a:lnTo>
                  <a:lnTo>
                    <a:pt x="2241258" y="328739"/>
                  </a:lnTo>
                  <a:lnTo>
                    <a:pt x="2239568" y="330009"/>
                  </a:lnTo>
                  <a:lnTo>
                    <a:pt x="2237257" y="332549"/>
                  </a:lnTo>
                  <a:lnTo>
                    <a:pt x="2233955" y="333819"/>
                  </a:lnTo>
                  <a:lnTo>
                    <a:pt x="2224722" y="335089"/>
                  </a:lnTo>
                  <a:lnTo>
                    <a:pt x="2225560" y="338899"/>
                  </a:lnTo>
                  <a:lnTo>
                    <a:pt x="2334488" y="317309"/>
                  </a:lnTo>
                  <a:lnTo>
                    <a:pt x="2353716" y="313499"/>
                  </a:lnTo>
                  <a:close/>
                </a:path>
                <a:path w="2639060" h="723900">
                  <a:moveTo>
                    <a:pt x="2504275" y="247459"/>
                  </a:moveTo>
                  <a:lnTo>
                    <a:pt x="2483066" y="215709"/>
                  </a:lnTo>
                  <a:lnTo>
                    <a:pt x="2480195" y="214439"/>
                  </a:lnTo>
                  <a:lnTo>
                    <a:pt x="2472944" y="211899"/>
                  </a:lnTo>
                  <a:lnTo>
                    <a:pt x="2466479" y="210972"/>
                  </a:lnTo>
                  <a:lnTo>
                    <a:pt x="2466479" y="255079"/>
                  </a:lnTo>
                  <a:lnTo>
                    <a:pt x="2466289" y="260159"/>
                  </a:lnTo>
                  <a:lnTo>
                    <a:pt x="2436393" y="288099"/>
                  </a:lnTo>
                  <a:lnTo>
                    <a:pt x="2433218" y="286829"/>
                  </a:lnTo>
                  <a:lnTo>
                    <a:pt x="2428392" y="284289"/>
                  </a:lnTo>
                  <a:lnTo>
                    <a:pt x="2426779" y="281749"/>
                  </a:lnTo>
                  <a:lnTo>
                    <a:pt x="2425966" y="277939"/>
                  </a:lnTo>
                  <a:lnTo>
                    <a:pt x="2424963" y="271589"/>
                  </a:lnTo>
                  <a:lnTo>
                    <a:pt x="2415209" y="224599"/>
                  </a:lnTo>
                  <a:lnTo>
                    <a:pt x="2423083" y="223329"/>
                  </a:lnTo>
                  <a:lnTo>
                    <a:pt x="2430005" y="222059"/>
                  </a:lnTo>
                  <a:lnTo>
                    <a:pt x="2441003" y="222059"/>
                  </a:lnTo>
                  <a:lnTo>
                    <a:pt x="2466479" y="255079"/>
                  </a:lnTo>
                  <a:lnTo>
                    <a:pt x="2466479" y="210972"/>
                  </a:lnTo>
                  <a:lnTo>
                    <a:pt x="2464168" y="210629"/>
                  </a:lnTo>
                  <a:lnTo>
                    <a:pt x="2453868" y="210629"/>
                  </a:lnTo>
                  <a:lnTo>
                    <a:pt x="2462365" y="205549"/>
                  </a:lnTo>
                  <a:lnTo>
                    <a:pt x="2483802" y="177609"/>
                  </a:lnTo>
                  <a:lnTo>
                    <a:pt x="2480945" y="164909"/>
                  </a:lnTo>
                  <a:lnTo>
                    <a:pt x="2477592" y="158559"/>
                  </a:lnTo>
                  <a:lnTo>
                    <a:pt x="2473604" y="154749"/>
                  </a:lnTo>
                  <a:lnTo>
                    <a:pt x="2466962" y="148399"/>
                  </a:lnTo>
                  <a:lnTo>
                    <a:pt x="2460460" y="144589"/>
                  </a:lnTo>
                  <a:lnTo>
                    <a:pt x="2452763" y="143319"/>
                  </a:lnTo>
                  <a:lnTo>
                    <a:pt x="2446909" y="142201"/>
                  </a:lnTo>
                  <a:lnTo>
                    <a:pt x="2446909" y="185229"/>
                  </a:lnTo>
                  <a:lnTo>
                    <a:pt x="2446705" y="190309"/>
                  </a:lnTo>
                  <a:lnTo>
                    <a:pt x="2413457" y="215709"/>
                  </a:lnTo>
                  <a:lnTo>
                    <a:pt x="2402535" y="162369"/>
                  </a:lnTo>
                  <a:lnTo>
                    <a:pt x="2401493" y="157289"/>
                  </a:lnTo>
                  <a:lnTo>
                    <a:pt x="2412111" y="154749"/>
                  </a:lnTo>
                  <a:lnTo>
                    <a:pt x="2420061" y="154749"/>
                  </a:lnTo>
                  <a:lnTo>
                    <a:pt x="2446909" y="185229"/>
                  </a:lnTo>
                  <a:lnTo>
                    <a:pt x="2446909" y="142201"/>
                  </a:lnTo>
                  <a:lnTo>
                    <a:pt x="2446121" y="142049"/>
                  </a:lnTo>
                  <a:lnTo>
                    <a:pt x="2437739" y="142049"/>
                  </a:lnTo>
                  <a:lnTo>
                    <a:pt x="2427617" y="143319"/>
                  </a:lnTo>
                  <a:lnTo>
                    <a:pt x="2415756" y="145859"/>
                  </a:lnTo>
                  <a:lnTo>
                    <a:pt x="2344674" y="159829"/>
                  </a:lnTo>
                  <a:lnTo>
                    <a:pt x="2345499" y="164909"/>
                  </a:lnTo>
                  <a:lnTo>
                    <a:pt x="2352281" y="163639"/>
                  </a:lnTo>
                  <a:lnTo>
                    <a:pt x="2357043" y="162369"/>
                  </a:lnTo>
                  <a:lnTo>
                    <a:pt x="2362504" y="163639"/>
                  </a:lnTo>
                  <a:lnTo>
                    <a:pt x="2391943" y="286829"/>
                  </a:lnTo>
                  <a:lnTo>
                    <a:pt x="2392476" y="291909"/>
                  </a:lnTo>
                  <a:lnTo>
                    <a:pt x="2391346" y="295719"/>
                  </a:lnTo>
                  <a:lnTo>
                    <a:pt x="2389975" y="298259"/>
                  </a:lnTo>
                  <a:lnTo>
                    <a:pt x="2385606" y="302069"/>
                  </a:lnTo>
                  <a:lnTo>
                    <a:pt x="2381097" y="303339"/>
                  </a:lnTo>
                  <a:lnTo>
                    <a:pt x="2374239" y="304609"/>
                  </a:lnTo>
                  <a:lnTo>
                    <a:pt x="2375077" y="308419"/>
                  </a:lnTo>
                  <a:lnTo>
                    <a:pt x="2450414" y="293179"/>
                  </a:lnTo>
                  <a:lnTo>
                    <a:pt x="2465057" y="289369"/>
                  </a:lnTo>
                  <a:lnTo>
                    <a:pt x="2468156" y="288099"/>
                  </a:lnTo>
                  <a:lnTo>
                    <a:pt x="2477478" y="284289"/>
                  </a:lnTo>
                  <a:lnTo>
                    <a:pt x="2487701" y="277939"/>
                  </a:lnTo>
                  <a:lnTo>
                    <a:pt x="2495702" y="270319"/>
                  </a:lnTo>
                  <a:lnTo>
                    <a:pt x="2500388" y="262699"/>
                  </a:lnTo>
                  <a:lnTo>
                    <a:pt x="2503246" y="256349"/>
                  </a:lnTo>
                  <a:lnTo>
                    <a:pt x="2504275" y="247459"/>
                  </a:lnTo>
                  <a:close/>
                </a:path>
                <a:path w="2639060" h="723900">
                  <a:moveTo>
                    <a:pt x="2638768" y="142049"/>
                  </a:moveTo>
                  <a:lnTo>
                    <a:pt x="2633624" y="116649"/>
                  </a:lnTo>
                  <a:lnTo>
                    <a:pt x="2630538" y="101409"/>
                  </a:lnTo>
                  <a:lnTo>
                    <a:pt x="2497353" y="129349"/>
                  </a:lnTo>
                  <a:lnTo>
                    <a:pt x="2505583" y="168719"/>
                  </a:lnTo>
                  <a:lnTo>
                    <a:pt x="2509736" y="168719"/>
                  </a:lnTo>
                  <a:lnTo>
                    <a:pt x="2509850" y="159829"/>
                  </a:lnTo>
                  <a:lnTo>
                    <a:pt x="2511031" y="153479"/>
                  </a:lnTo>
                  <a:lnTo>
                    <a:pt x="2547772" y="128079"/>
                  </a:lnTo>
                  <a:lnTo>
                    <a:pt x="2572740" y="249999"/>
                  </a:lnTo>
                  <a:lnTo>
                    <a:pt x="2573274" y="253809"/>
                  </a:lnTo>
                  <a:lnTo>
                    <a:pt x="2572842" y="256349"/>
                  </a:lnTo>
                  <a:lnTo>
                    <a:pt x="2554592" y="267779"/>
                  </a:lnTo>
                  <a:lnTo>
                    <a:pt x="2555417" y="271589"/>
                  </a:lnTo>
                  <a:lnTo>
                    <a:pt x="2633053" y="256349"/>
                  </a:lnTo>
                  <a:lnTo>
                    <a:pt x="2632646" y="253809"/>
                  </a:lnTo>
                  <a:lnTo>
                    <a:pt x="2632227" y="251269"/>
                  </a:lnTo>
                  <a:lnTo>
                    <a:pt x="2623083" y="253809"/>
                  </a:lnTo>
                  <a:lnTo>
                    <a:pt x="2619603" y="253809"/>
                  </a:lnTo>
                  <a:lnTo>
                    <a:pt x="2584869" y="128079"/>
                  </a:lnTo>
                  <a:lnTo>
                    <a:pt x="2583307" y="120459"/>
                  </a:lnTo>
                  <a:lnTo>
                    <a:pt x="2601277" y="116649"/>
                  </a:lnTo>
                  <a:lnTo>
                    <a:pt x="2609291" y="116649"/>
                  </a:lnTo>
                  <a:lnTo>
                    <a:pt x="2614739" y="117919"/>
                  </a:lnTo>
                  <a:lnTo>
                    <a:pt x="2619311" y="120459"/>
                  </a:lnTo>
                  <a:lnTo>
                    <a:pt x="2626652" y="128079"/>
                  </a:lnTo>
                  <a:lnTo>
                    <a:pt x="2630601" y="134429"/>
                  </a:lnTo>
                  <a:lnTo>
                    <a:pt x="2634831" y="143319"/>
                  </a:lnTo>
                  <a:lnTo>
                    <a:pt x="2638768" y="1420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5928603D-9E3A-76F9-8E45-2BECBF37AAA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5209" y="1944885"/>
              <a:ext cx="342908" cy="226105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C22A63A0-E448-AE7F-C357-4DC342F533C1}"/>
                </a:ext>
              </a:extLst>
            </p:cNvPr>
            <p:cNvSpPr/>
            <p:nvPr/>
          </p:nvSpPr>
          <p:spPr>
            <a:xfrm>
              <a:off x="8571872" y="1870729"/>
              <a:ext cx="508524" cy="235105"/>
            </a:xfrm>
            <a:custGeom>
              <a:avLst/>
              <a:gdLst/>
              <a:ahLst/>
              <a:cxnLst/>
              <a:rect l="l" t="t" r="r" b="b"/>
              <a:pathLst>
                <a:path w="370840" h="171450">
                  <a:moveTo>
                    <a:pt x="44892" y="25667"/>
                  </a:moveTo>
                  <a:lnTo>
                    <a:pt x="4570" y="25667"/>
                  </a:lnTo>
                  <a:lnTo>
                    <a:pt x="7329" y="25695"/>
                  </a:lnTo>
                  <a:lnTo>
                    <a:pt x="10864" y="27026"/>
                  </a:lnTo>
                  <a:lnTo>
                    <a:pt x="12321" y="28307"/>
                  </a:lnTo>
                  <a:lnTo>
                    <a:pt x="14257" y="31482"/>
                  </a:lnTo>
                  <a:lnTo>
                    <a:pt x="15253" y="35077"/>
                  </a:lnTo>
                  <a:lnTo>
                    <a:pt x="42884" y="171043"/>
                  </a:lnTo>
                  <a:lnTo>
                    <a:pt x="46602" y="170286"/>
                  </a:lnTo>
                  <a:lnTo>
                    <a:pt x="61313" y="155793"/>
                  </a:lnTo>
                  <a:lnTo>
                    <a:pt x="105905" y="155793"/>
                  </a:lnTo>
                  <a:lnTo>
                    <a:pt x="107439" y="154856"/>
                  </a:lnTo>
                  <a:lnTo>
                    <a:pt x="83864" y="154856"/>
                  </a:lnTo>
                  <a:lnTo>
                    <a:pt x="80056" y="154244"/>
                  </a:lnTo>
                  <a:lnTo>
                    <a:pt x="55867" y="79674"/>
                  </a:lnTo>
                  <a:lnTo>
                    <a:pt x="60190" y="71429"/>
                  </a:lnTo>
                  <a:lnTo>
                    <a:pt x="61850" y="69938"/>
                  </a:lnTo>
                  <a:lnTo>
                    <a:pt x="53888" y="69938"/>
                  </a:lnTo>
                  <a:lnTo>
                    <a:pt x="44892" y="25667"/>
                  </a:lnTo>
                  <a:close/>
                </a:path>
                <a:path w="370840" h="171450">
                  <a:moveTo>
                    <a:pt x="105905" y="155793"/>
                  </a:moveTo>
                  <a:lnTo>
                    <a:pt x="61313" y="155793"/>
                  </a:lnTo>
                  <a:lnTo>
                    <a:pt x="66269" y="158887"/>
                  </a:lnTo>
                  <a:lnTo>
                    <a:pt x="71076" y="160870"/>
                  </a:lnTo>
                  <a:lnTo>
                    <a:pt x="80393" y="162623"/>
                  </a:lnTo>
                  <a:lnTo>
                    <a:pt x="85493" y="162497"/>
                  </a:lnTo>
                  <a:lnTo>
                    <a:pt x="91036" y="161371"/>
                  </a:lnTo>
                  <a:lnTo>
                    <a:pt x="97911" y="159508"/>
                  </a:lnTo>
                  <a:lnTo>
                    <a:pt x="104208" y="156829"/>
                  </a:lnTo>
                  <a:lnTo>
                    <a:pt x="105905" y="155793"/>
                  </a:lnTo>
                  <a:close/>
                </a:path>
                <a:path w="370840" h="171450">
                  <a:moveTo>
                    <a:pt x="116223" y="64418"/>
                  </a:moveTo>
                  <a:lnTo>
                    <a:pt x="76573" y="64418"/>
                  </a:lnTo>
                  <a:lnTo>
                    <a:pt x="80831" y="65754"/>
                  </a:lnTo>
                  <a:lnTo>
                    <a:pt x="84535" y="69406"/>
                  </a:lnTo>
                  <a:lnTo>
                    <a:pt x="99129" y="111816"/>
                  </a:lnTo>
                  <a:lnTo>
                    <a:pt x="101234" y="129043"/>
                  </a:lnTo>
                  <a:lnTo>
                    <a:pt x="101210" y="134928"/>
                  </a:lnTo>
                  <a:lnTo>
                    <a:pt x="83864" y="154856"/>
                  </a:lnTo>
                  <a:lnTo>
                    <a:pt x="107439" y="154856"/>
                  </a:lnTo>
                  <a:lnTo>
                    <a:pt x="130152" y="116945"/>
                  </a:lnTo>
                  <a:lnTo>
                    <a:pt x="130731" y="109110"/>
                  </a:lnTo>
                  <a:lnTo>
                    <a:pt x="130399" y="101062"/>
                  </a:lnTo>
                  <a:lnTo>
                    <a:pt x="118569" y="67616"/>
                  </a:lnTo>
                  <a:lnTo>
                    <a:pt x="116223" y="64418"/>
                  </a:lnTo>
                  <a:close/>
                </a:path>
                <a:path w="370840" h="171450">
                  <a:moveTo>
                    <a:pt x="86399" y="49436"/>
                  </a:moveTo>
                  <a:lnTo>
                    <a:pt x="53888" y="69938"/>
                  </a:lnTo>
                  <a:lnTo>
                    <a:pt x="61850" y="69938"/>
                  </a:lnTo>
                  <a:lnTo>
                    <a:pt x="65488" y="66671"/>
                  </a:lnTo>
                  <a:lnTo>
                    <a:pt x="76573" y="64418"/>
                  </a:lnTo>
                  <a:lnTo>
                    <a:pt x="116223" y="64418"/>
                  </a:lnTo>
                  <a:lnTo>
                    <a:pt x="113527" y="60742"/>
                  </a:lnTo>
                  <a:lnTo>
                    <a:pt x="107488" y="55876"/>
                  </a:lnTo>
                  <a:lnTo>
                    <a:pt x="93417" y="50154"/>
                  </a:lnTo>
                  <a:lnTo>
                    <a:pt x="86399" y="49436"/>
                  </a:lnTo>
                  <a:close/>
                </a:path>
                <a:path w="370840" h="171450">
                  <a:moveTo>
                    <a:pt x="42440" y="13605"/>
                  </a:moveTo>
                  <a:lnTo>
                    <a:pt x="0" y="22230"/>
                  </a:lnTo>
                  <a:lnTo>
                    <a:pt x="822" y="26277"/>
                  </a:lnTo>
                  <a:lnTo>
                    <a:pt x="4570" y="25667"/>
                  </a:lnTo>
                  <a:lnTo>
                    <a:pt x="44892" y="25667"/>
                  </a:lnTo>
                  <a:lnTo>
                    <a:pt x="42440" y="13605"/>
                  </a:lnTo>
                  <a:close/>
                </a:path>
                <a:path w="370840" h="171450">
                  <a:moveTo>
                    <a:pt x="190918" y="28644"/>
                  </a:moveTo>
                  <a:lnTo>
                    <a:pt x="152650" y="53002"/>
                  </a:lnTo>
                  <a:lnTo>
                    <a:pt x="146331" y="83127"/>
                  </a:lnTo>
                  <a:lnTo>
                    <a:pt x="147697" y="93930"/>
                  </a:lnTo>
                  <a:lnTo>
                    <a:pt x="167791" y="128916"/>
                  </a:lnTo>
                  <a:lnTo>
                    <a:pt x="195549" y="139079"/>
                  </a:lnTo>
                  <a:lnTo>
                    <a:pt x="206631" y="137880"/>
                  </a:lnTo>
                  <a:lnTo>
                    <a:pt x="217529" y="134512"/>
                  </a:lnTo>
                  <a:lnTo>
                    <a:pt x="223442" y="131081"/>
                  </a:lnTo>
                  <a:lnTo>
                    <a:pt x="201415" y="131081"/>
                  </a:lnTo>
                  <a:lnTo>
                    <a:pt x="198151" y="130340"/>
                  </a:lnTo>
                  <a:lnTo>
                    <a:pt x="181085" y="93930"/>
                  </a:lnTo>
                  <a:lnTo>
                    <a:pt x="174859" y="52626"/>
                  </a:lnTo>
                  <a:lnTo>
                    <a:pt x="175483" y="46728"/>
                  </a:lnTo>
                  <a:lnTo>
                    <a:pt x="179666" y="40031"/>
                  </a:lnTo>
                  <a:lnTo>
                    <a:pt x="182571" y="37979"/>
                  </a:lnTo>
                  <a:lnTo>
                    <a:pt x="189353" y="36601"/>
                  </a:lnTo>
                  <a:lnTo>
                    <a:pt x="220609" y="36601"/>
                  </a:lnTo>
                  <a:lnTo>
                    <a:pt x="216677" y="34102"/>
                  </a:lnTo>
                  <a:lnTo>
                    <a:pt x="210506" y="31391"/>
                  </a:lnTo>
                  <a:lnTo>
                    <a:pt x="204034" y="29567"/>
                  </a:lnTo>
                  <a:lnTo>
                    <a:pt x="197505" y="28651"/>
                  </a:lnTo>
                  <a:lnTo>
                    <a:pt x="190918" y="28644"/>
                  </a:lnTo>
                  <a:close/>
                </a:path>
                <a:path w="370840" h="171450">
                  <a:moveTo>
                    <a:pt x="220609" y="36601"/>
                  </a:moveTo>
                  <a:lnTo>
                    <a:pt x="189353" y="36601"/>
                  </a:lnTo>
                  <a:lnTo>
                    <a:pt x="191988" y="36863"/>
                  </a:lnTo>
                  <a:lnTo>
                    <a:pt x="194195" y="38009"/>
                  </a:lnTo>
                  <a:lnTo>
                    <a:pt x="212452" y="86509"/>
                  </a:lnTo>
                  <a:lnTo>
                    <a:pt x="215949" y="119091"/>
                  </a:lnTo>
                  <a:lnTo>
                    <a:pt x="214758" y="122941"/>
                  </a:lnTo>
                  <a:lnTo>
                    <a:pt x="212407" y="126010"/>
                  </a:lnTo>
                  <a:lnTo>
                    <a:pt x="210600" y="128266"/>
                  </a:lnTo>
                  <a:lnTo>
                    <a:pt x="208051" y="129733"/>
                  </a:lnTo>
                  <a:lnTo>
                    <a:pt x="201415" y="131081"/>
                  </a:lnTo>
                  <a:lnTo>
                    <a:pt x="223442" y="131081"/>
                  </a:lnTo>
                  <a:lnTo>
                    <a:pt x="244839" y="94550"/>
                  </a:lnTo>
                  <a:lnTo>
                    <a:pt x="244969" y="84579"/>
                  </a:lnTo>
                  <a:lnTo>
                    <a:pt x="243539" y="73999"/>
                  </a:lnTo>
                  <a:lnTo>
                    <a:pt x="222285" y="37666"/>
                  </a:lnTo>
                  <a:lnTo>
                    <a:pt x="220609" y="36601"/>
                  </a:lnTo>
                  <a:close/>
                </a:path>
                <a:path w="370840" h="171450">
                  <a:moveTo>
                    <a:pt x="297384" y="23766"/>
                  </a:moveTo>
                  <a:lnTo>
                    <a:pt x="250644" y="23766"/>
                  </a:lnTo>
                  <a:lnTo>
                    <a:pt x="254090" y="24471"/>
                  </a:lnTo>
                  <a:lnTo>
                    <a:pt x="260756" y="28127"/>
                  </a:lnTo>
                  <a:lnTo>
                    <a:pt x="266386" y="33780"/>
                  </a:lnTo>
                  <a:lnTo>
                    <a:pt x="298545" y="72274"/>
                  </a:lnTo>
                  <a:lnTo>
                    <a:pt x="292656" y="86456"/>
                  </a:lnTo>
                  <a:lnTo>
                    <a:pt x="266245" y="118477"/>
                  </a:lnTo>
                  <a:lnTo>
                    <a:pt x="267046" y="122414"/>
                  </a:lnTo>
                  <a:lnTo>
                    <a:pt x="307080" y="114278"/>
                  </a:lnTo>
                  <a:lnTo>
                    <a:pt x="306448" y="111168"/>
                  </a:lnTo>
                  <a:lnTo>
                    <a:pt x="300810" y="111168"/>
                  </a:lnTo>
                  <a:lnTo>
                    <a:pt x="298182" y="110562"/>
                  </a:lnTo>
                  <a:lnTo>
                    <a:pt x="297064" y="109917"/>
                  </a:lnTo>
                  <a:lnTo>
                    <a:pt x="295217" y="107937"/>
                  </a:lnTo>
                  <a:lnTo>
                    <a:pt x="294587" y="106603"/>
                  </a:lnTo>
                  <a:lnTo>
                    <a:pt x="294024" y="103833"/>
                  </a:lnTo>
                  <a:lnTo>
                    <a:pt x="294063" y="102534"/>
                  </a:lnTo>
                  <a:lnTo>
                    <a:pt x="294365" y="101029"/>
                  </a:lnTo>
                  <a:lnTo>
                    <a:pt x="294610" y="99993"/>
                  </a:lnTo>
                  <a:lnTo>
                    <a:pt x="296022" y="96403"/>
                  </a:lnTo>
                  <a:lnTo>
                    <a:pt x="303643" y="78300"/>
                  </a:lnTo>
                  <a:lnTo>
                    <a:pt x="342829" y="78300"/>
                  </a:lnTo>
                  <a:lnTo>
                    <a:pt x="341773" y="77044"/>
                  </a:lnTo>
                  <a:lnTo>
                    <a:pt x="317205" y="46955"/>
                  </a:lnTo>
                  <a:lnTo>
                    <a:pt x="319564" y="41018"/>
                  </a:lnTo>
                  <a:lnTo>
                    <a:pt x="311670" y="41018"/>
                  </a:lnTo>
                  <a:lnTo>
                    <a:pt x="298142" y="24707"/>
                  </a:lnTo>
                  <a:lnTo>
                    <a:pt x="297384" y="23766"/>
                  </a:lnTo>
                  <a:close/>
                </a:path>
                <a:path w="370840" h="171450">
                  <a:moveTo>
                    <a:pt x="342829" y="78300"/>
                  </a:moveTo>
                  <a:lnTo>
                    <a:pt x="303643" y="78300"/>
                  </a:lnTo>
                  <a:lnTo>
                    <a:pt x="319104" y="97028"/>
                  </a:lnTo>
                  <a:lnTo>
                    <a:pt x="320922" y="99999"/>
                  </a:lnTo>
                  <a:lnTo>
                    <a:pt x="321438" y="102534"/>
                  </a:lnTo>
                  <a:lnTo>
                    <a:pt x="321516" y="103833"/>
                  </a:lnTo>
                  <a:lnTo>
                    <a:pt x="321313" y="104628"/>
                  </a:lnTo>
                  <a:lnTo>
                    <a:pt x="319524" y="106662"/>
                  </a:lnTo>
                  <a:lnTo>
                    <a:pt x="316890" y="107805"/>
                  </a:lnTo>
                  <a:lnTo>
                    <a:pt x="312515" y="109073"/>
                  </a:lnTo>
                  <a:lnTo>
                    <a:pt x="313316" y="113012"/>
                  </a:lnTo>
                  <a:lnTo>
                    <a:pt x="370306" y="101431"/>
                  </a:lnTo>
                  <a:lnTo>
                    <a:pt x="369618" y="98042"/>
                  </a:lnTo>
                  <a:lnTo>
                    <a:pt x="366049" y="98042"/>
                  </a:lnTo>
                  <a:lnTo>
                    <a:pt x="363165" y="97679"/>
                  </a:lnTo>
                  <a:lnTo>
                    <a:pt x="360855" y="96403"/>
                  </a:lnTo>
                  <a:lnTo>
                    <a:pt x="357294" y="93838"/>
                  </a:lnTo>
                  <a:lnTo>
                    <a:pt x="352926" y="89756"/>
                  </a:lnTo>
                  <a:lnTo>
                    <a:pt x="347753" y="84158"/>
                  </a:lnTo>
                  <a:lnTo>
                    <a:pt x="342829" y="78300"/>
                  </a:lnTo>
                  <a:close/>
                </a:path>
                <a:path w="370840" h="171450">
                  <a:moveTo>
                    <a:pt x="306280" y="110341"/>
                  </a:moveTo>
                  <a:lnTo>
                    <a:pt x="303072" y="110992"/>
                  </a:lnTo>
                  <a:lnTo>
                    <a:pt x="300810" y="111168"/>
                  </a:lnTo>
                  <a:lnTo>
                    <a:pt x="306448" y="111168"/>
                  </a:lnTo>
                  <a:lnTo>
                    <a:pt x="306280" y="110341"/>
                  </a:lnTo>
                  <a:close/>
                </a:path>
                <a:path w="370840" h="171450">
                  <a:moveTo>
                    <a:pt x="369506" y="97492"/>
                  </a:moveTo>
                  <a:lnTo>
                    <a:pt x="366049" y="98042"/>
                  </a:lnTo>
                  <a:lnTo>
                    <a:pt x="369618" y="98042"/>
                  </a:lnTo>
                  <a:lnTo>
                    <a:pt x="369506" y="97492"/>
                  </a:lnTo>
                  <a:close/>
                </a:path>
                <a:path w="370840" h="171450">
                  <a:moveTo>
                    <a:pt x="334137" y="11102"/>
                  </a:moveTo>
                  <a:lnTo>
                    <a:pt x="313336" y="11102"/>
                  </a:lnTo>
                  <a:lnTo>
                    <a:pt x="315760" y="11349"/>
                  </a:lnTo>
                  <a:lnTo>
                    <a:pt x="318742" y="12946"/>
                  </a:lnTo>
                  <a:lnTo>
                    <a:pt x="319643" y="14110"/>
                  </a:lnTo>
                  <a:lnTo>
                    <a:pt x="320606" y="18851"/>
                  </a:lnTo>
                  <a:lnTo>
                    <a:pt x="318830" y="25059"/>
                  </a:lnTo>
                  <a:lnTo>
                    <a:pt x="314627" y="34265"/>
                  </a:lnTo>
                  <a:lnTo>
                    <a:pt x="311670" y="41018"/>
                  </a:lnTo>
                  <a:lnTo>
                    <a:pt x="319564" y="41018"/>
                  </a:lnTo>
                  <a:lnTo>
                    <a:pt x="324686" y="28127"/>
                  </a:lnTo>
                  <a:lnTo>
                    <a:pt x="327892" y="19952"/>
                  </a:lnTo>
                  <a:lnTo>
                    <a:pt x="331213" y="14057"/>
                  </a:lnTo>
                  <a:lnTo>
                    <a:pt x="334137" y="11102"/>
                  </a:lnTo>
                  <a:close/>
                </a:path>
                <a:path w="370840" h="171450">
                  <a:moveTo>
                    <a:pt x="302924" y="8624"/>
                  </a:moveTo>
                  <a:lnTo>
                    <a:pt x="246263" y="20138"/>
                  </a:lnTo>
                  <a:lnTo>
                    <a:pt x="247084" y="24185"/>
                  </a:lnTo>
                  <a:lnTo>
                    <a:pt x="250644" y="23766"/>
                  </a:lnTo>
                  <a:lnTo>
                    <a:pt x="297384" y="23766"/>
                  </a:lnTo>
                  <a:lnTo>
                    <a:pt x="294925" y="18032"/>
                  </a:lnTo>
                  <a:lnTo>
                    <a:pt x="295047" y="17134"/>
                  </a:lnTo>
                  <a:lnTo>
                    <a:pt x="295527" y="16506"/>
                  </a:lnTo>
                  <a:lnTo>
                    <a:pt x="300814" y="13380"/>
                  </a:lnTo>
                  <a:lnTo>
                    <a:pt x="303747" y="12672"/>
                  </a:lnTo>
                  <a:lnTo>
                    <a:pt x="302924" y="8624"/>
                  </a:lnTo>
                  <a:close/>
                </a:path>
                <a:path w="370840" h="171450">
                  <a:moveTo>
                    <a:pt x="345366" y="0"/>
                  </a:moveTo>
                  <a:lnTo>
                    <a:pt x="309158" y="7357"/>
                  </a:lnTo>
                  <a:lnTo>
                    <a:pt x="309981" y="11404"/>
                  </a:lnTo>
                  <a:lnTo>
                    <a:pt x="313336" y="11102"/>
                  </a:lnTo>
                  <a:lnTo>
                    <a:pt x="334137" y="11102"/>
                  </a:lnTo>
                  <a:lnTo>
                    <a:pt x="337889" y="7308"/>
                  </a:lnTo>
                  <a:lnTo>
                    <a:pt x="341769" y="5096"/>
                  </a:lnTo>
                  <a:lnTo>
                    <a:pt x="346188" y="4047"/>
                  </a:lnTo>
                  <a:lnTo>
                    <a:pt x="34536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FD23C962-0F21-2291-C8AE-A89F3978233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8960" y="2263086"/>
              <a:ext cx="147843" cy="223431"/>
            </a:xfrm>
            <a:prstGeom prst="rect">
              <a:avLst/>
            </a:prstGeom>
          </p:spPr>
        </p:pic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75EEA853-1920-41BB-C52F-09291231C0E7}"/>
                </a:ext>
              </a:extLst>
            </p:cNvPr>
            <p:cNvSpPr/>
            <p:nvPr/>
          </p:nvSpPr>
          <p:spPr>
            <a:xfrm>
              <a:off x="2900711" y="2065802"/>
              <a:ext cx="834188" cy="387488"/>
            </a:xfrm>
            <a:custGeom>
              <a:avLst/>
              <a:gdLst/>
              <a:ahLst/>
              <a:cxnLst/>
              <a:rect l="l" t="t" r="r" b="b"/>
              <a:pathLst>
                <a:path w="608330" h="282575">
                  <a:moveTo>
                    <a:pt x="20427" y="243672"/>
                  </a:moveTo>
                  <a:lnTo>
                    <a:pt x="10308" y="245813"/>
                  </a:lnTo>
                  <a:lnTo>
                    <a:pt x="6409" y="248502"/>
                  </a:lnTo>
                  <a:lnTo>
                    <a:pt x="857" y="257130"/>
                  </a:lnTo>
                  <a:lnTo>
                    <a:pt x="0" y="261800"/>
                  </a:lnTo>
                  <a:lnTo>
                    <a:pt x="2125" y="271846"/>
                  </a:lnTo>
                  <a:lnTo>
                    <a:pt x="4796" y="275750"/>
                  </a:lnTo>
                  <a:lnTo>
                    <a:pt x="13352" y="281317"/>
                  </a:lnTo>
                  <a:lnTo>
                    <a:pt x="18003" y="282177"/>
                  </a:lnTo>
                  <a:lnTo>
                    <a:pt x="28050" y="280051"/>
                  </a:lnTo>
                  <a:lnTo>
                    <a:pt x="31972" y="277378"/>
                  </a:lnTo>
                  <a:lnTo>
                    <a:pt x="37612" y="268806"/>
                  </a:lnTo>
                  <a:lnTo>
                    <a:pt x="38491" y="264152"/>
                  </a:lnTo>
                  <a:lnTo>
                    <a:pt x="36365" y="254105"/>
                  </a:lnTo>
                  <a:lnTo>
                    <a:pt x="33690" y="250183"/>
                  </a:lnTo>
                  <a:lnTo>
                    <a:pt x="25119" y="244543"/>
                  </a:lnTo>
                  <a:lnTo>
                    <a:pt x="20427" y="243672"/>
                  </a:lnTo>
                  <a:close/>
                </a:path>
                <a:path w="608330" h="282575">
                  <a:moveTo>
                    <a:pt x="104639" y="138459"/>
                  </a:moveTo>
                  <a:lnTo>
                    <a:pt x="62577" y="138459"/>
                  </a:lnTo>
                  <a:lnTo>
                    <a:pt x="64762" y="138625"/>
                  </a:lnTo>
                  <a:lnTo>
                    <a:pt x="68837" y="140272"/>
                  </a:lnTo>
                  <a:lnTo>
                    <a:pt x="93295" y="241754"/>
                  </a:lnTo>
                  <a:lnTo>
                    <a:pt x="94077" y="247788"/>
                  </a:lnTo>
                  <a:lnTo>
                    <a:pt x="93263" y="253284"/>
                  </a:lnTo>
                  <a:lnTo>
                    <a:pt x="91866" y="255672"/>
                  </a:lnTo>
                  <a:lnTo>
                    <a:pt x="87095" y="259723"/>
                  </a:lnTo>
                  <a:lnTo>
                    <a:pt x="82735" y="261407"/>
                  </a:lnTo>
                  <a:lnTo>
                    <a:pt x="72471" y="263579"/>
                  </a:lnTo>
                  <a:lnTo>
                    <a:pt x="73325" y="267619"/>
                  </a:lnTo>
                  <a:lnTo>
                    <a:pt x="151296" y="251122"/>
                  </a:lnTo>
                  <a:lnTo>
                    <a:pt x="150857" y="249045"/>
                  </a:lnTo>
                  <a:lnTo>
                    <a:pt x="137204" y="249045"/>
                  </a:lnTo>
                  <a:lnTo>
                    <a:pt x="131431" y="246921"/>
                  </a:lnTo>
                  <a:lnTo>
                    <a:pt x="129320" y="245219"/>
                  </a:lnTo>
                  <a:lnTo>
                    <a:pt x="126655" y="240534"/>
                  </a:lnTo>
                  <a:lnTo>
                    <a:pt x="125027" y="234812"/>
                  </a:lnTo>
                  <a:lnTo>
                    <a:pt x="104639" y="138459"/>
                  </a:lnTo>
                  <a:close/>
                </a:path>
                <a:path w="608330" h="282575">
                  <a:moveTo>
                    <a:pt x="150441" y="247081"/>
                  </a:moveTo>
                  <a:lnTo>
                    <a:pt x="141451" y="248983"/>
                  </a:lnTo>
                  <a:lnTo>
                    <a:pt x="137204" y="249045"/>
                  </a:lnTo>
                  <a:lnTo>
                    <a:pt x="150857" y="249045"/>
                  </a:lnTo>
                  <a:lnTo>
                    <a:pt x="150441" y="247081"/>
                  </a:lnTo>
                  <a:close/>
                </a:path>
                <a:path w="608330" h="282575">
                  <a:moveTo>
                    <a:pt x="212578" y="100636"/>
                  </a:moveTo>
                  <a:lnTo>
                    <a:pt x="151287" y="100636"/>
                  </a:lnTo>
                  <a:lnTo>
                    <a:pt x="154749" y="100644"/>
                  </a:lnTo>
                  <a:lnTo>
                    <a:pt x="160300" y="102436"/>
                  </a:lnTo>
                  <a:lnTo>
                    <a:pt x="188977" y="220044"/>
                  </a:lnTo>
                  <a:lnTo>
                    <a:pt x="189589" y="223243"/>
                  </a:lnTo>
                  <a:lnTo>
                    <a:pt x="189544" y="227343"/>
                  </a:lnTo>
                  <a:lnTo>
                    <a:pt x="173592" y="242182"/>
                  </a:lnTo>
                  <a:lnTo>
                    <a:pt x="172064" y="242506"/>
                  </a:lnTo>
                  <a:lnTo>
                    <a:pt x="172919" y="246546"/>
                  </a:lnTo>
                  <a:lnTo>
                    <a:pt x="223589" y="235826"/>
                  </a:lnTo>
                  <a:lnTo>
                    <a:pt x="223037" y="233217"/>
                  </a:lnTo>
                  <a:lnTo>
                    <a:pt x="215963" y="233217"/>
                  </a:lnTo>
                  <a:lnTo>
                    <a:pt x="210752" y="233122"/>
                  </a:lnTo>
                  <a:lnTo>
                    <a:pt x="173592" y="106299"/>
                  </a:lnTo>
                  <a:lnTo>
                    <a:pt x="216547" y="106299"/>
                  </a:lnTo>
                  <a:lnTo>
                    <a:pt x="212578" y="100636"/>
                  </a:lnTo>
                  <a:close/>
                </a:path>
                <a:path w="608330" h="282575">
                  <a:moveTo>
                    <a:pt x="222733" y="231785"/>
                  </a:moveTo>
                  <a:lnTo>
                    <a:pt x="215963" y="233217"/>
                  </a:lnTo>
                  <a:lnTo>
                    <a:pt x="223037" y="233217"/>
                  </a:lnTo>
                  <a:lnTo>
                    <a:pt x="222733" y="231785"/>
                  </a:lnTo>
                  <a:close/>
                </a:path>
                <a:path w="608330" h="282575">
                  <a:moveTo>
                    <a:pt x="216547" y="106299"/>
                  </a:moveTo>
                  <a:lnTo>
                    <a:pt x="173592" y="106299"/>
                  </a:lnTo>
                  <a:lnTo>
                    <a:pt x="259626" y="228201"/>
                  </a:lnTo>
                  <a:lnTo>
                    <a:pt x="262247" y="227646"/>
                  </a:lnTo>
                  <a:lnTo>
                    <a:pt x="272438" y="174490"/>
                  </a:lnTo>
                  <a:lnTo>
                    <a:pt x="264349" y="174490"/>
                  </a:lnTo>
                  <a:lnTo>
                    <a:pt x="216547" y="106299"/>
                  </a:lnTo>
                  <a:close/>
                </a:path>
                <a:path w="608330" h="282575">
                  <a:moveTo>
                    <a:pt x="327644" y="80545"/>
                  </a:moveTo>
                  <a:lnTo>
                    <a:pt x="290450" y="80545"/>
                  </a:lnTo>
                  <a:lnTo>
                    <a:pt x="315243" y="197721"/>
                  </a:lnTo>
                  <a:lnTo>
                    <a:pt x="315813" y="202392"/>
                  </a:lnTo>
                  <a:lnTo>
                    <a:pt x="315382" y="204308"/>
                  </a:lnTo>
                  <a:lnTo>
                    <a:pt x="314813" y="207015"/>
                  </a:lnTo>
                  <a:lnTo>
                    <a:pt x="313728" y="209071"/>
                  </a:lnTo>
                  <a:lnTo>
                    <a:pt x="312124" y="210475"/>
                  </a:lnTo>
                  <a:lnTo>
                    <a:pt x="309826" y="212558"/>
                  </a:lnTo>
                  <a:lnTo>
                    <a:pt x="306492" y="214062"/>
                  </a:lnTo>
                  <a:lnTo>
                    <a:pt x="297319" y="216002"/>
                  </a:lnTo>
                  <a:lnTo>
                    <a:pt x="298175" y="220044"/>
                  </a:lnTo>
                  <a:lnTo>
                    <a:pt x="375490" y="203685"/>
                  </a:lnTo>
                  <a:lnTo>
                    <a:pt x="375036" y="201538"/>
                  </a:lnTo>
                  <a:lnTo>
                    <a:pt x="362219" y="201529"/>
                  </a:lnTo>
                  <a:lnTo>
                    <a:pt x="356668" y="199737"/>
                  </a:lnTo>
                  <a:lnTo>
                    <a:pt x="354679" y="198428"/>
                  </a:lnTo>
                  <a:lnTo>
                    <a:pt x="352276" y="194981"/>
                  </a:lnTo>
                  <a:lnTo>
                    <a:pt x="350874" y="190334"/>
                  </a:lnTo>
                  <a:lnTo>
                    <a:pt x="327644" y="80545"/>
                  </a:lnTo>
                  <a:close/>
                </a:path>
                <a:path w="608330" h="282575">
                  <a:moveTo>
                    <a:pt x="374636" y="199644"/>
                  </a:moveTo>
                  <a:lnTo>
                    <a:pt x="365681" y="201538"/>
                  </a:lnTo>
                  <a:lnTo>
                    <a:pt x="375036" y="201538"/>
                  </a:lnTo>
                  <a:lnTo>
                    <a:pt x="374636" y="199644"/>
                  </a:lnTo>
                  <a:close/>
                </a:path>
                <a:path w="608330" h="282575">
                  <a:moveTo>
                    <a:pt x="344158" y="55604"/>
                  </a:moveTo>
                  <a:lnTo>
                    <a:pt x="283878" y="68359"/>
                  </a:lnTo>
                  <a:lnTo>
                    <a:pt x="264349" y="174490"/>
                  </a:lnTo>
                  <a:lnTo>
                    <a:pt x="272438" y="174490"/>
                  </a:lnTo>
                  <a:lnTo>
                    <a:pt x="290450" y="80545"/>
                  </a:lnTo>
                  <a:lnTo>
                    <a:pt x="327644" y="80545"/>
                  </a:lnTo>
                  <a:lnTo>
                    <a:pt x="327059" y="77782"/>
                  </a:lnTo>
                  <a:lnTo>
                    <a:pt x="326497" y="73146"/>
                  </a:lnTo>
                  <a:lnTo>
                    <a:pt x="327512" y="68596"/>
                  </a:lnTo>
                  <a:lnTo>
                    <a:pt x="328606" y="66578"/>
                  </a:lnTo>
                  <a:lnTo>
                    <a:pt x="330210" y="65173"/>
                  </a:lnTo>
                  <a:lnTo>
                    <a:pt x="332507" y="63089"/>
                  </a:lnTo>
                  <a:lnTo>
                    <a:pt x="335841" y="61586"/>
                  </a:lnTo>
                  <a:lnTo>
                    <a:pt x="345013" y="59645"/>
                  </a:lnTo>
                  <a:lnTo>
                    <a:pt x="344158" y="55604"/>
                  </a:lnTo>
                  <a:close/>
                </a:path>
                <a:path w="608330" h="282575">
                  <a:moveTo>
                    <a:pt x="97476" y="104606"/>
                  </a:moveTo>
                  <a:lnTo>
                    <a:pt x="93873" y="105368"/>
                  </a:lnTo>
                  <a:lnTo>
                    <a:pt x="44649" y="141796"/>
                  </a:lnTo>
                  <a:lnTo>
                    <a:pt x="47445" y="145312"/>
                  </a:lnTo>
                  <a:lnTo>
                    <a:pt x="52268" y="141857"/>
                  </a:lnTo>
                  <a:lnTo>
                    <a:pt x="56535" y="139738"/>
                  </a:lnTo>
                  <a:lnTo>
                    <a:pt x="62577" y="138459"/>
                  </a:lnTo>
                  <a:lnTo>
                    <a:pt x="104639" y="138459"/>
                  </a:lnTo>
                  <a:lnTo>
                    <a:pt x="97476" y="104606"/>
                  </a:lnTo>
                  <a:close/>
                </a:path>
                <a:path w="608330" h="282575">
                  <a:moveTo>
                    <a:pt x="202084" y="85666"/>
                  </a:moveTo>
                  <a:lnTo>
                    <a:pt x="141587" y="98466"/>
                  </a:lnTo>
                  <a:lnTo>
                    <a:pt x="142441" y="102508"/>
                  </a:lnTo>
                  <a:lnTo>
                    <a:pt x="151287" y="100636"/>
                  </a:lnTo>
                  <a:lnTo>
                    <a:pt x="212578" y="100636"/>
                  </a:lnTo>
                  <a:lnTo>
                    <a:pt x="202084" y="85666"/>
                  </a:lnTo>
                  <a:close/>
                </a:path>
                <a:path w="608330" h="282575">
                  <a:moveTo>
                    <a:pt x="419899" y="85247"/>
                  </a:moveTo>
                  <a:lnTo>
                    <a:pt x="383054" y="108014"/>
                  </a:lnTo>
                  <a:lnTo>
                    <a:pt x="376248" y="140049"/>
                  </a:lnTo>
                  <a:lnTo>
                    <a:pt x="377847" y="151616"/>
                  </a:lnTo>
                  <a:lnTo>
                    <a:pt x="402783" y="190836"/>
                  </a:lnTo>
                  <a:lnTo>
                    <a:pt x="421831" y="195933"/>
                  </a:lnTo>
                  <a:lnTo>
                    <a:pt x="432729" y="194768"/>
                  </a:lnTo>
                  <a:lnTo>
                    <a:pt x="459115" y="176589"/>
                  </a:lnTo>
                  <a:lnTo>
                    <a:pt x="436679" y="176589"/>
                  </a:lnTo>
                  <a:lnTo>
                    <a:pt x="429997" y="174847"/>
                  </a:lnTo>
                  <a:lnTo>
                    <a:pt x="406091" y="140049"/>
                  </a:lnTo>
                  <a:lnTo>
                    <a:pt x="440125" y="132848"/>
                  </a:lnTo>
                  <a:lnTo>
                    <a:pt x="403997" y="132848"/>
                  </a:lnTo>
                  <a:lnTo>
                    <a:pt x="403188" y="129026"/>
                  </a:lnTo>
                  <a:lnTo>
                    <a:pt x="401895" y="120928"/>
                  </a:lnTo>
                  <a:lnTo>
                    <a:pt x="401599" y="113560"/>
                  </a:lnTo>
                  <a:lnTo>
                    <a:pt x="402298" y="106923"/>
                  </a:lnTo>
                  <a:lnTo>
                    <a:pt x="403993" y="101017"/>
                  </a:lnTo>
                  <a:lnTo>
                    <a:pt x="405610" y="96796"/>
                  </a:lnTo>
                  <a:lnTo>
                    <a:pt x="408311" y="94284"/>
                  </a:lnTo>
                  <a:lnTo>
                    <a:pt x="414646" y="92944"/>
                  </a:lnTo>
                  <a:lnTo>
                    <a:pt x="441644" y="92944"/>
                  </a:lnTo>
                  <a:lnTo>
                    <a:pt x="434704" y="88760"/>
                  </a:lnTo>
                  <a:lnTo>
                    <a:pt x="427389" y="86155"/>
                  </a:lnTo>
                  <a:lnTo>
                    <a:pt x="419899" y="85247"/>
                  </a:lnTo>
                  <a:close/>
                </a:path>
                <a:path w="608330" h="282575">
                  <a:moveTo>
                    <a:pt x="463552" y="153333"/>
                  </a:moveTo>
                  <a:lnTo>
                    <a:pt x="436679" y="176589"/>
                  </a:lnTo>
                  <a:lnTo>
                    <a:pt x="459115" y="176589"/>
                  </a:lnTo>
                  <a:lnTo>
                    <a:pt x="462096" y="171255"/>
                  </a:lnTo>
                  <a:lnTo>
                    <a:pt x="465174" y="163697"/>
                  </a:lnTo>
                  <a:lnTo>
                    <a:pt x="467774" y="154951"/>
                  </a:lnTo>
                  <a:lnTo>
                    <a:pt x="463552" y="153333"/>
                  </a:lnTo>
                  <a:close/>
                </a:path>
                <a:path w="608330" h="282575">
                  <a:moveTo>
                    <a:pt x="506089" y="36798"/>
                  </a:moveTo>
                  <a:lnTo>
                    <a:pt x="456224" y="36798"/>
                  </a:lnTo>
                  <a:lnTo>
                    <a:pt x="460468" y="37536"/>
                  </a:lnTo>
                  <a:lnTo>
                    <a:pt x="463067" y="39571"/>
                  </a:lnTo>
                  <a:lnTo>
                    <a:pt x="556332" y="168956"/>
                  </a:lnTo>
                  <a:lnTo>
                    <a:pt x="559935" y="168194"/>
                  </a:lnTo>
                  <a:lnTo>
                    <a:pt x="570903" y="117965"/>
                  </a:lnTo>
                  <a:lnTo>
                    <a:pt x="562771" y="117965"/>
                  </a:lnTo>
                  <a:lnTo>
                    <a:pt x="510617" y="43849"/>
                  </a:lnTo>
                  <a:lnTo>
                    <a:pt x="507638" y="39477"/>
                  </a:lnTo>
                  <a:lnTo>
                    <a:pt x="506089" y="36798"/>
                  </a:lnTo>
                  <a:close/>
                </a:path>
                <a:path w="608330" h="282575">
                  <a:moveTo>
                    <a:pt x="441644" y="92944"/>
                  </a:moveTo>
                  <a:lnTo>
                    <a:pt x="414646" y="92944"/>
                  </a:lnTo>
                  <a:lnTo>
                    <a:pt x="416822" y="93168"/>
                  </a:lnTo>
                  <a:lnTo>
                    <a:pt x="418628" y="94155"/>
                  </a:lnTo>
                  <a:lnTo>
                    <a:pt x="433701" y="126563"/>
                  </a:lnTo>
                  <a:lnTo>
                    <a:pt x="403997" y="132848"/>
                  </a:lnTo>
                  <a:lnTo>
                    <a:pt x="440125" y="132848"/>
                  </a:lnTo>
                  <a:lnTo>
                    <a:pt x="462112" y="128196"/>
                  </a:lnTo>
                  <a:lnTo>
                    <a:pt x="458533" y="116691"/>
                  </a:lnTo>
                  <a:lnTo>
                    <a:pt x="453962" y="107001"/>
                  </a:lnTo>
                  <a:lnTo>
                    <a:pt x="448399" y="99126"/>
                  </a:lnTo>
                  <a:lnTo>
                    <a:pt x="441844" y="93065"/>
                  </a:lnTo>
                  <a:lnTo>
                    <a:pt x="441644" y="92944"/>
                  </a:lnTo>
                  <a:close/>
                </a:path>
                <a:path w="608330" h="282575">
                  <a:moveTo>
                    <a:pt x="596734" y="12970"/>
                  </a:moveTo>
                  <a:lnTo>
                    <a:pt x="568660" y="12970"/>
                  </a:lnTo>
                  <a:lnTo>
                    <a:pt x="574493" y="13942"/>
                  </a:lnTo>
                  <a:lnTo>
                    <a:pt x="576474" y="14853"/>
                  </a:lnTo>
                  <a:lnTo>
                    <a:pt x="579512" y="17710"/>
                  </a:lnTo>
                  <a:lnTo>
                    <a:pt x="580503" y="19516"/>
                  </a:lnTo>
                  <a:lnTo>
                    <a:pt x="581365" y="23592"/>
                  </a:lnTo>
                  <a:lnTo>
                    <a:pt x="581442" y="26071"/>
                  </a:lnTo>
                  <a:lnTo>
                    <a:pt x="580988" y="31696"/>
                  </a:lnTo>
                  <a:lnTo>
                    <a:pt x="579951" y="37536"/>
                  </a:lnTo>
                  <a:lnTo>
                    <a:pt x="578029" y="46701"/>
                  </a:lnTo>
                  <a:lnTo>
                    <a:pt x="562771" y="117965"/>
                  </a:lnTo>
                  <a:lnTo>
                    <a:pt x="570903" y="117965"/>
                  </a:lnTo>
                  <a:lnTo>
                    <a:pt x="587091" y="43849"/>
                  </a:lnTo>
                  <a:lnTo>
                    <a:pt x="595215" y="15718"/>
                  </a:lnTo>
                  <a:lnTo>
                    <a:pt x="596734" y="12970"/>
                  </a:lnTo>
                  <a:close/>
                </a:path>
                <a:path w="608330" h="282575">
                  <a:moveTo>
                    <a:pt x="520461" y="18300"/>
                  </a:moveTo>
                  <a:lnTo>
                    <a:pt x="449479" y="33319"/>
                  </a:lnTo>
                  <a:lnTo>
                    <a:pt x="450334" y="37360"/>
                  </a:lnTo>
                  <a:lnTo>
                    <a:pt x="456224" y="36798"/>
                  </a:lnTo>
                  <a:lnTo>
                    <a:pt x="506089" y="36798"/>
                  </a:lnTo>
                  <a:lnTo>
                    <a:pt x="505719" y="36156"/>
                  </a:lnTo>
                  <a:lnTo>
                    <a:pt x="505100" y="34672"/>
                  </a:lnTo>
                  <a:lnTo>
                    <a:pt x="504376" y="31250"/>
                  </a:lnTo>
                  <a:lnTo>
                    <a:pt x="504874" y="29471"/>
                  </a:lnTo>
                  <a:lnTo>
                    <a:pt x="506318" y="28025"/>
                  </a:lnTo>
                  <a:lnTo>
                    <a:pt x="508308" y="25930"/>
                  </a:lnTo>
                  <a:lnTo>
                    <a:pt x="512507" y="24204"/>
                  </a:lnTo>
                  <a:lnTo>
                    <a:pt x="521315" y="22341"/>
                  </a:lnTo>
                  <a:lnTo>
                    <a:pt x="520461" y="18300"/>
                  </a:lnTo>
                  <a:close/>
                </a:path>
                <a:path w="608330" h="282575">
                  <a:moveTo>
                    <a:pt x="606950" y="0"/>
                  </a:moveTo>
                  <a:lnTo>
                    <a:pt x="558355" y="10283"/>
                  </a:lnTo>
                  <a:lnTo>
                    <a:pt x="559210" y="14323"/>
                  </a:lnTo>
                  <a:lnTo>
                    <a:pt x="564379" y="13229"/>
                  </a:lnTo>
                  <a:lnTo>
                    <a:pt x="568660" y="12970"/>
                  </a:lnTo>
                  <a:lnTo>
                    <a:pt x="596734" y="12970"/>
                  </a:lnTo>
                  <a:lnTo>
                    <a:pt x="598406" y="9946"/>
                  </a:lnTo>
                  <a:lnTo>
                    <a:pt x="602603" y="6054"/>
                  </a:lnTo>
                  <a:lnTo>
                    <a:pt x="607805" y="4041"/>
                  </a:lnTo>
                  <a:lnTo>
                    <a:pt x="6069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7DF4B7B6-141D-ED9C-37E7-26396E6A091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8898" y="1834674"/>
              <a:ext cx="138909" cy="226573"/>
            </a:xfrm>
            <a:prstGeom prst="rect">
              <a:avLst/>
            </a:prstGeom>
          </p:spPr>
        </p:pic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7C51E9C9-A5D5-CAA5-470B-14A0DF259F54}"/>
                </a:ext>
              </a:extLst>
            </p:cNvPr>
            <p:cNvSpPr/>
            <p:nvPr/>
          </p:nvSpPr>
          <p:spPr>
            <a:xfrm>
              <a:off x="2114253" y="1702398"/>
              <a:ext cx="4014202" cy="1664022"/>
            </a:xfrm>
            <a:custGeom>
              <a:avLst/>
              <a:gdLst/>
              <a:ahLst/>
              <a:cxnLst/>
              <a:rect l="l" t="t" r="r" b="b"/>
              <a:pathLst>
                <a:path w="2927350" h="1213485">
                  <a:moveTo>
                    <a:pt x="189852" y="1180388"/>
                  </a:moveTo>
                  <a:lnTo>
                    <a:pt x="189141" y="1176921"/>
                  </a:lnTo>
                  <a:lnTo>
                    <a:pt x="189026" y="1176337"/>
                  </a:lnTo>
                  <a:lnTo>
                    <a:pt x="185039" y="1176921"/>
                  </a:lnTo>
                  <a:lnTo>
                    <a:pt x="130644" y="1132103"/>
                  </a:lnTo>
                  <a:lnTo>
                    <a:pt x="124460" y="1126324"/>
                  </a:lnTo>
                  <a:lnTo>
                    <a:pt x="119532" y="1121727"/>
                  </a:lnTo>
                  <a:lnTo>
                    <a:pt x="128117" y="1117612"/>
                  </a:lnTo>
                  <a:lnTo>
                    <a:pt x="134454" y="1112786"/>
                  </a:lnTo>
                  <a:lnTo>
                    <a:pt x="138569" y="1107236"/>
                  </a:lnTo>
                  <a:lnTo>
                    <a:pt x="142557" y="1100467"/>
                  </a:lnTo>
                  <a:lnTo>
                    <a:pt x="144945" y="1093292"/>
                  </a:lnTo>
                  <a:lnTo>
                    <a:pt x="145694" y="1085710"/>
                  </a:lnTo>
                  <a:lnTo>
                    <a:pt x="144830" y="1077709"/>
                  </a:lnTo>
                  <a:lnTo>
                    <a:pt x="143002" y="1068730"/>
                  </a:lnTo>
                  <a:lnTo>
                    <a:pt x="138785" y="1061453"/>
                  </a:lnTo>
                  <a:lnTo>
                    <a:pt x="134467" y="1057808"/>
                  </a:lnTo>
                  <a:lnTo>
                    <a:pt x="125552" y="1050251"/>
                  </a:lnTo>
                  <a:lnTo>
                    <a:pt x="117843" y="1047064"/>
                  </a:lnTo>
                  <a:lnTo>
                    <a:pt x="110490" y="1046429"/>
                  </a:lnTo>
                  <a:lnTo>
                    <a:pt x="110490" y="1093076"/>
                  </a:lnTo>
                  <a:lnTo>
                    <a:pt x="110350" y="1099693"/>
                  </a:lnTo>
                  <a:lnTo>
                    <a:pt x="70231" y="1126324"/>
                  </a:lnTo>
                  <a:lnTo>
                    <a:pt x="58115" y="1067028"/>
                  </a:lnTo>
                  <a:lnTo>
                    <a:pt x="56959" y="1061364"/>
                  </a:lnTo>
                  <a:lnTo>
                    <a:pt x="68668" y="1058976"/>
                  </a:lnTo>
                  <a:lnTo>
                    <a:pt x="76962" y="1057808"/>
                  </a:lnTo>
                  <a:lnTo>
                    <a:pt x="84264" y="1057897"/>
                  </a:lnTo>
                  <a:lnTo>
                    <a:pt x="110490" y="1093076"/>
                  </a:lnTo>
                  <a:lnTo>
                    <a:pt x="110490" y="1046429"/>
                  </a:lnTo>
                  <a:lnTo>
                    <a:pt x="109016" y="1046289"/>
                  </a:lnTo>
                  <a:lnTo>
                    <a:pt x="101549" y="1046124"/>
                  </a:lnTo>
                  <a:lnTo>
                    <a:pt x="92379" y="1046784"/>
                  </a:lnTo>
                  <a:lnTo>
                    <a:pt x="81483" y="1048283"/>
                  </a:lnTo>
                  <a:lnTo>
                    <a:pt x="68897" y="1050607"/>
                  </a:lnTo>
                  <a:lnTo>
                    <a:pt x="0" y="1064691"/>
                  </a:lnTo>
                  <a:lnTo>
                    <a:pt x="825" y="1068730"/>
                  </a:lnTo>
                  <a:lnTo>
                    <a:pt x="7594" y="1067346"/>
                  </a:lnTo>
                  <a:lnTo>
                    <a:pt x="12357" y="1067028"/>
                  </a:lnTo>
                  <a:lnTo>
                    <a:pt x="47167" y="1190777"/>
                  </a:lnTo>
                  <a:lnTo>
                    <a:pt x="47701" y="1195908"/>
                  </a:lnTo>
                  <a:lnTo>
                    <a:pt x="46570" y="1200391"/>
                  </a:lnTo>
                  <a:lnTo>
                    <a:pt x="45199" y="1202397"/>
                  </a:lnTo>
                  <a:lnTo>
                    <a:pt x="40830" y="1205953"/>
                  </a:lnTo>
                  <a:lnTo>
                    <a:pt x="36322" y="1207541"/>
                  </a:lnTo>
                  <a:lnTo>
                    <a:pt x="29464" y="1208938"/>
                  </a:lnTo>
                  <a:lnTo>
                    <a:pt x="30289" y="1212977"/>
                  </a:lnTo>
                  <a:lnTo>
                    <a:pt x="106184" y="1197483"/>
                  </a:lnTo>
                  <a:lnTo>
                    <a:pt x="105714" y="1195146"/>
                  </a:lnTo>
                  <a:lnTo>
                    <a:pt x="105359" y="1193431"/>
                  </a:lnTo>
                  <a:lnTo>
                    <a:pt x="98577" y="1194816"/>
                  </a:lnTo>
                  <a:lnTo>
                    <a:pt x="93827" y="1195146"/>
                  </a:lnTo>
                  <a:lnTo>
                    <a:pt x="71818" y="1134097"/>
                  </a:lnTo>
                  <a:lnTo>
                    <a:pt x="81546" y="1132103"/>
                  </a:lnTo>
                  <a:lnTo>
                    <a:pt x="143154" y="1189926"/>
                  </a:lnTo>
                  <a:lnTo>
                    <a:pt x="189852" y="1180388"/>
                  </a:lnTo>
                  <a:close/>
                </a:path>
                <a:path w="2927350" h="1213485">
                  <a:moveTo>
                    <a:pt x="296430" y="1048448"/>
                  </a:moveTo>
                  <a:lnTo>
                    <a:pt x="291045" y="1022108"/>
                  </a:lnTo>
                  <a:lnTo>
                    <a:pt x="287743" y="1005903"/>
                  </a:lnTo>
                  <a:lnTo>
                    <a:pt x="162623" y="1031455"/>
                  </a:lnTo>
                  <a:lnTo>
                    <a:pt x="163449" y="1035507"/>
                  </a:lnTo>
                  <a:lnTo>
                    <a:pt x="172529" y="1033653"/>
                  </a:lnTo>
                  <a:lnTo>
                    <a:pt x="175971" y="1033691"/>
                  </a:lnTo>
                  <a:lnTo>
                    <a:pt x="210146" y="1157554"/>
                  </a:lnTo>
                  <a:lnTo>
                    <a:pt x="210680" y="1162227"/>
                  </a:lnTo>
                  <a:lnTo>
                    <a:pt x="210235" y="1164145"/>
                  </a:lnTo>
                  <a:lnTo>
                    <a:pt x="209727" y="1166825"/>
                  </a:lnTo>
                  <a:lnTo>
                    <a:pt x="208622" y="1168882"/>
                  </a:lnTo>
                  <a:lnTo>
                    <a:pt x="206933" y="1170292"/>
                  </a:lnTo>
                  <a:lnTo>
                    <a:pt x="204622" y="1172349"/>
                  </a:lnTo>
                  <a:lnTo>
                    <a:pt x="201320" y="1173822"/>
                  </a:lnTo>
                  <a:lnTo>
                    <a:pt x="192100" y="1175715"/>
                  </a:lnTo>
                  <a:lnTo>
                    <a:pt x="192925" y="1179753"/>
                  </a:lnTo>
                  <a:lnTo>
                    <a:pt x="270459" y="1163916"/>
                  </a:lnTo>
                  <a:lnTo>
                    <a:pt x="270014" y="1161719"/>
                  </a:lnTo>
                  <a:lnTo>
                    <a:pt x="269633" y="1159865"/>
                  </a:lnTo>
                  <a:lnTo>
                    <a:pt x="260553" y="1161719"/>
                  </a:lnTo>
                  <a:lnTo>
                    <a:pt x="257111" y="1161681"/>
                  </a:lnTo>
                  <a:lnTo>
                    <a:pt x="235013" y="1097445"/>
                  </a:lnTo>
                  <a:lnTo>
                    <a:pt x="247078" y="1094981"/>
                  </a:lnTo>
                  <a:lnTo>
                    <a:pt x="278599" y="1124546"/>
                  </a:lnTo>
                  <a:lnTo>
                    <a:pt x="282422" y="1123759"/>
                  </a:lnTo>
                  <a:lnTo>
                    <a:pt x="276542" y="1094981"/>
                  </a:lnTo>
                  <a:lnTo>
                    <a:pt x="275399" y="1089355"/>
                  </a:lnTo>
                  <a:lnTo>
                    <a:pt x="267208" y="1049286"/>
                  </a:lnTo>
                  <a:lnTo>
                    <a:pt x="263385" y="1050074"/>
                  </a:lnTo>
                  <a:lnTo>
                    <a:pt x="264096" y="1057808"/>
                  </a:lnTo>
                  <a:lnTo>
                    <a:pt x="264033" y="1059243"/>
                  </a:lnTo>
                  <a:lnTo>
                    <a:pt x="233349" y="1089355"/>
                  </a:lnTo>
                  <a:lnTo>
                    <a:pt x="221970" y="1033653"/>
                  </a:lnTo>
                  <a:lnTo>
                    <a:pt x="220916" y="1028446"/>
                  </a:lnTo>
                  <a:lnTo>
                    <a:pt x="246507" y="1023213"/>
                  </a:lnTo>
                  <a:lnTo>
                    <a:pt x="254711" y="1022108"/>
                  </a:lnTo>
                  <a:lnTo>
                    <a:pt x="267652" y="1022654"/>
                  </a:lnTo>
                  <a:lnTo>
                    <a:pt x="274408" y="1024801"/>
                  </a:lnTo>
                  <a:lnTo>
                    <a:pt x="284759" y="1032713"/>
                  </a:lnTo>
                  <a:lnTo>
                    <a:pt x="288886" y="1039583"/>
                  </a:lnTo>
                  <a:lnTo>
                    <a:pt x="291947" y="1049362"/>
                  </a:lnTo>
                  <a:lnTo>
                    <a:pt x="296430" y="1048448"/>
                  </a:lnTo>
                  <a:close/>
                </a:path>
                <a:path w="2927350" h="1213485">
                  <a:moveTo>
                    <a:pt x="490753" y="1156728"/>
                  </a:moveTo>
                  <a:lnTo>
                    <a:pt x="490194" y="1153998"/>
                  </a:lnTo>
                  <a:lnTo>
                    <a:pt x="489394" y="1150061"/>
                  </a:lnTo>
                  <a:lnTo>
                    <a:pt x="486232" y="1151318"/>
                  </a:lnTo>
                  <a:lnTo>
                    <a:pt x="483196" y="1152245"/>
                  </a:lnTo>
                  <a:lnTo>
                    <a:pt x="480275" y="1152829"/>
                  </a:lnTo>
                  <a:lnTo>
                    <a:pt x="472541" y="1153947"/>
                  </a:lnTo>
                  <a:lnTo>
                    <a:pt x="465277" y="1153998"/>
                  </a:lnTo>
                  <a:lnTo>
                    <a:pt x="458495" y="1152994"/>
                  </a:lnTo>
                  <a:lnTo>
                    <a:pt x="432104" y="1132255"/>
                  </a:lnTo>
                  <a:lnTo>
                    <a:pt x="434809" y="1130909"/>
                  </a:lnTo>
                  <a:lnTo>
                    <a:pt x="443255" y="1126693"/>
                  </a:lnTo>
                  <a:lnTo>
                    <a:pt x="468782" y="1098219"/>
                  </a:lnTo>
                  <a:lnTo>
                    <a:pt x="477672" y="1058659"/>
                  </a:lnTo>
                  <a:lnTo>
                    <a:pt x="475907" y="1044473"/>
                  </a:lnTo>
                  <a:lnTo>
                    <a:pt x="454533" y="1003528"/>
                  </a:lnTo>
                  <a:lnTo>
                    <a:pt x="440207" y="992619"/>
                  </a:lnTo>
                  <a:lnTo>
                    <a:pt x="440207" y="1087602"/>
                  </a:lnTo>
                  <a:lnTo>
                    <a:pt x="438543" y="1100886"/>
                  </a:lnTo>
                  <a:lnTo>
                    <a:pt x="411378" y="1130109"/>
                  </a:lnTo>
                  <a:lnTo>
                    <a:pt x="403402" y="1130909"/>
                  </a:lnTo>
                  <a:lnTo>
                    <a:pt x="395986" y="1129931"/>
                  </a:lnTo>
                  <a:lnTo>
                    <a:pt x="367995" y="1101382"/>
                  </a:lnTo>
                  <a:lnTo>
                    <a:pt x="355371" y="1053871"/>
                  </a:lnTo>
                  <a:lnTo>
                    <a:pt x="354368" y="1040396"/>
                  </a:lnTo>
                  <a:lnTo>
                    <a:pt x="354863" y="1028509"/>
                  </a:lnTo>
                  <a:lnTo>
                    <a:pt x="374053" y="994727"/>
                  </a:lnTo>
                  <a:lnTo>
                    <a:pt x="392938" y="990854"/>
                  </a:lnTo>
                  <a:lnTo>
                    <a:pt x="402069" y="992911"/>
                  </a:lnTo>
                  <a:lnTo>
                    <a:pt x="428713" y="1024953"/>
                  </a:lnTo>
                  <a:lnTo>
                    <a:pt x="439724" y="1072388"/>
                  </a:lnTo>
                  <a:lnTo>
                    <a:pt x="440207" y="1087602"/>
                  </a:lnTo>
                  <a:lnTo>
                    <a:pt x="440207" y="992619"/>
                  </a:lnTo>
                  <a:lnTo>
                    <a:pt x="436829" y="990854"/>
                  </a:lnTo>
                  <a:lnTo>
                    <a:pt x="428599" y="986536"/>
                  </a:lnTo>
                  <a:lnTo>
                    <a:pt x="413829" y="982357"/>
                  </a:lnTo>
                  <a:lnTo>
                    <a:pt x="365353" y="987945"/>
                  </a:lnTo>
                  <a:lnTo>
                    <a:pt x="329336" y="1016825"/>
                  </a:lnTo>
                  <a:lnTo>
                    <a:pt x="316458" y="1060462"/>
                  </a:lnTo>
                  <a:lnTo>
                    <a:pt x="318325" y="1076667"/>
                  </a:lnTo>
                  <a:lnTo>
                    <a:pt x="335445" y="1113269"/>
                  </a:lnTo>
                  <a:lnTo>
                    <a:pt x="367385" y="1135659"/>
                  </a:lnTo>
                  <a:lnTo>
                    <a:pt x="393598" y="1140129"/>
                  </a:lnTo>
                  <a:lnTo>
                    <a:pt x="399999" y="1148245"/>
                  </a:lnTo>
                  <a:lnTo>
                    <a:pt x="442315" y="1168374"/>
                  </a:lnTo>
                  <a:lnTo>
                    <a:pt x="452056" y="1168323"/>
                  </a:lnTo>
                  <a:lnTo>
                    <a:pt x="462076" y="1166926"/>
                  </a:lnTo>
                  <a:lnTo>
                    <a:pt x="468757" y="1165288"/>
                  </a:lnTo>
                  <a:lnTo>
                    <a:pt x="475754" y="1163040"/>
                  </a:lnTo>
                  <a:lnTo>
                    <a:pt x="483095" y="1160195"/>
                  </a:lnTo>
                  <a:lnTo>
                    <a:pt x="490753" y="1156728"/>
                  </a:lnTo>
                  <a:close/>
                </a:path>
                <a:path w="2927350" h="1213485">
                  <a:moveTo>
                    <a:pt x="2692920" y="201396"/>
                  </a:moveTo>
                  <a:lnTo>
                    <a:pt x="2692476" y="199148"/>
                  </a:lnTo>
                  <a:lnTo>
                    <a:pt x="2692108" y="197345"/>
                  </a:lnTo>
                  <a:lnTo>
                    <a:pt x="2683129" y="199148"/>
                  </a:lnTo>
                  <a:lnTo>
                    <a:pt x="2679674" y="199110"/>
                  </a:lnTo>
                  <a:lnTo>
                    <a:pt x="2646222" y="77419"/>
                  </a:lnTo>
                  <a:lnTo>
                    <a:pt x="2645219" y="70370"/>
                  </a:lnTo>
                  <a:lnTo>
                    <a:pt x="2646286" y="65836"/>
                  </a:lnTo>
                  <a:lnTo>
                    <a:pt x="2647391" y="63830"/>
                  </a:lnTo>
                  <a:lnTo>
                    <a:pt x="2649016" y="62445"/>
                  </a:lnTo>
                  <a:lnTo>
                    <a:pt x="2651328" y="60375"/>
                  </a:lnTo>
                  <a:lnTo>
                    <a:pt x="2654681" y="58915"/>
                  </a:lnTo>
                  <a:lnTo>
                    <a:pt x="2663875" y="57061"/>
                  </a:lnTo>
                  <a:lnTo>
                    <a:pt x="2663050" y="53009"/>
                  </a:lnTo>
                  <a:lnTo>
                    <a:pt x="2602649" y="65163"/>
                  </a:lnTo>
                  <a:lnTo>
                    <a:pt x="2582075" y="171107"/>
                  </a:lnTo>
                  <a:lnTo>
                    <a:pt x="2534653" y="102019"/>
                  </a:lnTo>
                  <a:lnTo>
                    <a:pt x="2530614" y="96139"/>
                  </a:lnTo>
                  <a:lnTo>
                    <a:pt x="2520696" y="81661"/>
                  </a:lnTo>
                  <a:lnTo>
                    <a:pt x="2460066" y="93865"/>
                  </a:lnTo>
                  <a:lnTo>
                    <a:pt x="2460879" y="97917"/>
                  </a:lnTo>
                  <a:lnTo>
                    <a:pt x="2469743" y="96139"/>
                  </a:lnTo>
                  <a:lnTo>
                    <a:pt x="2473210" y="96177"/>
                  </a:lnTo>
                  <a:lnTo>
                    <a:pt x="2506154" y="215379"/>
                  </a:lnTo>
                  <a:lnTo>
                    <a:pt x="2506738" y="223532"/>
                  </a:lnTo>
                  <a:lnTo>
                    <a:pt x="2506141" y="226428"/>
                  </a:lnTo>
                  <a:lnTo>
                    <a:pt x="2490647" y="237896"/>
                  </a:lnTo>
                  <a:lnTo>
                    <a:pt x="2489123" y="238201"/>
                  </a:lnTo>
                  <a:lnTo>
                    <a:pt x="2489936" y="242252"/>
                  </a:lnTo>
                  <a:lnTo>
                    <a:pt x="2540711" y="232029"/>
                  </a:lnTo>
                  <a:lnTo>
                    <a:pt x="2540165" y="229349"/>
                  </a:lnTo>
                  <a:lnTo>
                    <a:pt x="2539898" y="227977"/>
                  </a:lnTo>
                  <a:lnTo>
                    <a:pt x="2533116" y="229349"/>
                  </a:lnTo>
                  <a:lnTo>
                    <a:pt x="2527897" y="229196"/>
                  </a:lnTo>
                  <a:lnTo>
                    <a:pt x="2520632" y="225882"/>
                  </a:lnTo>
                  <a:lnTo>
                    <a:pt x="2491994" y="102019"/>
                  </a:lnTo>
                  <a:lnTo>
                    <a:pt x="2576817" y="224764"/>
                  </a:lnTo>
                  <a:lnTo>
                    <a:pt x="2579446" y="224231"/>
                  </a:lnTo>
                  <a:lnTo>
                    <a:pt x="2590177" y="171107"/>
                  </a:lnTo>
                  <a:lnTo>
                    <a:pt x="2609100" y="77419"/>
                  </a:lnTo>
                  <a:lnTo>
                    <a:pt x="2632735" y="194830"/>
                  </a:lnTo>
                  <a:lnTo>
                    <a:pt x="2633256" y="199504"/>
                  </a:lnTo>
                  <a:lnTo>
                    <a:pt x="2632811" y="201422"/>
                  </a:lnTo>
                  <a:lnTo>
                    <a:pt x="2632214" y="204127"/>
                  </a:lnTo>
                  <a:lnTo>
                    <a:pt x="2631109" y="206171"/>
                  </a:lnTo>
                  <a:lnTo>
                    <a:pt x="2629497" y="207556"/>
                  </a:lnTo>
                  <a:lnTo>
                    <a:pt x="2627172" y="209613"/>
                  </a:lnTo>
                  <a:lnTo>
                    <a:pt x="2623820" y="211086"/>
                  </a:lnTo>
                  <a:lnTo>
                    <a:pt x="2614638" y="212940"/>
                  </a:lnTo>
                  <a:lnTo>
                    <a:pt x="2615450" y="216992"/>
                  </a:lnTo>
                  <a:lnTo>
                    <a:pt x="2692920" y="201396"/>
                  </a:lnTo>
                  <a:close/>
                </a:path>
                <a:path w="2927350" h="1213485">
                  <a:moveTo>
                    <a:pt x="2785681" y="153568"/>
                  </a:moveTo>
                  <a:lnTo>
                    <a:pt x="2781477" y="151917"/>
                  </a:lnTo>
                  <a:lnTo>
                    <a:pt x="2778671" y="159080"/>
                  </a:lnTo>
                  <a:lnTo>
                    <a:pt x="2775724" y="164249"/>
                  </a:lnTo>
                  <a:lnTo>
                    <a:pt x="2769565" y="170573"/>
                  </a:lnTo>
                  <a:lnTo>
                    <a:pt x="2765831" y="172593"/>
                  </a:lnTo>
                  <a:lnTo>
                    <a:pt x="2754376" y="174904"/>
                  </a:lnTo>
                  <a:lnTo>
                    <a:pt x="2747708" y="173101"/>
                  </a:lnTo>
                  <a:lnTo>
                    <a:pt x="2724150" y="138061"/>
                  </a:lnTo>
                  <a:lnTo>
                    <a:pt x="2760027" y="130835"/>
                  </a:lnTo>
                  <a:lnTo>
                    <a:pt x="2780284" y="126758"/>
                  </a:lnTo>
                  <a:lnTo>
                    <a:pt x="2776817" y="115227"/>
                  </a:lnTo>
                  <a:lnTo>
                    <a:pt x="2751886" y="86550"/>
                  </a:lnTo>
                  <a:lnTo>
                    <a:pt x="2751886" y="124853"/>
                  </a:lnTo>
                  <a:lnTo>
                    <a:pt x="2722130" y="130835"/>
                  </a:lnTo>
                  <a:lnTo>
                    <a:pt x="2721318" y="126758"/>
                  </a:lnTo>
                  <a:lnTo>
                    <a:pt x="2720149" y="118897"/>
                  </a:lnTo>
                  <a:lnTo>
                    <a:pt x="2719921" y="111531"/>
                  </a:lnTo>
                  <a:lnTo>
                    <a:pt x="2720683" y="104902"/>
                  </a:lnTo>
                  <a:lnTo>
                    <a:pt x="2722435" y="99009"/>
                  </a:lnTo>
                  <a:lnTo>
                    <a:pt x="2724099" y="94805"/>
                  </a:lnTo>
                  <a:lnTo>
                    <a:pt x="2726817" y="92329"/>
                  </a:lnTo>
                  <a:lnTo>
                    <a:pt x="2733167" y="91046"/>
                  </a:lnTo>
                  <a:lnTo>
                    <a:pt x="2735338" y="91287"/>
                  </a:lnTo>
                  <a:lnTo>
                    <a:pt x="2737193" y="92329"/>
                  </a:lnTo>
                  <a:lnTo>
                    <a:pt x="2740291" y="94018"/>
                  </a:lnTo>
                  <a:lnTo>
                    <a:pt x="2742946" y="96926"/>
                  </a:lnTo>
                  <a:lnTo>
                    <a:pt x="2747264" y="105168"/>
                  </a:lnTo>
                  <a:lnTo>
                    <a:pt x="2749524" y="113106"/>
                  </a:lnTo>
                  <a:lnTo>
                    <a:pt x="2751886" y="124853"/>
                  </a:lnTo>
                  <a:lnTo>
                    <a:pt x="2751886" y="86550"/>
                  </a:lnTo>
                  <a:lnTo>
                    <a:pt x="2745981" y="84378"/>
                  </a:lnTo>
                  <a:lnTo>
                    <a:pt x="2738501" y="83400"/>
                  </a:lnTo>
                  <a:lnTo>
                    <a:pt x="2730830" y="84112"/>
                  </a:lnTo>
                  <a:lnTo>
                    <a:pt x="2697035" y="115252"/>
                  </a:lnTo>
                  <a:lnTo>
                    <a:pt x="2694216" y="137020"/>
                  </a:lnTo>
                  <a:lnTo>
                    <a:pt x="2695791" y="149352"/>
                  </a:lnTo>
                  <a:lnTo>
                    <a:pt x="2720340" y="188810"/>
                  </a:lnTo>
                  <a:lnTo>
                    <a:pt x="2739339" y="194094"/>
                  </a:lnTo>
                  <a:lnTo>
                    <a:pt x="2750248" y="193040"/>
                  </a:lnTo>
                  <a:lnTo>
                    <a:pt x="2776931" y="174904"/>
                  </a:lnTo>
                  <a:lnTo>
                    <a:pt x="2779839" y="169824"/>
                  </a:lnTo>
                  <a:lnTo>
                    <a:pt x="2783001" y="162293"/>
                  </a:lnTo>
                  <a:lnTo>
                    <a:pt x="2785681" y="153568"/>
                  </a:lnTo>
                  <a:close/>
                </a:path>
                <a:path w="2927350" h="1213485">
                  <a:moveTo>
                    <a:pt x="2927197" y="4051"/>
                  </a:moveTo>
                  <a:lnTo>
                    <a:pt x="2926384" y="0"/>
                  </a:lnTo>
                  <a:lnTo>
                    <a:pt x="2877693" y="9804"/>
                  </a:lnTo>
                  <a:lnTo>
                    <a:pt x="2878505" y="13855"/>
                  </a:lnTo>
                  <a:lnTo>
                    <a:pt x="2883687" y="12814"/>
                  </a:lnTo>
                  <a:lnTo>
                    <a:pt x="2887967" y="12598"/>
                  </a:lnTo>
                  <a:lnTo>
                    <a:pt x="2900553" y="23279"/>
                  </a:lnTo>
                  <a:lnTo>
                    <a:pt x="2900515" y="27038"/>
                  </a:lnTo>
                  <a:lnTo>
                    <a:pt x="2900108" y="31445"/>
                  </a:lnTo>
                  <a:lnTo>
                    <a:pt x="2899029" y="37198"/>
                  </a:lnTo>
                  <a:lnTo>
                    <a:pt x="2897124" y="45859"/>
                  </a:lnTo>
                  <a:lnTo>
                    <a:pt x="2881045" y="117525"/>
                  </a:lnTo>
                  <a:lnTo>
                    <a:pt x="2829623" y="42900"/>
                  </a:lnTo>
                  <a:lnTo>
                    <a:pt x="2826689" y="38506"/>
                  </a:lnTo>
                  <a:lnTo>
                    <a:pt x="2824886" y="35318"/>
                  </a:lnTo>
                  <a:lnTo>
                    <a:pt x="2824797" y="35166"/>
                  </a:lnTo>
                  <a:lnTo>
                    <a:pt x="2824200" y="33667"/>
                  </a:lnTo>
                  <a:lnTo>
                    <a:pt x="2823502" y="30238"/>
                  </a:lnTo>
                  <a:lnTo>
                    <a:pt x="2824022" y="28460"/>
                  </a:lnTo>
                  <a:lnTo>
                    <a:pt x="2825483" y="27038"/>
                  </a:lnTo>
                  <a:lnTo>
                    <a:pt x="2827490" y="24955"/>
                  </a:lnTo>
                  <a:lnTo>
                    <a:pt x="2831706" y="23279"/>
                  </a:lnTo>
                  <a:lnTo>
                    <a:pt x="2840532" y="21501"/>
                  </a:lnTo>
                  <a:lnTo>
                    <a:pt x="2839720" y="17449"/>
                  </a:lnTo>
                  <a:lnTo>
                    <a:pt x="2768587" y="31762"/>
                  </a:lnTo>
                  <a:lnTo>
                    <a:pt x="2769400" y="35814"/>
                  </a:lnTo>
                  <a:lnTo>
                    <a:pt x="2775305" y="35318"/>
                  </a:lnTo>
                  <a:lnTo>
                    <a:pt x="2779534" y="36093"/>
                  </a:lnTo>
                  <a:lnTo>
                    <a:pt x="2874099" y="168452"/>
                  </a:lnTo>
                  <a:lnTo>
                    <a:pt x="2877705" y="167728"/>
                  </a:lnTo>
                  <a:lnTo>
                    <a:pt x="2889186" y="117525"/>
                  </a:lnTo>
                  <a:lnTo>
                    <a:pt x="2905988" y="44069"/>
                  </a:lnTo>
                  <a:lnTo>
                    <a:pt x="2916199" y="12598"/>
                  </a:lnTo>
                  <a:lnTo>
                    <a:pt x="2917736" y="9867"/>
                  </a:lnTo>
                  <a:lnTo>
                    <a:pt x="2921978" y="6019"/>
                  </a:lnTo>
                  <a:lnTo>
                    <a:pt x="2927197" y="405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49069BA7-B7D8-3E2D-7BB0-F06ED661B15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9882" y="2136040"/>
              <a:ext cx="1855464" cy="569706"/>
            </a:xfrm>
            <a:prstGeom prst="rect">
              <a:avLst/>
            </a:prstGeom>
          </p:spPr>
        </p:pic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ABEB7630-B52F-7161-9837-E37189E459C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6365" y="1449450"/>
              <a:ext cx="144903" cy="223233"/>
            </a:xfrm>
            <a:prstGeom prst="rect">
              <a:avLst/>
            </a:prstGeom>
          </p:spPr>
        </p:pic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9294252E-7A94-54C3-6E81-F4AE4FBD9F31}"/>
                </a:ext>
              </a:extLst>
            </p:cNvPr>
            <p:cNvSpPr/>
            <p:nvPr/>
          </p:nvSpPr>
          <p:spPr>
            <a:xfrm>
              <a:off x="7371603" y="1265504"/>
              <a:ext cx="4251919" cy="371814"/>
            </a:xfrm>
            <a:custGeom>
              <a:avLst/>
              <a:gdLst/>
              <a:ahLst/>
              <a:cxnLst/>
              <a:rect l="l" t="t" r="r" b="b"/>
              <a:pathLst>
                <a:path w="3100704" h="271144">
                  <a:moveTo>
                    <a:pt x="101282" y="215823"/>
                  </a:moveTo>
                  <a:lnTo>
                    <a:pt x="95580" y="170675"/>
                  </a:lnTo>
                  <a:lnTo>
                    <a:pt x="77647" y="132765"/>
                  </a:lnTo>
                  <a:lnTo>
                    <a:pt x="75069" y="129921"/>
                  </a:lnTo>
                  <a:lnTo>
                    <a:pt x="75069" y="244970"/>
                  </a:lnTo>
                  <a:lnTo>
                    <a:pt x="74612" y="251498"/>
                  </a:lnTo>
                  <a:lnTo>
                    <a:pt x="72364" y="256197"/>
                  </a:lnTo>
                  <a:lnTo>
                    <a:pt x="71018" y="258902"/>
                  </a:lnTo>
                  <a:lnTo>
                    <a:pt x="68516" y="260629"/>
                  </a:lnTo>
                  <a:lnTo>
                    <a:pt x="61518" y="262039"/>
                  </a:lnTo>
                  <a:lnTo>
                    <a:pt x="58635" y="261708"/>
                  </a:lnTo>
                  <a:lnTo>
                    <a:pt x="41770" y="223570"/>
                  </a:lnTo>
                  <a:lnTo>
                    <a:pt x="33413" y="182486"/>
                  </a:lnTo>
                  <a:lnTo>
                    <a:pt x="26466" y="141300"/>
                  </a:lnTo>
                  <a:lnTo>
                    <a:pt x="26098" y="134658"/>
                  </a:lnTo>
                  <a:lnTo>
                    <a:pt x="27012" y="129781"/>
                  </a:lnTo>
                  <a:lnTo>
                    <a:pt x="30670" y="124561"/>
                  </a:lnTo>
                  <a:lnTo>
                    <a:pt x="32969" y="123190"/>
                  </a:lnTo>
                  <a:lnTo>
                    <a:pt x="40195" y="121729"/>
                  </a:lnTo>
                  <a:lnTo>
                    <a:pt x="43383" y="122288"/>
                  </a:lnTo>
                  <a:lnTo>
                    <a:pt x="58369" y="158280"/>
                  </a:lnTo>
                  <a:lnTo>
                    <a:pt x="73837" y="236512"/>
                  </a:lnTo>
                  <a:lnTo>
                    <a:pt x="75069" y="244970"/>
                  </a:lnTo>
                  <a:lnTo>
                    <a:pt x="75069" y="129921"/>
                  </a:lnTo>
                  <a:lnTo>
                    <a:pt x="72618" y="127215"/>
                  </a:lnTo>
                  <a:lnTo>
                    <a:pt x="67017" y="122580"/>
                  </a:lnTo>
                  <a:lnTo>
                    <a:pt x="65582" y="121729"/>
                  </a:lnTo>
                  <a:lnTo>
                    <a:pt x="60807" y="118859"/>
                  </a:lnTo>
                  <a:lnTo>
                    <a:pt x="54317" y="116166"/>
                  </a:lnTo>
                  <a:lnTo>
                    <a:pt x="47840" y="114617"/>
                  </a:lnTo>
                  <a:lnTo>
                    <a:pt x="41363" y="114198"/>
                  </a:lnTo>
                  <a:lnTo>
                    <a:pt x="34912" y="114935"/>
                  </a:lnTo>
                  <a:lnTo>
                    <a:pt x="4914" y="141605"/>
                  </a:lnTo>
                  <a:lnTo>
                    <a:pt x="0" y="168770"/>
                  </a:lnTo>
                  <a:lnTo>
                    <a:pt x="76" y="180060"/>
                  </a:lnTo>
                  <a:lnTo>
                    <a:pt x="7810" y="220916"/>
                  </a:lnTo>
                  <a:lnTo>
                    <a:pt x="27203" y="255320"/>
                  </a:lnTo>
                  <a:lnTo>
                    <a:pt x="59016" y="270865"/>
                  </a:lnTo>
                  <a:lnTo>
                    <a:pt x="72428" y="268147"/>
                  </a:lnTo>
                  <a:lnTo>
                    <a:pt x="77927" y="265493"/>
                  </a:lnTo>
                  <a:lnTo>
                    <a:pt x="81978" y="262039"/>
                  </a:lnTo>
                  <a:lnTo>
                    <a:pt x="87388" y="257429"/>
                  </a:lnTo>
                  <a:lnTo>
                    <a:pt x="91338" y="252476"/>
                  </a:lnTo>
                  <a:lnTo>
                    <a:pt x="97688" y="240715"/>
                  </a:lnTo>
                  <a:lnTo>
                    <a:pt x="99720" y="233591"/>
                  </a:lnTo>
                  <a:lnTo>
                    <a:pt x="100558" y="225628"/>
                  </a:lnTo>
                  <a:lnTo>
                    <a:pt x="101282" y="215823"/>
                  </a:lnTo>
                  <a:close/>
                </a:path>
                <a:path w="3100704" h="271144">
                  <a:moveTo>
                    <a:pt x="329095" y="213029"/>
                  </a:moveTo>
                  <a:lnTo>
                    <a:pt x="328637" y="210794"/>
                  </a:lnTo>
                  <a:lnTo>
                    <a:pt x="328282" y="208978"/>
                  </a:lnTo>
                  <a:lnTo>
                    <a:pt x="319303" y="210794"/>
                  </a:lnTo>
                  <a:lnTo>
                    <a:pt x="282282" y="89141"/>
                  </a:lnTo>
                  <a:lnTo>
                    <a:pt x="281787" y="86702"/>
                  </a:lnTo>
                  <a:lnTo>
                    <a:pt x="281266" y="82067"/>
                  </a:lnTo>
                  <a:lnTo>
                    <a:pt x="282321" y="77520"/>
                  </a:lnTo>
                  <a:lnTo>
                    <a:pt x="283425" y="75514"/>
                  </a:lnTo>
                  <a:lnTo>
                    <a:pt x="285051" y="74117"/>
                  </a:lnTo>
                  <a:lnTo>
                    <a:pt x="287362" y="72059"/>
                  </a:lnTo>
                  <a:lnTo>
                    <a:pt x="290715" y="70586"/>
                  </a:lnTo>
                  <a:lnTo>
                    <a:pt x="299897" y="68719"/>
                  </a:lnTo>
                  <a:lnTo>
                    <a:pt x="299085" y="64681"/>
                  </a:lnTo>
                  <a:lnTo>
                    <a:pt x="238696" y="76898"/>
                  </a:lnTo>
                  <a:lnTo>
                    <a:pt x="218211" y="182841"/>
                  </a:lnTo>
                  <a:lnTo>
                    <a:pt x="170764" y="113855"/>
                  </a:lnTo>
                  <a:lnTo>
                    <a:pt x="166725" y="107988"/>
                  </a:lnTo>
                  <a:lnTo>
                    <a:pt x="156743" y="93472"/>
                  </a:lnTo>
                  <a:lnTo>
                    <a:pt x="96139" y="105740"/>
                  </a:lnTo>
                  <a:lnTo>
                    <a:pt x="96951" y="109778"/>
                  </a:lnTo>
                  <a:lnTo>
                    <a:pt x="105816" y="107988"/>
                  </a:lnTo>
                  <a:lnTo>
                    <a:pt x="109283" y="108026"/>
                  </a:lnTo>
                  <a:lnTo>
                    <a:pt x="142354" y="227203"/>
                  </a:lnTo>
                  <a:lnTo>
                    <a:pt x="142938" y="235356"/>
                  </a:lnTo>
                  <a:lnTo>
                    <a:pt x="142341" y="238252"/>
                  </a:lnTo>
                  <a:lnTo>
                    <a:pt x="126860" y="249732"/>
                  </a:lnTo>
                  <a:lnTo>
                    <a:pt x="125336" y="250037"/>
                  </a:lnTo>
                  <a:lnTo>
                    <a:pt x="126149" y="254088"/>
                  </a:lnTo>
                  <a:lnTo>
                    <a:pt x="176911" y="243814"/>
                  </a:lnTo>
                  <a:lnTo>
                    <a:pt x="176377" y="241147"/>
                  </a:lnTo>
                  <a:lnTo>
                    <a:pt x="176098" y="239776"/>
                  </a:lnTo>
                  <a:lnTo>
                    <a:pt x="169316" y="241147"/>
                  </a:lnTo>
                  <a:lnTo>
                    <a:pt x="164096" y="240995"/>
                  </a:lnTo>
                  <a:lnTo>
                    <a:pt x="128066" y="113855"/>
                  </a:lnTo>
                  <a:lnTo>
                    <a:pt x="213017" y="236512"/>
                  </a:lnTo>
                  <a:lnTo>
                    <a:pt x="215646" y="235978"/>
                  </a:lnTo>
                  <a:lnTo>
                    <a:pt x="226326" y="182841"/>
                  </a:lnTo>
                  <a:lnTo>
                    <a:pt x="245148" y="89141"/>
                  </a:lnTo>
                  <a:lnTo>
                    <a:pt x="268909" y="206527"/>
                  </a:lnTo>
                  <a:lnTo>
                    <a:pt x="269430" y="211201"/>
                  </a:lnTo>
                  <a:lnTo>
                    <a:pt x="268986" y="213118"/>
                  </a:lnTo>
                  <a:lnTo>
                    <a:pt x="268389" y="215823"/>
                  </a:lnTo>
                  <a:lnTo>
                    <a:pt x="267284" y="217868"/>
                  </a:lnTo>
                  <a:lnTo>
                    <a:pt x="265671" y="219252"/>
                  </a:lnTo>
                  <a:lnTo>
                    <a:pt x="263359" y="221322"/>
                  </a:lnTo>
                  <a:lnTo>
                    <a:pt x="260007" y="222796"/>
                  </a:lnTo>
                  <a:lnTo>
                    <a:pt x="250812" y="224650"/>
                  </a:lnTo>
                  <a:lnTo>
                    <a:pt x="251637" y="228701"/>
                  </a:lnTo>
                  <a:lnTo>
                    <a:pt x="329095" y="213029"/>
                  </a:lnTo>
                  <a:close/>
                </a:path>
                <a:path w="3100704" h="271144">
                  <a:moveTo>
                    <a:pt x="421805" y="165112"/>
                  </a:moveTo>
                  <a:lnTo>
                    <a:pt x="417601" y="163461"/>
                  </a:lnTo>
                  <a:lnTo>
                    <a:pt x="414807" y="170637"/>
                  </a:lnTo>
                  <a:lnTo>
                    <a:pt x="411861" y="175806"/>
                  </a:lnTo>
                  <a:lnTo>
                    <a:pt x="405701" y="182143"/>
                  </a:lnTo>
                  <a:lnTo>
                    <a:pt x="401967" y="184162"/>
                  </a:lnTo>
                  <a:lnTo>
                    <a:pt x="390525" y="186486"/>
                  </a:lnTo>
                  <a:lnTo>
                    <a:pt x="383857" y="184683"/>
                  </a:lnTo>
                  <a:lnTo>
                    <a:pt x="360260" y="149669"/>
                  </a:lnTo>
                  <a:lnTo>
                    <a:pt x="395947" y="142455"/>
                  </a:lnTo>
                  <a:lnTo>
                    <a:pt x="416382" y="138315"/>
                  </a:lnTo>
                  <a:lnTo>
                    <a:pt x="396430" y="103009"/>
                  </a:lnTo>
                  <a:lnTo>
                    <a:pt x="387985" y="98158"/>
                  </a:lnTo>
                  <a:lnTo>
                    <a:pt x="387985" y="136423"/>
                  </a:lnTo>
                  <a:lnTo>
                    <a:pt x="358228" y="142455"/>
                  </a:lnTo>
                  <a:lnTo>
                    <a:pt x="357454" y="138620"/>
                  </a:lnTo>
                  <a:lnTo>
                    <a:pt x="356235" y="130517"/>
                  </a:lnTo>
                  <a:lnTo>
                    <a:pt x="356006" y="123139"/>
                  </a:lnTo>
                  <a:lnTo>
                    <a:pt x="356755" y="116509"/>
                  </a:lnTo>
                  <a:lnTo>
                    <a:pt x="358508" y="110617"/>
                  </a:lnTo>
                  <a:lnTo>
                    <a:pt x="360159" y="106413"/>
                  </a:lnTo>
                  <a:lnTo>
                    <a:pt x="362889" y="103924"/>
                  </a:lnTo>
                  <a:lnTo>
                    <a:pt x="369239" y="102641"/>
                  </a:lnTo>
                  <a:lnTo>
                    <a:pt x="371411" y="102882"/>
                  </a:lnTo>
                  <a:lnTo>
                    <a:pt x="373278" y="103924"/>
                  </a:lnTo>
                  <a:lnTo>
                    <a:pt x="376364" y="105600"/>
                  </a:lnTo>
                  <a:lnTo>
                    <a:pt x="379018" y="108521"/>
                  </a:lnTo>
                  <a:lnTo>
                    <a:pt x="383349" y="116751"/>
                  </a:lnTo>
                  <a:lnTo>
                    <a:pt x="385610" y="124688"/>
                  </a:lnTo>
                  <a:lnTo>
                    <a:pt x="387985" y="136423"/>
                  </a:lnTo>
                  <a:lnTo>
                    <a:pt x="387985" y="98158"/>
                  </a:lnTo>
                  <a:lnTo>
                    <a:pt x="382041" y="95961"/>
                  </a:lnTo>
                  <a:lnTo>
                    <a:pt x="374561" y="94996"/>
                  </a:lnTo>
                  <a:lnTo>
                    <a:pt x="366877" y="95719"/>
                  </a:lnTo>
                  <a:lnTo>
                    <a:pt x="333121" y="126885"/>
                  </a:lnTo>
                  <a:lnTo>
                    <a:pt x="330327" y="148666"/>
                  </a:lnTo>
                  <a:lnTo>
                    <a:pt x="331914" y="160985"/>
                  </a:lnTo>
                  <a:lnTo>
                    <a:pt x="356501" y="200418"/>
                  </a:lnTo>
                  <a:lnTo>
                    <a:pt x="375500" y="205689"/>
                  </a:lnTo>
                  <a:lnTo>
                    <a:pt x="386410" y="204622"/>
                  </a:lnTo>
                  <a:lnTo>
                    <a:pt x="419125" y="173837"/>
                  </a:lnTo>
                  <a:lnTo>
                    <a:pt x="421805" y="165112"/>
                  </a:lnTo>
                  <a:close/>
                </a:path>
                <a:path w="3100704" h="271144">
                  <a:moveTo>
                    <a:pt x="563181" y="15455"/>
                  </a:moveTo>
                  <a:lnTo>
                    <a:pt x="562356" y="11417"/>
                  </a:lnTo>
                  <a:lnTo>
                    <a:pt x="513676" y="21259"/>
                  </a:lnTo>
                  <a:lnTo>
                    <a:pt x="514489" y="25311"/>
                  </a:lnTo>
                  <a:lnTo>
                    <a:pt x="519671" y="24257"/>
                  </a:lnTo>
                  <a:lnTo>
                    <a:pt x="523951" y="24041"/>
                  </a:lnTo>
                  <a:lnTo>
                    <a:pt x="536562" y="34772"/>
                  </a:lnTo>
                  <a:lnTo>
                    <a:pt x="536498" y="38544"/>
                  </a:lnTo>
                  <a:lnTo>
                    <a:pt x="536117" y="42875"/>
                  </a:lnTo>
                  <a:lnTo>
                    <a:pt x="535038" y="48641"/>
                  </a:lnTo>
                  <a:lnTo>
                    <a:pt x="533146" y="57289"/>
                  </a:lnTo>
                  <a:lnTo>
                    <a:pt x="517131" y="128981"/>
                  </a:lnTo>
                  <a:lnTo>
                    <a:pt x="465632" y="54406"/>
                  </a:lnTo>
                  <a:lnTo>
                    <a:pt x="462699" y="49999"/>
                  </a:lnTo>
                  <a:lnTo>
                    <a:pt x="460921" y="46863"/>
                  </a:lnTo>
                  <a:lnTo>
                    <a:pt x="460806" y="46672"/>
                  </a:lnTo>
                  <a:lnTo>
                    <a:pt x="460197" y="45173"/>
                  </a:lnTo>
                  <a:lnTo>
                    <a:pt x="459511" y="41744"/>
                  </a:lnTo>
                  <a:lnTo>
                    <a:pt x="460019" y="39979"/>
                  </a:lnTo>
                  <a:lnTo>
                    <a:pt x="461479" y="38544"/>
                  </a:lnTo>
                  <a:lnTo>
                    <a:pt x="463486" y="36461"/>
                  </a:lnTo>
                  <a:lnTo>
                    <a:pt x="467702" y="34772"/>
                  </a:lnTo>
                  <a:lnTo>
                    <a:pt x="476529" y="32994"/>
                  </a:lnTo>
                  <a:lnTo>
                    <a:pt x="475703" y="28943"/>
                  </a:lnTo>
                  <a:lnTo>
                    <a:pt x="404596" y="43332"/>
                  </a:lnTo>
                  <a:lnTo>
                    <a:pt x="405409" y="47383"/>
                  </a:lnTo>
                  <a:lnTo>
                    <a:pt x="411314" y="46863"/>
                  </a:lnTo>
                  <a:lnTo>
                    <a:pt x="415544" y="47637"/>
                  </a:lnTo>
                  <a:lnTo>
                    <a:pt x="510235" y="179908"/>
                  </a:lnTo>
                  <a:lnTo>
                    <a:pt x="513854" y="179184"/>
                  </a:lnTo>
                  <a:lnTo>
                    <a:pt x="525284" y="128981"/>
                  </a:lnTo>
                  <a:lnTo>
                    <a:pt x="542010" y="55499"/>
                  </a:lnTo>
                  <a:lnTo>
                    <a:pt x="544487" y="45173"/>
                  </a:lnTo>
                  <a:lnTo>
                    <a:pt x="557961" y="17424"/>
                  </a:lnTo>
                  <a:lnTo>
                    <a:pt x="563181" y="15455"/>
                  </a:lnTo>
                  <a:close/>
                </a:path>
                <a:path w="3100704" h="271144">
                  <a:moveTo>
                    <a:pt x="2480792" y="228193"/>
                  </a:moveTo>
                  <a:lnTo>
                    <a:pt x="2480056" y="224383"/>
                  </a:lnTo>
                  <a:lnTo>
                    <a:pt x="2472906" y="224383"/>
                  </a:lnTo>
                  <a:lnTo>
                    <a:pt x="2469146" y="223113"/>
                  </a:lnTo>
                  <a:lnTo>
                    <a:pt x="2467673" y="221843"/>
                  </a:lnTo>
                  <a:lnTo>
                    <a:pt x="2466606" y="219303"/>
                  </a:lnTo>
                  <a:lnTo>
                    <a:pt x="2465870" y="218033"/>
                  </a:lnTo>
                  <a:lnTo>
                    <a:pt x="2464689" y="212953"/>
                  </a:lnTo>
                  <a:lnTo>
                    <a:pt x="2452306" y="151993"/>
                  </a:lnTo>
                  <a:lnTo>
                    <a:pt x="2451785" y="149453"/>
                  </a:lnTo>
                  <a:lnTo>
                    <a:pt x="2441714" y="99923"/>
                  </a:lnTo>
                  <a:lnTo>
                    <a:pt x="2439136" y="87223"/>
                  </a:lnTo>
                  <a:lnTo>
                    <a:pt x="2433561" y="88480"/>
                  </a:lnTo>
                  <a:lnTo>
                    <a:pt x="2433561" y="216763"/>
                  </a:lnTo>
                  <a:lnTo>
                    <a:pt x="2429916" y="228193"/>
                  </a:lnTo>
                  <a:lnTo>
                    <a:pt x="2424887" y="234543"/>
                  </a:lnTo>
                  <a:lnTo>
                    <a:pt x="2415552" y="237083"/>
                  </a:lnTo>
                  <a:lnTo>
                    <a:pt x="2413127" y="235813"/>
                  </a:lnTo>
                  <a:lnTo>
                    <a:pt x="2411158" y="235813"/>
                  </a:lnTo>
                  <a:lnTo>
                    <a:pt x="2391981" y="195173"/>
                  </a:lnTo>
                  <a:lnTo>
                    <a:pt x="2389174" y="174853"/>
                  </a:lnTo>
                  <a:lnTo>
                    <a:pt x="2389238" y="168503"/>
                  </a:lnTo>
                  <a:lnTo>
                    <a:pt x="2389797" y="162153"/>
                  </a:lnTo>
                  <a:lnTo>
                    <a:pt x="2391194" y="158343"/>
                  </a:lnTo>
                  <a:lnTo>
                    <a:pt x="2394889" y="153263"/>
                  </a:lnTo>
                  <a:lnTo>
                    <a:pt x="2396960" y="151993"/>
                  </a:lnTo>
                  <a:lnTo>
                    <a:pt x="2405481" y="151993"/>
                  </a:lnTo>
                  <a:lnTo>
                    <a:pt x="2411247" y="153263"/>
                  </a:lnTo>
                  <a:lnTo>
                    <a:pt x="2416962" y="157073"/>
                  </a:lnTo>
                  <a:lnTo>
                    <a:pt x="2422614" y="163423"/>
                  </a:lnTo>
                  <a:lnTo>
                    <a:pt x="2433561" y="216763"/>
                  </a:lnTo>
                  <a:lnTo>
                    <a:pt x="2433561" y="88480"/>
                  </a:lnTo>
                  <a:lnTo>
                    <a:pt x="2393746" y="97383"/>
                  </a:lnTo>
                  <a:lnTo>
                    <a:pt x="2394674" y="101193"/>
                  </a:lnTo>
                  <a:lnTo>
                    <a:pt x="2399487" y="99923"/>
                  </a:lnTo>
                  <a:lnTo>
                    <a:pt x="2402878" y="99923"/>
                  </a:lnTo>
                  <a:lnTo>
                    <a:pt x="2419858" y="149453"/>
                  </a:lnTo>
                  <a:lnTo>
                    <a:pt x="2414587" y="145643"/>
                  </a:lnTo>
                  <a:lnTo>
                    <a:pt x="2409875" y="143103"/>
                  </a:lnTo>
                  <a:lnTo>
                    <a:pt x="2401519" y="140563"/>
                  </a:lnTo>
                  <a:lnTo>
                    <a:pt x="2396985" y="140563"/>
                  </a:lnTo>
                  <a:lnTo>
                    <a:pt x="2384514" y="143103"/>
                  </a:lnTo>
                  <a:lnTo>
                    <a:pt x="2377871" y="146913"/>
                  </a:lnTo>
                  <a:lnTo>
                    <a:pt x="2372182" y="153263"/>
                  </a:lnTo>
                  <a:lnTo>
                    <a:pt x="2368258" y="157073"/>
                  </a:lnTo>
                  <a:lnTo>
                    <a:pt x="2359241" y="191363"/>
                  </a:lnTo>
                  <a:lnTo>
                    <a:pt x="2359660" y="198983"/>
                  </a:lnTo>
                  <a:lnTo>
                    <a:pt x="2377224" y="239623"/>
                  </a:lnTo>
                  <a:lnTo>
                    <a:pt x="2402243" y="251053"/>
                  </a:lnTo>
                  <a:lnTo>
                    <a:pt x="2411742" y="251053"/>
                  </a:lnTo>
                  <a:lnTo>
                    <a:pt x="2416848" y="249783"/>
                  </a:lnTo>
                  <a:lnTo>
                    <a:pt x="2421191" y="247243"/>
                  </a:lnTo>
                  <a:lnTo>
                    <a:pt x="2428367" y="242163"/>
                  </a:lnTo>
                  <a:lnTo>
                    <a:pt x="2431364" y="237083"/>
                  </a:lnTo>
                  <a:lnTo>
                    <a:pt x="2432113" y="235813"/>
                  </a:lnTo>
                  <a:lnTo>
                    <a:pt x="2436012" y="229463"/>
                  </a:lnTo>
                  <a:lnTo>
                    <a:pt x="2439301" y="244703"/>
                  </a:lnTo>
                  <a:lnTo>
                    <a:pt x="2477605" y="229463"/>
                  </a:lnTo>
                  <a:lnTo>
                    <a:pt x="2480792" y="228193"/>
                  </a:lnTo>
                  <a:close/>
                </a:path>
                <a:path w="3100704" h="271144">
                  <a:moveTo>
                    <a:pt x="2604147" y="209143"/>
                  </a:moveTo>
                  <a:lnTo>
                    <a:pt x="2603550" y="205333"/>
                  </a:lnTo>
                  <a:lnTo>
                    <a:pt x="2603347" y="204063"/>
                  </a:lnTo>
                  <a:lnTo>
                    <a:pt x="2598801" y="205333"/>
                  </a:lnTo>
                  <a:lnTo>
                    <a:pt x="2595600" y="204063"/>
                  </a:lnTo>
                  <a:lnTo>
                    <a:pt x="2593746" y="202793"/>
                  </a:lnTo>
                  <a:lnTo>
                    <a:pt x="2591892" y="201523"/>
                  </a:lnTo>
                  <a:lnTo>
                    <a:pt x="2590177" y="196443"/>
                  </a:lnTo>
                  <a:lnTo>
                    <a:pt x="2574633" y="120243"/>
                  </a:lnTo>
                  <a:lnTo>
                    <a:pt x="2572296" y="108813"/>
                  </a:lnTo>
                  <a:lnTo>
                    <a:pt x="2530627" y="116433"/>
                  </a:lnTo>
                  <a:lnTo>
                    <a:pt x="2531453" y="121513"/>
                  </a:lnTo>
                  <a:lnTo>
                    <a:pt x="2536088" y="120243"/>
                  </a:lnTo>
                  <a:lnTo>
                    <a:pt x="2539314" y="121513"/>
                  </a:lnTo>
                  <a:lnTo>
                    <a:pt x="2542933" y="124053"/>
                  </a:lnTo>
                  <a:lnTo>
                    <a:pt x="2544622" y="129133"/>
                  </a:lnTo>
                  <a:lnTo>
                    <a:pt x="2557310" y="191363"/>
                  </a:lnTo>
                  <a:lnTo>
                    <a:pt x="2554401" y="197713"/>
                  </a:lnTo>
                  <a:lnTo>
                    <a:pt x="2551684" y="202793"/>
                  </a:lnTo>
                  <a:lnTo>
                    <a:pt x="2547315" y="206603"/>
                  </a:lnTo>
                  <a:lnTo>
                    <a:pt x="2545092" y="207873"/>
                  </a:lnTo>
                  <a:lnTo>
                    <a:pt x="2540495" y="209143"/>
                  </a:lnTo>
                  <a:lnTo>
                    <a:pt x="2538653" y="209143"/>
                  </a:lnTo>
                  <a:lnTo>
                    <a:pt x="2514549" y="120243"/>
                  </a:lnTo>
                  <a:lnTo>
                    <a:pt x="2472867" y="129133"/>
                  </a:lnTo>
                  <a:lnTo>
                    <a:pt x="2473693" y="132943"/>
                  </a:lnTo>
                  <a:lnTo>
                    <a:pt x="2481554" y="132943"/>
                  </a:lnTo>
                  <a:lnTo>
                    <a:pt x="2485174" y="136753"/>
                  </a:lnTo>
                  <a:lnTo>
                    <a:pt x="2486863" y="140563"/>
                  </a:lnTo>
                  <a:lnTo>
                    <a:pt x="2498496" y="197713"/>
                  </a:lnTo>
                  <a:lnTo>
                    <a:pt x="2500325" y="204063"/>
                  </a:lnTo>
                  <a:lnTo>
                    <a:pt x="2526271" y="228193"/>
                  </a:lnTo>
                  <a:lnTo>
                    <a:pt x="2538082" y="225653"/>
                  </a:lnTo>
                  <a:lnTo>
                    <a:pt x="2559697" y="202793"/>
                  </a:lnTo>
                  <a:lnTo>
                    <a:pt x="2562479" y="216763"/>
                  </a:lnTo>
                  <a:lnTo>
                    <a:pt x="2604147" y="209143"/>
                  </a:lnTo>
                  <a:close/>
                </a:path>
                <a:path w="3100704" h="271144">
                  <a:moveTo>
                    <a:pt x="2792044" y="169773"/>
                  </a:moveTo>
                  <a:lnTo>
                    <a:pt x="2791510" y="167233"/>
                  </a:lnTo>
                  <a:lnTo>
                    <a:pt x="2791244" y="165963"/>
                  </a:lnTo>
                  <a:lnTo>
                    <a:pt x="2786596" y="167233"/>
                  </a:lnTo>
                  <a:lnTo>
                    <a:pt x="2783382" y="165963"/>
                  </a:lnTo>
                  <a:lnTo>
                    <a:pt x="2779763" y="163423"/>
                  </a:lnTo>
                  <a:lnTo>
                    <a:pt x="2778061" y="158343"/>
                  </a:lnTo>
                  <a:lnTo>
                    <a:pt x="2765717" y="97383"/>
                  </a:lnTo>
                  <a:lnTo>
                    <a:pt x="2763266" y="89763"/>
                  </a:lnTo>
                  <a:lnTo>
                    <a:pt x="2757957" y="80873"/>
                  </a:lnTo>
                  <a:lnTo>
                    <a:pt x="2754198" y="77063"/>
                  </a:lnTo>
                  <a:lnTo>
                    <a:pt x="2744495" y="71983"/>
                  </a:lnTo>
                  <a:lnTo>
                    <a:pt x="2738539" y="71983"/>
                  </a:lnTo>
                  <a:lnTo>
                    <a:pt x="2701658" y="98653"/>
                  </a:lnTo>
                  <a:lnTo>
                    <a:pt x="2697975" y="92303"/>
                  </a:lnTo>
                  <a:lnTo>
                    <a:pt x="2693606" y="88493"/>
                  </a:lnTo>
                  <a:lnTo>
                    <a:pt x="2683459" y="84683"/>
                  </a:lnTo>
                  <a:lnTo>
                    <a:pt x="2677642" y="83413"/>
                  </a:lnTo>
                  <a:lnTo>
                    <a:pt x="2665387" y="85953"/>
                  </a:lnTo>
                  <a:lnTo>
                    <a:pt x="2660408" y="88493"/>
                  </a:lnTo>
                  <a:lnTo>
                    <a:pt x="2651849" y="96113"/>
                  </a:lnTo>
                  <a:lnTo>
                    <a:pt x="2647531" y="101193"/>
                  </a:lnTo>
                  <a:lnTo>
                    <a:pt x="2643162" y="107543"/>
                  </a:lnTo>
                  <a:lnTo>
                    <a:pt x="2642882" y="106273"/>
                  </a:lnTo>
                  <a:lnTo>
                    <a:pt x="2640419" y="94843"/>
                  </a:lnTo>
                  <a:lnTo>
                    <a:pt x="2598750" y="103733"/>
                  </a:lnTo>
                  <a:lnTo>
                    <a:pt x="2599563" y="107543"/>
                  </a:lnTo>
                  <a:lnTo>
                    <a:pt x="2604211" y="106273"/>
                  </a:lnTo>
                  <a:lnTo>
                    <a:pt x="2607437" y="107543"/>
                  </a:lnTo>
                  <a:lnTo>
                    <a:pt x="2611043" y="111353"/>
                  </a:lnTo>
                  <a:lnTo>
                    <a:pt x="2612733" y="115163"/>
                  </a:lnTo>
                  <a:lnTo>
                    <a:pt x="2627655" y="188823"/>
                  </a:lnTo>
                  <a:lnTo>
                    <a:pt x="2627998" y="193903"/>
                  </a:lnTo>
                  <a:lnTo>
                    <a:pt x="2625737" y="197713"/>
                  </a:lnTo>
                  <a:lnTo>
                    <a:pt x="2622956" y="200253"/>
                  </a:lnTo>
                  <a:lnTo>
                    <a:pt x="2618752" y="201523"/>
                  </a:lnTo>
                  <a:lnTo>
                    <a:pt x="2619552" y="205333"/>
                  </a:lnTo>
                  <a:lnTo>
                    <a:pt x="2672270" y="195173"/>
                  </a:lnTo>
                  <a:lnTo>
                    <a:pt x="2671470" y="191363"/>
                  </a:lnTo>
                  <a:lnTo>
                    <a:pt x="2666860" y="191363"/>
                  </a:lnTo>
                  <a:lnTo>
                    <a:pt x="2663609" y="190093"/>
                  </a:lnTo>
                  <a:lnTo>
                    <a:pt x="2659837" y="186283"/>
                  </a:lnTo>
                  <a:lnTo>
                    <a:pt x="2658148" y="182473"/>
                  </a:lnTo>
                  <a:lnTo>
                    <a:pt x="2645511" y="120243"/>
                  </a:lnTo>
                  <a:lnTo>
                    <a:pt x="2648267" y="113893"/>
                  </a:lnTo>
                  <a:lnTo>
                    <a:pt x="2651125" y="108813"/>
                  </a:lnTo>
                  <a:lnTo>
                    <a:pt x="2652611" y="107543"/>
                  </a:lnTo>
                  <a:lnTo>
                    <a:pt x="2654096" y="106273"/>
                  </a:lnTo>
                  <a:lnTo>
                    <a:pt x="2656192" y="103733"/>
                  </a:lnTo>
                  <a:lnTo>
                    <a:pt x="2658694" y="102463"/>
                  </a:lnTo>
                  <a:lnTo>
                    <a:pt x="2663583" y="101193"/>
                  </a:lnTo>
                  <a:lnTo>
                    <a:pt x="2665552" y="102463"/>
                  </a:lnTo>
                  <a:lnTo>
                    <a:pt x="2669514" y="103733"/>
                  </a:lnTo>
                  <a:lnTo>
                    <a:pt x="2687104" y="174853"/>
                  </a:lnTo>
                  <a:lnTo>
                    <a:pt x="2687497" y="179933"/>
                  </a:lnTo>
                  <a:lnTo>
                    <a:pt x="2687256" y="182473"/>
                  </a:lnTo>
                  <a:lnTo>
                    <a:pt x="2686469" y="183743"/>
                  </a:lnTo>
                  <a:lnTo>
                    <a:pt x="2683713" y="187553"/>
                  </a:lnTo>
                  <a:lnTo>
                    <a:pt x="2681617" y="188823"/>
                  </a:lnTo>
                  <a:lnTo>
                    <a:pt x="2678798" y="188823"/>
                  </a:lnTo>
                  <a:lnTo>
                    <a:pt x="2679598" y="192633"/>
                  </a:lnTo>
                  <a:lnTo>
                    <a:pt x="2732544" y="182473"/>
                  </a:lnTo>
                  <a:lnTo>
                    <a:pt x="2731744" y="178663"/>
                  </a:lnTo>
                  <a:lnTo>
                    <a:pt x="2723426" y="178663"/>
                  </a:lnTo>
                  <a:lnTo>
                    <a:pt x="2721203" y="176123"/>
                  </a:lnTo>
                  <a:lnTo>
                    <a:pt x="2719578" y="174853"/>
                  </a:lnTo>
                  <a:lnTo>
                    <a:pt x="2718016" y="169773"/>
                  </a:lnTo>
                  <a:lnTo>
                    <a:pt x="2705341" y="107543"/>
                  </a:lnTo>
                  <a:lnTo>
                    <a:pt x="2707690" y="102463"/>
                  </a:lnTo>
                  <a:lnTo>
                    <a:pt x="2708541" y="101193"/>
                  </a:lnTo>
                  <a:lnTo>
                    <a:pt x="2710243" y="98653"/>
                  </a:lnTo>
                  <a:lnTo>
                    <a:pt x="2715717" y="92303"/>
                  </a:lnTo>
                  <a:lnTo>
                    <a:pt x="2718663" y="91033"/>
                  </a:lnTo>
                  <a:lnTo>
                    <a:pt x="2723908" y="89763"/>
                  </a:lnTo>
                  <a:lnTo>
                    <a:pt x="2725877" y="89763"/>
                  </a:lnTo>
                  <a:lnTo>
                    <a:pt x="2729496" y="91033"/>
                  </a:lnTo>
                  <a:lnTo>
                    <a:pt x="2731020" y="93573"/>
                  </a:lnTo>
                  <a:lnTo>
                    <a:pt x="2733484" y="97383"/>
                  </a:lnTo>
                  <a:lnTo>
                    <a:pt x="2735034" y="103733"/>
                  </a:lnTo>
                  <a:lnTo>
                    <a:pt x="2747264" y="163423"/>
                  </a:lnTo>
                  <a:lnTo>
                    <a:pt x="2747530" y="168503"/>
                  </a:lnTo>
                  <a:lnTo>
                    <a:pt x="2746616" y="171043"/>
                  </a:lnTo>
                  <a:lnTo>
                    <a:pt x="2745232" y="173583"/>
                  </a:lnTo>
                  <a:lnTo>
                    <a:pt x="2742488" y="176123"/>
                  </a:lnTo>
                  <a:lnTo>
                    <a:pt x="2738412" y="177393"/>
                  </a:lnTo>
                  <a:lnTo>
                    <a:pt x="2739212" y="181203"/>
                  </a:lnTo>
                  <a:lnTo>
                    <a:pt x="2792044" y="169773"/>
                  </a:lnTo>
                  <a:close/>
                </a:path>
                <a:path w="3100704" h="271144">
                  <a:moveTo>
                    <a:pt x="2904020" y="110083"/>
                  </a:moveTo>
                  <a:lnTo>
                    <a:pt x="2891967" y="68173"/>
                  </a:lnTo>
                  <a:lnTo>
                    <a:pt x="2888691" y="63093"/>
                  </a:lnTo>
                  <a:lnTo>
                    <a:pt x="2887053" y="60553"/>
                  </a:lnTo>
                  <a:lnTo>
                    <a:pt x="2881045" y="55473"/>
                  </a:lnTo>
                  <a:lnTo>
                    <a:pt x="2873451" y="51422"/>
                  </a:lnTo>
                  <a:lnTo>
                    <a:pt x="2873451" y="129133"/>
                  </a:lnTo>
                  <a:lnTo>
                    <a:pt x="2873349" y="132943"/>
                  </a:lnTo>
                  <a:lnTo>
                    <a:pt x="2872003" y="139293"/>
                  </a:lnTo>
                  <a:lnTo>
                    <a:pt x="2870301" y="144373"/>
                  </a:lnTo>
                  <a:lnTo>
                    <a:pt x="2867469" y="146913"/>
                  </a:lnTo>
                  <a:lnTo>
                    <a:pt x="2863532" y="146913"/>
                  </a:lnTo>
                  <a:lnTo>
                    <a:pt x="2858084" y="148183"/>
                  </a:lnTo>
                  <a:lnTo>
                    <a:pt x="2852470" y="145643"/>
                  </a:lnTo>
                  <a:lnTo>
                    <a:pt x="2846667" y="143103"/>
                  </a:lnTo>
                  <a:lnTo>
                    <a:pt x="2840698" y="138023"/>
                  </a:lnTo>
                  <a:lnTo>
                    <a:pt x="2829598" y="83413"/>
                  </a:lnTo>
                  <a:lnTo>
                    <a:pt x="2832163" y="71983"/>
                  </a:lnTo>
                  <a:lnTo>
                    <a:pt x="2833166" y="70713"/>
                  </a:lnTo>
                  <a:lnTo>
                    <a:pt x="2837142" y="65633"/>
                  </a:lnTo>
                  <a:lnTo>
                    <a:pt x="2849168" y="63093"/>
                  </a:lnTo>
                  <a:lnTo>
                    <a:pt x="2853321" y="64363"/>
                  </a:lnTo>
                  <a:lnTo>
                    <a:pt x="2856966" y="68173"/>
                  </a:lnTo>
                  <a:lnTo>
                    <a:pt x="2872625" y="115163"/>
                  </a:lnTo>
                  <a:lnTo>
                    <a:pt x="2873451" y="129133"/>
                  </a:lnTo>
                  <a:lnTo>
                    <a:pt x="2873451" y="51422"/>
                  </a:lnTo>
                  <a:lnTo>
                    <a:pt x="2866796" y="47853"/>
                  </a:lnTo>
                  <a:lnTo>
                    <a:pt x="2859468" y="46583"/>
                  </a:lnTo>
                  <a:lnTo>
                    <a:pt x="2845689" y="49123"/>
                  </a:lnTo>
                  <a:lnTo>
                    <a:pt x="2826994" y="70713"/>
                  </a:lnTo>
                  <a:lnTo>
                    <a:pt x="2824251" y="56743"/>
                  </a:lnTo>
                  <a:lnTo>
                    <a:pt x="2781376" y="65633"/>
                  </a:lnTo>
                  <a:lnTo>
                    <a:pt x="2782201" y="69443"/>
                  </a:lnTo>
                  <a:lnTo>
                    <a:pt x="2790545" y="69443"/>
                  </a:lnTo>
                  <a:lnTo>
                    <a:pt x="2794724" y="73253"/>
                  </a:lnTo>
                  <a:lnTo>
                    <a:pt x="2796502" y="77063"/>
                  </a:lnTo>
                  <a:lnTo>
                    <a:pt x="2821343" y="200253"/>
                  </a:lnTo>
                  <a:lnTo>
                    <a:pt x="2821508" y="204063"/>
                  </a:lnTo>
                  <a:lnTo>
                    <a:pt x="2820390" y="206603"/>
                  </a:lnTo>
                  <a:lnTo>
                    <a:pt x="2818688" y="209143"/>
                  </a:lnTo>
                  <a:lnTo>
                    <a:pt x="2815590" y="211683"/>
                  </a:lnTo>
                  <a:lnTo>
                    <a:pt x="2811107" y="211683"/>
                  </a:lnTo>
                  <a:lnTo>
                    <a:pt x="2811919" y="216763"/>
                  </a:lnTo>
                  <a:lnTo>
                    <a:pt x="2870225" y="204063"/>
                  </a:lnTo>
                  <a:lnTo>
                    <a:pt x="2869679" y="201523"/>
                  </a:lnTo>
                  <a:lnTo>
                    <a:pt x="2869400" y="200253"/>
                  </a:lnTo>
                  <a:lnTo>
                    <a:pt x="2864294" y="201523"/>
                  </a:lnTo>
                  <a:lnTo>
                    <a:pt x="2860776" y="201523"/>
                  </a:lnTo>
                  <a:lnTo>
                    <a:pt x="2842945" y="149453"/>
                  </a:lnTo>
                  <a:lnTo>
                    <a:pt x="2847886" y="153263"/>
                  </a:lnTo>
                  <a:lnTo>
                    <a:pt x="2852382" y="155803"/>
                  </a:lnTo>
                  <a:lnTo>
                    <a:pt x="2856407" y="157073"/>
                  </a:lnTo>
                  <a:lnTo>
                    <a:pt x="2861792" y="158343"/>
                  </a:lnTo>
                  <a:lnTo>
                    <a:pt x="2867304" y="158343"/>
                  </a:lnTo>
                  <a:lnTo>
                    <a:pt x="2880639" y="155803"/>
                  </a:lnTo>
                  <a:lnTo>
                    <a:pt x="2887205" y="151993"/>
                  </a:lnTo>
                  <a:lnTo>
                    <a:pt x="2889605" y="149453"/>
                  </a:lnTo>
                  <a:lnTo>
                    <a:pt x="2890799" y="148183"/>
                  </a:lnTo>
                  <a:lnTo>
                    <a:pt x="2898000" y="140563"/>
                  </a:lnTo>
                  <a:lnTo>
                    <a:pt x="2901480" y="132943"/>
                  </a:lnTo>
                  <a:lnTo>
                    <a:pt x="2903055" y="124053"/>
                  </a:lnTo>
                  <a:lnTo>
                    <a:pt x="2903893" y="116433"/>
                  </a:lnTo>
                  <a:lnTo>
                    <a:pt x="2904020" y="110083"/>
                  </a:lnTo>
                  <a:close/>
                </a:path>
                <a:path w="3100704" h="271144">
                  <a:moveTo>
                    <a:pt x="3010852" y="96050"/>
                  </a:moveTo>
                  <a:lnTo>
                    <a:pt x="3006636" y="94399"/>
                  </a:lnTo>
                  <a:lnTo>
                    <a:pt x="3003829" y="101600"/>
                  </a:lnTo>
                  <a:lnTo>
                    <a:pt x="3000908" y="106756"/>
                  </a:lnTo>
                  <a:lnTo>
                    <a:pt x="2994761" y="113080"/>
                  </a:lnTo>
                  <a:lnTo>
                    <a:pt x="2991027" y="115112"/>
                  </a:lnTo>
                  <a:lnTo>
                    <a:pt x="2979585" y="117449"/>
                  </a:lnTo>
                  <a:lnTo>
                    <a:pt x="2972917" y="115646"/>
                  </a:lnTo>
                  <a:lnTo>
                    <a:pt x="2949283" y="80670"/>
                  </a:lnTo>
                  <a:lnTo>
                    <a:pt x="2984766" y="73444"/>
                  </a:lnTo>
                  <a:lnTo>
                    <a:pt x="3005391" y="69253"/>
                  </a:lnTo>
                  <a:lnTo>
                    <a:pt x="3001911" y="57721"/>
                  </a:lnTo>
                  <a:lnTo>
                    <a:pt x="2997416" y="47993"/>
                  </a:lnTo>
                  <a:lnTo>
                    <a:pt x="2991916" y="40081"/>
                  </a:lnTo>
                  <a:lnTo>
                    <a:pt x="2985401" y="33959"/>
                  </a:lnTo>
                  <a:lnTo>
                    <a:pt x="2984855" y="33629"/>
                  </a:lnTo>
                  <a:lnTo>
                    <a:pt x="2978302" y="29603"/>
                  </a:lnTo>
                  <a:lnTo>
                    <a:pt x="2976994" y="29133"/>
                  </a:lnTo>
                  <a:lnTo>
                    <a:pt x="2976994" y="67398"/>
                  </a:lnTo>
                  <a:lnTo>
                    <a:pt x="2947251" y="73444"/>
                  </a:lnTo>
                  <a:lnTo>
                    <a:pt x="2946463" y="69621"/>
                  </a:lnTo>
                  <a:lnTo>
                    <a:pt x="2945231" y="61506"/>
                  </a:lnTo>
                  <a:lnTo>
                    <a:pt x="2945003" y="54140"/>
                  </a:lnTo>
                  <a:lnTo>
                    <a:pt x="2945752" y="47510"/>
                  </a:lnTo>
                  <a:lnTo>
                    <a:pt x="2947492" y="41617"/>
                  </a:lnTo>
                  <a:lnTo>
                    <a:pt x="2949143" y="37414"/>
                  </a:lnTo>
                  <a:lnTo>
                    <a:pt x="2951861" y="34925"/>
                  </a:lnTo>
                  <a:lnTo>
                    <a:pt x="2958211" y="33629"/>
                  </a:lnTo>
                  <a:lnTo>
                    <a:pt x="2960382" y="33870"/>
                  </a:lnTo>
                  <a:lnTo>
                    <a:pt x="2962275" y="34925"/>
                  </a:lnTo>
                  <a:lnTo>
                    <a:pt x="2965335" y="36588"/>
                  </a:lnTo>
                  <a:lnTo>
                    <a:pt x="2968002" y="39497"/>
                  </a:lnTo>
                  <a:lnTo>
                    <a:pt x="2972333" y="47726"/>
                  </a:lnTo>
                  <a:lnTo>
                    <a:pt x="2974606" y="55651"/>
                  </a:lnTo>
                  <a:lnTo>
                    <a:pt x="2976994" y="67398"/>
                  </a:lnTo>
                  <a:lnTo>
                    <a:pt x="2976994" y="29133"/>
                  </a:lnTo>
                  <a:lnTo>
                    <a:pt x="2971000" y="26936"/>
                  </a:lnTo>
                  <a:lnTo>
                    <a:pt x="2963519" y="25971"/>
                  </a:lnTo>
                  <a:lnTo>
                    <a:pt x="2955848" y="26708"/>
                  </a:lnTo>
                  <a:lnTo>
                    <a:pt x="2922117" y="57912"/>
                  </a:lnTo>
                  <a:lnTo>
                    <a:pt x="2919349" y="79692"/>
                  </a:lnTo>
                  <a:lnTo>
                    <a:pt x="2920949" y="92011"/>
                  </a:lnTo>
                  <a:lnTo>
                    <a:pt x="2945574" y="131419"/>
                  </a:lnTo>
                  <a:lnTo>
                    <a:pt x="2964586" y="136677"/>
                  </a:lnTo>
                  <a:lnTo>
                    <a:pt x="2975495" y="135585"/>
                  </a:lnTo>
                  <a:lnTo>
                    <a:pt x="3008172" y="104775"/>
                  </a:lnTo>
                  <a:lnTo>
                    <a:pt x="3010852" y="96050"/>
                  </a:lnTo>
                  <a:close/>
                </a:path>
                <a:path w="3100704" h="271144">
                  <a:moveTo>
                    <a:pt x="3100463" y="17411"/>
                  </a:moveTo>
                  <a:lnTo>
                    <a:pt x="3098546" y="7937"/>
                  </a:lnTo>
                  <a:lnTo>
                    <a:pt x="3096590" y="4622"/>
                  </a:lnTo>
                  <a:lnTo>
                    <a:pt x="3090684" y="584"/>
                  </a:lnTo>
                  <a:lnTo>
                    <a:pt x="3087166" y="0"/>
                  </a:lnTo>
                  <a:lnTo>
                    <a:pt x="3078340" y="1790"/>
                  </a:lnTo>
                  <a:lnTo>
                    <a:pt x="3055823" y="33705"/>
                  </a:lnTo>
                  <a:lnTo>
                    <a:pt x="3053588" y="22720"/>
                  </a:lnTo>
                  <a:lnTo>
                    <a:pt x="3051111" y="10515"/>
                  </a:lnTo>
                  <a:lnTo>
                    <a:pt x="3009328" y="19011"/>
                  </a:lnTo>
                  <a:lnTo>
                    <a:pt x="3010154" y="23063"/>
                  </a:lnTo>
                  <a:lnTo>
                    <a:pt x="3013722" y="22720"/>
                  </a:lnTo>
                  <a:lnTo>
                    <a:pt x="3016300" y="22872"/>
                  </a:lnTo>
                  <a:lnTo>
                    <a:pt x="3038424" y="103809"/>
                  </a:lnTo>
                  <a:lnTo>
                    <a:pt x="3038754" y="109448"/>
                  </a:lnTo>
                  <a:lnTo>
                    <a:pt x="3036455" y="114249"/>
                  </a:lnTo>
                  <a:lnTo>
                    <a:pt x="3033699" y="116078"/>
                  </a:lnTo>
                  <a:lnTo>
                    <a:pt x="3029331" y="117348"/>
                  </a:lnTo>
                  <a:lnTo>
                    <a:pt x="3030131" y="121285"/>
                  </a:lnTo>
                  <a:lnTo>
                    <a:pt x="3085363" y="110058"/>
                  </a:lnTo>
                  <a:lnTo>
                    <a:pt x="3084690" y="106756"/>
                  </a:lnTo>
                  <a:lnTo>
                    <a:pt x="3084563" y="106121"/>
                  </a:lnTo>
                  <a:lnTo>
                    <a:pt x="3080435" y="106730"/>
                  </a:lnTo>
                  <a:lnTo>
                    <a:pt x="3077426" y="106756"/>
                  </a:lnTo>
                  <a:lnTo>
                    <a:pt x="3073628" y="105625"/>
                  </a:lnTo>
                  <a:lnTo>
                    <a:pt x="3072041" y="104444"/>
                  </a:lnTo>
                  <a:lnTo>
                    <a:pt x="3070009" y="101574"/>
                  </a:lnTo>
                  <a:lnTo>
                    <a:pt x="3069221" y="98983"/>
                  </a:lnTo>
                  <a:lnTo>
                    <a:pt x="3068282" y="94399"/>
                  </a:lnTo>
                  <a:lnTo>
                    <a:pt x="3067024" y="88722"/>
                  </a:lnTo>
                  <a:lnTo>
                    <a:pt x="3060496" y="56680"/>
                  </a:lnTo>
                  <a:lnTo>
                    <a:pt x="3060077" y="48641"/>
                  </a:lnTo>
                  <a:lnTo>
                    <a:pt x="3061576" y="36182"/>
                  </a:lnTo>
                  <a:lnTo>
                    <a:pt x="3062528" y="33705"/>
                  </a:lnTo>
                  <a:lnTo>
                    <a:pt x="3063113" y="32181"/>
                  </a:lnTo>
                  <a:lnTo>
                    <a:pt x="3065602" y="29095"/>
                  </a:lnTo>
                  <a:lnTo>
                    <a:pt x="3067164" y="27114"/>
                  </a:lnTo>
                  <a:lnTo>
                    <a:pt x="3069005" y="25895"/>
                  </a:lnTo>
                  <a:lnTo>
                    <a:pt x="3072079" y="25273"/>
                  </a:lnTo>
                  <a:lnTo>
                    <a:pt x="3072955" y="25323"/>
                  </a:lnTo>
                  <a:lnTo>
                    <a:pt x="3074339" y="25806"/>
                  </a:lnTo>
                  <a:lnTo>
                    <a:pt x="3076308" y="26847"/>
                  </a:lnTo>
                  <a:lnTo>
                    <a:pt x="3083001" y="30645"/>
                  </a:lnTo>
                  <a:lnTo>
                    <a:pt x="3086608" y="31203"/>
                  </a:lnTo>
                  <a:lnTo>
                    <a:pt x="3093821" y="29743"/>
                  </a:lnTo>
                  <a:lnTo>
                    <a:pt x="3096412" y="27800"/>
                  </a:lnTo>
                  <a:lnTo>
                    <a:pt x="3097860" y="25273"/>
                  </a:lnTo>
                  <a:lnTo>
                    <a:pt x="3100057" y="21450"/>
                  </a:lnTo>
                  <a:lnTo>
                    <a:pt x="3100463" y="1741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20" name="object 15">
            <a:extLst>
              <a:ext uri="{FF2B5EF4-FFF2-40B4-BE49-F238E27FC236}">
                <a16:creationId xmlns:a16="http://schemas.microsoft.com/office/drawing/2014/main" id="{2514026A-EC36-BBD7-F44E-276086F8C01B}"/>
              </a:ext>
            </a:extLst>
          </p:cNvPr>
          <p:cNvSpPr txBox="1"/>
          <p:nvPr/>
        </p:nvSpPr>
        <p:spPr>
          <a:xfrm>
            <a:off x="5322081" y="4476854"/>
            <a:ext cx="6353594" cy="1461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840"/>
              </a:lnSpc>
              <a:spcBef>
                <a:spcPts val="2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</a:t>
            </a:r>
            <a:r>
              <a:rPr sz="2000" spc="-14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lnSpc>
                <a:spcPts val="2840"/>
              </a:lnSpc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812165" algn="l"/>
                <a:tab pos="812800" algn="l"/>
              </a:tabLst>
            </a:pP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sz="2000" b="0" spc="-10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162.5</a:t>
            </a:r>
            <a:r>
              <a:rPr sz="2000" spc="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b="0" spc="10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</a:t>
            </a:r>
            <a:r>
              <a:rPr sz="2000" spc="5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sz="2000">
              <a:solidFill>
                <a:srgbClr val="028B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812165" algn="l"/>
                <a:tab pos="812800" algn="l"/>
              </a:tabLst>
            </a:pP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</a:t>
            </a:r>
            <a:r>
              <a:rPr sz="2000" b="0" spc="1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</a:t>
            </a:r>
            <a:r>
              <a:rPr lang="it-IT"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0.1,</a:t>
            </a:r>
            <a:r>
              <a:rPr sz="2000" b="0" spc="-19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b="0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000" b="0" baseline="-25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</a:t>
            </a:r>
            <a:r>
              <a:rPr lang="it-IT" sz="2000" b="0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sz="2000" b="0" spc="1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MV/m,</a:t>
            </a:r>
            <a:r>
              <a:rPr sz="2000" b="0" spc="-8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3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2000" b="0" spc="-30" baseline="-25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sz="2000" b="0" spc="5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0.78</a:t>
            </a:r>
            <a:r>
              <a:rPr sz="2000" b="0" spc="-9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2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</a:t>
            </a:r>
            <a:endParaRPr sz="20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812165" algn="l"/>
                <a:tab pos="812800" algn="l"/>
              </a:tabLst>
            </a:pP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2000" b="0" spc="1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HWRs</a:t>
            </a:r>
            <a:r>
              <a:rPr sz="2000" b="0" spc="-1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b="0" spc="1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2000" b="0" spc="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  <a:r>
              <a:rPr sz="2000" b="0" spc="-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sz="2000" b="0" spc="-8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1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endParaRPr sz="20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DDBF3CB1-B515-8711-5FB5-63640D1909C8}"/>
              </a:ext>
            </a:extLst>
          </p:cNvPr>
          <p:cNvSpPr txBox="1"/>
          <p:nvPr/>
        </p:nvSpPr>
        <p:spPr>
          <a:xfrm>
            <a:off x="594523" y="5144459"/>
            <a:ext cx="477763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354965" algn="l"/>
                <a:tab pos="355600" algn="l"/>
              </a:tabLst>
            </a:pPr>
            <a:r>
              <a:rPr sz="2000" spc="-2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  <a:endParaRPr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812165" algn="l"/>
                <a:tab pos="812800" algn="l"/>
              </a:tabLst>
            </a:pP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sz="2000" b="0" spc="-9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162.5</a:t>
            </a:r>
            <a:r>
              <a:rPr sz="2000" spc="1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b="0" spc="1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r>
              <a:rPr sz="2000" spc="15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>
                <a:solidFill>
                  <a:srgbClr val="028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sz="2000" b="0" spc="-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sz="20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812165" algn="l"/>
                <a:tab pos="812800" algn="l"/>
              </a:tabLst>
            </a:pP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sz="2000" b="0" spc="-6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sz="2000" b="0" spc="-3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sz="2000" b="0" spc="-3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1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kW,</a:t>
            </a:r>
            <a:r>
              <a:rPr sz="2000" b="0" spc="-3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2000" b="0" spc="-3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1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couplers</a:t>
            </a:r>
            <a:endParaRPr sz="20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34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C85409-DD29-3A60-E8F4-E3D339A4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PIP-II at Fermilab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C2FCFA-65F9-63D8-E9A1-D37D81DA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335781-8AD1-A00A-BDEC-DF95660E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43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98C48C-8CF8-1C3A-34FA-F424BE67D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DDEEB61A-B1FF-FE0D-9CFF-801932164504}"/>
              </a:ext>
            </a:extLst>
          </p:cNvPr>
          <p:cNvSpPr/>
          <p:nvPr/>
        </p:nvSpPr>
        <p:spPr>
          <a:xfrm>
            <a:off x="1371600" y="939800"/>
            <a:ext cx="9448799" cy="5321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D90D472-3A60-803C-83D5-7949D1526CC4}"/>
              </a:ext>
            </a:extLst>
          </p:cNvPr>
          <p:cNvSpPr/>
          <p:nvPr/>
        </p:nvSpPr>
        <p:spPr>
          <a:xfrm>
            <a:off x="9951443" y="5773468"/>
            <a:ext cx="705810" cy="368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356F62CB-A313-4BB9-3604-ECDAD9670966}"/>
              </a:ext>
            </a:extLst>
          </p:cNvPr>
          <p:cNvSpPr/>
          <p:nvPr/>
        </p:nvSpPr>
        <p:spPr>
          <a:xfrm>
            <a:off x="6095999" y="3788292"/>
            <a:ext cx="1010919" cy="310515"/>
          </a:xfrm>
          <a:custGeom>
            <a:avLst/>
            <a:gdLst/>
            <a:ahLst/>
            <a:cxnLst/>
            <a:rect l="l" t="t" r="r" b="b"/>
            <a:pathLst>
              <a:path w="1010920" h="310514">
                <a:moveTo>
                  <a:pt x="0" y="0"/>
                </a:moveTo>
                <a:lnTo>
                  <a:pt x="1010860" y="0"/>
                </a:lnTo>
                <a:lnTo>
                  <a:pt x="1010860" y="310455"/>
                </a:lnTo>
                <a:lnTo>
                  <a:pt x="0" y="310455"/>
                </a:lnTo>
                <a:lnTo>
                  <a:pt x="0" y="0"/>
                </a:lnTo>
                <a:close/>
              </a:path>
            </a:pathLst>
          </a:custGeom>
          <a:solidFill>
            <a:srgbClr val="99D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6861FE21-E902-C5C9-C3A0-2D73E6A37599}"/>
              </a:ext>
            </a:extLst>
          </p:cNvPr>
          <p:cNvSpPr/>
          <p:nvPr/>
        </p:nvSpPr>
        <p:spPr>
          <a:xfrm>
            <a:off x="4898135" y="3308096"/>
            <a:ext cx="2026920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50A6848-8CBD-9770-2C4D-53F44A32E51A}"/>
              </a:ext>
            </a:extLst>
          </p:cNvPr>
          <p:cNvSpPr/>
          <p:nvPr/>
        </p:nvSpPr>
        <p:spPr>
          <a:xfrm>
            <a:off x="4945710" y="3339972"/>
            <a:ext cx="1941195" cy="644525"/>
          </a:xfrm>
          <a:custGeom>
            <a:avLst/>
            <a:gdLst/>
            <a:ahLst/>
            <a:cxnLst/>
            <a:rect l="l" t="t" r="r" b="b"/>
            <a:pathLst>
              <a:path w="1941195" h="644525">
                <a:moveTo>
                  <a:pt x="1941112" y="0"/>
                </a:moveTo>
                <a:lnTo>
                  <a:pt x="0" y="644418"/>
                </a:lnTo>
              </a:path>
            </a:pathLst>
          </a:custGeom>
          <a:ln w="2955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6B1763B3-BDF6-E15D-BFDF-5CA19B53BD4C}"/>
              </a:ext>
            </a:extLst>
          </p:cNvPr>
          <p:cNvSpPr/>
          <p:nvPr/>
        </p:nvSpPr>
        <p:spPr>
          <a:xfrm>
            <a:off x="6909815" y="3195320"/>
            <a:ext cx="1850136" cy="4511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CF166AE-0D9B-FACB-ADE7-98AFCBFD8056}"/>
              </a:ext>
            </a:extLst>
          </p:cNvPr>
          <p:cNvSpPr/>
          <p:nvPr/>
        </p:nvSpPr>
        <p:spPr>
          <a:xfrm>
            <a:off x="6945488" y="3225737"/>
            <a:ext cx="1765935" cy="370205"/>
          </a:xfrm>
          <a:custGeom>
            <a:avLst/>
            <a:gdLst/>
            <a:ahLst/>
            <a:cxnLst/>
            <a:rect l="l" t="t" r="r" b="b"/>
            <a:pathLst>
              <a:path w="1765934" h="370204">
                <a:moveTo>
                  <a:pt x="0" y="93613"/>
                </a:moveTo>
                <a:lnTo>
                  <a:pt x="69866" y="83030"/>
                </a:lnTo>
                <a:lnTo>
                  <a:pt x="139513" y="72574"/>
                </a:lnTo>
                <a:lnTo>
                  <a:pt x="208721" y="62373"/>
                </a:lnTo>
                <a:lnTo>
                  <a:pt x="277271" y="52553"/>
                </a:lnTo>
                <a:lnTo>
                  <a:pt x="344942" y="43243"/>
                </a:lnTo>
                <a:lnTo>
                  <a:pt x="411516" y="34569"/>
                </a:lnTo>
                <a:lnTo>
                  <a:pt x="476772" y="26658"/>
                </a:lnTo>
                <a:lnTo>
                  <a:pt x="540492" y="19638"/>
                </a:lnTo>
                <a:lnTo>
                  <a:pt x="602455" y="13637"/>
                </a:lnTo>
                <a:lnTo>
                  <a:pt x="662443" y="8780"/>
                </a:lnTo>
                <a:lnTo>
                  <a:pt x="720430" y="5101"/>
                </a:lnTo>
                <a:lnTo>
                  <a:pt x="776630" y="2487"/>
                </a:lnTo>
                <a:lnTo>
                  <a:pt x="831181" y="844"/>
                </a:lnTo>
                <a:lnTo>
                  <a:pt x="884223" y="80"/>
                </a:lnTo>
                <a:lnTo>
                  <a:pt x="910221" y="0"/>
                </a:lnTo>
                <a:lnTo>
                  <a:pt x="935893" y="104"/>
                </a:lnTo>
                <a:lnTo>
                  <a:pt x="986331" y="821"/>
                </a:lnTo>
                <a:lnTo>
                  <a:pt x="1035675" y="2140"/>
                </a:lnTo>
                <a:lnTo>
                  <a:pt x="1084065" y="3967"/>
                </a:lnTo>
                <a:lnTo>
                  <a:pt x="1131637" y="6212"/>
                </a:lnTo>
                <a:lnTo>
                  <a:pt x="1178532" y="8780"/>
                </a:lnTo>
                <a:lnTo>
                  <a:pt x="1225361" y="11610"/>
                </a:lnTo>
                <a:lnTo>
                  <a:pt x="1272321" y="14764"/>
                </a:lnTo>
                <a:lnTo>
                  <a:pt x="1318927" y="18335"/>
                </a:lnTo>
                <a:lnTo>
                  <a:pt x="1364694" y="22415"/>
                </a:lnTo>
                <a:lnTo>
                  <a:pt x="1409135" y="27096"/>
                </a:lnTo>
                <a:lnTo>
                  <a:pt x="1451766" y="32471"/>
                </a:lnTo>
                <a:lnTo>
                  <a:pt x="1492102" y="38633"/>
                </a:lnTo>
                <a:lnTo>
                  <a:pt x="1529657" y="45674"/>
                </a:lnTo>
                <a:lnTo>
                  <a:pt x="1579715" y="58087"/>
                </a:lnTo>
                <a:lnTo>
                  <a:pt x="1626668" y="75563"/>
                </a:lnTo>
                <a:lnTo>
                  <a:pt x="1665720" y="98016"/>
                </a:lnTo>
                <a:lnTo>
                  <a:pt x="1695613" y="123481"/>
                </a:lnTo>
                <a:lnTo>
                  <a:pt x="1724942" y="160383"/>
                </a:lnTo>
                <a:lnTo>
                  <a:pt x="1746907" y="198473"/>
                </a:lnTo>
                <a:lnTo>
                  <a:pt x="1762877" y="245825"/>
                </a:lnTo>
                <a:lnTo>
                  <a:pt x="1765909" y="282416"/>
                </a:lnTo>
                <a:lnTo>
                  <a:pt x="1765651" y="294766"/>
                </a:lnTo>
                <a:lnTo>
                  <a:pt x="1760446" y="344669"/>
                </a:lnTo>
                <a:lnTo>
                  <a:pt x="1758509" y="357221"/>
                </a:lnTo>
                <a:lnTo>
                  <a:pt x="1756482" y="369784"/>
                </a:lnTo>
              </a:path>
            </a:pathLst>
          </a:custGeom>
          <a:ln w="2956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1D44D047-F260-EFED-28EF-4004FDD4EDEC}"/>
              </a:ext>
            </a:extLst>
          </p:cNvPr>
          <p:cNvSpPr/>
          <p:nvPr/>
        </p:nvSpPr>
        <p:spPr>
          <a:xfrm>
            <a:off x="7067222" y="2788955"/>
            <a:ext cx="1196975" cy="310515"/>
          </a:xfrm>
          <a:custGeom>
            <a:avLst/>
            <a:gdLst/>
            <a:ahLst/>
            <a:cxnLst/>
            <a:rect l="l" t="t" r="r" b="b"/>
            <a:pathLst>
              <a:path w="1196975" h="310514">
                <a:moveTo>
                  <a:pt x="0" y="0"/>
                </a:moveTo>
                <a:lnTo>
                  <a:pt x="1196808" y="0"/>
                </a:lnTo>
                <a:lnTo>
                  <a:pt x="1196808" y="310455"/>
                </a:lnTo>
                <a:lnTo>
                  <a:pt x="0" y="310455"/>
                </a:lnTo>
                <a:lnTo>
                  <a:pt x="0" y="0"/>
                </a:lnTo>
                <a:close/>
              </a:path>
            </a:pathLst>
          </a:custGeom>
          <a:solidFill>
            <a:srgbClr val="99D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BD8F41D4-C5DD-3DBE-EF13-7F488A81FFFA}"/>
              </a:ext>
            </a:extLst>
          </p:cNvPr>
          <p:cNvSpPr txBox="1"/>
          <p:nvPr/>
        </p:nvSpPr>
        <p:spPr>
          <a:xfrm>
            <a:off x="1371584" y="957459"/>
            <a:ext cx="3917980" cy="2174313"/>
          </a:xfrm>
          <a:prstGeom prst="rect">
            <a:avLst/>
          </a:prstGeom>
          <a:solidFill>
            <a:srgbClr val="99D6EA"/>
          </a:solidFill>
        </p:spPr>
        <p:txBody>
          <a:bodyPr vert="horz" wrap="square" lIns="0" tIns="0" rIns="0" bIns="0" rtlCol="0">
            <a:spAutoFit/>
          </a:bodyPr>
          <a:lstStyle/>
          <a:p>
            <a:pPr marL="340995" marR="130810" lvl="0" indent="-2654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/>
              <a:buChar char="•"/>
              <a:tabLst>
                <a:tab pos="341630" algn="l"/>
              </a:tabLst>
              <a:defRPr/>
            </a:pP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-M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ondu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sz="1400" b="1" i="0" u="none" strike="noStrike" kern="1200" cap="none" spc="0" normalizeH="0" baseline="2469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</a:t>
            </a:r>
            <a:r>
              <a:rPr kumimoji="0" sz="1600" b="1" i="0" u="none" strike="noStrike" kern="1200" cap="none" spc="-1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0995" marR="252095" lvl="0" indent="-265430" algn="l" defTabSz="914400" rtl="0" eaLnBrk="1" fontAlgn="auto" latinLnBrk="0" hangingPunct="1">
              <a:lnSpc>
                <a:spcPct val="1014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Tx/>
              <a:buFont typeface="Arial"/>
              <a:buChar char="•"/>
              <a:tabLst>
                <a:tab pos="341630" algn="l"/>
              </a:tabLst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nspo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rt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-M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sz="1400" b="1" i="0" u="none" strike="noStrike" kern="1200" cap="none" spc="0" normalizeH="0" baseline="2469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16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1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5910" marR="153035" lvl="0" indent="-221615" algn="l" defTabSz="914400" rtl="0" eaLnBrk="1" fontAlgn="auto" latinLnBrk="0" hangingPunct="1">
              <a:lnSpc>
                <a:spcPct val="1014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Tx/>
              <a:buFont typeface="Arial"/>
              <a:buChar char="•"/>
              <a:tabLst>
                <a:tab pos="296545" algn="l"/>
              </a:tabLst>
              <a:defRPr/>
            </a:pP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LBN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2100" marR="0" lvl="0" indent="-221615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70C0"/>
              </a:buClr>
              <a:buSzTx/>
              <a:buFont typeface="Arial"/>
              <a:buChar char="•"/>
              <a:tabLst>
                <a:tab pos="292735" algn="l"/>
              </a:tabLst>
              <a:defRPr/>
            </a:pP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ilit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6B7FC564-CDBD-3859-47A2-B94333A5948B}"/>
              </a:ext>
            </a:extLst>
          </p:cNvPr>
          <p:cNvSpPr txBox="1"/>
          <p:nvPr/>
        </p:nvSpPr>
        <p:spPr>
          <a:xfrm>
            <a:off x="6211024" y="3846895"/>
            <a:ext cx="78359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600" b="1" i="0" u="none" strike="noStrike" kern="1200" cap="none" spc="-1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600" b="1" i="0" u="none" strike="noStrike" kern="1200" cap="none" spc="-2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600" b="1" i="0" u="none" strike="noStrike" kern="1200" cap="none" spc="-3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343B39C9-786A-E7E7-7DE5-43B727E18046}"/>
              </a:ext>
            </a:extLst>
          </p:cNvPr>
          <p:cNvSpPr txBox="1"/>
          <p:nvPr/>
        </p:nvSpPr>
        <p:spPr>
          <a:xfrm>
            <a:off x="7125390" y="2844102"/>
            <a:ext cx="107188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1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600" b="1" i="0" u="none" strike="noStrike" kern="1200" cap="none" spc="-5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600" b="1" i="0" u="none" strike="noStrike" kern="1200" cap="none" spc="-3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600" b="1" i="0" u="none" strike="noStrike" kern="1200" cap="none" spc="-4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600" b="1" i="0" u="none" strike="noStrike" kern="1200" cap="none" spc="-2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600" b="1" i="0" u="none" strike="noStrike" kern="1200" cap="none" spc="-3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D0A4766B-7EC0-54C1-93F9-D011F4F04E4E}"/>
              </a:ext>
            </a:extLst>
          </p:cNvPr>
          <p:cNvSpPr/>
          <p:nvPr/>
        </p:nvSpPr>
        <p:spPr>
          <a:xfrm>
            <a:off x="9065946" y="3847234"/>
            <a:ext cx="783590" cy="310515"/>
          </a:xfrm>
          <a:custGeom>
            <a:avLst/>
            <a:gdLst/>
            <a:ahLst/>
            <a:cxnLst/>
            <a:rect l="l" t="t" r="r" b="b"/>
            <a:pathLst>
              <a:path w="783590" h="310514">
                <a:moveTo>
                  <a:pt x="0" y="0"/>
                </a:moveTo>
                <a:lnTo>
                  <a:pt x="783212" y="0"/>
                </a:lnTo>
                <a:lnTo>
                  <a:pt x="783212" y="310455"/>
                </a:lnTo>
                <a:lnTo>
                  <a:pt x="0" y="310455"/>
                </a:lnTo>
                <a:lnTo>
                  <a:pt x="0" y="0"/>
                </a:lnTo>
                <a:close/>
              </a:path>
            </a:pathLst>
          </a:custGeom>
          <a:solidFill>
            <a:srgbClr val="99D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DCE4FF43-FBEE-3087-14E0-B6202C3BDFA6}"/>
              </a:ext>
            </a:extLst>
          </p:cNvPr>
          <p:cNvSpPr txBox="1"/>
          <p:nvPr/>
        </p:nvSpPr>
        <p:spPr>
          <a:xfrm>
            <a:off x="9124112" y="3904807"/>
            <a:ext cx="66167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3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oo</a:t>
            </a:r>
            <a:r>
              <a:rPr kumimoji="0" sz="1600" b="1" i="0" u="none" strike="noStrike" kern="1200" cap="none" spc="-5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600" b="1" i="0" u="none" strike="noStrike" kern="1200" cap="none" spc="-5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600" b="1" i="0" u="none" strike="noStrike" kern="1200" cap="none" spc="-2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9E6D510E-678F-B618-D324-04D2F83C3693}"/>
              </a:ext>
            </a:extLst>
          </p:cNvPr>
          <p:cNvSpPr/>
          <p:nvPr/>
        </p:nvSpPr>
        <p:spPr>
          <a:xfrm>
            <a:off x="8336279" y="3612896"/>
            <a:ext cx="2316479" cy="74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2E40E5D0-6600-8F8E-BF94-2549A8FCEA43}"/>
              </a:ext>
            </a:extLst>
          </p:cNvPr>
          <p:cNvSpPr/>
          <p:nvPr/>
        </p:nvSpPr>
        <p:spPr>
          <a:xfrm>
            <a:off x="8382725" y="3643062"/>
            <a:ext cx="2224405" cy="655320"/>
          </a:xfrm>
          <a:custGeom>
            <a:avLst/>
            <a:gdLst/>
            <a:ahLst/>
            <a:cxnLst/>
            <a:rect l="l" t="t" r="r" b="b"/>
            <a:pathLst>
              <a:path w="2224404" h="655320">
                <a:moveTo>
                  <a:pt x="0" y="277501"/>
                </a:moveTo>
                <a:lnTo>
                  <a:pt x="16905" y="225668"/>
                </a:lnTo>
                <a:lnTo>
                  <a:pt x="61270" y="177770"/>
                </a:lnTo>
                <a:lnTo>
                  <a:pt x="93025" y="155474"/>
                </a:lnTo>
                <a:lnTo>
                  <a:pt x="130775" y="134372"/>
                </a:lnTo>
                <a:lnTo>
                  <a:pt x="174231" y="114535"/>
                </a:lnTo>
                <a:lnTo>
                  <a:pt x="223102" y="96035"/>
                </a:lnTo>
                <a:lnTo>
                  <a:pt x="277099" y="78941"/>
                </a:lnTo>
                <a:lnTo>
                  <a:pt x="335931" y="63324"/>
                </a:lnTo>
                <a:lnTo>
                  <a:pt x="399309" y="49253"/>
                </a:lnTo>
                <a:lnTo>
                  <a:pt x="466943" y="36801"/>
                </a:lnTo>
                <a:lnTo>
                  <a:pt x="538543" y="26037"/>
                </a:lnTo>
                <a:lnTo>
                  <a:pt x="613819" y="17031"/>
                </a:lnTo>
                <a:lnTo>
                  <a:pt x="692481" y="9853"/>
                </a:lnTo>
                <a:lnTo>
                  <a:pt x="774239" y="4576"/>
                </a:lnTo>
                <a:lnTo>
                  <a:pt x="858804" y="1267"/>
                </a:lnTo>
                <a:lnTo>
                  <a:pt x="945885" y="0"/>
                </a:lnTo>
                <a:lnTo>
                  <a:pt x="1035192" y="842"/>
                </a:lnTo>
                <a:lnTo>
                  <a:pt x="1126436" y="3866"/>
                </a:lnTo>
                <a:lnTo>
                  <a:pt x="1217584" y="9035"/>
                </a:lnTo>
                <a:lnTo>
                  <a:pt x="1306609" y="16202"/>
                </a:lnTo>
                <a:lnTo>
                  <a:pt x="1393226" y="25272"/>
                </a:lnTo>
                <a:lnTo>
                  <a:pt x="1477155" y="36149"/>
                </a:lnTo>
                <a:lnTo>
                  <a:pt x="1558113" y="48735"/>
                </a:lnTo>
                <a:lnTo>
                  <a:pt x="1635817" y="62936"/>
                </a:lnTo>
                <a:lnTo>
                  <a:pt x="1709985" y="78654"/>
                </a:lnTo>
                <a:lnTo>
                  <a:pt x="1780334" y="95795"/>
                </a:lnTo>
                <a:lnTo>
                  <a:pt x="1846583" y="114261"/>
                </a:lnTo>
                <a:lnTo>
                  <a:pt x="1908448" y="133956"/>
                </a:lnTo>
                <a:lnTo>
                  <a:pt x="1965647" y="154786"/>
                </a:lnTo>
                <a:lnTo>
                  <a:pt x="2017898" y="176652"/>
                </a:lnTo>
                <a:lnTo>
                  <a:pt x="2064918" y="199460"/>
                </a:lnTo>
                <a:lnTo>
                  <a:pt x="2106425" y="223112"/>
                </a:lnTo>
                <a:lnTo>
                  <a:pt x="2142136" y="247514"/>
                </a:lnTo>
                <a:lnTo>
                  <a:pt x="2171770" y="272568"/>
                </a:lnTo>
                <a:lnTo>
                  <a:pt x="2211673" y="324250"/>
                </a:lnTo>
                <a:lnTo>
                  <a:pt x="2223874" y="377391"/>
                </a:lnTo>
                <a:lnTo>
                  <a:pt x="2218999" y="403764"/>
                </a:lnTo>
                <a:lnTo>
                  <a:pt x="2188074" y="453699"/>
                </a:lnTo>
                <a:lnTo>
                  <a:pt x="2130849" y="499417"/>
                </a:lnTo>
                <a:lnTo>
                  <a:pt x="2093098" y="520519"/>
                </a:lnTo>
                <a:lnTo>
                  <a:pt x="2049642" y="540356"/>
                </a:lnTo>
                <a:lnTo>
                  <a:pt x="2000771" y="558856"/>
                </a:lnTo>
                <a:lnTo>
                  <a:pt x="1946775" y="575950"/>
                </a:lnTo>
                <a:lnTo>
                  <a:pt x="1887942" y="591567"/>
                </a:lnTo>
                <a:lnTo>
                  <a:pt x="1824564" y="605638"/>
                </a:lnTo>
                <a:lnTo>
                  <a:pt x="1756930" y="618090"/>
                </a:lnTo>
                <a:lnTo>
                  <a:pt x="1685331" y="628854"/>
                </a:lnTo>
                <a:lnTo>
                  <a:pt x="1610055" y="637861"/>
                </a:lnTo>
                <a:lnTo>
                  <a:pt x="1531393" y="645038"/>
                </a:lnTo>
                <a:lnTo>
                  <a:pt x="1449635" y="650315"/>
                </a:lnTo>
                <a:lnTo>
                  <a:pt x="1365070" y="653624"/>
                </a:lnTo>
                <a:lnTo>
                  <a:pt x="1277989" y="654892"/>
                </a:lnTo>
                <a:lnTo>
                  <a:pt x="1188681" y="654049"/>
                </a:lnTo>
                <a:lnTo>
                  <a:pt x="1097437" y="651025"/>
                </a:lnTo>
                <a:lnTo>
                  <a:pt x="1006289" y="645856"/>
                </a:lnTo>
                <a:lnTo>
                  <a:pt x="917265" y="638689"/>
                </a:lnTo>
                <a:lnTo>
                  <a:pt x="830647" y="629619"/>
                </a:lnTo>
                <a:lnTo>
                  <a:pt x="746718" y="618742"/>
                </a:lnTo>
                <a:lnTo>
                  <a:pt x="665760" y="606156"/>
                </a:lnTo>
                <a:lnTo>
                  <a:pt x="588056" y="591955"/>
                </a:lnTo>
                <a:lnTo>
                  <a:pt x="513888" y="576237"/>
                </a:lnTo>
                <a:lnTo>
                  <a:pt x="443539" y="559096"/>
                </a:lnTo>
                <a:lnTo>
                  <a:pt x="377291" y="540630"/>
                </a:lnTo>
                <a:lnTo>
                  <a:pt x="315426" y="520934"/>
                </a:lnTo>
                <a:lnTo>
                  <a:pt x="258226" y="500105"/>
                </a:lnTo>
                <a:lnTo>
                  <a:pt x="205976" y="478239"/>
                </a:lnTo>
                <a:lnTo>
                  <a:pt x="158955" y="455431"/>
                </a:lnTo>
                <a:lnTo>
                  <a:pt x="117449" y="431779"/>
                </a:lnTo>
                <a:lnTo>
                  <a:pt x="81737" y="407377"/>
                </a:lnTo>
                <a:lnTo>
                  <a:pt x="52104" y="382323"/>
                </a:lnTo>
                <a:lnTo>
                  <a:pt x="12201" y="330641"/>
                </a:lnTo>
                <a:lnTo>
                  <a:pt x="0" y="277501"/>
                </a:lnTo>
                <a:close/>
              </a:path>
            </a:pathLst>
          </a:custGeom>
          <a:ln w="2955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09627A6B-D8F7-9976-CC38-B8C4A238BCEF}"/>
              </a:ext>
            </a:extLst>
          </p:cNvPr>
          <p:cNvSpPr/>
          <p:nvPr/>
        </p:nvSpPr>
        <p:spPr>
          <a:xfrm>
            <a:off x="9104375" y="2768600"/>
            <a:ext cx="1716024" cy="999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946D0358-8E39-EAEF-B756-63B9F1E9A891}"/>
              </a:ext>
            </a:extLst>
          </p:cNvPr>
          <p:cNvSpPr/>
          <p:nvPr/>
        </p:nvSpPr>
        <p:spPr>
          <a:xfrm>
            <a:off x="9151635" y="2800574"/>
            <a:ext cx="1668780" cy="905510"/>
          </a:xfrm>
          <a:custGeom>
            <a:avLst/>
            <a:gdLst/>
            <a:ahLst/>
            <a:cxnLst/>
            <a:rect l="l" t="t" r="r" b="b"/>
            <a:pathLst>
              <a:path w="1668779" h="905510">
                <a:moveTo>
                  <a:pt x="939173" y="905404"/>
                </a:moveTo>
                <a:lnTo>
                  <a:pt x="893442" y="879599"/>
                </a:lnTo>
                <a:lnTo>
                  <a:pt x="847818" y="853888"/>
                </a:lnTo>
                <a:lnTo>
                  <a:pt x="802410" y="828366"/>
                </a:lnTo>
                <a:lnTo>
                  <a:pt x="757325" y="803127"/>
                </a:lnTo>
                <a:lnTo>
                  <a:pt x="712671" y="778265"/>
                </a:lnTo>
                <a:lnTo>
                  <a:pt x="668554" y="753874"/>
                </a:lnTo>
                <a:lnTo>
                  <a:pt x="625084" y="730050"/>
                </a:lnTo>
                <a:lnTo>
                  <a:pt x="582367" y="706885"/>
                </a:lnTo>
                <a:lnTo>
                  <a:pt x="540511" y="684475"/>
                </a:lnTo>
                <a:lnTo>
                  <a:pt x="499625" y="662914"/>
                </a:lnTo>
                <a:lnTo>
                  <a:pt x="458850" y="642365"/>
                </a:lnTo>
                <a:lnTo>
                  <a:pt x="417599" y="622822"/>
                </a:lnTo>
                <a:lnTo>
                  <a:pt x="376385" y="604124"/>
                </a:lnTo>
                <a:lnTo>
                  <a:pt x="335718" y="586107"/>
                </a:lnTo>
                <a:lnTo>
                  <a:pt x="315749" y="577305"/>
                </a:lnTo>
                <a:lnTo>
                  <a:pt x="296109" y="568612"/>
                </a:lnTo>
                <a:lnTo>
                  <a:pt x="258070" y="551476"/>
                </a:lnTo>
                <a:lnTo>
                  <a:pt x="222112" y="534538"/>
                </a:lnTo>
                <a:lnTo>
                  <a:pt x="173196" y="509147"/>
                </a:lnTo>
                <a:lnTo>
                  <a:pt x="131839" y="483292"/>
                </a:lnTo>
                <a:lnTo>
                  <a:pt x="95259" y="455797"/>
                </a:lnTo>
                <a:lnTo>
                  <a:pt x="62051" y="427377"/>
                </a:lnTo>
                <a:lnTo>
                  <a:pt x="34123" y="398989"/>
                </a:lnTo>
                <a:lnTo>
                  <a:pt x="8405" y="362841"/>
                </a:lnTo>
                <a:lnTo>
                  <a:pt x="0" y="330716"/>
                </a:lnTo>
                <a:lnTo>
                  <a:pt x="1134" y="323580"/>
                </a:lnTo>
                <a:lnTo>
                  <a:pt x="33771" y="291417"/>
                </a:lnTo>
                <a:lnTo>
                  <a:pt x="72879" y="278798"/>
                </a:lnTo>
                <a:lnTo>
                  <a:pt x="115027" y="270890"/>
                </a:lnTo>
                <a:lnTo>
                  <a:pt x="171045" y="262198"/>
                </a:lnTo>
                <a:lnTo>
                  <a:pt x="193248" y="258798"/>
                </a:lnTo>
                <a:lnTo>
                  <a:pt x="217376" y="255029"/>
                </a:lnTo>
                <a:lnTo>
                  <a:pt x="243527" y="250821"/>
                </a:lnTo>
                <a:lnTo>
                  <a:pt x="271795" y="246102"/>
                </a:lnTo>
                <a:lnTo>
                  <a:pt x="302276" y="240802"/>
                </a:lnTo>
                <a:lnTo>
                  <a:pt x="336208" y="234917"/>
                </a:lnTo>
                <a:lnTo>
                  <a:pt x="374452" y="228525"/>
                </a:lnTo>
                <a:lnTo>
                  <a:pt x="416544" y="221679"/>
                </a:lnTo>
                <a:lnTo>
                  <a:pt x="462021" y="214434"/>
                </a:lnTo>
                <a:lnTo>
                  <a:pt x="510417" y="206842"/>
                </a:lnTo>
                <a:lnTo>
                  <a:pt x="561269" y="198959"/>
                </a:lnTo>
                <a:lnTo>
                  <a:pt x="614113" y="190838"/>
                </a:lnTo>
                <a:lnTo>
                  <a:pt x="668483" y="182533"/>
                </a:lnTo>
                <a:lnTo>
                  <a:pt x="723917" y="174097"/>
                </a:lnTo>
                <a:lnTo>
                  <a:pt x="779949" y="165585"/>
                </a:lnTo>
                <a:lnTo>
                  <a:pt x="836116" y="157051"/>
                </a:lnTo>
                <a:lnTo>
                  <a:pt x="891953" y="148548"/>
                </a:lnTo>
                <a:lnTo>
                  <a:pt x="946997" y="140131"/>
                </a:lnTo>
                <a:lnTo>
                  <a:pt x="1000782" y="131852"/>
                </a:lnTo>
                <a:lnTo>
                  <a:pt x="1052845" y="123767"/>
                </a:lnTo>
                <a:lnTo>
                  <a:pt x="1102721" y="115929"/>
                </a:lnTo>
                <a:lnTo>
                  <a:pt x="1149947" y="108391"/>
                </a:lnTo>
                <a:lnTo>
                  <a:pt x="1194058" y="101209"/>
                </a:lnTo>
                <a:lnTo>
                  <a:pt x="1234589" y="94435"/>
                </a:lnTo>
                <a:lnTo>
                  <a:pt x="1304347" y="82177"/>
                </a:lnTo>
                <a:lnTo>
                  <a:pt x="1364953" y="70945"/>
                </a:lnTo>
                <a:lnTo>
                  <a:pt x="1418353" y="60514"/>
                </a:lnTo>
                <a:lnTo>
                  <a:pt x="1465395" y="50790"/>
                </a:lnTo>
                <a:lnTo>
                  <a:pt x="1506927" y="41679"/>
                </a:lnTo>
                <a:lnTo>
                  <a:pt x="1560748" y="28956"/>
                </a:lnTo>
                <a:lnTo>
                  <a:pt x="1606940" y="17081"/>
                </a:lnTo>
                <a:lnTo>
                  <a:pt x="1648364" y="5737"/>
                </a:lnTo>
                <a:lnTo>
                  <a:pt x="1661607" y="2019"/>
                </a:lnTo>
                <a:lnTo>
                  <a:pt x="1668764" y="0"/>
                </a:lnTo>
              </a:path>
            </a:pathLst>
          </a:custGeom>
          <a:ln w="295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19A15389-9198-4022-C68D-106730C7A535}"/>
              </a:ext>
            </a:extLst>
          </p:cNvPr>
          <p:cNvSpPr/>
          <p:nvPr/>
        </p:nvSpPr>
        <p:spPr>
          <a:xfrm>
            <a:off x="7292687" y="2186420"/>
            <a:ext cx="3527712" cy="6598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092B73D4-8E54-771E-EAAC-33526B982441}"/>
              </a:ext>
            </a:extLst>
          </p:cNvPr>
          <p:cNvSpPr txBox="1"/>
          <p:nvPr/>
        </p:nvSpPr>
        <p:spPr>
          <a:xfrm>
            <a:off x="8711611" y="2296848"/>
            <a:ext cx="1600200" cy="310515"/>
          </a:xfrm>
          <a:prstGeom prst="rect">
            <a:avLst/>
          </a:prstGeom>
          <a:solidFill>
            <a:srgbClr val="99D6EA"/>
          </a:solidFill>
        </p:spPr>
        <p:txBody>
          <a:bodyPr vert="horz" wrap="square" lIns="0" tIns="0" rIns="0" bIns="0" rtlCol="0">
            <a:spAutoFit/>
          </a:bodyPr>
          <a:lstStyle/>
          <a:p>
            <a:pPr marL="704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6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600" b="1" i="0" u="none" strike="noStrike" kern="1200" cap="none" spc="-3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600" b="1" i="0" u="none" strike="noStrike" kern="1200" cap="none" spc="-2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600" b="1" i="0" u="none" strike="noStrike" kern="1200" cap="none" spc="-1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600" b="1" i="0" u="none" strike="noStrike" kern="1200" cap="none" spc="-4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600" b="1" i="0" u="none" strike="noStrike" kern="1200" cap="none" spc="-1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</a:t>
            </a:r>
            <a:r>
              <a:rPr kumimoji="0" sz="1600" b="1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1600" b="1" i="0" u="none" strike="noStrike" kern="1200" cap="none" spc="-6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600" b="1" i="0" u="none" strike="noStrike" kern="1200" cap="none" spc="-2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</a:t>
            </a:r>
            <a:r>
              <a:rPr kumimoji="0" sz="1600" b="1" i="0" u="none" strike="noStrike" kern="1200" cap="none" spc="-4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600" b="1" i="0" u="none" strike="noStrike" kern="1200" cap="none" spc="-2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cle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174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17E6FD-D5D0-2D3E-654D-98FBE609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AAB314-DF76-2C79-14ED-C9D86C54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44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C38F31-BCAD-1F59-105A-82C38A581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3D6F3E2-0F56-AD13-1891-996D1C665238}"/>
              </a:ext>
            </a:extLst>
          </p:cNvPr>
          <p:cNvSpPr/>
          <p:nvPr/>
        </p:nvSpPr>
        <p:spPr>
          <a:xfrm>
            <a:off x="600956" y="2858555"/>
            <a:ext cx="11320272" cy="3046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351E63F-1054-1649-476B-67D2AEDC650D}"/>
              </a:ext>
            </a:extLst>
          </p:cNvPr>
          <p:cNvSpPr/>
          <p:nvPr/>
        </p:nvSpPr>
        <p:spPr>
          <a:xfrm>
            <a:off x="175761" y="1282738"/>
            <a:ext cx="2618232" cy="384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53D2C100-37D1-4A8A-907C-6B2F3C1421D2}"/>
              </a:ext>
            </a:extLst>
          </p:cNvPr>
          <p:cNvSpPr txBox="1"/>
          <p:nvPr/>
        </p:nvSpPr>
        <p:spPr>
          <a:xfrm>
            <a:off x="272484" y="853256"/>
            <a:ext cx="39763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Five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85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pes</a:t>
            </a:r>
            <a:r>
              <a:rPr kumimoji="0" sz="2400" b="1" i="0" u="none" strike="noStrike" kern="1200" cap="none" spc="3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omodules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81D2D7ED-CC56-7DD4-DB43-CCAF4304F126}"/>
              </a:ext>
            </a:extLst>
          </p:cNvPr>
          <p:cNvSpPr/>
          <p:nvPr/>
        </p:nvSpPr>
        <p:spPr>
          <a:xfrm>
            <a:off x="7681460" y="2372398"/>
            <a:ext cx="1485900" cy="1014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C92CDFFF-307C-BE99-4880-AB68AB49A04C}"/>
              </a:ext>
            </a:extLst>
          </p:cNvPr>
          <p:cNvSpPr/>
          <p:nvPr/>
        </p:nvSpPr>
        <p:spPr>
          <a:xfrm>
            <a:off x="5717024" y="3556674"/>
            <a:ext cx="607695" cy="616585"/>
          </a:xfrm>
          <a:custGeom>
            <a:avLst/>
            <a:gdLst/>
            <a:ahLst/>
            <a:cxnLst/>
            <a:rect l="l" t="t" r="r" b="b"/>
            <a:pathLst>
              <a:path w="607695" h="616585">
                <a:moveTo>
                  <a:pt x="26415" y="535050"/>
                </a:moveTo>
                <a:lnTo>
                  <a:pt x="0" y="616076"/>
                </a:lnTo>
                <a:lnTo>
                  <a:pt x="80645" y="588517"/>
                </a:lnTo>
                <a:lnTo>
                  <a:pt x="67248" y="575309"/>
                </a:lnTo>
                <a:lnTo>
                  <a:pt x="49149" y="575309"/>
                </a:lnTo>
                <a:lnTo>
                  <a:pt x="40004" y="566419"/>
                </a:lnTo>
                <a:lnTo>
                  <a:pt x="48988" y="557306"/>
                </a:lnTo>
                <a:lnTo>
                  <a:pt x="26415" y="535050"/>
                </a:lnTo>
                <a:close/>
              </a:path>
              <a:path w="607695" h="616585">
                <a:moveTo>
                  <a:pt x="48988" y="557306"/>
                </a:moveTo>
                <a:lnTo>
                  <a:pt x="40004" y="566419"/>
                </a:lnTo>
                <a:lnTo>
                  <a:pt x="49149" y="575309"/>
                </a:lnTo>
                <a:lnTo>
                  <a:pt x="58068" y="566258"/>
                </a:lnTo>
                <a:lnTo>
                  <a:pt x="48988" y="557306"/>
                </a:lnTo>
                <a:close/>
              </a:path>
              <a:path w="607695" h="616585">
                <a:moveTo>
                  <a:pt x="58068" y="566258"/>
                </a:moveTo>
                <a:lnTo>
                  <a:pt x="49149" y="575309"/>
                </a:lnTo>
                <a:lnTo>
                  <a:pt x="67248" y="575309"/>
                </a:lnTo>
                <a:lnTo>
                  <a:pt x="58068" y="566258"/>
                </a:lnTo>
                <a:close/>
              </a:path>
              <a:path w="607695" h="616585">
                <a:moveTo>
                  <a:pt x="598297" y="0"/>
                </a:moveTo>
                <a:lnTo>
                  <a:pt x="48988" y="557306"/>
                </a:lnTo>
                <a:lnTo>
                  <a:pt x="58068" y="566258"/>
                </a:lnTo>
                <a:lnTo>
                  <a:pt x="607313" y="8889"/>
                </a:lnTo>
                <a:lnTo>
                  <a:pt x="598297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DC1E62E-C0F8-A0E7-8726-F2BD7033829B}"/>
              </a:ext>
            </a:extLst>
          </p:cNvPr>
          <p:cNvSpPr/>
          <p:nvPr/>
        </p:nvSpPr>
        <p:spPr>
          <a:xfrm>
            <a:off x="3850124" y="3878237"/>
            <a:ext cx="818515" cy="831850"/>
          </a:xfrm>
          <a:custGeom>
            <a:avLst/>
            <a:gdLst/>
            <a:ahLst/>
            <a:cxnLst/>
            <a:rect l="l" t="t" r="r" b="b"/>
            <a:pathLst>
              <a:path w="818514" h="831850">
                <a:moveTo>
                  <a:pt x="26288" y="750442"/>
                </a:moveTo>
                <a:lnTo>
                  <a:pt x="0" y="831469"/>
                </a:lnTo>
                <a:lnTo>
                  <a:pt x="80645" y="803909"/>
                </a:lnTo>
                <a:lnTo>
                  <a:pt x="67217" y="790701"/>
                </a:lnTo>
                <a:lnTo>
                  <a:pt x="49022" y="790701"/>
                </a:lnTo>
                <a:lnTo>
                  <a:pt x="40004" y="781811"/>
                </a:lnTo>
                <a:lnTo>
                  <a:pt x="48944" y="772727"/>
                </a:lnTo>
                <a:lnTo>
                  <a:pt x="26288" y="750442"/>
                </a:lnTo>
                <a:close/>
              </a:path>
              <a:path w="818514" h="831850">
                <a:moveTo>
                  <a:pt x="48944" y="772727"/>
                </a:moveTo>
                <a:lnTo>
                  <a:pt x="40004" y="781811"/>
                </a:lnTo>
                <a:lnTo>
                  <a:pt x="49022" y="790701"/>
                </a:lnTo>
                <a:lnTo>
                  <a:pt x="57971" y="781607"/>
                </a:lnTo>
                <a:lnTo>
                  <a:pt x="48944" y="772727"/>
                </a:lnTo>
                <a:close/>
              </a:path>
              <a:path w="818514" h="831850">
                <a:moveTo>
                  <a:pt x="57971" y="781607"/>
                </a:moveTo>
                <a:lnTo>
                  <a:pt x="49022" y="790701"/>
                </a:lnTo>
                <a:lnTo>
                  <a:pt x="67217" y="790701"/>
                </a:lnTo>
                <a:lnTo>
                  <a:pt x="57971" y="781607"/>
                </a:lnTo>
                <a:close/>
              </a:path>
              <a:path w="818514" h="831850">
                <a:moveTo>
                  <a:pt x="809371" y="0"/>
                </a:moveTo>
                <a:lnTo>
                  <a:pt x="48944" y="772727"/>
                </a:lnTo>
                <a:lnTo>
                  <a:pt x="57971" y="781607"/>
                </a:lnTo>
                <a:lnTo>
                  <a:pt x="818388" y="8889"/>
                </a:lnTo>
                <a:lnTo>
                  <a:pt x="809371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AE061A8A-1C34-D288-53E6-44C0D24F0232}"/>
              </a:ext>
            </a:extLst>
          </p:cNvPr>
          <p:cNvSpPr/>
          <p:nvPr/>
        </p:nvSpPr>
        <p:spPr>
          <a:xfrm>
            <a:off x="10287501" y="2685708"/>
            <a:ext cx="415290" cy="566420"/>
          </a:xfrm>
          <a:custGeom>
            <a:avLst/>
            <a:gdLst/>
            <a:ahLst/>
            <a:cxnLst/>
            <a:rect l="l" t="t" r="r" b="b"/>
            <a:pathLst>
              <a:path w="415290" h="566419">
                <a:moveTo>
                  <a:pt x="14097" y="481965"/>
                </a:moveTo>
                <a:lnTo>
                  <a:pt x="0" y="566038"/>
                </a:lnTo>
                <a:lnTo>
                  <a:pt x="75692" y="526923"/>
                </a:lnTo>
                <a:lnTo>
                  <a:pt x="64034" y="518413"/>
                </a:lnTo>
                <a:lnTo>
                  <a:pt x="42545" y="518413"/>
                </a:lnTo>
                <a:lnTo>
                  <a:pt x="32257" y="510921"/>
                </a:lnTo>
                <a:lnTo>
                  <a:pt x="39727" y="500672"/>
                </a:lnTo>
                <a:lnTo>
                  <a:pt x="14097" y="481965"/>
                </a:lnTo>
                <a:close/>
              </a:path>
              <a:path w="415290" h="566419">
                <a:moveTo>
                  <a:pt x="39727" y="500672"/>
                </a:moveTo>
                <a:lnTo>
                  <a:pt x="32257" y="510921"/>
                </a:lnTo>
                <a:lnTo>
                  <a:pt x="42545" y="518413"/>
                </a:lnTo>
                <a:lnTo>
                  <a:pt x="50005" y="508174"/>
                </a:lnTo>
                <a:lnTo>
                  <a:pt x="39727" y="500672"/>
                </a:lnTo>
                <a:close/>
              </a:path>
              <a:path w="415290" h="566419">
                <a:moveTo>
                  <a:pt x="50005" y="508174"/>
                </a:moveTo>
                <a:lnTo>
                  <a:pt x="42545" y="518413"/>
                </a:lnTo>
                <a:lnTo>
                  <a:pt x="64034" y="518413"/>
                </a:lnTo>
                <a:lnTo>
                  <a:pt x="50005" y="508174"/>
                </a:lnTo>
                <a:close/>
              </a:path>
              <a:path w="415290" h="566419">
                <a:moveTo>
                  <a:pt x="404622" y="0"/>
                </a:moveTo>
                <a:lnTo>
                  <a:pt x="39727" y="500672"/>
                </a:lnTo>
                <a:lnTo>
                  <a:pt x="50005" y="508174"/>
                </a:lnTo>
                <a:lnTo>
                  <a:pt x="414908" y="7366"/>
                </a:lnTo>
                <a:lnTo>
                  <a:pt x="404622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7042270B-7A4B-B8A4-CBD5-7635B8B98ADE}"/>
              </a:ext>
            </a:extLst>
          </p:cNvPr>
          <p:cNvSpPr txBox="1"/>
          <p:nvPr/>
        </p:nvSpPr>
        <p:spPr>
          <a:xfrm>
            <a:off x="2243321" y="5645536"/>
            <a:ext cx="7823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2.1</a:t>
            </a:r>
            <a:r>
              <a:rPr kumimoji="0" sz="1600" b="0" i="0" u="none" strike="noStrike" kern="1200" cap="none" spc="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47368D46-3EED-6B30-E095-7EF5DA262F61}"/>
              </a:ext>
            </a:extLst>
          </p:cNvPr>
          <p:cNvSpPr txBox="1"/>
          <p:nvPr/>
        </p:nvSpPr>
        <p:spPr>
          <a:xfrm>
            <a:off x="3046468" y="5438780"/>
            <a:ext cx="7239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B4238CA1-446E-DE1A-A2F3-BF72806A8726}"/>
              </a:ext>
            </a:extLst>
          </p:cNvPr>
          <p:cNvSpPr txBox="1"/>
          <p:nvPr/>
        </p:nvSpPr>
        <p:spPr>
          <a:xfrm>
            <a:off x="3860285" y="5277871"/>
            <a:ext cx="7239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1209848A-3B78-A6C2-F2B6-8F6608B6A338}"/>
              </a:ext>
            </a:extLst>
          </p:cNvPr>
          <p:cNvSpPr txBox="1"/>
          <p:nvPr/>
        </p:nvSpPr>
        <p:spPr>
          <a:xfrm>
            <a:off x="6639171" y="4575053"/>
            <a:ext cx="837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177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D3FE9132-410B-F95E-DFB6-158D5E744E86}"/>
              </a:ext>
            </a:extLst>
          </p:cNvPr>
          <p:cNvSpPr txBox="1"/>
          <p:nvPr/>
        </p:nvSpPr>
        <p:spPr>
          <a:xfrm>
            <a:off x="9645134" y="3842898"/>
            <a:ext cx="837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516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DB7B16B6-5A03-82F2-8FE7-1493539D0F4A}"/>
              </a:ext>
            </a:extLst>
          </p:cNvPr>
          <p:cNvSpPr txBox="1"/>
          <p:nvPr/>
        </p:nvSpPr>
        <p:spPr>
          <a:xfrm>
            <a:off x="11220569" y="3396366"/>
            <a:ext cx="837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833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C49421A1-0640-E9EF-AF09-9DD6F993A3D2}"/>
              </a:ext>
            </a:extLst>
          </p:cNvPr>
          <p:cNvSpPr/>
          <p:nvPr/>
        </p:nvSpPr>
        <p:spPr>
          <a:xfrm>
            <a:off x="1908549" y="5780062"/>
            <a:ext cx="1173480" cy="429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65C8655-3BFE-16E5-C2AF-03349E1750B0}"/>
              </a:ext>
            </a:extLst>
          </p:cNvPr>
          <p:cNvSpPr/>
          <p:nvPr/>
        </p:nvSpPr>
        <p:spPr>
          <a:xfrm>
            <a:off x="2029706" y="5859031"/>
            <a:ext cx="935990" cy="238125"/>
          </a:xfrm>
          <a:custGeom>
            <a:avLst/>
            <a:gdLst/>
            <a:ahLst/>
            <a:cxnLst/>
            <a:rect l="l" t="t" r="r" b="b"/>
            <a:pathLst>
              <a:path w="935989" h="238125">
                <a:moveTo>
                  <a:pt x="68325" y="161417"/>
                </a:moveTo>
                <a:lnTo>
                  <a:pt x="0" y="215163"/>
                </a:lnTo>
                <a:lnTo>
                  <a:pt x="83946" y="237540"/>
                </a:lnTo>
                <a:lnTo>
                  <a:pt x="79276" y="214782"/>
                </a:lnTo>
                <a:lnTo>
                  <a:pt x="66039" y="214782"/>
                </a:lnTo>
                <a:lnTo>
                  <a:pt x="60832" y="189407"/>
                </a:lnTo>
                <a:lnTo>
                  <a:pt x="73533" y="186791"/>
                </a:lnTo>
                <a:lnTo>
                  <a:pt x="68325" y="161417"/>
                </a:lnTo>
                <a:close/>
              </a:path>
              <a:path w="935989" h="238125">
                <a:moveTo>
                  <a:pt x="73533" y="186791"/>
                </a:moveTo>
                <a:lnTo>
                  <a:pt x="60832" y="189407"/>
                </a:lnTo>
                <a:lnTo>
                  <a:pt x="66039" y="214782"/>
                </a:lnTo>
                <a:lnTo>
                  <a:pt x="78740" y="212166"/>
                </a:lnTo>
                <a:lnTo>
                  <a:pt x="73533" y="186791"/>
                </a:lnTo>
                <a:close/>
              </a:path>
              <a:path w="935989" h="238125">
                <a:moveTo>
                  <a:pt x="78740" y="212166"/>
                </a:moveTo>
                <a:lnTo>
                  <a:pt x="66039" y="214782"/>
                </a:lnTo>
                <a:lnTo>
                  <a:pt x="79276" y="214782"/>
                </a:lnTo>
                <a:lnTo>
                  <a:pt x="78740" y="212166"/>
                </a:lnTo>
                <a:close/>
              </a:path>
              <a:path w="935989" h="238125">
                <a:moveTo>
                  <a:pt x="857122" y="25374"/>
                </a:moveTo>
                <a:lnTo>
                  <a:pt x="73533" y="186791"/>
                </a:lnTo>
                <a:lnTo>
                  <a:pt x="78740" y="212166"/>
                </a:lnTo>
                <a:lnTo>
                  <a:pt x="862329" y="50749"/>
                </a:lnTo>
                <a:lnTo>
                  <a:pt x="857122" y="25374"/>
                </a:lnTo>
                <a:close/>
              </a:path>
              <a:path w="935989" h="238125">
                <a:moveTo>
                  <a:pt x="935378" y="22758"/>
                </a:moveTo>
                <a:lnTo>
                  <a:pt x="869823" y="22758"/>
                </a:lnTo>
                <a:lnTo>
                  <a:pt x="875030" y="48133"/>
                </a:lnTo>
                <a:lnTo>
                  <a:pt x="862329" y="50749"/>
                </a:lnTo>
                <a:lnTo>
                  <a:pt x="867537" y="76123"/>
                </a:lnTo>
                <a:lnTo>
                  <a:pt x="935378" y="22758"/>
                </a:lnTo>
                <a:close/>
              </a:path>
              <a:path w="935989" h="238125">
                <a:moveTo>
                  <a:pt x="869823" y="22758"/>
                </a:moveTo>
                <a:lnTo>
                  <a:pt x="857122" y="25374"/>
                </a:lnTo>
                <a:lnTo>
                  <a:pt x="862329" y="50749"/>
                </a:lnTo>
                <a:lnTo>
                  <a:pt x="875030" y="48133"/>
                </a:lnTo>
                <a:lnTo>
                  <a:pt x="869823" y="22758"/>
                </a:lnTo>
                <a:close/>
              </a:path>
              <a:path w="935989" h="238125">
                <a:moveTo>
                  <a:pt x="851916" y="0"/>
                </a:moveTo>
                <a:lnTo>
                  <a:pt x="857122" y="25374"/>
                </a:lnTo>
                <a:lnTo>
                  <a:pt x="869823" y="22758"/>
                </a:lnTo>
                <a:lnTo>
                  <a:pt x="935378" y="22758"/>
                </a:lnTo>
                <a:lnTo>
                  <a:pt x="935863" y="22377"/>
                </a:lnTo>
                <a:lnTo>
                  <a:pt x="851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442A26C3-3B57-02F0-7B38-63C53CBCD964}"/>
              </a:ext>
            </a:extLst>
          </p:cNvPr>
          <p:cNvSpPr/>
          <p:nvPr/>
        </p:nvSpPr>
        <p:spPr>
          <a:xfrm>
            <a:off x="3054877" y="3493935"/>
            <a:ext cx="9148572" cy="2432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CE848F13-1B85-08B4-D106-1BBA54AD3575}"/>
              </a:ext>
            </a:extLst>
          </p:cNvPr>
          <p:cNvSpPr/>
          <p:nvPr/>
        </p:nvSpPr>
        <p:spPr>
          <a:xfrm>
            <a:off x="3165086" y="3612807"/>
            <a:ext cx="8917940" cy="2232660"/>
          </a:xfrm>
          <a:custGeom>
            <a:avLst/>
            <a:gdLst/>
            <a:ahLst/>
            <a:cxnLst/>
            <a:rect l="l" t="t" r="r" b="b"/>
            <a:pathLst>
              <a:path w="8917940" h="2232660">
                <a:moveTo>
                  <a:pt x="66166" y="2157222"/>
                </a:moveTo>
                <a:lnTo>
                  <a:pt x="0" y="2213483"/>
                </a:lnTo>
                <a:lnTo>
                  <a:pt x="84708" y="2232660"/>
                </a:lnTo>
                <a:lnTo>
                  <a:pt x="79277" y="2210562"/>
                </a:lnTo>
                <a:lnTo>
                  <a:pt x="66039" y="2210562"/>
                </a:lnTo>
                <a:lnTo>
                  <a:pt x="59816" y="2185416"/>
                </a:lnTo>
                <a:lnTo>
                  <a:pt x="72339" y="2182334"/>
                </a:lnTo>
                <a:lnTo>
                  <a:pt x="66166" y="2157222"/>
                </a:lnTo>
                <a:close/>
              </a:path>
              <a:path w="8917940" h="2232660">
                <a:moveTo>
                  <a:pt x="72339" y="2182334"/>
                </a:moveTo>
                <a:lnTo>
                  <a:pt x="59816" y="2185416"/>
                </a:lnTo>
                <a:lnTo>
                  <a:pt x="66039" y="2210562"/>
                </a:lnTo>
                <a:lnTo>
                  <a:pt x="78522" y="2207490"/>
                </a:lnTo>
                <a:lnTo>
                  <a:pt x="72339" y="2182334"/>
                </a:lnTo>
                <a:close/>
              </a:path>
              <a:path w="8917940" h="2232660">
                <a:moveTo>
                  <a:pt x="78522" y="2207490"/>
                </a:moveTo>
                <a:lnTo>
                  <a:pt x="66039" y="2210562"/>
                </a:lnTo>
                <a:lnTo>
                  <a:pt x="79277" y="2210562"/>
                </a:lnTo>
                <a:lnTo>
                  <a:pt x="78522" y="2207490"/>
                </a:lnTo>
                <a:close/>
              </a:path>
              <a:path w="8917940" h="2232660">
                <a:moveTo>
                  <a:pt x="8839424" y="25198"/>
                </a:moveTo>
                <a:lnTo>
                  <a:pt x="72339" y="2182334"/>
                </a:lnTo>
                <a:lnTo>
                  <a:pt x="78522" y="2207490"/>
                </a:lnTo>
                <a:lnTo>
                  <a:pt x="8845607" y="50354"/>
                </a:lnTo>
                <a:lnTo>
                  <a:pt x="8839424" y="25198"/>
                </a:lnTo>
                <a:close/>
              </a:path>
              <a:path w="8917940" h="2232660">
                <a:moveTo>
                  <a:pt x="8914504" y="22098"/>
                </a:moveTo>
                <a:lnTo>
                  <a:pt x="8852027" y="22098"/>
                </a:lnTo>
                <a:lnTo>
                  <a:pt x="8858250" y="47244"/>
                </a:lnTo>
                <a:lnTo>
                  <a:pt x="8845607" y="50354"/>
                </a:lnTo>
                <a:lnTo>
                  <a:pt x="8851773" y="75437"/>
                </a:lnTo>
                <a:lnTo>
                  <a:pt x="8914504" y="22098"/>
                </a:lnTo>
                <a:close/>
              </a:path>
              <a:path w="8917940" h="2232660">
                <a:moveTo>
                  <a:pt x="8852027" y="22098"/>
                </a:moveTo>
                <a:lnTo>
                  <a:pt x="8839424" y="25198"/>
                </a:lnTo>
                <a:lnTo>
                  <a:pt x="8845607" y="50354"/>
                </a:lnTo>
                <a:lnTo>
                  <a:pt x="8858250" y="47244"/>
                </a:lnTo>
                <a:lnTo>
                  <a:pt x="8852027" y="22098"/>
                </a:lnTo>
                <a:close/>
              </a:path>
              <a:path w="8917940" h="2232660">
                <a:moveTo>
                  <a:pt x="8833231" y="0"/>
                </a:moveTo>
                <a:lnTo>
                  <a:pt x="8839424" y="25198"/>
                </a:lnTo>
                <a:lnTo>
                  <a:pt x="8852027" y="22098"/>
                </a:lnTo>
                <a:lnTo>
                  <a:pt x="8914504" y="22098"/>
                </a:lnTo>
                <a:lnTo>
                  <a:pt x="8917940" y="19177"/>
                </a:lnTo>
                <a:lnTo>
                  <a:pt x="8833231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89617A70-41B6-55A1-94BA-383148BD4D11}"/>
              </a:ext>
            </a:extLst>
          </p:cNvPr>
          <p:cNvSpPr/>
          <p:nvPr/>
        </p:nvSpPr>
        <p:spPr>
          <a:xfrm>
            <a:off x="2122417" y="5955021"/>
            <a:ext cx="1487932" cy="368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9A57F073-30DB-5173-784D-1D25CBE81ACD}"/>
              </a:ext>
            </a:extLst>
          </p:cNvPr>
          <p:cNvSpPr/>
          <p:nvPr/>
        </p:nvSpPr>
        <p:spPr>
          <a:xfrm>
            <a:off x="7562081" y="4696499"/>
            <a:ext cx="1305516" cy="333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2083ED92-213C-678B-2180-1AB269712590}"/>
              </a:ext>
            </a:extLst>
          </p:cNvPr>
          <p:cNvSpPr/>
          <p:nvPr/>
        </p:nvSpPr>
        <p:spPr>
          <a:xfrm>
            <a:off x="300728" y="4364267"/>
            <a:ext cx="821436" cy="7513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F39356C4-C6BA-7502-DA59-61373DB4BFB6}"/>
              </a:ext>
            </a:extLst>
          </p:cNvPr>
          <p:cNvSpPr txBox="1"/>
          <p:nvPr/>
        </p:nvSpPr>
        <p:spPr>
          <a:xfrm>
            <a:off x="334358" y="3901699"/>
            <a:ext cx="68961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600" b="1" i="0" u="none" strike="noStrike" kern="1200" cap="none" spc="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Ion so</a:t>
            </a:r>
            <a:r>
              <a:rPr kumimoji="0" sz="1600" b="1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rce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D0A4D23D-1E1B-695D-79F0-9948E65BBB20}"/>
              </a:ext>
            </a:extLst>
          </p:cNvPr>
          <p:cNvSpPr/>
          <p:nvPr/>
        </p:nvSpPr>
        <p:spPr>
          <a:xfrm>
            <a:off x="1116602" y="4736123"/>
            <a:ext cx="295910" cy="531495"/>
          </a:xfrm>
          <a:custGeom>
            <a:avLst/>
            <a:gdLst/>
            <a:ahLst/>
            <a:cxnLst/>
            <a:rect l="l" t="t" r="r" b="b"/>
            <a:pathLst>
              <a:path w="295909" h="531495">
                <a:moveTo>
                  <a:pt x="253440" y="467517"/>
                </a:moveTo>
                <a:lnTo>
                  <a:pt x="225526" y="482854"/>
                </a:lnTo>
                <a:lnTo>
                  <a:pt x="295630" y="531241"/>
                </a:lnTo>
                <a:lnTo>
                  <a:pt x="293590" y="478663"/>
                </a:lnTo>
                <a:lnTo>
                  <a:pt x="259562" y="478663"/>
                </a:lnTo>
                <a:lnTo>
                  <a:pt x="253440" y="467517"/>
                </a:lnTo>
                <a:close/>
              </a:path>
              <a:path w="295909" h="531495">
                <a:moveTo>
                  <a:pt x="264501" y="461439"/>
                </a:moveTo>
                <a:lnTo>
                  <a:pt x="253440" y="467517"/>
                </a:lnTo>
                <a:lnTo>
                  <a:pt x="259562" y="478663"/>
                </a:lnTo>
                <a:lnTo>
                  <a:pt x="270611" y="472567"/>
                </a:lnTo>
                <a:lnTo>
                  <a:pt x="264501" y="461439"/>
                </a:lnTo>
                <a:close/>
              </a:path>
              <a:path w="295909" h="531495">
                <a:moveTo>
                  <a:pt x="292328" y="446151"/>
                </a:moveTo>
                <a:lnTo>
                  <a:pt x="264501" y="461439"/>
                </a:lnTo>
                <a:lnTo>
                  <a:pt x="270611" y="472567"/>
                </a:lnTo>
                <a:lnTo>
                  <a:pt x="259562" y="478663"/>
                </a:lnTo>
                <a:lnTo>
                  <a:pt x="293590" y="478663"/>
                </a:lnTo>
                <a:lnTo>
                  <a:pt x="292328" y="446151"/>
                </a:lnTo>
                <a:close/>
              </a:path>
              <a:path w="295909" h="531495">
                <a:moveTo>
                  <a:pt x="11125" y="0"/>
                </a:moveTo>
                <a:lnTo>
                  <a:pt x="0" y="6096"/>
                </a:lnTo>
                <a:lnTo>
                  <a:pt x="253440" y="467517"/>
                </a:lnTo>
                <a:lnTo>
                  <a:pt x="264501" y="461439"/>
                </a:lnTo>
                <a:lnTo>
                  <a:pt x="11125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3589D15B-9C6E-CA3C-C15D-C7B9CB0A7677}"/>
              </a:ext>
            </a:extLst>
          </p:cNvPr>
          <p:cNvSpPr txBox="1"/>
          <p:nvPr/>
        </p:nvSpPr>
        <p:spPr>
          <a:xfrm>
            <a:off x="1601717" y="4996259"/>
            <a:ext cx="40005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RFQ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id="{0980C058-5A30-50AB-B457-9F6DDBC0F34C}"/>
              </a:ext>
            </a:extLst>
          </p:cNvPr>
          <p:cNvSpPr/>
          <p:nvPr/>
        </p:nvSpPr>
        <p:spPr>
          <a:xfrm>
            <a:off x="2656833" y="3401098"/>
            <a:ext cx="1414271" cy="5440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id="{5A9C6932-79E0-4B2F-CB50-34B21F2571F0}"/>
              </a:ext>
            </a:extLst>
          </p:cNvPr>
          <p:cNvSpPr/>
          <p:nvPr/>
        </p:nvSpPr>
        <p:spPr>
          <a:xfrm>
            <a:off x="2958584" y="4085248"/>
            <a:ext cx="422275" cy="715645"/>
          </a:xfrm>
          <a:custGeom>
            <a:avLst/>
            <a:gdLst/>
            <a:ahLst/>
            <a:cxnLst/>
            <a:rect l="l" t="t" r="r" b="b"/>
            <a:pathLst>
              <a:path w="422275" h="715645">
                <a:moveTo>
                  <a:pt x="5588" y="630174"/>
                </a:moveTo>
                <a:lnTo>
                  <a:pt x="0" y="715264"/>
                </a:lnTo>
                <a:lnTo>
                  <a:pt x="71374" y="668655"/>
                </a:lnTo>
                <a:lnTo>
                  <a:pt x="62689" y="663575"/>
                </a:lnTo>
                <a:lnTo>
                  <a:pt x="37465" y="663575"/>
                </a:lnTo>
                <a:lnTo>
                  <a:pt x="26543" y="657225"/>
                </a:lnTo>
                <a:lnTo>
                  <a:pt x="32987" y="646200"/>
                </a:lnTo>
                <a:lnTo>
                  <a:pt x="5588" y="630174"/>
                </a:lnTo>
                <a:close/>
              </a:path>
              <a:path w="422275" h="715645">
                <a:moveTo>
                  <a:pt x="32987" y="646200"/>
                </a:moveTo>
                <a:lnTo>
                  <a:pt x="26543" y="657225"/>
                </a:lnTo>
                <a:lnTo>
                  <a:pt x="37465" y="663575"/>
                </a:lnTo>
                <a:lnTo>
                  <a:pt x="43893" y="652580"/>
                </a:lnTo>
                <a:lnTo>
                  <a:pt x="32987" y="646200"/>
                </a:lnTo>
                <a:close/>
              </a:path>
              <a:path w="422275" h="715645">
                <a:moveTo>
                  <a:pt x="43893" y="652580"/>
                </a:moveTo>
                <a:lnTo>
                  <a:pt x="37465" y="663575"/>
                </a:lnTo>
                <a:lnTo>
                  <a:pt x="62689" y="663575"/>
                </a:lnTo>
                <a:lnTo>
                  <a:pt x="43893" y="652580"/>
                </a:lnTo>
                <a:close/>
              </a:path>
              <a:path w="422275" h="715645">
                <a:moveTo>
                  <a:pt x="410718" y="0"/>
                </a:moveTo>
                <a:lnTo>
                  <a:pt x="32987" y="646200"/>
                </a:lnTo>
                <a:lnTo>
                  <a:pt x="43893" y="652580"/>
                </a:lnTo>
                <a:lnTo>
                  <a:pt x="421767" y="6350"/>
                </a:lnTo>
                <a:lnTo>
                  <a:pt x="410718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0">
            <a:extLst>
              <a:ext uri="{FF2B5EF4-FFF2-40B4-BE49-F238E27FC236}">
                <a16:creationId xmlns:a16="http://schemas.microsoft.com/office/drawing/2014/main" id="{18761713-FCFD-C8CA-1114-1729E6870AF0}"/>
              </a:ext>
            </a:extLst>
          </p:cNvPr>
          <p:cNvSpPr/>
          <p:nvPr/>
        </p:nvSpPr>
        <p:spPr>
          <a:xfrm>
            <a:off x="4211312" y="1712507"/>
            <a:ext cx="493775" cy="3246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id="{505730F2-32C9-0F9B-CEAB-1F8C9D3579E4}"/>
              </a:ext>
            </a:extLst>
          </p:cNvPr>
          <p:cNvSpPr/>
          <p:nvPr/>
        </p:nvSpPr>
        <p:spPr>
          <a:xfrm>
            <a:off x="4206741" y="1707935"/>
            <a:ext cx="502920" cy="334010"/>
          </a:xfrm>
          <a:custGeom>
            <a:avLst/>
            <a:gdLst/>
            <a:ahLst/>
            <a:cxnLst/>
            <a:rect l="l" t="t" r="r" b="b"/>
            <a:pathLst>
              <a:path w="502920" h="334010">
                <a:moveTo>
                  <a:pt x="0" y="333755"/>
                </a:moveTo>
                <a:lnTo>
                  <a:pt x="502920" y="333755"/>
                </a:lnTo>
                <a:lnTo>
                  <a:pt x="502920" y="0"/>
                </a:lnTo>
                <a:lnTo>
                  <a:pt x="0" y="0"/>
                </a:lnTo>
                <a:lnTo>
                  <a:pt x="0" y="333755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2">
            <a:extLst>
              <a:ext uri="{FF2B5EF4-FFF2-40B4-BE49-F238E27FC236}">
                <a16:creationId xmlns:a16="http://schemas.microsoft.com/office/drawing/2014/main" id="{C9BDAEFD-6061-BB6E-9F86-33193E75DF48}"/>
              </a:ext>
            </a:extLst>
          </p:cNvPr>
          <p:cNvSpPr/>
          <p:nvPr/>
        </p:nvSpPr>
        <p:spPr>
          <a:xfrm>
            <a:off x="4753856" y="1729271"/>
            <a:ext cx="557784" cy="2926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4A8FA891-37D0-8C15-C662-35D844BD835A}"/>
              </a:ext>
            </a:extLst>
          </p:cNvPr>
          <p:cNvSpPr txBox="1"/>
          <p:nvPr/>
        </p:nvSpPr>
        <p:spPr>
          <a:xfrm>
            <a:off x="5465068" y="5431483"/>
            <a:ext cx="6499036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885" marR="5080" lvl="0" indent="-2108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Linac</a:t>
            </a:r>
            <a:r>
              <a:rPr lang="it-IT" sz="2000" b="0" spc="-1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RF a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ler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222885" marR="5080" lvl="0" indent="-2108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highest energy and highest power CW proton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2885" marR="5080" lvl="0" indent="-2108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D9EF1ED7-7E09-F95A-0EAE-4B7415B5CDC4}"/>
              </a:ext>
            </a:extLst>
          </p:cNvPr>
          <p:cNvSpPr/>
          <p:nvPr/>
        </p:nvSpPr>
        <p:spPr>
          <a:xfrm>
            <a:off x="1655565" y="2825026"/>
            <a:ext cx="527304" cy="3307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BD766602-9EB7-EE35-8110-159A24628FCA}"/>
              </a:ext>
            </a:extLst>
          </p:cNvPr>
          <p:cNvSpPr/>
          <p:nvPr/>
        </p:nvSpPr>
        <p:spPr>
          <a:xfrm>
            <a:off x="1650993" y="2820455"/>
            <a:ext cx="536575" cy="340360"/>
          </a:xfrm>
          <a:custGeom>
            <a:avLst/>
            <a:gdLst/>
            <a:ahLst/>
            <a:cxnLst/>
            <a:rect l="l" t="t" r="r" b="b"/>
            <a:pathLst>
              <a:path w="536575" h="340360">
                <a:moveTo>
                  <a:pt x="0" y="339851"/>
                </a:moveTo>
                <a:lnTo>
                  <a:pt x="536448" y="339851"/>
                </a:lnTo>
                <a:lnTo>
                  <a:pt x="536448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2C6EEA91-2439-03C6-7650-0B231FD39F26}"/>
              </a:ext>
            </a:extLst>
          </p:cNvPr>
          <p:cNvSpPr txBox="1"/>
          <p:nvPr/>
        </p:nvSpPr>
        <p:spPr>
          <a:xfrm>
            <a:off x="2544818" y="1679400"/>
            <a:ext cx="8496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1" i="0" u="none" strike="noStrike" kern="1200" cap="none" spc="-5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81F308D4-2B10-F15D-4262-1ED1487E0D9E}"/>
              </a:ext>
            </a:extLst>
          </p:cNvPr>
          <p:cNvSpPr/>
          <p:nvPr/>
        </p:nvSpPr>
        <p:spPr>
          <a:xfrm>
            <a:off x="1990845" y="1605827"/>
            <a:ext cx="512063" cy="3337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2491B4C8-B7A5-72C8-A911-C6312E3653EB}"/>
              </a:ext>
            </a:extLst>
          </p:cNvPr>
          <p:cNvSpPr/>
          <p:nvPr/>
        </p:nvSpPr>
        <p:spPr>
          <a:xfrm>
            <a:off x="1986273" y="1601254"/>
            <a:ext cx="521334" cy="342900"/>
          </a:xfrm>
          <a:custGeom>
            <a:avLst/>
            <a:gdLst/>
            <a:ahLst/>
            <a:cxnLst/>
            <a:rect l="l" t="t" r="r" b="b"/>
            <a:pathLst>
              <a:path w="521335" h="342900">
                <a:moveTo>
                  <a:pt x="0" y="342900"/>
                </a:moveTo>
                <a:lnTo>
                  <a:pt x="521207" y="342900"/>
                </a:lnTo>
                <a:lnTo>
                  <a:pt x="521207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EDDFD39F-B4FF-1DC3-6F70-68509666C779}"/>
              </a:ext>
            </a:extLst>
          </p:cNvPr>
          <p:cNvSpPr txBox="1"/>
          <p:nvPr/>
        </p:nvSpPr>
        <p:spPr>
          <a:xfrm>
            <a:off x="2320409" y="2848562"/>
            <a:ext cx="40005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CDS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0">
            <a:extLst>
              <a:ext uri="{FF2B5EF4-FFF2-40B4-BE49-F238E27FC236}">
                <a16:creationId xmlns:a16="http://schemas.microsoft.com/office/drawing/2014/main" id="{3D3BABCB-576D-163A-D135-F6A76D09B9FF}"/>
              </a:ext>
            </a:extLst>
          </p:cNvPr>
          <p:cNvSpPr/>
          <p:nvPr/>
        </p:nvSpPr>
        <p:spPr>
          <a:xfrm>
            <a:off x="5930385" y="1534199"/>
            <a:ext cx="492251" cy="3337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1">
            <a:extLst>
              <a:ext uri="{FF2B5EF4-FFF2-40B4-BE49-F238E27FC236}">
                <a16:creationId xmlns:a16="http://schemas.microsoft.com/office/drawing/2014/main" id="{73E7148F-8392-EA29-44F7-368C341B92C9}"/>
              </a:ext>
            </a:extLst>
          </p:cNvPr>
          <p:cNvSpPr/>
          <p:nvPr/>
        </p:nvSpPr>
        <p:spPr>
          <a:xfrm>
            <a:off x="5925812" y="1529627"/>
            <a:ext cx="501650" cy="342900"/>
          </a:xfrm>
          <a:custGeom>
            <a:avLst/>
            <a:gdLst/>
            <a:ahLst/>
            <a:cxnLst/>
            <a:rect l="l" t="t" r="r" b="b"/>
            <a:pathLst>
              <a:path w="501650" h="342900">
                <a:moveTo>
                  <a:pt x="0" y="342900"/>
                </a:moveTo>
                <a:lnTo>
                  <a:pt x="501396" y="342900"/>
                </a:lnTo>
                <a:lnTo>
                  <a:pt x="501396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0627AE36-9549-E558-2033-3A341EC9B761}"/>
              </a:ext>
            </a:extLst>
          </p:cNvPr>
          <p:cNvSpPr/>
          <p:nvPr/>
        </p:nvSpPr>
        <p:spPr>
          <a:xfrm>
            <a:off x="6177272" y="1221779"/>
            <a:ext cx="557783" cy="2880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BBC52CB3-A182-5C6E-69CC-DCFF65C1D924}"/>
              </a:ext>
            </a:extLst>
          </p:cNvPr>
          <p:cNvSpPr/>
          <p:nvPr/>
        </p:nvSpPr>
        <p:spPr>
          <a:xfrm>
            <a:off x="6475977" y="1538771"/>
            <a:ext cx="480059" cy="3246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4">
            <a:extLst>
              <a:ext uri="{FF2B5EF4-FFF2-40B4-BE49-F238E27FC236}">
                <a16:creationId xmlns:a16="http://schemas.microsoft.com/office/drawing/2014/main" id="{405FFF6E-4A5B-9140-5FB0-0C5B13C36CC0}"/>
              </a:ext>
            </a:extLst>
          </p:cNvPr>
          <p:cNvSpPr/>
          <p:nvPr/>
        </p:nvSpPr>
        <p:spPr>
          <a:xfrm>
            <a:off x="6471404" y="1534199"/>
            <a:ext cx="489584" cy="334010"/>
          </a:xfrm>
          <a:custGeom>
            <a:avLst/>
            <a:gdLst/>
            <a:ahLst/>
            <a:cxnLst/>
            <a:rect l="l" t="t" r="r" b="b"/>
            <a:pathLst>
              <a:path w="489584" h="334009">
                <a:moveTo>
                  <a:pt x="0" y="333756"/>
                </a:moveTo>
                <a:lnTo>
                  <a:pt x="489203" y="333756"/>
                </a:lnTo>
                <a:lnTo>
                  <a:pt x="489203" y="0"/>
                </a:lnTo>
                <a:lnTo>
                  <a:pt x="0" y="0"/>
                </a:lnTo>
                <a:lnTo>
                  <a:pt x="0" y="333756"/>
                </a:lnTo>
                <a:close/>
              </a:path>
            </a:pathLst>
          </a:custGeom>
          <a:ln w="9143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5">
            <a:extLst>
              <a:ext uri="{FF2B5EF4-FFF2-40B4-BE49-F238E27FC236}">
                <a16:creationId xmlns:a16="http://schemas.microsoft.com/office/drawing/2014/main" id="{655D5FB6-7D9A-1BF6-AB20-4AA00F8E058F}"/>
              </a:ext>
            </a:extLst>
          </p:cNvPr>
          <p:cNvSpPr/>
          <p:nvPr/>
        </p:nvSpPr>
        <p:spPr>
          <a:xfrm>
            <a:off x="3139940" y="2343442"/>
            <a:ext cx="557784" cy="2926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46">
            <a:extLst>
              <a:ext uri="{FF2B5EF4-FFF2-40B4-BE49-F238E27FC236}">
                <a16:creationId xmlns:a16="http://schemas.microsoft.com/office/drawing/2014/main" id="{DA8F7D77-50FF-F737-4A85-9206736C1919}"/>
              </a:ext>
            </a:extLst>
          </p:cNvPr>
          <p:cNvSpPr txBox="1"/>
          <p:nvPr/>
        </p:nvSpPr>
        <p:spPr>
          <a:xfrm>
            <a:off x="2970903" y="2723594"/>
            <a:ext cx="883285" cy="630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HWR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206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162.5</a:t>
            </a:r>
            <a:r>
              <a:rPr kumimoji="0" sz="1400" b="0" i="0" u="none" strike="noStrike" kern="1200" cap="none" spc="-3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MH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47">
            <a:extLst>
              <a:ext uri="{FF2B5EF4-FFF2-40B4-BE49-F238E27FC236}">
                <a16:creationId xmlns:a16="http://schemas.microsoft.com/office/drawing/2014/main" id="{9F20E02E-E6EF-6EA3-245F-C22BEFF0F479}"/>
              </a:ext>
            </a:extLst>
          </p:cNvPr>
          <p:cNvSpPr txBox="1"/>
          <p:nvPr/>
        </p:nvSpPr>
        <p:spPr>
          <a:xfrm>
            <a:off x="4187055" y="2134441"/>
            <a:ext cx="1139825" cy="844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400" b="1" i="0" u="none" strike="noStrike" kern="1200" cap="none" spc="-3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325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MH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48">
            <a:extLst>
              <a:ext uri="{FF2B5EF4-FFF2-40B4-BE49-F238E27FC236}">
                <a16:creationId xmlns:a16="http://schemas.microsoft.com/office/drawing/2014/main" id="{92701485-F769-CBC0-9AFA-A02F4EC8F09F}"/>
              </a:ext>
            </a:extLst>
          </p:cNvPr>
          <p:cNvSpPr txBox="1"/>
          <p:nvPr/>
        </p:nvSpPr>
        <p:spPr>
          <a:xfrm>
            <a:off x="5954896" y="1957403"/>
            <a:ext cx="1139825" cy="84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400" b="1" i="0" u="none" strike="noStrike" kern="1200" cap="none" spc="-3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35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325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MH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49">
            <a:extLst>
              <a:ext uri="{FF2B5EF4-FFF2-40B4-BE49-F238E27FC236}">
                <a16:creationId xmlns:a16="http://schemas.microsoft.com/office/drawing/2014/main" id="{7F922AF1-A903-3AFB-86EA-D87BBCF6F6B7}"/>
              </a:ext>
            </a:extLst>
          </p:cNvPr>
          <p:cNvSpPr/>
          <p:nvPr/>
        </p:nvSpPr>
        <p:spPr>
          <a:xfrm>
            <a:off x="9527649" y="889877"/>
            <a:ext cx="585216" cy="292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0">
            <a:extLst>
              <a:ext uri="{FF2B5EF4-FFF2-40B4-BE49-F238E27FC236}">
                <a16:creationId xmlns:a16="http://schemas.microsoft.com/office/drawing/2014/main" id="{9367BCCA-8D00-A057-4505-6971C618E882}"/>
              </a:ext>
            </a:extLst>
          </p:cNvPr>
          <p:cNvSpPr/>
          <p:nvPr/>
        </p:nvSpPr>
        <p:spPr>
          <a:xfrm>
            <a:off x="10799103" y="890848"/>
            <a:ext cx="437388" cy="2926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id="{5932EA03-D158-2FCB-E564-4D2D10B2BAB7}"/>
              </a:ext>
            </a:extLst>
          </p:cNvPr>
          <p:cNvSpPr/>
          <p:nvPr/>
        </p:nvSpPr>
        <p:spPr>
          <a:xfrm>
            <a:off x="10192551" y="890848"/>
            <a:ext cx="557783" cy="2926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3">
            <a:extLst>
              <a:ext uri="{FF2B5EF4-FFF2-40B4-BE49-F238E27FC236}">
                <a16:creationId xmlns:a16="http://schemas.microsoft.com/office/drawing/2014/main" id="{964091BD-B234-274D-8526-AA457C44710C}"/>
              </a:ext>
            </a:extLst>
          </p:cNvPr>
          <p:cNvSpPr txBox="1"/>
          <p:nvPr/>
        </p:nvSpPr>
        <p:spPr>
          <a:xfrm>
            <a:off x="10009624" y="1252934"/>
            <a:ext cx="902335" cy="84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B650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650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MH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4">
            <a:extLst>
              <a:ext uri="{FF2B5EF4-FFF2-40B4-BE49-F238E27FC236}">
                <a16:creationId xmlns:a16="http://schemas.microsoft.com/office/drawing/2014/main" id="{1498B1F9-E9B7-3B91-1F13-677DEADD1563}"/>
              </a:ext>
            </a:extLst>
          </p:cNvPr>
          <p:cNvSpPr/>
          <p:nvPr/>
        </p:nvSpPr>
        <p:spPr>
          <a:xfrm>
            <a:off x="8059412" y="3152560"/>
            <a:ext cx="377825" cy="633095"/>
          </a:xfrm>
          <a:custGeom>
            <a:avLst/>
            <a:gdLst/>
            <a:ahLst/>
            <a:cxnLst/>
            <a:rect l="l" t="t" r="r" b="b"/>
            <a:pathLst>
              <a:path w="377825" h="633095">
                <a:moveTo>
                  <a:pt x="5969" y="548131"/>
                </a:moveTo>
                <a:lnTo>
                  <a:pt x="0" y="633094"/>
                </a:lnTo>
                <a:lnTo>
                  <a:pt x="71628" y="586866"/>
                </a:lnTo>
                <a:lnTo>
                  <a:pt x="62801" y="581659"/>
                </a:lnTo>
                <a:lnTo>
                  <a:pt x="37719" y="581659"/>
                </a:lnTo>
                <a:lnTo>
                  <a:pt x="26797" y="575182"/>
                </a:lnTo>
                <a:lnTo>
                  <a:pt x="33269" y="564237"/>
                </a:lnTo>
                <a:lnTo>
                  <a:pt x="5969" y="548131"/>
                </a:lnTo>
                <a:close/>
              </a:path>
              <a:path w="377825" h="633095">
                <a:moveTo>
                  <a:pt x="33269" y="564237"/>
                </a:moveTo>
                <a:lnTo>
                  <a:pt x="26797" y="575182"/>
                </a:lnTo>
                <a:lnTo>
                  <a:pt x="37719" y="581659"/>
                </a:lnTo>
                <a:lnTo>
                  <a:pt x="44204" y="570688"/>
                </a:lnTo>
                <a:lnTo>
                  <a:pt x="33269" y="564237"/>
                </a:lnTo>
                <a:close/>
              </a:path>
              <a:path w="377825" h="633095">
                <a:moveTo>
                  <a:pt x="44204" y="570688"/>
                </a:moveTo>
                <a:lnTo>
                  <a:pt x="37719" y="581659"/>
                </a:lnTo>
                <a:lnTo>
                  <a:pt x="62801" y="581659"/>
                </a:lnTo>
                <a:lnTo>
                  <a:pt x="44204" y="570688"/>
                </a:lnTo>
                <a:close/>
              </a:path>
              <a:path w="377825" h="633095">
                <a:moveTo>
                  <a:pt x="366903" y="0"/>
                </a:moveTo>
                <a:lnTo>
                  <a:pt x="33269" y="564237"/>
                </a:lnTo>
                <a:lnTo>
                  <a:pt x="44204" y="570688"/>
                </a:lnTo>
                <a:lnTo>
                  <a:pt x="377825" y="6350"/>
                </a:lnTo>
                <a:lnTo>
                  <a:pt x="366903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5">
            <a:extLst>
              <a:ext uri="{FF2B5EF4-FFF2-40B4-BE49-F238E27FC236}">
                <a16:creationId xmlns:a16="http://schemas.microsoft.com/office/drawing/2014/main" id="{18742DFD-35E8-E075-566D-5608D07AA680}"/>
              </a:ext>
            </a:extLst>
          </p:cNvPr>
          <p:cNvSpPr/>
          <p:nvPr/>
        </p:nvSpPr>
        <p:spPr>
          <a:xfrm>
            <a:off x="4185404" y="3027718"/>
            <a:ext cx="1455420" cy="7955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56">
            <a:extLst>
              <a:ext uri="{FF2B5EF4-FFF2-40B4-BE49-F238E27FC236}">
                <a16:creationId xmlns:a16="http://schemas.microsoft.com/office/drawing/2014/main" id="{1587F5AB-F050-E467-83E4-9CF208CC5FDB}"/>
              </a:ext>
            </a:extLst>
          </p:cNvPr>
          <p:cNvSpPr/>
          <p:nvPr/>
        </p:nvSpPr>
        <p:spPr>
          <a:xfrm>
            <a:off x="5788653" y="2791498"/>
            <a:ext cx="1455420" cy="8336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57">
            <a:extLst>
              <a:ext uri="{FF2B5EF4-FFF2-40B4-BE49-F238E27FC236}">
                <a16:creationId xmlns:a16="http://schemas.microsoft.com/office/drawing/2014/main" id="{46D77A60-E4DF-56BC-758F-978E084D62A5}"/>
              </a:ext>
            </a:extLst>
          </p:cNvPr>
          <p:cNvSpPr/>
          <p:nvPr/>
        </p:nvSpPr>
        <p:spPr>
          <a:xfrm>
            <a:off x="9732765" y="2078267"/>
            <a:ext cx="1819655" cy="8519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58">
            <a:extLst>
              <a:ext uri="{FF2B5EF4-FFF2-40B4-BE49-F238E27FC236}">
                <a16:creationId xmlns:a16="http://schemas.microsoft.com/office/drawing/2014/main" id="{25CCB556-9E8E-8E0B-CA1A-385D883E2D06}"/>
              </a:ext>
            </a:extLst>
          </p:cNvPr>
          <p:cNvSpPr/>
          <p:nvPr/>
        </p:nvSpPr>
        <p:spPr>
          <a:xfrm>
            <a:off x="8432793" y="895644"/>
            <a:ext cx="160020" cy="323215"/>
          </a:xfrm>
          <a:custGeom>
            <a:avLst/>
            <a:gdLst/>
            <a:ahLst/>
            <a:cxnLst/>
            <a:rect l="l" t="t" r="r" b="b"/>
            <a:pathLst>
              <a:path w="160020" h="323215">
                <a:moveTo>
                  <a:pt x="0" y="323090"/>
                </a:moveTo>
                <a:lnTo>
                  <a:pt x="159503" y="323090"/>
                </a:lnTo>
                <a:lnTo>
                  <a:pt x="159503" y="0"/>
                </a:lnTo>
                <a:lnTo>
                  <a:pt x="0" y="0"/>
                </a:lnTo>
                <a:lnTo>
                  <a:pt x="0" y="323090"/>
                </a:lnTo>
                <a:close/>
              </a:path>
            </a:pathLst>
          </a:custGeom>
          <a:solidFill>
            <a:srgbClr val="0092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59">
            <a:extLst>
              <a:ext uri="{FF2B5EF4-FFF2-40B4-BE49-F238E27FC236}">
                <a16:creationId xmlns:a16="http://schemas.microsoft.com/office/drawing/2014/main" id="{D1FBF53B-FA33-2ADB-4E71-EAD7B4EC8F3A}"/>
              </a:ext>
            </a:extLst>
          </p:cNvPr>
          <p:cNvSpPr/>
          <p:nvPr/>
        </p:nvSpPr>
        <p:spPr>
          <a:xfrm>
            <a:off x="8751799" y="895644"/>
            <a:ext cx="160020" cy="323215"/>
          </a:xfrm>
          <a:custGeom>
            <a:avLst/>
            <a:gdLst/>
            <a:ahLst/>
            <a:cxnLst/>
            <a:rect l="l" t="t" r="r" b="b"/>
            <a:pathLst>
              <a:path w="160020" h="323215">
                <a:moveTo>
                  <a:pt x="0" y="323090"/>
                </a:moveTo>
                <a:lnTo>
                  <a:pt x="159503" y="323090"/>
                </a:lnTo>
                <a:lnTo>
                  <a:pt x="159503" y="0"/>
                </a:lnTo>
                <a:lnTo>
                  <a:pt x="0" y="0"/>
                </a:lnTo>
                <a:lnTo>
                  <a:pt x="0" y="323090"/>
                </a:lnTo>
                <a:close/>
              </a:path>
            </a:pathLst>
          </a:custGeom>
          <a:solidFill>
            <a:srgbClr val="CE2B3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0">
            <a:extLst>
              <a:ext uri="{FF2B5EF4-FFF2-40B4-BE49-F238E27FC236}">
                <a16:creationId xmlns:a16="http://schemas.microsoft.com/office/drawing/2014/main" id="{4DFE00E2-FE75-8B49-2C3E-727D8437A330}"/>
              </a:ext>
            </a:extLst>
          </p:cNvPr>
          <p:cNvSpPr/>
          <p:nvPr/>
        </p:nvSpPr>
        <p:spPr>
          <a:xfrm>
            <a:off x="8432793" y="1258354"/>
            <a:ext cx="492251" cy="3337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1">
            <a:extLst>
              <a:ext uri="{FF2B5EF4-FFF2-40B4-BE49-F238E27FC236}">
                <a16:creationId xmlns:a16="http://schemas.microsoft.com/office/drawing/2014/main" id="{52CEFC65-E2DF-1DB1-7FE9-A275B48F99DC}"/>
              </a:ext>
            </a:extLst>
          </p:cNvPr>
          <p:cNvSpPr/>
          <p:nvPr/>
        </p:nvSpPr>
        <p:spPr>
          <a:xfrm>
            <a:off x="8428220" y="1253782"/>
            <a:ext cx="501650" cy="342900"/>
          </a:xfrm>
          <a:custGeom>
            <a:avLst/>
            <a:gdLst/>
            <a:ahLst/>
            <a:cxnLst/>
            <a:rect l="l" t="t" r="r" b="b"/>
            <a:pathLst>
              <a:path w="501650" h="342900">
                <a:moveTo>
                  <a:pt x="0" y="342900"/>
                </a:moveTo>
                <a:lnTo>
                  <a:pt x="501396" y="342900"/>
                </a:lnTo>
                <a:lnTo>
                  <a:pt x="501396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2">
            <a:extLst>
              <a:ext uri="{FF2B5EF4-FFF2-40B4-BE49-F238E27FC236}">
                <a16:creationId xmlns:a16="http://schemas.microsoft.com/office/drawing/2014/main" id="{B217581E-BF4E-DB56-A826-4C9551305C14}"/>
              </a:ext>
            </a:extLst>
          </p:cNvPr>
          <p:cNvSpPr/>
          <p:nvPr/>
        </p:nvSpPr>
        <p:spPr>
          <a:xfrm>
            <a:off x="7905489" y="1258354"/>
            <a:ext cx="480059" cy="3246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3">
            <a:extLst>
              <a:ext uri="{FF2B5EF4-FFF2-40B4-BE49-F238E27FC236}">
                <a16:creationId xmlns:a16="http://schemas.microsoft.com/office/drawing/2014/main" id="{20B100FB-EC66-6961-8CDE-2C24BE46DE51}"/>
              </a:ext>
            </a:extLst>
          </p:cNvPr>
          <p:cNvSpPr/>
          <p:nvPr/>
        </p:nvSpPr>
        <p:spPr>
          <a:xfrm>
            <a:off x="7900917" y="1253782"/>
            <a:ext cx="489584" cy="334010"/>
          </a:xfrm>
          <a:custGeom>
            <a:avLst/>
            <a:gdLst/>
            <a:ahLst/>
            <a:cxnLst/>
            <a:rect l="l" t="t" r="r" b="b"/>
            <a:pathLst>
              <a:path w="489584" h="334009">
                <a:moveTo>
                  <a:pt x="0" y="333755"/>
                </a:moveTo>
                <a:lnTo>
                  <a:pt x="489203" y="333755"/>
                </a:lnTo>
                <a:lnTo>
                  <a:pt x="489203" y="0"/>
                </a:lnTo>
                <a:lnTo>
                  <a:pt x="0" y="0"/>
                </a:lnTo>
                <a:lnTo>
                  <a:pt x="0" y="333755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4">
            <a:extLst>
              <a:ext uri="{FF2B5EF4-FFF2-40B4-BE49-F238E27FC236}">
                <a16:creationId xmlns:a16="http://schemas.microsoft.com/office/drawing/2014/main" id="{45EE5016-2506-9EB0-FDC2-238EC3C804F8}"/>
              </a:ext>
            </a:extLst>
          </p:cNvPr>
          <p:cNvSpPr/>
          <p:nvPr/>
        </p:nvSpPr>
        <p:spPr>
          <a:xfrm>
            <a:off x="7897869" y="910882"/>
            <a:ext cx="498348" cy="2849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6">
            <a:extLst>
              <a:ext uri="{FF2B5EF4-FFF2-40B4-BE49-F238E27FC236}">
                <a16:creationId xmlns:a16="http://schemas.microsoft.com/office/drawing/2014/main" id="{765555AA-2709-FD52-B3BA-82E069591CFE}"/>
              </a:ext>
            </a:extLst>
          </p:cNvPr>
          <p:cNvSpPr txBox="1"/>
          <p:nvPr/>
        </p:nvSpPr>
        <p:spPr>
          <a:xfrm>
            <a:off x="7931143" y="1636728"/>
            <a:ext cx="902335" cy="844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83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LB650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650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MH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Titolo 69">
            <a:extLst>
              <a:ext uri="{FF2B5EF4-FFF2-40B4-BE49-F238E27FC236}">
                <a16:creationId xmlns:a16="http://schemas.microsoft.com/office/drawing/2014/main" id="{AABA1399-DD1B-23C5-68C5-D1637B30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kern="0" dirty="0"/>
              <a:t>PI</a:t>
            </a:r>
            <a:r>
              <a:rPr lang="it-IT" sz="3200" kern="0" spc="-5" dirty="0"/>
              <a:t>P</a:t>
            </a:r>
            <a:r>
              <a:rPr lang="it-IT" sz="3200" kern="0" dirty="0"/>
              <a:t>-II</a:t>
            </a:r>
            <a:r>
              <a:rPr lang="it-IT" sz="3200" kern="0" spc="-25" dirty="0"/>
              <a:t> </a:t>
            </a:r>
            <a:r>
              <a:rPr lang="it-IT" sz="3200" kern="0" dirty="0"/>
              <a:t>S</a:t>
            </a:r>
            <a:r>
              <a:rPr lang="it-IT" sz="3200" kern="0" spc="-15" dirty="0"/>
              <a:t>R</a:t>
            </a:r>
            <a:r>
              <a:rPr lang="it-IT" sz="3200" kern="0" dirty="0"/>
              <a:t>F CW</a:t>
            </a:r>
            <a:r>
              <a:rPr lang="it-IT" sz="3200" kern="0" spc="10" dirty="0"/>
              <a:t> </a:t>
            </a:r>
            <a:r>
              <a:rPr lang="it-IT" sz="3200" kern="0" dirty="0" err="1"/>
              <a:t>Lina</a:t>
            </a:r>
            <a:r>
              <a:rPr lang="it-IT" sz="3200" kern="0" spc="-5" dirty="0" err="1"/>
              <a:t>c</a:t>
            </a:r>
            <a:r>
              <a:rPr lang="it-IT" sz="3200" kern="0" dirty="0"/>
              <a:t>,</a:t>
            </a:r>
            <a:r>
              <a:rPr lang="it-IT" sz="3200" kern="0" spc="-15" dirty="0"/>
              <a:t> </a:t>
            </a:r>
            <a:r>
              <a:rPr lang="it-IT" sz="3200" kern="0" dirty="0"/>
              <a:t>2mA, 800 MeV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8745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7">
            <a:extLst>
              <a:ext uri="{FF2B5EF4-FFF2-40B4-BE49-F238E27FC236}">
                <a16:creationId xmlns:a16="http://schemas.microsoft.com/office/drawing/2014/main" id="{57D45915-9DB5-E1E9-6B32-2A26A6D0AE60}"/>
              </a:ext>
            </a:extLst>
          </p:cNvPr>
          <p:cNvSpPr/>
          <p:nvPr/>
        </p:nvSpPr>
        <p:spPr>
          <a:xfrm>
            <a:off x="7537247" y="1105366"/>
            <a:ext cx="1880616" cy="13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5B2B2B-7D83-A211-C764-4E6E5D07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</a:t>
            </a:r>
            <a:r>
              <a:rPr lang="it-IT" spc="-15" dirty="0"/>
              <a:t> </a:t>
            </a:r>
            <a:r>
              <a:rPr lang="it-IT" spc="-10" dirty="0"/>
              <a:t>P</a:t>
            </a:r>
            <a:r>
              <a:rPr lang="it-IT" dirty="0"/>
              <a:t>IP-II</a:t>
            </a:r>
            <a:r>
              <a:rPr lang="it-IT" spc="-25" dirty="0"/>
              <a:t> </a:t>
            </a:r>
            <a:r>
              <a:rPr lang="it-IT" dirty="0" err="1"/>
              <a:t>Su</a:t>
            </a:r>
            <a:r>
              <a:rPr lang="it-IT" spc="-10" dirty="0" err="1"/>
              <a:t>p</a:t>
            </a:r>
            <a:r>
              <a:rPr lang="it-IT" dirty="0" err="1"/>
              <a:t>ercon</a:t>
            </a:r>
            <a:r>
              <a:rPr lang="it-IT" spc="-10" dirty="0" err="1"/>
              <a:t>d</a:t>
            </a:r>
            <a:r>
              <a:rPr lang="it-IT" dirty="0" err="1"/>
              <a:t>ucting</a:t>
            </a:r>
            <a:r>
              <a:rPr lang="it-IT" dirty="0"/>
              <a:t> </a:t>
            </a:r>
            <a:r>
              <a:rPr lang="it-IT" spc="-15" dirty="0"/>
              <a:t>R</a:t>
            </a:r>
            <a:r>
              <a:rPr lang="it-IT" dirty="0"/>
              <a:t>F S</a:t>
            </a:r>
            <a:r>
              <a:rPr lang="it-IT" spc="-30" dirty="0"/>
              <a:t>y</a:t>
            </a:r>
            <a:r>
              <a:rPr lang="it-IT" dirty="0"/>
              <a:t>stems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5176F0-727C-C4CD-8EEE-BA6F135B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C810FD-86E8-60BE-C295-70AFD26B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45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32F055-6168-8615-282C-756098A85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4DB0161-65D1-0988-D6FA-AC1F308AE244}"/>
              </a:ext>
            </a:extLst>
          </p:cNvPr>
          <p:cNvSpPr/>
          <p:nvPr/>
        </p:nvSpPr>
        <p:spPr>
          <a:xfrm>
            <a:off x="348995" y="1391411"/>
            <a:ext cx="2045208" cy="774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DBD25B2-CA3A-2367-2FDB-0E188D66ACED}"/>
              </a:ext>
            </a:extLst>
          </p:cNvPr>
          <p:cNvSpPr/>
          <p:nvPr/>
        </p:nvSpPr>
        <p:spPr>
          <a:xfrm>
            <a:off x="583205" y="3060704"/>
            <a:ext cx="1561517" cy="2409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88880D-5356-24C9-69C3-04686EDCCAEE}"/>
              </a:ext>
            </a:extLst>
          </p:cNvPr>
          <p:cNvSpPr/>
          <p:nvPr/>
        </p:nvSpPr>
        <p:spPr>
          <a:xfrm>
            <a:off x="3122676" y="3461003"/>
            <a:ext cx="1022603" cy="1603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280A847F-F6AD-779F-C836-DDFCE611650C}"/>
              </a:ext>
            </a:extLst>
          </p:cNvPr>
          <p:cNvSpPr/>
          <p:nvPr/>
        </p:nvSpPr>
        <p:spPr>
          <a:xfrm>
            <a:off x="5388864" y="3444240"/>
            <a:ext cx="1597152" cy="1636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635A412B-D2F1-0BA2-90C2-48417646FB03}"/>
              </a:ext>
            </a:extLst>
          </p:cNvPr>
          <p:cNvSpPr/>
          <p:nvPr/>
        </p:nvSpPr>
        <p:spPr>
          <a:xfrm>
            <a:off x="8247888" y="2936748"/>
            <a:ext cx="954024" cy="26532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AD895C7E-8500-F0F9-004F-ED3A91AEA27A}"/>
              </a:ext>
            </a:extLst>
          </p:cNvPr>
          <p:cNvSpPr/>
          <p:nvPr/>
        </p:nvSpPr>
        <p:spPr>
          <a:xfrm>
            <a:off x="10666476" y="2616707"/>
            <a:ext cx="1004316" cy="3293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6BF5DB12-8087-3D95-4E13-7F47D9A1114C}"/>
              </a:ext>
            </a:extLst>
          </p:cNvPr>
          <p:cNvSpPr txBox="1"/>
          <p:nvPr/>
        </p:nvSpPr>
        <p:spPr>
          <a:xfrm>
            <a:off x="10551921" y="851805"/>
            <a:ext cx="96139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2021-22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99A99ACA-A494-B212-9FB7-53CB0162A42A}"/>
              </a:ext>
            </a:extLst>
          </p:cNvPr>
          <p:cNvSpPr txBox="1"/>
          <p:nvPr/>
        </p:nvSpPr>
        <p:spPr>
          <a:xfrm>
            <a:off x="7950200" y="863108"/>
            <a:ext cx="59245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31A35DF7-7093-4EAE-6313-A15AE158CE2A}"/>
              </a:ext>
            </a:extLst>
          </p:cNvPr>
          <p:cNvSpPr txBox="1"/>
          <p:nvPr/>
        </p:nvSpPr>
        <p:spPr>
          <a:xfrm>
            <a:off x="5563361" y="849392"/>
            <a:ext cx="59245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50AB35E2-A00E-3D6D-E7B8-B04F36B5C242}"/>
              </a:ext>
            </a:extLst>
          </p:cNvPr>
          <p:cNvSpPr txBox="1"/>
          <p:nvPr/>
        </p:nvSpPr>
        <p:spPr>
          <a:xfrm>
            <a:off x="5944361" y="2999502"/>
            <a:ext cx="59245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C8B448F-B76C-40FD-E9AD-252C60739B21}"/>
              </a:ext>
            </a:extLst>
          </p:cNvPr>
          <p:cNvSpPr txBox="1"/>
          <p:nvPr/>
        </p:nvSpPr>
        <p:spPr>
          <a:xfrm>
            <a:off x="950467" y="2330124"/>
            <a:ext cx="5969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5.9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435A33BF-8DBF-BC72-A2BA-9925C1B03075}"/>
              </a:ext>
            </a:extLst>
          </p:cNvPr>
          <p:cNvSpPr txBox="1"/>
          <p:nvPr/>
        </p:nvSpPr>
        <p:spPr>
          <a:xfrm>
            <a:off x="3446779" y="2368732"/>
            <a:ext cx="5969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5.3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0F36679A-9ED8-0B0D-8566-4FD202501061}"/>
              </a:ext>
            </a:extLst>
          </p:cNvPr>
          <p:cNvSpPr txBox="1"/>
          <p:nvPr/>
        </p:nvSpPr>
        <p:spPr>
          <a:xfrm>
            <a:off x="5749290" y="2398958"/>
            <a:ext cx="5969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6.5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DE02CBA7-FD66-49E4-072A-CB4652AF2065}"/>
              </a:ext>
            </a:extLst>
          </p:cNvPr>
          <p:cNvSpPr txBox="1"/>
          <p:nvPr/>
        </p:nvSpPr>
        <p:spPr>
          <a:xfrm>
            <a:off x="8421116" y="2347396"/>
            <a:ext cx="5969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5.5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321EF32B-B87F-9763-ADA5-D38126BDF290}"/>
              </a:ext>
            </a:extLst>
          </p:cNvPr>
          <p:cNvSpPr txBox="1"/>
          <p:nvPr/>
        </p:nvSpPr>
        <p:spPr>
          <a:xfrm>
            <a:off x="11026902" y="2237160"/>
            <a:ext cx="5969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9.9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46860442-53B3-105F-26BB-7BAB5C67CD7A}"/>
              </a:ext>
            </a:extLst>
          </p:cNvPr>
          <p:cNvSpPr txBox="1"/>
          <p:nvPr/>
        </p:nvSpPr>
        <p:spPr>
          <a:xfrm>
            <a:off x="513080" y="5531906"/>
            <a:ext cx="185737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5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alf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1400" b="0" i="0" u="none" strike="noStrike" kern="1200" cap="none" spc="-11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sz="1350" b="0" i="0" u="none" strike="noStrike" kern="1200" cap="none" spc="22" normalizeH="0" baseline="-21604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350" b="0" i="0" u="none" strike="noStrike" kern="1200" cap="none" spc="-7" normalizeH="0" baseline="-21604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.85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350" b="0" i="0" u="none" strike="noStrike" kern="1200" cap="none" spc="22" normalizeH="0" baseline="24691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3CE39F57-1BD2-DA38-EE72-C7CA4C807D45}"/>
              </a:ext>
            </a:extLst>
          </p:cNvPr>
          <p:cNvSpPr txBox="1"/>
          <p:nvPr/>
        </p:nvSpPr>
        <p:spPr>
          <a:xfrm>
            <a:off x="2769870" y="5327055"/>
            <a:ext cx="1774189" cy="664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400" b="1" i="0" u="none" strike="noStrike" kern="1200" cap="none" spc="-3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.22 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sz="1350" b="0" i="0" u="none" strike="noStrike" kern="1200" cap="none" spc="22" normalizeH="0" baseline="-21604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350" b="0" i="0" u="none" strike="noStrike" kern="1200" cap="none" spc="-7" normalizeH="0" baseline="-21604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.82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350" b="0" i="0" u="none" strike="noStrike" kern="1200" cap="none" spc="22" normalizeH="0" baseline="24691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id="{ADE0D752-32F9-1C09-BD80-D1929D091750}"/>
              </a:ext>
            </a:extLst>
          </p:cNvPr>
          <p:cNvSpPr txBox="1"/>
          <p:nvPr/>
        </p:nvSpPr>
        <p:spPr>
          <a:xfrm>
            <a:off x="5803519" y="5366044"/>
            <a:ext cx="1139825" cy="417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400" b="1" i="0" u="none" strike="noStrike" kern="1200" cap="none" spc="-3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57EE420C-9386-4A34-6949-57C58121736B}"/>
              </a:ext>
            </a:extLst>
          </p:cNvPr>
          <p:cNvSpPr txBox="1"/>
          <p:nvPr/>
        </p:nvSpPr>
        <p:spPr>
          <a:xfrm>
            <a:off x="5475859" y="5789465"/>
            <a:ext cx="1795145" cy="2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.47</a:t>
            </a:r>
            <a:r>
              <a:rPr kumimoji="0" sz="1400" b="0" i="0" u="none" strike="noStrike" kern="1200" cap="none" spc="-3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  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.82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350" b="0" i="0" u="none" strike="noStrike" kern="1200" cap="none" spc="15" normalizeH="0" baseline="24691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FAF07503-68A3-8284-33C1-362609DC499A}"/>
              </a:ext>
            </a:extLst>
          </p:cNvPr>
          <p:cNvSpPr txBox="1"/>
          <p:nvPr/>
        </p:nvSpPr>
        <p:spPr>
          <a:xfrm>
            <a:off x="6279007" y="5885477"/>
            <a:ext cx="9207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2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50144EA5-24DB-75E6-663A-2243ADB0ADEF}"/>
              </a:ext>
            </a:extLst>
          </p:cNvPr>
          <p:cNvSpPr txBox="1"/>
          <p:nvPr/>
        </p:nvSpPr>
        <p:spPr>
          <a:xfrm>
            <a:off x="7765160" y="5621880"/>
            <a:ext cx="1696085" cy="664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</a:t>
            </a:r>
            <a:r>
              <a:rPr kumimoji="0" sz="1400" b="1" i="0" u="none" strike="noStrike" kern="1200" cap="none" spc="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LB650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.61</a:t>
            </a:r>
            <a:r>
              <a:rPr kumimoji="0" sz="1400" b="0" i="0" u="none" strike="noStrike" kern="1200" cap="none" spc="-3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sz="1350" b="0" i="0" u="none" strike="noStrike" kern="1200" cap="none" spc="30" normalizeH="0" baseline="-21604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350" b="0" i="0" u="none" strike="noStrike" kern="1200" cap="none" spc="7" normalizeH="0" baseline="-21604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.4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350" b="0" i="0" u="none" strike="noStrike" kern="1200" cap="none" spc="22" normalizeH="0" baseline="24691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DBBE75FB-2BD8-DED3-1F31-C5342C1B3658}"/>
              </a:ext>
            </a:extLst>
          </p:cNvPr>
          <p:cNvSpPr txBox="1"/>
          <p:nvPr/>
        </p:nvSpPr>
        <p:spPr>
          <a:xfrm>
            <a:off x="10143870" y="5658398"/>
            <a:ext cx="758825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B650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8E51AF82-1EC9-1F15-5D3C-7AE0850B03E3}"/>
              </a:ext>
            </a:extLst>
          </p:cNvPr>
          <p:cNvSpPr txBox="1"/>
          <p:nvPr/>
        </p:nvSpPr>
        <p:spPr>
          <a:xfrm>
            <a:off x="9625330" y="6081769"/>
            <a:ext cx="1793875" cy="2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4850" algn="l"/>
              </a:tabLst>
              <a:defRPr/>
            </a:pP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.92	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  =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.3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350" b="0" i="0" u="none" strike="noStrike" kern="1200" cap="none" spc="22" normalizeH="0" baseline="24691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50B6C3D8-BA20-3F47-F9CF-314B7B3AFFFB}"/>
              </a:ext>
            </a:extLst>
          </p:cNvPr>
          <p:cNvSpPr txBox="1"/>
          <p:nvPr/>
        </p:nvSpPr>
        <p:spPr>
          <a:xfrm>
            <a:off x="10526394" y="6177781"/>
            <a:ext cx="9207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15" normalizeH="0" baseline="0" noProof="0">
                <a:ln>
                  <a:noFill/>
                </a:ln>
                <a:solidFill>
                  <a:srgbClr val="002F8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9F408E13-7653-074F-2738-BF9D7FA60C82}"/>
              </a:ext>
            </a:extLst>
          </p:cNvPr>
          <p:cNvSpPr/>
          <p:nvPr/>
        </p:nvSpPr>
        <p:spPr>
          <a:xfrm>
            <a:off x="2712720" y="1338072"/>
            <a:ext cx="1880616" cy="1028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6C31B2DA-A24E-BDBF-73FA-A6594BA17EDA}"/>
              </a:ext>
            </a:extLst>
          </p:cNvPr>
          <p:cNvSpPr/>
          <p:nvPr/>
        </p:nvSpPr>
        <p:spPr>
          <a:xfrm>
            <a:off x="5018532" y="1239011"/>
            <a:ext cx="1949195" cy="11170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57">
            <a:extLst>
              <a:ext uri="{FF2B5EF4-FFF2-40B4-BE49-F238E27FC236}">
                <a16:creationId xmlns:a16="http://schemas.microsoft.com/office/drawing/2014/main" id="{6CE0EE37-A357-DECC-B832-69536C04B4BB}"/>
              </a:ext>
            </a:extLst>
          </p:cNvPr>
          <p:cNvSpPr/>
          <p:nvPr/>
        </p:nvSpPr>
        <p:spPr>
          <a:xfrm>
            <a:off x="9761219" y="1197961"/>
            <a:ext cx="2282952" cy="10688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351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1AC13-73F2-C9BC-9B93-674D8B2E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INFN contribution to PIP-II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D008DD-56C8-9057-3CB4-FBAE42E7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3F061-2B33-5DBE-DDFD-087AF7A1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46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ED6624-5362-FE5B-7A37-0AD1DB346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28 March 2023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9278F864-0B9D-48A2-B71A-5FFD2A5CA3FC}"/>
              </a:ext>
            </a:extLst>
          </p:cNvPr>
          <p:cNvSpPr>
            <a:spLocks noChangeAspect="1"/>
          </p:cNvSpPr>
          <p:nvPr/>
        </p:nvSpPr>
        <p:spPr>
          <a:xfrm>
            <a:off x="7388372" y="3430037"/>
            <a:ext cx="4803628" cy="2705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D88A899-7BC3-FFDA-61A1-C83DD177B168}"/>
              </a:ext>
            </a:extLst>
          </p:cNvPr>
          <p:cNvSpPr txBox="1">
            <a:spLocks/>
          </p:cNvSpPr>
          <p:nvPr/>
        </p:nvSpPr>
        <p:spPr>
          <a:xfrm>
            <a:off x="184669" y="868828"/>
            <a:ext cx="7638515" cy="3200399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INFN firstly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provided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RF design for the LB650 cavities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fully plug compatible with the Fermilab technical interfaces and performances specifications.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Cavity design meets the CW RF performance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INFN contribution aims to cover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needs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LB650 section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this includes: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 SC cavities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required to equip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cryomodules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2 spares, delivered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ready for string assembly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Qualification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via vertical cold-test provided by INFN through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qualified cold-testing infrastructure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acting as a subcontractor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Compliance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PIP-II technical management plans and interfaces: System Engineering, Project Review, Quality Assurance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Risk Management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816B112-2690-A416-3C79-8A47665B5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103796"/>
              </p:ext>
            </p:extLst>
          </p:nvPr>
        </p:nvGraphicFramePr>
        <p:xfrm>
          <a:off x="8334270" y="2313767"/>
          <a:ext cx="3485718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17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PIP-II LB650 Project Specifications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. </a:t>
                      </a:r>
                      <a:r>
                        <a:rPr lang="it-IT" sz="1400" kern="12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Gradient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16.9 MV/m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it-IT" sz="14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-25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2.4 10</a:t>
                      </a:r>
                      <a:r>
                        <a:rPr lang="it-IT" sz="14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en-US" sz="1400" baseline="30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RF rep rate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 Hz to CW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Beta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0.61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5FD3D4F5-C73F-4FD9-5AC9-AE4623AB9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9150" t="16934" r="5563" b="5996"/>
          <a:stretch/>
        </p:blipFill>
        <p:spPr>
          <a:xfrm rot="20477231" flipV="1">
            <a:off x="8394624" y="599394"/>
            <a:ext cx="3218815" cy="1817968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49B86CC7-F10A-BC49-2FE2-979362DF9030}"/>
              </a:ext>
            </a:extLst>
          </p:cNvPr>
          <p:cNvSpPr txBox="1"/>
          <p:nvPr/>
        </p:nvSpPr>
        <p:spPr>
          <a:xfrm>
            <a:off x="8915400" y="6015345"/>
            <a:ext cx="2914112" cy="129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</a:t>
            </a:r>
            <a:r>
              <a:rPr kumimoji="0" sz="800" b="0" i="0" u="none" strike="noStrike" kern="1200" cap="none" spc="-3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odu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ct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3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800" b="0" i="0" u="none" strike="noStrike" kern="1200" cap="none" spc="-2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800" b="0" i="0" u="none" strike="noStrike" kern="1200" cap="none" spc="-2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800" b="0" i="0" u="none" strike="noStrike" kern="1200" cap="none" spc="-2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5" normalizeH="0" baseline="0" noProof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800" b="0" i="0" u="none" strike="noStrike" kern="1200" cap="none" spc="-25" normalizeH="0" baseline="0" noProof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800" b="0" i="0" u="none" strike="noStrike" kern="1200" cap="none" spc="-15" normalizeH="0" baseline="0" noProof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800" b="0" i="0" u="none" strike="noStrike" kern="1200" cap="none" spc="-10" normalizeH="0" baseline="0" noProof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800" b="0" i="0" u="none" strike="noStrike" kern="1200" cap="none" spc="-20" normalizeH="0" baseline="0" noProof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lang="it-IT" sz="800" b="0" i="0" u="none" strike="noStrike" kern="1200" cap="none" spc="-5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CEA, France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C3F861-CD6F-94CE-3718-E4A86FBE7529}"/>
              </a:ext>
            </a:extLst>
          </p:cNvPr>
          <p:cNvSpPr txBox="1"/>
          <p:nvPr/>
        </p:nvSpPr>
        <p:spPr>
          <a:xfrm>
            <a:off x="9829800" y="5494275"/>
            <a:ext cx="2637878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Low-Beta (LB650, b=0.61)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cryomodule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Immagine 3">
            <a:extLst>
              <a:ext uri="{FF2B5EF4-FFF2-40B4-BE49-F238E27FC236}">
                <a16:creationId xmlns:a16="http://schemas.microsoft.com/office/drawing/2014/main" id="{9B4FB65C-F109-FA51-F937-AD7721CF45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013" y="4121246"/>
            <a:ext cx="4740000" cy="1452241"/>
          </a:xfrm>
          <a:prstGeom prst="rect">
            <a:avLst/>
          </a:prstGeom>
        </p:spPr>
      </p:pic>
      <p:pic>
        <p:nvPicPr>
          <p:cNvPr id="14" name="Immagine 15">
            <a:extLst>
              <a:ext uri="{FF2B5EF4-FFF2-40B4-BE49-F238E27FC236}">
                <a16:creationId xmlns:a16="http://schemas.microsoft.com/office/drawing/2014/main" id="{3FB9FCE9-8A50-5BC9-CA7E-9331CB36B3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" t="1" r="2741" b="70913"/>
          <a:stretch/>
        </p:blipFill>
        <p:spPr>
          <a:xfrm>
            <a:off x="1289913" y="5625684"/>
            <a:ext cx="4325107" cy="344879"/>
          </a:xfrm>
          <a:prstGeom prst="rect">
            <a:avLst/>
          </a:prstGeom>
        </p:spPr>
      </p:pic>
      <p:sp>
        <p:nvSpPr>
          <p:cNvPr id="15" name="Rettangolo 18">
            <a:extLst>
              <a:ext uri="{FF2B5EF4-FFF2-40B4-BE49-F238E27FC236}">
                <a16:creationId xmlns:a16="http://schemas.microsoft.com/office/drawing/2014/main" id="{22C7F8BB-1C65-DA29-AD88-E56F06E26FDF}"/>
              </a:ext>
            </a:extLst>
          </p:cNvPr>
          <p:cNvSpPr/>
          <p:nvPr/>
        </p:nvSpPr>
        <p:spPr>
          <a:xfrm>
            <a:off x="4424629" y="5622661"/>
            <a:ext cx="594066" cy="2501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Connettore 2 20">
            <a:extLst>
              <a:ext uri="{FF2B5EF4-FFF2-40B4-BE49-F238E27FC236}">
                <a16:creationId xmlns:a16="http://schemas.microsoft.com/office/drawing/2014/main" id="{B7CA4112-7493-8C98-B6D9-02073ACF78AD}"/>
              </a:ext>
            </a:extLst>
          </p:cNvPr>
          <p:cNvCxnSpPr/>
          <p:nvPr/>
        </p:nvCxnSpPr>
        <p:spPr>
          <a:xfrm>
            <a:off x="1400292" y="6078575"/>
            <a:ext cx="1455816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AEF6D77-C271-FA8F-89A6-C24904A6AFDE}"/>
              </a:ext>
            </a:extLst>
          </p:cNvPr>
          <p:cNvCxnSpPr/>
          <p:nvPr/>
        </p:nvCxnSpPr>
        <p:spPr>
          <a:xfrm>
            <a:off x="2856108" y="6078575"/>
            <a:ext cx="2648640" cy="0"/>
          </a:xfrm>
          <a:prstGeom prst="straightConnector1">
            <a:avLst/>
          </a:prstGeom>
          <a:ln w="508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25">
            <a:extLst>
              <a:ext uri="{FF2B5EF4-FFF2-40B4-BE49-F238E27FC236}">
                <a16:creationId xmlns:a16="http://schemas.microsoft.com/office/drawing/2014/main" id="{A6D6787C-B9F6-E354-72D5-050615D57680}"/>
              </a:ext>
            </a:extLst>
          </p:cNvPr>
          <p:cNvSpPr txBox="1"/>
          <p:nvPr/>
        </p:nvSpPr>
        <p:spPr>
          <a:xfrm>
            <a:off x="1910130" y="5949138"/>
            <a:ext cx="36574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RT</a:t>
            </a:r>
          </a:p>
        </p:txBody>
      </p:sp>
      <p:sp>
        <p:nvSpPr>
          <p:cNvPr id="19" name="CasellaDiTesto 26">
            <a:extLst>
              <a:ext uri="{FF2B5EF4-FFF2-40B4-BE49-F238E27FC236}">
                <a16:creationId xmlns:a16="http://schemas.microsoft.com/office/drawing/2014/main" id="{F98C911B-A1BD-7171-C169-65DCC9BBAC2C}"/>
              </a:ext>
            </a:extLst>
          </p:cNvPr>
          <p:cNvSpPr txBox="1"/>
          <p:nvPr/>
        </p:nvSpPr>
        <p:spPr>
          <a:xfrm>
            <a:off x="4049223" y="5940075"/>
            <a:ext cx="35779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1037163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1AC13-73F2-C9BC-9B93-674D8B2E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LB650 cavity challenges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D008DD-56C8-9057-3CB4-FBAE42E7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3F061-2B33-5DBE-DDFD-087AF7A1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47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ED6624-5362-FE5B-7A37-0AD1DB346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87E09A-0856-7527-DDFB-E926B7048C8C}"/>
              </a:ext>
            </a:extLst>
          </p:cNvPr>
          <p:cNvSpPr txBox="1">
            <a:spLocks/>
          </p:cNvSpPr>
          <p:nvPr/>
        </p:nvSpPr>
        <p:spPr>
          <a:xfrm>
            <a:off x="163345" y="880555"/>
            <a:ext cx="8134029" cy="306461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successful cavity design from INFN-LASA is the result of an interplay of multiple, state-of-the-art competences in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electromagnetic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mechanical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domains.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PIP-II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LB650 cavities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among the key scientifical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project: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unprecedented quality factor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required for these resonators.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Accelerating and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High-Order Modes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must be assessed so that neither instabilities nor additional cryogenic losses are posing critical issues.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PIP-II operational scenario is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uncharted territory in terms of detuning control,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this requires deep understanding of Lorentz Force detuning, pressure sensitivity and mechanical leading parameters as rigidities, yield limits, stresses.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Detailed finite element analysis to evaluate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compliancy to ASME codes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276AFF47-7E9F-1E35-B7AF-E1F61BF80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68290"/>
              </p:ext>
            </p:extLst>
          </p:nvPr>
        </p:nvGraphicFramePr>
        <p:xfrm>
          <a:off x="8361816" y="841602"/>
          <a:ext cx="3696454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INFN LB650 for PIP-II, cold cavity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it-IT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geometric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650 MHz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umber of cells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Iris diameter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88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Cell-to-cell coupling, 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0.95 %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77641725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 separation 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0.57 MHz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22876923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Eq. diameter - IC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389.8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01010538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Eq. diameter - EC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392.1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56205531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Wall angle – Inner-End cells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°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74547506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Effective length (10*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hc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704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9973567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Optimum beta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11276581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17823478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4.48 mT/(MV/m)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37338134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R/Q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340 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Ω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98522072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193 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Ω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69124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Inner cells stiffening radius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7447772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External cells stiffening radius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368068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Wall thickness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4.2 mm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5132658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Longitudinal stiffness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 </a:t>
                      </a:r>
                      <a:r>
                        <a:rPr lang="en-GB" sz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kN</a:t>
                      </a: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0421907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Longitudinal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 sensitivity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 kHz/mm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4615213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LFD coefficient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200" i="1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 40 </a:t>
                      </a: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kN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-1.4 Hz/(MV/m)</a:t>
                      </a:r>
                      <a:r>
                        <a:rPr lang="en-GB" sz="120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9841604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Pressure sensitivity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200" i="1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 40 </a:t>
                      </a: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kN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-11 Hz/mbar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543393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Pressure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VM stress at 50 MPa</a:t>
                      </a: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2.9 bar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5185997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Displacement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VM stress at 50 MPa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 mm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22807266"/>
                  </a:ext>
                </a:extLst>
              </a:tr>
            </a:tbl>
          </a:graphicData>
        </a:graphic>
      </p:graphicFrame>
      <p:pic>
        <p:nvPicPr>
          <p:cNvPr id="9" name="Picture 21">
            <a:extLst>
              <a:ext uri="{FF2B5EF4-FFF2-40B4-BE49-F238E27FC236}">
                <a16:creationId xmlns:a16="http://schemas.microsoft.com/office/drawing/2014/main" id="{64E07DDA-CFE9-0CA3-9BA7-38B3D3192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19" y="3990463"/>
            <a:ext cx="3951270" cy="241585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CBA1304-DABD-C8ED-0E1A-FEEED85A4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546" y="5134825"/>
            <a:ext cx="3887300" cy="1217320"/>
          </a:xfrm>
          <a:prstGeom prst="rect">
            <a:avLst/>
          </a:prstGeom>
        </p:spPr>
      </p:pic>
      <p:sp>
        <p:nvSpPr>
          <p:cNvPr id="11" name="CasellaDiTesto 43">
            <a:extLst>
              <a:ext uri="{FF2B5EF4-FFF2-40B4-BE49-F238E27FC236}">
                <a16:creationId xmlns:a16="http://schemas.microsoft.com/office/drawing/2014/main" id="{D8102182-8082-A8A6-993E-723CB0F0F09C}"/>
              </a:ext>
            </a:extLst>
          </p:cNvPr>
          <p:cNvSpPr txBox="1"/>
          <p:nvPr/>
        </p:nvSpPr>
        <p:spPr>
          <a:xfrm>
            <a:off x="4861360" y="4462657"/>
            <a:ext cx="2850265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Order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analyses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mode in 3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monopole passband,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-6.5 MHz away from 10th 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sellaDiTesto 39">
            <a:extLst>
              <a:ext uri="{FF2B5EF4-FFF2-40B4-BE49-F238E27FC236}">
                <a16:creationId xmlns:a16="http://schemas.microsoft.com/office/drawing/2014/main" id="{7ED1754F-AF8E-98F0-D32B-663E8AD0C87E}"/>
              </a:ext>
            </a:extLst>
          </p:cNvPr>
          <p:cNvSpPr txBox="1"/>
          <p:nvPr/>
        </p:nvSpPr>
        <p:spPr>
          <a:xfrm>
            <a:off x="1892256" y="4081048"/>
            <a:ext cx="203287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Monopoles under cut-off and Machine Lines. For ref. accelerating mode: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W ~ (R/Q)Q</a:t>
            </a:r>
            <a:r>
              <a:rPr kumimoji="0" lang="en-US" sz="1200" b="0" i="1" u="none" strike="noStrike" kern="1200" cap="none" spc="0" normalizeH="0" baseline="-2500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 3e16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22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ia aperta, cielo, edificio, architettura&#10;&#10;Descrizione generata automaticamente">
            <a:extLst>
              <a:ext uri="{FF2B5EF4-FFF2-40B4-BE49-F238E27FC236}">
                <a16:creationId xmlns:a16="http://schemas.microsoft.com/office/drawing/2014/main" id="{CE95C485-E995-67DC-0700-3D9A6B21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3" y="-13138"/>
            <a:ext cx="12219279" cy="6873344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03F8C3-06D2-E7CC-EFEF-5C9ED5FF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 dirty="0">
                <a:solidFill>
                  <a:srgbClr val="EEE5B6"/>
                </a:solidFill>
              </a:rPr>
              <a:t>Carlo Pagani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1A06E6-16CC-B7FF-848F-1890912AF2CB}"/>
              </a:ext>
            </a:extLst>
          </p:cNvPr>
          <p:cNvSpPr txBox="1">
            <a:spLocks/>
          </p:cNvSpPr>
          <p:nvPr/>
        </p:nvSpPr>
        <p:spPr bwMode="auto">
          <a:xfrm>
            <a:off x="2661920" y="6061709"/>
            <a:ext cx="685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it-IT" sz="3600" kern="0" dirty="0">
                <a:solidFill>
                  <a:srgbClr val="EEE5B6"/>
                </a:solidFill>
              </a:rPr>
              <a:t>Thank </a:t>
            </a:r>
            <a:r>
              <a:rPr lang="it-IT" sz="3600" kern="0" dirty="0" err="1">
                <a:solidFill>
                  <a:srgbClr val="D7D0A3"/>
                </a:solidFill>
              </a:rPr>
              <a:t>you</a:t>
            </a:r>
            <a:r>
              <a:rPr lang="it-IT" sz="3600" kern="0" dirty="0">
                <a:solidFill>
                  <a:srgbClr val="EEE5B6"/>
                </a:solidFill>
              </a:rPr>
              <a:t> for </a:t>
            </a:r>
            <a:r>
              <a:rPr lang="it-IT" sz="3600" kern="0" dirty="0" err="1">
                <a:solidFill>
                  <a:srgbClr val="EEE5B6"/>
                </a:solidFill>
              </a:rPr>
              <a:t>your</a:t>
            </a:r>
            <a:r>
              <a:rPr lang="it-IT" sz="3600" kern="0" dirty="0">
                <a:solidFill>
                  <a:srgbClr val="EEE5B6"/>
                </a:solidFill>
              </a:rPr>
              <a:t> </a:t>
            </a:r>
            <a:r>
              <a:rPr lang="it-IT" sz="3600" kern="0" dirty="0" err="1">
                <a:solidFill>
                  <a:srgbClr val="EEE5B6"/>
                </a:solidFill>
              </a:rPr>
              <a:t>attention</a:t>
            </a:r>
            <a:endParaRPr lang="it-IT" kern="0" dirty="0">
              <a:solidFill>
                <a:srgbClr val="EEE5B6"/>
              </a:solidFill>
            </a:endParaRPr>
          </a:p>
        </p:txBody>
      </p:sp>
      <p:pic>
        <p:nvPicPr>
          <p:cNvPr id="12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5048374-4AB5-210B-A474-B64A5D9CA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1234" y="-1313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EF1245AF-E444-4A3E-0D86-645C35A15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>
                <a:solidFill>
                  <a:srgbClr val="EEE5B6"/>
                </a:solidFill>
              </a:rPr>
              <a:t>IASF - CP Seminar #9</a:t>
            </a:r>
          </a:p>
          <a:p>
            <a:pPr>
              <a:defRPr/>
            </a:pPr>
            <a:r>
              <a:rPr lang="it-IT" altLang="it-IT" i="0" dirty="0">
                <a:solidFill>
                  <a:srgbClr val="EEE5B6"/>
                </a:solidFill>
              </a:rPr>
              <a:t>Shenzhen, 28 March 2023</a:t>
            </a:r>
            <a:endParaRPr lang="en-US" altLang="it-IT" i="0" dirty="0">
              <a:solidFill>
                <a:srgbClr val="EEE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3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80903A70-70C4-033F-A66F-9EAA3342CEF2}"/>
              </a:ext>
            </a:extLst>
          </p:cNvPr>
          <p:cNvSpPr/>
          <p:nvPr/>
        </p:nvSpPr>
        <p:spPr bwMode="auto">
          <a:xfrm>
            <a:off x="9372600" y="903738"/>
            <a:ext cx="2286000" cy="2068062"/>
          </a:xfrm>
          <a:prstGeom prst="rect">
            <a:avLst/>
          </a:prstGeom>
          <a:solidFill>
            <a:srgbClr val="E5F7FB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8E3550-ED8B-CA20-3142-C392EADC5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Energy and Mass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6136F8-D83F-4F21-9DD2-D426C989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BA595B-0E1B-563D-B507-F5BFA7F0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05E11F-E9D0-B28E-DE45-1255257B8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7" name="Picture 3" descr="einstein_sez">
            <a:extLst>
              <a:ext uri="{FF2B5EF4-FFF2-40B4-BE49-F238E27FC236}">
                <a16:creationId xmlns:a16="http://schemas.microsoft.com/office/drawing/2014/main" id="{608AC57C-9887-759B-339D-F88E1D6B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1" y="1102293"/>
            <a:ext cx="3537533" cy="170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217648F4-E18A-DB6B-1CC4-95586D6A7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568" y="5135481"/>
            <a:ext cx="3904146" cy="781624"/>
          </a:xfrm>
          <a:prstGeom prst="rect">
            <a:avLst/>
          </a:prstGeom>
          <a:solidFill>
            <a:srgbClr val="FFFFD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it-IT" sz="1800" b="0" dirty="0">
                <a:solidFill>
                  <a:srgbClr val="141496"/>
                </a:solidFill>
                <a:latin typeface="Arial" pitchFamily="34" charset="0"/>
                <a:cs typeface="Arial"/>
              </a:rPr>
              <a:t>Electron rest energy</a:t>
            </a:r>
            <a:r>
              <a:rPr lang="en-US" altLang="it-IT" sz="1800" b="0" dirty="0">
                <a:solidFill>
                  <a:srgbClr val="000000"/>
                </a:solidFill>
                <a:latin typeface="Arial" pitchFamily="34" charset="0"/>
                <a:cs typeface="Arial"/>
              </a:rPr>
              <a:t>: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i="1" dirty="0">
                <a:solidFill>
                  <a:srgbClr val="000000"/>
                </a:solidFill>
                <a:latin typeface="Times New Roman" pitchFamily="18" charset="0"/>
                <a:cs typeface="Arial"/>
              </a:rPr>
              <a:t>E</a:t>
            </a:r>
            <a:r>
              <a:rPr lang="en-US" altLang="it-IT" sz="1800" b="0" i="1" baseline="-25000" dirty="0">
                <a:solidFill>
                  <a:srgbClr val="000000"/>
                </a:solidFill>
                <a:latin typeface="Times New Roman" pitchFamily="18" charset="0"/>
                <a:cs typeface="Arial"/>
              </a:rPr>
              <a:t>0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= 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0.511 MeV</a:t>
            </a:r>
            <a:endParaRPr lang="en-US" altLang="it-IT" sz="1600" b="0" baseline="30000" dirty="0">
              <a:solidFill>
                <a:srgbClr val="C00000"/>
              </a:solidFill>
              <a:latin typeface="Arial" pitchFamily="34" charset="0"/>
              <a:cs typeface="Arial"/>
            </a:endParaRPr>
          </a:p>
          <a:p>
            <a:pPr>
              <a:lnSpc>
                <a:spcPct val="130000"/>
              </a:lnSpc>
              <a:defRPr/>
            </a:pPr>
            <a:r>
              <a:rPr lang="it-IT" altLang="it-IT" sz="1800" b="0" dirty="0" err="1">
                <a:solidFill>
                  <a:srgbClr val="141496"/>
                </a:solidFill>
                <a:latin typeface="Arial" pitchFamily="34" charset="0"/>
                <a:cs typeface="Arial"/>
              </a:rPr>
              <a:t>Prot</a:t>
            </a:r>
            <a:r>
              <a:rPr lang="en-US" altLang="it-IT" sz="1800" b="0" dirty="0">
                <a:solidFill>
                  <a:srgbClr val="141496"/>
                </a:solidFill>
                <a:latin typeface="Arial" pitchFamily="34" charset="0"/>
                <a:cs typeface="Arial"/>
              </a:rPr>
              <a:t>on rest energy</a:t>
            </a:r>
            <a:r>
              <a:rPr lang="en-US" altLang="it-IT" sz="1800" b="0" dirty="0">
                <a:solidFill>
                  <a:srgbClr val="000000"/>
                </a:solidFill>
                <a:latin typeface="Arial" pitchFamily="34" charset="0"/>
                <a:cs typeface="Arial"/>
              </a:rPr>
              <a:t>: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altLang="it-IT" sz="1800" b="0" dirty="0">
                <a:solidFill>
                  <a:srgbClr val="000000"/>
                </a:solidFill>
                <a:cs typeface="Arial"/>
              </a:rPr>
              <a:t>   </a:t>
            </a:r>
            <a:r>
              <a:rPr lang="en-US" altLang="it-IT" sz="1800" b="0" i="1" dirty="0">
                <a:solidFill>
                  <a:srgbClr val="000000"/>
                </a:solidFill>
                <a:latin typeface="Times New Roman" pitchFamily="18" charset="0"/>
                <a:cs typeface="Arial"/>
              </a:rPr>
              <a:t>E</a:t>
            </a:r>
            <a:r>
              <a:rPr lang="en-US" altLang="it-IT" sz="1800" b="0" i="1" baseline="-25000" dirty="0">
                <a:solidFill>
                  <a:srgbClr val="000000"/>
                </a:solidFill>
                <a:latin typeface="Times New Roman" pitchFamily="18" charset="0"/>
                <a:cs typeface="Arial"/>
              </a:rPr>
              <a:t>0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= </a:t>
            </a:r>
            <a:r>
              <a:rPr lang="it-IT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938 </a:t>
            </a:r>
            <a:r>
              <a:rPr lang="it-IT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 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MeV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F3BB45-953C-CF06-26F4-C9282F40A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8611"/>
            <a:ext cx="4281941" cy="867930"/>
          </a:xfrm>
          <a:prstGeom prst="rect">
            <a:avLst/>
          </a:prstGeom>
          <a:solidFill>
            <a:srgbClr val="FFFF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it-IT" sz="1800" b="0" dirty="0">
                <a:solidFill>
                  <a:srgbClr val="141496"/>
                </a:solidFill>
                <a:latin typeface="Arial" pitchFamily="34" charset="0"/>
                <a:cs typeface="Arial"/>
              </a:rPr>
              <a:t>Speed of light</a:t>
            </a:r>
            <a:r>
              <a:rPr lang="en-US" altLang="it-IT" sz="1800" b="0" dirty="0">
                <a:solidFill>
                  <a:srgbClr val="000000"/>
                </a:solidFill>
                <a:latin typeface="Arial" pitchFamily="34" charset="0"/>
                <a:cs typeface="Arial"/>
              </a:rPr>
              <a:t>: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i="1" dirty="0">
                <a:solidFill>
                  <a:srgbClr val="000000"/>
                </a:solidFill>
                <a:latin typeface="Times New Roman" pitchFamily="18" charset="0"/>
                <a:cs typeface="Arial"/>
              </a:rPr>
              <a:t>c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≡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2.99792458 </a:t>
            </a:r>
            <a:r>
              <a:rPr lang="en-US" altLang="it-IT" sz="2400" b="0" dirty="0">
                <a:solidFill>
                  <a:srgbClr val="C00000"/>
                </a:solidFill>
                <a:latin typeface="Arial" pitchFamily="34" charset="0"/>
                <a:cs typeface="Arial"/>
                <a:sym typeface="Symbol" pitchFamily="18" charset="2"/>
              </a:rPr>
              <a:t>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 10</a:t>
            </a:r>
            <a:r>
              <a:rPr lang="en-US" altLang="it-IT" sz="1800" b="0" baseline="40000" dirty="0">
                <a:solidFill>
                  <a:srgbClr val="C00000"/>
                </a:solidFill>
                <a:latin typeface="Arial" pitchFamily="34" charset="0"/>
                <a:cs typeface="Arial"/>
              </a:rPr>
              <a:t>8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 ms</a:t>
            </a:r>
            <a:r>
              <a:rPr lang="en-US" altLang="it-IT" sz="1600" b="0" baseline="30000" dirty="0">
                <a:solidFill>
                  <a:srgbClr val="C00000"/>
                </a:solidFill>
                <a:latin typeface="Arial" pitchFamily="34" charset="0"/>
                <a:cs typeface="Arial"/>
              </a:rPr>
              <a:t>-1</a:t>
            </a:r>
          </a:p>
          <a:p>
            <a:pPr>
              <a:defRPr/>
            </a:pPr>
            <a:r>
              <a:rPr lang="en-US" altLang="it-IT" sz="1800" b="0" dirty="0">
                <a:solidFill>
                  <a:srgbClr val="141496"/>
                </a:solidFill>
                <a:latin typeface="Arial" pitchFamily="34" charset="0"/>
                <a:cs typeface="Arial"/>
              </a:rPr>
              <a:t>Energy unit</a:t>
            </a:r>
            <a:r>
              <a:rPr lang="en-US" altLang="it-IT" sz="1800" b="0" dirty="0">
                <a:solidFill>
                  <a:srgbClr val="000000"/>
                </a:solidFill>
                <a:latin typeface="Arial" pitchFamily="34" charset="0"/>
                <a:cs typeface="Arial"/>
              </a:rPr>
              <a:t>: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dirty="0">
                <a:solidFill>
                  <a:srgbClr val="000000"/>
                </a:solidFill>
                <a:latin typeface="Arial" pitchFamily="34" charset="0"/>
                <a:cs typeface="Arial"/>
              </a:rPr>
              <a:t>1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dirty="0">
                <a:solidFill>
                  <a:srgbClr val="000000"/>
                </a:solidFill>
                <a:latin typeface="Times New Roman" pitchFamily="18" charset="0"/>
                <a:cs typeface="Arial"/>
              </a:rPr>
              <a:t>eV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dirty="0">
                <a:solidFill>
                  <a:srgbClr val="000000"/>
                </a:solidFill>
                <a:latin typeface="Arial" pitchFamily="34" charset="0"/>
                <a:cs typeface="Arial"/>
              </a:rPr>
              <a:t>=</a:t>
            </a:r>
            <a:r>
              <a:rPr lang="en-US" altLang="it-IT" sz="1800" b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1.6021 </a:t>
            </a:r>
            <a:r>
              <a:rPr lang="en-US" altLang="it-IT" sz="2400" b="0" dirty="0">
                <a:solidFill>
                  <a:srgbClr val="C00000"/>
                </a:solidFill>
                <a:latin typeface="Arial" pitchFamily="34" charset="0"/>
                <a:cs typeface="Arial"/>
                <a:sym typeface="Symbol" pitchFamily="18" charset="2"/>
              </a:rPr>
              <a:t>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 10</a:t>
            </a:r>
            <a:r>
              <a:rPr lang="en-US" altLang="it-IT" sz="1800" b="0" baseline="30000" dirty="0">
                <a:solidFill>
                  <a:srgbClr val="C00000"/>
                </a:solidFill>
                <a:latin typeface="Arial" pitchFamily="34" charset="0"/>
                <a:cs typeface="Arial"/>
              </a:rPr>
              <a:t>-19</a:t>
            </a:r>
            <a:r>
              <a:rPr lang="en-US" altLang="it-IT" sz="1800" b="0" dirty="0">
                <a:solidFill>
                  <a:srgbClr val="C00000"/>
                </a:solidFill>
                <a:latin typeface="Arial" pitchFamily="34" charset="0"/>
                <a:cs typeface="Arial"/>
              </a:rPr>
              <a:t> J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81A80113-F143-2F65-B726-581E22C95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808" y="3280420"/>
            <a:ext cx="23054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2400" dirty="0">
                <a:solidFill>
                  <a:srgbClr val="002060"/>
                </a:solidFill>
                <a:latin typeface="Arial" pitchFamily="34" charset="0"/>
                <a:cs typeface="Arial"/>
              </a:rPr>
              <a:t>Momentum</a:t>
            </a:r>
          </a:p>
          <a:p>
            <a:pPr>
              <a:defRPr/>
            </a:pPr>
            <a:endParaRPr lang="en-US" altLang="it-IT" sz="2400" b="0" dirty="0">
              <a:solidFill>
                <a:srgbClr val="000000"/>
              </a:solidFill>
              <a:latin typeface="Arial" pitchFamily="34" charset="0"/>
              <a:cs typeface="Arial"/>
            </a:endParaRPr>
          </a:p>
          <a:p>
            <a:pPr>
              <a:defRPr/>
            </a:pPr>
            <a:r>
              <a:rPr lang="en-US" altLang="it-IT" sz="2400" dirty="0">
                <a:solidFill>
                  <a:srgbClr val="002060"/>
                </a:solidFill>
                <a:latin typeface="Arial" pitchFamily="34" charset="0"/>
                <a:cs typeface="Arial"/>
              </a:rPr>
              <a:t>Kinetic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0EF4358-6794-A752-9819-EE9F6AAB81FB}"/>
                  </a:ext>
                </a:extLst>
              </p:cNvPr>
              <p:cNvSpPr txBox="1"/>
              <p:nvPr/>
            </p:nvSpPr>
            <p:spPr>
              <a:xfrm>
                <a:off x="9824192" y="3366650"/>
                <a:ext cx="15306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it-IT" sz="2000" b="0" dirty="0">
                    <a:solidFill>
                      <a:srgbClr val="000000"/>
                    </a:solidFill>
                    <a:cs typeface="Arial"/>
                  </a:rPr>
                  <a:t>When 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𝑣</m:t>
                    </m:r>
                    <m:r>
                      <a:rPr lang="it-IT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≈</m:t>
                    </m:r>
                    <m:r>
                      <a:rPr lang="it-IT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𝑐</m:t>
                    </m:r>
                  </m:oMath>
                </a14:m>
                <a:endParaRPr lang="it-IT" sz="2400" b="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0EF4358-6794-A752-9819-EE9F6AAB8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192" y="3366650"/>
                <a:ext cx="1530612" cy="400110"/>
              </a:xfrm>
              <a:prstGeom prst="rect">
                <a:avLst/>
              </a:prstGeom>
              <a:blipFill>
                <a:blip r:embed="rId3"/>
                <a:stretch>
                  <a:fillRect l="-4098" t="-6061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3B8748C-FA5B-4D41-C9CE-16B856242EF6}"/>
                  </a:ext>
                </a:extLst>
              </p:cNvPr>
              <p:cNvSpPr txBox="1"/>
              <p:nvPr/>
            </p:nvSpPr>
            <p:spPr>
              <a:xfrm>
                <a:off x="5359003" y="1540412"/>
                <a:ext cx="2959488" cy="830997"/>
              </a:xfrm>
              <a:prstGeom prst="rect">
                <a:avLst/>
              </a:prstGeom>
              <a:solidFill>
                <a:srgbClr val="FFFFD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5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5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5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5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5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5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48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3B8748C-FA5B-4D41-C9CE-16B856242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003" y="1540412"/>
                <a:ext cx="2959488" cy="830997"/>
              </a:xfrm>
              <a:prstGeom prst="rect">
                <a:avLst/>
              </a:prstGeom>
              <a:blipFill>
                <a:blip r:embed="rId4"/>
                <a:stretch>
                  <a:fillRect l="-1702" t="-1515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03DDE7F-F051-3A8E-E1B5-631244082660}"/>
                  </a:ext>
                </a:extLst>
              </p:cNvPr>
              <p:cNvSpPr txBox="1"/>
              <p:nvPr/>
            </p:nvSpPr>
            <p:spPr>
              <a:xfrm>
                <a:off x="9372600" y="903738"/>
                <a:ext cx="14798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24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03DDE7F-F051-3A8E-E1B5-631244082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903738"/>
                <a:ext cx="1479853" cy="369332"/>
              </a:xfrm>
              <a:prstGeom prst="rect">
                <a:avLst/>
              </a:prstGeom>
              <a:blipFill>
                <a:blip r:embed="rId5"/>
                <a:stretch>
                  <a:fillRect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9382331-ACEA-FA38-6D64-177F818F71EB}"/>
                  </a:ext>
                </a:extLst>
              </p:cNvPr>
              <p:cNvSpPr txBox="1"/>
              <p:nvPr/>
            </p:nvSpPr>
            <p:spPr>
              <a:xfrm>
                <a:off x="9437612" y="1353647"/>
                <a:ext cx="1486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9382331-ACEA-FA38-6D64-177F818F7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7612" y="1353647"/>
                <a:ext cx="1486882" cy="369332"/>
              </a:xfrm>
              <a:prstGeom prst="rect">
                <a:avLst/>
              </a:prstGeom>
              <a:blipFill>
                <a:blip r:embed="rId6"/>
                <a:stretch>
                  <a:fillRect l="-4237" r="-847"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3685C3-65C4-C574-E473-DF604EB03D44}"/>
                  </a:ext>
                </a:extLst>
              </p:cNvPr>
              <p:cNvSpPr txBox="1"/>
              <p:nvPr/>
            </p:nvSpPr>
            <p:spPr>
              <a:xfrm>
                <a:off x="9274326" y="2443799"/>
                <a:ext cx="1676400" cy="372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sz="24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3685C3-65C4-C574-E473-DF604EB03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326" y="2443799"/>
                <a:ext cx="1676400" cy="372859"/>
              </a:xfrm>
              <a:prstGeom prst="rect">
                <a:avLst/>
              </a:prstGeom>
              <a:blipFill>
                <a:blip r:embed="rId7"/>
                <a:stretch>
                  <a:fillRect t="-166667" b="-25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D5E0FEC-86A2-2BE5-1355-CD7F7AF203A4}"/>
                  </a:ext>
                </a:extLst>
              </p:cNvPr>
              <p:cNvSpPr txBox="1"/>
              <p:nvPr/>
            </p:nvSpPr>
            <p:spPr>
              <a:xfrm>
                <a:off x="9282096" y="1805234"/>
                <a:ext cx="2578687" cy="447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it-IT" sz="24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D5E0FEC-86A2-2BE5-1355-CD7F7AF20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096" y="1805234"/>
                <a:ext cx="2578687" cy="447238"/>
              </a:xfrm>
              <a:prstGeom prst="rect">
                <a:avLst/>
              </a:prstGeom>
              <a:blipFill>
                <a:blip r:embed="rId8"/>
                <a:stretch>
                  <a:fillRect t="-125000" b="-20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004389E-BFF2-3B58-D923-53AB7AFC8928}"/>
                  </a:ext>
                </a:extLst>
              </p:cNvPr>
              <p:cNvSpPr txBox="1"/>
              <p:nvPr/>
            </p:nvSpPr>
            <p:spPr>
              <a:xfrm>
                <a:off x="5226906" y="3339693"/>
                <a:ext cx="4097337" cy="430887"/>
              </a:xfrm>
              <a:prstGeom prst="rect">
                <a:avLst/>
              </a:prstGeom>
              <a:solidFill>
                <a:srgbClr val="E5F7F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𝑚𝑣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28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004389E-BFF2-3B58-D923-53AB7AFC8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906" y="3339693"/>
                <a:ext cx="4097337" cy="430887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292107A-608D-8E42-93B8-49A013FBD0A4}"/>
                  </a:ext>
                </a:extLst>
              </p:cNvPr>
              <p:cNvSpPr txBox="1"/>
              <p:nvPr/>
            </p:nvSpPr>
            <p:spPr>
              <a:xfrm>
                <a:off x="5205771" y="4019996"/>
                <a:ext cx="4495800" cy="430887"/>
              </a:xfrm>
              <a:prstGeom prst="rect">
                <a:avLst/>
              </a:prstGeom>
              <a:solidFill>
                <a:srgbClr val="E5F7F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b="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292107A-608D-8E42-93B8-49A013FBD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771" y="4019996"/>
                <a:ext cx="4495800" cy="430887"/>
              </a:xfrm>
              <a:prstGeom prst="rect">
                <a:avLst/>
              </a:prstGeom>
              <a:blipFill>
                <a:blip r:embed="rId10"/>
                <a:stretch>
                  <a:fillRect l="-845" t="-2857"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70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9D58C-2B97-7619-C5D0-5C19286C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Properties</a:t>
            </a:r>
            <a:r>
              <a:rPr lang="it-IT"/>
              <a:t> of some </a:t>
            </a:r>
            <a:r>
              <a:rPr lang="it-IT" err="1"/>
              <a:t>charged</a:t>
            </a:r>
            <a:r>
              <a:rPr lang="it-IT"/>
              <a:t> </a:t>
            </a:r>
            <a:r>
              <a:rPr lang="it-IT" err="1"/>
              <a:t>particles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FAD591-64C3-EDA9-DE66-2D5FE575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AEF955-750C-8987-8288-935F4818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B9D97C-A3E6-C833-6E0F-5D4D11DB7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18AD21-F390-36CB-CEFD-9B34820B6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2"/>
          <a:stretch/>
        </p:blipFill>
        <p:spPr>
          <a:xfrm>
            <a:off x="1947830" y="851265"/>
            <a:ext cx="8058150" cy="42410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5D7711-E7F2-F7D4-7CAC-EFE4BE2ADA3B}"/>
              </a:ext>
            </a:extLst>
          </p:cNvPr>
          <p:cNvSpPr txBox="1"/>
          <p:nvPr/>
        </p:nvSpPr>
        <p:spPr>
          <a:xfrm>
            <a:off x="719170" y="5111949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electronvolt</a:t>
            </a:r>
            <a:r>
              <a: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eV</a:t>
            </a:r>
            <a:r>
              <a:rPr lang="en-US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 the amount of (kinetic) energy gained by one elementary charge </a:t>
            </a:r>
            <a:r>
              <a:rPr lang="en-US" sz="1800" b="0" i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</a:t>
            </a:r>
            <a:r>
              <a:rPr lang="en-US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moving across an electric potential difference of one </a:t>
            </a:r>
            <a:r>
              <a:rPr lang="en-US" sz="1800" b="0" i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volt</a:t>
            </a:r>
            <a:r>
              <a:rPr lang="en-US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D26A485-B5C3-C28F-B3C8-ADC469FB3730}"/>
                  </a:ext>
                </a:extLst>
              </p:cNvPr>
              <p:cNvSpPr txBox="1"/>
              <p:nvPr/>
            </p:nvSpPr>
            <p:spPr>
              <a:xfrm>
                <a:off x="967568" y="5874109"/>
                <a:ext cx="14602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∗1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it-IT" sz="1600" b="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D26A485-B5C3-C28F-B3C8-ADC469FB3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8" y="5874109"/>
                <a:ext cx="1460272" cy="246221"/>
              </a:xfrm>
              <a:prstGeom prst="rect">
                <a:avLst/>
              </a:prstGeom>
              <a:blipFill>
                <a:blip r:embed="rId3"/>
                <a:stretch>
                  <a:fillRect l="-3448" t="-10000" r="-1724" b="-4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EBA714C-225A-75C9-A557-9D29EBD45E6E}"/>
                  </a:ext>
                </a:extLst>
              </p:cNvPr>
              <p:cNvSpPr txBox="1"/>
              <p:nvPr/>
            </p:nvSpPr>
            <p:spPr>
              <a:xfrm>
                <a:off x="2806487" y="5858634"/>
                <a:ext cx="132927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∗1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it-IT" sz="1600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it-IT" sz="1600" b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EBA714C-225A-75C9-A557-9D29EBD45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487" y="5858634"/>
                <a:ext cx="1329275" cy="246221"/>
              </a:xfrm>
              <a:prstGeom prst="rect">
                <a:avLst/>
              </a:prstGeom>
              <a:blipFill>
                <a:blip r:embed="rId4"/>
                <a:stretch>
                  <a:fillRect l="-1887" t="-10000" r="-3774" b="-4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D5363F1-B970-DA93-BA13-69B7A4067B21}"/>
                  </a:ext>
                </a:extLst>
              </p:cNvPr>
              <p:cNvSpPr txBox="1"/>
              <p:nvPr/>
            </p:nvSpPr>
            <p:spPr>
              <a:xfrm>
                <a:off x="4636826" y="5854885"/>
                <a:ext cx="200394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=1.6021∗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it-IT" sz="1600" b="0"/>
                  <a:t> C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D5363F1-B970-DA93-BA13-69B7A4067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826" y="5854885"/>
                <a:ext cx="2003947" cy="246221"/>
              </a:xfrm>
              <a:prstGeom prst="rect">
                <a:avLst/>
              </a:prstGeom>
              <a:blipFill>
                <a:blip r:embed="rId5"/>
                <a:stretch>
                  <a:fillRect l="-3797" t="-19048" r="-5063" b="-4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C7DB3AB-FBD5-ABE6-C4AE-8EB90BFB37E2}"/>
                  </a:ext>
                </a:extLst>
              </p:cNvPr>
              <p:cNvSpPr txBox="1"/>
              <p:nvPr/>
            </p:nvSpPr>
            <p:spPr>
              <a:xfrm>
                <a:off x="7162800" y="5828091"/>
                <a:ext cx="209095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=1.6021∗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it-IT" sz="1600" b="0"/>
                  <a:t> J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C7DB3AB-FBD5-ABE6-C4AE-8EB90BFB3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5828091"/>
                <a:ext cx="2090957" cy="246221"/>
              </a:xfrm>
              <a:prstGeom prst="rect">
                <a:avLst/>
              </a:prstGeom>
              <a:blipFill>
                <a:blip r:embed="rId6"/>
                <a:stretch>
                  <a:fillRect l="-3636" t="-19048" r="-4848" b="-4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9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C2981F-531F-6144-BE27-D0C24A34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Speed </a:t>
            </a:r>
            <a:r>
              <a:rPr lang="it-IT" err="1"/>
              <a:t>Increase</a:t>
            </a:r>
            <a:r>
              <a:rPr lang="it-IT"/>
              <a:t> and </a:t>
            </a:r>
            <a:r>
              <a:rPr lang="it-IT" err="1"/>
              <a:t>its</a:t>
            </a:r>
            <a:r>
              <a:rPr lang="it-IT"/>
              <a:t> </a:t>
            </a:r>
            <a:r>
              <a:rPr lang="it-IT" err="1"/>
              <a:t>Saturation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7F0A98-DF29-E66F-25C1-415D7B751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4A0061-DF23-72C4-3612-20A17A28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7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AB901B-E08E-81C8-FA69-A7C62A8A9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0C3830E2-6322-CA00-9FCC-2E091482B6EE}"/>
              </a:ext>
            </a:extLst>
          </p:cNvPr>
          <p:cNvGrpSpPr/>
          <p:nvPr/>
        </p:nvGrpSpPr>
        <p:grpSpPr>
          <a:xfrm>
            <a:off x="1524000" y="1115616"/>
            <a:ext cx="8458200" cy="4876800"/>
            <a:chOff x="1524000" y="1115616"/>
            <a:chExt cx="8458200" cy="4876800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AD41F116-1EC1-573C-39CD-6BA719D011F1}"/>
                </a:ext>
              </a:extLst>
            </p:cNvPr>
            <p:cNvGrpSpPr/>
            <p:nvPr/>
          </p:nvGrpSpPr>
          <p:grpSpPr>
            <a:xfrm>
              <a:off x="1524000" y="1115616"/>
              <a:ext cx="8458200" cy="4876800"/>
              <a:chOff x="1524000" y="1115616"/>
              <a:chExt cx="8458200" cy="4876800"/>
            </a:xfrm>
          </p:grpSpPr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B7AC33FC-BEA3-27F2-936A-BCA8D00FE538}"/>
                  </a:ext>
                </a:extLst>
              </p:cNvPr>
              <p:cNvGrpSpPr/>
              <p:nvPr/>
            </p:nvGrpSpPr>
            <p:grpSpPr>
              <a:xfrm>
                <a:off x="1524000" y="1115616"/>
                <a:ext cx="8458200" cy="4876800"/>
                <a:chOff x="1524000" y="1115616"/>
                <a:chExt cx="8458200" cy="4876800"/>
              </a:xfrm>
            </p:grpSpPr>
            <p:pic>
              <p:nvPicPr>
                <p:cNvPr id="8" name="Immagine 7" descr="Immagine che contiene grafico&#10;&#10;Descrizione generata automaticamente">
                  <a:extLst>
                    <a:ext uri="{FF2B5EF4-FFF2-40B4-BE49-F238E27FC236}">
                      <a16:creationId xmlns:a16="http://schemas.microsoft.com/office/drawing/2014/main" id="{E6A16FF4-77A5-0B9E-858A-322571023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46" t="9183" r="1382" b="5102"/>
                <a:stretch/>
              </p:blipFill>
              <p:spPr>
                <a:xfrm>
                  <a:off x="2086003" y="1115616"/>
                  <a:ext cx="7896197" cy="4876800"/>
                </a:xfrm>
                <a:prstGeom prst="rect">
                  <a:avLst/>
                </a:prstGeom>
              </p:spPr>
            </p:pic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EADB4408-2E75-111B-DD7A-E6EEDF25FADB}"/>
                    </a:ext>
                  </a:extLst>
                </p:cNvPr>
                <p:cNvSpPr txBox="1"/>
                <p:nvPr/>
              </p:nvSpPr>
              <p:spPr>
                <a:xfrm rot="16200000">
                  <a:off x="987228" y="2748644"/>
                  <a:ext cx="1535208" cy="461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altLang="it-IT" sz="2400" b="0" i="1">
                      <a:solidFill>
                        <a:srgbClr val="002060"/>
                      </a:solidFill>
                      <a:latin typeface="Symbol" pitchFamily="18" charset="2"/>
                      <a:cs typeface="Arial"/>
                      <a:sym typeface="Symbol" pitchFamily="18" charset="2"/>
                    </a:rPr>
                    <a:t>b</a:t>
                  </a:r>
                  <a:r>
                    <a:rPr lang="it-IT" altLang="it-IT" sz="2400" b="0" i="1">
                      <a:solidFill>
                        <a:srgbClr val="002060"/>
                      </a:solidFill>
                      <a:cs typeface="Arial"/>
                      <a:sym typeface="Symbol" pitchFamily="18" charset="2"/>
                    </a:rPr>
                    <a:t> </a:t>
                  </a:r>
                  <a:r>
                    <a:rPr lang="it-IT" altLang="it-IT" sz="2400" b="0" i="1">
                      <a:solidFill>
                        <a:srgbClr val="002060"/>
                      </a:solidFill>
                      <a:latin typeface="Times New Roman" pitchFamily="18" charset="0"/>
                      <a:cs typeface="Arial"/>
                      <a:sym typeface="Symbol" pitchFamily="18" charset="2"/>
                    </a:rPr>
                    <a:t>= </a:t>
                  </a:r>
                  <a:r>
                    <a:rPr lang="it-IT" altLang="it-IT" sz="2400" b="0" i="1">
                      <a:solidFill>
                        <a:srgbClr val="002060"/>
                      </a:solidFill>
                      <a:latin typeface="Bodoni MT" panose="02070603080606020203" pitchFamily="18" charset="77"/>
                      <a:cs typeface="Arial"/>
                      <a:sym typeface="Symbol" pitchFamily="18" charset="2"/>
                    </a:rPr>
                    <a:t>v</a:t>
                  </a:r>
                  <a:r>
                    <a:rPr lang="it-IT" altLang="it-IT" sz="2400" b="0" i="1">
                      <a:solidFill>
                        <a:srgbClr val="002060"/>
                      </a:solidFill>
                      <a:latin typeface="Times New Roman" pitchFamily="18" charset="0"/>
                      <a:cs typeface="Arial"/>
                      <a:sym typeface="Symbol" pitchFamily="18" charset="2"/>
                    </a:rPr>
                    <a:t>/c</a:t>
                  </a:r>
                  <a:endParaRPr lang="it-IT" sz="2400">
                    <a:solidFill>
                      <a:srgbClr val="002060"/>
                    </a:solidFill>
                  </a:endParaRPr>
                </a:p>
              </p:txBody>
            </p:sp>
          </p:grpSp>
          <p:cxnSp>
            <p:nvCxnSpPr>
              <p:cNvPr id="11" name="Connettore 1 10">
                <a:extLst>
                  <a:ext uri="{FF2B5EF4-FFF2-40B4-BE49-F238E27FC236}">
                    <a16:creationId xmlns:a16="http://schemas.microsoft.com/office/drawing/2014/main" id="{AC2D6709-6B32-77EC-0265-5FCCD717EFF0}"/>
                  </a:ext>
                </a:extLst>
              </p:cNvPr>
              <p:cNvCxnSpPr/>
              <p:nvPr/>
            </p:nvCxnSpPr>
            <p:spPr bwMode="auto">
              <a:xfrm>
                <a:off x="7279925" y="1268016"/>
                <a:ext cx="0" cy="394773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CC3300">
                    <a:alpha val="59000"/>
                  </a:srgbClr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Connettore 1 13">
                <a:extLst>
                  <a:ext uri="{FF2B5EF4-FFF2-40B4-BE49-F238E27FC236}">
                    <a16:creationId xmlns:a16="http://schemas.microsoft.com/office/drawing/2014/main" id="{2439AE2C-8F03-0E30-CF47-40E25CF6DF62}"/>
                  </a:ext>
                </a:extLst>
              </p:cNvPr>
              <p:cNvCxnSpPr/>
              <p:nvPr/>
            </p:nvCxnSpPr>
            <p:spPr bwMode="auto">
              <a:xfrm>
                <a:off x="3505200" y="1295400"/>
                <a:ext cx="0" cy="38862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28BB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C6D9B30-743A-0C08-82FB-18A10F748251}"/>
                  </a:ext>
                </a:extLst>
              </p:cNvPr>
              <p:cNvSpPr txBox="1"/>
              <p:nvPr/>
            </p:nvSpPr>
            <p:spPr>
              <a:xfrm rot="16200000">
                <a:off x="2700857" y="3195608"/>
                <a:ext cx="11006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0" i="1">
                    <a:solidFill>
                      <a:srgbClr val="028BB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it-IT" sz="2000" b="0" i="1" baseline="-25000">
                    <a:solidFill>
                      <a:srgbClr val="028BB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0, electron</a:t>
                </a:r>
                <a:endParaRPr lang="it-IT" sz="2000" b="0" i="1">
                  <a:solidFill>
                    <a:srgbClr val="028BBE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95C44EF-1A11-F6E3-D7E9-1FBCC0C9AF2B}"/>
                  </a:ext>
                </a:extLst>
              </p:cNvPr>
              <p:cNvSpPr txBox="1"/>
              <p:nvPr/>
            </p:nvSpPr>
            <p:spPr>
              <a:xfrm rot="16200000">
                <a:off x="6523835" y="4089541"/>
                <a:ext cx="9966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0" i="1">
                    <a:solidFill>
                      <a:srgbClr val="CC33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it-IT" sz="2000" b="0" i="1" baseline="-25000">
                    <a:solidFill>
                      <a:srgbClr val="CC33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0, </a:t>
                </a:r>
                <a:r>
                  <a:rPr lang="it-IT" sz="2000" b="0" i="1" baseline="-25000" err="1">
                    <a:solidFill>
                      <a:srgbClr val="CC33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proton</a:t>
                </a:r>
                <a:endParaRPr lang="it-IT" sz="2000" b="0" i="1">
                  <a:solidFill>
                    <a:srgbClr val="CC33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19" name="Text Box 5">
              <a:extLst>
                <a:ext uri="{FF2B5EF4-FFF2-40B4-BE49-F238E27FC236}">
                  <a16:creationId xmlns:a16="http://schemas.microsoft.com/office/drawing/2014/main" id="{A87BEF86-0435-23DF-36AA-802A13F04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960" y="2586776"/>
              <a:ext cx="2719591" cy="1011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it-IT" sz="2400" b="0" i="1">
                  <a:solidFill>
                    <a:srgbClr val="028BBE"/>
                  </a:solidFill>
                  <a:latin typeface="Times New Roman" pitchFamily="18" charset="0"/>
                  <a:cs typeface="Arial"/>
                </a:rPr>
                <a:t>E</a:t>
              </a:r>
              <a:r>
                <a:rPr lang="en-US" altLang="it-IT" sz="2400" b="0" i="1" baseline="-25000">
                  <a:solidFill>
                    <a:srgbClr val="028BBE"/>
                  </a:solidFill>
                  <a:latin typeface="Times New Roman" pitchFamily="18" charset="0"/>
                  <a:cs typeface="Arial"/>
                </a:rPr>
                <a:t>0, electron</a:t>
              </a:r>
              <a:r>
                <a:rPr lang="en-US" altLang="it-IT" sz="2400" b="0">
                  <a:solidFill>
                    <a:srgbClr val="028BBE"/>
                  </a:solidFill>
                  <a:cs typeface="Arial"/>
                </a:rPr>
                <a:t> </a:t>
              </a:r>
              <a:r>
                <a:rPr lang="en-US" altLang="it-IT" sz="2000" b="0">
                  <a:solidFill>
                    <a:srgbClr val="028BBE"/>
                  </a:solidFill>
                  <a:cs typeface="Arial"/>
                </a:rPr>
                <a:t>= </a:t>
              </a:r>
              <a:r>
                <a:rPr lang="en-US" altLang="it-IT" sz="2000" b="0">
                  <a:solidFill>
                    <a:srgbClr val="028BBE"/>
                  </a:solidFill>
                  <a:latin typeface="Arial" pitchFamily="34" charset="0"/>
                  <a:cs typeface="Arial"/>
                </a:rPr>
                <a:t>0.511 </a:t>
              </a:r>
              <a:r>
                <a:rPr lang="en-US" altLang="it-IT" sz="2000" b="0">
                  <a:solidFill>
                    <a:srgbClr val="028BB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MeV</a:t>
              </a:r>
              <a:endParaRPr lang="en-US" altLang="it-IT" sz="1800" b="0" baseline="30000">
                <a:solidFill>
                  <a:srgbClr val="028BB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  <a:defRPr/>
              </a:pPr>
              <a:r>
                <a:rPr lang="en-US" altLang="it-IT" sz="2400" b="0" i="1">
                  <a:solidFill>
                    <a:srgbClr val="CC3300"/>
                  </a:solidFill>
                  <a:latin typeface="Times New Roman" pitchFamily="18" charset="0"/>
                  <a:cs typeface="Arial"/>
                </a:rPr>
                <a:t>E</a:t>
              </a:r>
              <a:r>
                <a:rPr lang="en-US" altLang="it-IT" sz="2400" b="0" i="1" baseline="-25000">
                  <a:solidFill>
                    <a:srgbClr val="CC3300"/>
                  </a:solidFill>
                  <a:latin typeface="Times New Roman" pitchFamily="18" charset="0"/>
                  <a:cs typeface="Arial"/>
                </a:rPr>
                <a:t>0, proton</a:t>
              </a:r>
              <a:r>
                <a:rPr lang="en-US" altLang="it-IT" sz="2400" b="0">
                  <a:solidFill>
                    <a:srgbClr val="CC3300"/>
                  </a:solidFill>
                  <a:cs typeface="Arial"/>
                </a:rPr>
                <a:t> = </a:t>
              </a:r>
              <a:r>
                <a:rPr lang="it-IT" altLang="it-IT" sz="2400" b="0">
                  <a:solidFill>
                    <a:srgbClr val="CC3300"/>
                  </a:solidFill>
                  <a:cs typeface="Arial"/>
                </a:rPr>
                <a:t> </a:t>
              </a:r>
              <a:r>
                <a:rPr lang="en-US" altLang="it-IT" sz="2000" b="0">
                  <a:solidFill>
                    <a:srgbClr val="CC3300"/>
                  </a:solidFill>
                  <a:latin typeface="Arial" pitchFamily="34" charset="0"/>
                  <a:cs typeface="Arial"/>
                </a:rPr>
                <a:t>938 </a:t>
              </a:r>
              <a:r>
                <a:rPr lang="it-IT" altLang="it-IT" sz="2000" b="0">
                  <a:solidFill>
                    <a:srgbClr val="CC3300"/>
                  </a:solidFill>
                  <a:latin typeface="Arial" pitchFamily="34" charset="0"/>
                  <a:cs typeface="Arial"/>
                </a:rPr>
                <a:t> </a:t>
              </a:r>
              <a:r>
                <a:rPr lang="en-US" altLang="it-IT" sz="2000" b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61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28524051-CDA0-A7C6-3BF3-1CC5D2E245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altLang="it-IT"/>
                  <a:t>RF acceleration: Synchrotron at </a:t>
                </a:r>
                <a14:m>
                  <m:oMath xmlns:m="http://schemas.openxmlformats.org/officeDocument/2006/math">
                    <m:r>
                      <a:rPr lang="en-GB" alt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GB" alt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alt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it-IT"/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28524051-CDA0-A7C6-3BF3-1CC5D2E24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605" b="-39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D25D94-B33B-318F-B62D-162451F10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19F15B-FDD2-E5C1-C02F-08FFC5D6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9C9CE3-2B81-AE9F-AF36-3E15CE0A6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pic>
        <p:nvPicPr>
          <p:cNvPr id="6" name="Picture 6" descr="04-wilson_1_10">
            <a:extLst>
              <a:ext uri="{FF2B5EF4-FFF2-40B4-BE49-F238E27FC236}">
                <a16:creationId xmlns:a16="http://schemas.microsoft.com/office/drawing/2014/main" id="{1F853923-B561-9DE9-CBF1-0F59950B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15660" r="7806" b="43649"/>
          <a:stretch>
            <a:fillRect/>
          </a:stretch>
        </p:blipFill>
        <p:spPr bwMode="auto">
          <a:xfrm>
            <a:off x="1966914" y="1484314"/>
            <a:ext cx="5976937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C2611E1F-3B3C-4A7A-AD03-7ED1776A8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993775"/>
            <a:ext cx="2189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1600">
                <a:solidFill>
                  <a:srgbClr val="000000"/>
                </a:solidFill>
                <a:cs typeface="Arial"/>
              </a:rPr>
              <a:t>Cyclotron:  </a:t>
            </a:r>
            <a:r>
              <a:rPr lang="en-GB" altLang="it-IT" sz="1800">
                <a:solidFill>
                  <a:srgbClr val="141496"/>
                </a:solidFill>
                <a:cs typeface="Arial"/>
              </a:rPr>
              <a:t>constant</a:t>
            </a:r>
            <a:r>
              <a:rPr lang="en-GB" altLang="it-IT" sz="1600">
                <a:solidFill>
                  <a:srgbClr val="141496"/>
                </a:solidFill>
                <a:cs typeface="Arial"/>
              </a:rPr>
              <a:t> </a:t>
            </a:r>
            <a:r>
              <a:rPr lang="en-GB" altLang="it-IT" sz="2000" i="1">
                <a:solidFill>
                  <a:srgbClr val="141496"/>
                </a:solidFill>
                <a:latin typeface="Times New Roman" pitchFamily="18" charset="0"/>
                <a:cs typeface="Arial"/>
              </a:rPr>
              <a:t>B</a:t>
            </a:r>
            <a:endParaRPr lang="en-US" altLang="it-IT" sz="2000" i="1">
              <a:solidFill>
                <a:srgbClr val="141496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2CBDD00-F2DA-4116-D754-389CB06F0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989013"/>
            <a:ext cx="23904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1600">
                <a:solidFill>
                  <a:srgbClr val="000000"/>
                </a:solidFill>
                <a:cs typeface="Arial"/>
              </a:rPr>
              <a:t>Synchrotron:  </a:t>
            </a:r>
            <a:r>
              <a:rPr lang="en-GB" altLang="it-IT" sz="1800">
                <a:solidFill>
                  <a:srgbClr val="141496"/>
                </a:solidFill>
                <a:cs typeface="Arial"/>
              </a:rPr>
              <a:t>constant</a:t>
            </a:r>
            <a:r>
              <a:rPr lang="en-GB" altLang="it-IT" sz="1600">
                <a:solidFill>
                  <a:srgbClr val="141496"/>
                </a:solidFill>
                <a:cs typeface="Arial"/>
              </a:rPr>
              <a:t> </a:t>
            </a:r>
            <a:r>
              <a:rPr lang="en-GB" altLang="it-IT" sz="2000" i="1">
                <a:solidFill>
                  <a:srgbClr val="141496"/>
                </a:solidFill>
                <a:latin typeface="Symbol" pitchFamily="18" charset="2"/>
                <a:cs typeface="Arial"/>
              </a:rPr>
              <a:t>r</a:t>
            </a:r>
            <a:endParaRPr lang="en-US" altLang="it-IT" sz="2000" i="1">
              <a:solidFill>
                <a:srgbClr val="141496"/>
              </a:solidFill>
              <a:latin typeface="Symbol" pitchFamily="18" charset="2"/>
              <a:cs typeface="Arial"/>
            </a:endParaRPr>
          </a:p>
        </p:txBody>
      </p:sp>
      <p:pic>
        <p:nvPicPr>
          <p:cNvPr id="9" name="Picture 9" descr="04-wilson_1_10">
            <a:extLst>
              <a:ext uri="{FF2B5EF4-FFF2-40B4-BE49-F238E27FC236}">
                <a16:creationId xmlns:a16="http://schemas.microsoft.com/office/drawing/2014/main" id="{664F096D-D2EB-2C0C-A362-173930705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66367" r="61012" b="12524"/>
          <a:stretch>
            <a:fillRect/>
          </a:stretch>
        </p:blipFill>
        <p:spPr bwMode="auto">
          <a:xfrm>
            <a:off x="8256589" y="2276475"/>
            <a:ext cx="2016125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04-wilson_1_19">
            <a:extLst>
              <a:ext uri="{FF2B5EF4-FFF2-40B4-BE49-F238E27FC236}">
                <a16:creationId xmlns:a16="http://schemas.microsoft.com/office/drawing/2014/main" id="{A05B5F80-6F27-9F7A-15C5-3435368D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23746" r="56320" b="61673"/>
          <a:stretch>
            <a:fillRect/>
          </a:stretch>
        </p:blipFill>
        <p:spPr bwMode="auto">
          <a:xfrm>
            <a:off x="8759826" y="4724401"/>
            <a:ext cx="1152525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D29B3882-3A7E-16D6-683E-411E8FE60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1" y="2001839"/>
            <a:ext cx="15120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>
                <a:solidFill>
                  <a:srgbClr val="141496"/>
                </a:solidFill>
                <a:cs typeface="Arial"/>
              </a:rPr>
              <a:t>Accelerating cycle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993526F6-9DF3-0822-50C9-9BD3D93E8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4437064"/>
            <a:ext cx="19607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>
                <a:solidFill>
                  <a:srgbClr val="141496"/>
                </a:solidFill>
                <a:cs typeface="Arial"/>
              </a:rPr>
              <a:t>Strong focusing concept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9A44970A-8498-5929-A1BD-C96F6A7A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816600"/>
            <a:ext cx="12446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1800">
                <a:solidFill>
                  <a:srgbClr val="000000"/>
                </a:solidFill>
                <a:cs typeface="Arial"/>
              </a:rPr>
              <a:t>For</a:t>
            </a:r>
            <a:r>
              <a:rPr lang="en-US" altLang="it-IT" sz="2000">
                <a:solidFill>
                  <a:srgbClr val="141496"/>
                </a:solidFill>
                <a:cs typeface="Arial"/>
              </a:rPr>
              <a:t> </a:t>
            </a:r>
            <a:r>
              <a:rPr lang="en-US" altLang="it-IT" sz="2800" i="1">
                <a:solidFill>
                  <a:srgbClr val="141496"/>
                </a:solidFill>
                <a:latin typeface="Times New Roman" pitchFamily="18" charset="0"/>
                <a:cs typeface="Arial"/>
              </a:rPr>
              <a:t>v ≈ c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9C26E2FF-73B5-BB83-F37D-9D1A7FF6D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913" y="5840413"/>
            <a:ext cx="4056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it-IT" sz="2800" i="1">
                <a:solidFill>
                  <a:srgbClr val="CC3300"/>
                </a:solidFill>
                <a:latin typeface="Times New Roman" pitchFamily="18" charset="0"/>
                <a:cs typeface="Arial"/>
              </a:rPr>
              <a:t>E [GeV] </a:t>
            </a:r>
            <a:r>
              <a:rPr lang="en-US" altLang="it-IT" sz="2800" i="1">
                <a:solidFill>
                  <a:srgbClr val="CC3300"/>
                </a:solidFill>
                <a:latin typeface="Times New Roman" pitchFamily="18" charset="0"/>
                <a:cs typeface="Arial"/>
              </a:rPr>
              <a:t>≈</a:t>
            </a:r>
            <a:r>
              <a:rPr lang="en-GB" altLang="it-IT" sz="2800" i="1">
                <a:solidFill>
                  <a:srgbClr val="CC3300"/>
                </a:solidFill>
                <a:latin typeface="Times New Roman" pitchFamily="18" charset="0"/>
                <a:cs typeface="Arial"/>
              </a:rPr>
              <a:t> 0.3 B [T] </a:t>
            </a:r>
            <a:r>
              <a:rPr lang="en-US" altLang="it-IT" sz="2800" i="1">
                <a:solidFill>
                  <a:srgbClr val="CC3300"/>
                </a:solidFill>
                <a:latin typeface="Times New Roman" pitchFamily="18" charset="0"/>
                <a:cs typeface="Arial"/>
              </a:rPr>
              <a:t>·</a:t>
            </a:r>
            <a:r>
              <a:rPr lang="en-GB" altLang="it-IT" sz="2800" i="1">
                <a:solidFill>
                  <a:srgbClr val="CC3300"/>
                </a:solidFill>
                <a:latin typeface="Symbol" pitchFamily="18" charset="2"/>
                <a:cs typeface="Arial"/>
              </a:rPr>
              <a:t>r</a:t>
            </a:r>
            <a:r>
              <a:rPr lang="en-GB" altLang="it-IT" sz="2000" i="1">
                <a:solidFill>
                  <a:srgbClr val="CC3300"/>
                </a:solidFill>
                <a:latin typeface="Symbol" pitchFamily="18" charset="2"/>
                <a:cs typeface="Arial"/>
              </a:rPr>
              <a:t> </a:t>
            </a:r>
            <a:r>
              <a:rPr lang="en-GB" altLang="it-IT" sz="2800" i="1">
                <a:solidFill>
                  <a:srgbClr val="CC3300"/>
                </a:solidFill>
                <a:latin typeface="Times New Roman" pitchFamily="18" charset="0"/>
                <a:cs typeface="Arial"/>
              </a:rPr>
              <a:t>[m]</a:t>
            </a:r>
            <a:endParaRPr lang="en-US" altLang="it-IT" sz="2800" i="1">
              <a:solidFill>
                <a:srgbClr val="CC3300"/>
              </a:solidFill>
              <a:latin typeface="Times New Roman" pitchFamily="18" charset="0"/>
              <a:cs typeface="Arial"/>
            </a:endParaRPr>
          </a:p>
        </p:txBody>
      </p:sp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B63F043F-9CCC-435B-1BA7-2560EDF77D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43925" y="1052513"/>
          <a:ext cx="1582738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240" imgH="431640" progId="Equation.3">
                  <p:embed/>
                </p:oleObj>
              </mc:Choice>
              <mc:Fallback>
                <p:oleObj name="Equation" r:id="rId5" imgW="876240" imgH="431640" progId="Equation.3">
                  <p:embed/>
                  <p:pic>
                    <p:nvPicPr>
                      <p:cNvPr id="78644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3925" y="1052513"/>
                        <a:ext cx="1582738" cy="7794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B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6">
            <a:extLst>
              <a:ext uri="{FF2B5EF4-FFF2-40B4-BE49-F238E27FC236}">
                <a16:creationId xmlns:a16="http://schemas.microsoft.com/office/drawing/2014/main" id="{6E7B7837-CF4D-F482-99F2-37C6913AF2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6124575"/>
            <a:ext cx="552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657768C-6BD0-89B6-3D6F-1B31E479B05C}"/>
              </a:ext>
            </a:extLst>
          </p:cNvPr>
          <p:cNvSpPr txBox="1"/>
          <p:nvPr/>
        </p:nvSpPr>
        <p:spPr>
          <a:xfrm>
            <a:off x="2015540" y="5321366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it-IT" sz="1600">
                <a:solidFill>
                  <a:schemeClr val="bg1"/>
                </a:solidFill>
              </a:rPr>
              <a:t>The LEP Example</a:t>
            </a:r>
            <a:endParaRPr lang="it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0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F1A0F6-4C81-1C31-9B2D-8F73226F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RF Acceleration - </a:t>
            </a:r>
            <a:r>
              <a:rPr lang="it-IT" dirty="0" err="1"/>
              <a:t>Electrons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8C9A18-E8B0-EE44-7203-E452A5E7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000ABB-855F-455F-9118-59626512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026A7C-FE36-F443-24D6-D52C48932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#9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28 March 2023</a:t>
            </a:r>
            <a:endParaRPr lang="en-US" altLang="it-IT" i="0">
              <a:solidFill>
                <a:schemeClr val="tx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23CD329-F843-2489-4D8B-2FE748DE4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88" y="935893"/>
            <a:ext cx="10822112" cy="144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0" kern="0" dirty="0"/>
              <a:t>For electrons the life is easier. A few MV are sufficient to stabilize their speed, close to the speed of light. </a:t>
            </a:r>
          </a:p>
          <a:p>
            <a:pPr>
              <a:lnSpc>
                <a:spcPct val="90000"/>
              </a:lnSpc>
            </a:pPr>
            <a:r>
              <a:rPr lang="en-US" b="0" kern="0" dirty="0"/>
              <a:t>The particles of the beam need to be localized in </a:t>
            </a:r>
            <a:r>
              <a:rPr lang="en-US" b="1" kern="0" dirty="0">
                <a:solidFill>
                  <a:srgbClr val="C00000"/>
                </a:solidFill>
              </a:rPr>
              <a:t>bunches</a:t>
            </a:r>
            <a:r>
              <a:rPr lang="en-US" b="0" kern="0" dirty="0">
                <a:solidFill>
                  <a:srgbClr val="C00000"/>
                </a:solidFill>
              </a:rPr>
              <a:t> </a:t>
            </a:r>
            <a:r>
              <a:rPr lang="en-US" b="0" kern="0" dirty="0"/>
              <a:t>and properly phased with respect to the field so that the beam is gaining energy</a:t>
            </a:r>
            <a:endParaRPr lang="it-IT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C762899-DB87-EDF3-22F6-A34D06C0634D}"/>
                  </a:ext>
                </a:extLst>
              </p:cNvPr>
              <p:cNvSpPr/>
              <p:nvPr/>
            </p:nvSpPr>
            <p:spPr>
              <a:xfrm>
                <a:off x="504835" y="2563754"/>
                <a:ext cx="3116559" cy="833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C762899-DB87-EDF3-22F6-A34D06C06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35" y="2563754"/>
                <a:ext cx="3116559" cy="833626"/>
              </a:xfrm>
              <a:prstGeom prst="rect">
                <a:avLst/>
              </a:prstGeom>
              <a:blipFill>
                <a:blip r:embed="rId4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6C8B037-847B-79A9-59CA-086D7C1D7606}"/>
                  </a:ext>
                </a:extLst>
              </p:cNvPr>
              <p:cNvSpPr txBox="1"/>
              <p:nvPr/>
            </p:nvSpPr>
            <p:spPr>
              <a:xfrm>
                <a:off x="3451225" y="2423270"/>
                <a:ext cx="3314065" cy="1091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it-IT" sz="2400" b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6C8B037-847B-79A9-59CA-086D7C1D7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25" y="2423270"/>
                <a:ext cx="3314065" cy="109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EC6DC49-71C5-DE95-341C-A5F88BD47E7A}"/>
                  </a:ext>
                </a:extLst>
              </p:cNvPr>
              <p:cNvSpPr txBox="1"/>
              <p:nvPr/>
            </p:nvSpPr>
            <p:spPr>
              <a:xfrm>
                <a:off x="6590190" y="2586699"/>
                <a:ext cx="5350510" cy="8807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200" b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EC6DC49-71C5-DE95-341C-A5F88BD47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190" y="2586699"/>
                <a:ext cx="5350510" cy="880754"/>
              </a:xfrm>
              <a:prstGeom prst="rect">
                <a:avLst/>
              </a:prstGeom>
              <a:blipFill>
                <a:blip r:embed="rId6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guidedtour05">
            <a:extLst>
              <a:ext uri="{FF2B5EF4-FFF2-40B4-BE49-F238E27FC236}">
                <a16:creationId xmlns:a16="http://schemas.microsoft.com/office/drawing/2014/main" id="{04703C03-3FB1-8392-7CAB-E3F171C0A4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928" y="3753418"/>
            <a:ext cx="6235700" cy="2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D99AA601-56F4-3CFF-F212-657A7609CF54}"/>
              </a:ext>
            </a:extLst>
          </p:cNvPr>
          <p:cNvSpPr txBox="1"/>
          <p:nvPr/>
        </p:nvSpPr>
        <p:spPr>
          <a:xfrm>
            <a:off x="8364116" y="5658931"/>
            <a:ext cx="19816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002060"/>
                </a:solidFill>
              </a:rPr>
              <a:t>TM</a:t>
            </a:r>
            <a:r>
              <a:rPr lang="it-IT" sz="2800" baseline="-25000">
                <a:solidFill>
                  <a:srgbClr val="002060"/>
                </a:solidFill>
              </a:rPr>
              <a:t>010</a:t>
            </a:r>
            <a:r>
              <a:rPr lang="it-IT" sz="2800">
                <a:solidFill>
                  <a:srgbClr val="002060"/>
                </a:solidFill>
              </a:rPr>
              <a:t> mode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D01468C-EAEE-11F7-4A9B-094FD65B9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28" y="4181067"/>
            <a:ext cx="4771219" cy="159040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EFA7986-DE7F-F326-F858-EC19AE035BF9}"/>
              </a:ext>
            </a:extLst>
          </p:cNvPr>
          <p:cNvSpPr txBox="1"/>
          <p:nvPr/>
        </p:nvSpPr>
        <p:spPr>
          <a:xfrm>
            <a:off x="8152936" y="3677522"/>
            <a:ext cx="240399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002060"/>
                </a:solidFill>
              </a:rPr>
              <a:t>Standing </a:t>
            </a:r>
            <a:r>
              <a:rPr lang="it-IT" sz="2800" err="1">
                <a:solidFill>
                  <a:srgbClr val="002060"/>
                </a:solidFill>
              </a:rPr>
              <a:t>Wave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fjoh-acmcp">
  <a:themeElements>
    <a:clrScheme name="fjoh-acmc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joh-acmcp">
      <a:majorFont>
        <a:latin typeface="Calibri"/>
        <a:ea typeface="Arial Unicode MS"/>
        <a:cs typeface="Arial Unicode MS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fjoh-acmc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joh-acmc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Settings\pagani\Dati applicazioni\Microsoft\Templates\fjoh-acmcp.pot</Template>
  <TotalTime>26785</TotalTime>
  <Words>3572</Words>
  <Application>Microsoft Macintosh PowerPoint</Application>
  <PresentationFormat>Widescreen</PresentationFormat>
  <Paragraphs>631</Paragraphs>
  <Slides>48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48</vt:i4>
      </vt:variant>
    </vt:vector>
  </HeadingPairs>
  <TitlesOfParts>
    <vt:vector size="60" baseType="lpstr">
      <vt:lpstr>Arial</vt:lpstr>
      <vt:lpstr>Bodoni MT</vt:lpstr>
      <vt:lpstr>Calibri</vt:lpstr>
      <vt:lpstr>Cambria</vt:lpstr>
      <vt:lpstr>Cambria Math</vt:lpstr>
      <vt:lpstr>Comic Sans MS</vt:lpstr>
      <vt:lpstr>Symbol</vt:lpstr>
      <vt:lpstr>Times New Roman</vt:lpstr>
      <vt:lpstr>Wingdings</vt:lpstr>
      <vt:lpstr>fjoh-acmcp</vt:lpstr>
      <vt:lpstr>Bitmap Image</vt:lpstr>
      <vt:lpstr>Equation</vt:lpstr>
      <vt:lpstr>Presentazione standard di PowerPoint</vt:lpstr>
      <vt:lpstr>Contents</vt:lpstr>
      <vt:lpstr>Contents</vt:lpstr>
      <vt:lpstr>Particle Acceleration</vt:lpstr>
      <vt:lpstr>Energy and Mass</vt:lpstr>
      <vt:lpstr>Properties of some charged particles</vt:lpstr>
      <vt:lpstr>Speed Increase and its Saturation</vt:lpstr>
      <vt:lpstr>RF acceleration: Synchrotron at β≈1</vt:lpstr>
      <vt:lpstr>RF Acceleration - Electrons</vt:lpstr>
      <vt:lpstr>RF Acceleration – Protons (and ions)</vt:lpstr>
      <vt:lpstr>Cyclotron for moderate Energy</vt:lpstr>
      <vt:lpstr>The Big Ones: PSI &amp; TRIUNF</vt:lpstr>
      <vt:lpstr>Contents</vt:lpstr>
      <vt:lpstr>French Linear Accelerators in 1946</vt:lpstr>
      <vt:lpstr>Since seventies RFQ is a main actor</vt:lpstr>
      <vt:lpstr>About the RFQ - 1</vt:lpstr>
      <vt:lpstr>About the RFQ - 2</vt:lpstr>
      <vt:lpstr>About the RFQ - 3</vt:lpstr>
      <vt:lpstr>RFQ Technological Problems for CW</vt:lpstr>
      <vt:lpstr>The LEDA RFQ at Los Alamos</vt:lpstr>
      <vt:lpstr>Normal Conducing Linac until mid-nineties</vt:lpstr>
      <vt:lpstr>In parallel a few SRF CW Linacs for Ions</vt:lpstr>
      <vt:lpstr>Contents</vt:lpstr>
      <vt:lpstr>Pioneering Proposal for SRF above 100 MV</vt:lpstr>
      <vt:lpstr>The TRASCO Project as in 1998</vt:lpstr>
      <vt:lpstr>European ADS: EUROTRANS conclusion</vt:lpstr>
      <vt:lpstr>Elliptical Cavity Issues for b &lt; 1</vt:lpstr>
      <vt:lpstr>European ADS pushed other projects</vt:lpstr>
      <vt:lpstr>SNS and RIA acknowledged our contribution</vt:lpstr>
      <vt:lpstr>SNS b = 0.61 6-cell, 805 MHz</vt:lpstr>
      <vt:lpstr>SNS RFQ &amp; Drift Tube Linac (DTL)</vt:lpstr>
      <vt:lpstr>SNS CCL: Coupled Cavity Linac</vt:lpstr>
      <vt:lpstr>EU Spallation Neutron Source, ESS</vt:lpstr>
      <vt:lpstr>INFN LASA Contribution to ESS</vt:lpstr>
      <vt:lpstr>From Design to Prototypes and Production</vt:lpstr>
      <vt:lpstr>About the Transit Time Factor</vt:lpstr>
      <vt:lpstr>Low beta designs start to be considered </vt:lpstr>
      <vt:lpstr>A few of the many cavities for low beta</vt:lpstr>
      <vt:lpstr>Contents</vt:lpstr>
      <vt:lpstr>CADS asks for CW: ADS project in China</vt:lpstr>
      <vt:lpstr>Injector I at IHEP</vt:lpstr>
      <vt:lpstr>CADS Injector II at IMP</vt:lpstr>
      <vt:lpstr>PIP-II at Fermilab</vt:lpstr>
      <vt:lpstr>PIP-II SRF CW Linac, 2mA, 800 MeV</vt:lpstr>
      <vt:lpstr>The PIP-II Superconducting RF Systems</vt:lpstr>
      <vt:lpstr>INFN contribution to PIP-II</vt:lpstr>
      <vt:lpstr>INFN LB650 cavity challenges</vt:lpstr>
      <vt:lpstr>Presentazione standard di PowerPoint</vt:lpstr>
    </vt:vector>
  </TitlesOfParts>
  <Manager/>
  <Company>INFN Milano LASA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 Pagani</dc:creator>
  <cp:keywords/>
  <dc:description/>
  <cp:lastModifiedBy>Carlo Pagani</cp:lastModifiedBy>
  <cp:revision>759</cp:revision>
  <cp:lastPrinted>2023-03-23T15:18:35Z</cp:lastPrinted>
  <dcterms:created xsi:type="dcterms:W3CDTF">2002-07-11T13:38:59Z</dcterms:created>
  <dcterms:modified xsi:type="dcterms:W3CDTF">2025-05-14T14:53:21Z</dcterms:modified>
  <cp:category/>
</cp:coreProperties>
</file>