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3.jpg" ContentType="image/jpeg"/>
  <Override PartName="/ppt/media/image79.jpg" ContentType="image/jpeg"/>
  <Override PartName="/ppt/media/image80.jpg" ContentType="image/jpeg"/>
  <Override PartName="/ppt/media/image97.jpg" ContentType="image/jpeg"/>
  <Override PartName="/ppt/media/image150.jpg" ContentType="image/jpeg"/>
  <Override PartName="/ppt/media/image151.jpg" ContentType="image/jpeg"/>
  <Override PartName="/ppt/media/image152.jpg" ContentType="image/jpeg"/>
  <Override PartName="/ppt/media/image153.jpg" ContentType="image/jpeg"/>
  <Override PartName="/ppt/media/image154.jpg" ContentType="image/jpeg"/>
  <Override PartName="/ppt/media/image158.jpg" ContentType="image/jpeg"/>
  <Override PartName="/ppt/media/image161.jpg" ContentType="image/jpeg"/>
  <Override PartName="/ppt/media/image162.jpg" ContentType="image/jpeg"/>
  <Override PartName="/ppt/notesSlides/notesSlide2.xml" ContentType="application/vnd.openxmlformats-officedocument.presentationml.notesSlide+xml"/>
  <Override PartName="/ppt/media/image17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3"/>
  </p:notesMasterIdLst>
  <p:handoutMasterIdLst>
    <p:handoutMasterId r:id="rId64"/>
  </p:handoutMasterIdLst>
  <p:sldIdLst>
    <p:sldId id="258" r:id="rId2"/>
    <p:sldId id="1733" r:id="rId3"/>
    <p:sldId id="1776" r:id="rId4"/>
    <p:sldId id="1738" r:id="rId5"/>
    <p:sldId id="1739" r:id="rId6"/>
    <p:sldId id="1390" r:id="rId7"/>
    <p:sldId id="1408" r:id="rId8"/>
    <p:sldId id="1414" r:id="rId9"/>
    <p:sldId id="1420" r:id="rId10"/>
    <p:sldId id="1777" r:id="rId11"/>
    <p:sldId id="1740" r:id="rId12"/>
    <p:sldId id="1247" r:id="rId13"/>
    <p:sldId id="1742" r:id="rId14"/>
    <p:sldId id="1252" r:id="rId15"/>
    <p:sldId id="1471" r:id="rId16"/>
    <p:sldId id="1606" r:id="rId17"/>
    <p:sldId id="1598" r:id="rId18"/>
    <p:sldId id="1746" r:id="rId19"/>
    <p:sldId id="1497" r:id="rId20"/>
    <p:sldId id="1778" r:id="rId21"/>
    <p:sldId id="1772" r:id="rId22"/>
    <p:sldId id="1775" r:id="rId23"/>
    <p:sldId id="1787" r:id="rId24"/>
    <p:sldId id="1788" r:id="rId25"/>
    <p:sldId id="1789" r:id="rId26"/>
    <p:sldId id="1774" r:id="rId27"/>
    <p:sldId id="1779" r:id="rId28"/>
    <p:sldId id="1743" r:id="rId29"/>
    <p:sldId id="1747" r:id="rId30"/>
    <p:sldId id="1790" r:id="rId31"/>
    <p:sldId id="1791" r:id="rId32"/>
    <p:sldId id="1792" r:id="rId33"/>
    <p:sldId id="1793" r:id="rId34"/>
    <p:sldId id="1794" r:id="rId35"/>
    <p:sldId id="1795" r:id="rId36"/>
    <p:sldId id="1744" r:id="rId37"/>
    <p:sldId id="1796" r:id="rId38"/>
    <p:sldId id="1797" r:id="rId39"/>
    <p:sldId id="1003" r:id="rId40"/>
    <p:sldId id="1806" r:id="rId41"/>
    <p:sldId id="1504" r:id="rId42"/>
    <p:sldId id="1450" r:id="rId43"/>
    <p:sldId id="1799" r:id="rId44"/>
    <p:sldId id="1763" r:id="rId45"/>
    <p:sldId id="1800" r:id="rId46"/>
    <p:sldId id="899" r:id="rId47"/>
    <p:sldId id="1780" r:id="rId48"/>
    <p:sldId id="969" r:id="rId49"/>
    <p:sldId id="963" r:id="rId50"/>
    <p:sldId id="966" r:id="rId51"/>
    <p:sldId id="1765" r:id="rId52"/>
    <p:sldId id="1783" r:id="rId53"/>
    <p:sldId id="1801" r:id="rId54"/>
    <p:sldId id="1802" r:id="rId55"/>
    <p:sldId id="965" r:id="rId56"/>
    <p:sldId id="972" r:id="rId57"/>
    <p:sldId id="945" r:id="rId58"/>
    <p:sldId id="949" r:id="rId59"/>
    <p:sldId id="943" r:id="rId60"/>
    <p:sldId id="947" r:id="rId61"/>
    <p:sldId id="1915" r:id="rId62"/>
  </p:sldIdLst>
  <p:sldSz cx="12192000" cy="6858000"/>
  <p:notesSz cx="9774238" cy="6724650"/>
  <p:defaultTex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5B6"/>
    <a:srgbClr val="0000FF"/>
    <a:srgbClr val="E5F7FB"/>
    <a:srgbClr val="D2D2D2"/>
    <a:srgbClr val="F9F6E7"/>
    <a:srgbClr val="BA167C"/>
    <a:srgbClr val="CC3300"/>
    <a:srgbClr val="000099"/>
    <a:srgbClr val="FF3300"/>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6327" autoAdjust="0"/>
  </p:normalViewPr>
  <p:slideViewPr>
    <p:cSldViewPr>
      <p:cViewPr varScale="1">
        <p:scale>
          <a:sx n="124" d="100"/>
          <a:sy n="124" d="100"/>
        </p:scale>
        <p:origin x="424"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3" name="Rectangle 3"/>
          <p:cNvSpPr>
            <a:spLocks noGrp="1" noChangeArrowheads="1"/>
          </p:cNvSpPr>
          <p:nvPr>
            <p:ph type="dt" sz="quarter"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Comic Sans MS" pitchFamily="66" charset="0"/>
              </a:defRPr>
            </a:lvl1pPr>
          </a:lstStyle>
          <a:p>
            <a:pPr>
              <a:defRPr/>
            </a:pPr>
            <a:endParaRPr lang="en-US" altLang="it-IT"/>
          </a:p>
        </p:txBody>
      </p:sp>
      <p:sp>
        <p:nvSpPr>
          <p:cNvPr id="204804" name="Rectangle 4"/>
          <p:cNvSpPr>
            <a:spLocks noGrp="1" noChangeArrowheads="1"/>
          </p:cNvSpPr>
          <p:nvPr>
            <p:ph type="ftr" sz="quarter" idx="2"/>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5" name="Rectangle 5"/>
          <p:cNvSpPr>
            <a:spLocks noGrp="1" noChangeArrowheads="1"/>
          </p:cNvSpPr>
          <p:nvPr>
            <p:ph type="sldNum" sz="quarter" idx="3"/>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Comic Sans MS" pitchFamily="66" charset="0"/>
              </a:defRPr>
            </a:lvl1pPr>
          </a:lstStyle>
          <a:p>
            <a:pPr>
              <a:defRPr/>
            </a:pPr>
            <a:fld id="{4D2B4760-4160-4B86-9CDF-3A7FF88541EF}" type="slidenum">
              <a:rPr lang="en-US" altLang="it-IT"/>
              <a:pPr>
                <a:defRPr/>
              </a:pPr>
              <a:t>‹N›</a:t>
            </a:fld>
            <a:endParaRPr lang="en-US" altLang="it-IT"/>
          </a:p>
        </p:txBody>
      </p:sp>
    </p:spTree>
    <p:extLst>
      <p:ext uri="{BB962C8B-B14F-4D97-AF65-F5344CB8AC3E}">
        <p14:creationId xmlns:p14="http://schemas.microsoft.com/office/powerpoint/2010/main" val="26557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5" name="Rectangle 3"/>
          <p:cNvSpPr>
            <a:spLocks noGrp="1" noChangeArrowheads="1"/>
          </p:cNvSpPr>
          <p:nvPr>
            <p:ph type="dt"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Times New Roman" pitchFamily="18" charset="0"/>
              </a:defRPr>
            </a:lvl1pPr>
          </a:lstStyle>
          <a:p>
            <a:pPr>
              <a:defRPr/>
            </a:pPr>
            <a:endParaRPr lang="en-US" altLang="it-IT"/>
          </a:p>
        </p:txBody>
      </p:sp>
      <p:sp>
        <p:nvSpPr>
          <p:cNvPr id="93188" name="Rectangle 4"/>
          <p:cNvSpPr>
            <a:spLocks noGrp="1" noRot="1" noChangeAspect="1" noChangeArrowheads="1" noTextEdit="1"/>
          </p:cNvSpPr>
          <p:nvPr>
            <p:ph type="sldImg" idx="2"/>
          </p:nvPr>
        </p:nvSpPr>
        <p:spPr bwMode="auto">
          <a:xfrm>
            <a:off x="2644775" y="503238"/>
            <a:ext cx="4484688" cy="25225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303694" y="3194673"/>
            <a:ext cx="7166852" cy="302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8198" name="Rectangle 6"/>
          <p:cNvSpPr>
            <a:spLocks noGrp="1" noChangeArrowheads="1"/>
          </p:cNvSpPr>
          <p:nvPr>
            <p:ph type="ftr" sz="quarter" idx="4"/>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9" name="Rectangle 7"/>
          <p:cNvSpPr>
            <a:spLocks noGrp="1" noChangeArrowheads="1"/>
          </p:cNvSpPr>
          <p:nvPr>
            <p:ph type="sldNum" sz="quarter" idx="5"/>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Times New Roman" pitchFamily="18" charset="0"/>
              </a:defRPr>
            </a:lvl1pPr>
          </a:lstStyle>
          <a:p>
            <a:pPr>
              <a:defRPr/>
            </a:pPr>
            <a:fld id="{857C5E53-22C1-4D16-BF2D-170AEBEA06CC}" type="slidenum">
              <a:rPr lang="en-US" altLang="it-IT"/>
              <a:pPr>
                <a:defRPr/>
              </a:pPr>
              <a:t>‹N›</a:t>
            </a:fld>
            <a:endParaRPr lang="en-US" altLang="it-IT"/>
          </a:p>
        </p:txBody>
      </p:sp>
    </p:spTree>
    <p:extLst>
      <p:ext uri="{BB962C8B-B14F-4D97-AF65-F5344CB8AC3E}">
        <p14:creationId xmlns:p14="http://schemas.microsoft.com/office/powerpoint/2010/main" val="39700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877888" eaLnBrk="0" hangingPunct="0">
              <a:spcBef>
                <a:spcPct val="30000"/>
              </a:spcBef>
              <a:defRPr sz="1200">
                <a:solidFill>
                  <a:schemeClr val="tx1"/>
                </a:solidFill>
                <a:latin typeface="Times New Roman" pitchFamily="18" charset="0"/>
              </a:defRPr>
            </a:lvl1pPr>
            <a:lvl2pPr marL="742950" indent="-285750" defTabSz="877888" eaLnBrk="0" hangingPunct="0">
              <a:spcBef>
                <a:spcPct val="30000"/>
              </a:spcBef>
              <a:defRPr sz="1200">
                <a:solidFill>
                  <a:schemeClr val="tx1"/>
                </a:solidFill>
                <a:latin typeface="Times New Roman" pitchFamily="18" charset="0"/>
              </a:defRPr>
            </a:lvl2pPr>
            <a:lvl3pPr marL="1143000" indent="-228600" defTabSz="877888" eaLnBrk="0" hangingPunct="0">
              <a:spcBef>
                <a:spcPct val="30000"/>
              </a:spcBef>
              <a:defRPr sz="1200">
                <a:solidFill>
                  <a:schemeClr val="tx1"/>
                </a:solidFill>
                <a:latin typeface="Times New Roman" pitchFamily="18" charset="0"/>
              </a:defRPr>
            </a:lvl3pPr>
            <a:lvl4pPr marL="1600200" indent="-228600" defTabSz="877888" eaLnBrk="0" hangingPunct="0">
              <a:spcBef>
                <a:spcPct val="30000"/>
              </a:spcBef>
              <a:defRPr sz="1200">
                <a:solidFill>
                  <a:schemeClr val="tx1"/>
                </a:solidFill>
                <a:latin typeface="Times New Roman" pitchFamily="18" charset="0"/>
              </a:defRPr>
            </a:lvl4pPr>
            <a:lvl5pPr marL="2057400" indent="-228600" defTabSz="877888" eaLnBrk="0" hangingPunct="0">
              <a:spcBef>
                <a:spcPct val="30000"/>
              </a:spcBef>
              <a:defRPr sz="1200">
                <a:solidFill>
                  <a:schemeClr val="tx1"/>
                </a:solidFill>
                <a:latin typeface="Times New Roman" pitchFamily="18" charset="0"/>
              </a:defRPr>
            </a:lvl5pPr>
            <a:lvl6pPr marL="2514600" indent="-228600" defTabSz="877888" eaLnBrk="0" fontAlgn="base" hangingPunct="0">
              <a:spcBef>
                <a:spcPct val="30000"/>
              </a:spcBef>
              <a:spcAft>
                <a:spcPct val="0"/>
              </a:spcAft>
              <a:defRPr sz="1200">
                <a:solidFill>
                  <a:schemeClr val="tx1"/>
                </a:solidFill>
                <a:latin typeface="Times New Roman" pitchFamily="18" charset="0"/>
              </a:defRPr>
            </a:lvl6pPr>
            <a:lvl7pPr marL="2971800" indent="-228600" defTabSz="877888" eaLnBrk="0" fontAlgn="base" hangingPunct="0">
              <a:spcBef>
                <a:spcPct val="30000"/>
              </a:spcBef>
              <a:spcAft>
                <a:spcPct val="0"/>
              </a:spcAft>
              <a:defRPr sz="1200">
                <a:solidFill>
                  <a:schemeClr val="tx1"/>
                </a:solidFill>
                <a:latin typeface="Times New Roman" pitchFamily="18" charset="0"/>
              </a:defRPr>
            </a:lvl7pPr>
            <a:lvl8pPr marL="3429000" indent="-228600" defTabSz="877888" eaLnBrk="0" fontAlgn="base" hangingPunct="0">
              <a:spcBef>
                <a:spcPct val="30000"/>
              </a:spcBef>
              <a:spcAft>
                <a:spcPct val="0"/>
              </a:spcAft>
              <a:defRPr sz="1200">
                <a:solidFill>
                  <a:schemeClr val="tx1"/>
                </a:solidFill>
                <a:latin typeface="Times New Roman" pitchFamily="18" charset="0"/>
              </a:defRPr>
            </a:lvl8pPr>
            <a:lvl9pPr marL="3886200" indent="-228600" defTabSz="8778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ED8226-BE6F-4E25-A55B-B3006D708DA0}" type="slidenum">
              <a:rPr lang="en-US" altLang="it-IT" sz="1100" smtClean="0"/>
              <a:pPr eaLnBrk="1" hangingPunct="1">
                <a:spcBef>
                  <a:spcPct val="0"/>
                </a:spcBef>
              </a:pPr>
              <a:t>1</a:t>
            </a:fld>
            <a:endParaRPr lang="en-US" altLang="it-IT" sz="1100"/>
          </a:p>
        </p:txBody>
      </p:sp>
      <p:sp>
        <p:nvSpPr>
          <p:cNvPr id="94211" name="Rectangle 2"/>
          <p:cNvSpPr>
            <a:spLocks noGrp="1" noRot="1" noChangeAspect="1" noChangeArrowheads="1" noTextEdit="1"/>
          </p:cNvSpPr>
          <p:nvPr>
            <p:ph type="sldImg"/>
          </p:nvPr>
        </p:nvSpPr>
        <p:spPr>
          <a:xfrm>
            <a:off x="2644775" y="503238"/>
            <a:ext cx="4484688" cy="2522537"/>
          </a:xfrm>
          <a:ln/>
        </p:spPr>
      </p:sp>
      <p:sp>
        <p:nvSpPr>
          <p:cNvPr id="94212" name="Rectangle 3"/>
          <p:cNvSpPr>
            <a:spLocks noGrp="1" noChangeArrowheads="1"/>
          </p:cNvSpPr>
          <p:nvPr>
            <p:ph type="body" idx="1"/>
          </p:nvPr>
        </p:nvSpPr>
        <p:spPr>
          <a:noFill/>
        </p:spPr>
        <p:txBody>
          <a:bodyPr/>
          <a:lstStyle/>
          <a:p>
            <a:pPr eaLnBrk="1" hangingPunct="1"/>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857C5E53-22C1-4D16-BF2D-170AEBEA06CC}" type="slidenum">
              <a:rPr lang="en-US" altLang="it-IT" smtClean="0"/>
              <a:pPr>
                <a:defRPr/>
              </a:pPr>
              <a:t>61</a:t>
            </a:fld>
            <a:endParaRPr lang="en-US" altLang="it-IT"/>
          </a:p>
        </p:txBody>
      </p:sp>
    </p:spTree>
    <p:extLst>
      <p:ext uri="{BB962C8B-B14F-4D97-AF65-F5344CB8AC3E}">
        <p14:creationId xmlns:p14="http://schemas.microsoft.com/office/powerpoint/2010/main" val="126313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53292" y="5181600"/>
            <a:ext cx="6085417"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r>
              <a:rPr lang="it-IT" altLang="it-IT" sz="2400" dirty="0">
                <a:solidFill>
                  <a:srgbClr val="000099"/>
                </a:solidFill>
                <a:latin typeface="Arial" charset="0"/>
              </a:rPr>
              <a:t>Carlo Pagani</a:t>
            </a:r>
            <a:endParaRPr lang="it-IT" altLang="it-IT" sz="1600" dirty="0">
              <a:latin typeface="Cambria" pitchFamily="18" charset="0"/>
            </a:endParaRPr>
          </a:p>
          <a:p>
            <a:pPr algn="ctr" eaLnBrk="1" hangingPunct="1">
              <a:spcBef>
                <a:spcPct val="35000"/>
              </a:spcBef>
              <a:defRPr/>
            </a:pPr>
            <a:r>
              <a:rPr lang="it-IT" altLang="it-IT" sz="1600" b="0" i="1" dirty="0">
                <a:solidFill>
                  <a:srgbClr val="002060"/>
                </a:solidFill>
                <a:latin typeface="Arial" charset="0"/>
              </a:rPr>
              <a:t>carlo.pagani@mi.infn.it</a:t>
            </a:r>
            <a:endParaRPr lang="en-US" altLang="it-IT" sz="2000" b="0" i="1" dirty="0">
              <a:solidFill>
                <a:srgbClr val="002060"/>
              </a:solidFill>
              <a:latin typeface="Arial" charset="0"/>
            </a:endParaRPr>
          </a:p>
        </p:txBody>
      </p:sp>
      <p:sp>
        <p:nvSpPr>
          <p:cNvPr id="3" name="Text Box 10"/>
          <p:cNvSpPr txBox="1">
            <a:spLocks noChangeArrowheads="1"/>
          </p:cNvSpPr>
          <p:nvPr/>
        </p:nvSpPr>
        <p:spPr bwMode="auto">
          <a:xfrm>
            <a:off x="508000" y="6172200"/>
            <a:ext cx="1137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endParaRPr lang="it-IT" altLang="it-IT" sz="1400" b="0">
              <a:solidFill>
                <a:srgbClr val="FF3300"/>
              </a:solidFill>
              <a:latin typeface="Comic Sans MS" pitchFamily="66" charset="0"/>
            </a:endParaRPr>
          </a:p>
        </p:txBody>
      </p:sp>
      <p:sp>
        <p:nvSpPr>
          <p:cNvPr id="4" name="Text Box 27"/>
          <p:cNvSpPr txBox="1">
            <a:spLocks noChangeArrowheads="1"/>
          </p:cNvSpPr>
          <p:nvPr userDrawn="1"/>
        </p:nvSpPr>
        <p:spPr bwMode="auto">
          <a:xfrm>
            <a:off x="2697684" y="2932624"/>
            <a:ext cx="6796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ts val="0"/>
              </a:spcBef>
              <a:defRPr/>
            </a:pPr>
            <a:r>
              <a:rPr lang="en-US" sz="3600" b="1" dirty="0">
                <a:solidFill>
                  <a:srgbClr val="000099"/>
                </a:solidFill>
                <a:effectLst/>
                <a:latin typeface="+mj-lt"/>
                <a:ea typeface="Times New Roman"/>
              </a:rPr>
              <a:t>From the TESLA Pulsed Technology to the new CW FELs</a:t>
            </a:r>
          </a:p>
        </p:txBody>
      </p:sp>
      <p:pic>
        <p:nvPicPr>
          <p:cNvPr id="7" name="Immagine 6" descr="Immagine che contiene testo&#10;&#10;Descrizione generata automaticamente">
            <a:extLst>
              <a:ext uri="{FF2B5EF4-FFF2-40B4-BE49-F238E27FC236}">
                <a16:creationId xmlns:a16="http://schemas.microsoft.com/office/drawing/2014/main" id="{4EBD3D13-2BA3-A046-8222-0D0B9C4BD62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53889" y="295813"/>
            <a:ext cx="9684215" cy="1964635"/>
          </a:xfrm>
          <a:prstGeom prst="rect">
            <a:avLst/>
          </a:prstGeom>
        </p:spPr>
      </p:pic>
      <p:sp>
        <p:nvSpPr>
          <p:cNvPr id="5" name="CasellaDiTesto 4">
            <a:extLst>
              <a:ext uri="{FF2B5EF4-FFF2-40B4-BE49-F238E27FC236}">
                <a16:creationId xmlns:a16="http://schemas.microsoft.com/office/drawing/2014/main" id="{C8BEB4F2-8AB1-EB48-B16B-E826526277AD}"/>
              </a:ext>
            </a:extLst>
          </p:cNvPr>
          <p:cNvSpPr txBox="1"/>
          <p:nvPr userDrawn="1"/>
        </p:nvSpPr>
        <p:spPr>
          <a:xfrm>
            <a:off x="1998659" y="1967871"/>
            <a:ext cx="8194673" cy="707886"/>
          </a:xfrm>
          <a:prstGeom prst="rect">
            <a:avLst/>
          </a:prstGeom>
          <a:noFill/>
        </p:spPr>
        <p:txBody>
          <a:bodyPr wrap="square" rtlCol="0">
            <a:spAutoFit/>
          </a:bodyPr>
          <a:lstStyle/>
          <a:p>
            <a:pPr algn="ctr"/>
            <a:r>
              <a:rPr lang="it-IT" sz="2000" b="0" i="1" dirty="0" err="1">
                <a:solidFill>
                  <a:srgbClr val="002060"/>
                </a:solidFill>
              </a:rPr>
              <a:t>Cycle</a:t>
            </a:r>
            <a:r>
              <a:rPr lang="it-IT" sz="2000" b="0" i="1" dirty="0">
                <a:solidFill>
                  <a:srgbClr val="002060"/>
                </a:solidFill>
              </a:rPr>
              <a:t> of </a:t>
            </a:r>
            <a:r>
              <a:rPr lang="it-IT" sz="2000" b="0" i="1" dirty="0" err="1">
                <a:solidFill>
                  <a:srgbClr val="002060"/>
                </a:solidFill>
              </a:rPr>
              <a:t>Seminars</a:t>
            </a:r>
            <a:r>
              <a:rPr lang="it-IT" sz="2000" b="0" i="1" dirty="0">
                <a:solidFill>
                  <a:srgbClr val="002060"/>
                </a:solidFill>
              </a:rPr>
              <a:t> by Carlo Pagani </a:t>
            </a:r>
          </a:p>
          <a:p>
            <a:pPr algn="ctr"/>
            <a:r>
              <a:rPr lang="it-IT" sz="2000" i="1" dirty="0">
                <a:solidFill>
                  <a:srgbClr val="CC3300"/>
                </a:solidFill>
              </a:rPr>
              <a:t>Seminar # 8</a:t>
            </a:r>
          </a:p>
        </p:txBody>
      </p:sp>
      <p:sp>
        <p:nvSpPr>
          <p:cNvPr id="13" name="CasellaDiTesto 12">
            <a:extLst>
              <a:ext uri="{FF2B5EF4-FFF2-40B4-BE49-F238E27FC236}">
                <a16:creationId xmlns:a16="http://schemas.microsoft.com/office/drawing/2014/main" id="{7070B472-4E5B-AB4A-BB68-A7D9329AE9B6}"/>
              </a:ext>
            </a:extLst>
          </p:cNvPr>
          <p:cNvSpPr txBox="1"/>
          <p:nvPr userDrawn="1"/>
        </p:nvSpPr>
        <p:spPr>
          <a:xfrm>
            <a:off x="3101839" y="4132953"/>
            <a:ext cx="5988301" cy="400110"/>
          </a:xfrm>
          <a:prstGeom prst="rect">
            <a:avLst/>
          </a:prstGeom>
          <a:noFill/>
        </p:spPr>
        <p:txBody>
          <a:bodyPr wrap="square" rtlCol="0">
            <a:spAutoFit/>
          </a:bodyPr>
          <a:lstStyle/>
          <a:p>
            <a:r>
              <a:rPr lang="it-IT" sz="2000" b="0" i="1" dirty="0">
                <a:solidFill>
                  <a:srgbClr val="002060"/>
                </a:solidFill>
              </a:rPr>
              <a:t>Shenzhen, 10 March 2023 / INFN LASA, 5 </a:t>
            </a:r>
            <a:r>
              <a:rPr lang="it-IT" sz="2000" b="0" i="1" dirty="0" err="1">
                <a:solidFill>
                  <a:srgbClr val="002060"/>
                </a:solidFill>
              </a:rPr>
              <a:t>February</a:t>
            </a:r>
            <a:r>
              <a:rPr lang="it-IT" sz="2000" b="0" i="1" dirty="0">
                <a:solidFill>
                  <a:srgbClr val="002060"/>
                </a:solidFill>
              </a:rPr>
              <a:t> 2025</a:t>
            </a:r>
          </a:p>
        </p:txBody>
      </p:sp>
      <p:pic>
        <p:nvPicPr>
          <p:cNvPr id="15" name="Picture 10" descr="A close up of a sign&#10;&#10;Description generated with very high confidence">
            <a:extLst>
              <a:ext uri="{FF2B5EF4-FFF2-40B4-BE49-F238E27FC236}">
                <a16:creationId xmlns:a16="http://schemas.microsoft.com/office/drawing/2014/main" id="{F4E717D9-91E3-374B-99DA-FD1B3AA2064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229600" y="5075812"/>
            <a:ext cx="1600200" cy="877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uppo 5">
            <a:extLst>
              <a:ext uri="{FF2B5EF4-FFF2-40B4-BE49-F238E27FC236}">
                <a16:creationId xmlns:a16="http://schemas.microsoft.com/office/drawing/2014/main" id="{4E08B3D5-3ED6-BD22-753B-957F97B0A20A}"/>
              </a:ext>
            </a:extLst>
          </p:cNvPr>
          <p:cNvGrpSpPr/>
          <p:nvPr userDrawn="1"/>
        </p:nvGrpSpPr>
        <p:grpSpPr>
          <a:xfrm>
            <a:off x="2097988" y="5134806"/>
            <a:ext cx="1846484" cy="818262"/>
            <a:chOff x="1356458" y="4816441"/>
            <a:chExt cx="1846484" cy="818262"/>
          </a:xfrm>
        </p:grpSpPr>
        <p:pic>
          <p:nvPicPr>
            <p:cNvPr id="8" name="Picture 3">
              <a:extLst>
                <a:ext uri="{FF2B5EF4-FFF2-40B4-BE49-F238E27FC236}">
                  <a16:creationId xmlns:a16="http://schemas.microsoft.com/office/drawing/2014/main" id="{39A213A8-6AB5-2D29-8444-963A8F99279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2081" t="14558" r="80508" b="21078"/>
            <a:stretch>
              <a:fillRect/>
            </a:stretch>
          </p:blipFill>
          <p:spPr bwMode="auto">
            <a:xfrm>
              <a:off x="1520265" y="4816441"/>
              <a:ext cx="1083514" cy="6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18">
              <a:extLst>
                <a:ext uri="{FF2B5EF4-FFF2-40B4-BE49-F238E27FC236}">
                  <a16:creationId xmlns:a16="http://schemas.microsoft.com/office/drawing/2014/main" id="{AEB12ED4-C9E1-9B03-4A96-BC9D7B6FCB2D}"/>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2470" t="30773" r="71605" b="23523"/>
            <a:stretch/>
          </p:blipFill>
          <p:spPr bwMode="auto">
            <a:xfrm>
              <a:off x="2408877" y="4823251"/>
              <a:ext cx="794065" cy="7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4C501669-2E35-4407-F872-CAE127A504E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20999" t="21892" r="29758" b="27756"/>
            <a:stretch>
              <a:fillRect/>
            </a:stretch>
          </p:blipFill>
          <p:spPr bwMode="auto">
            <a:xfrm>
              <a:off x="1356458" y="5445013"/>
              <a:ext cx="1142888" cy="18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65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5" name="Rectangle 5"/>
          <p:cNvSpPr>
            <a:spLocks noGrp="1" noChangeArrowheads="1"/>
          </p:cNvSpPr>
          <p:nvPr>
            <p:ph type="ftr" sz="quarter" idx="11"/>
          </p:nvPr>
        </p:nvSpPr>
        <p:spPr>
          <a:ln/>
        </p:spPr>
        <p:txBody>
          <a:bodyPr/>
          <a:lstStyle>
            <a:lvl1pPr>
              <a:defRPr/>
            </a:lvl1pPr>
          </a:lstStyle>
          <a:p>
            <a:pPr>
              <a:defRPr/>
            </a:pPr>
            <a:fld id="{D4969606-A68F-4DFF-8CED-82A6A9289498}" type="slidenum">
              <a:rPr lang="en-US" altLang="it-IT"/>
              <a:pPr>
                <a:defRPr/>
              </a:pPr>
              <a:t>‹N›</a:t>
            </a:fld>
            <a:endParaRPr lang="en-US" altLang="it-IT"/>
          </a:p>
        </p:txBody>
      </p:sp>
      <p:sp>
        <p:nvSpPr>
          <p:cNvPr id="7"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3" name="Rectangle 6">
            <a:extLst>
              <a:ext uri="{FF2B5EF4-FFF2-40B4-BE49-F238E27FC236}">
                <a16:creationId xmlns:a16="http://schemas.microsoft.com/office/drawing/2014/main" id="{B4E1D6C3-DED1-9F3F-4663-125C6B7C497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85038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4" name="Rectangle 5"/>
          <p:cNvSpPr>
            <a:spLocks noGrp="1" noChangeArrowheads="1"/>
          </p:cNvSpPr>
          <p:nvPr>
            <p:ph type="ftr" sz="quarter" idx="11"/>
          </p:nvPr>
        </p:nvSpPr>
        <p:spPr/>
        <p:txBody>
          <a:bodyPr/>
          <a:lstStyle>
            <a:lvl1pPr>
              <a:defRPr/>
            </a:lvl1pPr>
          </a:lstStyle>
          <a:p>
            <a:pPr>
              <a:defRPr/>
            </a:pPr>
            <a:fld id="{8DAD3638-8E0C-4079-83E3-101B55F74CF3}" type="slidenum">
              <a:rPr lang="en-US" altLang="it-IT"/>
              <a:pPr>
                <a:defRPr/>
              </a:pPr>
              <a:t>‹N›</a:t>
            </a:fld>
            <a:endParaRPr lang="en-US" altLang="it-IT"/>
          </a:p>
        </p:txBody>
      </p:sp>
      <p:sp>
        <p:nvSpPr>
          <p:cNvPr id="6" name="Rectangle 6">
            <a:extLst>
              <a:ext uri="{FF2B5EF4-FFF2-40B4-BE49-F238E27FC236}">
                <a16:creationId xmlns:a16="http://schemas.microsoft.com/office/drawing/2014/main" id="{2D4ED3C9-BEB1-875A-593C-FF73A0A5E6E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77322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sz="half" idx="1"/>
          </p:nvPr>
        </p:nvSpPr>
        <p:spPr>
          <a:xfrm>
            <a:off x="4064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61976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6" name="Rectangle 5"/>
          <p:cNvSpPr>
            <a:spLocks noGrp="1" noChangeArrowheads="1"/>
          </p:cNvSpPr>
          <p:nvPr>
            <p:ph type="ftr" sz="quarter" idx="11"/>
          </p:nvPr>
        </p:nvSpPr>
        <p:spPr/>
        <p:txBody>
          <a:bodyPr/>
          <a:lstStyle>
            <a:lvl1pPr>
              <a:defRPr/>
            </a:lvl1pPr>
          </a:lstStyle>
          <a:p>
            <a:pPr>
              <a:defRPr/>
            </a:pPr>
            <a:fld id="{B973DF54-B065-410E-A391-6B9CA8884669}" type="slidenum">
              <a:rPr lang="en-US" altLang="it-IT"/>
              <a:pPr>
                <a:defRPr/>
              </a:pPr>
              <a:t>‹N›</a:t>
            </a:fld>
            <a:endParaRPr lang="en-US" altLang="it-IT"/>
          </a:p>
        </p:txBody>
      </p:sp>
      <p:sp>
        <p:nvSpPr>
          <p:cNvPr id="8" name="Rectangle 6">
            <a:extLst>
              <a:ext uri="{FF2B5EF4-FFF2-40B4-BE49-F238E27FC236}">
                <a16:creationId xmlns:a16="http://schemas.microsoft.com/office/drawing/2014/main" id="{08B05864-22B0-E5F5-C622-4924125765A6}"/>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54421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lvl1pPr>
              <a:defRPr>
                <a:solidFill>
                  <a:srgbClr val="002060"/>
                </a:solidFill>
              </a:defRPr>
            </a:lvl1pPr>
            <a:lvl2pPr>
              <a:defRPr>
                <a:solidFill>
                  <a:srgbClr val="002060"/>
                </a:solidFill>
              </a:defRPr>
            </a:lvl2pPr>
            <a:lvl4pPr>
              <a:defRPr>
                <a:solidFill>
                  <a:srgbClr val="002060"/>
                </a:solidFill>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lvl1pPr>
              <a:defRPr/>
            </a:lvl1p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lvl1pPr>
              <a:defRPr/>
            </a:lvl1pPr>
          </a:lstStyle>
          <a:p>
            <a:fld id="{3FBB366A-F7D1-4519-A1E6-A2C124910861}" type="slidenum">
              <a:rPr lang="en-US" altLang="it-IT"/>
              <a:pPr/>
              <a:t>‹N›</a:t>
            </a:fld>
            <a:endParaRPr lang="en-US" altLang="it-IT"/>
          </a:p>
        </p:txBody>
      </p:sp>
      <p:sp>
        <p:nvSpPr>
          <p:cNvPr id="7" name="Rectangle 6">
            <a:extLst>
              <a:ext uri="{FF2B5EF4-FFF2-40B4-BE49-F238E27FC236}">
                <a16:creationId xmlns:a16="http://schemas.microsoft.com/office/drawing/2014/main" id="{8605228D-0990-AFAB-67FC-542C38F29A7F}"/>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72230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99017" y="914400"/>
            <a:ext cx="10947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dirty="0"/>
              <a:t>Click to edit Master text styles</a:t>
            </a:r>
          </a:p>
          <a:p>
            <a:pPr lvl="1"/>
            <a:r>
              <a:rPr lang="en-US" altLang="it-IT" dirty="0"/>
              <a:t>Second level</a:t>
            </a:r>
          </a:p>
          <a:p>
            <a:pPr lvl="2"/>
            <a:r>
              <a:rPr lang="en-US" altLang="it-IT" dirty="0"/>
              <a:t>Third level</a:t>
            </a:r>
          </a:p>
          <a:p>
            <a:pPr lvl="3"/>
            <a:r>
              <a:rPr lang="en-US" altLang="it-IT" dirty="0"/>
              <a:t>Fourth level</a:t>
            </a:r>
          </a:p>
          <a:p>
            <a:pPr lvl="4"/>
            <a:r>
              <a:rPr lang="en-US" altLang="it-IT" dirty="0"/>
              <a:t>Fifth level</a:t>
            </a:r>
          </a:p>
        </p:txBody>
      </p:sp>
      <p:sp>
        <p:nvSpPr>
          <p:cNvPr id="1028" name="Rectangle 2"/>
          <p:cNvSpPr>
            <a:spLocks noGrp="1" noChangeAspect="1" noChangeArrowheads="1"/>
          </p:cNvSpPr>
          <p:nvPr>
            <p:ph type="title"/>
          </p:nvPr>
        </p:nvSpPr>
        <p:spPr bwMode="auto">
          <a:xfrm>
            <a:off x="1625601" y="142875"/>
            <a:ext cx="89556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dirty="0"/>
              <a:t>Click to edit Master title style</a:t>
            </a:r>
          </a:p>
        </p:txBody>
      </p:sp>
      <p:sp>
        <p:nvSpPr>
          <p:cNvPr id="6148" name="Rectangle 4"/>
          <p:cNvSpPr>
            <a:spLocks noGrp="1" noChangeArrowheads="1"/>
          </p:cNvSpPr>
          <p:nvPr>
            <p:ph type="dt" sz="half" idx="2"/>
          </p:nvPr>
        </p:nvSpPr>
        <p:spPr bwMode="auto">
          <a:xfrm>
            <a:off x="406400" y="6505575"/>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r>
              <a:rPr lang="en-US" altLang="it-IT"/>
              <a:t>Carlo Pagani</a:t>
            </a:r>
          </a:p>
        </p:txBody>
      </p:sp>
      <p:sp>
        <p:nvSpPr>
          <p:cNvPr id="6149" name="Rectangle 5"/>
          <p:cNvSpPr>
            <a:spLocks noGrp="1" noChangeArrowheads="1"/>
          </p:cNvSpPr>
          <p:nvPr>
            <p:ph type="ftr" sz="quarter" idx="3"/>
          </p:nvPr>
        </p:nvSpPr>
        <p:spPr bwMode="auto">
          <a:xfrm>
            <a:off x="3048000" y="6524625"/>
            <a:ext cx="609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fld id="{00C542B8-C23F-41D8-B4CC-4402B39B27B7}" type="slidenum">
              <a:rPr lang="en-US" altLang="it-IT"/>
              <a:pPr>
                <a:defRPr/>
              </a:pPr>
              <a:t>‹N›</a:t>
            </a:fld>
            <a:endParaRPr lang="en-US" altLang="it-IT"/>
          </a:p>
        </p:txBody>
      </p:sp>
      <p:sp>
        <p:nvSpPr>
          <p:cNvPr id="1032"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1033" name="Line 19"/>
          <p:cNvSpPr>
            <a:spLocks noChangeShapeType="1"/>
          </p:cNvSpPr>
          <p:nvPr userDrawn="1"/>
        </p:nvSpPr>
        <p:spPr bwMode="auto">
          <a:xfrm flipV="1">
            <a:off x="179917" y="762000"/>
            <a:ext cx="117856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pic>
        <p:nvPicPr>
          <p:cNvPr id="13" name="Picture 10" descr="A close up of a sign&#10;&#10;Description generated with very high confidence">
            <a:extLst>
              <a:ext uri="{FF2B5EF4-FFF2-40B4-BE49-F238E27FC236}">
                <a16:creationId xmlns:a16="http://schemas.microsoft.com/office/drawing/2014/main" id="{D541845F-0C9A-9740-AA76-7FFCAEE495BE}"/>
              </a:ext>
            </a:extLst>
          </p:cNvPr>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10820400" y="1190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 che contiene testo&#10;&#10;Descrizione generata automaticamente">
            <a:extLst>
              <a:ext uri="{FF2B5EF4-FFF2-40B4-BE49-F238E27FC236}">
                <a16:creationId xmlns:a16="http://schemas.microsoft.com/office/drawing/2014/main" id="{A2D4F545-A548-724B-91C4-FE4EAE114252}"/>
              </a:ext>
            </a:extLst>
          </p:cNvPr>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79917" y="52236"/>
            <a:ext cx="987720" cy="654204"/>
          </a:xfrm>
          <a:prstGeom prst="rect">
            <a:avLst/>
          </a:prstGeom>
        </p:spPr>
      </p:pic>
      <p:sp>
        <p:nvSpPr>
          <p:cNvPr id="12" name="Rectangle 6">
            <a:extLst>
              <a:ext uri="{FF2B5EF4-FFF2-40B4-BE49-F238E27FC236}">
                <a16:creationId xmlns:a16="http://schemas.microsoft.com/office/drawing/2014/main" id="{9696B036-52B3-8C2F-6776-8B7CCA8AE0C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68" r:id="rId1"/>
    <p:sldLayoutId id="2147483766" r:id="rId2"/>
    <p:sldLayoutId id="2147483770" r:id="rId3"/>
    <p:sldLayoutId id="2147483769" r:id="rId4"/>
    <p:sldLayoutId id="2147483772" r:id="rId5"/>
  </p:sldLayoutIdLst>
  <p:hf hdr="0"/>
  <p:txStyles>
    <p:title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p:titleStyle>
    <p:body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9"/>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10"/>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4.emf"/><Relationship Id="rId12" Type="http://schemas.openxmlformats.org/officeDocument/2006/relationships/oleObject" Target="../embeddings/oleObject7.bin"/><Relationship Id="rId2" Type="http://schemas.openxmlformats.org/officeDocument/2006/relationships/oleObject" Target="../embeddings/oleObject2.bin"/><Relationship Id="rId1" Type="http://schemas.openxmlformats.org/officeDocument/2006/relationships/slideLayout" Target="../slideLayouts/slideLayout3.xml"/><Relationship Id="rId6" Type="http://schemas.openxmlformats.org/officeDocument/2006/relationships/oleObject" Target="../embeddings/oleObject4.bin"/><Relationship Id="rId11" Type="http://schemas.openxmlformats.org/officeDocument/2006/relationships/image" Target="../media/image46.emf"/><Relationship Id="rId5" Type="http://schemas.openxmlformats.org/officeDocument/2006/relationships/image" Target="../media/image43.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4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wm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e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5.png"/><Relationship Id="rId5" Type="http://schemas.microsoft.com/office/2007/relationships/hdphoto" Target="../media/hdphoto3.wdp"/><Relationship Id="rId4" Type="http://schemas.openxmlformats.org/officeDocument/2006/relationships/image" Target="../media/image74.png"/><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gif"/><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6.wdp"/><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4.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image" Target="../media/image3.png"/><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3.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jpeg"/><Relationship Id="rId9" Type="http://schemas.openxmlformats.org/officeDocument/2006/relationships/image" Target="../media/image123.png"/><Relationship Id="rId14"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Layout" Target="../slideLayouts/slideLayout3.xml"/><Relationship Id="rId5" Type="http://schemas.openxmlformats.org/officeDocument/2006/relationships/image" Target="../media/image139.jpeg"/><Relationship Id="rId4" Type="http://schemas.openxmlformats.org/officeDocument/2006/relationships/image" Target="../media/image138.emf"/></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xml"/><Relationship Id="rId4" Type="http://schemas.openxmlformats.org/officeDocument/2006/relationships/image" Target="../media/image166.jpeg"/></Relationships>
</file>

<file path=ppt/slides/_rels/slide5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05C40-382C-C845-BACA-92F02A7BED99}"/>
              </a:ext>
            </a:extLst>
          </p:cNvPr>
          <p:cNvSpPr txBox="1"/>
          <p:nvPr/>
        </p:nvSpPr>
        <p:spPr>
          <a:xfrm>
            <a:off x="2388705" y="1371601"/>
            <a:ext cx="184731" cy="307777"/>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BB726F0C-D0CB-4541-9EA0-D9F59C3978B7}"/>
              </a:ext>
            </a:extLst>
          </p:cNvPr>
          <p:cNvSpPr txBox="1"/>
          <p:nvPr/>
        </p:nvSpPr>
        <p:spPr>
          <a:xfrm>
            <a:off x="1931505" y="1739349"/>
            <a:ext cx="184731" cy="307777"/>
          </a:xfrm>
          <a:prstGeom prst="rect">
            <a:avLst/>
          </a:prstGeom>
          <a:noFill/>
        </p:spPr>
        <p:txBody>
          <a:bodyPr wrap="none" rtlCol="0">
            <a:spAutoFit/>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10</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4093428"/>
          </a:xfrm>
          <a:prstGeom prst="rect">
            <a:avLst/>
          </a:prstGeom>
        </p:spPr>
        <p:txBody>
          <a:bodyPr wrap="square">
            <a:spAutoFit/>
          </a:bodyPr>
          <a:lstStyle/>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SRF </a:t>
            </a:r>
            <a:r>
              <a:rPr lang="it-IT" sz="3200" dirty="0" err="1">
                <a:solidFill>
                  <a:schemeClr val="bg1">
                    <a:lumMod val="75000"/>
                  </a:schemeClr>
                </a:solidFill>
                <a:latin typeface="Arial" panose="020B0604020202020204" pitchFamily="34" charset="0"/>
                <a:cs typeface="Arial" panose="020B0604020202020204" pitchFamily="34" charset="0"/>
              </a:rPr>
              <a:t>Concieved</a:t>
            </a:r>
            <a:r>
              <a:rPr lang="it-IT" sz="3200" dirty="0">
                <a:solidFill>
                  <a:schemeClr val="bg1">
                    <a:lumMod val="75000"/>
                  </a:schemeClr>
                </a:solidFill>
                <a:latin typeface="Arial" panose="020B0604020202020204" pitchFamily="34" charset="0"/>
                <a:cs typeface="Arial" panose="020B0604020202020204" pitchFamily="34" charset="0"/>
              </a:rPr>
              <a:t> for CW </a:t>
            </a:r>
            <a:r>
              <a:rPr lang="it-IT" sz="3200" dirty="0" err="1">
                <a:solidFill>
                  <a:schemeClr val="bg1">
                    <a:lumMod val="75000"/>
                  </a:schemeClr>
                </a:solidFill>
                <a:latin typeface="Arial" panose="020B0604020202020204" pitchFamily="34" charset="0"/>
                <a:cs typeface="Arial" panose="020B0604020202020204" pitchFamily="34" charset="0"/>
              </a:rPr>
              <a:t>Operation</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TESLA Technology </a:t>
            </a:r>
            <a:r>
              <a:rPr lang="it-IT" sz="3200" dirty="0" err="1">
                <a:solidFill>
                  <a:srgbClr val="002060"/>
                </a:solidFill>
                <a:latin typeface="Arial" panose="020B0604020202020204" pitchFamily="34" charset="0"/>
                <a:cs typeface="Arial" panose="020B0604020202020204" pitchFamily="34" charset="0"/>
              </a:rPr>
              <a:t>developped</a:t>
            </a:r>
            <a:r>
              <a:rPr lang="it-IT" sz="3200" dirty="0">
                <a:solidFill>
                  <a:srgbClr val="002060"/>
                </a:solidFill>
                <a:latin typeface="Arial" panose="020B0604020202020204" pitchFamily="34" charset="0"/>
                <a:cs typeface="Arial" panose="020B0604020202020204" pitchFamily="34" charset="0"/>
              </a:rPr>
              <a:t> for </a:t>
            </a:r>
            <a:r>
              <a:rPr lang="it-IT" sz="3200" dirty="0" err="1">
                <a:solidFill>
                  <a:srgbClr val="002060"/>
                </a:solidFill>
                <a:latin typeface="Arial" panose="020B0604020202020204" pitchFamily="34" charset="0"/>
                <a:cs typeface="Arial" panose="020B0604020202020204" pitchFamily="34" charset="0"/>
              </a:rPr>
              <a:t>Pulsing</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err="1">
                <a:solidFill>
                  <a:schemeClr val="bg1">
                    <a:lumMod val="75000"/>
                  </a:schemeClr>
                </a:solidFill>
                <a:latin typeface="Arial" panose="020B0604020202020204" pitchFamily="34" charset="0"/>
                <a:cs typeface="Arial" panose="020B0604020202020204" pitchFamily="34" charset="0"/>
              </a:rPr>
              <a:t>What’s</a:t>
            </a:r>
            <a:r>
              <a:rPr lang="it-IT" sz="3200" dirty="0">
                <a:solidFill>
                  <a:schemeClr val="bg1">
                    <a:lumMod val="75000"/>
                  </a:schemeClr>
                </a:solidFill>
                <a:latin typeface="Arial" panose="020B0604020202020204" pitchFamily="34" charset="0"/>
                <a:cs typeface="Arial" panose="020B0604020202020204" pitchFamily="34" charset="0"/>
              </a:rPr>
              <a:t> </a:t>
            </a:r>
            <a:r>
              <a:rPr lang="it-IT" sz="3200" dirty="0" err="1">
                <a:solidFill>
                  <a:schemeClr val="bg1">
                    <a:lumMod val="75000"/>
                  </a:schemeClr>
                </a:solidFill>
                <a:latin typeface="Arial" panose="020B0604020202020204" pitchFamily="34" charset="0"/>
                <a:cs typeface="Arial" panose="020B0604020202020204" pitchFamily="34" charset="0"/>
              </a:rPr>
              <a:t>needed</a:t>
            </a:r>
            <a:r>
              <a:rPr lang="it-IT" sz="3200" dirty="0">
                <a:solidFill>
                  <a:schemeClr val="bg1">
                    <a:lumMod val="75000"/>
                  </a:schemeClr>
                </a:solidFill>
                <a:latin typeface="Arial" panose="020B0604020202020204" pitchFamily="34" charset="0"/>
                <a:cs typeface="Arial" panose="020B0604020202020204" pitchFamily="34" charset="0"/>
              </a:rPr>
              <a:t> to go back to CW</a:t>
            </a: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CW </a:t>
            </a:r>
            <a:r>
              <a:rPr lang="it-IT" sz="3200" dirty="0" err="1">
                <a:solidFill>
                  <a:schemeClr val="bg1">
                    <a:lumMod val="75000"/>
                  </a:schemeClr>
                </a:solidFill>
                <a:latin typeface="Arial" panose="020B0604020202020204" pitchFamily="34" charset="0"/>
                <a:cs typeface="Arial" panose="020B0604020202020204" pitchFamily="34" charset="0"/>
              </a:rPr>
              <a:t>interpretation</a:t>
            </a:r>
            <a:r>
              <a:rPr lang="it-IT" sz="3200" dirty="0">
                <a:solidFill>
                  <a:schemeClr val="bg1">
                    <a:lumMod val="75000"/>
                  </a:schemeClr>
                </a:solidFill>
                <a:latin typeface="Arial" panose="020B0604020202020204" pitchFamily="34" charset="0"/>
                <a:cs typeface="Arial" panose="020B0604020202020204" pitchFamily="34" charset="0"/>
              </a:rPr>
              <a:t> of the TESLA Technology</a:t>
            </a:r>
          </a:p>
          <a:p>
            <a:pPr marL="514350" indent="-514350">
              <a:spcBef>
                <a:spcPts val="3000"/>
              </a:spcBef>
              <a:buAutoNum type="arabicPeriod"/>
            </a:pPr>
            <a:endParaRPr lang="it-IT" sz="320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BE4A3DCF-B945-0229-DDB0-45E7BB12C2BF}"/>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91294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E1CBC-0340-DDBC-468B-DF55180AD885}"/>
              </a:ext>
            </a:extLst>
          </p:cNvPr>
          <p:cNvSpPr>
            <a:spLocks noGrp="1"/>
          </p:cNvSpPr>
          <p:nvPr>
            <p:ph type="title"/>
          </p:nvPr>
        </p:nvSpPr>
        <p:spPr/>
        <p:txBody>
          <a:bodyPr/>
          <a:lstStyle/>
          <a:p>
            <a:r>
              <a:rPr lang="it-IT" dirty="0"/>
              <a:t>First </a:t>
            </a:r>
            <a:r>
              <a:rPr lang="it-IT" dirty="0" err="1"/>
              <a:t>Pulsing</a:t>
            </a:r>
            <a:r>
              <a:rPr lang="it-IT" dirty="0"/>
              <a:t> in 1983 by Campisi &amp; </a:t>
            </a:r>
            <a:r>
              <a:rPr lang="it-IT" dirty="0" err="1"/>
              <a:t>Farcas</a:t>
            </a:r>
            <a:r>
              <a:rPr lang="it-IT" dirty="0"/>
              <a:t> </a:t>
            </a:r>
          </a:p>
        </p:txBody>
      </p:sp>
      <p:sp>
        <p:nvSpPr>
          <p:cNvPr id="3" name="Segnaposto data 2">
            <a:extLst>
              <a:ext uri="{FF2B5EF4-FFF2-40B4-BE49-F238E27FC236}">
                <a16:creationId xmlns:a16="http://schemas.microsoft.com/office/drawing/2014/main" id="{0D7AC64A-8875-B882-EFDE-39300AF768AC}"/>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00A27361-3BC7-1B9A-6DB7-6C9C50E6F32D}"/>
              </a:ext>
            </a:extLst>
          </p:cNvPr>
          <p:cNvSpPr>
            <a:spLocks noGrp="1"/>
          </p:cNvSpPr>
          <p:nvPr>
            <p:ph type="ftr" sz="quarter" idx="11"/>
          </p:nvPr>
        </p:nvSpPr>
        <p:spPr/>
        <p:txBody>
          <a:bodyPr/>
          <a:lstStyle/>
          <a:p>
            <a:pPr>
              <a:defRPr/>
            </a:pPr>
            <a:fld id="{8DAD3638-8E0C-4079-83E3-101B55F74CF3}" type="slidenum">
              <a:rPr lang="en-US" altLang="it-IT" smtClean="0"/>
              <a:pPr>
                <a:defRPr/>
              </a:pPr>
              <a:t>11</a:t>
            </a:fld>
            <a:endParaRPr lang="en-US" altLang="it-IT"/>
          </a:p>
        </p:txBody>
      </p:sp>
      <p:pic>
        <p:nvPicPr>
          <p:cNvPr id="7" name="Immagine 6">
            <a:extLst>
              <a:ext uri="{FF2B5EF4-FFF2-40B4-BE49-F238E27FC236}">
                <a16:creationId xmlns:a16="http://schemas.microsoft.com/office/drawing/2014/main" id="{37A98523-DBD2-0A03-2ADA-DD621DFA3A96}"/>
              </a:ext>
            </a:extLst>
          </p:cNvPr>
          <p:cNvPicPr>
            <a:picLocks noChangeAspect="1"/>
          </p:cNvPicPr>
          <p:nvPr/>
        </p:nvPicPr>
        <p:blipFill rotWithShape="1">
          <a:blip r:embed="rId2">
            <a:extLst>
              <a:ext uri="{28A0092B-C50C-407E-A947-70E740481C1C}">
                <a14:useLocalDpi xmlns:a14="http://schemas.microsoft.com/office/drawing/2010/main" val="0"/>
              </a:ext>
            </a:extLst>
          </a:blip>
          <a:srcRect t="12100"/>
          <a:stretch/>
        </p:blipFill>
        <p:spPr>
          <a:xfrm>
            <a:off x="762000" y="1143000"/>
            <a:ext cx="10933186" cy="4952288"/>
          </a:xfrm>
          <a:prstGeom prst="rect">
            <a:avLst/>
          </a:prstGeom>
        </p:spPr>
      </p:pic>
      <p:sp>
        <p:nvSpPr>
          <p:cNvPr id="5" name="Segnaposto numero diapositiva 5">
            <a:extLst>
              <a:ext uri="{FF2B5EF4-FFF2-40B4-BE49-F238E27FC236}">
                <a16:creationId xmlns:a16="http://schemas.microsoft.com/office/drawing/2014/main" id="{D94CD2DC-A78F-1179-6829-F01034FD637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23527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DC2820-2D21-C44B-8CEA-139ABBCF2BD1}"/>
              </a:ext>
            </a:extLst>
          </p:cNvPr>
          <p:cNvSpPr>
            <a:spLocks noGrp="1"/>
          </p:cNvSpPr>
          <p:nvPr>
            <p:ph type="title"/>
          </p:nvPr>
        </p:nvSpPr>
        <p:spPr/>
        <p:txBody>
          <a:bodyPr/>
          <a:lstStyle/>
          <a:p>
            <a:r>
              <a:rPr lang="it-IT" altLang="it-IT" dirty="0"/>
              <a:t>In </a:t>
            </a:r>
            <a:r>
              <a:rPr lang="it-IT" altLang="it-IT" dirty="0" err="1"/>
              <a:t>spite</a:t>
            </a:r>
            <a:r>
              <a:rPr lang="it-IT" altLang="it-IT" dirty="0"/>
              <a:t> of </a:t>
            </a:r>
            <a:r>
              <a:rPr lang="it-IT" altLang="it-IT" dirty="0" err="1"/>
              <a:t>technology</a:t>
            </a:r>
            <a:r>
              <a:rPr lang="it-IT" altLang="it-IT" dirty="0"/>
              <a:t> ILC </a:t>
            </a:r>
            <a:r>
              <a:rPr lang="it-IT" altLang="it-IT" dirty="0" err="1"/>
              <a:t>Linacs</a:t>
            </a:r>
            <a:r>
              <a:rPr lang="it-IT" altLang="it-IT" dirty="0"/>
              <a:t> are </a:t>
            </a:r>
            <a:r>
              <a:rPr lang="it-IT" altLang="it-IT" dirty="0" err="1"/>
              <a:t>pulsed</a:t>
            </a:r>
            <a:endParaRPr lang="it-IT" dirty="0"/>
          </a:p>
        </p:txBody>
      </p:sp>
      <p:sp>
        <p:nvSpPr>
          <p:cNvPr id="3" name="Segnaposto data 2">
            <a:extLst>
              <a:ext uri="{FF2B5EF4-FFF2-40B4-BE49-F238E27FC236}">
                <a16:creationId xmlns:a16="http://schemas.microsoft.com/office/drawing/2014/main" id="{8561D2D9-3CD9-274C-8733-7607D91F80F8}"/>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4585CB2-AE65-144C-97BC-4153AAA79878}"/>
              </a:ext>
            </a:extLst>
          </p:cNvPr>
          <p:cNvSpPr>
            <a:spLocks noGrp="1"/>
          </p:cNvSpPr>
          <p:nvPr>
            <p:ph type="ftr" sz="quarter" idx="11"/>
          </p:nvPr>
        </p:nvSpPr>
        <p:spPr/>
        <p:txBody>
          <a:bodyPr/>
          <a:lstStyle/>
          <a:p>
            <a:pPr>
              <a:defRPr/>
            </a:pPr>
            <a:fld id="{8DAD3638-8E0C-4079-83E3-101B55F74CF3}" type="slidenum">
              <a:rPr lang="en-US" altLang="it-IT" smtClean="0"/>
              <a:pPr>
                <a:defRPr/>
              </a:pPr>
              <a:t>12</a:t>
            </a:fld>
            <a:endParaRPr lang="en-US" altLang="it-IT"/>
          </a:p>
        </p:txBody>
      </p:sp>
      <p:grpSp>
        <p:nvGrpSpPr>
          <p:cNvPr id="7" name="Group 3">
            <a:extLst>
              <a:ext uri="{FF2B5EF4-FFF2-40B4-BE49-F238E27FC236}">
                <a16:creationId xmlns:a16="http://schemas.microsoft.com/office/drawing/2014/main" id="{A1F8CA2F-635A-B84C-B412-F12C82A7447B}"/>
              </a:ext>
            </a:extLst>
          </p:cNvPr>
          <p:cNvGrpSpPr>
            <a:grpSpLocks/>
          </p:cNvGrpSpPr>
          <p:nvPr/>
        </p:nvGrpSpPr>
        <p:grpSpPr bwMode="auto">
          <a:xfrm>
            <a:off x="873111" y="947533"/>
            <a:ext cx="10729425" cy="5332760"/>
            <a:chOff x="-485" y="699"/>
            <a:chExt cx="6594" cy="3232"/>
          </a:xfrm>
        </p:grpSpPr>
        <p:pic>
          <p:nvPicPr>
            <p:cNvPr id="8" name="Picture 4">
              <a:extLst>
                <a:ext uri="{FF2B5EF4-FFF2-40B4-BE49-F238E27FC236}">
                  <a16:creationId xmlns:a16="http://schemas.microsoft.com/office/drawing/2014/main" id="{00874FD2-9337-D142-A903-9A32CF4ED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0" y="3061"/>
              <a:ext cx="544" cy="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9593A761-F113-674F-9D55-B0EDF53A20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8" y="1126"/>
              <a:ext cx="1633" cy="1919"/>
            </a:xfrm>
            <a:prstGeom prst="rect">
              <a:avLst/>
            </a:prstGeom>
            <a:noFill/>
            <a:extLst>
              <a:ext uri="{909E8E84-426E-40DD-AFC4-6F175D3DCCD1}">
                <a14:hiddenFill xmlns:a14="http://schemas.microsoft.com/office/drawing/2010/main">
                  <a:solidFill>
                    <a:srgbClr val="FFFFFF"/>
                  </a:solidFill>
                </a14:hiddenFill>
              </a:ext>
            </a:extLst>
          </p:spPr>
        </p:pic>
        <p:sp>
          <p:nvSpPr>
            <p:cNvPr id="10" name="Line 6">
              <a:extLst>
                <a:ext uri="{FF2B5EF4-FFF2-40B4-BE49-F238E27FC236}">
                  <a16:creationId xmlns:a16="http://schemas.microsoft.com/office/drawing/2014/main" id="{0D40CC10-10B6-B746-BA05-58A996B9B1AD}"/>
                </a:ext>
              </a:extLst>
            </p:cNvPr>
            <p:cNvSpPr>
              <a:spLocks noChangeShapeType="1"/>
            </p:cNvSpPr>
            <p:nvPr/>
          </p:nvSpPr>
          <p:spPr bwMode="auto">
            <a:xfrm flipH="1">
              <a:off x="3092" y="2250"/>
              <a:ext cx="1674" cy="97"/>
            </a:xfrm>
            <a:prstGeom prst="line">
              <a:avLst/>
            </a:prstGeom>
            <a:noFill/>
            <a:ln w="3810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Line 7">
              <a:extLst>
                <a:ext uri="{FF2B5EF4-FFF2-40B4-BE49-F238E27FC236}">
                  <a16:creationId xmlns:a16="http://schemas.microsoft.com/office/drawing/2014/main" id="{86BD751C-B5AD-8444-BC2F-C2B3FA9C0B5A}"/>
                </a:ext>
              </a:extLst>
            </p:cNvPr>
            <p:cNvSpPr>
              <a:spLocks noChangeShapeType="1"/>
            </p:cNvSpPr>
            <p:nvPr/>
          </p:nvSpPr>
          <p:spPr bwMode="auto">
            <a:xfrm flipV="1">
              <a:off x="2483" y="2476"/>
              <a:ext cx="538" cy="1051"/>
            </a:xfrm>
            <a:prstGeom prst="line">
              <a:avLst/>
            </a:prstGeom>
            <a:noFill/>
            <a:ln w="38100">
              <a:solidFill>
                <a:schemeClr val="bg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2" name="Group 8">
              <a:extLst>
                <a:ext uri="{FF2B5EF4-FFF2-40B4-BE49-F238E27FC236}">
                  <a16:creationId xmlns:a16="http://schemas.microsoft.com/office/drawing/2014/main" id="{1EED847D-EE15-3A4C-B7E5-2D14AE078F0F}"/>
                </a:ext>
              </a:extLst>
            </p:cNvPr>
            <p:cNvGrpSpPr>
              <a:grpSpLocks/>
            </p:cNvGrpSpPr>
            <p:nvPr/>
          </p:nvGrpSpPr>
          <p:grpSpPr bwMode="auto">
            <a:xfrm>
              <a:off x="2236" y="3619"/>
              <a:ext cx="642" cy="134"/>
              <a:chOff x="2449" y="3477"/>
              <a:chExt cx="1228" cy="309"/>
            </a:xfrm>
          </p:grpSpPr>
          <p:pic>
            <p:nvPicPr>
              <p:cNvPr id="22" name="Picture 9">
                <a:extLst>
                  <a:ext uri="{FF2B5EF4-FFF2-40B4-BE49-F238E27FC236}">
                    <a16:creationId xmlns:a16="http://schemas.microsoft.com/office/drawing/2014/main" id="{3E8CC4CA-30F9-004D-8ED1-6A5A8452D3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49" y="3477"/>
                <a:ext cx="1210"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utoShape 10">
                <a:extLst>
                  <a:ext uri="{FF2B5EF4-FFF2-40B4-BE49-F238E27FC236}">
                    <a16:creationId xmlns:a16="http://schemas.microsoft.com/office/drawing/2014/main" id="{266906D9-F42B-C84A-922B-F83E70E354D4}"/>
                  </a:ext>
                </a:extLst>
              </p:cNvPr>
              <p:cNvSpPr>
                <a:spLocks noChangeArrowheads="1"/>
              </p:cNvSpPr>
              <p:nvPr/>
            </p:nvSpPr>
            <p:spPr bwMode="auto">
              <a:xfrm>
                <a:off x="2449" y="3477"/>
                <a:ext cx="1228" cy="309"/>
              </a:xfrm>
              <a:prstGeom prst="roundRect">
                <a:avLst>
                  <a:gd name="adj" fmla="val 16667"/>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3" name="Group 11">
              <a:extLst>
                <a:ext uri="{FF2B5EF4-FFF2-40B4-BE49-F238E27FC236}">
                  <a16:creationId xmlns:a16="http://schemas.microsoft.com/office/drawing/2014/main" id="{F37C7F50-41B2-D84D-882C-F9271DAFD53F}"/>
                </a:ext>
              </a:extLst>
            </p:cNvPr>
            <p:cNvGrpSpPr>
              <a:grpSpLocks/>
            </p:cNvGrpSpPr>
            <p:nvPr/>
          </p:nvGrpSpPr>
          <p:grpSpPr bwMode="auto">
            <a:xfrm>
              <a:off x="4612" y="3082"/>
              <a:ext cx="1497" cy="504"/>
              <a:chOff x="4520" y="2976"/>
              <a:chExt cx="1905" cy="612"/>
            </a:xfrm>
          </p:grpSpPr>
          <p:pic>
            <p:nvPicPr>
              <p:cNvPr id="20" name="Picture 12">
                <a:extLst>
                  <a:ext uri="{FF2B5EF4-FFF2-40B4-BE49-F238E27FC236}">
                    <a16:creationId xmlns:a16="http://schemas.microsoft.com/office/drawing/2014/main" id="{A412F908-0C1C-294B-A9FA-823AB52399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20" y="2976"/>
                <a:ext cx="750" cy="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3">
                <a:extLst>
                  <a:ext uri="{FF2B5EF4-FFF2-40B4-BE49-F238E27FC236}">
                    <a16:creationId xmlns:a16="http://schemas.microsoft.com/office/drawing/2014/main" id="{36CA55E6-9FF1-834B-8264-E722E7BCA8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82" y="3067"/>
                <a:ext cx="1043" cy="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 Box 14">
              <a:extLst>
                <a:ext uri="{FF2B5EF4-FFF2-40B4-BE49-F238E27FC236}">
                  <a16:creationId xmlns:a16="http://schemas.microsoft.com/office/drawing/2014/main" id="{A175899B-5E77-814D-A5F3-37DBE960CD0C}"/>
                </a:ext>
              </a:extLst>
            </p:cNvPr>
            <p:cNvSpPr txBox="1">
              <a:spLocks noChangeArrowheads="1"/>
            </p:cNvSpPr>
            <p:nvPr/>
          </p:nvSpPr>
          <p:spPr bwMode="auto">
            <a:xfrm>
              <a:off x="2182" y="3744"/>
              <a:ext cx="80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it-IT" dirty="0">
                  <a:solidFill>
                    <a:srgbClr val="C00000"/>
                  </a:solidFill>
                </a:rPr>
                <a:t>30 GHz-Warm</a:t>
              </a:r>
            </a:p>
          </p:txBody>
        </p:sp>
        <p:sp>
          <p:nvSpPr>
            <p:cNvPr id="15" name="Text Box 15">
              <a:extLst>
                <a:ext uri="{FF2B5EF4-FFF2-40B4-BE49-F238E27FC236}">
                  <a16:creationId xmlns:a16="http://schemas.microsoft.com/office/drawing/2014/main" id="{459C579D-7510-724C-AC17-C3E86FD31105}"/>
                </a:ext>
              </a:extLst>
            </p:cNvPr>
            <p:cNvSpPr txBox="1">
              <a:spLocks noChangeArrowheads="1"/>
            </p:cNvSpPr>
            <p:nvPr/>
          </p:nvSpPr>
          <p:spPr bwMode="auto">
            <a:xfrm>
              <a:off x="4885" y="3625"/>
              <a:ext cx="101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600" dirty="0">
                  <a:solidFill>
                    <a:srgbClr val="CC3300"/>
                  </a:solidFill>
                </a:rPr>
                <a:t>11.4 GHz - Warm</a:t>
              </a:r>
            </a:p>
          </p:txBody>
        </p:sp>
        <p:pic>
          <p:nvPicPr>
            <p:cNvPr id="16" name="Picture 16">
              <a:extLst>
                <a:ext uri="{FF2B5EF4-FFF2-40B4-BE49-F238E27FC236}">
                  <a16:creationId xmlns:a16="http://schemas.microsoft.com/office/drawing/2014/main" id="{B70C093C-273B-9C43-8418-035B120B364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3" y="699"/>
              <a:ext cx="2495" cy="17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7">
              <a:extLst>
                <a:ext uri="{FF2B5EF4-FFF2-40B4-BE49-F238E27FC236}">
                  <a16:creationId xmlns:a16="http://schemas.microsoft.com/office/drawing/2014/main" id="{A933B40B-8D1B-5446-BF11-AAB2705D36E6}"/>
                </a:ext>
              </a:extLst>
            </p:cNvPr>
            <p:cNvSpPr txBox="1">
              <a:spLocks noChangeArrowheads="1"/>
            </p:cNvSpPr>
            <p:nvPr/>
          </p:nvSpPr>
          <p:spPr bwMode="auto">
            <a:xfrm>
              <a:off x="-81" y="2657"/>
              <a:ext cx="86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600" dirty="0">
                  <a:solidFill>
                    <a:schemeClr val="accent2"/>
                  </a:solidFill>
                </a:rPr>
                <a:t>1.3 GHz - Cold</a:t>
              </a:r>
            </a:p>
          </p:txBody>
        </p:sp>
        <p:pic>
          <p:nvPicPr>
            <p:cNvPr id="18" name="Picture 18">
              <a:extLst>
                <a:ext uri="{FF2B5EF4-FFF2-40B4-BE49-F238E27FC236}">
                  <a16:creationId xmlns:a16="http://schemas.microsoft.com/office/drawing/2014/main" id="{8D535684-704B-A944-9C4D-3B16760126B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0" y="2310"/>
              <a:ext cx="1406" cy="300"/>
            </a:xfrm>
            <a:prstGeom prst="rect">
              <a:avLst/>
            </a:prstGeom>
            <a:noFill/>
            <a:extLst>
              <a:ext uri="{909E8E84-426E-40DD-AFC4-6F175D3DCCD1}">
                <a14:hiddenFill xmlns:a14="http://schemas.microsoft.com/office/drawing/2010/main">
                  <a:solidFill>
                    <a:srgbClr val="FFFFFF"/>
                  </a:solidFill>
                </a14:hiddenFill>
              </a:ext>
            </a:extLst>
          </p:spPr>
        </p:pic>
        <p:sp>
          <p:nvSpPr>
            <p:cNvPr id="19" name="Line 19">
              <a:extLst>
                <a:ext uri="{FF2B5EF4-FFF2-40B4-BE49-F238E27FC236}">
                  <a16:creationId xmlns:a16="http://schemas.microsoft.com/office/drawing/2014/main" id="{207ABE92-5394-1246-BC81-8D1112F11388}"/>
                </a:ext>
              </a:extLst>
            </p:cNvPr>
            <p:cNvSpPr>
              <a:spLocks noChangeShapeType="1"/>
            </p:cNvSpPr>
            <p:nvPr/>
          </p:nvSpPr>
          <p:spPr bwMode="auto">
            <a:xfrm>
              <a:off x="-485" y="1334"/>
              <a:ext cx="3445" cy="1033"/>
            </a:xfrm>
            <a:prstGeom prst="line">
              <a:avLst/>
            </a:prstGeom>
            <a:noFill/>
            <a:ln w="3810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 name="CasellaDiTesto 4">
            <a:extLst>
              <a:ext uri="{FF2B5EF4-FFF2-40B4-BE49-F238E27FC236}">
                <a16:creationId xmlns:a16="http://schemas.microsoft.com/office/drawing/2014/main" id="{4952F076-87E9-0C80-C8CA-EA408BD929C9}"/>
              </a:ext>
            </a:extLst>
          </p:cNvPr>
          <p:cNvSpPr txBox="1"/>
          <p:nvPr/>
        </p:nvSpPr>
        <p:spPr>
          <a:xfrm>
            <a:off x="3321970" y="990167"/>
            <a:ext cx="6660230" cy="461665"/>
          </a:xfrm>
          <a:prstGeom prst="rect">
            <a:avLst/>
          </a:prstGeom>
          <a:noFill/>
        </p:spPr>
        <p:txBody>
          <a:bodyPr wrap="square" rtlCol="0">
            <a:spAutoFit/>
          </a:bodyPr>
          <a:lstStyle/>
          <a:p>
            <a:r>
              <a:rPr lang="it-IT" sz="2400" dirty="0">
                <a:solidFill>
                  <a:schemeClr val="bg2">
                    <a:lumMod val="75000"/>
                  </a:schemeClr>
                </a:solidFill>
                <a:latin typeface="Arial" panose="020B0604020202020204" pitchFamily="34" charset="0"/>
                <a:cs typeface="Arial" panose="020B0604020202020204" pitchFamily="34" charset="0"/>
              </a:rPr>
              <a:t>ILC </a:t>
            </a:r>
            <a:r>
              <a:rPr lang="it-IT" sz="2400" dirty="0" err="1">
                <a:solidFill>
                  <a:schemeClr val="bg2">
                    <a:lumMod val="75000"/>
                  </a:schemeClr>
                </a:solidFill>
                <a:latin typeface="Arial" panose="020B0604020202020204" pitchFamily="34" charset="0"/>
                <a:cs typeface="Arial" panose="020B0604020202020204" pitchFamily="34" charset="0"/>
              </a:rPr>
              <a:t>Competing</a:t>
            </a:r>
            <a:r>
              <a:rPr lang="it-IT" sz="2400" dirty="0">
                <a:solidFill>
                  <a:schemeClr val="bg2">
                    <a:lumMod val="75000"/>
                  </a:schemeClr>
                </a:solidFill>
                <a:latin typeface="Arial" panose="020B0604020202020204" pitchFamily="34" charset="0"/>
                <a:cs typeface="Arial" panose="020B0604020202020204" pitchFamily="34" charset="0"/>
              </a:rPr>
              <a:t> Technologies in the </a:t>
            </a:r>
            <a:r>
              <a:rPr lang="it-IT" sz="2400" dirty="0" err="1">
                <a:solidFill>
                  <a:schemeClr val="bg2">
                    <a:lumMod val="75000"/>
                  </a:schemeClr>
                </a:solidFill>
                <a:latin typeface="Arial" panose="020B0604020202020204" pitchFamily="34" charset="0"/>
                <a:cs typeface="Arial" panose="020B0604020202020204" pitchFamily="34" charset="0"/>
              </a:rPr>
              <a:t>nineties</a:t>
            </a:r>
            <a:endParaRPr lang="it-IT" sz="2400" dirty="0">
              <a:solidFill>
                <a:schemeClr val="bg2">
                  <a:lumMod val="75000"/>
                </a:schemeClr>
              </a:solidFill>
              <a:latin typeface="Arial" panose="020B0604020202020204" pitchFamily="34" charset="0"/>
              <a:cs typeface="Arial" panose="020B0604020202020204" pitchFamily="34" charset="0"/>
            </a:endParaRPr>
          </a:p>
        </p:txBody>
      </p:sp>
      <p:grpSp>
        <p:nvGrpSpPr>
          <p:cNvPr id="6" name="Group 4">
            <a:extLst>
              <a:ext uri="{FF2B5EF4-FFF2-40B4-BE49-F238E27FC236}">
                <a16:creationId xmlns:a16="http://schemas.microsoft.com/office/drawing/2014/main" id="{3D0D7348-9782-E6F8-EDAD-9CC518563C42}"/>
              </a:ext>
            </a:extLst>
          </p:cNvPr>
          <p:cNvGrpSpPr>
            <a:grpSpLocks/>
          </p:cNvGrpSpPr>
          <p:nvPr/>
        </p:nvGrpSpPr>
        <p:grpSpPr bwMode="auto">
          <a:xfrm>
            <a:off x="592532" y="5116003"/>
            <a:ext cx="3816014" cy="855776"/>
            <a:chOff x="2880" y="1752"/>
            <a:chExt cx="2749" cy="642"/>
          </a:xfrm>
        </p:grpSpPr>
        <p:pic>
          <p:nvPicPr>
            <p:cNvPr id="26" name="Picture 5">
              <a:extLst>
                <a:ext uri="{FF2B5EF4-FFF2-40B4-BE49-F238E27FC236}">
                  <a16:creationId xmlns:a16="http://schemas.microsoft.com/office/drawing/2014/main" id="{3F3FA8EB-D508-8509-09FF-88871CA9FBFC}"/>
                </a:ext>
              </a:extLst>
            </p:cNvPr>
            <p:cNvPicPr>
              <a:picLocks noChangeAspect="1" noChangeArrowheads="1"/>
            </p:cNvPicPr>
            <p:nvPr/>
          </p:nvPicPr>
          <p:blipFill>
            <a:blip r:embed="rId9">
              <a:extLst>
                <a:ext uri="{28A0092B-C50C-407E-A947-70E740481C1C}">
                  <a14:useLocalDpi xmlns:a14="http://schemas.microsoft.com/office/drawing/2010/main"/>
                </a:ext>
              </a:extLst>
            </a:blip>
            <a:srcRect t="5577" b="12749"/>
            <a:stretch>
              <a:fillRect/>
            </a:stretch>
          </p:blipFill>
          <p:spPr bwMode="auto">
            <a:xfrm>
              <a:off x="2880" y="1752"/>
              <a:ext cx="2749"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6">
              <a:extLst>
                <a:ext uri="{FF2B5EF4-FFF2-40B4-BE49-F238E27FC236}">
                  <a16:creationId xmlns:a16="http://schemas.microsoft.com/office/drawing/2014/main" id="{E18B87DD-91BB-DB03-5CC5-6338305A511B}"/>
                </a:ext>
              </a:extLst>
            </p:cNvPr>
            <p:cNvSpPr txBox="1">
              <a:spLocks noChangeArrowheads="1"/>
            </p:cNvSpPr>
            <p:nvPr/>
          </p:nvSpPr>
          <p:spPr bwMode="auto">
            <a:xfrm>
              <a:off x="4037" y="2221"/>
              <a:ext cx="4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it-IT" sz="1200" b="0">
                  <a:latin typeface="Symbol" pitchFamily="2" charset="2"/>
                </a:rPr>
                <a:t>p</a:t>
              </a:r>
              <a:r>
                <a:rPr lang="en-US" altLang="it-IT" sz="1200" b="0"/>
                <a:t> mode</a:t>
              </a:r>
            </a:p>
          </p:txBody>
        </p:sp>
      </p:grpSp>
      <p:grpSp>
        <p:nvGrpSpPr>
          <p:cNvPr id="28" name="Group 7">
            <a:extLst>
              <a:ext uri="{FF2B5EF4-FFF2-40B4-BE49-F238E27FC236}">
                <a16:creationId xmlns:a16="http://schemas.microsoft.com/office/drawing/2014/main" id="{284541F5-0B5A-CDF2-197C-04672D0D4CD8}"/>
              </a:ext>
            </a:extLst>
          </p:cNvPr>
          <p:cNvGrpSpPr>
            <a:grpSpLocks/>
          </p:cNvGrpSpPr>
          <p:nvPr/>
        </p:nvGrpSpPr>
        <p:grpSpPr bwMode="auto">
          <a:xfrm>
            <a:off x="6535581" y="5299180"/>
            <a:ext cx="2463525" cy="568653"/>
            <a:chOff x="94" y="1817"/>
            <a:chExt cx="2582" cy="596"/>
          </a:xfrm>
        </p:grpSpPr>
        <p:pic>
          <p:nvPicPr>
            <p:cNvPr id="29" name="Picture 8">
              <a:extLst>
                <a:ext uri="{FF2B5EF4-FFF2-40B4-BE49-F238E27FC236}">
                  <a16:creationId xmlns:a16="http://schemas.microsoft.com/office/drawing/2014/main" id="{B17EB9AE-7944-EA21-CD80-7C22D8BF3C6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4" y="1817"/>
              <a:ext cx="2582" cy="59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9">
              <a:extLst>
                <a:ext uri="{FF2B5EF4-FFF2-40B4-BE49-F238E27FC236}">
                  <a16:creationId xmlns:a16="http://schemas.microsoft.com/office/drawing/2014/main" id="{36399307-DBCF-B4BB-58A2-29680B26297A}"/>
                </a:ext>
              </a:extLst>
            </p:cNvPr>
            <p:cNvSpPr>
              <a:spLocks noChangeArrowheads="1"/>
            </p:cNvSpPr>
            <p:nvPr/>
          </p:nvSpPr>
          <p:spPr bwMode="auto">
            <a:xfrm>
              <a:off x="102" y="2360"/>
              <a:ext cx="811" cy="53"/>
            </a:xfrm>
            <a:prstGeom prst="rect">
              <a:avLst/>
            </a:prstGeom>
            <a:solidFill>
              <a:schemeClr val="bg1"/>
            </a:solid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b="0"/>
            </a:p>
          </p:txBody>
        </p:sp>
      </p:grpSp>
      <p:sp>
        <p:nvSpPr>
          <p:cNvPr id="31" name="CasellaDiTesto 30">
            <a:extLst>
              <a:ext uri="{FF2B5EF4-FFF2-40B4-BE49-F238E27FC236}">
                <a16:creationId xmlns:a16="http://schemas.microsoft.com/office/drawing/2014/main" id="{3AF5C73C-3D05-C3B9-82B8-03A4353F3201}"/>
              </a:ext>
            </a:extLst>
          </p:cNvPr>
          <p:cNvSpPr txBox="1"/>
          <p:nvPr/>
        </p:nvSpPr>
        <p:spPr>
          <a:xfrm>
            <a:off x="6954595" y="4833828"/>
            <a:ext cx="2011037" cy="338554"/>
          </a:xfrm>
          <a:prstGeom prst="rect">
            <a:avLst/>
          </a:prstGeom>
          <a:noFill/>
        </p:spPr>
        <p:txBody>
          <a:bodyPr wrap="square" rtlCol="0">
            <a:spAutoFit/>
          </a:bodyPr>
          <a:lstStyle/>
          <a:p>
            <a:r>
              <a:rPr lang="en-US" altLang="it-IT" sz="1600" b="1" dirty="0">
                <a:solidFill>
                  <a:srgbClr val="CC3300"/>
                </a:solidFill>
                <a:latin typeface="Arial" panose="020B0604020202020204" pitchFamily="34" charset="0"/>
              </a:rPr>
              <a:t>NC </a:t>
            </a:r>
            <a:r>
              <a:rPr lang="en-US" altLang="it-IT" b="1" dirty="0">
                <a:solidFill>
                  <a:srgbClr val="CC3300"/>
                </a:solidFill>
                <a:latin typeface="Arial" panose="020B0604020202020204" pitchFamily="34" charset="0"/>
              </a:rPr>
              <a:t>Traveling wave</a:t>
            </a:r>
            <a:endParaRPr lang="en-US" altLang="it-IT" sz="1600" b="1" dirty="0">
              <a:solidFill>
                <a:srgbClr val="00187E"/>
              </a:solidFill>
              <a:latin typeface="Arial" panose="020B0604020202020204" pitchFamily="34" charset="0"/>
            </a:endParaRPr>
          </a:p>
        </p:txBody>
      </p:sp>
      <p:sp>
        <p:nvSpPr>
          <p:cNvPr id="32" name="CasellaDiTesto 31">
            <a:extLst>
              <a:ext uri="{FF2B5EF4-FFF2-40B4-BE49-F238E27FC236}">
                <a16:creationId xmlns:a16="http://schemas.microsoft.com/office/drawing/2014/main" id="{F6C8EA92-B209-9952-E627-5571391BFEB8}"/>
              </a:ext>
            </a:extLst>
          </p:cNvPr>
          <p:cNvSpPr txBox="1"/>
          <p:nvPr/>
        </p:nvSpPr>
        <p:spPr>
          <a:xfrm>
            <a:off x="1755239" y="4746629"/>
            <a:ext cx="1513684" cy="338554"/>
          </a:xfrm>
          <a:prstGeom prst="rect">
            <a:avLst/>
          </a:prstGeom>
          <a:noFill/>
        </p:spPr>
        <p:txBody>
          <a:bodyPr wrap="none" rtlCol="0">
            <a:spAutoFit/>
          </a:bodyPr>
          <a:lstStyle/>
          <a:p>
            <a:r>
              <a:rPr lang="en-US" altLang="it-IT" sz="1600" dirty="0">
                <a:solidFill>
                  <a:schemeClr val="accent2"/>
                </a:solidFill>
              </a:rPr>
              <a:t>SC</a:t>
            </a:r>
            <a:r>
              <a:rPr lang="en-US" altLang="it-IT" sz="1400" dirty="0">
                <a:solidFill>
                  <a:schemeClr val="accent2"/>
                </a:solidFill>
              </a:rPr>
              <a:t> Standing wave</a:t>
            </a:r>
          </a:p>
        </p:txBody>
      </p:sp>
      <p:sp>
        <p:nvSpPr>
          <p:cNvPr id="24" name="Segnaposto numero diapositiva 5">
            <a:extLst>
              <a:ext uri="{FF2B5EF4-FFF2-40B4-BE49-F238E27FC236}">
                <a16:creationId xmlns:a16="http://schemas.microsoft.com/office/drawing/2014/main" id="{96A78243-F085-822E-F0A2-FDA40015E97C}"/>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53531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5AE30E-039A-BB42-89D2-3C1EA8A34409}"/>
              </a:ext>
            </a:extLst>
          </p:cNvPr>
          <p:cNvSpPr>
            <a:spLocks noGrp="1"/>
          </p:cNvSpPr>
          <p:nvPr>
            <p:ph type="title"/>
          </p:nvPr>
        </p:nvSpPr>
        <p:spPr/>
        <p:txBody>
          <a:bodyPr/>
          <a:lstStyle/>
          <a:p>
            <a:r>
              <a:rPr lang="en-US" altLang="it-IT" dirty="0"/>
              <a:t>Luminosity is Proportional to Beam Power</a:t>
            </a:r>
            <a:endParaRPr lang="it-IT" dirty="0"/>
          </a:p>
        </p:txBody>
      </p:sp>
      <p:sp>
        <p:nvSpPr>
          <p:cNvPr id="3" name="Segnaposto data 2">
            <a:extLst>
              <a:ext uri="{FF2B5EF4-FFF2-40B4-BE49-F238E27FC236}">
                <a16:creationId xmlns:a16="http://schemas.microsoft.com/office/drawing/2014/main" id="{29356D17-8C0E-0F45-9CEF-40F843B21214}"/>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1F58A19-DEDA-2C46-A6FB-14EE0A392DA3}"/>
              </a:ext>
            </a:extLst>
          </p:cNvPr>
          <p:cNvSpPr>
            <a:spLocks noGrp="1"/>
          </p:cNvSpPr>
          <p:nvPr>
            <p:ph type="ftr" sz="quarter" idx="11"/>
          </p:nvPr>
        </p:nvSpPr>
        <p:spPr/>
        <p:txBody>
          <a:bodyPr/>
          <a:lstStyle/>
          <a:p>
            <a:pPr>
              <a:defRPr/>
            </a:pPr>
            <a:fld id="{8DAD3638-8E0C-4079-83E3-101B55F74CF3}" type="slidenum">
              <a:rPr lang="en-US" altLang="it-IT" smtClean="0"/>
              <a:pPr>
                <a:defRPr/>
              </a:pPr>
              <a:t>13</a:t>
            </a:fld>
            <a:endParaRPr lang="en-US" altLang="it-IT"/>
          </a:p>
        </p:txBody>
      </p:sp>
      <p:grpSp>
        <p:nvGrpSpPr>
          <p:cNvPr id="6" name="Gruppo 5">
            <a:extLst>
              <a:ext uri="{FF2B5EF4-FFF2-40B4-BE49-F238E27FC236}">
                <a16:creationId xmlns:a16="http://schemas.microsoft.com/office/drawing/2014/main" id="{92DBE183-ACF0-0441-9F8D-5E6C11F161E3}"/>
              </a:ext>
            </a:extLst>
          </p:cNvPr>
          <p:cNvGrpSpPr/>
          <p:nvPr/>
        </p:nvGrpSpPr>
        <p:grpSpPr>
          <a:xfrm>
            <a:off x="1476905" y="999330"/>
            <a:ext cx="10179052" cy="5103815"/>
            <a:chOff x="1397001" y="1108075"/>
            <a:chExt cx="10179052" cy="5103815"/>
          </a:xfrm>
        </p:grpSpPr>
        <p:graphicFrame>
          <p:nvGraphicFramePr>
            <p:cNvPr id="7" name="Object 3">
              <a:extLst>
                <a:ext uri="{FF2B5EF4-FFF2-40B4-BE49-F238E27FC236}">
                  <a16:creationId xmlns:a16="http://schemas.microsoft.com/office/drawing/2014/main" id="{A0F40077-86B0-6A4F-AAE2-3F3FF288DF31}"/>
                </a:ext>
              </a:extLst>
            </p:cNvPr>
            <p:cNvGraphicFramePr>
              <a:graphicFrameLocks noChangeAspect="1"/>
            </p:cNvGraphicFramePr>
            <p:nvPr/>
          </p:nvGraphicFramePr>
          <p:xfrm>
            <a:off x="4441807" y="2644147"/>
            <a:ext cx="3201987" cy="1266825"/>
          </p:xfrm>
          <a:graphic>
            <a:graphicData uri="http://schemas.openxmlformats.org/presentationml/2006/ole">
              <mc:AlternateContent xmlns:mc="http://schemas.openxmlformats.org/markup-compatibility/2006">
                <mc:Choice xmlns:v="urn:schemas-microsoft-com:vml" Requires="v">
                  <p:oleObj name="Equation" r:id="rId2" imgW="24574500" imgH="10528300" progId="Equation.3">
                    <p:embed/>
                  </p:oleObj>
                </mc:Choice>
                <mc:Fallback>
                  <p:oleObj name="Equation" r:id="rId2" imgW="24574500" imgH="10528300" progId="Equation.3">
                    <p:embed/>
                    <p:pic>
                      <p:nvPicPr>
                        <p:cNvPr id="7" name="Object 3">
                          <a:extLst>
                            <a:ext uri="{FF2B5EF4-FFF2-40B4-BE49-F238E27FC236}">
                              <a16:creationId xmlns:a16="http://schemas.microsoft.com/office/drawing/2014/main" id="{A0F40077-86B0-6A4F-AAE2-3F3FF288D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07" y="2644147"/>
                          <a:ext cx="3201987"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4">
              <a:extLst>
                <a:ext uri="{FF2B5EF4-FFF2-40B4-BE49-F238E27FC236}">
                  <a16:creationId xmlns:a16="http://schemas.microsoft.com/office/drawing/2014/main" id="{6BC73F62-FF82-1646-8F12-A19A99FC1208}"/>
                </a:ext>
              </a:extLst>
            </p:cNvPr>
            <p:cNvGrpSpPr>
              <a:grpSpLocks/>
            </p:cNvGrpSpPr>
            <p:nvPr/>
          </p:nvGrpSpPr>
          <p:grpSpPr bwMode="auto">
            <a:xfrm>
              <a:off x="2063750" y="4149727"/>
              <a:ext cx="7056438" cy="2062163"/>
              <a:chOff x="340" y="2614"/>
              <a:chExt cx="4445" cy="1299"/>
            </a:xfrm>
          </p:grpSpPr>
          <p:sp>
            <p:nvSpPr>
              <p:cNvPr id="31" name="Rectangle 5">
                <a:extLst>
                  <a:ext uri="{FF2B5EF4-FFF2-40B4-BE49-F238E27FC236}">
                    <a16:creationId xmlns:a16="http://schemas.microsoft.com/office/drawing/2014/main" id="{DF12DABA-DA95-AF41-AE48-9D001C9470EE}"/>
                  </a:ext>
                </a:extLst>
              </p:cNvPr>
              <p:cNvSpPr>
                <a:spLocks noChangeArrowheads="1"/>
              </p:cNvSpPr>
              <p:nvPr/>
            </p:nvSpPr>
            <p:spPr bwMode="auto">
              <a:xfrm>
                <a:off x="385" y="2614"/>
                <a:ext cx="4400" cy="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400" b="0" dirty="0">
                    <a:solidFill>
                      <a:schemeClr val="accent2"/>
                    </a:solidFill>
                  </a:rPr>
                  <a:t>   </a:t>
                </a:r>
                <a:r>
                  <a:rPr lang="en-US" altLang="it-IT" sz="2400" b="0" dirty="0">
                    <a:solidFill>
                      <a:srgbClr val="C00000"/>
                    </a:solidFill>
                    <a:latin typeface="Arial" panose="020B0604020202020204" pitchFamily="34" charset="0"/>
                    <a:cs typeface="Arial" panose="020B0604020202020204" pitchFamily="34" charset="0"/>
                  </a:rPr>
                  <a:t>Parameters to play with</a:t>
                </a:r>
              </a:p>
              <a:p>
                <a:endParaRPr lang="en-US" altLang="it-IT" sz="800" b="0" dirty="0">
                  <a:solidFill>
                    <a:srgbClr val="002060"/>
                  </a:solidFill>
                </a:endParaRPr>
              </a:p>
              <a:p>
                <a:pPr algn="l"/>
                <a:r>
                  <a:rPr lang="en-US" altLang="it-IT" sz="1800" dirty="0">
                    <a:solidFill>
                      <a:schemeClr val="bg2">
                        <a:lumMod val="75000"/>
                      </a:schemeClr>
                    </a:solidFill>
                    <a:latin typeface="Arial" panose="020B0604020202020204" pitchFamily="34" charset="0"/>
                    <a:cs typeface="Arial" panose="020B0604020202020204" pitchFamily="34" charset="0"/>
                  </a:rPr>
                  <a:t>Reduce beam emittance</a:t>
                </a:r>
                <a:r>
                  <a:rPr lang="en-US" altLang="it-IT" sz="1800" b="0" dirty="0">
                    <a:solidFill>
                      <a:schemeClr val="bg2">
                        <a:lumMod val="75000"/>
                      </a:schemeClr>
                    </a:solidFill>
                    <a:latin typeface="Arial" panose="020B0604020202020204" pitchFamily="34" charset="0"/>
                    <a:cs typeface="Arial" panose="020B0604020202020204" pitchFamily="34" charset="0"/>
                  </a:rPr>
                  <a:t> </a:t>
                </a:r>
                <a:r>
                  <a:rPr lang="en-US" altLang="it-IT" sz="1800" dirty="0">
                    <a:solidFill>
                      <a:schemeClr val="bg2">
                        <a:lumMod val="75000"/>
                      </a:schemeClr>
                    </a:solidFill>
                    <a:latin typeface="Arial" panose="020B0604020202020204" pitchFamily="34" charset="0"/>
                    <a:cs typeface="Arial" panose="020B0604020202020204" pitchFamily="34" charset="0"/>
                  </a:rPr>
                  <a:t>(</a:t>
                </a:r>
                <a:r>
                  <a:rPr lang="el-GR" altLang="it-IT" sz="1800" i="1" dirty="0">
                    <a:solidFill>
                      <a:schemeClr val="bg2">
                        <a:lumMod val="75000"/>
                      </a:schemeClr>
                    </a:solidFill>
                    <a:latin typeface="Arial" panose="020B0604020202020204" pitchFamily="34" charset="0"/>
                    <a:cs typeface="Arial" panose="020B0604020202020204" pitchFamily="34" charset="0"/>
                  </a:rPr>
                  <a:t>ε</a:t>
                </a:r>
                <a:r>
                  <a:rPr lang="it-IT" altLang="it-IT" sz="1800" i="1" baseline="-25000" dirty="0">
                    <a:solidFill>
                      <a:schemeClr val="bg2">
                        <a:lumMod val="75000"/>
                      </a:schemeClr>
                    </a:solidFill>
                    <a:latin typeface="Arial" panose="020B0604020202020204" pitchFamily="34" charset="0"/>
                    <a:cs typeface="Arial" panose="020B0604020202020204" pitchFamily="34" charset="0"/>
                  </a:rPr>
                  <a:t>x</a:t>
                </a:r>
                <a:r>
                  <a:rPr lang="it-IT" altLang="it-IT" sz="1000" i="1" baseline="-25000" dirty="0">
                    <a:solidFill>
                      <a:schemeClr val="bg2">
                        <a:lumMod val="75000"/>
                      </a:schemeClr>
                    </a:solidFill>
                    <a:latin typeface="Arial" panose="020B0604020202020204" pitchFamily="34" charset="0"/>
                    <a:cs typeface="Arial" panose="020B0604020202020204" pitchFamily="34" charset="0"/>
                  </a:rPr>
                  <a:t> </a:t>
                </a:r>
                <a:r>
                  <a:rPr lang="en-US" altLang="it-IT" sz="2400" i="1" baseline="20000" dirty="0">
                    <a:solidFill>
                      <a:schemeClr val="bg2">
                        <a:lumMod val="75000"/>
                      </a:schemeClr>
                    </a:solidFill>
                    <a:latin typeface="Arial" panose="020B0604020202020204" pitchFamily="34" charset="0"/>
                    <a:cs typeface="Arial" panose="020B0604020202020204" pitchFamily="34" charset="0"/>
                  </a:rPr>
                  <a:t>.</a:t>
                </a:r>
                <a:r>
                  <a:rPr lang="el-GR" altLang="it-IT" sz="1800" i="1" dirty="0">
                    <a:solidFill>
                      <a:schemeClr val="bg2">
                        <a:lumMod val="75000"/>
                      </a:schemeClr>
                    </a:solidFill>
                    <a:latin typeface="Arial" panose="020B0604020202020204" pitchFamily="34" charset="0"/>
                    <a:cs typeface="Arial" panose="020B0604020202020204" pitchFamily="34" charset="0"/>
                  </a:rPr>
                  <a:t>ε</a:t>
                </a:r>
                <a:r>
                  <a:rPr lang="it-IT" altLang="it-IT" sz="1800" i="1" baseline="-25000" dirty="0">
                    <a:solidFill>
                      <a:schemeClr val="bg2">
                        <a:lumMod val="75000"/>
                      </a:schemeClr>
                    </a:solidFill>
                    <a:latin typeface="Arial" panose="020B0604020202020204" pitchFamily="34" charset="0"/>
                    <a:cs typeface="Arial" panose="020B0604020202020204" pitchFamily="34" charset="0"/>
                  </a:rPr>
                  <a:t>y </a:t>
                </a:r>
                <a:r>
                  <a:rPr lang="en-US" altLang="it-IT" sz="1800" dirty="0">
                    <a:solidFill>
                      <a:schemeClr val="bg2">
                        <a:lumMod val="75000"/>
                      </a:schemeClr>
                    </a:solidFill>
                    <a:latin typeface="Arial" panose="020B0604020202020204" pitchFamily="34" charset="0"/>
                    <a:cs typeface="Arial" panose="020B0604020202020204" pitchFamily="34" charset="0"/>
                  </a:rPr>
                  <a:t>) </a:t>
                </a:r>
                <a:r>
                  <a:rPr lang="en-US" altLang="it-IT" sz="1800" b="0" dirty="0">
                    <a:solidFill>
                      <a:schemeClr val="bg2">
                        <a:lumMod val="75000"/>
                      </a:schemeClr>
                    </a:solidFill>
                    <a:latin typeface="Arial" panose="020B0604020202020204" pitchFamily="34" charset="0"/>
                    <a:cs typeface="Arial" panose="020B0604020202020204" pitchFamily="34" charset="0"/>
                  </a:rPr>
                  <a:t>for </a:t>
                </a:r>
                <a:r>
                  <a:rPr lang="en-US" altLang="it-IT" sz="1800" dirty="0">
                    <a:solidFill>
                      <a:schemeClr val="bg2">
                        <a:lumMod val="75000"/>
                      </a:schemeClr>
                    </a:solidFill>
                    <a:latin typeface="Arial" panose="020B0604020202020204" pitchFamily="34" charset="0"/>
                    <a:cs typeface="Arial" panose="020B0604020202020204" pitchFamily="34" charset="0"/>
                  </a:rPr>
                  <a:t>smaller beam size (</a:t>
                </a:r>
                <a:r>
                  <a:rPr lang="el-GR" altLang="it-IT" sz="1800" i="1" dirty="0">
                    <a:solidFill>
                      <a:schemeClr val="bg2">
                        <a:lumMod val="75000"/>
                      </a:schemeClr>
                    </a:solidFill>
                    <a:latin typeface="Arial" panose="020B0604020202020204" pitchFamily="34" charset="0"/>
                    <a:cs typeface="Arial" panose="020B0604020202020204" pitchFamily="34" charset="0"/>
                  </a:rPr>
                  <a:t>σ</a:t>
                </a:r>
                <a:r>
                  <a:rPr lang="it-IT" altLang="it-IT" sz="1800" i="1" baseline="-25000" dirty="0">
                    <a:solidFill>
                      <a:schemeClr val="bg2">
                        <a:lumMod val="75000"/>
                      </a:schemeClr>
                    </a:solidFill>
                    <a:latin typeface="Arial" panose="020B0604020202020204" pitchFamily="34" charset="0"/>
                    <a:cs typeface="Arial" panose="020B0604020202020204" pitchFamily="34" charset="0"/>
                  </a:rPr>
                  <a:t>x</a:t>
                </a:r>
                <a:r>
                  <a:rPr lang="en-US" altLang="it-IT" sz="2400" i="1" baseline="20000" dirty="0">
                    <a:solidFill>
                      <a:schemeClr val="bg2">
                        <a:lumMod val="75000"/>
                      </a:schemeClr>
                    </a:solidFill>
                    <a:latin typeface="Arial" panose="020B0604020202020204" pitchFamily="34" charset="0"/>
                    <a:cs typeface="Arial" panose="020B0604020202020204" pitchFamily="34" charset="0"/>
                  </a:rPr>
                  <a:t>.</a:t>
                </a:r>
                <a:r>
                  <a:rPr lang="el-GR" altLang="it-IT" sz="1800" i="1" dirty="0">
                    <a:solidFill>
                      <a:schemeClr val="bg2">
                        <a:lumMod val="75000"/>
                      </a:schemeClr>
                    </a:solidFill>
                    <a:latin typeface="Arial" panose="020B0604020202020204" pitchFamily="34" charset="0"/>
                    <a:cs typeface="Arial" panose="020B0604020202020204" pitchFamily="34" charset="0"/>
                  </a:rPr>
                  <a:t>σ</a:t>
                </a:r>
                <a:r>
                  <a:rPr lang="it-IT" altLang="it-IT" sz="1800" i="1" baseline="-25000" dirty="0">
                    <a:solidFill>
                      <a:schemeClr val="bg2">
                        <a:lumMod val="75000"/>
                      </a:schemeClr>
                    </a:solidFill>
                    <a:latin typeface="Arial" panose="020B0604020202020204" pitchFamily="34" charset="0"/>
                    <a:cs typeface="Arial" panose="020B0604020202020204" pitchFamily="34" charset="0"/>
                  </a:rPr>
                  <a:t>y </a:t>
                </a:r>
                <a:r>
                  <a:rPr lang="en-US" altLang="it-IT" sz="1800" dirty="0">
                    <a:solidFill>
                      <a:schemeClr val="bg2">
                        <a:lumMod val="75000"/>
                      </a:schemeClr>
                    </a:solidFill>
                    <a:latin typeface="Arial" panose="020B0604020202020204" pitchFamily="34" charset="0"/>
                    <a:cs typeface="Arial" panose="020B0604020202020204" pitchFamily="34" charset="0"/>
                  </a:rPr>
                  <a:t>) </a:t>
                </a:r>
              </a:p>
              <a:p>
                <a:pPr algn="l"/>
                <a:endParaRPr lang="en-US" altLang="it-IT" sz="800" b="0" dirty="0">
                  <a:solidFill>
                    <a:schemeClr val="bg2">
                      <a:lumMod val="75000"/>
                    </a:schemeClr>
                  </a:solidFill>
                  <a:latin typeface="Arial" panose="020B0604020202020204" pitchFamily="34" charset="0"/>
                  <a:cs typeface="Arial" panose="020B0604020202020204" pitchFamily="34" charset="0"/>
                </a:endParaRPr>
              </a:p>
              <a:p>
                <a:pPr algn="l"/>
                <a:r>
                  <a:rPr lang="en-US" altLang="it-IT" sz="1800" dirty="0">
                    <a:solidFill>
                      <a:schemeClr val="bg2">
                        <a:lumMod val="75000"/>
                      </a:schemeClr>
                    </a:solidFill>
                    <a:latin typeface="Arial" panose="020B0604020202020204" pitchFamily="34" charset="0"/>
                    <a:cs typeface="Arial" panose="020B0604020202020204" pitchFamily="34" charset="0"/>
                  </a:rPr>
                  <a:t>Increase bunch population</a:t>
                </a:r>
                <a:r>
                  <a:rPr lang="en-US" altLang="it-IT" sz="1800" b="0" dirty="0">
                    <a:solidFill>
                      <a:schemeClr val="bg2">
                        <a:lumMod val="75000"/>
                      </a:schemeClr>
                    </a:solidFill>
                    <a:latin typeface="Arial" panose="020B0604020202020204" pitchFamily="34" charset="0"/>
                    <a:cs typeface="Arial" panose="020B0604020202020204" pitchFamily="34" charset="0"/>
                  </a:rPr>
                  <a:t> </a:t>
                </a:r>
                <a:r>
                  <a:rPr lang="en-US" altLang="it-IT" sz="1800" dirty="0">
                    <a:solidFill>
                      <a:schemeClr val="bg2">
                        <a:lumMod val="75000"/>
                      </a:schemeClr>
                    </a:solidFill>
                    <a:latin typeface="Arial" panose="020B0604020202020204" pitchFamily="34" charset="0"/>
                    <a:cs typeface="Arial" panose="020B0604020202020204" pitchFamily="34" charset="0"/>
                  </a:rPr>
                  <a:t>(</a:t>
                </a:r>
                <a:r>
                  <a:rPr lang="en-US" altLang="it-IT" sz="1800" i="1" dirty="0">
                    <a:solidFill>
                      <a:schemeClr val="bg2">
                        <a:lumMod val="75000"/>
                      </a:schemeClr>
                    </a:solidFill>
                    <a:latin typeface="Arial" panose="020B0604020202020204" pitchFamily="34" charset="0"/>
                    <a:cs typeface="Arial" panose="020B0604020202020204" pitchFamily="34" charset="0"/>
                  </a:rPr>
                  <a:t>N</a:t>
                </a:r>
                <a:r>
                  <a:rPr lang="en-US" altLang="it-IT" sz="1800" i="1" baseline="-25000" dirty="0">
                    <a:solidFill>
                      <a:schemeClr val="bg2">
                        <a:lumMod val="75000"/>
                      </a:schemeClr>
                    </a:solidFill>
                    <a:latin typeface="Arial" panose="020B0604020202020204" pitchFamily="34" charset="0"/>
                    <a:cs typeface="Arial" panose="020B0604020202020204" pitchFamily="34" charset="0"/>
                  </a:rPr>
                  <a:t>e</a:t>
                </a:r>
                <a:r>
                  <a:rPr lang="en-US" altLang="it-IT" sz="1800" dirty="0">
                    <a:solidFill>
                      <a:schemeClr val="bg2">
                        <a:lumMod val="75000"/>
                      </a:schemeClr>
                    </a:solidFill>
                    <a:latin typeface="Arial" panose="020B0604020202020204" pitchFamily="34" charset="0"/>
                    <a:cs typeface="Arial" panose="020B0604020202020204" pitchFamily="34" charset="0"/>
                  </a:rPr>
                  <a:t> )</a:t>
                </a:r>
              </a:p>
              <a:p>
                <a:pPr algn="l"/>
                <a:endParaRPr lang="en-US" altLang="it-IT" sz="800" b="0" dirty="0">
                  <a:solidFill>
                    <a:schemeClr val="bg2">
                      <a:lumMod val="75000"/>
                    </a:schemeClr>
                  </a:solidFill>
                  <a:latin typeface="Arial" panose="020B0604020202020204" pitchFamily="34" charset="0"/>
                  <a:cs typeface="Arial" panose="020B0604020202020204" pitchFamily="34" charset="0"/>
                </a:endParaRPr>
              </a:p>
              <a:p>
                <a:pPr algn="l"/>
                <a:r>
                  <a:rPr lang="en-US" altLang="it-IT" sz="1800" dirty="0">
                    <a:solidFill>
                      <a:schemeClr val="bg2">
                        <a:lumMod val="75000"/>
                      </a:schemeClr>
                    </a:solidFill>
                    <a:latin typeface="Arial" panose="020B0604020202020204" pitchFamily="34" charset="0"/>
                    <a:cs typeface="Arial" panose="020B0604020202020204" pitchFamily="34" charset="0"/>
                  </a:rPr>
                  <a:t>Increase beam power</a:t>
                </a:r>
              </a:p>
              <a:p>
                <a:pPr algn="l"/>
                <a:endParaRPr lang="en-US" altLang="it-IT" sz="800" b="0" dirty="0">
                  <a:solidFill>
                    <a:schemeClr val="bg2">
                      <a:lumMod val="75000"/>
                    </a:schemeClr>
                  </a:solidFill>
                  <a:latin typeface="Arial" panose="020B0604020202020204" pitchFamily="34" charset="0"/>
                  <a:cs typeface="Arial" panose="020B0604020202020204" pitchFamily="34" charset="0"/>
                </a:endParaRPr>
              </a:p>
              <a:p>
                <a:pPr algn="l"/>
                <a:r>
                  <a:rPr lang="en-US" altLang="it-IT" sz="1800" dirty="0">
                    <a:solidFill>
                      <a:schemeClr val="bg2">
                        <a:lumMod val="75000"/>
                      </a:schemeClr>
                    </a:solidFill>
                    <a:latin typeface="Arial" panose="020B0604020202020204" pitchFamily="34" charset="0"/>
                    <a:cs typeface="Arial" panose="020B0604020202020204" pitchFamily="34" charset="0"/>
                  </a:rPr>
                  <a:t>Increase beam to-plug power efficiency for cost</a:t>
                </a:r>
                <a:endParaRPr lang="it-IT" altLang="it-IT" sz="1800" dirty="0">
                  <a:solidFill>
                    <a:schemeClr val="bg2">
                      <a:lumMod val="75000"/>
                    </a:schemeClr>
                  </a:solidFill>
                  <a:latin typeface="Arial" panose="020B0604020202020204" pitchFamily="34" charset="0"/>
                  <a:cs typeface="Arial" panose="020B0604020202020204" pitchFamily="34" charset="0"/>
                </a:endParaRPr>
              </a:p>
            </p:txBody>
          </p:sp>
          <p:sp>
            <p:nvSpPr>
              <p:cNvPr id="32" name="Line 6">
                <a:extLst>
                  <a:ext uri="{FF2B5EF4-FFF2-40B4-BE49-F238E27FC236}">
                    <a16:creationId xmlns:a16="http://schemas.microsoft.com/office/drawing/2014/main" id="{3AA6AD2A-6196-B047-9479-701ACEFBEE9F}"/>
                  </a:ext>
                </a:extLst>
              </p:cNvPr>
              <p:cNvSpPr>
                <a:spLocks noChangeShapeType="1"/>
              </p:cNvSpPr>
              <p:nvPr/>
            </p:nvSpPr>
            <p:spPr bwMode="auto">
              <a:xfrm>
                <a:off x="340" y="2886"/>
                <a:ext cx="0" cy="194"/>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sp>
            <p:nvSpPr>
              <p:cNvPr id="33" name="Line 7">
                <a:extLst>
                  <a:ext uri="{FF2B5EF4-FFF2-40B4-BE49-F238E27FC236}">
                    <a16:creationId xmlns:a16="http://schemas.microsoft.com/office/drawing/2014/main" id="{608CAB5A-54B6-4140-898C-8A0BA5A5DDD4}"/>
                  </a:ext>
                </a:extLst>
              </p:cNvPr>
              <p:cNvSpPr>
                <a:spLocks noChangeShapeType="1"/>
              </p:cNvSpPr>
              <p:nvPr/>
            </p:nvSpPr>
            <p:spPr bwMode="auto">
              <a:xfrm flipH="1" flipV="1">
                <a:off x="340" y="3612"/>
                <a:ext cx="3" cy="19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sp>
            <p:nvSpPr>
              <p:cNvPr id="34" name="Line 8">
                <a:extLst>
                  <a:ext uri="{FF2B5EF4-FFF2-40B4-BE49-F238E27FC236}">
                    <a16:creationId xmlns:a16="http://schemas.microsoft.com/office/drawing/2014/main" id="{2880A05F-A4DE-7E4D-8603-7E3A23A0BA77}"/>
                  </a:ext>
                </a:extLst>
              </p:cNvPr>
              <p:cNvSpPr>
                <a:spLocks noChangeShapeType="1"/>
              </p:cNvSpPr>
              <p:nvPr/>
            </p:nvSpPr>
            <p:spPr bwMode="auto">
              <a:xfrm flipH="1" flipV="1">
                <a:off x="340" y="3359"/>
                <a:ext cx="3" cy="19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sp>
            <p:nvSpPr>
              <p:cNvPr id="35" name="Line 9">
                <a:extLst>
                  <a:ext uri="{FF2B5EF4-FFF2-40B4-BE49-F238E27FC236}">
                    <a16:creationId xmlns:a16="http://schemas.microsoft.com/office/drawing/2014/main" id="{31ACF74D-C98D-5340-97E9-34ED6ED1E4EC}"/>
                  </a:ext>
                </a:extLst>
              </p:cNvPr>
              <p:cNvSpPr>
                <a:spLocks noChangeShapeType="1"/>
              </p:cNvSpPr>
              <p:nvPr/>
            </p:nvSpPr>
            <p:spPr bwMode="auto">
              <a:xfrm flipH="1" flipV="1">
                <a:off x="340" y="3113"/>
                <a:ext cx="3" cy="19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grpSp>
        <p:grpSp>
          <p:nvGrpSpPr>
            <p:cNvPr id="9" name="Group 10">
              <a:extLst>
                <a:ext uri="{FF2B5EF4-FFF2-40B4-BE49-F238E27FC236}">
                  <a16:creationId xmlns:a16="http://schemas.microsoft.com/office/drawing/2014/main" id="{E6548B62-C290-E047-8361-74CD705C2DFE}"/>
                </a:ext>
              </a:extLst>
            </p:cNvPr>
            <p:cNvGrpSpPr>
              <a:grpSpLocks/>
            </p:cNvGrpSpPr>
            <p:nvPr/>
          </p:nvGrpSpPr>
          <p:grpSpPr bwMode="auto">
            <a:xfrm>
              <a:off x="1397001" y="2520951"/>
              <a:ext cx="10179052" cy="1446213"/>
              <a:chOff x="-80" y="1633"/>
              <a:chExt cx="6412" cy="911"/>
            </a:xfrm>
          </p:grpSpPr>
          <p:sp>
            <p:nvSpPr>
              <p:cNvPr id="29" name="Text Box 11">
                <a:extLst>
                  <a:ext uri="{FF2B5EF4-FFF2-40B4-BE49-F238E27FC236}">
                    <a16:creationId xmlns:a16="http://schemas.microsoft.com/office/drawing/2014/main" id="{4756D885-2224-7F4E-8106-27EDEEBD7840}"/>
                  </a:ext>
                </a:extLst>
              </p:cNvPr>
              <p:cNvSpPr txBox="1">
                <a:spLocks noChangeArrowheads="1"/>
              </p:cNvSpPr>
              <p:nvPr/>
            </p:nvSpPr>
            <p:spPr bwMode="auto">
              <a:xfrm>
                <a:off x="4315" y="1633"/>
                <a:ext cx="2017"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63525" algn="l"/>
                    <a:tab pos="447675" algn="l"/>
                  </a:tabLst>
                  <a:defRPr sz="2400">
                    <a:solidFill>
                      <a:schemeClr val="tx1"/>
                    </a:solidFill>
                    <a:latin typeface="Times New Roman" panose="02020603050405020304" pitchFamily="18" charset="0"/>
                  </a:defRPr>
                </a:lvl1pPr>
                <a:lvl2pPr marL="627063" algn="l">
                  <a:tabLst>
                    <a:tab pos="263525" algn="l"/>
                    <a:tab pos="447675" algn="l"/>
                  </a:tabLst>
                  <a:defRPr sz="2400">
                    <a:solidFill>
                      <a:schemeClr val="tx1"/>
                    </a:solidFill>
                    <a:latin typeface="Times New Roman" panose="02020603050405020304" pitchFamily="18" charset="0"/>
                  </a:defRPr>
                </a:lvl2pPr>
                <a:lvl3pPr algn="l">
                  <a:tabLst>
                    <a:tab pos="263525" algn="l"/>
                    <a:tab pos="447675" algn="l"/>
                  </a:tabLst>
                  <a:defRPr sz="2400">
                    <a:solidFill>
                      <a:schemeClr val="tx1"/>
                    </a:solidFill>
                    <a:latin typeface="Times New Roman" panose="02020603050405020304" pitchFamily="18" charset="0"/>
                  </a:defRPr>
                </a:lvl3pPr>
                <a:lvl4pPr algn="l">
                  <a:tabLst>
                    <a:tab pos="263525" algn="l"/>
                    <a:tab pos="447675" algn="l"/>
                  </a:tabLst>
                  <a:defRPr sz="2400">
                    <a:solidFill>
                      <a:schemeClr val="tx1"/>
                    </a:solidFill>
                    <a:latin typeface="Times New Roman" panose="02020603050405020304" pitchFamily="18" charset="0"/>
                  </a:defRPr>
                </a:lvl4pPr>
                <a:lvl5pPr algn="l">
                  <a:tabLst>
                    <a:tab pos="263525" algn="l"/>
                    <a:tab pos="447675" algn="l"/>
                  </a:tabLst>
                  <a:defRPr sz="2400">
                    <a:solidFill>
                      <a:schemeClr val="tx1"/>
                    </a:solidFill>
                    <a:latin typeface="Times New Roman" panose="02020603050405020304" pitchFamily="18" charset="0"/>
                  </a:defRPr>
                </a:lvl5pPr>
                <a:lvl6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6pPr>
                <a:lvl7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7pPr>
                <a:lvl8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8pPr>
                <a:lvl9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9pPr>
              </a:lstStyle>
              <a:p>
                <a:pPr>
                  <a:spcBef>
                    <a:spcPct val="50000"/>
                  </a:spcBef>
                </a:pPr>
                <a:r>
                  <a:rPr lang="it-IT" altLang="it-IT" sz="1600" b="0" i="1" dirty="0" err="1">
                    <a:solidFill>
                      <a:schemeClr val="bg2">
                        <a:lumMod val="75000"/>
                      </a:schemeClr>
                    </a:solidFill>
                    <a:latin typeface="Arial" panose="020B0604020202020204" pitchFamily="34" charset="0"/>
                    <a:cs typeface="Arial" panose="020B0604020202020204" pitchFamily="34" charset="0"/>
                  </a:rPr>
                  <a:t>n</a:t>
                </a:r>
                <a:r>
                  <a:rPr lang="it-IT" altLang="it-IT" sz="1600" b="0" i="1" baseline="-25000" dirty="0" err="1">
                    <a:solidFill>
                      <a:schemeClr val="bg2">
                        <a:lumMod val="75000"/>
                      </a:schemeClr>
                    </a:solidFill>
                    <a:latin typeface="Arial" panose="020B0604020202020204" pitchFamily="34" charset="0"/>
                    <a:cs typeface="Arial" panose="020B0604020202020204" pitchFamily="34" charset="0"/>
                  </a:rPr>
                  <a:t>b</a:t>
                </a:r>
                <a:r>
                  <a:rPr lang="it-IT" altLang="it-IT" sz="1600" b="0" i="1" dirty="0">
                    <a:solidFill>
                      <a:schemeClr val="bg2">
                        <a:lumMod val="75000"/>
                      </a:schemeClr>
                    </a:solidFill>
                    <a:latin typeface="Arial" panose="020B0604020202020204" pitchFamily="34" charset="0"/>
                    <a:cs typeface="Arial" panose="020B0604020202020204" pitchFamily="34" charset="0"/>
                  </a:rPr>
                  <a:t>	 =</a:t>
                </a:r>
                <a:r>
                  <a:rPr lang="it-IT" altLang="it-IT" sz="1600" b="0" dirty="0">
                    <a:solidFill>
                      <a:schemeClr val="bg2">
                        <a:lumMod val="75000"/>
                      </a:schemeClr>
                    </a:solidFill>
                    <a:latin typeface="Arial" panose="020B0604020202020204" pitchFamily="34" charset="0"/>
                    <a:cs typeface="Arial" panose="020B0604020202020204" pitchFamily="34" charset="0"/>
                  </a:rPr>
                  <a:t>   </a:t>
                </a:r>
                <a:r>
                  <a:rPr lang="en-US" altLang="it-IT" sz="1600" b="0" dirty="0">
                    <a:solidFill>
                      <a:schemeClr val="bg2">
                        <a:lumMod val="75000"/>
                      </a:schemeClr>
                    </a:solidFill>
                    <a:latin typeface="Arial" panose="020B0604020202020204" pitchFamily="34" charset="0"/>
                    <a:cs typeface="Arial" panose="020B0604020202020204" pitchFamily="34" charset="0"/>
                  </a:rPr>
                  <a:t># of bunches per pulse</a:t>
                </a:r>
              </a:p>
              <a:p>
                <a:pPr>
                  <a:spcBef>
                    <a:spcPct val="50000"/>
                  </a:spcBef>
                </a:pPr>
                <a:r>
                  <a:rPr lang="en-US" altLang="it-IT" sz="1600" b="0" i="1" dirty="0" err="1">
                    <a:solidFill>
                      <a:schemeClr val="bg2">
                        <a:lumMod val="75000"/>
                      </a:schemeClr>
                    </a:solidFill>
                    <a:latin typeface="Arial" panose="020B0604020202020204" pitchFamily="34" charset="0"/>
                    <a:cs typeface="Arial" panose="020B0604020202020204" pitchFamily="34" charset="0"/>
                  </a:rPr>
                  <a:t>f</a:t>
                </a:r>
                <a:r>
                  <a:rPr lang="en-US" altLang="it-IT" sz="1600" b="0" i="1" baseline="-25000" dirty="0" err="1">
                    <a:solidFill>
                      <a:schemeClr val="bg2">
                        <a:lumMod val="75000"/>
                      </a:schemeClr>
                    </a:solidFill>
                    <a:latin typeface="Arial" panose="020B0604020202020204" pitchFamily="34" charset="0"/>
                    <a:cs typeface="Arial" panose="020B0604020202020204" pitchFamily="34" charset="0"/>
                  </a:rPr>
                  <a:t>rep</a:t>
                </a:r>
                <a:r>
                  <a:rPr lang="en-US" altLang="it-IT" sz="1600" b="0" dirty="0">
                    <a:solidFill>
                      <a:schemeClr val="bg2">
                        <a:lumMod val="75000"/>
                      </a:schemeClr>
                    </a:solidFill>
                    <a:latin typeface="Arial" panose="020B0604020202020204" pitchFamily="34" charset="0"/>
                    <a:cs typeface="Arial" panose="020B0604020202020204" pitchFamily="34" charset="0"/>
                  </a:rPr>
                  <a:t>	  =   pulse repetition rate</a:t>
                </a:r>
              </a:p>
              <a:p>
                <a:pPr>
                  <a:spcBef>
                    <a:spcPct val="50000"/>
                  </a:spcBef>
                </a:pPr>
                <a:r>
                  <a:rPr lang="it-IT" altLang="it-IT" sz="1600" b="0" i="1" dirty="0">
                    <a:solidFill>
                      <a:schemeClr val="bg2">
                        <a:lumMod val="75000"/>
                      </a:schemeClr>
                    </a:solidFill>
                    <a:latin typeface="Arial" panose="020B0604020202020204" pitchFamily="34" charset="0"/>
                    <a:cs typeface="Arial" panose="020B0604020202020204" pitchFamily="34" charset="0"/>
                  </a:rPr>
                  <a:t>P</a:t>
                </a:r>
                <a:r>
                  <a:rPr lang="it-IT" altLang="it-IT" sz="1600" b="0" i="1" baseline="-25000" dirty="0">
                    <a:solidFill>
                      <a:schemeClr val="bg2">
                        <a:lumMod val="75000"/>
                      </a:schemeClr>
                    </a:solidFill>
                    <a:latin typeface="Arial" panose="020B0604020202020204" pitchFamily="34" charset="0"/>
                    <a:cs typeface="Arial" panose="020B0604020202020204" pitchFamily="34" charset="0"/>
                  </a:rPr>
                  <a:t>b</a:t>
                </a:r>
                <a:r>
                  <a:rPr lang="it-IT" altLang="it-IT" sz="1600" b="0" i="1" dirty="0">
                    <a:solidFill>
                      <a:schemeClr val="bg2">
                        <a:lumMod val="75000"/>
                      </a:schemeClr>
                    </a:solidFill>
                    <a:latin typeface="Arial" panose="020B0604020202020204" pitchFamily="34" charset="0"/>
                    <a:cs typeface="Arial" panose="020B0604020202020204" pitchFamily="34" charset="0"/>
                  </a:rPr>
                  <a:t> 	=</a:t>
                </a:r>
                <a:r>
                  <a:rPr lang="it-IT" altLang="it-IT" sz="1600" b="0" dirty="0">
                    <a:solidFill>
                      <a:schemeClr val="bg2">
                        <a:lumMod val="75000"/>
                      </a:schemeClr>
                    </a:solidFill>
                    <a:latin typeface="Arial" panose="020B0604020202020204" pitchFamily="34" charset="0"/>
                    <a:cs typeface="Arial" panose="020B0604020202020204" pitchFamily="34" charset="0"/>
                  </a:rPr>
                  <a:t>  </a:t>
                </a:r>
                <a:r>
                  <a:rPr lang="en-US" altLang="it-IT" sz="1600" b="0" dirty="0">
                    <a:solidFill>
                      <a:schemeClr val="bg2">
                        <a:lumMod val="75000"/>
                      </a:schemeClr>
                    </a:solidFill>
                    <a:latin typeface="Arial" panose="020B0604020202020204" pitchFamily="34" charset="0"/>
                    <a:cs typeface="Arial" panose="020B0604020202020204" pitchFamily="34" charset="0"/>
                  </a:rPr>
                  <a:t>beam power</a:t>
                </a:r>
              </a:p>
              <a:p>
                <a:pPr>
                  <a:spcBef>
                    <a:spcPct val="50000"/>
                  </a:spcBef>
                </a:pPr>
                <a:r>
                  <a:rPr lang="en-US" altLang="it-IT" sz="1600" b="0" i="1" dirty="0" err="1">
                    <a:solidFill>
                      <a:schemeClr val="bg2">
                        <a:lumMod val="75000"/>
                      </a:schemeClr>
                    </a:solidFill>
                    <a:latin typeface="Arial" panose="020B0604020202020204" pitchFamily="34" charset="0"/>
                    <a:cs typeface="Arial" panose="020B0604020202020204" pitchFamily="34" charset="0"/>
                  </a:rPr>
                  <a:t>E</a:t>
                </a:r>
                <a:r>
                  <a:rPr lang="en-US" altLang="it-IT" sz="1600" b="0" i="1" baseline="-25000" dirty="0" err="1">
                    <a:solidFill>
                      <a:schemeClr val="bg2">
                        <a:lumMod val="75000"/>
                      </a:schemeClr>
                    </a:solidFill>
                    <a:latin typeface="Arial" panose="020B0604020202020204" pitchFamily="34" charset="0"/>
                    <a:cs typeface="Arial" panose="020B0604020202020204" pitchFamily="34" charset="0"/>
                  </a:rPr>
                  <a:t>c.m</a:t>
                </a:r>
                <a:r>
                  <a:rPr lang="en-US" altLang="it-IT" sz="1600" b="0" i="1" baseline="-25000" dirty="0">
                    <a:solidFill>
                      <a:schemeClr val="bg2">
                        <a:lumMod val="75000"/>
                      </a:schemeClr>
                    </a:solidFill>
                    <a:latin typeface="Arial" panose="020B0604020202020204" pitchFamily="34" charset="0"/>
                    <a:cs typeface="Arial" panose="020B0604020202020204" pitchFamily="34" charset="0"/>
                  </a:rPr>
                  <a:t>.</a:t>
                </a:r>
                <a:r>
                  <a:rPr lang="en-US" altLang="it-IT" sz="1600" b="0" dirty="0">
                    <a:solidFill>
                      <a:schemeClr val="bg2">
                        <a:lumMod val="75000"/>
                      </a:schemeClr>
                    </a:solidFill>
                    <a:latin typeface="Arial" panose="020B0604020202020204" pitchFamily="34" charset="0"/>
                    <a:cs typeface="Arial" panose="020B0604020202020204" pitchFamily="34" charset="0"/>
                  </a:rPr>
                  <a:t>=   center of mass energy</a:t>
                </a:r>
                <a:endParaRPr lang="it-IT" altLang="it-IT" sz="1200" b="0" dirty="0">
                  <a:solidFill>
                    <a:schemeClr val="bg2">
                      <a:lumMod val="75000"/>
                    </a:schemeClr>
                  </a:solidFill>
                  <a:latin typeface="Arial" panose="020B0604020202020204" pitchFamily="34" charset="0"/>
                  <a:cs typeface="Arial" panose="020B0604020202020204" pitchFamily="34" charset="0"/>
                </a:endParaRPr>
              </a:p>
            </p:txBody>
          </p:sp>
          <p:sp>
            <p:nvSpPr>
              <p:cNvPr id="30" name="Text Box 12">
                <a:extLst>
                  <a:ext uri="{FF2B5EF4-FFF2-40B4-BE49-F238E27FC236}">
                    <a16:creationId xmlns:a16="http://schemas.microsoft.com/office/drawing/2014/main" id="{CB8E5A56-B6BC-E749-AB46-9E2A01BC5431}"/>
                  </a:ext>
                </a:extLst>
              </p:cNvPr>
              <p:cNvSpPr txBox="1">
                <a:spLocks noChangeArrowheads="1"/>
              </p:cNvSpPr>
              <p:nvPr/>
            </p:nvSpPr>
            <p:spPr bwMode="auto">
              <a:xfrm>
                <a:off x="-80" y="1633"/>
                <a:ext cx="1888"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63525" algn="l"/>
                    <a:tab pos="447675" algn="l"/>
                  </a:tabLst>
                  <a:defRPr sz="2400">
                    <a:solidFill>
                      <a:schemeClr val="tx1"/>
                    </a:solidFill>
                    <a:latin typeface="Times New Roman" panose="02020603050405020304" pitchFamily="18" charset="0"/>
                  </a:defRPr>
                </a:lvl1pPr>
                <a:lvl2pPr algn="l">
                  <a:tabLst>
                    <a:tab pos="263525" algn="l"/>
                    <a:tab pos="447675" algn="l"/>
                  </a:tabLst>
                  <a:defRPr sz="2400">
                    <a:solidFill>
                      <a:schemeClr val="tx1"/>
                    </a:solidFill>
                    <a:latin typeface="Times New Roman" panose="02020603050405020304" pitchFamily="18" charset="0"/>
                  </a:defRPr>
                </a:lvl2pPr>
                <a:lvl3pPr algn="l">
                  <a:tabLst>
                    <a:tab pos="263525" algn="l"/>
                    <a:tab pos="447675" algn="l"/>
                  </a:tabLst>
                  <a:defRPr sz="2400">
                    <a:solidFill>
                      <a:schemeClr val="tx1"/>
                    </a:solidFill>
                    <a:latin typeface="Times New Roman" panose="02020603050405020304" pitchFamily="18" charset="0"/>
                  </a:defRPr>
                </a:lvl3pPr>
                <a:lvl4pPr algn="l">
                  <a:tabLst>
                    <a:tab pos="263525" algn="l"/>
                    <a:tab pos="447675" algn="l"/>
                  </a:tabLst>
                  <a:defRPr sz="2400">
                    <a:solidFill>
                      <a:schemeClr val="tx1"/>
                    </a:solidFill>
                    <a:latin typeface="Times New Roman" panose="02020603050405020304" pitchFamily="18" charset="0"/>
                  </a:defRPr>
                </a:lvl4pPr>
                <a:lvl5pPr algn="l">
                  <a:tabLst>
                    <a:tab pos="263525" algn="l"/>
                    <a:tab pos="447675" algn="l"/>
                  </a:tabLst>
                  <a:defRPr sz="2400">
                    <a:solidFill>
                      <a:schemeClr val="tx1"/>
                    </a:solidFill>
                    <a:latin typeface="Times New Roman" panose="02020603050405020304" pitchFamily="18" charset="0"/>
                  </a:defRPr>
                </a:lvl5pPr>
                <a:lvl6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6pPr>
                <a:lvl7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7pPr>
                <a:lvl8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8pPr>
                <a:lvl9pPr fontAlgn="base">
                  <a:spcBef>
                    <a:spcPct val="0"/>
                  </a:spcBef>
                  <a:spcAft>
                    <a:spcPct val="0"/>
                  </a:spcAft>
                  <a:tabLst>
                    <a:tab pos="263525" algn="l"/>
                    <a:tab pos="447675" algn="l"/>
                  </a:tabLst>
                  <a:defRPr sz="2400">
                    <a:solidFill>
                      <a:schemeClr val="tx1"/>
                    </a:solidFill>
                    <a:latin typeface="Times New Roman" panose="02020603050405020304" pitchFamily="18" charset="0"/>
                  </a:defRPr>
                </a:lvl9pPr>
              </a:lstStyle>
              <a:p>
                <a:pPr>
                  <a:spcBef>
                    <a:spcPct val="50000"/>
                  </a:spcBef>
                  <a:tabLst/>
                </a:pPr>
                <a:r>
                  <a:rPr lang="it-IT" altLang="it-IT" sz="1600" b="0" i="1" dirty="0">
                    <a:solidFill>
                      <a:schemeClr val="bg2">
                        <a:lumMod val="75000"/>
                      </a:schemeClr>
                    </a:solidFill>
                    <a:latin typeface="Arial" panose="020B0604020202020204" pitchFamily="34" charset="0"/>
                    <a:cs typeface="Arial" panose="020B0604020202020204" pitchFamily="34" charset="0"/>
                  </a:rPr>
                  <a:t>L    =   </a:t>
                </a:r>
                <a:r>
                  <a:rPr lang="it-IT" altLang="it-IT" sz="1600" b="0" dirty="0" err="1">
                    <a:solidFill>
                      <a:schemeClr val="bg2">
                        <a:lumMod val="75000"/>
                      </a:schemeClr>
                    </a:solidFill>
                    <a:latin typeface="Arial" panose="020B0604020202020204" pitchFamily="34" charset="0"/>
                    <a:cs typeface="Arial" panose="020B0604020202020204" pitchFamily="34" charset="0"/>
                  </a:rPr>
                  <a:t>Luminosity</a:t>
                </a:r>
                <a:endParaRPr lang="it-IT" altLang="it-IT" sz="1600" b="0" dirty="0">
                  <a:solidFill>
                    <a:schemeClr val="bg2">
                      <a:lumMod val="75000"/>
                    </a:schemeClr>
                  </a:solidFill>
                  <a:latin typeface="Arial" panose="020B0604020202020204" pitchFamily="34" charset="0"/>
                  <a:cs typeface="Arial" panose="020B0604020202020204" pitchFamily="34" charset="0"/>
                </a:endParaRPr>
              </a:p>
              <a:p>
                <a:pPr>
                  <a:spcBef>
                    <a:spcPct val="50000"/>
                  </a:spcBef>
                  <a:tabLst/>
                </a:pPr>
                <a:r>
                  <a:rPr lang="it-IT" altLang="it-IT" sz="1600" b="0" i="1" dirty="0">
                    <a:solidFill>
                      <a:schemeClr val="bg2">
                        <a:lumMod val="75000"/>
                      </a:schemeClr>
                    </a:solidFill>
                    <a:latin typeface="Arial" panose="020B0604020202020204" pitchFamily="34" charset="0"/>
                    <a:cs typeface="Arial" panose="020B0604020202020204" pitchFamily="34" charset="0"/>
                  </a:rPr>
                  <a:t>N</a:t>
                </a:r>
                <a:r>
                  <a:rPr lang="it-IT" altLang="it-IT" sz="1600" b="0" i="1" baseline="-25000" dirty="0">
                    <a:solidFill>
                      <a:schemeClr val="bg2">
                        <a:lumMod val="75000"/>
                      </a:schemeClr>
                    </a:solidFill>
                    <a:latin typeface="Arial" panose="020B0604020202020204" pitchFamily="34" charset="0"/>
                    <a:cs typeface="Arial" panose="020B0604020202020204" pitchFamily="34" charset="0"/>
                  </a:rPr>
                  <a:t>e</a:t>
                </a:r>
                <a:r>
                  <a:rPr lang="it-IT" altLang="it-IT" sz="1600" b="0" i="1" dirty="0">
                    <a:solidFill>
                      <a:schemeClr val="bg2">
                        <a:lumMod val="75000"/>
                      </a:schemeClr>
                    </a:solidFill>
                    <a:latin typeface="Arial" panose="020B0604020202020204" pitchFamily="34" charset="0"/>
                    <a:cs typeface="Arial" panose="020B0604020202020204" pitchFamily="34" charset="0"/>
                  </a:rPr>
                  <a:t>  =</a:t>
                </a:r>
                <a:r>
                  <a:rPr lang="it-IT" altLang="it-IT" sz="1600" b="0" dirty="0">
                    <a:solidFill>
                      <a:schemeClr val="bg2">
                        <a:lumMod val="75000"/>
                      </a:schemeClr>
                    </a:solidFill>
                    <a:latin typeface="Arial" panose="020B0604020202020204" pitchFamily="34" charset="0"/>
                    <a:cs typeface="Arial" panose="020B0604020202020204" pitchFamily="34" charset="0"/>
                  </a:rPr>
                  <a:t>  </a:t>
                </a:r>
                <a:r>
                  <a:rPr lang="en-US" altLang="it-IT" sz="1600" b="0" dirty="0">
                    <a:solidFill>
                      <a:schemeClr val="bg2">
                        <a:lumMod val="75000"/>
                      </a:schemeClr>
                    </a:solidFill>
                    <a:latin typeface="Arial" panose="020B0604020202020204" pitchFamily="34" charset="0"/>
                    <a:cs typeface="Arial" panose="020B0604020202020204" pitchFamily="34" charset="0"/>
                  </a:rPr>
                  <a:t># of electron per bunch</a:t>
                </a:r>
              </a:p>
              <a:p>
                <a:pPr>
                  <a:spcBef>
                    <a:spcPct val="50000"/>
                  </a:spcBef>
                  <a:tabLst/>
                </a:pPr>
                <a:r>
                  <a:rPr lang="el-GR" altLang="it-IT" sz="1600" b="0" i="1" dirty="0" err="1">
                    <a:solidFill>
                      <a:schemeClr val="bg2">
                        <a:lumMod val="75000"/>
                      </a:schemeClr>
                    </a:solidFill>
                    <a:latin typeface="Arial" panose="020B0604020202020204" pitchFamily="34" charset="0"/>
                    <a:cs typeface="Arial" panose="020B0604020202020204" pitchFamily="34" charset="0"/>
                  </a:rPr>
                  <a:t>σ</a:t>
                </a:r>
                <a:r>
                  <a:rPr lang="el-GR" altLang="it-IT" sz="1600" b="0" i="1" baseline="-25000" dirty="0" err="1">
                    <a:solidFill>
                      <a:schemeClr val="bg2">
                        <a:lumMod val="75000"/>
                      </a:schemeClr>
                    </a:solidFill>
                    <a:latin typeface="Arial" panose="020B0604020202020204" pitchFamily="34" charset="0"/>
                    <a:cs typeface="Arial" panose="020B0604020202020204" pitchFamily="34" charset="0"/>
                  </a:rPr>
                  <a:t>x</a:t>
                </a:r>
                <a:r>
                  <a:rPr lang="en-US" altLang="it-IT" sz="1600" b="0" i="1" baseline="-25000" dirty="0">
                    <a:solidFill>
                      <a:schemeClr val="bg2">
                        <a:lumMod val="75000"/>
                      </a:schemeClr>
                    </a:solidFill>
                    <a:latin typeface="Arial" panose="020B0604020202020204" pitchFamily="34" charset="0"/>
                    <a:cs typeface="Arial" panose="020B0604020202020204" pitchFamily="34" charset="0"/>
                  </a:rPr>
                  <a:t>,y. </a:t>
                </a:r>
                <a:r>
                  <a:rPr lang="en-US" altLang="it-IT" sz="1600" b="0" dirty="0">
                    <a:solidFill>
                      <a:schemeClr val="bg2">
                        <a:lumMod val="75000"/>
                      </a:schemeClr>
                    </a:solidFill>
                    <a:latin typeface="Arial" panose="020B0604020202020204" pitchFamily="34" charset="0"/>
                    <a:cs typeface="Arial" panose="020B0604020202020204" pitchFamily="34" charset="0"/>
                  </a:rPr>
                  <a:t>=  beam sizes at IP</a:t>
                </a:r>
              </a:p>
              <a:p>
                <a:pPr>
                  <a:spcBef>
                    <a:spcPct val="50000"/>
                  </a:spcBef>
                  <a:tabLst/>
                </a:pPr>
                <a:r>
                  <a:rPr lang="en-US" altLang="it-IT" sz="1600" b="0" dirty="0">
                    <a:solidFill>
                      <a:schemeClr val="bg2">
                        <a:lumMod val="75000"/>
                      </a:schemeClr>
                    </a:solidFill>
                    <a:latin typeface="Arial" panose="020B0604020202020204" pitchFamily="34" charset="0"/>
                    <a:cs typeface="Arial" panose="020B0604020202020204" pitchFamily="34" charset="0"/>
                  </a:rPr>
                  <a:t>IP   =  interaction point</a:t>
                </a:r>
                <a:endParaRPr lang="it-IT" altLang="it-IT" sz="1400" b="0" dirty="0">
                  <a:solidFill>
                    <a:schemeClr val="bg2">
                      <a:lumMod val="75000"/>
                    </a:schemeClr>
                  </a:solidFill>
                  <a:latin typeface="Arial" panose="020B0604020202020204" pitchFamily="34" charset="0"/>
                  <a:cs typeface="Arial" panose="020B0604020202020204" pitchFamily="34" charset="0"/>
                </a:endParaRPr>
              </a:p>
            </p:txBody>
          </p:sp>
        </p:grpSp>
        <p:graphicFrame>
          <p:nvGraphicFramePr>
            <p:cNvPr id="10" name="Object 13">
              <a:extLst>
                <a:ext uri="{FF2B5EF4-FFF2-40B4-BE49-F238E27FC236}">
                  <a16:creationId xmlns:a16="http://schemas.microsoft.com/office/drawing/2014/main" id="{E71F22F8-C399-ED4A-950C-FF4296860977}"/>
                </a:ext>
              </a:extLst>
            </p:cNvPr>
            <p:cNvGraphicFramePr>
              <a:graphicFrameLocks noChangeAspect="1"/>
            </p:cNvGraphicFramePr>
            <p:nvPr>
              <p:extLst>
                <p:ext uri="{D42A27DB-BD31-4B8C-83A1-F6EECF244321}">
                  <p14:modId xmlns:p14="http://schemas.microsoft.com/office/powerpoint/2010/main" val="3820055313"/>
                </p:ext>
              </p:extLst>
            </p:nvPr>
          </p:nvGraphicFramePr>
          <p:xfrm>
            <a:off x="4733926" y="5440058"/>
            <a:ext cx="1908175" cy="366713"/>
          </p:xfrm>
          <a:graphic>
            <a:graphicData uri="http://schemas.openxmlformats.org/presentationml/2006/ole">
              <mc:AlternateContent xmlns:mc="http://schemas.openxmlformats.org/markup-compatibility/2006">
                <mc:Choice xmlns:v="urn:schemas-microsoft-com:vml" Requires="v">
                  <p:oleObj name="Equation" r:id="rId4" imgW="28968700" imgH="5562600" progId="Equation.3">
                    <p:embed/>
                  </p:oleObj>
                </mc:Choice>
                <mc:Fallback>
                  <p:oleObj name="Equation" r:id="rId4" imgW="28968700" imgH="5562600" progId="Equation.3">
                    <p:embed/>
                    <p:pic>
                      <p:nvPicPr>
                        <p:cNvPr id="10" name="Object 13">
                          <a:extLst>
                            <a:ext uri="{FF2B5EF4-FFF2-40B4-BE49-F238E27FC236}">
                              <a16:creationId xmlns:a16="http://schemas.microsoft.com/office/drawing/2014/main" id="{E71F22F8-C399-ED4A-950C-FF4296860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6" y="5440058"/>
                          <a:ext cx="1908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Group 14">
              <a:extLst>
                <a:ext uri="{FF2B5EF4-FFF2-40B4-BE49-F238E27FC236}">
                  <a16:creationId xmlns:a16="http://schemas.microsoft.com/office/drawing/2014/main" id="{B0A0437B-E5A1-824B-8B27-12062A21F77B}"/>
                </a:ext>
              </a:extLst>
            </p:cNvPr>
            <p:cNvGrpSpPr>
              <a:grpSpLocks/>
            </p:cNvGrpSpPr>
            <p:nvPr/>
          </p:nvGrpSpPr>
          <p:grpSpPr bwMode="auto">
            <a:xfrm>
              <a:off x="1847851" y="1108075"/>
              <a:ext cx="8620125" cy="1373188"/>
              <a:chOff x="204" y="698"/>
              <a:chExt cx="5430" cy="865"/>
            </a:xfrm>
          </p:grpSpPr>
          <p:grpSp>
            <p:nvGrpSpPr>
              <p:cNvPr id="12" name="Group 15">
                <a:extLst>
                  <a:ext uri="{FF2B5EF4-FFF2-40B4-BE49-F238E27FC236}">
                    <a16:creationId xmlns:a16="http://schemas.microsoft.com/office/drawing/2014/main" id="{4A6C3356-DF8F-3747-B41F-1732CD452669}"/>
                  </a:ext>
                </a:extLst>
              </p:cNvPr>
              <p:cNvGrpSpPr>
                <a:grpSpLocks/>
              </p:cNvGrpSpPr>
              <p:nvPr/>
            </p:nvGrpSpPr>
            <p:grpSpPr bwMode="auto">
              <a:xfrm>
                <a:off x="204" y="698"/>
                <a:ext cx="3833" cy="865"/>
                <a:chOff x="204" y="698"/>
                <a:chExt cx="3833" cy="865"/>
              </a:xfrm>
            </p:grpSpPr>
            <p:graphicFrame>
              <p:nvGraphicFramePr>
                <p:cNvPr id="14" name="Object 16">
                  <a:extLst>
                    <a:ext uri="{FF2B5EF4-FFF2-40B4-BE49-F238E27FC236}">
                      <a16:creationId xmlns:a16="http://schemas.microsoft.com/office/drawing/2014/main" id="{750C9DDC-C0E0-0049-875C-B480ABD3797F}"/>
                    </a:ext>
                  </a:extLst>
                </p:cNvPr>
                <p:cNvGraphicFramePr>
                  <a:graphicFrameLocks noChangeAspect="1"/>
                </p:cNvGraphicFramePr>
                <p:nvPr/>
              </p:nvGraphicFramePr>
              <p:xfrm>
                <a:off x="204" y="698"/>
                <a:ext cx="1196" cy="823"/>
              </p:xfrm>
              <a:graphic>
                <a:graphicData uri="http://schemas.openxmlformats.org/presentationml/2006/ole">
                  <mc:AlternateContent xmlns:mc="http://schemas.openxmlformats.org/markup-compatibility/2006">
                    <mc:Choice xmlns:v="urn:schemas-microsoft-com:vml" Requires="v">
                      <p:oleObj name="Equation" r:id="rId6" imgW="14922500" imgH="11112500" progId="Equation.3">
                        <p:embed/>
                      </p:oleObj>
                    </mc:Choice>
                    <mc:Fallback>
                      <p:oleObj name="Equation" r:id="rId6" imgW="14922500" imgH="11112500" progId="Equation.3">
                        <p:embed/>
                        <p:pic>
                          <p:nvPicPr>
                            <p:cNvPr id="14" name="Object 16">
                              <a:extLst>
                                <a:ext uri="{FF2B5EF4-FFF2-40B4-BE49-F238E27FC236}">
                                  <a16:creationId xmlns:a16="http://schemas.microsoft.com/office/drawing/2014/main" id="{750C9DDC-C0E0-0049-875C-B480ABD37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 y="698"/>
                              <a:ext cx="1196" cy="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Group 17">
                  <a:extLst>
                    <a:ext uri="{FF2B5EF4-FFF2-40B4-BE49-F238E27FC236}">
                      <a16:creationId xmlns:a16="http://schemas.microsoft.com/office/drawing/2014/main" id="{090576F8-2349-4B4B-BBBE-F98401D25608}"/>
                    </a:ext>
                  </a:extLst>
                </p:cNvPr>
                <p:cNvGrpSpPr>
                  <a:grpSpLocks/>
                </p:cNvGrpSpPr>
                <p:nvPr/>
              </p:nvGrpSpPr>
              <p:grpSpPr bwMode="auto">
                <a:xfrm>
                  <a:off x="1964" y="849"/>
                  <a:ext cx="1665" cy="480"/>
                  <a:chOff x="1964" y="849"/>
                  <a:chExt cx="1665" cy="480"/>
                </a:xfrm>
              </p:grpSpPr>
              <p:sp>
                <p:nvSpPr>
                  <p:cNvPr id="20" name="AutoShape 18">
                    <a:extLst>
                      <a:ext uri="{FF2B5EF4-FFF2-40B4-BE49-F238E27FC236}">
                        <a16:creationId xmlns:a16="http://schemas.microsoft.com/office/drawing/2014/main" id="{86C54F60-8E49-8947-834D-5FBA16F34A14}"/>
                      </a:ext>
                    </a:extLst>
                  </p:cNvPr>
                  <p:cNvSpPr>
                    <a:spLocks noChangeArrowheads="1"/>
                  </p:cNvSpPr>
                  <p:nvPr/>
                </p:nvSpPr>
                <p:spPr bwMode="auto">
                  <a:xfrm>
                    <a:off x="1964" y="1039"/>
                    <a:ext cx="780" cy="96"/>
                  </a:xfrm>
                  <a:prstGeom prst="flowChartMagneticDrum">
                    <a:avLst/>
                  </a:prstGeom>
                  <a:gradFill rotWithShape="0">
                    <a:gsLst>
                      <a:gs pos="0">
                        <a:schemeClr val="accent1"/>
                      </a:gs>
                      <a:gs pos="100000">
                        <a:srgbClr val="FF000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b="0"/>
                  </a:p>
                </p:txBody>
              </p:sp>
              <p:sp>
                <p:nvSpPr>
                  <p:cNvPr id="21" name="AutoShape 19">
                    <a:extLst>
                      <a:ext uri="{FF2B5EF4-FFF2-40B4-BE49-F238E27FC236}">
                        <a16:creationId xmlns:a16="http://schemas.microsoft.com/office/drawing/2014/main" id="{FD38D54B-E4A8-F54B-A6CA-9C5014F37CEB}"/>
                      </a:ext>
                    </a:extLst>
                  </p:cNvPr>
                  <p:cNvSpPr>
                    <a:spLocks noChangeArrowheads="1"/>
                  </p:cNvSpPr>
                  <p:nvPr/>
                </p:nvSpPr>
                <p:spPr bwMode="auto">
                  <a:xfrm>
                    <a:off x="2849" y="1039"/>
                    <a:ext cx="780" cy="96"/>
                  </a:xfrm>
                  <a:prstGeom prst="flowChartMagneticDrum">
                    <a:avLst/>
                  </a:prstGeom>
                  <a:gradFill rotWithShape="0">
                    <a:gsLst>
                      <a:gs pos="0">
                        <a:srgbClr val="FF0000"/>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b="0"/>
                  </a:p>
                </p:txBody>
              </p:sp>
              <p:grpSp>
                <p:nvGrpSpPr>
                  <p:cNvPr id="22" name="Group 20">
                    <a:extLst>
                      <a:ext uri="{FF2B5EF4-FFF2-40B4-BE49-F238E27FC236}">
                        <a16:creationId xmlns:a16="http://schemas.microsoft.com/office/drawing/2014/main" id="{3FDF78D4-EDAE-AA43-8146-C9431881FC0D}"/>
                      </a:ext>
                    </a:extLst>
                  </p:cNvPr>
                  <p:cNvGrpSpPr>
                    <a:grpSpLocks/>
                  </p:cNvGrpSpPr>
                  <p:nvPr/>
                </p:nvGrpSpPr>
                <p:grpSpPr bwMode="auto">
                  <a:xfrm>
                    <a:off x="2623" y="849"/>
                    <a:ext cx="0" cy="480"/>
                    <a:chOff x="3984" y="1632"/>
                    <a:chExt cx="0" cy="480"/>
                  </a:xfrm>
                </p:grpSpPr>
                <p:sp>
                  <p:nvSpPr>
                    <p:cNvPr id="27" name="Line 21">
                      <a:extLst>
                        <a:ext uri="{FF2B5EF4-FFF2-40B4-BE49-F238E27FC236}">
                          <a16:creationId xmlns:a16="http://schemas.microsoft.com/office/drawing/2014/main" id="{879B8817-7673-464B-B609-AF32FDE649CD}"/>
                        </a:ext>
                      </a:extLst>
                    </p:cNvPr>
                    <p:cNvSpPr>
                      <a:spLocks noChangeShapeType="1"/>
                    </p:cNvSpPr>
                    <p:nvPr/>
                  </p:nvSpPr>
                  <p:spPr bwMode="auto">
                    <a:xfrm>
                      <a:off x="3984" y="1920"/>
                      <a:ext cx="0" cy="19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sp>
                  <p:nvSpPr>
                    <p:cNvPr id="28" name="Line 22">
                      <a:extLst>
                        <a:ext uri="{FF2B5EF4-FFF2-40B4-BE49-F238E27FC236}">
                          <a16:creationId xmlns:a16="http://schemas.microsoft.com/office/drawing/2014/main" id="{1F9B3BC6-47F7-B94F-9EC3-44ACD9E0B181}"/>
                        </a:ext>
                      </a:extLst>
                    </p:cNvPr>
                    <p:cNvSpPr>
                      <a:spLocks noChangeShapeType="1"/>
                    </p:cNvSpPr>
                    <p:nvPr/>
                  </p:nvSpPr>
                  <p:spPr bwMode="auto">
                    <a:xfrm flipV="1">
                      <a:off x="3984" y="1632"/>
                      <a:ext cx="0" cy="19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grpSp>
              <p:grpSp>
                <p:nvGrpSpPr>
                  <p:cNvPr id="23" name="Group 23">
                    <a:extLst>
                      <a:ext uri="{FF2B5EF4-FFF2-40B4-BE49-F238E27FC236}">
                        <a16:creationId xmlns:a16="http://schemas.microsoft.com/office/drawing/2014/main" id="{919BD5C0-2972-ED48-AB05-592866E9D577}"/>
                      </a:ext>
                    </a:extLst>
                  </p:cNvPr>
                  <p:cNvGrpSpPr>
                    <a:grpSpLocks/>
                  </p:cNvGrpSpPr>
                  <p:nvPr/>
                </p:nvGrpSpPr>
                <p:grpSpPr bwMode="auto">
                  <a:xfrm>
                    <a:off x="2271" y="1086"/>
                    <a:ext cx="690" cy="1"/>
                    <a:chOff x="3643" y="1871"/>
                    <a:chExt cx="637" cy="1"/>
                  </a:xfrm>
                </p:grpSpPr>
                <p:sp>
                  <p:nvSpPr>
                    <p:cNvPr id="25" name="Line 24">
                      <a:extLst>
                        <a:ext uri="{FF2B5EF4-FFF2-40B4-BE49-F238E27FC236}">
                          <a16:creationId xmlns:a16="http://schemas.microsoft.com/office/drawing/2014/main" id="{1909D9B9-7193-2E48-9751-DC222B36D7BA}"/>
                        </a:ext>
                      </a:extLst>
                    </p:cNvPr>
                    <p:cNvSpPr>
                      <a:spLocks noChangeShapeType="1"/>
                    </p:cNvSpPr>
                    <p:nvPr/>
                  </p:nvSpPr>
                  <p:spPr bwMode="auto">
                    <a:xfrm rot="5400000">
                      <a:off x="3739" y="1775"/>
                      <a:ext cx="0" cy="19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sp>
                  <p:nvSpPr>
                    <p:cNvPr id="26" name="Line 25">
                      <a:extLst>
                        <a:ext uri="{FF2B5EF4-FFF2-40B4-BE49-F238E27FC236}">
                          <a16:creationId xmlns:a16="http://schemas.microsoft.com/office/drawing/2014/main" id="{8252CD70-A502-CF4F-B006-F4805721A834}"/>
                        </a:ext>
                      </a:extLst>
                    </p:cNvPr>
                    <p:cNvSpPr>
                      <a:spLocks noChangeShapeType="1"/>
                    </p:cNvSpPr>
                    <p:nvPr/>
                  </p:nvSpPr>
                  <p:spPr bwMode="auto">
                    <a:xfrm rot="5400000" flipV="1">
                      <a:off x="4184" y="1776"/>
                      <a:ext cx="0" cy="19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b="0"/>
                    </a:p>
                  </p:txBody>
                </p:sp>
              </p:grpSp>
              <p:graphicFrame>
                <p:nvGraphicFramePr>
                  <p:cNvPr id="24" name="Object 26">
                    <a:extLst>
                      <a:ext uri="{FF2B5EF4-FFF2-40B4-BE49-F238E27FC236}">
                        <a16:creationId xmlns:a16="http://schemas.microsoft.com/office/drawing/2014/main" id="{9C2EED4C-22D0-B148-8F78-A36248CE5FA0}"/>
                      </a:ext>
                    </a:extLst>
                  </p:cNvPr>
                  <p:cNvGraphicFramePr>
                    <a:graphicFrameLocks noChangeAspect="1"/>
                  </p:cNvGraphicFramePr>
                  <p:nvPr/>
                </p:nvGraphicFramePr>
                <p:xfrm>
                  <a:off x="3013" y="954"/>
                  <a:ext cx="244" cy="265"/>
                </p:xfrm>
                <a:graphic>
                  <a:graphicData uri="http://schemas.openxmlformats.org/presentationml/2006/ole">
                    <mc:AlternateContent xmlns:mc="http://schemas.openxmlformats.org/markup-compatibility/2006">
                      <mc:Choice xmlns:v="urn:schemas-microsoft-com:vml" Requires="v">
                        <p:oleObj name="Equation" r:id="rId8" imgW="4394200" imgH="5270500" progId="Equation.3">
                          <p:embed/>
                        </p:oleObj>
                      </mc:Choice>
                      <mc:Fallback>
                        <p:oleObj name="Equation" r:id="rId8" imgW="4394200" imgH="5270500" progId="Equation.3">
                          <p:embed/>
                          <p:pic>
                            <p:nvPicPr>
                              <p:cNvPr id="24" name="Object 26">
                                <a:extLst>
                                  <a:ext uri="{FF2B5EF4-FFF2-40B4-BE49-F238E27FC236}">
                                    <a16:creationId xmlns:a16="http://schemas.microsoft.com/office/drawing/2014/main" id="{9C2EED4C-22D0-B148-8F78-A36248CE5F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3" y="954"/>
                                <a:ext cx="244" cy="2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6" name="Object 27">
                  <a:extLst>
                    <a:ext uri="{FF2B5EF4-FFF2-40B4-BE49-F238E27FC236}">
                      <a16:creationId xmlns:a16="http://schemas.microsoft.com/office/drawing/2014/main" id="{37EC1BCC-B533-A94D-AC7A-0F14CF000DF9}"/>
                    </a:ext>
                  </a:extLst>
                </p:cNvPr>
                <p:cNvGraphicFramePr>
                  <a:graphicFrameLocks noChangeAspect="1"/>
                </p:cNvGraphicFramePr>
                <p:nvPr/>
              </p:nvGraphicFramePr>
              <p:xfrm>
                <a:off x="2508" y="1275"/>
                <a:ext cx="264" cy="288"/>
              </p:xfrm>
              <a:graphic>
                <a:graphicData uri="http://schemas.openxmlformats.org/presentationml/2006/ole">
                  <mc:AlternateContent xmlns:mc="http://schemas.openxmlformats.org/markup-compatibility/2006">
                    <mc:Choice xmlns:v="urn:schemas-microsoft-com:vml" Requires="v">
                      <p:oleObj name="Equation" r:id="rId10" imgW="4686300" imgH="5562600" progId="Equation.3">
                        <p:embed/>
                      </p:oleObj>
                    </mc:Choice>
                    <mc:Fallback>
                      <p:oleObj name="Equation" r:id="rId10" imgW="4686300" imgH="5562600" progId="Equation.3">
                        <p:embed/>
                        <p:pic>
                          <p:nvPicPr>
                            <p:cNvPr id="16" name="Object 27">
                              <a:extLst>
                                <a:ext uri="{FF2B5EF4-FFF2-40B4-BE49-F238E27FC236}">
                                  <a16:creationId xmlns:a16="http://schemas.microsoft.com/office/drawing/2014/main" id="{37EC1BCC-B533-A94D-AC7A-0F14CF000D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 y="1275"/>
                              <a:ext cx="2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Group 28">
                  <a:extLst>
                    <a:ext uri="{FF2B5EF4-FFF2-40B4-BE49-F238E27FC236}">
                      <a16:creationId xmlns:a16="http://schemas.microsoft.com/office/drawing/2014/main" id="{07143432-F455-0C4D-8F75-A098F0484137}"/>
                    </a:ext>
                  </a:extLst>
                </p:cNvPr>
                <p:cNvGrpSpPr>
                  <a:grpSpLocks/>
                </p:cNvGrpSpPr>
                <p:nvPr/>
              </p:nvGrpSpPr>
              <p:grpSpPr bwMode="auto">
                <a:xfrm>
                  <a:off x="1556" y="1017"/>
                  <a:ext cx="2481" cy="144"/>
                  <a:chOff x="2990" y="1802"/>
                  <a:chExt cx="2290" cy="144"/>
                </a:xfrm>
              </p:grpSpPr>
              <p:sp>
                <p:nvSpPr>
                  <p:cNvPr id="18" name="AutoShape 29">
                    <a:extLst>
                      <a:ext uri="{FF2B5EF4-FFF2-40B4-BE49-F238E27FC236}">
                        <a16:creationId xmlns:a16="http://schemas.microsoft.com/office/drawing/2014/main" id="{05E1D7C1-350E-3D49-ACFA-896C9941C7DD}"/>
                      </a:ext>
                    </a:extLst>
                  </p:cNvPr>
                  <p:cNvSpPr>
                    <a:spLocks noChangeArrowheads="1"/>
                  </p:cNvSpPr>
                  <p:nvPr/>
                </p:nvSpPr>
                <p:spPr bwMode="auto">
                  <a:xfrm>
                    <a:off x="2990" y="1802"/>
                    <a:ext cx="336"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b="0"/>
                  </a:p>
                </p:txBody>
              </p:sp>
              <p:sp>
                <p:nvSpPr>
                  <p:cNvPr id="19" name="AutoShape 30">
                    <a:extLst>
                      <a:ext uri="{FF2B5EF4-FFF2-40B4-BE49-F238E27FC236}">
                        <a16:creationId xmlns:a16="http://schemas.microsoft.com/office/drawing/2014/main" id="{1361861E-6970-E149-8589-409218E80954}"/>
                      </a:ext>
                    </a:extLst>
                  </p:cNvPr>
                  <p:cNvSpPr>
                    <a:spLocks noChangeArrowheads="1"/>
                  </p:cNvSpPr>
                  <p:nvPr/>
                </p:nvSpPr>
                <p:spPr bwMode="auto">
                  <a:xfrm flipH="1">
                    <a:off x="4944" y="1802"/>
                    <a:ext cx="336"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b="0"/>
                  </a:p>
                </p:txBody>
              </p:sp>
            </p:grpSp>
          </p:grpSp>
          <p:graphicFrame>
            <p:nvGraphicFramePr>
              <p:cNvPr id="13" name="Object 31">
                <a:extLst>
                  <a:ext uri="{FF2B5EF4-FFF2-40B4-BE49-F238E27FC236}">
                    <a16:creationId xmlns:a16="http://schemas.microsoft.com/office/drawing/2014/main" id="{5D07F3E3-5FA0-D846-B236-239704C93056}"/>
                  </a:ext>
                </a:extLst>
              </p:cNvPr>
              <p:cNvGraphicFramePr>
                <a:graphicFrameLocks noChangeAspect="1"/>
              </p:cNvGraphicFramePr>
              <p:nvPr/>
            </p:nvGraphicFramePr>
            <p:xfrm>
              <a:off x="4230" y="897"/>
              <a:ext cx="1404" cy="403"/>
            </p:xfrm>
            <a:graphic>
              <a:graphicData uri="http://schemas.openxmlformats.org/presentationml/2006/ole">
                <mc:AlternateContent xmlns:mc="http://schemas.openxmlformats.org/markup-compatibility/2006">
                  <mc:Choice xmlns:v="urn:schemas-microsoft-com:vml" Requires="v">
                    <p:oleObj name="Equation" r:id="rId12" imgW="17843500" imgH="5562600" progId="Equation.3">
                      <p:embed/>
                    </p:oleObj>
                  </mc:Choice>
                  <mc:Fallback>
                    <p:oleObj name="Equation" r:id="rId12" imgW="17843500" imgH="5562600" progId="Equation.3">
                      <p:embed/>
                      <p:pic>
                        <p:nvPicPr>
                          <p:cNvPr id="13" name="Object 31">
                            <a:extLst>
                              <a:ext uri="{FF2B5EF4-FFF2-40B4-BE49-F238E27FC236}">
                                <a16:creationId xmlns:a16="http://schemas.microsoft.com/office/drawing/2014/main" id="{5D07F3E3-5FA0-D846-B236-239704C930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0" y="897"/>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36" name="Segnaposto numero diapositiva 5">
            <a:extLst>
              <a:ext uri="{FF2B5EF4-FFF2-40B4-BE49-F238E27FC236}">
                <a16:creationId xmlns:a16="http://schemas.microsoft.com/office/drawing/2014/main" id="{0FDFFBCA-1D81-A143-A811-7527AFFA7462}"/>
              </a:ext>
            </a:extLst>
          </p:cNvPr>
          <p:cNvSpPr txBox="1">
            <a:spLocks/>
          </p:cNvSpPr>
          <p:nvPr/>
        </p:nvSpPr>
        <p:spPr bwMode="auto">
          <a:xfrm>
            <a:off x="10264245" y="874712"/>
            <a:ext cx="1775564" cy="381000"/>
          </a:xfrm>
          <a:prstGeom prst="rect">
            <a:avLst/>
          </a:prstGeom>
          <a:noFill/>
          <a:ln>
            <a:solidFill>
              <a:srgbClr val="154D8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buFontTx/>
              <a:buNone/>
              <a:defRPr sz="900" b="1" kern="1200">
                <a:solidFill>
                  <a:srgbClr val="154D8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r>
              <a:rPr lang="it-IT" altLang="it-IT" sz="1050" b="0" dirty="0"/>
              <a:t>C. Pagani - ISLC08 - </a:t>
            </a:r>
            <a:r>
              <a:rPr lang="it-IT" altLang="it-IT" sz="1050" b="0" dirty="0" err="1"/>
              <a:t>Lecture</a:t>
            </a:r>
            <a:r>
              <a:rPr lang="it-IT" altLang="it-IT" sz="1050" b="0" dirty="0"/>
              <a:t> 1</a:t>
            </a:r>
          </a:p>
          <a:p>
            <a:r>
              <a:rPr lang="it-IT" altLang="it-IT" sz="1000" b="0" dirty="0" err="1"/>
              <a:t>Oak</a:t>
            </a:r>
            <a:r>
              <a:rPr lang="it-IT" altLang="it-IT" sz="1000" b="0" dirty="0"/>
              <a:t> </a:t>
            </a:r>
            <a:r>
              <a:rPr lang="it-IT" altLang="it-IT" sz="1000" b="0" dirty="0" err="1"/>
              <a:t>Brook</a:t>
            </a:r>
            <a:r>
              <a:rPr lang="it-IT" altLang="it-IT" sz="1000" b="0" dirty="0"/>
              <a:t>, </a:t>
            </a:r>
            <a:r>
              <a:rPr lang="it-IT" altLang="it-IT" sz="1000" b="0" dirty="0" err="1"/>
              <a:t>October</a:t>
            </a:r>
            <a:r>
              <a:rPr lang="it-IT" altLang="it-IT" sz="1000" b="0" dirty="0"/>
              <a:t> 20, 2008</a:t>
            </a:r>
            <a:endParaRPr lang="en-US" altLang="it-IT" b="0" dirty="0"/>
          </a:p>
        </p:txBody>
      </p:sp>
      <p:sp>
        <p:nvSpPr>
          <p:cNvPr id="5" name="Segnaposto numero diapositiva 5">
            <a:extLst>
              <a:ext uri="{FF2B5EF4-FFF2-40B4-BE49-F238E27FC236}">
                <a16:creationId xmlns:a16="http://schemas.microsoft.com/office/drawing/2014/main" id="{376676D7-3CEC-F3FF-14F4-A6A4FC1E71DA}"/>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120063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B07B2D-DBD4-CC40-9153-4F69FD5EDE05}"/>
              </a:ext>
            </a:extLst>
          </p:cNvPr>
          <p:cNvSpPr>
            <a:spLocks noGrp="1"/>
          </p:cNvSpPr>
          <p:nvPr>
            <p:ph type="title"/>
          </p:nvPr>
        </p:nvSpPr>
        <p:spPr/>
        <p:txBody>
          <a:bodyPr/>
          <a:lstStyle/>
          <a:p>
            <a:r>
              <a:rPr lang="en-US" altLang="it-IT" dirty="0"/>
              <a:t>Pulsed Operation for Conversion Efficiency</a:t>
            </a:r>
            <a:endParaRPr lang="it-IT" dirty="0"/>
          </a:p>
        </p:txBody>
      </p:sp>
      <p:sp>
        <p:nvSpPr>
          <p:cNvPr id="3" name="Segnaposto data 2">
            <a:extLst>
              <a:ext uri="{FF2B5EF4-FFF2-40B4-BE49-F238E27FC236}">
                <a16:creationId xmlns:a16="http://schemas.microsoft.com/office/drawing/2014/main" id="{E1EB97EE-A8BE-064E-BF43-13250D9F41F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28BE904-90A1-3F4F-9257-8CC4FAD7DAD6}"/>
              </a:ext>
            </a:extLst>
          </p:cNvPr>
          <p:cNvSpPr>
            <a:spLocks noGrp="1"/>
          </p:cNvSpPr>
          <p:nvPr>
            <p:ph type="ftr" sz="quarter" idx="11"/>
          </p:nvPr>
        </p:nvSpPr>
        <p:spPr/>
        <p:txBody>
          <a:bodyPr/>
          <a:lstStyle/>
          <a:p>
            <a:pPr>
              <a:defRPr/>
            </a:pPr>
            <a:fld id="{8DAD3638-8E0C-4079-83E3-101B55F74CF3}" type="slidenum">
              <a:rPr lang="en-US" altLang="it-IT" smtClean="0"/>
              <a:pPr>
                <a:defRPr/>
              </a:pPr>
              <a:t>14</a:t>
            </a:fld>
            <a:endParaRPr lang="en-US" altLang="it-IT"/>
          </a:p>
        </p:txBody>
      </p:sp>
      <p:sp>
        <p:nvSpPr>
          <p:cNvPr id="6" name="Text Box 2">
            <a:extLst>
              <a:ext uri="{FF2B5EF4-FFF2-40B4-BE49-F238E27FC236}">
                <a16:creationId xmlns:a16="http://schemas.microsoft.com/office/drawing/2014/main" id="{04C0641E-DF2B-5440-ABDC-75831ABDC35D}"/>
              </a:ext>
            </a:extLst>
          </p:cNvPr>
          <p:cNvSpPr txBox="1">
            <a:spLocks noChangeArrowheads="1"/>
          </p:cNvSpPr>
          <p:nvPr/>
        </p:nvSpPr>
        <p:spPr bwMode="auto">
          <a:xfrm>
            <a:off x="592140" y="924449"/>
            <a:ext cx="10304457"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5600" indent="-355600" algn="l">
              <a:defRPr sz="2400">
                <a:solidFill>
                  <a:schemeClr val="tx1"/>
                </a:solidFill>
                <a:latin typeface="Times New Roman" panose="02020603050405020304" pitchFamily="18" charset="0"/>
              </a:defRPr>
            </a:lvl1pPr>
            <a:lvl2pPr marL="1084263" indent="-457200" algn="l">
              <a:defRPr sz="2400">
                <a:solidFill>
                  <a:schemeClr val="tx1"/>
                </a:solidFill>
                <a:latin typeface="Times New Roman" panose="02020603050405020304" pitchFamily="18" charset="0"/>
              </a:defRPr>
            </a:lvl2pPr>
            <a:lvl3pPr marL="1720850" indent="-457200" algn="l">
              <a:defRPr sz="2400">
                <a:solidFill>
                  <a:schemeClr val="tx1"/>
                </a:solidFill>
                <a:latin typeface="Times New Roman" panose="02020603050405020304" pitchFamily="18" charset="0"/>
              </a:defRPr>
            </a:lvl3pPr>
            <a:lvl4pPr marL="2357438" indent="-457200" algn="l">
              <a:defRPr sz="2400">
                <a:solidFill>
                  <a:schemeClr val="tx1"/>
                </a:solidFill>
                <a:latin typeface="Times New Roman" panose="02020603050405020304" pitchFamily="18" charset="0"/>
              </a:defRPr>
            </a:lvl4pPr>
            <a:lvl5pPr marL="2994025" indent="-457200" algn="l">
              <a:defRPr sz="2400">
                <a:solidFill>
                  <a:schemeClr val="tx1"/>
                </a:solidFill>
                <a:latin typeface="Times New Roman" panose="02020603050405020304" pitchFamily="18" charset="0"/>
              </a:defRPr>
            </a:lvl5pPr>
            <a:lvl6pPr marL="3451225" indent="-457200" fontAlgn="base">
              <a:spcBef>
                <a:spcPct val="0"/>
              </a:spcBef>
              <a:spcAft>
                <a:spcPct val="0"/>
              </a:spcAft>
              <a:defRPr sz="2400">
                <a:solidFill>
                  <a:schemeClr val="tx1"/>
                </a:solidFill>
                <a:latin typeface="Times New Roman" panose="02020603050405020304" pitchFamily="18" charset="0"/>
              </a:defRPr>
            </a:lvl6pPr>
            <a:lvl7pPr marL="3908425" indent="-457200" fontAlgn="base">
              <a:spcBef>
                <a:spcPct val="0"/>
              </a:spcBef>
              <a:spcAft>
                <a:spcPct val="0"/>
              </a:spcAft>
              <a:defRPr sz="2400">
                <a:solidFill>
                  <a:schemeClr val="tx1"/>
                </a:solidFill>
                <a:latin typeface="Times New Roman" panose="02020603050405020304" pitchFamily="18" charset="0"/>
              </a:defRPr>
            </a:lvl7pPr>
            <a:lvl8pPr marL="4365625" indent="-457200" fontAlgn="base">
              <a:spcBef>
                <a:spcPct val="0"/>
              </a:spcBef>
              <a:spcAft>
                <a:spcPct val="0"/>
              </a:spcAft>
              <a:defRPr sz="2400">
                <a:solidFill>
                  <a:schemeClr val="tx1"/>
                </a:solidFill>
                <a:latin typeface="Times New Roman" panose="02020603050405020304" pitchFamily="18" charset="0"/>
              </a:defRPr>
            </a:lvl8pPr>
            <a:lvl9pPr marL="4822825"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it-IT" b="0" dirty="0">
                <a:solidFill>
                  <a:srgbClr val="002060"/>
                </a:solidFill>
                <a:latin typeface="Arial" panose="020B0604020202020204" pitchFamily="34" charset="0"/>
                <a:cs typeface="Arial" panose="020B0604020202020204" pitchFamily="34" charset="0"/>
              </a:rPr>
              <a:t>All the LCs must be pulsed machines to improve Plug Power to Beam Power conversion efficiency. As a result: </a:t>
            </a:r>
          </a:p>
          <a:p>
            <a:pPr marL="285750" indent="-285750">
              <a:spcBef>
                <a:spcPct val="10000"/>
              </a:spcBef>
              <a:buSzPct val="150000"/>
              <a:buFont typeface="Arial" panose="020B0604020202020204" pitchFamily="34" charset="0"/>
              <a:buChar char="•"/>
            </a:pPr>
            <a:r>
              <a:rPr lang="en-US" altLang="it-IT" sz="2000" b="0" dirty="0">
                <a:solidFill>
                  <a:srgbClr val="002060"/>
                </a:solidFill>
                <a:latin typeface="Arial" panose="020B0604020202020204" pitchFamily="34" charset="0"/>
                <a:cs typeface="Arial" panose="020B0604020202020204" pitchFamily="34" charset="0"/>
              </a:rPr>
              <a:t>duty factors are small </a:t>
            </a:r>
          </a:p>
          <a:p>
            <a:pPr marL="285750" indent="-285750">
              <a:spcBef>
                <a:spcPct val="10000"/>
              </a:spcBef>
              <a:buSzPct val="150000"/>
              <a:buFont typeface="Arial" panose="020B0604020202020204" pitchFamily="34" charset="0"/>
              <a:buChar char="•"/>
            </a:pPr>
            <a:r>
              <a:rPr lang="en-US" altLang="it-IT" sz="2000" b="0" dirty="0">
                <a:solidFill>
                  <a:srgbClr val="002060"/>
                </a:solidFill>
                <a:latin typeface="Arial" panose="020B0604020202020204" pitchFamily="34" charset="0"/>
                <a:cs typeface="Arial" panose="020B0604020202020204" pitchFamily="34" charset="0"/>
              </a:rPr>
              <a:t>pulse peak powers can be very large</a:t>
            </a:r>
            <a:endParaRPr lang="en-US" altLang="it-IT" sz="2000" b="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7" name="Text Box 3">
            <a:extLst>
              <a:ext uri="{FF2B5EF4-FFF2-40B4-BE49-F238E27FC236}">
                <a16:creationId xmlns:a16="http://schemas.microsoft.com/office/drawing/2014/main" id="{E03495C3-6BCE-F848-92B0-98B4FCDC2364}"/>
              </a:ext>
            </a:extLst>
          </p:cNvPr>
          <p:cNvSpPr txBox="1">
            <a:spLocks noChangeArrowheads="1"/>
          </p:cNvSpPr>
          <p:nvPr/>
        </p:nvSpPr>
        <p:spPr bwMode="auto">
          <a:xfrm>
            <a:off x="9307542" y="2882950"/>
            <a:ext cx="1296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it-IT" sz="1800" b="1" dirty="0">
                <a:solidFill>
                  <a:srgbClr val="CC3300"/>
                </a:solidFill>
                <a:latin typeface="Arial" panose="020B0604020202020204" pitchFamily="34" charset="0"/>
                <a:cs typeface="Arial" panose="020B0604020202020204" pitchFamily="34" charset="0"/>
              </a:rPr>
              <a:t>RF Pulses</a:t>
            </a:r>
          </a:p>
        </p:txBody>
      </p:sp>
      <p:sp>
        <p:nvSpPr>
          <p:cNvPr id="8" name="Text Box 4">
            <a:extLst>
              <a:ext uri="{FF2B5EF4-FFF2-40B4-BE49-F238E27FC236}">
                <a16:creationId xmlns:a16="http://schemas.microsoft.com/office/drawing/2014/main" id="{FF2A9242-14D9-BF43-913A-B1B871A2FEEE}"/>
              </a:ext>
            </a:extLst>
          </p:cNvPr>
          <p:cNvSpPr txBox="1">
            <a:spLocks noChangeArrowheads="1"/>
          </p:cNvSpPr>
          <p:nvPr/>
        </p:nvSpPr>
        <p:spPr bwMode="auto">
          <a:xfrm>
            <a:off x="9433034" y="3973113"/>
            <a:ext cx="1654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it-IT" sz="1800" b="1" dirty="0">
                <a:solidFill>
                  <a:srgbClr val="CC3300"/>
                </a:solidFill>
                <a:latin typeface="Arial" panose="020B0604020202020204" pitchFamily="34" charset="0"/>
                <a:cs typeface="Arial" panose="020B0604020202020204" pitchFamily="34" charset="0"/>
              </a:rPr>
              <a:t>Bunch Train</a:t>
            </a:r>
          </a:p>
        </p:txBody>
      </p:sp>
      <p:sp>
        <p:nvSpPr>
          <p:cNvPr id="9" name="Text Box 5">
            <a:extLst>
              <a:ext uri="{FF2B5EF4-FFF2-40B4-BE49-F238E27FC236}">
                <a16:creationId xmlns:a16="http://schemas.microsoft.com/office/drawing/2014/main" id="{3FC1FF28-2239-8D48-ADB9-0C790421729F}"/>
              </a:ext>
            </a:extLst>
          </p:cNvPr>
          <p:cNvSpPr txBox="1">
            <a:spLocks noChangeArrowheads="1"/>
          </p:cNvSpPr>
          <p:nvPr/>
        </p:nvSpPr>
        <p:spPr bwMode="auto">
          <a:xfrm>
            <a:off x="9181425" y="5161951"/>
            <a:ext cx="1811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sz="1800" b="1" dirty="0">
                <a:solidFill>
                  <a:srgbClr val="CC3300"/>
                </a:solidFill>
                <a:latin typeface="Arial" panose="020B0604020202020204" pitchFamily="34" charset="0"/>
                <a:cs typeface="Arial" panose="020B0604020202020204" pitchFamily="34" charset="0"/>
              </a:rPr>
              <a:t>Beam Loading</a:t>
            </a:r>
          </a:p>
        </p:txBody>
      </p:sp>
      <p:grpSp>
        <p:nvGrpSpPr>
          <p:cNvPr id="10" name="Group 6">
            <a:extLst>
              <a:ext uri="{FF2B5EF4-FFF2-40B4-BE49-F238E27FC236}">
                <a16:creationId xmlns:a16="http://schemas.microsoft.com/office/drawing/2014/main" id="{5CA68131-2511-E543-BC8C-C8F79866BDEE}"/>
              </a:ext>
            </a:extLst>
          </p:cNvPr>
          <p:cNvGrpSpPr>
            <a:grpSpLocks/>
          </p:cNvGrpSpPr>
          <p:nvPr/>
        </p:nvGrpSpPr>
        <p:grpSpPr bwMode="auto">
          <a:xfrm>
            <a:off x="2055615" y="2425750"/>
            <a:ext cx="7010400" cy="3886200"/>
            <a:chOff x="384" y="1296"/>
            <a:chExt cx="4416" cy="2448"/>
          </a:xfrm>
        </p:grpSpPr>
        <p:sp>
          <p:nvSpPr>
            <p:cNvPr id="11" name="Line 7">
              <a:extLst>
                <a:ext uri="{FF2B5EF4-FFF2-40B4-BE49-F238E27FC236}">
                  <a16:creationId xmlns:a16="http://schemas.microsoft.com/office/drawing/2014/main" id="{BD8C82F5-A744-EC42-8D56-AE531F2234C3}"/>
                </a:ext>
              </a:extLst>
            </p:cNvPr>
            <p:cNvSpPr>
              <a:spLocks noChangeShapeType="1"/>
            </p:cNvSpPr>
            <p:nvPr/>
          </p:nvSpPr>
          <p:spPr bwMode="auto">
            <a:xfrm flipV="1">
              <a:off x="2592" y="1536"/>
              <a:ext cx="96"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nvGrpSpPr>
            <p:cNvPr id="12" name="Group 8">
              <a:extLst>
                <a:ext uri="{FF2B5EF4-FFF2-40B4-BE49-F238E27FC236}">
                  <a16:creationId xmlns:a16="http://schemas.microsoft.com/office/drawing/2014/main" id="{C05D8364-0980-8D43-99F6-22CE138DC3BB}"/>
                </a:ext>
              </a:extLst>
            </p:cNvPr>
            <p:cNvGrpSpPr>
              <a:grpSpLocks/>
            </p:cNvGrpSpPr>
            <p:nvPr/>
          </p:nvGrpSpPr>
          <p:grpSpPr bwMode="auto">
            <a:xfrm>
              <a:off x="576" y="1296"/>
              <a:ext cx="4176" cy="816"/>
              <a:chOff x="576" y="1440"/>
              <a:chExt cx="4176" cy="816"/>
            </a:xfrm>
          </p:grpSpPr>
          <p:sp>
            <p:nvSpPr>
              <p:cNvPr id="114" name="Line 9">
                <a:extLst>
                  <a:ext uri="{FF2B5EF4-FFF2-40B4-BE49-F238E27FC236}">
                    <a16:creationId xmlns:a16="http://schemas.microsoft.com/office/drawing/2014/main" id="{7F1320CD-B1E8-3346-B077-58F1618E49EB}"/>
                  </a:ext>
                </a:extLst>
              </p:cNvPr>
              <p:cNvSpPr>
                <a:spLocks noChangeShapeType="1"/>
              </p:cNvSpPr>
              <p:nvPr/>
            </p:nvSpPr>
            <p:spPr bwMode="auto">
              <a:xfrm>
                <a:off x="576" y="2016"/>
                <a:ext cx="336"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5" name="Line 10">
                <a:extLst>
                  <a:ext uri="{FF2B5EF4-FFF2-40B4-BE49-F238E27FC236}">
                    <a16:creationId xmlns:a16="http://schemas.microsoft.com/office/drawing/2014/main" id="{6AF5B440-309C-E54C-8487-19F08FAA5839}"/>
                  </a:ext>
                </a:extLst>
              </p:cNvPr>
              <p:cNvSpPr>
                <a:spLocks noChangeShapeType="1"/>
              </p:cNvSpPr>
              <p:nvPr/>
            </p:nvSpPr>
            <p:spPr bwMode="auto">
              <a:xfrm flipV="1">
                <a:off x="912"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6" name="Line 11">
                <a:extLst>
                  <a:ext uri="{FF2B5EF4-FFF2-40B4-BE49-F238E27FC236}">
                    <a16:creationId xmlns:a16="http://schemas.microsoft.com/office/drawing/2014/main" id="{B159622A-3A26-7746-8DF9-D5061DF06010}"/>
                  </a:ext>
                </a:extLst>
              </p:cNvPr>
              <p:cNvSpPr>
                <a:spLocks noChangeShapeType="1"/>
              </p:cNvSpPr>
              <p:nvPr/>
            </p:nvSpPr>
            <p:spPr bwMode="auto">
              <a:xfrm>
                <a:off x="912" y="1680"/>
                <a:ext cx="96"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7" name="Line 12">
                <a:extLst>
                  <a:ext uri="{FF2B5EF4-FFF2-40B4-BE49-F238E27FC236}">
                    <a16:creationId xmlns:a16="http://schemas.microsoft.com/office/drawing/2014/main" id="{BFB756E9-BCCA-CB46-8174-B940C2580E0E}"/>
                  </a:ext>
                </a:extLst>
              </p:cNvPr>
              <p:cNvSpPr>
                <a:spLocks noChangeShapeType="1"/>
              </p:cNvSpPr>
              <p:nvPr/>
            </p:nvSpPr>
            <p:spPr bwMode="auto">
              <a:xfrm flipV="1">
                <a:off x="1008"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8" name="Line 13">
                <a:extLst>
                  <a:ext uri="{FF2B5EF4-FFF2-40B4-BE49-F238E27FC236}">
                    <a16:creationId xmlns:a16="http://schemas.microsoft.com/office/drawing/2014/main" id="{506B082D-B703-934D-B3B9-140DBB11FCEC}"/>
                  </a:ext>
                </a:extLst>
              </p:cNvPr>
              <p:cNvSpPr>
                <a:spLocks noChangeShapeType="1"/>
              </p:cNvSpPr>
              <p:nvPr/>
            </p:nvSpPr>
            <p:spPr bwMode="auto">
              <a:xfrm>
                <a:off x="1008" y="2016"/>
                <a:ext cx="1584"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9" name="Line 14">
                <a:extLst>
                  <a:ext uri="{FF2B5EF4-FFF2-40B4-BE49-F238E27FC236}">
                    <a16:creationId xmlns:a16="http://schemas.microsoft.com/office/drawing/2014/main" id="{B67B32AF-E41F-504E-8968-1DD862D0C9FC}"/>
                  </a:ext>
                </a:extLst>
              </p:cNvPr>
              <p:cNvSpPr>
                <a:spLocks noChangeShapeType="1"/>
              </p:cNvSpPr>
              <p:nvPr/>
            </p:nvSpPr>
            <p:spPr bwMode="auto">
              <a:xfrm flipV="1">
                <a:off x="2592"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0" name="Line 15">
                <a:extLst>
                  <a:ext uri="{FF2B5EF4-FFF2-40B4-BE49-F238E27FC236}">
                    <a16:creationId xmlns:a16="http://schemas.microsoft.com/office/drawing/2014/main" id="{7A0D3981-AF8A-F547-9065-03299EAB666D}"/>
                  </a:ext>
                </a:extLst>
              </p:cNvPr>
              <p:cNvSpPr>
                <a:spLocks noChangeShapeType="1"/>
              </p:cNvSpPr>
              <p:nvPr/>
            </p:nvSpPr>
            <p:spPr bwMode="auto">
              <a:xfrm flipV="1">
                <a:off x="2688"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1" name="Line 16">
                <a:extLst>
                  <a:ext uri="{FF2B5EF4-FFF2-40B4-BE49-F238E27FC236}">
                    <a16:creationId xmlns:a16="http://schemas.microsoft.com/office/drawing/2014/main" id="{3E5B8E06-E60E-0941-B025-A2302941E9CB}"/>
                  </a:ext>
                </a:extLst>
              </p:cNvPr>
              <p:cNvSpPr>
                <a:spLocks noChangeShapeType="1"/>
              </p:cNvSpPr>
              <p:nvPr/>
            </p:nvSpPr>
            <p:spPr bwMode="auto">
              <a:xfrm>
                <a:off x="2688" y="2016"/>
                <a:ext cx="1584"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2" name="Line 17">
                <a:extLst>
                  <a:ext uri="{FF2B5EF4-FFF2-40B4-BE49-F238E27FC236}">
                    <a16:creationId xmlns:a16="http://schemas.microsoft.com/office/drawing/2014/main" id="{A64A84BD-9068-FB41-A9DC-399EE413B998}"/>
                  </a:ext>
                </a:extLst>
              </p:cNvPr>
              <p:cNvSpPr>
                <a:spLocks noChangeShapeType="1"/>
              </p:cNvSpPr>
              <p:nvPr/>
            </p:nvSpPr>
            <p:spPr bwMode="auto">
              <a:xfrm flipV="1">
                <a:off x="4272"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3" name="Line 18">
                <a:extLst>
                  <a:ext uri="{FF2B5EF4-FFF2-40B4-BE49-F238E27FC236}">
                    <a16:creationId xmlns:a16="http://schemas.microsoft.com/office/drawing/2014/main" id="{65553402-D783-1241-A9BA-B97076920F3C}"/>
                  </a:ext>
                </a:extLst>
              </p:cNvPr>
              <p:cNvSpPr>
                <a:spLocks noChangeShapeType="1"/>
              </p:cNvSpPr>
              <p:nvPr/>
            </p:nvSpPr>
            <p:spPr bwMode="auto">
              <a:xfrm>
                <a:off x="4272" y="1680"/>
                <a:ext cx="96"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4" name="Line 19">
                <a:extLst>
                  <a:ext uri="{FF2B5EF4-FFF2-40B4-BE49-F238E27FC236}">
                    <a16:creationId xmlns:a16="http://schemas.microsoft.com/office/drawing/2014/main" id="{E4FC2956-C006-B149-A836-F5EC9901099A}"/>
                  </a:ext>
                </a:extLst>
              </p:cNvPr>
              <p:cNvSpPr>
                <a:spLocks noChangeShapeType="1"/>
              </p:cNvSpPr>
              <p:nvPr/>
            </p:nvSpPr>
            <p:spPr bwMode="auto">
              <a:xfrm flipV="1">
                <a:off x="4368" y="1680"/>
                <a:ext cx="0" cy="336"/>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5" name="Line 20">
                <a:extLst>
                  <a:ext uri="{FF2B5EF4-FFF2-40B4-BE49-F238E27FC236}">
                    <a16:creationId xmlns:a16="http://schemas.microsoft.com/office/drawing/2014/main" id="{BD127CEA-F1AD-CA42-AFE3-82EBAC4072ED}"/>
                  </a:ext>
                </a:extLst>
              </p:cNvPr>
              <p:cNvSpPr>
                <a:spLocks noChangeShapeType="1"/>
              </p:cNvSpPr>
              <p:nvPr/>
            </p:nvSpPr>
            <p:spPr bwMode="auto">
              <a:xfrm>
                <a:off x="4368" y="2016"/>
                <a:ext cx="384" cy="0"/>
              </a:xfrm>
              <a:prstGeom prst="line">
                <a:avLst/>
              </a:prstGeom>
              <a:noFill/>
              <a:ln w="254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6" name="Line 21">
                <a:extLst>
                  <a:ext uri="{FF2B5EF4-FFF2-40B4-BE49-F238E27FC236}">
                    <a16:creationId xmlns:a16="http://schemas.microsoft.com/office/drawing/2014/main" id="{07E307A6-35B3-2E44-99F9-E2942A92EEC7}"/>
                  </a:ext>
                </a:extLst>
              </p:cNvPr>
              <p:cNvSpPr>
                <a:spLocks noChangeShapeType="1"/>
              </p:cNvSpPr>
              <p:nvPr/>
            </p:nvSpPr>
            <p:spPr bwMode="auto">
              <a:xfrm>
                <a:off x="2112" y="1824"/>
                <a:ext cx="4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7" name="Line 22">
                <a:extLst>
                  <a:ext uri="{FF2B5EF4-FFF2-40B4-BE49-F238E27FC236}">
                    <a16:creationId xmlns:a16="http://schemas.microsoft.com/office/drawing/2014/main" id="{25F1B826-960C-0549-B1FF-E78C6E5549FF}"/>
                  </a:ext>
                </a:extLst>
              </p:cNvPr>
              <p:cNvSpPr>
                <a:spLocks noChangeShapeType="1"/>
              </p:cNvSpPr>
              <p:nvPr/>
            </p:nvSpPr>
            <p:spPr bwMode="auto">
              <a:xfrm flipH="1">
                <a:off x="1008" y="1824"/>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28" name="Text Box 23">
                <a:extLst>
                  <a:ext uri="{FF2B5EF4-FFF2-40B4-BE49-F238E27FC236}">
                    <a16:creationId xmlns:a16="http://schemas.microsoft.com/office/drawing/2014/main" id="{9487DCE4-7A7B-1049-B058-A80D8D3352CB}"/>
                  </a:ext>
                </a:extLst>
              </p:cNvPr>
              <p:cNvSpPr txBox="1">
                <a:spLocks noChangeArrowheads="1"/>
              </p:cNvSpPr>
              <p:nvPr/>
            </p:nvSpPr>
            <p:spPr bwMode="auto">
              <a:xfrm>
                <a:off x="1488" y="1728"/>
                <a:ext cx="7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&lt;10-200 ms</a:t>
                </a:r>
              </a:p>
            </p:txBody>
          </p:sp>
          <p:sp>
            <p:nvSpPr>
              <p:cNvPr id="129" name="Line 24">
                <a:extLst>
                  <a:ext uri="{FF2B5EF4-FFF2-40B4-BE49-F238E27FC236}">
                    <a16:creationId xmlns:a16="http://schemas.microsoft.com/office/drawing/2014/main" id="{DDB7C375-CC2C-C945-8C8D-B79EDE4A83E3}"/>
                  </a:ext>
                </a:extLst>
              </p:cNvPr>
              <p:cNvSpPr>
                <a:spLocks noChangeShapeType="1"/>
              </p:cNvSpPr>
              <p:nvPr/>
            </p:nvSpPr>
            <p:spPr bwMode="auto">
              <a:xfrm flipH="1">
                <a:off x="2640" y="1536"/>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30" name="Line 25">
                <a:extLst>
                  <a:ext uri="{FF2B5EF4-FFF2-40B4-BE49-F238E27FC236}">
                    <a16:creationId xmlns:a16="http://schemas.microsoft.com/office/drawing/2014/main" id="{7DAF42ED-EAC7-5F49-A10F-89DC9FC062EE}"/>
                  </a:ext>
                </a:extLst>
              </p:cNvPr>
              <p:cNvSpPr>
                <a:spLocks noChangeShapeType="1"/>
              </p:cNvSpPr>
              <p:nvPr/>
            </p:nvSpPr>
            <p:spPr bwMode="auto">
              <a:xfrm>
                <a:off x="2640" y="153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31" name="Text Box 26">
                <a:extLst>
                  <a:ext uri="{FF2B5EF4-FFF2-40B4-BE49-F238E27FC236}">
                    <a16:creationId xmlns:a16="http://schemas.microsoft.com/office/drawing/2014/main" id="{EDA4B716-7288-F94C-94D4-BD3A653DB259}"/>
                  </a:ext>
                </a:extLst>
              </p:cNvPr>
              <p:cNvSpPr txBox="1">
                <a:spLocks noChangeArrowheads="1"/>
              </p:cNvSpPr>
              <p:nvPr/>
            </p:nvSpPr>
            <p:spPr bwMode="auto">
              <a:xfrm>
                <a:off x="2928" y="1440"/>
                <a:ext cx="7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&lt;1 µs-1ms</a:t>
                </a:r>
              </a:p>
            </p:txBody>
          </p:sp>
          <p:sp>
            <p:nvSpPr>
              <p:cNvPr id="132" name="Oval 27">
                <a:extLst>
                  <a:ext uri="{FF2B5EF4-FFF2-40B4-BE49-F238E27FC236}">
                    <a16:creationId xmlns:a16="http://schemas.microsoft.com/office/drawing/2014/main" id="{B8C483B9-A504-E841-B0D0-E7258C8EA303}"/>
                  </a:ext>
                </a:extLst>
              </p:cNvPr>
              <p:cNvSpPr>
                <a:spLocks noChangeArrowheads="1"/>
              </p:cNvSpPr>
              <p:nvPr/>
            </p:nvSpPr>
            <p:spPr bwMode="auto">
              <a:xfrm>
                <a:off x="4128" y="1584"/>
                <a:ext cx="384"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 name="Line 28">
                <a:extLst>
                  <a:ext uri="{FF2B5EF4-FFF2-40B4-BE49-F238E27FC236}">
                    <a16:creationId xmlns:a16="http://schemas.microsoft.com/office/drawing/2014/main" id="{D2CF51A7-43DA-7043-A9DF-08803F322AF7}"/>
                  </a:ext>
                </a:extLst>
              </p:cNvPr>
              <p:cNvSpPr>
                <a:spLocks noChangeShapeType="1"/>
              </p:cNvSpPr>
              <p:nvPr/>
            </p:nvSpPr>
            <p:spPr bwMode="auto">
              <a:xfrm flipH="1">
                <a:off x="4320" y="216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grpSp>
          <p:nvGrpSpPr>
            <p:cNvPr id="13" name="Group 29">
              <a:extLst>
                <a:ext uri="{FF2B5EF4-FFF2-40B4-BE49-F238E27FC236}">
                  <a16:creationId xmlns:a16="http://schemas.microsoft.com/office/drawing/2014/main" id="{8C76FA69-0BBB-CC4E-A08F-1E1BE625E3F0}"/>
                </a:ext>
              </a:extLst>
            </p:cNvPr>
            <p:cNvGrpSpPr>
              <a:grpSpLocks/>
            </p:cNvGrpSpPr>
            <p:nvPr/>
          </p:nvGrpSpPr>
          <p:grpSpPr bwMode="auto">
            <a:xfrm>
              <a:off x="576" y="2112"/>
              <a:ext cx="4224" cy="576"/>
              <a:chOff x="576" y="2112"/>
              <a:chExt cx="4224" cy="576"/>
            </a:xfrm>
          </p:grpSpPr>
          <p:sp>
            <p:nvSpPr>
              <p:cNvPr id="98" name="Line 30">
                <a:extLst>
                  <a:ext uri="{FF2B5EF4-FFF2-40B4-BE49-F238E27FC236}">
                    <a16:creationId xmlns:a16="http://schemas.microsoft.com/office/drawing/2014/main" id="{20CDECC4-49EA-2D4B-A410-3B6FA896A662}"/>
                  </a:ext>
                </a:extLst>
              </p:cNvPr>
              <p:cNvSpPr>
                <a:spLocks noChangeShapeType="1"/>
              </p:cNvSpPr>
              <p:nvPr/>
            </p:nvSpPr>
            <p:spPr bwMode="auto">
              <a:xfrm flipH="1">
                <a:off x="2592" y="2112"/>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99" name="Line 31">
                <a:extLst>
                  <a:ext uri="{FF2B5EF4-FFF2-40B4-BE49-F238E27FC236}">
                    <a16:creationId xmlns:a16="http://schemas.microsoft.com/office/drawing/2014/main" id="{3E60283E-34E9-8448-96B3-FB84B34C8342}"/>
                  </a:ext>
                </a:extLst>
              </p:cNvPr>
              <p:cNvSpPr>
                <a:spLocks noChangeShapeType="1"/>
              </p:cNvSpPr>
              <p:nvPr/>
            </p:nvSpPr>
            <p:spPr bwMode="auto">
              <a:xfrm flipH="1">
                <a:off x="2592" y="2112"/>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00" name="Oval 32">
                <a:extLst>
                  <a:ext uri="{FF2B5EF4-FFF2-40B4-BE49-F238E27FC236}">
                    <a16:creationId xmlns:a16="http://schemas.microsoft.com/office/drawing/2014/main" id="{72534955-04AF-F944-95EC-BAB3B93255B0}"/>
                  </a:ext>
                </a:extLst>
              </p:cNvPr>
              <p:cNvSpPr>
                <a:spLocks noChangeArrowheads="1"/>
              </p:cNvSpPr>
              <p:nvPr/>
            </p:nvSpPr>
            <p:spPr bwMode="auto">
              <a:xfrm>
                <a:off x="576" y="2544"/>
                <a:ext cx="240" cy="9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1" name="Oval 33">
                <a:extLst>
                  <a:ext uri="{FF2B5EF4-FFF2-40B4-BE49-F238E27FC236}">
                    <a16:creationId xmlns:a16="http://schemas.microsoft.com/office/drawing/2014/main" id="{4B8C1F7B-3268-974D-B9F7-B4EBC5CE5F02}"/>
                  </a:ext>
                </a:extLst>
              </p:cNvPr>
              <p:cNvSpPr>
                <a:spLocks noChangeArrowheads="1"/>
              </p:cNvSpPr>
              <p:nvPr/>
            </p:nvSpPr>
            <p:spPr bwMode="auto">
              <a:xfrm>
                <a:off x="1440" y="2544"/>
                <a:ext cx="240" cy="9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 name="Oval 34">
                <a:extLst>
                  <a:ext uri="{FF2B5EF4-FFF2-40B4-BE49-F238E27FC236}">
                    <a16:creationId xmlns:a16="http://schemas.microsoft.com/office/drawing/2014/main" id="{371B026B-03C8-D648-8A2B-386738493D05}"/>
                  </a:ext>
                </a:extLst>
              </p:cNvPr>
              <p:cNvSpPr>
                <a:spLocks noChangeArrowheads="1"/>
              </p:cNvSpPr>
              <p:nvPr/>
            </p:nvSpPr>
            <p:spPr bwMode="auto">
              <a:xfrm>
                <a:off x="2784" y="2544"/>
                <a:ext cx="240" cy="9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3" name="Oval 35">
                <a:extLst>
                  <a:ext uri="{FF2B5EF4-FFF2-40B4-BE49-F238E27FC236}">
                    <a16:creationId xmlns:a16="http://schemas.microsoft.com/office/drawing/2014/main" id="{D9CCA31D-9A76-F046-A27D-0357F80967D9}"/>
                  </a:ext>
                </a:extLst>
              </p:cNvPr>
              <p:cNvSpPr>
                <a:spLocks noChangeArrowheads="1"/>
              </p:cNvSpPr>
              <p:nvPr/>
            </p:nvSpPr>
            <p:spPr bwMode="auto">
              <a:xfrm>
                <a:off x="4560" y="2544"/>
                <a:ext cx="240" cy="9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4" name="Line 36">
                <a:extLst>
                  <a:ext uri="{FF2B5EF4-FFF2-40B4-BE49-F238E27FC236}">
                    <a16:creationId xmlns:a16="http://schemas.microsoft.com/office/drawing/2014/main" id="{F05C45DF-7525-554F-B699-AF563EC09A8B}"/>
                  </a:ext>
                </a:extLst>
              </p:cNvPr>
              <p:cNvSpPr>
                <a:spLocks noChangeShapeType="1"/>
              </p:cNvSpPr>
              <p:nvPr/>
            </p:nvSpPr>
            <p:spPr bwMode="auto">
              <a:xfrm flipH="1">
                <a:off x="1632" y="259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05" name="Line 37">
                <a:extLst>
                  <a:ext uri="{FF2B5EF4-FFF2-40B4-BE49-F238E27FC236}">
                    <a16:creationId xmlns:a16="http://schemas.microsoft.com/office/drawing/2014/main" id="{55904D71-B672-F949-8312-6DD08767A3C1}"/>
                  </a:ext>
                </a:extLst>
              </p:cNvPr>
              <p:cNvSpPr>
                <a:spLocks noChangeShapeType="1"/>
              </p:cNvSpPr>
              <p:nvPr/>
            </p:nvSpPr>
            <p:spPr bwMode="auto">
              <a:xfrm flipV="1">
                <a:off x="2544" y="259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06" name="Text Box 38">
                <a:extLst>
                  <a:ext uri="{FF2B5EF4-FFF2-40B4-BE49-F238E27FC236}">
                    <a16:creationId xmlns:a16="http://schemas.microsoft.com/office/drawing/2014/main" id="{3ECC3F58-2277-AE43-9EC3-96F6A5DEEE75}"/>
                  </a:ext>
                </a:extLst>
              </p:cNvPr>
              <p:cNvSpPr txBox="1">
                <a:spLocks noChangeArrowheads="1"/>
              </p:cNvSpPr>
              <p:nvPr/>
            </p:nvSpPr>
            <p:spPr bwMode="auto">
              <a:xfrm>
                <a:off x="1872" y="2496"/>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1-300 nsec</a:t>
                </a:r>
              </a:p>
            </p:txBody>
          </p:sp>
          <p:sp>
            <p:nvSpPr>
              <p:cNvPr id="107" name="Line 39">
                <a:extLst>
                  <a:ext uri="{FF2B5EF4-FFF2-40B4-BE49-F238E27FC236}">
                    <a16:creationId xmlns:a16="http://schemas.microsoft.com/office/drawing/2014/main" id="{F0AF178D-349F-C643-A040-67763989CB9E}"/>
                  </a:ext>
                </a:extLst>
              </p:cNvPr>
              <p:cNvSpPr>
                <a:spLocks noChangeShapeType="1"/>
              </p:cNvSpPr>
              <p:nvPr/>
            </p:nvSpPr>
            <p:spPr bwMode="auto">
              <a:xfrm flipH="1">
                <a:off x="720" y="2400"/>
                <a:ext cx="13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08" name="Line 40">
                <a:extLst>
                  <a:ext uri="{FF2B5EF4-FFF2-40B4-BE49-F238E27FC236}">
                    <a16:creationId xmlns:a16="http://schemas.microsoft.com/office/drawing/2014/main" id="{E0B40FD0-BF99-DB43-A3AA-792619F00FA7}"/>
                  </a:ext>
                </a:extLst>
              </p:cNvPr>
              <p:cNvSpPr>
                <a:spLocks noChangeShapeType="1"/>
              </p:cNvSpPr>
              <p:nvPr/>
            </p:nvSpPr>
            <p:spPr bwMode="auto">
              <a:xfrm>
                <a:off x="720" y="240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09" name="Line 41">
                <a:extLst>
                  <a:ext uri="{FF2B5EF4-FFF2-40B4-BE49-F238E27FC236}">
                    <a16:creationId xmlns:a16="http://schemas.microsoft.com/office/drawing/2014/main" id="{E7A04149-32DF-EE4D-8C7C-92E0B05BB321}"/>
                  </a:ext>
                </a:extLst>
              </p:cNvPr>
              <p:cNvSpPr>
                <a:spLocks noChangeShapeType="1"/>
              </p:cNvSpPr>
              <p:nvPr/>
            </p:nvSpPr>
            <p:spPr bwMode="auto">
              <a:xfrm>
                <a:off x="4704" y="240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0" name="Line 42">
                <a:extLst>
                  <a:ext uri="{FF2B5EF4-FFF2-40B4-BE49-F238E27FC236}">
                    <a16:creationId xmlns:a16="http://schemas.microsoft.com/office/drawing/2014/main" id="{D2903D9D-FDCB-2141-A47C-D11F144C03AD}"/>
                  </a:ext>
                </a:extLst>
              </p:cNvPr>
              <p:cNvSpPr>
                <a:spLocks noChangeShapeType="1"/>
              </p:cNvSpPr>
              <p:nvPr/>
            </p:nvSpPr>
            <p:spPr bwMode="auto">
              <a:xfrm>
                <a:off x="3024" y="2400"/>
                <a:ext cx="1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111" name="Text Box 43">
                <a:extLst>
                  <a:ext uri="{FF2B5EF4-FFF2-40B4-BE49-F238E27FC236}">
                    <a16:creationId xmlns:a16="http://schemas.microsoft.com/office/drawing/2014/main" id="{787C539B-7269-4D40-ACFE-EE8D41327207}"/>
                  </a:ext>
                </a:extLst>
              </p:cNvPr>
              <p:cNvSpPr txBox="1">
                <a:spLocks noChangeArrowheads="1"/>
              </p:cNvSpPr>
              <p:nvPr/>
            </p:nvSpPr>
            <p:spPr bwMode="auto">
              <a:xfrm>
                <a:off x="2112" y="2304"/>
                <a:ext cx="10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dirty="0"/>
                  <a:t>100 m - 300 km</a:t>
                </a:r>
              </a:p>
            </p:txBody>
          </p:sp>
          <p:sp>
            <p:nvSpPr>
              <p:cNvPr id="112" name="Text Box 44">
                <a:extLst>
                  <a:ext uri="{FF2B5EF4-FFF2-40B4-BE49-F238E27FC236}">
                    <a16:creationId xmlns:a16="http://schemas.microsoft.com/office/drawing/2014/main" id="{0EBCB5A6-F842-8940-8382-22AD5467853E}"/>
                  </a:ext>
                </a:extLst>
              </p:cNvPr>
              <p:cNvSpPr txBox="1">
                <a:spLocks noChangeArrowheads="1"/>
              </p:cNvSpPr>
              <p:nvPr/>
            </p:nvSpPr>
            <p:spPr bwMode="auto">
              <a:xfrm>
                <a:off x="3264" y="2448"/>
                <a:ext cx="11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sz="1600">
                    <a:latin typeface="Times New Roman" panose="02020603050405020304" pitchFamily="18" charset="0"/>
                  </a:rPr>
                  <a:t>…………………....</a:t>
                </a:r>
              </a:p>
            </p:txBody>
          </p:sp>
          <p:sp>
            <p:nvSpPr>
              <p:cNvPr id="113" name="Text Box 45">
                <a:extLst>
                  <a:ext uri="{FF2B5EF4-FFF2-40B4-BE49-F238E27FC236}">
                    <a16:creationId xmlns:a16="http://schemas.microsoft.com/office/drawing/2014/main" id="{EFC2AAF5-F44C-C540-931E-898C880C7286}"/>
                  </a:ext>
                </a:extLst>
              </p:cNvPr>
              <p:cNvSpPr txBox="1">
                <a:spLocks noChangeArrowheads="1"/>
              </p:cNvSpPr>
              <p:nvPr/>
            </p:nvSpPr>
            <p:spPr bwMode="auto">
              <a:xfrm>
                <a:off x="912" y="2448"/>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sz="1600">
                    <a:latin typeface="Times New Roman" panose="02020603050405020304" pitchFamily="18" charset="0"/>
                  </a:rPr>
                  <a:t>……</a:t>
                </a:r>
              </a:p>
            </p:txBody>
          </p:sp>
        </p:grpSp>
        <p:sp>
          <p:nvSpPr>
            <p:cNvPr id="14" name="Oval 46">
              <a:extLst>
                <a:ext uri="{FF2B5EF4-FFF2-40B4-BE49-F238E27FC236}">
                  <a16:creationId xmlns:a16="http://schemas.microsoft.com/office/drawing/2014/main" id="{2A8C3424-4F80-F54B-ABF5-E2BF6748BB70}"/>
                </a:ext>
              </a:extLst>
            </p:cNvPr>
            <p:cNvSpPr>
              <a:spLocks noChangeArrowheads="1"/>
            </p:cNvSpPr>
            <p:nvPr/>
          </p:nvSpPr>
          <p:spPr bwMode="auto">
            <a:xfrm>
              <a:off x="768" y="1440"/>
              <a:ext cx="384" cy="57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5" name="Group 47">
              <a:extLst>
                <a:ext uri="{FF2B5EF4-FFF2-40B4-BE49-F238E27FC236}">
                  <a16:creationId xmlns:a16="http://schemas.microsoft.com/office/drawing/2014/main" id="{0551ED50-DEC9-5142-B67C-0583983C3A1E}"/>
                </a:ext>
              </a:extLst>
            </p:cNvPr>
            <p:cNvGrpSpPr>
              <a:grpSpLocks/>
            </p:cNvGrpSpPr>
            <p:nvPr/>
          </p:nvGrpSpPr>
          <p:grpSpPr bwMode="auto">
            <a:xfrm>
              <a:off x="384" y="1728"/>
              <a:ext cx="1344" cy="1488"/>
              <a:chOff x="384" y="1872"/>
              <a:chExt cx="1344" cy="1488"/>
            </a:xfrm>
          </p:grpSpPr>
          <p:sp>
            <p:nvSpPr>
              <p:cNvPr id="95" name="Line 48">
                <a:extLst>
                  <a:ext uri="{FF2B5EF4-FFF2-40B4-BE49-F238E27FC236}">
                    <a16:creationId xmlns:a16="http://schemas.microsoft.com/office/drawing/2014/main" id="{09B3D295-C1BD-0E4D-B23D-CA0A7FFDD172}"/>
                  </a:ext>
                </a:extLst>
              </p:cNvPr>
              <p:cNvSpPr>
                <a:spLocks noChangeShapeType="1"/>
              </p:cNvSpPr>
              <p:nvPr/>
            </p:nvSpPr>
            <p:spPr bwMode="auto">
              <a:xfrm flipH="1">
                <a:off x="384" y="187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96" name="Line 49">
                <a:extLst>
                  <a:ext uri="{FF2B5EF4-FFF2-40B4-BE49-F238E27FC236}">
                    <a16:creationId xmlns:a16="http://schemas.microsoft.com/office/drawing/2014/main" id="{EC4E46FF-23B7-B541-B479-00EFD629D0CB}"/>
                  </a:ext>
                </a:extLst>
              </p:cNvPr>
              <p:cNvSpPr>
                <a:spLocks noChangeShapeType="1"/>
              </p:cNvSpPr>
              <p:nvPr/>
            </p:nvSpPr>
            <p:spPr bwMode="auto">
              <a:xfrm>
                <a:off x="384" y="1872"/>
                <a:ext cx="0" cy="1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97" name="Line 50">
                <a:extLst>
                  <a:ext uri="{FF2B5EF4-FFF2-40B4-BE49-F238E27FC236}">
                    <a16:creationId xmlns:a16="http://schemas.microsoft.com/office/drawing/2014/main" id="{59AC3480-58C0-1A4E-B5CF-01E76EB22967}"/>
                  </a:ext>
                </a:extLst>
              </p:cNvPr>
              <p:cNvSpPr>
                <a:spLocks noChangeShapeType="1"/>
              </p:cNvSpPr>
              <p:nvPr/>
            </p:nvSpPr>
            <p:spPr bwMode="auto">
              <a:xfrm>
                <a:off x="384" y="3360"/>
                <a:ext cx="13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grpSp>
          <p:nvGrpSpPr>
            <p:cNvPr id="16" name="Group 51">
              <a:extLst>
                <a:ext uri="{FF2B5EF4-FFF2-40B4-BE49-F238E27FC236}">
                  <a16:creationId xmlns:a16="http://schemas.microsoft.com/office/drawing/2014/main" id="{31EDF307-511E-AA4C-8DF5-79B358D8E0E8}"/>
                </a:ext>
              </a:extLst>
            </p:cNvPr>
            <p:cNvGrpSpPr>
              <a:grpSpLocks/>
            </p:cNvGrpSpPr>
            <p:nvPr/>
          </p:nvGrpSpPr>
          <p:grpSpPr bwMode="auto">
            <a:xfrm>
              <a:off x="1632" y="2784"/>
              <a:ext cx="3072" cy="960"/>
              <a:chOff x="1632" y="2928"/>
              <a:chExt cx="3072" cy="960"/>
            </a:xfrm>
          </p:grpSpPr>
          <p:grpSp>
            <p:nvGrpSpPr>
              <p:cNvPr id="18" name="Group 52">
                <a:extLst>
                  <a:ext uri="{FF2B5EF4-FFF2-40B4-BE49-F238E27FC236}">
                    <a16:creationId xmlns:a16="http://schemas.microsoft.com/office/drawing/2014/main" id="{1890B9CC-790B-BE46-983F-59AD814CD482}"/>
                  </a:ext>
                </a:extLst>
              </p:cNvPr>
              <p:cNvGrpSpPr>
                <a:grpSpLocks/>
              </p:cNvGrpSpPr>
              <p:nvPr/>
            </p:nvGrpSpPr>
            <p:grpSpPr bwMode="auto">
              <a:xfrm>
                <a:off x="1632" y="2928"/>
                <a:ext cx="3072" cy="960"/>
                <a:chOff x="1632" y="2928"/>
                <a:chExt cx="3072" cy="960"/>
              </a:xfrm>
            </p:grpSpPr>
            <p:sp>
              <p:nvSpPr>
                <p:cNvPr id="69" name="Text Box 53">
                  <a:extLst>
                    <a:ext uri="{FF2B5EF4-FFF2-40B4-BE49-F238E27FC236}">
                      <a16:creationId xmlns:a16="http://schemas.microsoft.com/office/drawing/2014/main" id="{4B1E5230-3EDF-2349-BD21-E8A09D52F827}"/>
                    </a:ext>
                  </a:extLst>
                </p:cNvPr>
                <p:cNvSpPr txBox="1">
                  <a:spLocks noChangeArrowheads="1"/>
                </p:cNvSpPr>
                <p:nvPr/>
              </p:nvSpPr>
              <p:spPr bwMode="auto">
                <a:xfrm>
                  <a:off x="1632" y="2928"/>
                  <a:ext cx="6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gradient</a:t>
                  </a:r>
                </a:p>
              </p:txBody>
            </p:sp>
            <p:sp>
              <p:nvSpPr>
                <p:cNvPr id="70" name="Text Box 54">
                  <a:extLst>
                    <a:ext uri="{FF2B5EF4-FFF2-40B4-BE49-F238E27FC236}">
                      <a16:creationId xmlns:a16="http://schemas.microsoft.com/office/drawing/2014/main" id="{827566B8-C219-B94F-A41E-8984B830CE5C}"/>
                    </a:ext>
                  </a:extLst>
                </p:cNvPr>
                <p:cNvSpPr txBox="1">
                  <a:spLocks noChangeArrowheads="1"/>
                </p:cNvSpPr>
                <p:nvPr/>
              </p:nvSpPr>
              <p:spPr bwMode="auto">
                <a:xfrm>
                  <a:off x="3552" y="3072"/>
                  <a:ext cx="11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with further input</a:t>
                  </a:r>
                </a:p>
              </p:txBody>
            </p:sp>
            <p:grpSp>
              <p:nvGrpSpPr>
                <p:cNvPr id="71" name="Group 55">
                  <a:extLst>
                    <a:ext uri="{FF2B5EF4-FFF2-40B4-BE49-F238E27FC236}">
                      <a16:creationId xmlns:a16="http://schemas.microsoft.com/office/drawing/2014/main" id="{13371791-5642-7747-8619-4B538B8DBF5D}"/>
                    </a:ext>
                  </a:extLst>
                </p:cNvPr>
                <p:cNvGrpSpPr>
                  <a:grpSpLocks/>
                </p:cNvGrpSpPr>
                <p:nvPr/>
              </p:nvGrpSpPr>
              <p:grpSpPr bwMode="auto">
                <a:xfrm>
                  <a:off x="1872" y="3117"/>
                  <a:ext cx="2688" cy="771"/>
                  <a:chOff x="1872" y="3117"/>
                  <a:chExt cx="2688" cy="771"/>
                </a:xfrm>
              </p:grpSpPr>
              <p:sp>
                <p:nvSpPr>
                  <p:cNvPr id="72" name="Text Box 56">
                    <a:extLst>
                      <a:ext uri="{FF2B5EF4-FFF2-40B4-BE49-F238E27FC236}">
                        <a16:creationId xmlns:a16="http://schemas.microsoft.com/office/drawing/2014/main" id="{0B51372C-8E4A-3D49-AFD6-186420D1308F}"/>
                      </a:ext>
                    </a:extLst>
                  </p:cNvPr>
                  <p:cNvSpPr txBox="1">
                    <a:spLocks noChangeArrowheads="1"/>
                  </p:cNvSpPr>
                  <p:nvPr/>
                </p:nvSpPr>
                <p:spPr bwMode="auto">
                  <a:xfrm>
                    <a:off x="3552" y="3312"/>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without input</a:t>
                    </a:r>
                  </a:p>
                </p:txBody>
              </p:sp>
              <p:grpSp>
                <p:nvGrpSpPr>
                  <p:cNvPr id="73" name="Group 57">
                    <a:extLst>
                      <a:ext uri="{FF2B5EF4-FFF2-40B4-BE49-F238E27FC236}">
                        <a16:creationId xmlns:a16="http://schemas.microsoft.com/office/drawing/2014/main" id="{7BD9ED3F-9D78-504E-B00D-A57008C7081C}"/>
                      </a:ext>
                    </a:extLst>
                  </p:cNvPr>
                  <p:cNvGrpSpPr>
                    <a:grpSpLocks/>
                  </p:cNvGrpSpPr>
                  <p:nvPr/>
                </p:nvGrpSpPr>
                <p:grpSpPr bwMode="auto">
                  <a:xfrm>
                    <a:off x="1872" y="3117"/>
                    <a:ext cx="1968" cy="535"/>
                    <a:chOff x="1152" y="1248"/>
                    <a:chExt cx="3120" cy="1104"/>
                  </a:xfrm>
                </p:grpSpPr>
                <p:sp>
                  <p:nvSpPr>
                    <p:cNvPr id="93" name="Line 58">
                      <a:extLst>
                        <a:ext uri="{FF2B5EF4-FFF2-40B4-BE49-F238E27FC236}">
                          <a16:creationId xmlns:a16="http://schemas.microsoft.com/office/drawing/2014/main" id="{28D715E7-28C1-F34A-8254-F22AEC66AE79}"/>
                        </a:ext>
                      </a:extLst>
                    </p:cNvPr>
                    <p:cNvSpPr>
                      <a:spLocks noChangeShapeType="1"/>
                    </p:cNvSpPr>
                    <p:nvPr/>
                  </p:nvSpPr>
                  <p:spPr bwMode="auto">
                    <a:xfrm>
                      <a:off x="1152" y="2208"/>
                      <a:ext cx="31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4" name="Line 59">
                      <a:extLst>
                        <a:ext uri="{FF2B5EF4-FFF2-40B4-BE49-F238E27FC236}">
                          <a16:creationId xmlns:a16="http://schemas.microsoft.com/office/drawing/2014/main" id="{A993C46F-1A32-344B-94AE-6BB6B8CCD2F7}"/>
                        </a:ext>
                      </a:extLst>
                    </p:cNvPr>
                    <p:cNvSpPr>
                      <a:spLocks noChangeShapeType="1"/>
                    </p:cNvSpPr>
                    <p:nvPr/>
                  </p:nvSpPr>
                  <p:spPr bwMode="auto">
                    <a:xfrm flipV="1">
                      <a:off x="1248" y="1248"/>
                      <a:ext cx="0" cy="110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74" name="Freeform 60">
                    <a:extLst>
                      <a:ext uri="{FF2B5EF4-FFF2-40B4-BE49-F238E27FC236}">
                        <a16:creationId xmlns:a16="http://schemas.microsoft.com/office/drawing/2014/main" id="{E43410F2-6E48-C542-BF99-20ED6FE64F98}"/>
                      </a:ext>
                    </a:extLst>
                  </p:cNvPr>
                  <p:cNvSpPr>
                    <a:spLocks/>
                  </p:cNvSpPr>
                  <p:nvPr/>
                </p:nvSpPr>
                <p:spPr bwMode="auto">
                  <a:xfrm>
                    <a:off x="1933" y="3168"/>
                    <a:ext cx="424" cy="414"/>
                  </a:xfrm>
                  <a:custGeom>
                    <a:avLst/>
                    <a:gdLst>
                      <a:gd name="T0" fmla="*/ 0 w 624"/>
                      <a:gd name="T1" fmla="*/ 1104 h 1104"/>
                      <a:gd name="T2" fmla="*/ 192 w 624"/>
                      <a:gd name="T3" fmla="*/ 384 h 1104"/>
                      <a:gd name="T4" fmla="*/ 624 w 624"/>
                      <a:gd name="T5" fmla="*/ 0 h 1104"/>
                    </a:gdLst>
                    <a:ahLst/>
                    <a:cxnLst>
                      <a:cxn ang="0">
                        <a:pos x="T0" y="T1"/>
                      </a:cxn>
                      <a:cxn ang="0">
                        <a:pos x="T2" y="T3"/>
                      </a:cxn>
                      <a:cxn ang="0">
                        <a:pos x="T4" y="T5"/>
                      </a:cxn>
                    </a:cxnLst>
                    <a:rect l="0" t="0" r="r" b="b"/>
                    <a:pathLst>
                      <a:path w="624" h="1104">
                        <a:moveTo>
                          <a:pt x="0" y="1104"/>
                        </a:moveTo>
                        <a:cubicBezTo>
                          <a:pt x="44" y="836"/>
                          <a:pt x="88" y="568"/>
                          <a:pt x="192" y="384"/>
                        </a:cubicBezTo>
                        <a:cubicBezTo>
                          <a:pt x="296" y="200"/>
                          <a:pt x="544" y="64"/>
                          <a:pt x="624" y="0"/>
                        </a:cubicBezTo>
                      </a:path>
                    </a:pathLst>
                  </a:custGeom>
                  <a:noFill/>
                  <a:ln w="444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5" name="Line 61">
                    <a:extLst>
                      <a:ext uri="{FF2B5EF4-FFF2-40B4-BE49-F238E27FC236}">
                        <a16:creationId xmlns:a16="http://schemas.microsoft.com/office/drawing/2014/main" id="{EEA6B974-8E4E-2247-B6A8-4E98B16DDC09}"/>
                      </a:ext>
                    </a:extLst>
                  </p:cNvPr>
                  <p:cNvSpPr>
                    <a:spLocks noChangeShapeType="1"/>
                  </p:cNvSpPr>
                  <p:nvPr/>
                </p:nvSpPr>
                <p:spPr bwMode="auto">
                  <a:xfrm>
                    <a:off x="2352" y="3168"/>
                    <a:ext cx="938" cy="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6" name="Freeform 62">
                    <a:extLst>
                      <a:ext uri="{FF2B5EF4-FFF2-40B4-BE49-F238E27FC236}">
                        <a16:creationId xmlns:a16="http://schemas.microsoft.com/office/drawing/2014/main" id="{F8F8AB65-90D7-E24D-BB31-9D709E178FED}"/>
                      </a:ext>
                    </a:extLst>
                  </p:cNvPr>
                  <p:cNvSpPr>
                    <a:spLocks/>
                  </p:cNvSpPr>
                  <p:nvPr/>
                </p:nvSpPr>
                <p:spPr bwMode="auto">
                  <a:xfrm>
                    <a:off x="3290" y="3168"/>
                    <a:ext cx="217" cy="414"/>
                  </a:xfrm>
                  <a:custGeom>
                    <a:avLst/>
                    <a:gdLst>
                      <a:gd name="T0" fmla="*/ 8 w 344"/>
                      <a:gd name="T1" fmla="*/ 0 h 1152"/>
                      <a:gd name="T2" fmla="*/ 56 w 344"/>
                      <a:gd name="T3" fmla="*/ 672 h 1152"/>
                      <a:gd name="T4" fmla="*/ 344 w 344"/>
                      <a:gd name="T5" fmla="*/ 1152 h 1152"/>
                    </a:gdLst>
                    <a:ahLst/>
                    <a:cxnLst>
                      <a:cxn ang="0">
                        <a:pos x="T0" y="T1"/>
                      </a:cxn>
                      <a:cxn ang="0">
                        <a:pos x="T2" y="T3"/>
                      </a:cxn>
                      <a:cxn ang="0">
                        <a:pos x="T4" y="T5"/>
                      </a:cxn>
                    </a:cxnLst>
                    <a:rect l="0" t="0" r="r" b="b"/>
                    <a:pathLst>
                      <a:path w="344" h="1152">
                        <a:moveTo>
                          <a:pt x="8" y="0"/>
                        </a:moveTo>
                        <a:cubicBezTo>
                          <a:pt x="4" y="240"/>
                          <a:pt x="0" y="480"/>
                          <a:pt x="56" y="672"/>
                        </a:cubicBezTo>
                        <a:cubicBezTo>
                          <a:pt x="112" y="864"/>
                          <a:pt x="228" y="1008"/>
                          <a:pt x="344" y="1152"/>
                        </a:cubicBezTo>
                      </a:path>
                    </a:pathLst>
                  </a:custGeom>
                  <a:noFill/>
                  <a:ln w="444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7" name="AutoShape 63">
                    <a:extLst>
                      <a:ext uri="{FF2B5EF4-FFF2-40B4-BE49-F238E27FC236}">
                        <a16:creationId xmlns:a16="http://schemas.microsoft.com/office/drawing/2014/main" id="{A4DE640E-45D8-1447-AF52-0A14F5A72E00}"/>
                      </a:ext>
                    </a:extLst>
                  </p:cNvPr>
                  <p:cNvSpPr>
                    <a:spLocks/>
                  </p:cNvSpPr>
                  <p:nvPr/>
                </p:nvSpPr>
                <p:spPr bwMode="auto">
                  <a:xfrm rot="-16200000">
                    <a:off x="2136" y="3456"/>
                    <a:ext cx="47" cy="394"/>
                  </a:xfrm>
                  <a:prstGeom prst="rightBrace">
                    <a:avLst>
                      <a:gd name="adj1" fmla="val 698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8" name="AutoShape 64">
                    <a:extLst>
                      <a:ext uri="{FF2B5EF4-FFF2-40B4-BE49-F238E27FC236}">
                        <a16:creationId xmlns:a16="http://schemas.microsoft.com/office/drawing/2014/main" id="{0B2B40FB-6A24-5E47-BB47-77791E67AE86}"/>
                      </a:ext>
                    </a:extLst>
                  </p:cNvPr>
                  <p:cNvSpPr>
                    <a:spLocks/>
                  </p:cNvSpPr>
                  <p:nvPr/>
                </p:nvSpPr>
                <p:spPr bwMode="auto">
                  <a:xfrm rot="-16200000">
                    <a:off x="2860" y="3156"/>
                    <a:ext cx="24" cy="969"/>
                  </a:xfrm>
                  <a:prstGeom prst="rightBrace">
                    <a:avLst>
                      <a:gd name="adj1" fmla="val 3364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9" name="Text Box 65">
                    <a:extLst>
                      <a:ext uri="{FF2B5EF4-FFF2-40B4-BE49-F238E27FC236}">
                        <a16:creationId xmlns:a16="http://schemas.microsoft.com/office/drawing/2014/main" id="{F6FA3F30-A398-3842-A8C2-67250E2D819A}"/>
                      </a:ext>
                    </a:extLst>
                  </p:cNvPr>
                  <p:cNvSpPr txBox="1">
                    <a:spLocks noChangeArrowheads="1"/>
                  </p:cNvSpPr>
                  <p:nvPr/>
                </p:nvSpPr>
                <p:spPr bwMode="auto">
                  <a:xfrm>
                    <a:off x="1920" y="3696"/>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filling</a:t>
                    </a:r>
                  </a:p>
                </p:txBody>
              </p:sp>
              <p:sp>
                <p:nvSpPr>
                  <p:cNvPr id="80" name="Text Box 66">
                    <a:extLst>
                      <a:ext uri="{FF2B5EF4-FFF2-40B4-BE49-F238E27FC236}">
                        <a16:creationId xmlns:a16="http://schemas.microsoft.com/office/drawing/2014/main" id="{D8F29008-3BE0-1046-A4CD-EAB73324395E}"/>
                      </a:ext>
                    </a:extLst>
                  </p:cNvPr>
                  <p:cNvSpPr txBox="1">
                    <a:spLocks noChangeArrowheads="1"/>
                  </p:cNvSpPr>
                  <p:nvPr/>
                </p:nvSpPr>
                <p:spPr bwMode="auto">
                  <a:xfrm>
                    <a:off x="2592" y="3696"/>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loading</a:t>
                    </a:r>
                  </a:p>
                </p:txBody>
              </p:sp>
              <p:grpSp>
                <p:nvGrpSpPr>
                  <p:cNvPr id="81" name="Group 67">
                    <a:extLst>
                      <a:ext uri="{FF2B5EF4-FFF2-40B4-BE49-F238E27FC236}">
                        <a16:creationId xmlns:a16="http://schemas.microsoft.com/office/drawing/2014/main" id="{A7525748-5B28-F841-B18D-9A5F11489C0E}"/>
                      </a:ext>
                    </a:extLst>
                  </p:cNvPr>
                  <p:cNvGrpSpPr>
                    <a:grpSpLocks/>
                  </p:cNvGrpSpPr>
                  <p:nvPr/>
                </p:nvGrpSpPr>
                <p:grpSpPr bwMode="auto">
                  <a:xfrm>
                    <a:off x="1968" y="3216"/>
                    <a:ext cx="384" cy="347"/>
                    <a:chOff x="1296" y="1152"/>
                    <a:chExt cx="624" cy="1056"/>
                  </a:xfrm>
                </p:grpSpPr>
                <p:sp>
                  <p:nvSpPr>
                    <p:cNvPr id="86" name="Line 68">
                      <a:extLst>
                        <a:ext uri="{FF2B5EF4-FFF2-40B4-BE49-F238E27FC236}">
                          <a16:creationId xmlns:a16="http://schemas.microsoft.com/office/drawing/2014/main" id="{8E90222E-C7D7-B04E-9DD1-7528E167EE21}"/>
                        </a:ext>
                      </a:extLst>
                    </p:cNvPr>
                    <p:cNvSpPr>
                      <a:spLocks noChangeShapeType="1"/>
                    </p:cNvSpPr>
                    <p:nvPr/>
                  </p:nvSpPr>
                  <p:spPr bwMode="auto">
                    <a:xfrm>
                      <a:off x="1296" y="1872"/>
                      <a:ext cx="288"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 name="Line 69">
                      <a:extLst>
                        <a:ext uri="{FF2B5EF4-FFF2-40B4-BE49-F238E27FC236}">
                          <a16:creationId xmlns:a16="http://schemas.microsoft.com/office/drawing/2014/main" id="{DE86A985-027F-B144-AA3B-8622262BA21B}"/>
                        </a:ext>
                      </a:extLst>
                    </p:cNvPr>
                    <p:cNvSpPr>
                      <a:spLocks noChangeShapeType="1"/>
                    </p:cNvSpPr>
                    <p:nvPr/>
                  </p:nvSpPr>
                  <p:spPr bwMode="auto">
                    <a:xfrm>
                      <a:off x="1392" y="1776"/>
                      <a:ext cx="38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8" name="Line 70">
                      <a:extLst>
                        <a:ext uri="{FF2B5EF4-FFF2-40B4-BE49-F238E27FC236}">
                          <a16:creationId xmlns:a16="http://schemas.microsoft.com/office/drawing/2014/main" id="{03B92A48-3121-4144-B955-976FE5A35929}"/>
                        </a:ext>
                      </a:extLst>
                    </p:cNvPr>
                    <p:cNvSpPr>
                      <a:spLocks noChangeShapeType="1"/>
                    </p:cNvSpPr>
                    <p:nvPr/>
                  </p:nvSpPr>
                  <p:spPr bwMode="auto">
                    <a:xfrm>
                      <a:off x="1440" y="1536"/>
                      <a:ext cx="48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9" name="Line 71">
                      <a:extLst>
                        <a:ext uri="{FF2B5EF4-FFF2-40B4-BE49-F238E27FC236}">
                          <a16:creationId xmlns:a16="http://schemas.microsoft.com/office/drawing/2014/main" id="{C2943E12-3341-B84E-AED2-A4135A21AA3A}"/>
                        </a:ext>
                      </a:extLst>
                    </p:cNvPr>
                    <p:cNvSpPr>
                      <a:spLocks noChangeShapeType="1"/>
                    </p:cNvSpPr>
                    <p:nvPr/>
                  </p:nvSpPr>
                  <p:spPr bwMode="auto">
                    <a:xfrm>
                      <a:off x="1536" y="1344"/>
                      <a:ext cx="38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0" name="Line 72">
                      <a:extLst>
                        <a:ext uri="{FF2B5EF4-FFF2-40B4-BE49-F238E27FC236}">
                          <a16:creationId xmlns:a16="http://schemas.microsoft.com/office/drawing/2014/main" id="{43E1DB0A-0CD2-7144-B1A6-53F3419AF013}"/>
                        </a:ext>
                      </a:extLst>
                    </p:cNvPr>
                    <p:cNvSpPr>
                      <a:spLocks noChangeShapeType="1"/>
                    </p:cNvSpPr>
                    <p:nvPr/>
                  </p:nvSpPr>
                  <p:spPr bwMode="auto">
                    <a:xfrm>
                      <a:off x="1680" y="1200"/>
                      <a:ext cx="24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1" name="Line 73">
                      <a:extLst>
                        <a:ext uri="{FF2B5EF4-FFF2-40B4-BE49-F238E27FC236}">
                          <a16:creationId xmlns:a16="http://schemas.microsoft.com/office/drawing/2014/main" id="{4A3EC8DE-01A8-6F4E-A619-F8BDBD6AA9D2}"/>
                        </a:ext>
                      </a:extLst>
                    </p:cNvPr>
                    <p:cNvSpPr>
                      <a:spLocks noChangeShapeType="1"/>
                    </p:cNvSpPr>
                    <p:nvPr/>
                  </p:nvSpPr>
                  <p:spPr bwMode="auto">
                    <a:xfrm>
                      <a:off x="1296" y="2064"/>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 name="Line 74">
                      <a:extLst>
                        <a:ext uri="{FF2B5EF4-FFF2-40B4-BE49-F238E27FC236}">
                          <a16:creationId xmlns:a16="http://schemas.microsoft.com/office/drawing/2014/main" id="{8DABAF28-DC20-3145-A6A2-D6D2A195CE52}"/>
                        </a:ext>
                      </a:extLst>
                    </p:cNvPr>
                    <p:cNvSpPr>
                      <a:spLocks noChangeShapeType="1"/>
                    </p:cNvSpPr>
                    <p:nvPr/>
                  </p:nvSpPr>
                  <p:spPr bwMode="auto">
                    <a:xfrm>
                      <a:off x="1824" y="1152"/>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82" name="Line 75">
                    <a:extLst>
                      <a:ext uri="{FF2B5EF4-FFF2-40B4-BE49-F238E27FC236}">
                        <a16:creationId xmlns:a16="http://schemas.microsoft.com/office/drawing/2014/main" id="{58CB163E-528A-E746-B7BB-DF4D1E7F25DC}"/>
                      </a:ext>
                    </a:extLst>
                  </p:cNvPr>
                  <p:cNvSpPr>
                    <a:spLocks noChangeShapeType="1"/>
                  </p:cNvSpPr>
                  <p:nvPr/>
                </p:nvSpPr>
                <p:spPr bwMode="auto">
                  <a:xfrm>
                    <a:off x="2352" y="3312"/>
                    <a:ext cx="0" cy="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 name="Freeform 76">
                    <a:extLst>
                      <a:ext uri="{FF2B5EF4-FFF2-40B4-BE49-F238E27FC236}">
                        <a16:creationId xmlns:a16="http://schemas.microsoft.com/office/drawing/2014/main" id="{541D53E5-F47F-D044-BA2D-FA2600F30895}"/>
                      </a:ext>
                    </a:extLst>
                  </p:cNvPr>
                  <p:cNvSpPr>
                    <a:spLocks/>
                  </p:cNvSpPr>
                  <p:nvPr/>
                </p:nvSpPr>
                <p:spPr bwMode="auto">
                  <a:xfrm>
                    <a:off x="2352" y="3168"/>
                    <a:ext cx="960" cy="248"/>
                  </a:xfrm>
                  <a:custGeom>
                    <a:avLst/>
                    <a:gdLst>
                      <a:gd name="T0" fmla="*/ 0 w 960"/>
                      <a:gd name="T1" fmla="*/ 0 h 248"/>
                      <a:gd name="T2" fmla="*/ 144 w 960"/>
                      <a:gd name="T3" fmla="*/ 192 h 248"/>
                      <a:gd name="T4" fmla="*/ 720 w 960"/>
                      <a:gd name="T5" fmla="*/ 240 h 248"/>
                      <a:gd name="T6" fmla="*/ 960 w 960"/>
                      <a:gd name="T7" fmla="*/ 240 h 248"/>
                    </a:gdLst>
                    <a:ahLst/>
                    <a:cxnLst>
                      <a:cxn ang="0">
                        <a:pos x="T0" y="T1"/>
                      </a:cxn>
                      <a:cxn ang="0">
                        <a:pos x="T2" y="T3"/>
                      </a:cxn>
                      <a:cxn ang="0">
                        <a:pos x="T4" y="T5"/>
                      </a:cxn>
                      <a:cxn ang="0">
                        <a:pos x="T6" y="T7"/>
                      </a:cxn>
                    </a:cxnLst>
                    <a:rect l="0" t="0" r="r" b="b"/>
                    <a:pathLst>
                      <a:path w="960" h="248">
                        <a:moveTo>
                          <a:pt x="0" y="0"/>
                        </a:moveTo>
                        <a:cubicBezTo>
                          <a:pt x="12" y="76"/>
                          <a:pt x="24" y="152"/>
                          <a:pt x="144" y="192"/>
                        </a:cubicBezTo>
                        <a:cubicBezTo>
                          <a:pt x="264" y="232"/>
                          <a:pt x="584" y="232"/>
                          <a:pt x="720" y="240"/>
                        </a:cubicBezTo>
                        <a:cubicBezTo>
                          <a:pt x="856" y="248"/>
                          <a:pt x="908" y="244"/>
                          <a:pt x="960" y="240"/>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84" name="Line 77">
                    <a:extLst>
                      <a:ext uri="{FF2B5EF4-FFF2-40B4-BE49-F238E27FC236}">
                        <a16:creationId xmlns:a16="http://schemas.microsoft.com/office/drawing/2014/main" id="{A12FC342-5198-C34A-B362-F0F434B3B0A1}"/>
                      </a:ext>
                    </a:extLst>
                  </p:cNvPr>
                  <p:cNvSpPr>
                    <a:spLocks noChangeShapeType="1"/>
                  </p:cNvSpPr>
                  <p:nvPr/>
                </p:nvSpPr>
                <p:spPr bwMode="auto">
                  <a:xfrm flipH="1">
                    <a:off x="3360" y="3408"/>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85" name="Line 78">
                    <a:extLst>
                      <a:ext uri="{FF2B5EF4-FFF2-40B4-BE49-F238E27FC236}">
                        <a16:creationId xmlns:a16="http://schemas.microsoft.com/office/drawing/2014/main" id="{6E0B258F-33B2-4E42-B693-245CC5F33263}"/>
                      </a:ext>
                    </a:extLst>
                  </p:cNvPr>
                  <p:cNvSpPr>
                    <a:spLocks noChangeShapeType="1"/>
                  </p:cNvSpPr>
                  <p:nvPr/>
                </p:nvSpPr>
                <p:spPr bwMode="auto">
                  <a:xfrm flipH="1">
                    <a:off x="3360" y="3168"/>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grpSp>
          <p:grpSp>
            <p:nvGrpSpPr>
              <p:cNvPr id="19" name="Group 79">
                <a:extLst>
                  <a:ext uri="{FF2B5EF4-FFF2-40B4-BE49-F238E27FC236}">
                    <a16:creationId xmlns:a16="http://schemas.microsoft.com/office/drawing/2014/main" id="{5911217D-D2E0-3044-A734-94CBCFDEF6DB}"/>
                  </a:ext>
                </a:extLst>
              </p:cNvPr>
              <p:cNvGrpSpPr>
                <a:grpSpLocks/>
              </p:cNvGrpSpPr>
              <p:nvPr/>
            </p:nvGrpSpPr>
            <p:grpSpPr bwMode="auto">
              <a:xfrm>
                <a:off x="2352" y="3168"/>
                <a:ext cx="960" cy="384"/>
                <a:chOff x="480" y="3504"/>
                <a:chExt cx="1200" cy="384"/>
              </a:xfrm>
            </p:grpSpPr>
            <p:sp>
              <p:nvSpPr>
                <p:cNvPr id="20" name="Line 80">
                  <a:extLst>
                    <a:ext uri="{FF2B5EF4-FFF2-40B4-BE49-F238E27FC236}">
                      <a16:creationId xmlns:a16="http://schemas.microsoft.com/office/drawing/2014/main" id="{B814F422-4EE9-8245-90E4-A2B597607CB5}"/>
                    </a:ext>
                  </a:extLst>
                </p:cNvPr>
                <p:cNvSpPr>
                  <a:spLocks noChangeShapeType="1"/>
                </p:cNvSpPr>
                <p:nvPr/>
              </p:nvSpPr>
              <p:spPr bwMode="auto">
                <a:xfrm flipV="1">
                  <a:off x="528"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1" name="Line 81">
                  <a:extLst>
                    <a:ext uri="{FF2B5EF4-FFF2-40B4-BE49-F238E27FC236}">
                      <a16:creationId xmlns:a16="http://schemas.microsoft.com/office/drawing/2014/main" id="{F8F350FB-407A-7A4A-B518-B280E6FA03AE}"/>
                    </a:ext>
                  </a:extLst>
                </p:cNvPr>
                <p:cNvSpPr>
                  <a:spLocks noChangeShapeType="1"/>
                </p:cNvSpPr>
                <p:nvPr/>
              </p:nvSpPr>
              <p:spPr bwMode="auto">
                <a:xfrm>
                  <a:off x="52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2" name="Line 82">
                  <a:extLst>
                    <a:ext uri="{FF2B5EF4-FFF2-40B4-BE49-F238E27FC236}">
                      <a16:creationId xmlns:a16="http://schemas.microsoft.com/office/drawing/2014/main" id="{F19B1AA4-717D-A74C-816C-3C11BDBD0C9D}"/>
                    </a:ext>
                  </a:extLst>
                </p:cNvPr>
                <p:cNvSpPr>
                  <a:spLocks noChangeShapeType="1"/>
                </p:cNvSpPr>
                <p:nvPr/>
              </p:nvSpPr>
              <p:spPr bwMode="auto">
                <a:xfrm flipV="1">
                  <a:off x="576"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3" name="Line 83">
                  <a:extLst>
                    <a:ext uri="{FF2B5EF4-FFF2-40B4-BE49-F238E27FC236}">
                      <a16:creationId xmlns:a16="http://schemas.microsoft.com/office/drawing/2014/main" id="{7D0B443B-8510-F34D-A23E-3E09C5EE485F}"/>
                    </a:ext>
                  </a:extLst>
                </p:cNvPr>
                <p:cNvSpPr>
                  <a:spLocks noChangeShapeType="1"/>
                </p:cNvSpPr>
                <p:nvPr/>
              </p:nvSpPr>
              <p:spPr bwMode="auto">
                <a:xfrm>
                  <a:off x="576"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4" name="Line 84">
                  <a:extLst>
                    <a:ext uri="{FF2B5EF4-FFF2-40B4-BE49-F238E27FC236}">
                      <a16:creationId xmlns:a16="http://schemas.microsoft.com/office/drawing/2014/main" id="{E30A5BC0-EAE0-DB48-912F-5E212D605FE4}"/>
                    </a:ext>
                  </a:extLst>
                </p:cNvPr>
                <p:cNvSpPr>
                  <a:spLocks noChangeShapeType="1"/>
                </p:cNvSpPr>
                <p:nvPr/>
              </p:nvSpPr>
              <p:spPr bwMode="auto">
                <a:xfrm flipV="1">
                  <a:off x="624"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5" name="Line 85">
                  <a:extLst>
                    <a:ext uri="{FF2B5EF4-FFF2-40B4-BE49-F238E27FC236}">
                      <a16:creationId xmlns:a16="http://schemas.microsoft.com/office/drawing/2014/main" id="{ABDFEE7B-7215-744D-89BD-D536E441C794}"/>
                    </a:ext>
                  </a:extLst>
                </p:cNvPr>
                <p:cNvSpPr>
                  <a:spLocks noChangeShapeType="1"/>
                </p:cNvSpPr>
                <p:nvPr/>
              </p:nvSpPr>
              <p:spPr bwMode="auto">
                <a:xfrm>
                  <a:off x="624"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6" name="Line 86">
                  <a:extLst>
                    <a:ext uri="{FF2B5EF4-FFF2-40B4-BE49-F238E27FC236}">
                      <a16:creationId xmlns:a16="http://schemas.microsoft.com/office/drawing/2014/main" id="{C8CE9847-48FA-5546-A288-2E83658D50AD}"/>
                    </a:ext>
                  </a:extLst>
                </p:cNvPr>
                <p:cNvSpPr>
                  <a:spLocks noChangeShapeType="1"/>
                </p:cNvSpPr>
                <p:nvPr/>
              </p:nvSpPr>
              <p:spPr bwMode="auto">
                <a:xfrm flipV="1">
                  <a:off x="672"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7" name="Line 87">
                  <a:extLst>
                    <a:ext uri="{FF2B5EF4-FFF2-40B4-BE49-F238E27FC236}">
                      <a16:creationId xmlns:a16="http://schemas.microsoft.com/office/drawing/2014/main" id="{13747E21-325C-1D46-B6C9-4CE8BC691EFA}"/>
                    </a:ext>
                  </a:extLst>
                </p:cNvPr>
                <p:cNvSpPr>
                  <a:spLocks noChangeShapeType="1"/>
                </p:cNvSpPr>
                <p:nvPr/>
              </p:nvSpPr>
              <p:spPr bwMode="auto">
                <a:xfrm>
                  <a:off x="672"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8" name="Line 88">
                  <a:extLst>
                    <a:ext uri="{FF2B5EF4-FFF2-40B4-BE49-F238E27FC236}">
                      <a16:creationId xmlns:a16="http://schemas.microsoft.com/office/drawing/2014/main" id="{87A7D097-DA65-BD45-B483-47FC56625FCD}"/>
                    </a:ext>
                  </a:extLst>
                </p:cNvPr>
                <p:cNvSpPr>
                  <a:spLocks noChangeShapeType="1"/>
                </p:cNvSpPr>
                <p:nvPr/>
              </p:nvSpPr>
              <p:spPr bwMode="auto">
                <a:xfrm flipV="1">
                  <a:off x="720"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9" name="Line 89">
                  <a:extLst>
                    <a:ext uri="{FF2B5EF4-FFF2-40B4-BE49-F238E27FC236}">
                      <a16:creationId xmlns:a16="http://schemas.microsoft.com/office/drawing/2014/main" id="{D28D1AC1-7D6D-A34B-ABD7-1854CB970601}"/>
                    </a:ext>
                  </a:extLst>
                </p:cNvPr>
                <p:cNvSpPr>
                  <a:spLocks noChangeShapeType="1"/>
                </p:cNvSpPr>
                <p:nvPr/>
              </p:nvSpPr>
              <p:spPr bwMode="auto">
                <a:xfrm>
                  <a:off x="720"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0" name="Line 90">
                  <a:extLst>
                    <a:ext uri="{FF2B5EF4-FFF2-40B4-BE49-F238E27FC236}">
                      <a16:creationId xmlns:a16="http://schemas.microsoft.com/office/drawing/2014/main" id="{57F67B69-E4A3-D842-B7A2-65D2314D0422}"/>
                    </a:ext>
                  </a:extLst>
                </p:cNvPr>
                <p:cNvSpPr>
                  <a:spLocks noChangeShapeType="1"/>
                </p:cNvSpPr>
                <p:nvPr/>
              </p:nvSpPr>
              <p:spPr bwMode="auto">
                <a:xfrm flipV="1">
                  <a:off x="768"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1" name="Line 91">
                  <a:extLst>
                    <a:ext uri="{FF2B5EF4-FFF2-40B4-BE49-F238E27FC236}">
                      <a16:creationId xmlns:a16="http://schemas.microsoft.com/office/drawing/2014/main" id="{20F74836-1C1A-8D4F-A634-6A87FF29A7D1}"/>
                    </a:ext>
                  </a:extLst>
                </p:cNvPr>
                <p:cNvSpPr>
                  <a:spLocks noChangeShapeType="1"/>
                </p:cNvSpPr>
                <p:nvPr/>
              </p:nvSpPr>
              <p:spPr bwMode="auto">
                <a:xfrm>
                  <a:off x="768"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2" name="Line 92">
                  <a:extLst>
                    <a:ext uri="{FF2B5EF4-FFF2-40B4-BE49-F238E27FC236}">
                      <a16:creationId xmlns:a16="http://schemas.microsoft.com/office/drawing/2014/main" id="{CEB9D14A-F4DA-8B46-B203-194361DEF93F}"/>
                    </a:ext>
                  </a:extLst>
                </p:cNvPr>
                <p:cNvSpPr>
                  <a:spLocks noChangeShapeType="1"/>
                </p:cNvSpPr>
                <p:nvPr/>
              </p:nvSpPr>
              <p:spPr bwMode="auto">
                <a:xfrm flipV="1">
                  <a:off x="816"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3" name="Line 93">
                  <a:extLst>
                    <a:ext uri="{FF2B5EF4-FFF2-40B4-BE49-F238E27FC236}">
                      <a16:creationId xmlns:a16="http://schemas.microsoft.com/office/drawing/2014/main" id="{D76AD582-1277-884A-8672-1DE1B175E2A1}"/>
                    </a:ext>
                  </a:extLst>
                </p:cNvPr>
                <p:cNvSpPr>
                  <a:spLocks noChangeShapeType="1"/>
                </p:cNvSpPr>
                <p:nvPr/>
              </p:nvSpPr>
              <p:spPr bwMode="auto">
                <a:xfrm>
                  <a:off x="816"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4" name="Line 94">
                  <a:extLst>
                    <a:ext uri="{FF2B5EF4-FFF2-40B4-BE49-F238E27FC236}">
                      <a16:creationId xmlns:a16="http://schemas.microsoft.com/office/drawing/2014/main" id="{4C77D830-9924-EC49-AE30-3A65DB072BEC}"/>
                    </a:ext>
                  </a:extLst>
                </p:cNvPr>
                <p:cNvSpPr>
                  <a:spLocks noChangeShapeType="1"/>
                </p:cNvSpPr>
                <p:nvPr/>
              </p:nvSpPr>
              <p:spPr bwMode="auto">
                <a:xfrm flipV="1">
                  <a:off x="864"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5" name="Line 95">
                  <a:extLst>
                    <a:ext uri="{FF2B5EF4-FFF2-40B4-BE49-F238E27FC236}">
                      <a16:creationId xmlns:a16="http://schemas.microsoft.com/office/drawing/2014/main" id="{F2D45D07-2006-B442-813F-248FC40505C4}"/>
                    </a:ext>
                  </a:extLst>
                </p:cNvPr>
                <p:cNvSpPr>
                  <a:spLocks noChangeShapeType="1"/>
                </p:cNvSpPr>
                <p:nvPr/>
              </p:nvSpPr>
              <p:spPr bwMode="auto">
                <a:xfrm>
                  <a:off x="864"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6" name="Line 96">
                  <a:extLst>
                    <a:ext uri="{FF2B5EF4-FFF2-40B4-BE49-F238E27FC236}">
                      <a16:creationId xmlns:a16="http://schemas.microsoft.com/office/drawing/2014/main" id="{EA9453FA-79CC-364E-9C0A-DC1797E395D1}"/>
                    </a:ext>
                  </a:extLst>
                </p:cNvPr>
                <p:cNvSpPr>
                  <a:spLocks noChangeShapeType="1"/>
                </p:cNvSpPr>
                <p:nvPr/>
              </p:nvSpPr>
              <p:spPr bwMode="auto">
                <a:xfrm flipV="1">
                  <a:off x="912"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7" name="Line 97">
                  <a:extLst>
                    <a:ext uri="{FF2B5EF4-FFF2-40B4-BE49-F238E27FC236}">
                      <a16:creationId xmlns:a16="http://schemas.microsoft.com/office/drawing/2014/main" id="{F45B2EF8-38B6-FE48-9309-055A592B35D3}"/>
                    </a:ext>
                  </a:extLst>
                </p:cNvPr>
                <p:cNvSpPr>
                  <a:spLocks noChangeShapeType="1"/>
                </p:cNvSpPr>
                <p:nvPr/>
              </p:nvSpPr>
              <p:spPr bwMode="auto">
                <a:xfrm>
                  <a:off x="912"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8" name="Line 98">
                  <a:extLst>
                    <a:ext uri="{FF2B5EF4-FFF2-40B4-BE49-F238E27FC236}">
                      <a16:creationId xmlns:a16="http://schemas.microsoft.com/office/drawing/2014/main" id="{7B8C0DEE-8FB3-5D40-8134-E04AC7E9EB75}"/>
                    </a:ext>
                  </a:extLst>
                </p:cNvPr>
                <p:cNvSpPr>
                  <a:spLocks noChangeShapeType="1"/>
                </p:cNvSpPr>
                <p:nvPr/>
              </p:nvSpPr>
              <p:spPr bwMode="auto">
                <a:xfrm flipV="1">
                  <a:off x="960"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39" name="Line 99">
                  <a:extLst>
                    <a:ext uri="{FF2B5EF4-FFF2-40B4-BE49-F238E27FC236}">
                      <a16:creationId xmlns:a16="http://schemas.microsoft.com/office/drawing/2014/main" id="{8B9517F1-99FE-4A44-8DB1-630F67A1A26D}"/>
                    </a:ext>
                  </a:extLst>
                </p:cNvPr>
                <p:cNvSpPr>
                  <a:spLocks noChangeShapeType="1"/>
                </p:cNvSpPr>
                <p:nvPr/>
              </p:nvSpPr>
              <p:spPr bwMode="auto">
                <a:xfrm>
                  <a:off x="960"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0" name="Line 100">
                  <a:extLst>
                    <a:ext uri="{FF2B5EF4-FFF2-40B4-BE49-F238E27FC236}">
                      <a16:creationId xmlns:a16="http://schemas.microsoft.com/office/drawing/2014/main" id="{A71AD538-813C-2C45-B319-E9BEFC80F97E}"/>
                    </a:ext>
                  </a:extLst>
                </p:cNvPr>
                <p:cNvSpPr>
                  <a:spLocks noChangeShapeType="1"/>
                </p:cNvSpPr>
                <p:nvPr/>
              </p:nvSpPr>
              <p:spPr bwMode="auto">
                <a:xfrm flipV="1">
                  <a:off x="1008"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1" name="Line 101">
                  <a:extLst>
                    <a:ext uri="{FF2B5EF4-FFF2-40B4-BE49-F238E27FC236}">
                      <a16:creationId xmlns:a16="http://schemas.microsoft.com/office/drawing/2014/main" id="{1BB956A2-4C26-524A-B870-57E620876B4E}"/>
                    </a:ext>
                  </a:extLst>
                </p:cNvPr>
                <p:cNvSpPr>
                  <a:spLocks noChangeShapeType="1"/>
                </p:cNvSpPr>
                <p:nvPr/>
              </p:nvSpPr>
              <p:spPr bwMode="auto">
                <a:xfrm>
                  <a:off x="100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2" name="Line 102">
                  <a:extLst>
                    <a:ext uri="{FF2B5EF4-FFF2-40B4-BE49-F238E27FC236}">
                      <a16:creationId xmlns:a16="http://schemas.microsoft.com/office/drawing/2014/main" id="{B20AA550-D783-2442-85C9-0AF9EE735FA4}"/>
                    </a:ext>
                  </a:extLst>
                </p:cNvPr>
                <p:cNvSpPr>
                  <a:spLocks noChangeShapeType="1"/>
                </p:cNvSpPr>
                <p:nvPr/>
              </p:nvSpPr>
              <p:spPr bwMode="auto">
                <a:xfrm flipV="1">
                  <a:off x="1056"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3" name="Line 103">
                  <a:extLst>
                    <a:ext uri="{FF2B5EF4-FFF2-40B4-BE49-F238E27FC236}">
                      <a16:creationId xmlns:a16="http://schemas.microsoft.com/office/drawing/2014/main" id="{BEA01D62-53CD-A04F-B724-C43C81346EF5}"/>
                    </a:ext>
                  </a:extLst>
                </p:cNvPr>
                <p:cNvSpPr>
                  <a:spLocks noChangeShapeType="1"/>
                </p:cNvSpPr>
                <p:nvPr/>
              </p:nvSpPr>
              <p:spPr bwMode="auto">
                <a:xfrm>
                  <a:off x="1056"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4" name="Line 104">
                  <a:extLst>
                    <a:ext uri="{FF2B5EF4-FFF2-40B4-BE49-F238E27FC236}">
                      <a16:creationId xmlns:a16="http://schemas.microsoft.com/office/drawing/2014/main" id="{FEC952C6-0D55-744F-816C-2060FDC3C5AD}"/>
                    </a:ext>
                  </a:extLst>
                </p:cNvPr>
                <p:cNvSpPr>
                  <a:spLocks noChangeShapeType="1"/>
                </p:cNvSpPr>
                <p:nvPr/>
              </p:nvSpPr>
              <p:spPr bwMode="auto">
                <a:xfrm flipV="1">
                  <a:off x="1104"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5" name="Line 105">
                  <a:extLst>
                    <a:ext uri="{FF2B5EF4-FFF2-40B4-BE49-F238E27FC236}">
                      <a16:creationId xmlns:a16="http://schemas.microsoft.com/office/drawing/2014/main" id="{E40DFBCD-9E5F-DD44-AE77-46A6BDC1C445}"/>
                    </a:ext>
                  </a:extLst>
                </p:cNvPr>
                <p:cNvSpPr>
                  <a:spLocks noChangeShapeType="1"/>
                </p:cNvSpPr>
                <p:nvPr/>
              </p:nvSpPr>
              <p:spPr bwMode="auto">
                <a:xfrm>
                  <a:off x="1104"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6" name="Line 106">
                  <a:extLst>
                    <a:ext uri="{FF2B5EF4-FFF2-40B4-BE49-F238E27FC236}">
                      <a16:creationId xmlns:a16="http://schemas.microsoft.com/office/drawing/2014/main" id="{74710EF7-5C01-3447-8341-5E320906FD88}"/>
                    </a:ext>
                  </a:extLst>
                </p:cNvPr>
                <p:cNvSpPr>
                  <a:spLocks noChangeShapeType="1"/>
                </p:cNvSpPr>
                <p:nvPr/>
              </p:nvSpPr>
              <p:spPr bwMode="auto">
                <a:xfrm flipV="1">
                  <a:off x="1152"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7" name="Line 107">
                  <a:extLst>
                    <a:ext uri="{FF2B5EF4-FFF2-40B4-BE49-F238E27FC236}">
                      <a16:creationId xmlns:a16="http://schemas.microsoft.com/office/drawing/2014/main" id="{AEFDFBC3-F48B-F94D-92BC-3B7D459D1B82}"/>
                    </a:ext>
                  </a:extLst>
                </p:cNvPr>
                <p:cNvSpPr>
                  <a:spLocks noChangeShapeType="1"/>
                </p:cNvSpPr>
                <p:nvPr/>
              </p:nvSpPr>
              <p:spPr bwMode="auto">
                <a:xfrm>
                  <a:off x="1152"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8" name="Line 108">
                  <a:extLst>
                    <a:ext uri="{FF2B5EF4-FFF2-40B4-BE49-F238E27FC236}">
                      <a16:creationId xmlns:a16="http://schemas.microsoft.com/office/drawing/2014/main" id="{FC71F479-4CDB-3B4C-A165-DD07ED928AAD}"/>
                    </a:ext>
                  </a:extLst>
                </p:cNvPr>
                <p:cNvSpPr>
                  <a:spLocks noChangeShapeType="1"/>
                </p:cNvSpPr>
                <p:nvPr/>
              </p:nvSpPr>
              <p:spPr bwMode="auto">
                <a:xfrm flipV="1">
                  <a:off x="1200"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49" name="Line 109">
                  <a:extLst>
                    <a:ext uri="{FF2B5EF4-FFF2-40B4-BE49-F238E27FC236}">
                      <a16:creationId xmlns:a16="http://schemas.microsoft.com/office/drawing/2014/main" id="{C9E6CC60-8474-7941-AC56-00B6CB62AA17}"/>
                    </a:ext>
                  </a:extLst>
                </p:cNvPr>
                <p:cNvSpPr>
                  <a:spLocks noChangeShapeType="1"/>
                </p:cNvSpPr>
                <p:nvPr/>
              </p:nvSpPr>
              <p:spPr bwMode="auto">
                <a:xfrm>
                  <a:off x="1200"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0" name="Line 110">
                  <a:extLst>
                    <a:ext uri="{FF2B5EF4-FFF2-40B4-BE49-F238E27FC236}">
                      <a16:creationId xmlns:a16="http://schemas.microsoft.com/office/drawing/2014/main" id="{8C2B0730-2E9E-4A4D-BBA1-D89AE659D36B}"/>
                    </a:ext>
                  </a:extLst>
                </p:cNvPr>
                <p:cNvSpPr>
                  <a:spLocks noChangeShapeType="1"/>
                </p:cNvSpPr>
                <p:nvPr/>
              </p:nvSpPr>
              <p:spPr bwMode="auto">
                <a:xfrm flipV="1">
                  <a:off x="1248"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1" name="Line 111">
                  <a:extLst>
                    <a:ext uri="{FF2B5EF4-FFF2-40B4-BE49-F238E27FC236}">
                      <a16:creationId xmlns:a16="http://schemas.microsoft.com/office/drawing/2014/main" id="{EE2EB7FA-1387-5043-A71A-D5C088BB1AF6}"/>
                    </a:ext>
                  </a:extLst>
                </p:cNvPr>
                <p:cNvSpPr>
                  <a:spLocks noChangeShapeType="1"/>
                </p:cNvSpPr>
                <p:nvPr/>
              </p:nvSpPr>
              <p:spPr bwMode="auto">
                <a:xfrm>
                  <a:off x="1248"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2" name="Line 112">
                  <a:extLst>
                    <a:ext uri="{FF2B5EF4-FFF2-40B4-BE49-F238E27FC236}">
                      <a16:creationId xmlns:a16="http://schemas.microsoft.com/office/drawing/2014/main" id="{C7742AA1-2E54-FD45-9DEC-E81BCC1DC415}"/>
                    </a:ext>
                  </a:extLst>
                </p:cNvPr>
                <p:cNvSpPr>
                  <a:spLocks noChangeShapeType="1"/>
                </p:cNvSpPr>
                <p:nvPr/>
              </p:nvSpPr>
              <p:spPr bwMode="auto">
                <a:xfrm>
                  <a:off x="480"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3" name="Line 113">
                  <a:extLst>
                    <a:ext uri="{FF2B5EF4-FFF2-40B4-BE49-F238E27FC236}">
                      <a16:creationId xmlns:a16="http://schemas.microsoft.com/office/drawing/2014/main" id="{0DEB39D6-405E-834F-BDF5-D0142A693AF9}"/>
                    </a:ext>
                  </a:extLst>
                </p:cNvPr>
                <p:cNvSpPr>
                  <a:spLocks noChangeShapeType="1"/>
                </p:cNvSpPr>
                <p:nvPr/>
              </p:nvSpPr>
              <p:spPr bwMode="auto">
                <a:xfrm flipV="1">
                  <a:off x="1296"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4" name="Line 114">
                  <a:extLst>
                    <a:ext uri="{FF2B5EF4-FFF2-40B4-BE49-F238E27FC236}">
                      <a16:creationId xmlns:a16="http://schemas.microsoft.com/office/drawing/2014/main" id="{D45D0E50-8B8F-064E-B9A0-579316931420}"/>
                    </a:ext>
                  </a:extLst>
                </p:cNvPr>
                <p:cNvSpPr>
                  <a:spLocks noChangeShapeType="1"/>
                </p:cNvSpPr>
                <p:nvPr/>
              </p:nvSpPr>
              <p:spPr bwMode="auto">
                <a:xfrm>
                  <a:off x="1296"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5" name="Line 115">
                  <a:extLst>
                    <a:ext uri="{FF2B5EF4-FFF2-40B4-BE49-F238E27FC236}">
                      <a16:creationId xmlns:a16="http://schemas.microsoft.com/office/drawing/2014/main" id="{23CCD188-F56A-C342-9C6C-BA5BF422A3EC}"/>
                    </a:ext>
                  </a:extLst>
                </p:cNvPr>
                <p:cNvSpPr>
                  <a:spLocks noChangeShapeType="1"/>
                </p:cNvSpPr>
                <p:nvPr/>
              </p:nvSpPr>
              <p:spPr bwMode="auto">
                <a:xfrm flipV="1">
                  <a:off x="1344"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6" name="Line 116">
                  <a:extLst>
                    <a:ext uri="{FF2B5EF4-FFF2-40B4-BE49-F238E27FC236}">
                      <a16:creationId xmlns:a16="http://schemas.microsoft.com/office/drawing/2014/main" id="{16C7FFE0-4E58-3643-9004-E9704896D730}"/>
                    </a:ext>
                  </a:extLst>
                </p:cNvPr>
                <p:cNvSpPr>
                  <a:spLocks noChangeShapeType="1"/>
                </p:cNvSpPr>
                <p:nvPr/>
              </p:nvSpPr>
              <p:spPr bwMode="auto">
                <a:xfrm>
                  <a:off x="1344"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7" name="Line 117">
                  <a:extLst>
                    <a:ext uri="{FF2B5EF4-FFF2-40B4-BE49-F238E27FC236}">
                      <a16:creationId xmlns:a16="http://schemas.microsoft.com/office/drawing/2014/main" id="{236A7E80-77E1-F74B-828C-FF7358687E60}"/>
                    </a:ext>
                  </a:extLst>
                </p:cNvPr>
                <p:cNvSpPr>
                  <a:spLocks noChangeShapeType="1"/>
                </p:cNvSpPr>
                <p:nvPr/>
              </p:nvSpPr>
              <p:spPr bwMode="auto">
                <a:xfrm flipV="1">
                  <a:off x="1392"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8" name="Line 118">
                  <a:extLst>
                    <a:ext uri="{FF2B5EF4-FFF2-40B4-BE49-F238E27FC236}">
                      <a16:creationId xmlns:a16="http://schemas.microsoft.com/office/drawing/2014/main" id="{C7CB455E-25E2-C642-B5BC-443E5FBC86F9}"/>
                    </a:ext>
                  </a:extLst>
                </p:cNvPr>
                <p:cNvSpPr>
                  <a:spLocks noChangeShapeType="1"/>
                </p:cNvSpPr>
                <p:nvPr/>
              </p:nvSpPr>
              <p:spPr bwMode="auto">
                <a:xfrm>
                  <a:off x="1392"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59" name="Line 119">
                  <a:extLst>
                    <a:ext uri="{FF2B5EF4-FFF2-40B4-BE49-F238E27FC236}">
                      <a16:creationId xmlns:a16="http://schemas.microsoft.com/office/drawing/2014/main" id="{913A940E-14F0-D342-8DB4-E6BBF8875AC0}"/>
                    </a:ext>
                  </a:extLst>
                </p:cNvPr>
                <p:cNvSpPr>
                  <a:spLocks noChangeShapeType="1"/>
                </p:cNvSpPr>
                <p:nvPr/>
              </p:nvSpPr>
              <p:spPr bwMode="auto">
                <a:xfrm flipV="1">
                  <a:off x="1440"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0" name="Line 120">
                  <a:extLst>
                    <a:ext uri="{FF2B5EF4-FFF2-40B4-BE49-F238E27FC236}">
                      <a16:creationId xmlns:a16="http://schemas.microsoft.com/office/drawing/2014/main" id="{44DED819-F1BF-B741-91E9-D95C24F693D1}"/>
                    </a:ext>
                  </a:extLst>
                </p:cNvPr>
                <p:cNvSpPr>
                  <a:spLocks noChangeShapeType="1"/>
                </p:cNvSpPr>
                <p:nvPr/>
              </p:nvSpPr>
              <p:spPr bwMode="auto">
                <a:xfrm>
                  <a:off x="1440"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1" name="Line 121">
                  <a:extLst>
                    <a:ext uri="{FF2B5EF4-FFF2-40B4-BE49-F238E27FC236}">
                      <a16:creationId xmlns:a16="http://schemas.microsoft.com/office/drawing/2014/main" id="{8804D945-B222-904C-A85C-E10B41C047C4}"/>
                    </a:ext>
                  </a:extLst>
                </p:cNvPr>
                <p:cNvSpPr>
                  <a:spLocks noChangeShapeType="1"/>
                </p:cNvSpPr>
                <p:nvPr/>
              </p:nvSpPr>
              <p:spPr bwMode="auto">
                <a:xfrm flipV="1">
                  <a:off x="1488"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2" name="Line 122">
                  <a:extLst>
                    <a:ext uri="{FF2B5EF4-FFF2-40B4-BE49-F238E27FC236}">
                      <a16:creationId xmlns:a16="http://schemas.microsoft.com/office/drawing/2014/main" id="{AEF3AAFF-2001-F549-B856-0E9015B82B1C}"/>
                    </a:ext>
                  </a:extLst>
                </p:cNvPr>
                <p:cNvSpPr>
                  <a:spLocks noChangeShapeType="1"/>
                </p:cNvSpPr>
                <p:nvPr/>
              </p:nvSpPr>
              <p:spPr bwMode="auto">
                <a:xfrm>
                  <a:off x="148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3" name="Line 123">
                  <a:extLst>
                    <a:ext uri="{FF2B5EF4-FFF2-40B4-BE49-F238E27FC236}">
                      <a16:creationId xmlns:a16="http://schemas.microsoft.com/office/drawing/2014/main" id="{0578D4B9-90B0-6247-BD7D-467755923E69}"/>
                    </a:ext>
                  </a:extLst>
                </p:cNvPr>
                <p:cNvSpPr>
                  <a:spLocks noChangeShapeType="1"/>
                </p:cNvSpPr>
                <p:nvPr/>
              </p:nvSpPr>
              <p:spPr bwMode="auto">
                <a:xfrm flipV="1">
                  <a:off x="1536"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4" name="Line 124">
                  <a:extLst>
                    <a:ext uri="{FF2B5EF4-FFF2-40B4-BE49-F238E27FC236}">
                      <a16:creationId xmlns:a16="http://schemas.microsoft.com/office/drawing/2014/main" id="{CE95DF53-E234-564B-B85C-0426655F74CB}"/>
                    </a:ext>
                  </a:extLst>
                </p:cNvPr>
                <p:cNvSpPr>
                  <a:spLocks noChangeShapeType="1"/>
                </p:cNvSpPr>
                <p:nvPr/>
              </p:nvSpPr>
              <p:spPr bwMode="auto">
                <a:xfrm>
                  <a:off x="1536"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5" name="Line 125">
                  <a:extLst>
                    <a:ext uri="{FF2B5EF4-FFF2-40B4-BE49-F238E27FC236}">
                      <a16:creationId xmlns:a16="http://schemas.microsoft.com/office/drawing/2014/main" id="{D9CD56C8-959B-A047-B497-55F0079A041D}"/>
                    </a:ext>
                  </a:extLst>
                </p:cNvPr>
                <p:cNvSpPr>
                  <a:spLocks noChangeShapeType="1"/>
                </p:cNvSpPr>
                <p:nvPr/>
              </p:nvSpPr>
              <p:spPr bwMode="auto">
                <a:xfrm flipV="1">
                  <a:off x="1584"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6" name="Line 126">
                  <a:extLst>
                    <a:ext uri="{FF2B5EF4-FFF2-40B4-BE49-F238E27FC236}">
                      <a16:creationId xmlns:a16="http://schemas.microsoft.com/office/drawing/2014/main" id="{D48E91EE-9FBE-AB47-A917-15B7203EB417}"/>
                    </a:ext>
                  </a:extLst>
                </p:cNvPr>
                <p:cNvSpPr>
                  <a:spLocks noChangeShapeType="1"/>
                </p:cNvSpPr>
                <p:nvPr/>
              </p:nvSpPr>
              <p:spPr bwMode="auto">
                <a:xfrm>
                  <a:off x="1584"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7" name="Line 127">
                  <a:extLst>
                    <a:ext uri="{FF2B5EF4-FFF2-40B4-BE49-F238E27FC236}">
                      <a16:creationId xmlns:a16="http://schemas.microsoft.com/office/drawing/2014/main" id="{70A2A3D7-8CB5-C648-B3F7-6AFCAEFD326F}"/>
                    </a:ext>
                  </a:extLst>
                </p:cNvPr>
                <p:cNvSpPr>
                  <a:spLocks noChangeShapeType="1"/>
                </p:cNvSpPr>
                <p:nvPr/>
              </p:nvSpPr>
              <p:spPr bwMode="auto">
                <a:xfrm flipV="1">
                  <a:off x="1632" y="350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8" name="Line 128">
                  <a:extLst>
                    <a:ext uri="{FF2B5EF4-FFF2-40B4-BE49-F238E27FC236}">
                      <a16:creationId xmlns:a16="http://schemas.microsoft.com/office/drawing/2014/main" id="{03CB3E63-B874-D745-A48B-4C31601EC45B}"/>
                    </a:ext>
                  </a:extLst>
                </p:cNvPr>
                <p:cNvSpPr>
                  <a:spLocks noChangeShapeType="1"/>
                </p:cNvSpPr>
                <p:nvPr/>
              </p:nvSpPr>
              <p:spPr bwMode="auto">
                <a:xfrm>
                  <a:off x="1632" y="388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grpSp>
        </p:grpSp>
        <p:sp>
          <p:nvSpPr>
            <p:cNvPr id="17" name="Text Box 129">
              <a:extLst>
                <a:ext uri="{FF2B5EF4-FFF2-40B4-BE49-F238E27FC236}">
                  <a16:creationId xmlns:a16="http://schemas.microsoft.com/office/drawing/2014/main" id="{CD8ECB33-5CB7-5E4B-8E0E-356048728FCD}"/>
                </a:ext>
              </a:extLst>
            </p:cNvPr>
            <p:cNvSpPr txBox="1">
              <a:spLocks noChangeArrowheads="1"/>
            </p:cNvSpPr>
            <p:nvPr/>
          </p:nvSpPr>
          <p:spPr bwMode="auto">
            <a:xfrm>
              <a:off x="384" y="3312"/>
              <a:ext cx="13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a:t>accelerating field pulse:</a:t>
              </a:r>
            </a:p>
          </p:txBody>
        </p:sp>
      </p:grpSp>
      <p:sp>
        <p:nvSpPr>
          <p:cNvPr id="134" name="Segnaposto numero diapositiva 5">
            <a:extLst>
              <a:ext uri="{FF2B5EF4-FFF2-40B4-BE49-F238E27FC236}">
                <a16:creationId xmlns:a16="http://schemas.microsoft.com/office/drawing/2014/main" id="{C0E6BB9F-9B61-5148-9FD5-C041DDC13FEB}"/>
              </a:ext>
            </a:extLst>
          </p:cNvPr>
          <p:cNvSpPr txBox="1">
            <a:spLocks/>
          </p:cNvSpPr>
          <p:nvPr/>
        </p:nvSpPr>
        <p:spPr bwMode="auto">
          <a:xfrm>
            <a:off x="10199427" y="1579368"/>
            <a:ext cx="1775564" cy="381000"/>
          </a:xfrm>
          <a:prstGeom prst="rect">
            <a:avLst/>
          </a:prstGeom>
          <a:noFill/>
          <a:ln>
            <a:solidFill>
              <a:srgbClr val="154D8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buFontTx/>
              <a:buNone/>
              <a:defRPr sz="900" b="1" kern="1200">
                <a:solidFill>
                  <a:srgbClr val="154D8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r>
              <a:rPr lang="it-IT" altLang="it-IT" sz="1050" b="0" dirty="0"/>
              <a:t>C. Pagani - ISLC08 - </a:t>
            </a:r>
            <a:r>
              <a:rPr lang="it-IT" altLang="it-IT" sz="1050" b="0" dirty="0" err="1"/>
              <a:t>Lecture</a:t>
            </a:r>
            <a:r>
              <a:rPr lang="it-IT" altLang="it-IT" sz="1050" b="0" dirty="0"/>
              <a:t> 1</a:t>
            </a:r>
          </a:p>
          <a:p>
            <a:r>
              <a:rPr lang="it-IT" altLang="it-IT" sz="1000" b="0" dirty="0" err="1"/>
              <a:t>Oak</a:t>
            </a:r>
            <a:r>
              <a:rPr lang="it-IT" altLang="it-IT" sz="1000" b="0" dirty="0"/>
              <a:t> </a:t>
            </a:r>
            <a:r>
              <a:rPr lang="it-IT" altLang="it-IT" sz="1000" b="0" dirty="0" err="1"/>
              <a:t>Brook</a:t>
            </a:r>
            <a:r>
              <a:rPr lang="it-IT" altLang="it-IT" sz="1000" b="0" dirty="0"/>
              <a:t>, </a:t>
            </a:r>
            <a:r>
              <a:rPr lang="it-IT" altLang="it-IT" sz="1000" b="0" dirty="0" err="1"/>
              <a:t>October</a:t>
            </a:r>
            <a:r>
              <a:rPr lang="it-IT" altLang="it-IT" sz="1000" b="0" dirty="0"/>
              <a:t> 20, 2008</a:t>
            </a:r>
            <a:endParaRPr lang="en-US" altLang="it-IT" b="0" dirty="0"/>
          </a:p>
        </p:txBody>
      </p:sp>
      <p:sp>
        <p:nvSpPr>
          <p:cNvPr id="5" name="Segnaposto numero diapositiva 5">
            <a:extLst>
              <a:ext uri="{FF2B5EF4-FFF2-40B4-BE49-F238E27FC236}">
                <a16:creationId xmlns:a16="http://schemas.microsoft.com/office/drawing/2014/main" id="{154C4D63-FDAB-0641-C383-E2A564BA3F1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86267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138617-C235-3C90-5CDE-F0001A25C9FA}"/>
              </a:ext>
            </a:extLst>
          </p:cNvPr>
          <p:cNvSpPr>
            <a:spLocks noGrp="1"/>
          </p:cNvSpPr>
          <p:nvPr>
            <p:ph type="title"/>
          </p:nvPr>
        </p:nvSpPr>
        <p:spPr/>
        <p:txBody>
          <a:bodyPr/>
          <a:lstStyle/>
          <a:p>
            <a:r>
              <a:rPr lang="en-US" dirty="0"/>
              <a:t>TESLA Collaboration: Origin and Mission</a:t>
            </a:r>
            <a:endParaRPr lang="en-US" sz="2400" b="0" dirty="0"/>
          </a:p>
        </p:txBody>
      </p:sp>
      <p:sp>
        <p:nvSpPr>
          <p:cNvPr id="5" name="Segnaposto contenuto 4">
            <a:extLst>
              <a:ext uri="{FF2B5EF4-FFF2-40B4-BE49-F238E27FC236}">
                <a16:creationId xmlns:a16="http://schemas.microsoft.com/office/drawing/2014/main" id="{C41933D0-4EBE-41F7-6AEE-3B86792B4016}"/>
              </a:ext>
            </a:extLst>
          </p:cNvPr>
          <p:cNvSpPr>
            <a:spLocks noGrp="1"/>
          </p:cNvSpPr>
          <p:nvPr>
            <p:ph sz="half" idx="1"/>
          </p:nvPr>
        </p:nvSpPr>
        <p:spPr>
          <a:xfrm>
            <a:off x="406400" y="914400"/>
            <a:ext cx="4347401" cy="5486400"/>
          </a:xfrm>
        </p:spPr>
        <p:txBody>
          <a:bodyPr/>
          <a:lstStyle/>
          <a:p>
            <a:endParaRPr lang="it-IT"/>
          </a:p>
        </p:txBody>
      </p:sp>
      <p:sp>
        <p:nvSpPr>
          <p:cNvPr id="3" name="Segnaposto data 2">
            <a:extLst>
              <a:ext uri="{FF2B5EF4-FFF2-40B4-BE49-F238E27FC236}">
                <a16:creationId xmlns:a16="http://schemas.microsoft.com/office/drawing/2014/main" id="{2B351FDE-C85A-B026-3D7C-8F4F5B51A856}"/>
              </a:ext>
            </a:extLst>
          </p:cNvPr>
          <p:cNvSpPr>
            <a:spLocks noGrp="1"/>
          </p:cNvSpPr>
          <p:nvPr>
            <p:ph type="dt" sz="half" idx="10"/>
          </p:nvPr>
        </p:nvSpPr>
        <p:spPr/>
        <p:txBody>
          <a:bodyPr wrap="square" anchor="t">
            <a:normAutofit/>
          </a:bodyPr>
          <a:lstStyle/>
          <a:p>
            <a:pPr>
              <a:lnSpc>
                <a:spcPct val="90000"/>
              </a:lnSpc>
              <a:spcAft>
                <a:spcPts val="600"/>
              </a:spcAft>
              <a:defRPr/>
            </a:pPr>
            <a:r>
              <a:rPr lang="en-US" altLang="it-IT"/>
              <a:t>Carlo Pagani</a:t>
            </a:r>
          </a:p>
        </p:txBody>
      </p:sp>
      <p:sp>
        <p:nvSpPr>
          <p:cNvPr id="4" name="Segnaposto piè di pagina 3">
            <a:extLst>
              <a:ext uri="{FF2B5EF4-FFF2-40B4-BE49-F238E27FC236}">
                <a16:creationId xmlns:a16="http://schemas.microsoft.com/office/drawing/2014/main" id="{41B601C9-DB09-4EA9-27A1-3254791A0D31}"/>
              </a:ext>
            </a:extLst>
          </p:cNvPr>
          <p:cNvSpPr>
            <a:spLocks noGrp="1"/>
          </p:cNvSpPr>
          <p:nvPr>
            <p:ph type="ftr" sz="quarter" idx="11"/>
          </p:nvPr>
        </p:nvSpPr>
        <p:spPr/>
        <p:txBody>
          <a:bodyPr wrap="square" anchor="t">
            <a:normAutofit/>
          </a:bodyPr>
          <a:lstStyle/>
          <a:p>
            <a:pPr>
              <a:lnSpc>
                <a:spcPct val="90000"/>
              </a:lnSpc>
              <a:spcAft>
                <a:spcPts val="600"/>
              </a:spcAft>
              <a:defRPr/>
            </a:pPr>
            <a:fld id="{8DAD3638-8E0C-4079-83E3-101B55F74CF3}" type="slidenum">
              <a:rPr lang="en-US" altLang="it-IT" smtClean="0"/>
              <a:pPr>
                <a:lnSpc>
                  <a:spcPct val="90000"/>
                </a:lnSpc>
                <a:spcAft>
                  <a:spcPts val="600"/>
                </a:spcAft>
                <a:defRPr/>
              </a:pPr>
              <a:t>15</a:t>
            </a:fld>
            <a:endParaRPr lang="en-US" altLang="it-IT"/>
          </a:p>
        </p:txBody>
      </p:sp>
      <p:pic>
        <p:nvPicPr>
          <p:cNvPr id="7" name="Immagine 6">
            <a:extLst>
              <a:ext uri="{FF2B5EF4-FFF2-40B4-BE49-F238E27FC236}">
                <a16:creationId xmlns:a16="http://schemas.microsoft.com/office/drawing/2014/main" id="{F1E61F12-08F3-CBC4-7911-1EEBCDCEED23}"/>
              </a:ext>
            </a:extLst>
          </p:cNvPr>
          <p:cNvPicPr>
            <a:picLocks noChangeAspect="1"/>
          </p:cNvPicPr>
          <p:nvPr/>
        </p:nvPicPr>
        <p:blipFill rotWithShape="1">
          <a:blip r:embed="rId2">
            <a:extLst>
              <a:ext uri="{28A0092B-C50C-407E-A947-70E740481C1C}">
                <a14:useLocalDpi xmlns:a14="http://schemas.microsoft.com/office/drawing/2010/main" val="0"/>
              </a:ext>
            </a:extLst>
          </a:blip>
          <a:srcRect l="11155" r="4110"/>
          <a:stretch/>
        </p:blipFill>
        <p:spPr>
          <a:xfrm rot="16200000">
            <a:off x="-218662" y="1328325"/>
            <a:ext cx="5419725" cy="4525200"/>
          </a:xfrm>
          <a:prstGeom prst="rect">
            <a:avLst/>
          </a:prstGeom>
          <a:noFill/>
        </p:spPr>
      </p:pic>
      <p:sp>
        <p:nvSpPr>
          <p:cNvPr id="8" name="Text Box 4">
            <a:extLst>
              <a:ext uri="{FF2B5EF4-FFF2-40B4-BE49-F238E27FC236}">
                <a16:creationId xmlns:a16="http://schemas.microsoft.com/office/drawing/2014/main" id="{2F87C6D2-5227-A686-6D2B-ACB3ACE352F3}"/>
              </a:ext>
            </a:extLst>
          </p:cNvPr>
          <p:cNvSpPr txBox="1">
            <a:spLocks noGrp="1" noChangeArrowheads="1"/>
          </p:cNvSpPr>
          <p:nvPr>
            <p:ph sz="half" idx="2"/>
          </p:nvPr>
        </p:nvSpPr>
        <p:spPr bwMode="auto">
          <a:xfrm>
            <a:off x="4932363" y="914400"/>
            <a:ext cx="6853237"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4219575" algn="l"/>
              </a:tabLst>
              <a:defRPr sz="2400">
                <a:solidFill>
                  <a:schemeClr val="tx1"/>
                </a:solidFill>
                <a:latin typeface="Times New Roman" panose="02020603050405020304" pitchFamily="18" charset="0"/>
              </a:defRPr>
            </a:lvl1pPr>
            <a:lvl2pPr marL="361950" indent="-180975" algn="l">
              <a:tabLst>
                <a:tab pos="4219575" algn="l"/>
              </a:tabLst>
              <a:defRPr sz="2400">
                <a:solidFill>
                  <a:schemeClr val="tx1"/>
                </a:solidFill>
                <a:latin typeface="Times New Roman" panose="02020603050405020304" pitchFamily="18" charset="0"/>
              </a:defRPr>
            </a:lvl2pPr>
            <a:lvl3pPr algn="l">
              <a:tabLst>
                <a:tab pos="4219575" algn="l"/>
              </a:tabLst>
              <a:defRPr sz="2400">
                <a:solidFill>
                  <a:schemeClr val="tx1"/>
                </a:solidFill>
                <a:latin typeface="Times New Roman" panose="02020603050405020304" pitchFamily="18" charset="0"/>
              </a:defRPr>
            </a:lvl3pPr>
            <a:lvl4pPr algn="l">
              <a:tabLst>
                <a:tab pos="4219575" algn="l"/>
              </a:tabLst>
              <a:defRPr sz="2400">
                <a:solidFill>
                  <a:schemeClr val="tx1"/>
                </a:solidFill>
                <a:latin typeface="Times New Roman" panose="02020603050405020304" pitchFamily="18" charset="0"/>
              </a:defRPr>
            </a:lvl4pPr>
            <a:lvl5pPr algn="l">
              <a:tabLst>
                <a:tab pos="4219575" algn="l"/>
              </a:tabLst>
              <a:defRPr sz="2400">
                <a:solidFill>
                  <a:schemeClr val="tx1"/>
                </a:solidFill>
                <a:latin typeface="Times New Roman" panose="02020603050405020304" pitchFamily="18" charset="0"/>
              </a:defRPr>
            </a:lvl5pPr>
            <a:lvl6pPr fontAlgn="base">
              <a:spcBef>
                <a:spcPct val="0"/>
              </a:spcBef>
              <a:spcAft>
                <a:spcPct val="0"/>
              </a:spcAft>
              <a:tabLst>
                <a:tab pos="4219575" algn="l"/>
              </a:tabLst>
              <a:defRPr sz="2400">
                <a:solidFill>
                  <a:schemeClr val="tx1"/>
                </a:solidFill>
                <a:latin typeface="Times New Roman" panose="02020603050405020304" pitchFamily="18" charset="0"/>
              </a:defRPr>
            </a:lvl6pPr>
            <a:lvl7pPr fontAlgn="base">
              <a:spcBef>
                <a:spcPct val="0"/>
              </a:spcBef>
              <a:spcAft>
                <a:spcPct val="0"/>
              </a:spcAft>
              <a:tabLst>
                <a:tab pos="4219575" algn="l"/>
              </a:tabLst>
              <a:defRPr sz="2400">
                <a:solidFill>
                  <a:schemeClr val="tx1"/>
                </a:solidFill>
                <a:latin typeface="Times New Roman" panose="02020603050405020304" pitchFamily="18" charset="0"/>
              </a:defRPr>
            </a:lvl7pPr>
            <a:lvl8pPr fontAlgn="base">
              <a:spcBef>
                <a:spcPct val="0"/>
              </a:spcBef>
              <a:spcAft>
                <a:spcPct val="0"/>
              </a:spcAft>
              <a:tabLst>
                <a:tab pos="4219575" algn="l"/>
              </a:tabLst>
              <a:defRPr sz="2400">
                <a:solidFill>
                  <a:schemeClr val="tx1"/>
                </a:solidFill>
                <a:latin typeface="Times New Roman" panose="02020603050405020304" pitchFamily="18" charset="0"/>
              </a:defRPr>
            </a:lvl8pPr>
            <a:lvl9pPr fontAlgn="base">
              <a:spcBef>
                <a:spcPct val="0"/>
              </a:spcBef>
              <a:spcAft>
                <a:spcPct val="0"/>
              </a:spcAft>
              <a:tabLst>
                <a:tab pos="4219575" algn="l"/>
              </a:tabLst>
              <a:defRPr sz="2400">
                <a:solidFill>
                  <a:schemeClr val="tx1"/>
                </a:solidFill>
                <a:latin typeface="Times New Roman" panose="02020603050405020304" pitchFamily="18" charset="0"/>
              </a:defRPr>
            </a:lvl9pPr>
          </a:lstStyle>
          <a:p>
            <a:pPr>
              <a:spcBef>
                <a:spcPts val="0"/>
              </a:spcBef>
            </a:pPr>
            <a:endParaRPr lang="en-US" altLang="it-IT" b="1" dirty="0">
              <a:solidFill>
                <a:srgbClr val="C00000"/>
              </a:solidFill>
              <a:latin typeface="Helvetica" pitchFamily="2" charset="0"/>
            </a:endParaRPr>
          </a:p>
          <a:p>
            <a:pPr>
              <a:spcBef>
                <a:spcPts val="0"/>
              </a:spcBef>
            </a:pPr>
            <a:r>
              <a:rPr lang="en-US" altLang="it-IT" b="1" dirty="0">
                <a:solidFill>
                  <a:srgbClr val="C00000"/>
                </a:solidFill>
                <a:latin typeface="Helvetica" pitchFamily="2" charset="0"/>
              </a:rPr>
              <a:t>Develop SRF for a </a:t>
            </a:r>
            <a:r>
              <a:rPr lang="en-US" altLang="it-IT" b="1" dirty="0" err="1">
                <a:solidFill>
                  <a:srgbClr val="C00000"/>
                </a:solidFill>
                <a:latin typeface="Helvetica" pitchFamily="2" charset="0"/>
              </a:rPr>
              <a:t>TeV</a:t>
            </a:r>
            <a:r>
              <a:rPr lang="en-US" altLang="it-IT" b="1" dirty="0">
                <a:solidFill>
                  <a:srgbClr val="C00000"/>
                </a:solidFill>
                <a:latin typeface="Helvetica" pitchFamily="2" charset="0"/>
              </a:rPr>
              <a:t> Linear Collider</a:t>
            </a:r>
          </a:p>
          <a:p>
            <a:pPr lvl="1">
              <a:lnSpc>
                <a:spcPts val="2400"/>
              </a:lnSpc>
              <a:spcBef>
                <a:spcPts val="900"/>
              </a:spcBef>
              <a:buFontTx/>
              <a:buChar char="•"/>
            </a:pPr>
            <a:r>
              <a:rPr lang="en-US" altLang="it-IT" sz="2000" b="1" dirty="0">
                <a:solidFill>
                  <a:srgbClr val="002060"/>
                </a:solidFill>
                <a:latin typeface="Arial" panose="020B0604020202020204" pitchFamily="34" charset="0"/>
                <a:cs typeface="Arial" panose="020B0604020202020204" pitchFamily="34" charset="0"/>
              </a:rPr>
              <a:t>Increase gradient </a:t>
            </a:r>
            <a:r>
              <a:rPr lang="en-US" altLang="it-IT" sz="2000" dirty="0">
                <a:solidFill>
                  <a:srgbClr val="002060"/>
                </a:solidFill>
                <a:latin typeface="Arial" panose="020B0604020202020204" pitchFamily="34" charset="0"/>
                <a:cs typeface="Arial" panose="020B0604020202020204" pitchFamily="34" charset="0"/>
              </a:rPr>
              <a:t>by a factor of 5</a:t>
            </a:r>
            <a:r>
              <a:rPr lang="en-US" altLang="it-IT" b="0" dirty="0">
                <a:solidFill>
                  <a:srgbClr val="002060"/>
                </a:solidFill>
                <a:latin typeface="Arial" panose="020B0604020202020204" pitchFamily="34" charset="0"/>
                <a:cs typeface="Arial" panose="020B0604020202020204" pitchFamily="34" charset="0"/>
              </a:rPr>
              <a:t> </a:t>
            </a:r>
            <a:endParaRPr lang="en-US" altLang="it-IT" sz="1800" b="0" dirty="0">
              <a:latin typeface="Arial" panose="020B0604020202020204" pitchFamily="34" charset="0"/>
              <a:cs typeface="Arial" panose="020B0604020202020204" pitchFamily="34" charset="0"/>
            </a:endParaRPr>
          </a:p>
          <a:p>
            <a:pPr lvl="1">
              <a:lnSpc>
                <a:spcPts val="2400"/>
              </a:lnSpc>
              <a:spcBef>
                <a:spcPts val="900"/>
              </a:spcBef>
              <a:buFontTx/>
              <a:buChar char="•"/>
            </a:pPr>
            <a:r>
              <a:rPr lang="en-US" altLang="it-IT" sz="2000" b="1" dirty="0">
                <a:solidFill>
                  <a:srgbClr val="002060"/>
                </a:solidFill>
                <a:latin typeface="Arial" panose="020B0604020202020204" pitchFamily="34" charset="0"/>
                <a:cs typeface="Arial" panose="020B0604020202020204" pitchFamily="34" charset="0"/>
              </a:rPr>
              <a:t>Reduce cost per MV </a:t>
            </a:r>
            <a:r>
              <a:rPr lang="en-US" altLang="it-IT" sz="2000" dirty="0">
                <a:solidFill>
                  <a:srgbClr val="002060"/>
                </a:solidFill>
                <a:latin typeface="Arial" panose="020B0604020202020204" pitchFamily="34" charset="0"/>
                <a:cs typeface="Arial" panose="020B0604020202020204" pitchFamily="34" charset="0"/>
              </a:rPr>
              <a:t>by a factor 20 </a:t>
            </a:r>
            <a:r>
              <a:rPr lang="en-US" altLang="it-IT" sz="1800" b="0" dirty="0">
                <a:latin typeface="Arial" panose="020B0604020202020204" pitchFamily="34" charset="0"/>
                <a:cs typeface="Arial" panose="020B0604020202020204" pitchFamily="34" charset="0"/>
              </a:rPr>
              <a:t>(New </a:t>
            </a:r>
            <a:r>
              <a:rPr lang="en-US" altLang="it-IT" sz="1800" b="0" dirty="0">
                <a:solidFill>
                  <a:srgbClr val="CC3300"/>
                </a:solidFill>
                <a:latin typeface="Arial" panose="020B0604020202020204" pitchFamily="34" charset="0"/>
                <a:cs typeface="Arial" panose="020B0604020202020204" pitchFamily="34" charset="0"/>
              </a:rPr>
              <a:t>cryomodule</a:t>
            </a:r>
            <a:r>
              <a:rPr lang="en-US" altLang="it-IT" sz="1800" b="0" dirty="0">
                <a:latin typeface="Arial" panose="020B0604020202020204" pitchFamily="34" charset="0"/>
                <a:cs typeface="Arial" panose="020B0604020202020204" pitchFamily="34" charset="0"/>
              </a:rPr>
              <a:t> concept and </a:t>
            </a:r>
            <a:r>
              <a:rPr lang="en-US" altLang="it-IT" sz="1800" b="0" dirty="0">
                <a:solidFill>
                  <a:srgbClr val="CC3300"/>
                </a:solidFill>
                <a:latin typeface="Arial" panose="020B0604020202020204" pitchFamily="34" charset="0"/>
                <a:cs typeface="Arial" panose="020B0604020202020204" pitchFamily="34" charset="0"/>
              </a:rPr>
              <a:t>Industrialization</a:t>
            </a:r>
            <a:r>
              <a:rPr lang="en-US" altLang="it-IT" sz="1800" b="0" dirty="0">
                <a:latin typeface="Arial" panose="020B0604020202020204" pitchFamily="34" charset="0"/>
                <a:cs typeface="Arial" panose="020B0604020202020204" pitchFamily="34" charset="0"/>
              </a:rPr>
              <a:t>)</a:t>
            </a:r>
          </a:p>
          <a:p>
            <a:pPr lvl="1">
              <a:lnSpc>
                <a:spcPts val="2400"/>
              </a:lnSpc>
              <a:spcBef>
                <a:spcPts val="900"/>
              </a:spcBef>
              <a:buFontTx/>
              <a:buChar char="•"/>
            </a:pPr>
            <a:r>
              <a:rPr lang="en-US" altLang="it-IT" sz="2000" b="1" dirty="0">
                <a:solidFill>
                  <a:srgbClr val="002060"/>
                </a:solidFill>
                <a:latin typeface="Arial" panose="020B0604020202020204" pitchFamily="34" charset="0"/>
                <a:cs typeface="Arial" panose="020B0604020202020204" pitchFamily="34" charset="0"/>
              </a:rPr>
              <a:t>Make possible pulsed operation</a:t>
            </a:r>
            <a:r>
              <a:rPr lang="en-US" altLang="it-IT" b="1" dirty="0">
                <a:solidFill>
                  <a:srgbClr val="002060"/>
                </a:solidFill>
                <a:latin typeface="Arial" panose="020B0604020202020204" pitchFamily="34" charset="0"/>
                <a:cs typeface="Arial" panose="020B0604020202020204" pitchFamily="34" charset="0"/>
              </a:rPr>
              <a:t> </a:t>
            </a:r>
          </a:p>
          <a:p>
            <a:pPr lvl="1">
              <a:lnSpc>
                <a:spcPts val="2400"/>
              </a:lnSpc>
              <a:spcBef>
                <a:spcPts val="900"/>
              </a:spcBef>
              <a:buFontTx/>
              <a:buChar char="•"/>
            </a:pPr>
            <a:endParaRPr lang="en-US" altLang="it-IT" sz="1800" dirty="0">
              <a:latin typeface="Arial" panose="020B0604020202020204" pitchFamily="34" charset="0"/>
              <a:cs typeface="Arial" panose="020B0604020202020204" pitchFamily="34" charset="0"/>
            </a:endParaRPr>
          </a:p>
          <a:p>
            <a:pPr>
              <a:spcBef>
                <a:spcPts val="0"/>
              </a:spcBef>
            </a:pPr>
            <a:endParaRPr lang="en-US" altLang="it-IT" sz="500" dirty="0">
              <a:solidFill>
                <a:srgbClr val="000099"/>
              </a:solidFill>
              <a:latin typeface="Arial" panose="020B0604020202020204" pitchFamily="34" charset="0"/>
              <a:cs typeface="Arial" panose="020B0604020202020204" pitchFamily="34" charset="0"/>
            </a:endParaRPr>
          </a:p>
          <a:p>
            <a:pPr>
              <a:spcBef>
                <a:spcPts val="0"/>
              </a:spcBef>
            </a:pPr>
            <a:r>
              <a:rPr lang="en-US" altLang="it-IT" b="1" dirty="0">
                <a:solidFill>
                  <a:srgbClr val="C00000"/>
                </a:solidFill>
                <a:latin typeface="Helvetica" pitchFamily="2" charset="0"/>
              </a:rPr>
              <a:t>Major advantages vs NC Technology</a:t>
            </a:r>
          </a:p>
          <a:p>
            <a:pPr lvl="1">
              <a:lnSpc>
                <a:spcPts val="2400"/>
              </a:lnSpc>
              <a:spcBef>
                <a:spcPts val="900"/>
              </a:spcBef>
              <a:buFontTx/>
              <a:buChar char="•"/>
            </a:pPr>
            <a:r>
              <a:rPr lang="en-US" altLang="it-IT" sz="2000" b="1" dirty="0">
                <a:solidFill>
                  <a:srgbClr val="002060"/>
                </a:solidFill>
                <a:latin typeface="Arial" panose="020B0604020202020204" pitchFamily="34" charset="0"/>
                <a:cs typeface="Arial" panose="020B0604020202020204" pitchFamily="34" charset="0"/>
              </a:rPr>
              <a:t>Higher conversion efficiency</a:t>
            </a:r>
            <a:r>
              <a:rPr lang="en-US" altLang="it-IT" sz="2000" b="0" dirty="0">
                <a:solidFill>
                  <a:srgbClr val="002060"/>
                </a:solidFill>
                <a:latin typeface="Arial" panose="020B0604020202020204" pitchFamily="34" charset="0"/>
                <a:cs typeface="Arial" panose="020B0604020202020204" pitchFamily="34" charset="0"/>
              </a:rPr>
              <a:t>:</a:t>
            </a:r>
            <a:r>
              <a:rPr lang="en-US" altLang="it-IT" b="0" dirty="0">
                <a:solidFill>
                  <a:srgbClr val="002060"/>
                </a:solidFill>
                <a:latin typeface="Arial" panose="020B0604020202020204" pitchFamily="34" charset="0"/>
                <a:cs typeface="Arial" panose="020B0604020202020204" pitchFamily="34" charset="0"/>
              </a:rPr>
              <a:t> </a:t>
            </a:r>
            <a:r>
              <a:rPr lang="en-US" altLang="it-IT" sz="2000" b="0" dirty="0">
                <a:solidFill>
                  <a:srgbClr val="002060"/>
                </a:solidFill>
                <a:latin typeface="Arial" panose="020B0604020202020204" pitchFamily="34" charset="0"/>
                <a:cs typeface="Arial" panose="020B0604020202020204" pitchFamily="34" charset="0"/>
              </a:rPr>
              <a:t>more beam power for less plug power consumption</a:t>
            </a:r>
          </a:p>
          <a:p>
            <a:pPr lvl="1">
              <a:lnSpc>
                <a:spcPts val="2400"/>
              </a:lnSpc>
              <a:spcBef>
                <a:spcPts val="900"/>
              </a:spcBef>
              <a:buFontTx/>
              <a:buChar char="•"/>
            </a:pPr>
            <a:r>
              <a:rPr lang="en-US" altLang="it-IT" sz="2000" b="1" dirty="0">
                <a:solidFill>
                  <a:srgbClr val="002060"/>
                </a:solidFill>
                <a:latin typeface="Arial" panose="020B0604020202020204" pitchFamily="34" charset="0"/>
                <a:cs typeface="Arial" panose="020B0604020202020204" pitchFamily="34" charset="0"/>
              </a:rPr>
              <a:t>Lower RF frequency</a:t>
            </a:r>
            <a:r>
              <a:rPr lang="en-US" altLang="it-IT" sz="2000" b="0" dirty="0">
                <a:solidFill>
                  <a:srgbClr val="002060"/>
                </a:solidFill>
                <a:latin typeface="Arial" panose="020B0604020202020204" pitchFamily="34" charset="0"/>
                <a:cs typeface="Arial" panose="020B0604020202020204" pitchFamily="34" charset="0"/>
              </a:rPr>
              <a:t>: relaxed tolerances and smaller emittance dilution</a:t>
            </a:r>
          </a:p>
        </p:txBody>
      </p:sp>
      <p:sp>
        <p:nvSpPr>
          <p:cNvPr id="2" name="Segnaposto numero diapositiva 5">
            <a:extLst>
              <a:ext uri="{FF2B5EF4-FFF2-40B4-BE49-F238E27FC236}">
                <a16:creationId xmlns:a16="http://schemas.microsoft.com/office/drawing/2014/main" id="{F8288B7A-5AD6-0095-15A4-3A41AF03725A}"/>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412850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E7E509-726D-1E47-5FD5-95131C6B9217}"/>
              </a:ext>
            </a:extLst>
          </p:cNvPr>
          <p:cNvSpPr>
            <a:spLocks noGrp="1"/>
          </p:cNvSpPr>
          <p:nvPr>
            <p:ph type="title"/>
          </p:nvPr>
        </p:nvSpPr>
        <p:spPr/>
        <p:txBody>
          <a:bodyPr/>
          <a:lstStyle/>
          <a:p>
            <a:r>
              <a:rPr lang="en-US" altLang="de-DE" dirty="0"/>
              <a:t>TESLA Technical Design Report: March 2001</a:t>
            </a:r>
            <a:endParaRPr lang="it-IT" dirty="0"/>
          </a:p>
        </p:txBody>
      </p:sp>
      <p:sp>
        <p:nvSpPr>
          <p:cNvPr id="3" name="Segnaposto data 2">
            <a:extLst>
              <a:ext uri="{FF2B5EF4-FFF2-40B4-BE49-F238E27FC236}">
                <a16:creationId xmlns:a16="http://schemas.microsoft.com/office/drawing/2014/main" id="{02B35A3E-AB9F-EB9E-3FB9-BEF70F3CD690}"/>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214C220-174D-4ED9-B56D-69BD5F717BEA}"/>
              </a:ext>
            </a:extLst>
          </p:cNvPr>
          <p:cNvSpPr>
            <a:spLocks noGrp="1"/>
          </p:cNvSpPr>
          <p:nvPr>
            <p:ph type="ftr" sz="quarter" idx="11"/>
          </p:nvPr>
        </p:nvSpPr>
        <p:spPr/>
        <p:txBody>
          <a:bodyPr/>
          <a:lstStyle/>
          <a:p>
            <a:pPr>
              <a:defRPr/>
            </a:pPr>
            <a:fld id="{8DAD3638-8E0C-4079-83E3-101B55F74CF3}" type="slidenum">
              <a:rPr lang="en-US" altLang="it-IT" smtClean="0"/>
              <a:pPr>
                <a:defRPr/>
              </a:pPr>
              <a:t>16</a:t>
            </a:fld>
            <a:endParaRPr lang="en-US" altLang="it-IT"/>
          </a:p>
        </p:txBody>
      </p:sp>
      <p:pic>
        <p:nvPicPr>
          <p:cNvPr id="6" name="Picture 5" descr="tesla_layout">
            <a:extLst>
              <a:ext uri="{FF2B5EF4-FFF2-40B4-BE49-F238E27FC236}">
                <a16:creationId xmlns:a16="http://schemas.microsoft.com/office/drawing/2014/main" id="{769E1C86-0A38-11E5-0BA3-A170006E91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474" r="29085" b="4597"/>
          <a:stretch>
            <a:fillRect/>
          </a:stretch>
        </p:blipFill>
        <p:spPr bwMode="auto">
          <a:xfrm>
            <a:off x="5410200" y="1067523"/>
            <a:ext cx="2384425" cy="480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ovw_tunnel">
            <a:extLst>
              <a:ext uri="{FF2B5EF4-FFF2-40B4-BE49-F238E27FC236}">
                <a16:creationId xmlns:a16="http://schemas.microsoft.com/office/drawing/2014/main" id="{ACDEBFF3-B670-7C6C-19B5-FB669AD91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834" t="5309" r="4416" b="4794"/>
          <a:stretch>
            <a:fillRect/>
          </a:stretch>
        </p:blipFill>
        <p:spPr bwMode="auto">
          <a:xfrm>
            <a:off x="7962900" y="995493"/>
            <a:ext cx="3013075"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ttl main linac  klystron">
            <a:extLst>
              <a:ext uri="{FF2B5EF4-FFF2-40B4-BE49-F238E27FC236}">
                <a16:creationId xmlns:a16="http://schemas.microsoft.com/office/drawing/2014/main" id="{75CDB91B-2AA0-2753-1455-2E3997FD85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7529"/>
          <a:stretch>
            <a:fillRect/>
          </a:stretch>
        </p:blipFill>
        <p:spPr bwMode="auto">
          <a:xfrm>
            <a:off x="8601039" y="3549911"/>
            <a:ext cx="2127250" cy="2298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C7FE5655-6238-58BA-147A-F4A53A340246}"/>
              </a:ext>
            </a:extLst>
          </p:cNvPr>
          <p:cNvSpPr txBox="1">
            <a:spLocks noChangeArrowheads="1"/>
          </p:cNvSpPr>
          <p:nvPr/>
        </p:nvSpPr>
        <p:spPr bwMode="auto">
          <a:xfrm>
            <a:off x="8080339" y="1060469"/>
            <a:ext cx="1041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As in the TDR</a:t>
            </a:r>
          </a:p>
        </p:txBody>
      </p:sp>
      <p:sp>
        <p:nvSpPr>
          <p:cNvPr id="10" name="Text Box 9">
            <a:extLst>
              <a:ext uri="{FF2B5EF4-FFF2-40B4-BE49-F238E27FC236}">
                <a16:creationId xmlns:a16="http://schemas.microsoft.com/office/drawing/2014/main" id="{9C831813-8D33-C7C3-63DD-1707F2670B8A}"/>
              </a:ext>
            </a:extLst>
          </p:cNvPr>
          <p:cNvSpPr txBox="1">
            <a:spLocks noChangeArrowheads="1"/>
          </p:cNvSpPr>
          <p:nvPr/>
        </p:nvSpPr>
        <p:spPr bwMode="auto">
          <a:xfrm>
            <a:off x="8599327" y="5857152"/>
            <a:ext cx="20431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Updated tunnel cross section</a:t>
            </a:r>
          </a:p>
        </p:txBody>
      </p:sp>
      <p:pic>
        <p:nvPicPr>
          <p:cNvPr id="11" name="Picture 6" descr="tesladeckblatt">
            <a:extLst>
              <a:ext uri="{FF2B5EF4-FFF2-40B4-BE49-F238E27FC236}">
                <a16:creationId xmlns:a16="http://schemas.microsoft.com/office/drawing/2014/main" id="{7240A970-FCD4-A8D2-9D71-224E22813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915" y="935652"/>
            <a:ext cx="3697007" cy="526230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Segnaposto numero diapositiva 5">
            <a:extLst>
              <a:ext uri="{FF2B5EF4-FFF2-40B4-BE49-F238E27FC236}">
                <a16:creationId xmlns:a16="http://schemas.microsoft.com/office/drawing/2014/main" id="{3725C884-729C-FA1A-42AC-9A07AB819A3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32820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AE4FF-3ED1-5B52-4AB4-3E90C1256E72}"/>
              </a:ext>
            </a:extLst>
          </p:cNvPr>
          <p:cNvSpPr>
            <a:spLocks noGrp="1"/>
          </p:cNvSpPr>
          <p:nvPr>
            <p:ph type="title"/>
          </p:nvPr>
        </p:nvSpPr>
        <p:spPr/>
        <p:txBody>
          <a:bodyPr/>
          <a:lstStyle/>
          <a:p>
            <a:r>
              <a:rPr lang="it-IT" dirty="0"/>
              <a:t>Industrial Studies for TESLA TDR &amp; E-XFEL</a:t>
            </a:r>
          </a:p>
        </p:txBody>
      </p:sp>
      <p:sp>
        <p:nvSpPr>
          <p:cNvPr id="3" name="Segnaposto data 2">
            <a:extLst>
              <a:ext uri="{FF2B5EF4-FFF2-40B4-BE49-F238E27FC236}">
                <a16:creationId xmlns:a16="http://schemas.microsoft.com/office/drawing/2014/main" id="{054B79A4-AAE7-E168-EC8E-D215AB85487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94FC689F-434E-D432-17E6-9CC35BD37F57}"/>
              </a:ext>
            </a:extLst>
          </p:cNvPr>
          <p:cNvSpPr>
            <a:spLocks noGrp="1"/>
          </p:cNvSpPr>
          <p:nvPr>
            <p:ph type="ftr" sz="quarter" idx="11"/>
          </p:nvPr>
        </p:nvSpPr>
        <p:spPr/>
        <p:txBody>
          <a:bodyPr/>
          <a:lstStyle/>
          <a:p>
            <a:pPr>
              <a:defRPr/>
            </a:pPr>
            <a:fld id="{8DAD3638-8E0C-4079-83E3-101B55F74CF3}" type="slidenum">
              <a:rPr lang="en-US" altLang="it-IT" smtClean="0"/>
              <a:pPr>
                <a:defRPr/>
              </a:pPr>
              <a:t>17</a:t>
            </a:fld>
            <a:endParaRPr lang="en-US" altLang="it-IT"/>
          </a:p>
        </p:txBody>
      </p:sp>
      <p:pic>
        <p:nvPicPr>
          <p:cNvPr id="6" name="Immagine 5">
            <a:extLst>
              <a:ext uri="{FF2B5EF4-FFF2-40B4-BE49-F238E27FC236}">
                <a16:creationId xmlns:a16="http://schemas.microsoft.com/office/drawing/2014/main" id="{33F1BF2F-BE30-D59E-348D-C76EFE2138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56"/>
          <a:stretch/>
        </p:blipFill>
        <p:spPr>
          <a:xfrm>
            <a:off x="6172200" y="1143001"/>
            <a:ext cx="4191000" cy="2569657"/>
          </a:xfrm>
          <a:prstGeom prst="rect">
            <a:avLst/>
          </a:prstGeom>
        </p:spPr>
      </p:pic>
      <p:pic>
        <p:nvPicPr>
          <p:cNvPr id="7" name="Picture 2">
            <a:extLst>
              <a:ext uri="{FF2B5EF4-FFF2-40B4-BE49-F238E27FC236}">
                <a16:creationId xmlns:a16="http://schemas.microsoft.com/office/drawing/2014/main" id="{E873B9A5-18E8-2DB5-7B2C-51A105BED2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82" r="2743"/>
          <a:stretch/>
        </p:blipFill>
        <p:spPr bwMode="auto">
          <a:xfrm>
            <a:off x="5410201" y="3962400"/>
            <a:ext cx="5133109" cy="232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avity_3K4EB_KST">
            <a:extLst>
              <a:ext uri="{FF2B5EF4-FFF2-40B4-BE49-F238E27FC236}">
                <a16:creationId xmlns:a16="http://schemas.microsoft.com/office/drawing/2014/main" id="{96FEF402-2E27-1B03-FC3C-C38EDA91AC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3" t="6368" r="4020" b="3675"/>
          <a:stretch/>
        </p:blipFill>
        <p:spPr bwMode="auto">
          <a:xfrm>
            <a:off x="6197330" y="838201"/>
            <a:ext cx="2302140" cy="195595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0D871AF4-D3C0-FFDD-A6E1-8CB1EABB72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73" t="14600" r="5886" b="14650"/>
          <a:stretch/>
        </p:blipFill>
        <p:spPr>
          <a:xfrm>
            <a:off x="1742874" y="990600"/>
            <a:ext cx="4205808" cy="2438400"/>
          </a:xfrm>
          <a:prstGeom prst="rect">
            <a:avLst/>
          </a:prstGeom>
        </p:spPr>
      </p:pic>
      <p:grpSp>
        <p:nvGrpSpPr>
          <p:cNvPr id="10" name="Gruppo 9">
            <a:extLst>
              <a:ext uri="{FF2B5EF4-FFF2-40B4-BE49-F238E27FC236}">
                <a16:creationId xmlns:a16="http://schemas.microsoft.com/office/drawing/2014/main" id="{BA1E8788-73C9-E3ED-9EDD-735248E63512}"/>
              </a:ext>
            </a:extLst>
          </p:cNvPr>
          <p:cNvGrpSpPr/>
          <p:nvPr/>
        </p:nvGrpSpPr>
        <p:grpSpPr>
          <a:xfrm>
            <a:off x="1584876" y="3540464"/>
            <a:ext cx="3759297" cy="2775626"/>
            <a:chOff x="-648511" y="368631"/>
            <a:chExt cx="3759297" cy="2775626"/>
          </a:xfrm>
        </p:grpSpPr>
        <p:pic>
          <p:nvPicPr>
            <p:cNvPr id="11" name="Immagine 10">
              <a:extLst>
                <a:ext uri="{FF2B5EF4-FFF2-40B4-BE49-F238E27FC236}">
                  <a16:creationId xmlns:a16="http://schemas.microsoft.com/office/drawing/2014/main" id="{C2392115-F1D3-117D-C1A2-B154B75EE9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68" t="7972" r="7168" b="5031"/>
            <a:stretch/>
          </p:blipFill>
          <p:spPr>
            <a:xfrm>
              <a:off x="-648511" y="395591"/>
              <a:ext cx="1867711" cy="2684836"/>
            </a:xfrm>
            <a:prstGeom prst="rect">
              <a:avLst/>
            </a:prstGeom>
          </p:spPr>
        </p:pic>
        <p:pic>
          <p:nvPicPr>
            <p:cNvPr id="12" name="Immagine 11">
              <a:extLst>
                <a:ext uri="{FF2B5EF4-FFF2-40B4-BE49-F238E27FC236}">
                  <a16:creationId xmlns:a16="http://schemas.microsoft.com/office/drawing/2014/main" id="{F01B05A8-4619-BE3B-48A4-E57E76170B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5" t="7065" r="7567" b="2996"/>
            <a:stretch/>
          </p:blipFill>
          <p:spPr>
            <a:xfrm>
              <a:off x="1249560" y="368631"/>
              <a:ext cx="1861226" cy="2775626"/>
            </a:xfrm>
            <a:prstGeom prst="rect">
              <a:avLst/>
            </a:prstGeom>
          </p:spPr>
        </p:pic>
      </p:grpSp>
      <p:sp>
        <p:nvSpPr>
          <p:cNvPr id="5" name="Segnaposto numero diapositiva 5">
            <a:extLst>
              <a:ext uri="{FF2B5EF4-FFF2-40B4-BE49-F238E27FC236}">
                <a16:creationId xmlns:a16="http://schemas.microsoft.com/office/drawing/2014/main" id="{6A63EC36-93BD-7701-A1E5-974DA097D026}"/>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642568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D1DB00-1D8C-1055-0B57-B29DE2C5064E}"/>
              </a:ext>
            </a:extLst>
          </p:cNvPr>
          <p:cNvSpPr>
            <a:spLocks noGrp="1"/>
          </p:cNvSpPr>
          <p:nvPr>
            <p:ph type="title"/>
          </p:nvPr>
        </p:nvSpPr>
        <p:spPr/>
        <p:txBody>
          <a:bodyPr/>
          <a:lstStyle/>
          <a:p>
            <a:r>
              <a:rPr lang="en-US" altLang="it-IT" dirty="0"/>
              <a:t>TESLA/XFEL Accelerator Components</a:t>
            </a:r>
            <a:endParaRPr lang="it-IT" dirty="0"/>
          </a:p>
        </p:txBody>
      </p:sp>
      <p:sp>
        <p:nvSpPr>
          <p:cNvPr id="3" name="Segnaposto data 2">
            <a:extLst>
              <a:ext uri="{FF2B5EF4-FFF2-40B4-BE49-F238E27FC236}">
                <a16:creationId xmlns:a16="http://schemas.microsoft.com/office/drawing/2014/main" id="{A4837B9A-D079-208C-57D4-BDB270F4C84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90CC3E5-C7AB-8A86-A8EC-F4AD6069F356}"/>
              </a:ext>
            </a:extLst>
          </p:cNvPr>
          <p:cNvSpPr>
            <a:spLocks noGrp="1"/>
          </p:cNvSpPr>
          <p:nvPr>
            <p:ph type="ftr" sz="quarter" idx="11"/>
          </p:nvPr>
        </p:nvSpPr>
        <p:spPr/>
        <p:txBody>
          <a:bodyPr/>
          <a:lstStyle/>
          <a:p>
            <a:pPr>
              <a:defRPr/>
            </a:pPr>
            <a:fld id="{8DAD3638-8E0C-4079-83E3-101B55F74CF3}" type="slidenum">
              <a:rPr lang="en-US" altLang="it-IT" smtClean="0"/>
              <a:pPr>
                <a:defRPr/>
              </a:pPr>
              <a:t>18</a:t>
            </a:fld>
            <a:endParaRPr lang="en-US" altLang="it-IT"/>
          </a:p>
        </p:txBody>
      </p:sp>
      <p:grpSp>
        <p:nvGrpSpPr>
          <p:cNvPr id="6" name="Group 209">
            <a:extLst>
              <a:ext uri="{FF2B5EF4-FFF2-40B4-BE49-F238E27FC236}">
                <a16:creationId xmlns:a16="http://schemas.microsoft.com/office/drawing/2014/main" id="{8E08218E-91EB-15A3-740F-FA7078CD194C}"/>
              </a:ext>
            </a:extLst>
          </p:cNvPr>
          <p:cNvGrpSpPr>
            <a:grpSpLocks/>
          </p:cNvGrpSpPr>
          <p:nvPr/>
        </p:nvGrpSpPr>
        <p:grpSpPr bwMode="auto">
          <a:xfrm>
            <a:off x="1524000" y="879973"/>
            <a:ext cx="9096375" cy="5465763"/>
            <a:chOff x="96" y="672"/>
            <a:chExt cx="5730" cy="3443"/>
          </a:xfrm>
        </p:grpSpPr>
        <p:grpSp>
          <p:nvGrpSpPr>
            <p:cNvPr id="7" name="Group 200">
              <a:extLst>
                <a:ext uri="{FF2B5EF4-FFF2-40B4-BE49-F238E27FC236}">
                  <a16:creationId xmlns:a16="http://schemas.microsoft.com/office/drawing/2014/main" id="{FAC385BA-3DFE-4F07-FC89-BB3698D42F71}"/>
                </a:ext>
              </a:extLst>
            </p:cNvPr>
            <p:cNvGrpSpPr>
              <a:grpSpLocks/>
            </p:cNvGrpSpPr>
            <p:nvPr/>
          </p:nvGrpSpPr>
          <p:grpSpPr bwMode="auto">
            <a:xfrm>
              <a:off x="4704" y="2976"/>
              <a:ext cx="825" cy="912"/>
              <a:chOff x="4704" y="2688"/>
              <a:chExt cx="912" cy="1008"/>
            </a:xfrm>
          </p:grpSpPr>
          <p:pic>
            <p:nvPicPr>
              <p:cNvPr id="209" name="Picture 4">
                <a:extLst>
                  <a:ext uri="{FF2B5EF4-FFF2-40B4-BE49-F238E27FC236}">
                    <a16:creationId xmlns:a16="http://schemas.microsoft.com/office/drawing/2014/main" id="{83705B4D-F4DF-588E-AAFF-E1916D0B6223}"/>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23959" t="11098" r="12146"/>
              <a:stretch>
                <a:fillRect/>
              </a:stretch>
            </p:blipFill>
            <p:spPr bwMode="auto">
              <a:xfrm>
                <a:off x="4752" y="2688"/>
                <a:ext cx="768" cy="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 name="Rectangle 8">
                <a:extLst>
                  <a:ext uri="{FF2B5EF4-FFF2-40B4-BE49-F238E27FC236}">
                    <a16:creationId xmlns:a16="http://schemas.microsoft.com/office/drawing/2014/main" id="{D32F0723-FC4E-F1B6-9940-2831A9A474E3}"/>
                  </a:ext>
                </a:extLst>
              </p:cNvPr>
              <p:cNvSpPr>
                <a:spLocks noChangeArrowheads="1"/>
              </p:cNvSpPr>
              <p:nvPr/>
            </p:nvSpPr>
            <p:spPr bwMode="auto">
              <a:xfrm>
                <a:off x="4704" y="3408"/>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000" b="1" i="1">
                    <a:solidFill>
                      <a:srgbClr val="141496"/>
                    </a:solidFill>
                    <a:latin typeface="Arial" panose="020B0604020202020204" pitchFamily="34" charset="0"/>
                    <a:cs typeface="Arial" panose="020B0604020202020204" pitchFamily="34" charset="0"/>
                  </a:defRPr>
                </a:lvl1pPr>
                <a:lvl2pPr algn="ctr">
                  <a:spcBef>
                    <a:spcPct val="0"/>
                  </a:spcBef>
                  <a:defRPr sz="3000" b="1" i="1">
                    <a:solidFill>
                      <a:srgbClr val="141496"/>
                    </a:solidFill>
                    <a:latin typeface="Arial" panose="020B0604020202020204" pitchFamily="34" charset="0"/>
                    <a:cs typeface="Arial" panose="020B0604020202020204" pitchFamily="34" charset="0"/>
                  </a:defRPr>
                </a:lvl2pPr>
                <a:lvl3pPr algn="ctr">
                  <a:spcBef>
                    <a:spcPct val="0"/>
                  </a:spcBef>
                  <a:defRPr sz="3000" b="1" i="1">
                    <a:solidFill>
                      <a:srgbClr val="141496"/>
                    </a:solidFill>
                    <a:latin typeface="Arial" panose="020B0604020202020204" pitchFamily="34" charset="0"/>
                    <a:cs typeface="Arial" panose="020B0604020202020204" pitchFamily="34" charset="0"/>
                  </a:defRPr>
                </a:lvl3pPr>
                <a:lvl4pPr algn="ctr">
                  <a:spcBef>
                    <a:spcPct val="0"/>
                  </a:spcBef>
                  <a:defRPr sz="3000" b="1" i="1">
                    <a:solidFill>
                      <a:srgbClr val="141496"/>
                    </a:solidFill>
                    <a:latin typeface="Arial" panose="020B0604020202020204" pitchFamily="34" charset="0"/>
                    <a:cs typeface="Arial" panose="020B0604020202020204" pitchFamily="34" charset="0"/>
                  </a:defRPr>
                </a:lvl4pPr>
                <a:lvl5pPr algn="ctr">
                  <a:spcBef>
                    <a:spcPct val="0"/>
                  </a:spcBef>
                  <a:defRPr sz="3000" b="1" i="1">
                    <a:solidFill>
                      <a:srgbClr val="141496"/>
                    </a:solidFill>
                    <a:latin typeface="Arial" panose="020B0604020202020204" pitchFamily="34" charset="0"/>
                    <a:cs typeface="Arial" panose="020B0604020202020204" pitchFamily="34" charset="0"/>
                  </a:defRPr>
                </a:lvl5pPr>
                <a:lvl6pPr marL="4572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6pPr>
                <a:lvl7pPr marL="9144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7pPr>
                <a:lvl8pPr marL="13716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8pPr>
                <a:lvl9pPr marL="18288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9pPr>
              </a:lstStyle>
              <a:p>
                <a:pPr>
                  <a:buFontTx/>
                  <a:buNone/>
                </a:pPr>
                <a:r>
                  <a:rPr lang="de-DE" altLang="it-IT" sz="2100"/>
                  <a:t>HOMs</a:t>
                </a:r>
                <a:endParaRPr lang="en-GB" altLang="it-IT" sz="2100"/>
              </a:p>
            </p:txBody>
          </p:sp>
        </p:grpSp>
        <p:grpSp>
          <p:nvGrpSpPr>
            <p:cNvPr id="8" name="Group 208">
              <a:extLst>
                <a:ext uri="{FF2B5EF4-FFF2-40B4-BE49-F238E27FC236}">
                  <a16:creationId xmlns:a16="http://schemas.microsoft.com/office/drawing/2014/main" id="{FDDC57E0-49B9-B3A2-2947-FE05C7A28744}"/>
                </a:ext>
              </a:extLst>
            </p:cNvPr>
            <p:cNvGrpSpPr>
              <a:grpSpLocks/>
            </p:cNvGrpSpPr>
            <p:nvPr/>
          </p:nvGrpSpPr>
          <p:grpSpPr bwMode="auto">
            <a:xfrm>
              <a:off x="96" y="672"/>
              <a:ext cx="4504" cy="3443"/>
              <a:chOff x="96" y="672"/>
              <a:chExt cx="4504" cy="3443"/>
            </a:xfrm>
          </p:grpSpPr>
          <p:grpSp>
            <p:nvGrpSpPr>
              <p:cNvPr id="19" name="Group 207">
                <a:extLst>
                  <a:ext uri="{FF2B5EF4-FFF2-40B4-BE49-F238E27FC236}">
                    <a16:creationId xmlns:a16="http://schemas.microsoft.com/office/drawing/2014/main" id="{B0CA91FE-76B7-B3BD-0C7F-F79C2D85D2FB}"/>
                  </a:ext>
                </a:extLst>
              </p:cNvPr>
              <p:cNvGrpSpPr>
                <a:grpSpLocks/>
              </p:cNvGrpSpPr>
              <p:nvPr/>
            </p:nvGrpSpPr>
            <p:grpSpPr bwMode="auto">
              <a:xfrm>
                <a:off x="240" y="1776"/>
                <a:ext cx="1584" cy="1122"/>
                <a:chOff x="240" y="1776"/>
                <a:chExt cx="1584" cy="1122"/>
              </a:xfrm>
            </p:grpSpPr>
            <p:pic>
              <p:nvPicPr>
                <p:cNvPr id="207" name="Picture 6">
                  <a:extLst>
                    <a:ext uri="{FF2B5EF4-FFF2-40B4-BE49-F238E27FC236}">
                      <a16:creationId xmlns:a16="http://schemas.microsoft.com/office/drawing/2014/main" id="{086B7061-645A-E0B0-5E78-2C8BE7734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776"/>
                  <a:ext cx="1536" cy="88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08" name="Rectangle 7">
                  <a:extLst>
                    <a:ext uri="{FF2B5EF4-FFF2-40B4-BE49-F238E27FC236}">
                      <a16:creationId xmlns:a16="http://schemas.microsoft.com/office/drawing/2014/main" id="{07264C4E-D3EB-3F68-B7BD-DC3F2DB8CCE2}"/>
                    </a:ext>
                  </a:extLst>
                </p:cNvPr>
                <p:cNvSpPr>
                  <a:spLocks noChangeArrowheads="1"/>
                </p:cNvSpPr>
                <p:nvPr/>
              </p:nvSpPr>
              <p:spPr bwMode="auto">
                <a:xfrm>
                  <a:off x="240" y="2544"/>
                  <a:ext cx="976"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000" b="1" i="1">
                      <a:solidFill>
                        <a:srgbClr val="141496"/>
                      </a:solidFill>
                      <a:latin typeface="Arial" panose="020B0604020202020204" pitchFamily="34" charset="0"/>
                      <a:cs typeface="Arial" panose="020B0604020202020204" pitchFamily="34" charset="0"/>
                    </a:defRPr>
                  </a:lvl1pPr>
                  <a:lvl2pPr algn="ctr">
                    <a:spcBef>
                      <a:spcPct val="0"/>
                    </a:spcBef>
                    <a:defRPr sz="3000" b="1" i="1">
                      <a:solidFill>
                        <a:srgbClr val="141496"/>
                      </a:solidFill>
                      <a:latin typeface="Arial" panose="020B0604020202020204" pitchFamily="34" charset="0"/>
                      <a:cs typeface="Arial" panose="020B0604020202020204" pitchFamily="34" charset="0"/>
                    </a:defRPr>
                  </a:lvl2pPr>
                  <a:lvl3pPr algn="ctr">
                    <a:spcBef>
                      <a:spcPct val="0"/>
                    </a:spcBef>
                    <a:defRPr sz="3000" b="1" i="1">
                      <a:solidFill>
                        <a:srgbClr val="141496"/>
                      </a:solidFill>
                      <a:latin typeface="Arial" panose="020B0604020202020204" pitchFamily="34" charset="0"/>
                      <a:cs typeface="Arial" panose="020B0604020202020204" pitchFamily="34" charset="0"/>
                    </a:defRPr>
                  </a:lvl3pPr>
                  <a:lvl4pPr algn="ctr">
                    <a:spcBef>
                      <a:spcPct val="0"/>
                    </a:spcBef>
                    <a:defRPr sz="3000" b="1" i="1">
                      <a:solidFill>
                        <a:srgbClr val="141496"/>
                      </a:solidFill>
                      <a:latin typeface="Arial" panose="020B0604020202020204" pitchFamily="34" charset="0"/>
                      <a:cs typeface="Arial" panose="020B0604020202020204" pitchFamily="34" charset="0"/>
                    </a:defRPr>
                  </a:lvl4pPr>
                  <a:lvl5pPr algn="ctr">
                    <a:spcBef>
                      <a:spcPct val="0"/>
                    </a:spcBef>
                    <a:defRPr sz="3000" b="1" i="1">
                      <a:solidFill>
                        <a:srgbClr val="141496"/>
                      </a:solidFill>
                      <a:latin typeface="Arial" panose="020B0604020202020204" pitchFamily="34" charset="0"/>
                      <a:cs typeface="Arial" panose="020B0604020202020204" pitchFamily="34" charset="0"/>
                    </a:defRPr>
                  </a:lvl5pPr>
                  <a:lvl6pPr marL="4572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6pPr>
                  <a:lvl7pPr marL="9144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7pPr>
                  <a:lvl8pPr marL="13716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8pPr>
                  <a:lvl9pPr marL="18288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9pPr>
                </a:lstStyle>
                <a:p>
                  <a:pPr>
                    <a:buFontTx/>
                    <a:buNone/>
                  </a:pPr>
                  <a:r>
                    <a:rPr lang="de-DE" altLang="it-IT" sz="2100"/>
                    <a:t>coupler</a:t>
                  </a:r>
                  <a:endParaRPr lang="en-GB" altLang="it-IT" sz="2100"/>
                </a:p>
              </p:txBody>
            </p:sp>
          </p:grpSp>
          <p:grpSp>
            <p:nvGrpSpPr>
              <p:cNvPr id="20" name="Group 9">
                <a:extLst>
                  <a:ext uri="{FF2B5EF4-FFF2-40B4-BE49-F238E27FC236}">
                    <a16:creationId xmlns:a16="http://schemas.microsoft.com/office/drawing/2014/main" id="{D1E2015F-7D0F-B17F-5F90-364D17A0DC57}"/>
                  </a:ext>
                </a:extLst>
              </p:cNvPr>
              <p:cNvGrpSpPr>
                <a:grpSpLocks/>
              </p:cNvGrpSpPr>
              <p:nvPr/>
            </p:nvGrpSpPr>
            <p:grpSpPr bwMode="auto">
              <a:xfrm>
                <a:off x="3216" y="2640"/>
                <a:ext cx="1384" cy="1475"/>
                <a:chOff x="2970" y="2522"/>
                <a:chExt cx="1384" cy="1475"/>
              </a:xfrm>
            </p:grpSpPr>
            <p:pic>
              <p:nvPicPr>
                <p:cNvPr id="205" name="Picture 10">
                  <a:extLst>
                    <a:ext uri="{FF2B5EF4-FFF2-40B4-BE49-F238E27FC236}">
                      <a16:creationId xmlns:a16="http://schemas.microsoft.com/office/drawing/2014/main" id="{E65E2BBF-292A-C723-CE47-27E652C90F6B}"/>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70" y="2522"/>
                  <a:ext cx="787" cy="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 name="Rectangle 11">
                  <a:extLst>
                    <a:ext uri="{FF2B5EF4-FFF2-40B4-BE49-F238E27FC236}">
                      <a16:creationId xmlns:a16="http://schemas.microsoft.com/office/drawing/2014/main" id="{417C4C1E-DED0-6612-21AB-B30675DC2914}"/>
                    </a:ext>
                  </a:extLst>
                </p:cNvPr>
                <p:cNvSpPr>
                  <a:spLocks noChangeArrowheads="1"/>
                </p:cNvSpPr>
                <p:nvPr/>
              </p:nvSpPr>
              <p:spPr bwMode="auto">
                <a:xfrm>
                  <a:off x="3787" y="3248"/>
                  <a:ext cx="56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000" b="1" i="1">
                      <a:solidFill>
                        <a:srgbClr val="141496"/>
                      </a:solidFill>
                      <a:latin typeface="Arial" panose="020B0604020202020204" pitchFamily="34" charset="0"/>
                      <a:cs typeface="Arial" panose="020B0604020202020204" pitchFamily="34" charset="0"/>
                    </a:defRPr>
                  </a:lvl1pPr>
                  <a:lvl2pPr algn="ctr">
                    <a:spcBef>
                      <a:spcPct val="0"/>
                    </a:spcBef>
                    <a:defRPr sz="3000" b="1" i="1">
                      <a:solidFill>
                        <a:srgbClr val="141496"/>
                      </a:solidFill>
                      <a:latin typeface="Arial" panose="020B0604020202020204" pitchFamily="34" charset="0"/>
                      <a:cs typeface="Arial" panose="020B0604020202020204" pitchFamily="34" charset="0"/>
                    </a:defRPr>
                  </a:lvl2pPr>
                  <a:lvl3pPr algn="ctr">
                    <a:spcBef>
                      <a:spcPct val="0"/>
                    </a:spcBef>
                    <a:defRPr sz="3000" b="1" i="1">
                      <a:solidFill>
                        <a:srgbClr val="141496"/>
                      </a:solidFill>
                      <a:latin typeface="Arial" panose="020B0604020202020204" pitchFamily="34" charset="0"/>
                      <a:cs typeface="Arial" panose="020B0604020202020204" pitchFamily="34" charset="0"/>
                    </a:defRPr>
                  </a:lvl3pPr>
                  <a:lvl4pPr algn="ctr">
                    <a:spcBef>
                      <a:spcPct val="0"/>
                    </a:spcBef>
                    <a:defRPr sz="3000" b="1" i="1">
                      <a:solidFill>
                        <a:srgbClr val="141496"/>
                      </a:solidFill>
                      <a:latin typeface="Arial" panose="020B0604020202020204" pitchFamily="34" charset="0"/>
                      <a:cs typeface="Arial" panose="020B0604020202020204" pitchFamily="34" charset="0"/>
                    </a:defRPr>
                  </a:lvl4pPr>
                  <a:lvl5pPr algn="ctr">
                    <a:spcBef>
                      <a:spcPct val="0"/>
                    </a:spcBef>
                    <a:defRPr sz="3000" b="1" i="1">
                      <a:solidFill>
                        <a:srgbClr val="141496"/>
                      </a:solidFill>
                      <a:latin typeface="Arial" panose="020B0604020202020204" pitchFamily="34" charset="0"/>
                      <a:cs typeface="Arial" panose="020B0604020202020204" pitchFamily="34" charset="0"/>
                    </a:defRPr>
                  </a:lvl5pPr>
                  <a:lvl6pPr marL="4572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6pPr>
                  <a:lvl7pPr marL="9144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7pPr>
                  <a:lvl8pPr marL="13716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8pPr>
                  <a:lvl9pPr marL="18288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9pPr>
                </a:lstStyle>
                <a:p>
                  <a:pPr>
                    <a:buFontTx/>
                    <a:buNone/>
                  </a:pPr>
                  <a:r>
                    <a:rPr lang="de-DE" altLang="it-IT" sz="2100"/>
                    <a:t>RF</a:t>
                  </a:r>
                  <a:endParaRPr lang="en-GB" altLang="it-IT" sz="2100"/>
                </a:p>
              </p:txBody>
            </p:sp>
          </p:grpSp>
          <p:grpSp>
            <p:nvGrpSpPr>
              <p:cNvPr id="21" name="Group 12">
                <a:extLst>
                  <a:ext uri="{FF2B5EF4-FFF2-40B4-BE49-F238E27FC236}">
                    <a16:creationId xmlns:a16="http://schemas.microsoft.com/office/drawing/2014/main" id="{CF9294B0-D9B5-1F05-A845-6B322C41DE5E}"/>
                  </a:ext>
                </a:extLst>
              </p:cNvPr>
              <p:cNvGrpSpPr>
                <a:grpSpLocks/>
              </p:cNvGrpSpPr>
              <p:nvPr/>
            </p:nvGrpSpPr>
            <p:grpSpPr bwMode="auto">
              <a:xfrm>
                <a:off x="432" y="2880"/>
                <a:ext cx="1973" cy="1081"/>
                <a:chOff x="431" y="2772"/>
                <a:chExt cx="1973" cy="1081"/>
              </a:xfrm>
            </p:grpSpPr>
            <p:pic>
              <p:nvPicPr>
                <p:cNvPr id="203" name="Picture 13">
                  <a:extLst>
                    <a:ext uri="{FF2B5EF4-FFF2-40B4-BE49-F238E27FC236}">
                      <a16:creationId xmlns:a16="http://schemas.microsoft.com/office/drawing/2014/main" id="{D72F7392-39A8-FA32-F89D-64D3EDC95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 y="2772"/>
                  <a:ext cx="1112" cy="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 name="Rectangle 14">
                  <a:extLst>
                    <a:ext uri="{FF2B5EF4-FFF2-40B4-BE49-F238E27FC236}">
                      <a16:creationId xmlns:a16="http://schemas.microsoft.com/office/drawing/2014/main" id="{3AF38C9C-DF00-A921-CBFF-D5553B9A4759}"/>
                    </a:ext>
                  </a:extLst>
                </p:cNvPr>
                <p:cNvSpPr>
                  <a:spLocks noChangeArrowheads="1"/>
                </p:cNvSpPr>
                <p:nvPr/>
              </p:nvSpPr>
              <p:spPr bwMode="auto">
                <a:xfrm>
                  <a:off x="431" y="3181"/>
                  <a:ext cx="793"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000" b="1" i="1">
                      <a:solidFill>
                        <a:srgbClr val="141496"/>
                      </a:solidFill>
                      <a:latin typeface="Arial" panose="020B0604020202020204" pitchFamily="34" charset="0"/>
                      <a:cs typeface="Arial" panose="020B0604020202020204" pitchFamily="34" charset="0"/>
                    </a:defRPr>
                  </a:lvl1pPr>
                  <a:lvl2pPr algn="ctr">
                    <a:spcBef>
                      <a:spcPct val="0"/>
                    </a:spcBef>
                    <a:defRPr sz="3000" b="1" i="1">
                      <a:solidFill>
                        <a:srgbClr val="141496"/>
                      </a:solidFill>
                      <a:latin typeface="Arial" panose="020B0604020202020204" pitchFamily="34" charset="0"/>
                      <a:cs typeface="Arial" panose="020B0604020202020204" pitchFamily="34" charset="0"/>
                    </a:defRPr>
                  </a:lvl2pPr>
                  <a:lvl3pPr algn="ctr">
                    <a:spcBef>
                      <a:spcPct val="0"/>
                    </a:spcBef>
                    <a:defRPr sz="3000" b="1" i="1">
                      <a:solidFill>
                        <a:srgbClr val="141496"/>
                      </a:solidFill>
                      <a:latin typeface="Arial" panose="020B0604020202020204" pitchFamily="34" charset="0"/>
                      <a:cs typeface="Arial" panose="020B0604020202020204" pitchFamily="34" charset="0"/>
                    </a:defRPr>
                  </a:lvl3pPr>
                  <a:lvl4pPr algn="ctr">
                    <a:spcBef>
                      <a:spcPct val="0"/>
                    </a:spcBef>
                    <a:defRPr sz="3000" b="1" i="1">
                      <a:solidFill>
                        <a:srgbClr val="141496"/>
                      </a:solidFill>
                      <a:latin typeface="Arial" panose="020B0604020202020204" pitchFamily="34" charset="0"/>
                      <a:cs typeface="Arial" panose="020B0604020202020204" pitchFamily="34" charset="0"/>
                    </a:defRPr>
                  </a:lvl4pPr>
                  <a:lvl5pPr algn="ctr">
                    <a:spcBef>
                      <a:spcPct val="0"/>
                    </a:spcBef>
                    <a:defRPr sz="3000" b="1" i="1">
                      <a:solidFill>
                        <a:srgbClr val="141496"/>
                      </a:solidFill>
                      <a:latin typeface="Arial" panose="020B0604020202020204" pitchFamily="34" charset="0"/>
                      <a:cs typeface="Arial" panose="020B0604020202020204" pitchFamily="34" charset="0"/>
                    </a:defRPr>
                  </a:lvl5pPr>
                  <a:lvl6pPr marL="4572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6pPr>
                  <a:lvl7pPr marL="9144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7pPr>
                  <a:lvl8pPr marL="13716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8pPr>
                  <a:lvl9pPr marL="18288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9pPr>
                </a:lstStyle>
                <a:p>
                  <a:pPr>
                    <a:buFontTx/>
                    <a:buNone/>
                  </a:pPr>
                  <a:r>
                    <a:rPr lang="de-DE" altLang="it-IT" sz="2100"/>
                    <a:t>LLRF</a:t>
                  </a:r>
                  <a:endParaRPr lang="en-GB" altLang="it-IT" sz="2100"/>
                </a:p>
              </p:txBody>
            </p:sp>
          </p:grpSp>
          <p:grpSp>
            <p:nvGrpSpPr>
              <p:cNvPr id="22" name="Group 15">
                <a:extLst>
                  <a:ext uri="{FF2B5EF4-FFF2-40B4-BE49-F238E27FC236}">
                    <a16:creationId xmlns:a16="http://schemas.microsoft.com/office/drawing/2014/main" id="{7072EAC1-659A-20FF-8489-D1580223BFA2}"/>
                  </a:ext>
                </a:extLst>
              </p:cNvPr>
              <p:cNvGrpSpPr>
                <a:grpSpLocks/>
              </p:cNvGrpSpPr>
              <p:nvPr/>
            </p:nvGrpSpPr>
            <p:grpSpPr bwMode="auto">
              <a:xfrm>
                <a:off x="96" y="672"/>
                <a:ext cx="2736" cy="793"/>
                <a:chOff x="1270" y="663"/>
                <a:chExt cx="3039" cy="881"/>
              </a:xfrm>
            </p:grpSpPr>
            <p:grpSp>
              <p:nvGrpSpPr>
                <p:cNvPr id="23" name="Group 16">
                  <a:extLst>
                    <a:ext uri="{FF2B5EF4-FFF2-40B4-BE49-F238E27FC236}">
                      <a16:creationId xmlns:a16="http://schemas.microsoft.com/office/drawing/2014/main" id="{6383BD66-7553-333B-4DE9-AE513EA0AFB5}"/>
                    </a:ext>
                  </a:extLst>
                </p:cNvPr>
                <p:cNvGrpSpPr>
                  <a:grpSpLocks noChangeAspect="1"/>
                </p:cNvGrpSpPr>
                <p:nvPr/>
              </p:nvGrpSpPr>
              <p:grpSpPr bwMode="auto">
                <a:xfrm>
                  <a:off x="1270" y="1049"/>
                  <a:ext cx="3039" cy="495"/>
                  <a:chOff x="102" y="2546"/>
                  <a:chExt cx="5392" cy="878"/>
                </a:xfrm>
              </p:grpSpPr>
              <p:grpSp>
                <p:nvGrpSpPr>
                  <p:cNvPr id="25" name="Group 17">
                    <a:extLst>
                      <a:ext uri="{FF2B5EF4-FFF2-40B4-BE49-F238E27FC236}">
                        <a16:creationId xmlns:a16="http://schemas.microsoft.com/office/drawing/2014/main" id="{CE74A811-DECF-D9E1-CFC0-FC765F6323B9}"/>
                      </a:ext>
                    </a:extLst>
                  </p:cNvPr>
                  <p:cNvGrpSpPr>
                    <a:grpSpLocks noChangeAspect="1"/>
                  </p:cNvGrpSpPr>
                  <p:nvPr/>
                </p:nvGrpSpPr>
                <p:grpSpPr bwMode="auto">
                  <a:xfrm>
                    <a:off x="102" y="2546"/>
                    <a:ext cx="5392" cy="878"/>
                    <a:chOff x="226" y="2470"/>
                    <a:chExt cx="5392" cy="878"/>
                  </a:xfrm>
                </p:grpSpPr>
                <p:grpSp>
                  <p:nvGrpSpPr>
                    <p:cNvPr id="32" name="Group 18">
                      <a:extLst>
                        <a:ext uri="{FF2B5EF4-FFF2-40B4-BE49-F238E27FC236}">
                          <a16:creationId xmlns:a16="http://schemas.microsoft.com/office/drawing/2014/main" id="{92D8AAEF-8F98-C0C1-75FB-DB504B1443C1}"/>
                        </a:ext>
                      </a:extLst>
                    </p:cNvPr>
                    <p:cNvGrpSpPr>
                      <a:grpSpLocks noChangeAspect="1"/>
                    </p:cNvGrpSpPr>
                    <p:nvPr/>
                  </p:nvGrpSpPr>
                  <p:grpSpPr bwMode="auto">
                    <a:xfrm>
                      <a:off x="4462" y="2696"/>
                      <a:ext cx="69" cy="424"/>
                      <a:chOff x="2261" y="2699"/>
                      <a:chExt cx="69" cy="424"/>
                    </a:xfrm>
                  </p:grpSpPr>
                  <p:sp>
                    <p:nvSpPr>
                      <p:cNvPr id="196" name="Line 19">
                        <a:extLst>
                          <a:ext uri="{FF2B5EF4-FFF2-40B4-BE49-F238E27FC236}">
                            <a16:creationId xmlns:a16="http://schemas.microsoft.com/office/drawing/2014/main" id="{9E460529-5D57-848E-38D9-1AE7EE1A06CD}"/>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7" name="Line 20">
                        <a:extLst>
                          <a:ext uri="{FF2B5EF4-FFF2-40B4-BE49-F238E27FC236}">
                            <a16:creationId xmlns:a16="http://schemas.microsoft.com/office/drawing/2014/main" id="{52A55649-2928-401B-AF20-897EBCF2A8C5}"/>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8" name="Line 21">
                        <a:extLst>
                          <a:ext uri="{FF2B5EF4-FFF2-40B4-BE49-F238E27FC236}">
                            <a16:creationId xmlns:a16="http://schemas.microsoft.com/office/drawing/2014/main" id="{4FABCEB4-9A9B-A9D5-7F3A-24EF7E42A2D1}"/>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9" name="Line 22">
                        <a:extLst>
                          <a:ext uri="{FF2B5EF4-FFF2-40B4-BE49-F238E27FC236}">
                            <a16:creationId xmlns:a16="http://schemas.microsoft.com/office/drawing/2014/main" id="{627AAFA1-9EAC-0F3F-858D-87603C45D21B}"/>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0" name="Line 23">
                        <a:extLst>
                          <a:ext uri="{FF2B5EF4-FFF2-40B4-BE49-F238E27FC236}">
                            <a16:creationId xmlns:a16="http://schemas.microsoft.com/office/drawing/2014/main" id="{D65897A3-20A0-0C24-BC04-9D88CFC3FB84}"/>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1" name="Line 24">
                        <a:extLst>
                          <a:ext uri="{FF2B5EF4-FFF2-40B4-BE49-F238E27FC236}">
                            <a16:creationId xmlns:a16="http://schemas.microsoft.com/office/drawing/2014/main" id="{140BAAA8-6A2D-84A4-5E39-320AF9A93514}"/>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2" name="Line 25">
                        <a:extLst>
                          <a:ext uri="{FF2B5EF4-FFF2-40B4-BE49-F238E27FC236}">
                            <a16:creationId xmlns:a16="http://schemas.microsoft.com/office/drawing/2014/main" id="{2EC29EF5-1DF6-14CF-A447-5E9CE6A3751A}"/>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3" name="Group 26">
                      <a:extLst>
                        <a:ext uri="{FF2B5EF4-FFF2-40B4-BE49-F238E27FC236}">
                          <a16:creationId xmlns:a16="http://schemas.microsoft.com/office/drawing/2014/main" id="{E82D0A79-ADB6-8CF1-4AD1-8737175E7CA1}"/>
                        </a:ext>
                      </a:extLst>
                    </p:cNvPr>
                    <p:cNvGrpSpPr>
                      <a:grpSpLocks noChangeAspect="1"/>
                    </p:cNvGrpSpPr>
                    <p:nvPr/>
                  </p:nvGrpSpPr>
                  <p:grpSpPr bwMode="auto">
                    <a:xfrm>
                      <a:off x="4017" y="2695"/>
                      <a:ext cx="69" cy="424"/>
                      <a:chOff x="2261" y="2699"/>
                      <a:chExt cx="69" cy="424"/>
                    </a:xfrm>
                  </p:grpSpPr>
                  <p:sp>
                    <p:nvSpPr>
                      <p:cNvPr id="189" name="Line 27">
                        <a:extLst>
                          <a:ext uri="{FF2B5EF4-FFF2-40B4-BE49-F238E27FC236}">
                            <a16:creationId xmlns:a16="http://schemas.microsoft.com/office/drawing/2014/main" id="{A22F2AD0-7B16-6E7B-887A-154471E98169}"/>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0" name="Line 28">
                        <a:extLst>
                          <a:ext uri="{FF2B5EF4-FFF2-40B4-BE49-F238E27FC236}">
                            <a16:creationId xmlns:a16="http://schemas.microsoft.com/office/drawing/2014/main" id="{B8418A41-88EA-0D4E-096A-8E6D8188B89A}"/>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1" name="Line 29">
                        <a:extLst>
                          <a:ext uri="{FF2B5EF4-FFF2-40B4-BE49-F238E27FC236}">
                            <a16:creationId xmlns:a16="http://schemas.microsoft.com/office/drawing/2014/main" id="{E30A0C2E-7BC2-182E-B0E7-229F84C2DA5F}"/>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2" name="Line 30">
                        <a:extLst>
                          <a:ext uri="{FF2B5EF4-FFF2-40B4-BE49-F238E27FC236}">
                            <a16:creationId xmlns:a16="http://schemas.microsoft.com/office/drawing/2014/main" id="{D8DEE9C1-7CD1-EF1E-06ED-7BF0C290A529}"/>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3" name="Line 31">
                        <a:extLst>
                          <a:ext uri="{FF2B5EF4-FFF2-40B4-BE49-F238E27FC236}">
                            <a16:creationId xmlns:a16="http://schemas.microsoft.com/office/drawing/2014/main" id="{E23083CB-E5DA-F5AC-EB83-1AF1D3448D56}"/>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4" name="Line 32">
                        <a:extLst>
                          <a:ext uri="{FF2B5EF4-FFF2-40B4-BE49-F238E27FC236}">
                            <a16:creationId xmlns:a16="http://schemas.microsoft.com/office/drawing/2014/main" id="{F30908AC-5B17-CEFA-1739-A1BC29334CD5}"/>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5" name="Line 33">
                        <a:extLst>
                          <a:ext uri="{FF2B5EF4-FFF2-40B4-BE49-F238E27FC236}">
                            <a16:creationId xmlns:a16="http://schemas.microsoft.com/office/drawing/2014/main" id="{C19417C9-2F6E-A226-3E30-F4FEB9047CBB}"/>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4" name="Group 34">
                      <a:extLst>
                        <a:ext uri="{FF2B5EF4-FFF2-40B4-BE49-F238E27FC236}">
                          <a16:creationId xmlns:a16="http://schemas.microsoft.com/office/drawing/2014/main" id="{7C677F20-7EBD-CE02-7AB9-BC0DEA34E48A}"/>
                        </a:ext>
                      </a:extLst>
                    </p:cNvPr>
                    <p:cNvGrpSpPr>
                      <a:grpSpLocks noChangeAspect="1"/>
                    </p:cNvGrpSpPr>
                    <p:nvPr/>
                  </p:nvGrpSpPr>
                  <p:grpSpPr bwMode="auto">
                    <a:xfrm>
                      <a:off x="3578" y="2697"/>
                      <a:ext cx="69" cy="424"/>
                      <a:chOff x="2261" y="2699"/>
                      <a:chExt cx="69" cy="424"/>
                    </a:xfrm>
                  </p:grpSpPr>
                  <p:sp>
                    <p:nvSpPr>
                      <p:cNvPr id="182" name="Line 35">
                        <a:extLst>
                          <a:ext uri="{FF2B5EF4-FFF2-40B4-BE49-F238E27FC236}">
                            <a16:creationId xmlns:a16="http://schemas.microsoft.com/office/drawing/2014/main" id="{8B5DA479-2DFF-1739-523D-7D623647A2B8}"/>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3" name="Line 36">
                        <a:extLst>
                          <a:ext uri="{FF2B5EF4-FFF2-40B4-BE49-F238E27FC236}">
                            <a16:creationId xmlns:a16="http://schemas.microsoft.com/office/drawing/2014/main" id="{E08DDC47-43B8-CFE3-522A-D575BB950C14}"/>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4" name="Line 37">
                        <a:extLst>
                          <a:ext uri="{FF2B5EF4-FFF2-40B4-BE49-F238E27FC236}">
                            <a16:creationId xmlns:a16="http://schemas.microsoft.com/office/drawing/2014/main" id="{6E02B231-F807-7005-F794-26C27386A7A9}"/>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5" name="Line 38">
                        <a:extLst>
                          <a:ext uri="{FF2B5EF4-FFF2-40B4-BE49-F238E27FC236}">
                            <a16:creationId xmlns:a16="http://schemas.microsoft.com/office/drawing/2014/main" id="{A1DAA8FF-6484-0035-016E-4922AF764BE8}"/>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6" name="Line 39">
                        <a:extLst>
                          <a:ext uri="{FF2B5EF4-FFF2-40B4-BE49-F238E27FC236}">
                            <a16:creationId xmlns:a16="http://schemas.microsoft.com/office/drawing/2014/main" id="{D61FB824-92F9-FBC8-48C5-6065037A5F29}"/>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7" name="Line 40">
                        <a:extLst>
                          <a:ext uri="{FF2B5EF4-FFF2-40B4-BE49-F238E27FC236}">
                            <a16:creationId xmlns:a16="http://schemas.microsoft.com/office/drawing/2014/main" id="{55A6D771-AE1C-E2EA-6574-2D0338F717FD}"/>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8" name="Line 41">
                        <a:extLst>
                          <a:ext uri="{FF2B5EF4-FFF2-40B4-BE49-F238E27FC236}">
                            <a16:creationId xmlns:a16="http://schemas.microsoft.com/office/drawing/2014/main" id="{EA15EE82-7ACB-C3A9-95A8-7237E4830D83}"/>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5" name="Group 42">
                      <a:extLst>
                        <a:ext uri="{FF2B5EF4-FFF2-40B4-BE49-F238E27FC236}">
                          <a16:creationId xmlns:a16="http://schemas.microsoft.com/office/drawing/2014/main" id="{9B43543E-04AB-9A05-1F35-FBFBFA827E18}"/>
                        </a:ext>
                      </a:extLst>
                    </p:cNvPr>
                    <p:cNvGrpSpPr>
                      <a:grpSpLocks noChangeAspect="1"/>
                    </p:cNvGrpSpPr>
                    <p:nvPr/>
                  </p:nvGrpSpPr>
                  <p:grpSpPr bwMode="auto">
                    <a:xfrm>
                      <a:off x="3137" y="2696"/>
                      <a:ext cx="69" cy="424"/>
                      <a:chOff x="2261" y="2699"/>
                      <a:chExt cx="69" cy="424"/>
                    </a:xfrm>
                  </p:grpSpPr>
                  <p:sp>
                    <p:nvSpPr>
                      <p:cNvPr id="175" name="Line 43">
                        <a:extLst>
                          <a:ext uri="{FF2B5EF4-FFF2-40B4-BE49-F238E27FC236}">
                            <a16:creationId xmlns:a16="http://schemas.microsoft.com/office/drawing/2014/main" id="{A86CFAB5-BC2A-2D75-960A-5A9738FCA8C3}"/>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6" name="Line 44">
                        <a:extLst>
                          <a:ext uri="{FF2B5EF4-FFF2-40B4-BE49-F238E27FC236}">
                            <a16:creationId xmlns:a16="http://schemas.microsoft.com/office/drawing/2014/main" id="{14069E73-C320-15B8-ECF9-A0E8A02CB5D9}"/>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7" name="Line 45">
                        <a:extLst>
                          <a:ext uri="{FF2B5EF4-FFF2-40B4-BE49-F238E27FC236}">
                            <a16:creationId xmlns:a16="http://schemas.microsoft.com/office/drawing/2014/main" id="{0C96AE10-B575-C4AC-1B7F-3DC6E8DC1606}"/>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8" name="Line 46">
                        <a:extLst>
                          <a:ext uri="{FF2B5EF4-FFF2-40B4-BE49-F238E27FC236}">
                            <a16:creationId xmlns:a16="http://schemas.microsoft.com/office/drawing/2014/main" id="{8FEE3425-69B3-7ADF-BEAA-0C6628D3D584}"/>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 name="Line 47">
                        <a:extLst>
                          <a:ext uri="{FF2B5EF4-FFF2-40B4-BE49-F238E27FC236}">
                            <a16:creationId xmlns:a16="http://schemas.microsoft.com/office/drawing/2014/main" id="{4D890641-041C-E63F-BDFB-0AA979580BF6}"/>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0" name="Line 48">
                        <a:extLst>
                          <a:ext uri="{FF2B5EF4-FFF2-40B4-BE49-F238E27FC236}">
                            <a16:creationId xmlns:a16="http://schemas.microsoft.com/office/drawing/2014/main" id="{29B1E6CE-DEEE-9079-78F4-57BE169A9D02}"/>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1" name="Line 49">
                        <a:extLst>
                          <a:ext uri="{FF2B5EF4-FFF2-40B4-BE49-F238E27FC236}">
                            <a16:creationId xmlns:a16="http://schemas.microsoft.com/office/drawing/2014/main" id="{45C55A44-2DD1-3FD5-9AB4-EA24CC5CA805}"/>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6" name="Group 50">
                      <a:extLst>
                        <a:ext uri="{FF2B5EF4-FFF2-40B4-BE49-F238E27FC236}">
                          <a16:creationId xmlns:a16="http://schemas.microsoft.com/office/drawing/2014/main" id="{4004BB0F-6AE2-C93F-730D-A9C535463E2D}"/>
                        </a:ext>
                      </a:extLst>
                    </p:cNvPr>
                    <p:cNvGrpSpPr>
                      <a:grpSpLocks noChangeAspect="1"/>
                    </p:cNvGrpSpPr>
                    <p:nvPr/>
                  </p:nvGrpSpPr>
                  <p:grpSpPr bwMode="auto">
                    <a:xfrm>
                      <a:off x="2697" y="2698"/>
                      <a:ext cx="69" cy="424"/>
                      <a:chOff x="2261" y="2699"/>
                      <a:chExt cx="69" cy="424"/>
                    </a:xfrm>
                  </p:grpSpPr>
                  <p:sp>
                    <p:nvSpPr>
                      <p:cNvPr id="168" name="Line 51">
                        <a:extLst>
                          <a:ext uri="{FF2B5EF4-FFF2-40B4-BE49-F238E27FC236}">
                            <a16:creationId xmlns:a16="http://schemas.microsoft.com/office/drawing/2014/main" id="{C8C8B109-1ACF-C286-656F-B83221DF0E01}"/>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9" name="Line 52">
                        <a:extLst>
                          <a:ext uri="{FF2B5EF4-FFF2-40B4-BE49-F238E27FC236}">
                            <a16:creationId xmlns:a16="http://schemas.microsoft.com/office/drawing/2014/main" id="{69A4F9B5-8E12-676B-C1A9-0CC87CB14FBC}"/>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0" name="Line 53">
                        <a:extLst>
                          <a:ext uri="{FF2B5EF4-FFF2-40B4-BE49-F238E27FC236}">
                            <a16:creationId xmlns:a16="http://schemas.microsoft.com/office/drawing/2014/main" id="{133C76E4-4FAD-0161-C202-E40C0E9F471F}"/>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1" name="Line 54">
                        <a:extLst>
                          <a:ext uri="{FF2B5EF4-FFF2-40B4-BE49-F238E27FC236}">
                            <a16:creationId xmlns:a16="http://schemas.microsoft.com/office/drawing/2014/main" id="{394FF005-4896-7647-7771-CC3EEAB5EEFF}"/>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2" name="Line 55">
                        <a:extLst>
                          <a:ext uri="{FF2B5EF4-FFF2-40B4-BE49-F238E27FC236}">
                            <a16:creationId xmlns:a16="http://schemas.microsoft.com/office/drawing/2014/main" id="{102E45CD-8923-D0F9-8F77-B808EA011B6B}"/>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3" name="Line 56">
                        <a:extLst>
                          <a:ext uri="{FF2B5EF4-FFF2-40B4-BE49-F238E27FC236}">
                            <a16:creationId xmlns:a16="http://schemas.microsoft.com/office/drawing/2014/main" id="{13BB0FF4-0FFE-3440-44FD-10B7E219BF46}"/>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4" name="Line 57">
                        <a:extLst>
                          <a:ext uri="{FF2B5EF4-FFF2-40B4-BE49-F238E27FC236}">
                            <a16:creationId xmlns:a16="http://schemas.microsoft.com/office/drawing/2014/main" id="{E98026A1-6BF1-DBFC-E691-0A88990919E8}"/>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7" name="Group 58">
                      <a:extLst>
                        <a:ext uri="{FF2B5EF4-FFF2-40B4-BE49-F238E27FC236}">
                          <a16:creationId xmlns:a16="http://schemas.microsoft.com/office/drawing/2014/main" id="{A6F7A662-9440-8B61-2106-808C9864358E}"/>
                        </a:ext>
                      </a:extLst>
                    </p:cNvPr>
                    <p:cNvGrpSpPr>
                      <a:grpSpLocks noChangeAspect="1"/>
                    </p:cNvGrpSpPr>
                    <p:nvPr/>
                  </p:nvGrpSpPr>
                  <p:grpSpPr bwMode="auto">
                    <a:xfrm flipV="1">
                      <a:off x="1379" y="3067"/>
                      <a:ext cx="67" cy="56"/>
                      <a:chOff x="1379" y="2699"/>
                      <a:chExt cx="67" cy="56"/>
                    </a:xfrm>
                  </p:grpSpPr>
                  <p:sp>
                    <p:nvSpPr>
                      <p:cNvPr id="165" name="Line 59">
                        <a:extLst>
                          <a:ext uri="{FF2B5EF4-FFF2-40B4-BE49-F238E27FC236}">
                            <a16:creationId xmlns:a16="http://schemas.microsoft.com/office/drawing/2014/main" id="{29895CC9-0920-8BC9-CA1D-C296F96DC7B5}"/>
                          </a:ext>
                        </a:extLst>
                      </p:cNvPr>
                      <p:cNvSpPr>
                        <a:spLocks noChangeAspect="1" noChangeShapeType="1"/>
                      </p:cNvSpPr>
                      <p:nvPr/>
                    </p:nvSpPr>
                    <p:spPr bwMode="auto">
                      <a:xfrm>
                        <a:off x="1391" y="2755"/>
                        <a:ext cx="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6" name="Line 60">
                        <a:extLst>
                          <a:ext uri="{FF2B5EF4-FFF2-40B4-BE49-F238E27FC236}">
                            <a16:creationId xmlns:a16="http://schemas.microsoft.com/office/drawing/2014/main" id="{1ADB5B24-152D-4937-F540-3F2E91B2C9C6}"/>
                          </a:ext>
                        </a:extLst>
                      </p:cNvPr>
                      <p:cNvSpPr>
                        <a:spLocks noChangeAspect="1" noChangeShapeType="1"/>
                      </p:cNvSpPr>
                      <p:nvPr/>
                    </p:nvSpPr>
                    <p:spPr bwMode="auto">
                      <a:xfrm>
                        <a:off x="1379" y="269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7" name="Line 61">
                        <a:extLst>
                          <a:ext uri="{FF2B5EF4-FFF2-40B4-BE49-F238E27FC236}">
                            <a16:creationId xmlns:a16="http://schemas.microsoft.com/office/drawing/2014/main" id="{3F0D381C-2B6D-D518-E7F6-12AF74920F3D}"/>
                          </a:ext>
                        </a:extLst>
                      </p:cNvPr>
                      <p:cNvSpPr>
                        <a:spLocks noChangeAspect="1" noChangeShapeType="1"/>
                      </p:cNvSpPr>
                      <p:nvPr/>
                    </p:nvSpPr>
                    <p:spPr bwMode="auto">
                      <a:xfrm>
                        <a:off x="1386" y="2713"/>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8" name="Group 62">
                      <a:extLst>
                        <a:ext uri="{FF2B5EF4-FFF2-40B4-BE49-F238E27FC236}">
                          <a16:creationId xmlns:a16="http://schemas.microsoft.com/office/drawing/2014/main" id="{1ABFB627-09CA-A0F9-0BA7-D6C91B7306FE}"/>
                        </a:ext>
                      </a:extLst>
                    </p:cNvPr>
                    <p:cNvGrpSpPr>
                      <a:grpSpLocks noChangeAspect="1"/>
                    </p:cNvGrpSpPr>
                    <p:nvPr/>
                  </p:nvGrpSpPr>
                  <p:grpSpPr bwMode="auto">
                    <a:xfrm>
                      <a:off x="1379" y="2699"/>
                      <a:ext cx="67" cy="56"/>
                      <a:chOff x="1379" y="2699"/>
                      <a:chExt cx="67" cy="56"/>
                    </a:xfrm>
                  </p:grpSpPr>
                  <p:sp>
                    <p:nvSpPr>
                      <p:cNvPr id="162" name="Line 63">
                        <a:extLst>
                          <a:ext uri="{FF2B5EF4-FFF2-40B4-BE49-F238E27FC236}">
                            <a16:creationId xmlns:a16="http://schemas.microsoft.com/office/drawing/2014/main" id="{7C6E9C73-8D9B-D1A9-52EB-25C02745E24E}"/>
                          </a:ext>
                        </a:extLst>
                      </p:cNvPr>
                      <p:cNvSpPr>
                        <a:spLocks noChangeAspect="1" noChangeShapeType="1"/>
                      </p:cNvSpPr>
                      <p:nvPr/>
                    </p:nvSpPr>
                    <p:spPr bwMode="auto">
                      <a:xfrm>
                        <a:off x="1391" y="2755"/>
                        <a:ext cx="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 name="Line 64">
                        <a:extLst>
                          <a:ext uri="{FF2B5EF4-FFF2-40B4-BE49-F238E27FC236}">
                            <a16:creationId xmlns:a16="http://schemas.microsoft.com/office/drawing/2014/main" id="{36F0FA17-770A-475A-ACB6-F9FF80569DFE}"/>
                          </a:ext>
                        </a:extLst>
                      </p:cNvPr>
                      <p:cNvSpPr>
                        <a:spLocks noChangeAspect="1" noChangeShapeType="1"/>
                      </p:cNvSpPr>
                      <p:nvPr/>
                    </p:nvSpPr>
                    <p:spPr bwMode="auto">
                      <a:xfrm>
                        <a:off x="1379" y="269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4" name="Line 65">
                        <a:extLst>
                          <a:ext uri="{FF2B5EF4-FFF2-40B4-BE49-F238E27FC236}">
                            <a16:creationId xmlns:a16="http://schemas.microsoft.com/office/drawing/2014/main" id="{1A8CBF60-FB91-9B77-0C20-E1683663E792}"/>
                          </a:ext>
                        </a:extLst>
                      </p:cNvPr>
                      <p:cNvSpPr>
                        <a:spLocks noChangeAspect="1" noChangeShapeType="1"/>
                      </p:cNvSpPr>
                      <p:nvPr/>
                    </p:nvSpPr>
                    <p:spPr bwMode="auto">
                      <a:xfrm>
                        <a:off x="1386" y="2713"/>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9" name="Freeform 66">
                      <a:extLst>
                        <a:ext uri="{FF2B5EF4-FFF2-40B4-BE49-F238E27FC236}">
                          <a16:creationId xmlns:a16="http://schemas.microsoft.com/office/drawing/2014/main" id="{2268E04C-BE83-1104-38F1-2EB35495AF4F}"/>
                        </a:ext>
                      </a:extLst>
                    </p:cNvPr>
                    <p:cNvSpPr>
                      <a:spLocks noChangeAspect="1"/>
                    </p:cNvSpPr>
                    <p:nvPr/>
                  </p:nvSpPr>
                  <p:spPr bwMode="auto">
                    <a:xfrm>
                      <a:off x="707" y="2758"/>
                      <a:ext cx="187" cy="89"/>
                    </a:xfrm>
                    <a:custGeom>
                      <a:avLst/>
                      <a:gdLst>
                        <a:gd name="T0" fmla="*/ 56 w 288"/>
                        <a:gd name="T1" fmla="*/ 0 h 137"/>
                        <a:gd name="T2" fmla="*/ 22 w 288"/>
                        <a:gd name="T3" fmla="*/ 18 h 137"/>
                        <a:gd name="T4" fmla="*/ 4 w 288"/>
                        <a:gd name="T5" fmla="*/ 36 h 137"/>
                        <a:gd name="T6" fmla="*/ 2 w 288"/>
                        <a:gd name="T7" fmla="*/ 54 h 137"/>
                        <a:gd name="T8" fmla="*/ 16 w 288"/>
                        <a:gd name="T9" fmla="*/ 80 h 137"/>
                        <a:gd name="T10" fmla="*/ 58 w 288"/>
                        <a:gd name="T11" fmla="*/ 116 h 137"/>
                        <a:gd name="T12" fmla="*/ 101 w 288"/>
                        <a:gd name="T13" fmla="*/ 134 h 137"/>
                        <a:gd name="T14" fmla="*/ 143 w 288"/>
                        <a:gd name="T15" fmla="*/ 137 h 137"/>
                        <a:gd name="T16" fmla="*/ 194 w 288"/>
                        <a:gd name="T17" fmla="*/ 132 h 137"/>
                        <a:gd name="T18" fmla="*/ 242 w 288"/>
                        <a:gd name="T19" fmla="*/ 111 h 137"/>
                        <a:gd name="T20" fmla="*/ 269 w 288"/>
                        <a:gd name="T21" fmla="*/ 83 h 137"/>
                        <a:gd name="T22" fmla="*/ 286 w 288"/>
                        <a:gd name="T23" fmla="*/ 51 h 137"/>
                        <a:gd name="T24" fmla="*/ 281 w 288"/>
                        <a:gd name="T25" fmla="*/ 27 h 137"/>
                        <a:gd name="T26" fmla="*/ 245 w 288"/>
                        <a:gd name="T2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137">
                          <a:moveTo>
                            <a:pt x="56" y="0"/>
                          </a:moveTo>
                          <a:cubicBezTo>
                            <a:pt x="43" y="6"/>
                            <a:pt x="31" y="12"/>
                            <a:pt x="22" y="18"/>
                          </a:cubicBezTo>
                          <a:cubicBezTo>
                            <a:pt x="13" y="24"/>
                            <a:pt x="7" y="30"/>
                            <a:pt x="4" y="36"/>
                          </a:cubicBezTo>
                          <a:cubicBezTo>
                            <a:pt x="1" y="42"/>
                            <a:pt x="0" y="47"/>
                            <a:pt x="2" y="54"/>
                          </a:cubicBezTo>
                          <a:cubicBezTo>
                            <a:pt x="4" y="61"/>
                            <a:pt x="7" y="70"/>
                            <a:pt x="16" y="80"/>
                          </a:cubicBezTo>
                          <a:cubicBezTo>
                            <a:pt x="25" y="90"/>
                            <a:pt x="44" y="107"/>
                            <a:pt x="58" y="116"/>
                          </a:cubicBezTo>
                          <a:cubicBezTo>
                            <a:pt x="72" y="125"/>
                            <a:pt x="87" y="131"/>
                            <a:pt x="101" y="134"/>
                          </a:cubicBezTo>
                          <a:cubicBezTo>
                            <a:pt x="115" y="137"/>
                            <a:pt x="128" y="137"/>
                            <a:pt x="143" y="137"/>
                          </a:cubicBezTo>
                          <a:cubicBezTo>
                            <a:pt x="158" y="137"/>
                            <a:pt x="178" y="136"/>
                            <a:pt x="194" y="132"/>
                          </a:cubicBezTo>
                          <a:cubicBezTo>
                            <a:pt x="210" y="128"/>
                            <a:pt x="230" y="119"/>
                            <a:pt x="242" y="111"/>
                          </a:cubicBezTo>
                          <a:cubicBezTo>
                            <a:pt x="254" y="103"/>
                            <a:pt x="262" y="93"/>
                            <a:pt x="269" y="83"/>
                          </a:cubicBezTo>
                          <a:cubicBezTo>
                            <a:pt x="276" y="73"/>
                            <a:pt x="284" y="60"/>
                            <a:pt x="286" y="51"/>
                          </a:cubicBezTo>
                          <a:cubicBezTo>
                            <a:pt x="288" y="42"/>
                            <a:pt x="288" y="35"/>
                            <a:pt x="281" y="27"/>
                          </a:cubicBezTo>
                          <a:cubicBezTo>
                            <a:pt x="274" y="19"/>
                            <a:pt x="259" y="10"/>
                            <a:pt x="245" y="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0" name="Rectangle 67">
                      <a:extLst>
                        <a:ext uri="{FF2B5EF4-FFF2-40B4-BE49-F238E27FC236}">
                          <a16:creationId xmlns:a16="http://schemas.microsoft.com/office/drawing/2014/main" id="{6AF803B6-351B-CEE2-B022-735839A748A9}"/>
                        </a:ext>
                      </a:extLst>
                    </p:cNvPr>
                    <p:cNvSpPr>
                      <a:spLocks noChangeAspect="1" noChangeArrowheads="1"/>
                    </p:cNvSpPr>
                    <p:nvPr/>
                  </p:nvSpPr>
                  <p:spPr bwMode="auto">
                    <a:xfrm>
                      <a:off x="545" y="3063"/>
                      <a:ext cx="73" cy="116"/>
                    </a:xfrm>
                    <a:prstGeom prst="rect">
                      <a:avLst/>
                    </a:prstGeom>
                    <a:blipFill dpi="0" rotWithShape="0">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 name="Freeform 68">
                      <a:extLst>
                        <a:ext uri="{FF2B5EF4-FFF2-40B4-BE49-F238E27FC236}">
                          <a16:creationId xmlns:a16="http://schemas.microsoft.com/office/drawing/2014/main" id="{7DDDFC3C-9157-7218-13BC-65D4380115F0}"/>
                        </a:ext>
                      </a:extLst>
                    </p:cNvPr>
                    <p:cNvSpPr>
                      <a:spLocks noChangeAspect="1"/>
                    </p:cNvSpPr>
                    <p:nvPr/>
                  </p:nvSpPr>
                  <p:spPr bwMode="auto">
                    <a:xfrm flipV="1">
                      <a:off x="969" y="3052"/>
                      <a:ext cx="224" cy="260"/>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 name="Rectangle 69">
                      <a:extLst>
                        <a:ext uri="{FF2B5EF4-FFF2-40B4-BE49-F238E27FC236}">
                          <a16:creationId xmlns:a16="http://schemas.microsoft.com/office/drawing/2014/main" id="{5E4D9957-F513-7FC8-3872-DB2E1DFF8FE0}"/>
                        </a:ext>
                      </a:extLst>
                    </p:cNvPr>
                    <p:cNvSpPr>
                      <a:spLocks noChangeAspect="1" noChangeArrowheads="1"/>
                    </p:cNvSpPr>
                    <p:nvPr/>
                  </p:nvSpPr>
                  <p:spPr bwMode="auto">
                    <a:xfrm>
                      <a:off x="729" y="3081"/>
                      <a:ext cx="53" cy="37"/>
                    </a:xfrm>
                    <a:prstGeom prst="rect">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3" name="Rectangle 70">
                      <a:extLst>
                        <a:ext uri="{FF2B5EF4-FFF2-40B4-BE49-F238E27FC236}">
                          <a16:creationId xmlns:a16="http://schemas.microsoft.com/office/drawing/2014/main" id="{55587C38-F932-442B-A725-85B351C50788}"/>
                        </a:ext>
                      </a:extLst>
                    </p:cNvPr>
                    <p:cNvSpPr>
                      <a:spLocks noChangeAspect="1" noChangeArrowheads="1"/>
                    </p:cNvSpPr>
                    <p:nvPr/>
                  </p:nvSpPr>
                  <p:spPr bwMode="auto">
                    <a:xfrm>
                      <a:off x="819" y="3081"/>
                      <a:ext cx="52" cy="37"/>
                    </a:xfrm>
                    <a:prstGeom prst="rect">
                      <a:avLst/>
                    </a:prstGeom>
                    <a:blipFill dpi="0" rotWithShape="0">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 name="AutoShape 71">
                      <a:extLst>
                        <a:ext uri="{FF2B5EF4-FFF2-40B4-BE49-F238E27FC236}">
                          <a16:creationId xmlns:a16="http://schemas.microsoft.com/office/drawing/2014/main" id="{148635D8-15CF-1FDD-13FD-0FECDBE72AAD}"/>
                        </a:ext>
                      </a:extLst>
                    </p:cNvPr>
                    <p:cNvSpPr>
                      <a:spLocks noChangeAspect="1" noChangeArrowheads="1"/>
                    </p:cNvSpPr>
                    <p:nvPr/>
                  </p:nvSpPr>
                  <p:spPr bwMode="auto">
                    <a:xfrm flipV="1">
                      <a:off x="716" y="2521"/>
                      <a:ext cx="173" cy="278"/>
                    </a:xfrm>
                    <a:prstGeom prst="can">
                      <a:avLst>
                        <a:gd name="adj" fmla="val 4017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5" name="Rectangle 72">
                      <a:extLst>
                        <a:ext uri="{FF2B5EF4-FFF2-40B4-BE49-F238E27FC236}">
                          <a16:creationId xmlns:a16="http://schemas.microsoft.com/office/drawing/2014/main" id="{3B2A172E-030D-9DA0-6206-68A40373602B}"/>
                        </a:ext>
                      </a:extLst>
                    </p:cNvPr>
                    <p:cNvSpPr>
                      <a:spLocks noChangeAspect="1" noChangeArrowheads="1"/>
                    </p:cNvSpPr>
                    <p:nvPr/>
                  </p:nvSpPr>
                  <p:spPr bwMode="auto">
                    <a:xfrm>
                      <a:off x="545" y="2756"/>
                      <a:ext cx="427" cy="7"/>
                    </a:xfrm>
                    <a:prstGeom prst="rect">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46" name="Group 73">
                      <a:extLst>
                        <a:ext uri="{FF2B5EF4-FFF2-40B4-BE49-F238E27FC236}">
                          <a16:creationId xmlns:a16="http://schemas.microsoft.com/office/drawing/2014/main" id="{67B80247-E27E-E73E-1749-5B0A64E5779B}"/>
                        </a:ext>
                      </a:extLst>
                    </p:cNvPr>
                    <p:cNvGrpSpPr>
                      <a:grpSpLocks noChangeAspect="1"/>
                    </p:cNvGrpSpPr>
                    <p:nvPr/>
                  </p:nvGrpSpPr>
                  <p:grpSpPr bwMode="auto">
                    <a:xfrm>
                      <a:off x="545" y="2756"/>
                      <a:ext cx="428" cy="307"/>
                      <a:chOff x="546" y="2763"/>
                      <a:chExt cx="656" cy="471"/>
                    </a:xfrm>
                  </p:grpSpPr>
                  <p:sp>
                    <p:nvSpPr>
                      <p:cNvPr id="160" name="Rectangle 74">
                        <a:extLst>
                          <a:ext uri="{FF2B5EF4-FFF2-40B4-BE49-F238E27FC236}">
                            <a16:creationId xmlns:a16="http://schemas.microsoft.com/office/drawing/2014/main" id="{77A412CB-1100-DE5A-6634-761EF408D969}"/>
                          </a:ext>
                        </a:extLst>
                      </p:cNvPr>
                      <p:cNvSpPr>
                        <a:spLocks noChangeAspect="1" noChangeArrowheads="1"/>
                      </p:cNvSpPr>
                      <p:nvPr/>
                    </p:nvSpPr>
                    <p:spPr bwMode="auto">
                      <a:xfrm>
                        <a:off x="546" y="2763"/>
                        <a:ext cx="656" cy="4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1" name="Rectangle 75">
                        <a:extLst>
                          <a:ext uri="{FF2B5EF4-FFF2-40B4-BE49-F238E27FC236}">
                            <a16:creationId xmlns:a16="http://schemas.microsoft.com/office/drawing/2014/main" id="{6B6250B0-2990-CF8F-217C-34802DBF6769}"/>
                          </a:ext>
                        </a:extLst>
                      </p:cNvPr>
                      <p:cNvSpPr>
                        <a:spLocks noChangeAspect="1" noChangeArrowheads="1"/>
                      </p:cNvSpPr>
                      <p:nvPr/>
                    </p:nvSpPr>
                    <p:spPr bwMode="auto">
                      <a:xfrm>
                        <a:off x="547" y="3223"/>
                        <a:ext cx="655" cy="11"/>
                      </a:xfrm>
                      <a:prstGeom prst="rect">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47" name="Rectangle 76">
                      <a:extLst>
                        <a:ext uri="{FF2B5EF4-FFF2-40B4-BE49-F238E27FC236}">
                          <a16:creationId xmlns:a16="http://schemas.microsoft.com/office/drawing/2014/main" id="{DAA156A9-0057-6547-BEC8-81EF1FEA52A9}"/>
                        </a:ext>
                      </a:extLst>
                    </p:cNvPr>
                    <p:cNvSpPr>
                      <a:spLocks noChangeAspect="1" noChangeArrowheads="1"/>
                    </p:cNvSpPr>
                    <p:nvPr/>
                  </p:nvSpPr>
                  <p:spPr bwMode="auto">
                    <a:xfrm>
                      <a:off x="545" y="2639"/>
                      <a:ext cx="73" cy="116"/>
                    </a:xfrm>
                    <a:prstGeom prst="rect">
                      <a:avLst/>
                    </a:prstGeom>
                    <a:blipFill dpi="0" rotWithShape="0">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 name="Rectangle 77">
                      <a:extLst>
                        <a:ext uri="{FF2B5EF4-FFF2-40B4-BE49-F238E27FC236}">
                          <a16:creationId xmlns:a16="http://schemas.microsoft.com/office/drawing/2014/main" id="{547B5740-B16C-74B0-88ED-DE1C4B774872}"/>
                        </a:ext>
                      </a:extLst>
                    </p:cNvPr>
                    <p:cNvSpPr>
                      <a:spLocks noChangeAspect="1" noChangeArrowheads="1"/>
                    </p:cNvSpPr>
                    <p:nvPr/>
                  </p:nvSpPr>
                  <p:spPr bwMode="auto">
                    <a:xfrm>
                      <a:off x="782" y="3063"/>
                      <a:ext cx="36" cy="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9" name="Line 78">
                      <a:extLst>
                        <a:ext uri="{FF2B5EF4-FFF2-40B4-BE49-F238E27FC236}">
                          <a16:creationId xmlns:a16="http://schemas.microsoft.com/office/drawing/2014/main" id="{7664FA09-A71D-46E5-B1D6-6A9CB5F86E55}"/>
                        </a:ext>
                      </a:extLst>
                    </p:cNvPr>
                    <p:cNvSpPr>
                      <a:spLocks noChangeAspect="1" noChangeShapeType="1"/>
                    </p:cNvSpPr>
                    <p:nvPr/>
                  </p:nvSpPr>
                  <p:spPr bwMode="auto">
                    <a:xfrm flipV="1">
                      <a:off x="801" y="3027"/>
                      <a:ext cx="0" cy="11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0" name="Freeform 79">
                      <a:extLst>
                        <a:ext uri="{FF2B5EF4-FFF2-40B4-BE49-F238E27FC236}">
                          <a16:creationId xmlns:a16="http://schemas.microsoft.com/office/drawing/2014/main" id="{50FF597A-2478-13DA-92E1-F9DC049FDEA6}"/>
                        </a:ext>
                      </a:extLst>
                    </p:cNvPr>
                    <p:cNvSpPr>
                      <a:spLocks noChangeAspect="1"/>
                    </p:cNvSpPr>
                    <p:nvPr/>
                  </p:nvSpPr>
                  <p:spPr bwMode="auto">
                    <a:xfrm>
                      <a:off x="969" y="2506"/>
                      <a:ext cx="224" cy="260"/>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1" name="Freeform 80">
                      <a:extLst>
                        <a:ext uri="{FF2B5EF4-FFF2-40B4-BE49-F238E27FC236}">
                          <a16:creationId xmlns:a16="http://schemas.microsoft.com/office/drawing/2014/main" id="{77E096C5-C609-E0EB-00B0-875DFEF125D9}"/>
                        </a:ext>
                      </a:extLst>
                    </p:cNvPr>
                    <p:cNvSpPr>
                      <a:spLocks noChangeAspect="1"/>
                    </p:cNvSpPr>
                    <p:nvPr/>
                  </p:nvSpPr>
                  <p:spPr bwMode="auto">
                    <a:xfrm>
                      <a:off x="917" y="3063"/>
                      <a:ext cx="172" cy="285"/>
                    </a:xfrm>
                    <a:custGeom>
                      <a:avLst/>
                      <a:gdLst>
                        <a:gd name="T0" fmla="*/ 0 w 264"/>
                        <a:gd name="T1" fmla="*/ 0 h 438"/>
                        <a:gd name="T2" fmla="*/ 2 w 264"/>
                        <a:gd name="T3" fmla="*/ 56 h 438"/>
                        <a:gd name="T4" fmla="*/ 219 w 264"/>
                        <a:gd name="T5" fmla="*/ 438 h 438"/>
                        <a:gd name="T6" fmla="*/ 236 w 264"/>
                        <a:gd name="T7" fmla="*/ 438 h 438"/>
                        <a:gd name="T8" fmla="*/ 237 w 264"/>
                        <a:gd name="T9" fmla="*/ 416 h 438"/>
                        <a:gd name="T10" fmla="*/ 264 w 264"/>
                        <a:gd name="T11" fmla="*/ 416 h 438"/>
                        <a:gd name="T12" fmla="*/ 32 w 264"/>
                        <a:gd name="T13" fmla="*/ 5 h 438"/>
                      </a:gdLst>
                      <a:ahLst/>
                      <a:cxnLst>
                        <a:cxn ang="0">
                          <a:pos x="T0" y="T1"/>
                        </a:cxn>
                        <a:cxn ang="0">
                          <a:pos x="T2" y="T3"/>
                        </a:cxn>
                        <a:cxn ang="0">
                          <a:pos x="T4" y="T5"/>
                        </a:cxn>
                        <a:cxn ang="0">
                          <a:pos x="T6" y="T7"/>
                        </a:cxn>
                        <a:cxn ang="0">
                          <a:pos x="T8" y="T9"/>
                        </a:cxn>
                        <a:cxn ang="0">
                          <a:pos x="T10" y="T11"/>
                        </a:cxn>
                        <a:cxn ang="0">
                          <a:pos x="T12" y="T13"/>
                        </a:cxn>
                      </a:cxnLst>
                      <a:rect l="0" t="0" r="r" b="b"/>
                      <a:pathLst>
                        <a:path w="264" h="438">
                          <a:moveTo>
                            <a:pt x="0" y="0"/>
                          </a:moveTo>
                          <a:lnTo>
                            <a:pt x="2" y="56"/>
                          </a:lnTo>
                          <a:lnTo>
                            <a:pt x="219" y="438"/>
                          </a:lnTo>
                          <a:lnTo>
                            <a:pt x="236" y="438"/>
                          </a:lnTo>
                          <a:cubicBezTo>
                            <a:pt x="239" y="434"/>
                            <a:pt x="232" y="420"/>
                            <a:pt x="237" y="416"/>
                          </a:cubicBezTo>
                          <a:lnTo>
                            <a:pt x="264" y="416"/>
                          </a:lnTo>
                          <a:lnTo>
                            <a:pt x="32" y="5"/>
                          </a:lnTo>
                        </a:path>
                      </a:pathLst>
                    </a:custGeom>
                    <a:blipFill dpi="0" rotWithShape="0">
                      <a:blip r:embed="rId7"/>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 name="Line 81">
                      <a:extLst>
                        <a:ext uri="{FF2B5EF4-FFF2-40B4-BE49-F238E27FC236}">
                          <a16:creationId xmlns:a16="http://schemas.microsoft.com/office/drawing/2014/main" id="{461168F2-A851-15A7-2FD6-D6BE06C15B80}"/>
                        </a:ext>
                      </a:extLst>
                    </p:cNvPr>
                    <p:cNvSpPr>
                      <a:spLocks noChangeAspect="1" noChangeShapeType="1"/>
                    </p:cNvSpPr>
                    <p:nvPr/>
                  </p:nvSpPr>
                  <p:spPr bwMode="auto">
                    <a:xfrm flipV="1">
                      <a:off x="1088" y="3285"/>
                      <a:ext cx="0" cy="49"/>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53" name="Group 82">
                      <a:extLst>
                        <a:ext uri="{FF2B5EF4-FFF2-40B4-BE49-F238E27FC236}">
                          <a16:creationId xmlns:a16="http://schemas.microsoft.com/office/drawing/2014/main" id="{F9F4ED31-255F-9980-3F76-54378AE7D8B0}"/>
                        </a:ext>
                      </a:extLst>
                    </p:cNvPr>
                    <p:cNvGrpSpPr>
                      <a:grpSpLocks noChangeAspect="1"/>
                    </p:cNvGrpSpPr>
                    <p:nvPr/>
                  </p:nvGrpSpPr>
                  <p:grpSpPr bwMode="auto">
                    <a:xfrm flipV="1">
                      <a:off x="917" y="2471"/>
                      <a:ext cx="172" cy="285"/>
                      <a:chOff x="1116" y="3234"/>
                      <a:chExt cx="264" cy="438"/>
                    </a:xfrm>
                  </p:grpSpPr>
                  <p:sp>
                    <p:nvSpPr>
                      <p:cNvPr id="158" name="Freeform 83">
                        <a:extLst>
                          <a:ext uri="{FF2B5EF4-FFF2-40B4-BE49-F238E27FC236}">
                            <a16:creationId xmlns:a16="http://schemas.microsoft.com/office/drawing/2014/main" id="{124546E0-77A4-8231-210A-6974AE1D8D71}"/>
                          </a:ext>
                        </a:extLst>
                      </p:cNvPr>
                      <p:cNvSpPr>
                        <a:spLocks noChangeAspect="1"/>
                      </p:cNvSpPr>
                      <p:nvPr/>
                    </p:nvSpPr>
                    <p:spPr bwMode="auto">
                      <a:xfrm>
                        <a:off x="1116" y="3234"/>
                        <a:ext cx="264" cy="438"/>
                      </a:xfrm>
                      <a:custGeom>
                        <a:avLst/>
                        <a:gdLst>
                          <a:gd name="T0" fmla="*/ 0 w 264"/>
                          <a:gd name="T1" fmla="*/ 0 h 438"/>
                          <a:gd name="T2" fmla="*/ 2 w 264"/>
                          <a:gd name="T3" fmla="*/ 56 h 438"/>
                          <a:gd name="T4" fmla="*/ 219 w 264"/>
                          <a:gd name="T5" fmla="*/ 438 h 438"/>
                          <a:gd name="T6" fmla="*/ 236 w 264"/>
                          <a:gd name="T7" fmla="*/ 438 h 438"/>
                          <a:gd name="T8" fmla="*/ 237 w 264"/>
                          <a:gd name="T9" fmla="*/ 416 h 438"/>
                          <a:gd name="T10" fmla="*/ 264 w 264"/>
                          <a:gd name="T11" fmla="*/ 416 h 438"/>
                          <a:gd name="T12" fmla="*/ 32 w 264"/>
                          <a:gd name="T13" fmla="*/ 5 h 438"/>
                        </a:gdLst>
                        <a:ahLst/>
                        <a:cxnLst>
                          <a:cxn ang="0">
                            <a:pos x="T0" y="T1"/>
                          </a:cxn>
                          <a:cxn ang="0">
                            <a:pos x="T2" y="T3"/>
                          </a:cxn>
                          <a:cxn ang="0">
                            <a:pos x="T4" y="T5"/>
                          </a:cxn>
                          <a:cxn ang="0">
                            <a:pos x="T6" y="T7"/>
                          </a:cxn>
                          <a:cxn ang="0">
                            <a:pos x="T8" y="T9"/>
                          </a:cxn>
                          <a:cxn ang="0">
                            <a:pos x="T10" y="T11"/>
                          </a:cxn>
                          <a:cxn ang="0">
                            <a:pos x="T12" y="T13"/>
                          </a:cxn>
                        </a:cxnLst>
                        <a:rect l="0" t="0" r="r" b="b"/>
                        <a:pathLst>
                          <a:path w="264" h="438">
                            <a:moveTo>
                              <a:pt x="0" y="0"/>
                            </a:moveTo>
                            <a:lnTo>
                              <a:pt x="2" y="56"/>
                            </a:lnTo>
                            <a:lnTo>
                              <a:pt x="219" y="438"/>
                            </a:lnTo>
                            <a:lnTo>
                              <a:pt x="236" y="438"/>
                            </a:lnTo>
                            <a:cubicBezTo>
                              <a:pt x="239" y="434"/>
                              <a:pt x="232" y="420"/>
                              <a:pt x="237" y="416"/>
                            </a:cubicBezTo>
                            <a:lnTo>
                              <a:pt x="264" y="416"/>
                            </a:lnTo>
                            <a:lnTo>
                              <a:pt x="32" y="5"/>
                            </a:lnTo>
                          </a:path>
                        </a:pathLst>
                      </a:custGeom>
                      <a:blipFill dpi="0" rotWithShape="0">
                        <a:blip r:embed="rId7"/>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9" name="Line 84">
                        <a:extLst>
                          <a:ext uri="{FF2B5EF4-FFF2-40B4-BE49-F238E27FC236}">
                            <a16:creationId xmlns:a16="http://schemas.microsoft.com/office/drawing/2014/main" id="{A00E93BB-0D7A-97F0-2872-D7F31DE4A11E}"/>
                          </a:ext>
                        </a:extLst>
                      </p:cNvPr>
                      <p:cNvSpPr>
                        <a:spLocks noChangeAspect="1" noChangeShapeType="1"/>
                      </p:cNvSpPr>
                      <p:nvPr/>
                    </p:nvSpPr>
                    <p:spPr bwMode="auto">
                      <a:xfrm flipV="1">
                        <a:off x="1379" y="3575"/>
                        <a:ext cx="0" cy="75"/>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4" name="Line 85">
                      <a:extLst>
                        <a:ext uri="{FF2B5EF4-FFF2-40B4-BE49-F238E27FC236}">
                          <a16:creationId xmlns:a16="http://schemas.microsoft.com/office/drawing/2014/main" id="{A798CC20-ED53-6FA3-D2EB-9D88128ACB95}"/>
                        </a:ext>
                      </a:extLst>
                    </p:cNvPr>
                    <p:cNvSpPr>
                      <a:spLocks noChangeAspect="1" noChangeShapeType="1"/>
                    </p:cNvSpPr>
                    <p:nvPr/>
                  </p:nvSpPr>
                  <p:spPr bwMode="auto">
                    <a:xfrm>
                      <a:off x="800" y="2474"/>
                      <a:ext cx="0" cy="4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5" name="Oval 86">
                      <a:extLst>
                        <a:ext uri="{FF2B5EF4-FFF2-40B4-BE49-F238E27FC236}">
                          <a16:creationId xmlns:a16="http://schemas.microsoft.com/office/drawing/2014/main" id="{B6C5A165-B821-D425-AB7A-BDBBBC5E071C}"/>
                        </a:ext>
                      </a:extLst>
                    </p:cNvPr>
                    <p:cNvSpPr>
                      <a:spLocks noChangeAspect="1" noChangeArrowheads="1"/>
                    </p:cNvSpPr>
                    <p:nvPr/>
                  </p:nvSpPr>
                  <p:spPr bwMode="auto">
                    <a:xfrm rot="-1827933">
                      <a:off x="743" y="2657"/>
                      <a:ext cx="31" cy="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6" name="Oval 87">
                      <a:extLst>
                        <a:ext uri="{FF2B5EF4-FFF2-40B4-BE49-F238E27FC236}">
                          <a16:creationId xmlns:a16="http://schemas.microsoft.com/office/drawing/2014/main" id="{5D4D38C5-D596-4A75-7803-F5BE27E6D970}"/>
                        </a:ext>
                      </a:extLst>
                    </p:cNvPr>
                    <p:cNvSpPr>
                      <a:spLocks noChangeAspect="1" noChangeArrowheads="1"/>
                    </p:cNvSpPr>
                    <p:nvPr/>
                  </p:nvSpPr>
                  <p:spPr bwMode="auto">
                    <a:xfrm rot="-1827933">
                      <a:off x="744" y="2701"/>
                      <a:ext cx="32" cy="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 name="Freeform 88">
                      <a:extLst>
                        <a:ext uri="{FF2B5EF4-FFF2-40B4-BE49-F238E27FC236}">
                          <a16:creationId xmlns:a16="http://schemas.microsoft.com/office/drawing/2014/main" id="{E972AF0F-26F4-F47C-7CCD-40E63EB3AE94}"/>
                        </a:ext>
                      </a:extLst>
                    </p:cNvPr>
                    <p:cNvSpPr>
                      <a:spLocks noChangeAspect="1"/>
                    </p:cNvSpPr>
                    <p:nvPr/>
                  </p:nvSpPr>
                  <p:spPr bwMode="auto">
                    <a:xfrm>
                      <a:off x="729" y="2760"/>
                      <a:ext cx="152" cy="69"/>
                    </a:xfrm>
                    <a:custGeom>
                      <a:avLst/>
                      <a:gdLst>
                        <a:gd name="T0" fmla="*/ 4 w 233"/>
                        <a:gd name="T1" fmla="*/ 8 h 107"/>
                        <a:gd name="T2" fmla="*/ 1 w 233"/>
                        <a:gd name="T3" fmla="*/ 32 h 107"/>
                        <a:gd name="T4" fmla="*/ 13 w 233"/>
                        <a:gd name="T5" fmla="*/ 62 h 107"/>
                        <a:gd name="T6" fmla="*/ 46 w 233"/>
                        <a:gd name="T7" fmla="*/ 87 h 107"/>
                        <a:gd name="T8" fmla="*/ 81 w 233"/>
                        <a:gd name="T9" fmla="*/ 104 h 107"/>
                        <a:gd name="T10" fmla="*/ 109 w 233"/>
                        <a:gd name="T11" fmla="*/ 107 h 107"/>
                        <a:gd name="T12" fmla="*/ 153 w 233"/>
                        <a:gd name="T13" fmla="*/ 101 h 107"/>
                        <a:gd name="T14" fmla="*/ 193 w 233"/>
                        <a:gd name="T15" fmla="*/ 77 h 107"/>
                        <a:gd name="T16" fmla="*/ 217 w 233"/>
                        <a:gd name="T17" fmla="*/ 45 h 107"/>
                        <a:gd name="T18" fmla="*/ 231 w 233"/>
                        <a:gd name="T19" fmla="*/ 11 h 107"/>
                        <a:gd name="T20" fmla="*/ 229 w 233"/>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107">
                          <a:moveTo>
                            <a:pt x="4" y="8"/>
                          </a:moveTo>
                          <a:cubicBezTo>
                            <a:pt x="2" y="15"/>
                            <a:pt x="0" y="23"/>
                            <a:pt x="1" y="32"/>
                          </a:cubicBezTo>
                          <a:cubicBezTo>
                            <a:pt x="2" y="41"/>
                            <a:pt x="5" y="53"/>
                            <a:pt x="13" y="62"/>
                          </a:cubicBezTo>
                          <a:cubicBezTo>
                            <a:pt x="21" y="71"/>
                            <a:pt x="35" y="80"/>
                            <a:pt x="46" y="87"/>
                          </a:cubicBezTo>
                          <a:cubicBezTo>
                            <a:pt x="57" y="94"/>
                            <a:pt x="71" y="101"/>
                            <a:pt x="81" y="104"/>
                          </a:cubicBezTo>
                          <a:cubicBezTo>
                            <a:pt x="91" y="107"/>
                            <a:pt x="97" y="107"/>
                            <a:pt x="109" y="107"/>
                          </a:cubicBezTo>
                          <a:cubicBezTo>
                            <a:pt x="121" y="107"/>
                            <a:pt x="139" y="106"/>
                            <a:pt x="153" y="101"/>
                          </a:cubicBezTo>
                          <a:cubicBezTo>
                            <a:pt x="167" y="96"/>
                            <a:pt x="182" y="86"/>
                            <a:pt x="193" y="77"/>
                          </a:cubicBezTo>
                          <a:cubicBezTo>
                            <a:pt x="204" y="68"/>
                            <a:pt x="211" y="56"/>
                            <a:pt x="217" y="45"/>
                          </a:cubicBezTo>
                          <a:cubicBezTo>
                            <a:pt x="223" y="34"/>
                            <a:pt x="229" y="18"/>
                            <a:pt x="231" y="11"/>
                          </a:cubicBezTo>
                          <a:cubicBezTo>
                            <a:pt x="233" y="4"/>
                            <a:pt x="231" y="2"/>
                            <a:pt x="229"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 name="Freeform 89">
                      <a:extLst>
                        <a:ext uri="{FF2B5EF4-FFF2-40B4-BE49-F238E27FC236}">
                          <a16:creationId xmlns:a16="http://schemas.microsoft.com/office/drawing/2014/main" id="{87AB1107-C554-2461-A78E-C386B983C933}"/>
                        </a:ext>
                      </a:extLst>
                    </p:cNvPr>
                    <p:cNvSpPr>
                      <a:spLocks noChangeAspect="1"/>
                    </p:cNvSpPr>
                    <p:nvPr/>
                  </p:nvSpPr>
                  <p:spPr bwMode="auto">
                    <a:xfrm>
                      <a:off x="765" y="2739"/>
                      <a:ext cx="69" cy="92"/>
                    </a:xfrm>
                    <a:custGeom>
                      <a:avLst/>
                      <a:gdLst>
                        <a:gd name="T0" fmla="*/ 54 w 106"/>
                        <a:gd name="T1" fmla="*/ 3 h 140"/>
                        <a:gd name="T2" fmla="*/ 36 w 106"/>
                        <a:gd name="T3" fmla="*/ 1 h 140"/>
                        <a:gd name="T4" fmla="*/ 18 w 106"/>
                        <a:gd name="T5" fmla="*/ 9 h 140"/>
                        <a:gd name="T6" fmla="*/ 2 w 106"/>
                        <a:gd name="T7" fmla="*/ 37 h 140"/>
                        <a:gd name="T8" fmla="*/ 6 w 106"/>
                        <a:gd name="T9" fmla="*/ 63 h 140"/>
                        <a:gd name="T10" fmla="*/ 32 w 106"/>
                        <a:gd name="T11" fmla="*/ 97 h 140"/>
                        <a:gd name="T12" fmla="*/ 59 w 106"/>
                        <a:gd name="T13" fmla="*/ 120 h 140"/>
                        <a:gd name="T14" fmla="*/ 78 w 106"/>
                        <a:gd name="T15" fmla="*/ 135 h 140"/>
                        <a:gd name="T16" fmla="*/ 101 w 106"/>
                        <a:gd name="T17" fmla="*/ 136 h 140"/>
                        <a:gd name="T18" fmla="*/ 104 w 106"/>
                        <a:gd name="T19" fmla="*/ 112 h 140"/>
                        <a:gd name="T20" fmla="*/ 87 w 106"/>
                        <a:gd name="T21" fmla="*/ 81 h 140"/>
                        <a:gd name="T22" fmla="*/ 51 w 106"/>
                        <a:gd name="T23" fmla="*/ 48 h 140"/>
                        <a:gd name="T24" fmla="*/ 48 w 106"/>
                        <a:gd name="T25" fmla="*/ 27 h 140"/>
                        <a:gd name="T26" fmla="*/ 60 w 106"/>
                        <a:gd name="T27" fmla="*/ 12 h 140"/>
                        <a:gd name="T28" fmla="*/ 54 w 106"/>
                        <a:gd name="T29" fmla="*/ 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40">
                          <a:moveTo>
                            <a:pt x="54" y="3"/>
                          </a:moveTo>
                          <a:cubicBezTo>
                            <a:pt x="50" y="1"/>
                            <a:pt x="42" y="0"/>
                            <a:pt x="36" y="1"/>
                          </a:cubicBezTo>
                          <a:cubicBezTo>
                            <a:pt x="30" y="2"/>
                            <a:pt x="24" y="3"/>
                            <a:pt x="18" y="9"/>
                          </a:cubicBezTo>
                          <a:cubicBezTo>
                            <a:pt x="12" y="15"/>
                            <a:pt x="4" y="28"/>
                            <a:pt x="2" y="37"/>
                          </a:cubicBezTo>
                          <a:cubicBezTo>
                            <a:pt x="0" y="46"/>
                            <a:pt x="1" y="53"/>
                            <a:pt x="6" y="63"/>
                          </a:cubicBezTo>
                          <a:cubicBezTo>
                            <a:pt x="11" y="73"/>
                            <a:pt x="23" y="88"/>
                            <a:pt x="32" y="97"/>
                          </a:cubicBezTo>
                          <a:cubicBezTo>
                            <a:pt x="41" y="106"/>
                            <a:pt x="51" y="114"/>
                            <a:pt x="59" y="120"/>
                          </a:cubicBezTo>
                          <a:cubicBezTo>
                            <a:pt x="67" y="126"/>
                            <a:pt x="71" y="132"/>
                            <a:pt x="78" y="135"/>
                          </a:cubicBezTo>
                          <a:cubicBezTo>
                            <a:pt x="85" y="138"/>
                            <a:pt x="97" y="140"/>
                            <a:pt x="101" y="136"/>
                          </a:cubicBezTo>
                          <a:cubicBezTo>
                            <a:pt x="105" y="132"/>
                            <a:pt x="106" y="121"/>
                            <a:pt x="104" y="112"/>
                          </a:cubicBezTo>
                          <a:cubicBezTo>
                            <a:pt x="102" y="103"/>
                            <a:pt x="96" y="92"/>
                            <a:pt x="87" y="81"/>
                          </a:cubicBezTo>
                          <a:cubicBezTo>
                            <a:pt x="78" y="70"/>
                            <a:pt x="57" y="57"/>
                            <a:pt x="51" y="48"/>
                          </a:cubicBezTo>
                          <a:cubicBezTo>
                            <a:pt x="45" y="39"/>
                            <a:pt x="47" y="33"/>
                            <a:pt x="48" y="27"/>
                          </a:cubicBezTo>
                          <a:cubicBezTo>
                            <a:pt x="49" y="21"/>
                            <a:pt x="59" y="17"/>
                            <a:pt x="60" y="12"/>
                          </a:cubicBezTo>
                          <a:cubicBezTo>
                            <a:pt x="61" y="7"/>
                            <a:pt x="58" y="5"/>
                            <a:pt x="54" y="3"/>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 name="Freeform 90">
                      <a:extLst>
                        <a:ext uri="{FF2B5EF4-FFF2-40B4-BE49-F238E27FC236}">
                          <a16:creationId xmlns:a16="http://schemas.microsoft.com/office/drawing/2014/main" id="{0764BB56-0851-97D6-CFC6-9CF6DA805E7E}"/>
                        </a:ext>
                      </a:extLst>
                    </p:cNvPr>
                    <p:cNvSpPr>
                      <a:spLocks noChangeAspect="1"/>
                    </p:cNvSpPr>
                    <p:nvPr/>
                  </p:nvSpPr>
                  <p:spPr bwMode="auto">
                    <a:xfrm>
                      <a:off x="803" y="2741"/>
                      <a:ext cx="31" cy="81"/>
                    </a:xfrm>
                    <a:custGeom>
                      <a:avLst/>
                      <a:gdLst>
                        <a:gd name="T0" fmla="*/ 4 w 48"/>
                        <a:gd name="T1" fmla="*/ 7 h 124"/>
                        <a:gd name="T2" fmla="*/ 21 w 48"/>
                        <a:gd name="T3" fmla="*/ 0 h 124"/>
                        <a:gd name="T4" fmla="*/ 36 w 48"/>
                        <a:gd name="T5" fmla="*/ 9 h 124"/>
                        <a:gd name="T6" fmla="*/ 46 w 48"/>
                        <a:gd name="T7" fmla="*/ 36 h 124"/>
                        <a:gd name="T8" fmla="*/ 46 w 48"/>
                        <a:gd name="T9" fmla="*/ 72 h 124"/>
                        <a:gd name="T10" fmla="*/ 42 w 48"/>
                        <a:gd name="T11" fmla="*/ 97 h 124"/>
                        <a:gd name="T12" fmla="*/ 24 w 48"/>
                        <a:gd name="T13" fmla="*/ 123 h 124"/>
                        <a:gd name="T14" fmla="*/ 1 w 48"/>
                        <a:gd name="T15" fmla="*/ 105 h 124"/>
                        <a:gd name="T16" fmla="*/ 18 w 48"/>
                        <a:gd name="T17"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24">
                          <a:moveTo>
                            <a:pt x="4" y="7"/>
                          </a:moveTo>
                          <a:cubicBezTo>
                            <a:pt x="10" y="3"/>
                            <a:pt x="16" y="0"/>
                            <a:pt x="21" y="0"/>
                          </a:cubicBezTo>
                          <a:cubicBezTo>
                            <a:pt x="26" y="0"/>
                            <a:pt x="32" y="3"/>
                            <a:pt x="36" y="9"/>
                          </a:cubicBezTo>
                          <a:cubicBezTo>
                            <a:pt x="40" y="15"/>
                            <a:pt x="44" y="25"/>
                            <a:pt x="46" y="36"/>
                          </a:cubicBezTo>
                          <a:cubicBezTo>
                            <a:pt x="48" y="47"/>
                            <a:pt x="47" y="62"/>
                            <a:pt x="46" y="72"/>
                          </a:cubicBezTo>
                          <a:cubicBezTo>
                            <a:pt x="45" y="82"/>
                            <a:pt x="46" y="89"/>
                            <a:pt x="42" y="97"/>
                          </a:cubicBezTo>
                          <a:cubicBezTo>
                            <a:pt x="38" y="105"/>
                            <a:pt x="31" y="122"/>
                            <a:pt x="24" y="123"/>
                          </a:cubicBezTo>
                          <a:cubicBezTo>
                            <a:pt x="17" y="124"/>
                            <a:pt x="2" y="112"/>
                            <a:pt x="1" y="105"/>
                          </a:cubicBezTo>
                          <a:cubicBezTo>
                            <a:pt x="0" y="98"/>
                            <a:pt x="9" y="90"/>
                            <a:pt x="18"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 name="Freeform 91">
                      <a:extLst>
                        <a:ext uri="{FF2B5EF4-FFF2-40B4-BE49-F238E27FC236}">
                          <a16:creationId xmlns:a16="http://schemas.microsoft.com/office/drawing/2014/main" id="{F6836DB2-CD0D-732F-0D22-37DD806DC923}"/>
                        </a:ext>
                      </a:extLst>
                    </p:cNvPr>
                    <p:cNvSpPr>
                      <a:spLocks noChangeAspect="1"/>
                    </p:cNvSpPr>
                    <p:nvPr/>
                  </p:nvSpPr>
                  <p:spPr bwMode="auto">
                    <a:xfrm flipH="1">
                      <a:off x="1189" y="2506"/>
                      <a:ext cx="224"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1" name="Freeform 92">
                      <a:extLst>
                        <a:ext uri="{FF2B5EF4-FFF2-40B4-BE49-F238E27FC236}">
                          <a16:creationId xmlns:a16="http://schemas.microsoft.com/office/drawing/2014/main" id="{BA47899D-FCB2-CD57-57FB-4E1E2AA7F1A2}"/>
                        </a:ext>
                      </a:extLst>
                    </p:cNvPr>
                    <p:cNvSpPr>
                      <a:spLocks noChangeAspect="1"/>
                    </p:cNvSpPr>
                    <p:nvPr/>
                  </p:nvSpPr>
                  <p:spPr bwMode="auto">
                    <a:xfrm flipH="1" flipV="1">
                      <a:off x="1190" y="3037"/>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 name="Line 93">
                      <a:extLst>
                        <a:ext uri="{FF2B5EF4-FFF2-40B4-BE49-F238E27FC236}">
                          <a16:creationId xmlns:a16="http://schemas.microsoft.com/office/drawing/2014/main" id="{C15ED639-E3EF-F69F-1F11-D5FAF56B8B01}"/>
                        </a:ext>
                      </a:extLst>
                    </p:cNvPr>
                    <p:cNvSpPr>
                      <a:spLocks noChangeAspect="1" noChangeShapeType="1"/>
                    </p:cNvSpPr>
                    <p:nvPr/>
                  </p:nvSpPr>
                  <p:spPr bwMode="auto">
                    <a:xfrm flipV="1">
                      <a:off x="1189"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 name="Line 94">
                      <a:extLst>
                        <a:ext uri="{FF2B5EF4-FFF2-40B4-BE49-F238E27FC236}">
                          <a16:creationId xmlns:a16="http://schemas.microsoft.com/office/drawing/2014/main" id="{AEEF8ECA-4F22-C917-5021-D684D982CCF0}"/>
                        </a:ext>
                      </a:extLst>
                    </p:cNvPr>
                    <p:cNvSpPr>
                      <a:spLocks noChangeAspect="1" noChangeShapeType="1"/>
                    </p:cNvSpPr>
                    <p:nvPr/>
                  </p:nvSpPr>
                  <p:spPr bwMode="auto">
                    <a:xfrm flipV="1">
                      <a:off x="1412"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4" name="Freeform 95">
                      <a:extLst>
                        <a:ext uri="{FF2B5EF4-FFF2-40B4-BE49-F238E27FC236}">
                          <a16:creationId xmlns:a16="http://schemas.microsoft.com/office/drawing/2014/main" id="{ED9D0AFF-3A18-5A38-AA3D-17C37665D4CB}"/>
                        </a:ext>
                      </a:extLst>
                    </p:cNvPr>
                    <p:cNvSpPr>
                      <a:spLocks noChangeAspect="1"/>
                    </p:cNvSpPr>
                    <p:nvPr/>
                  </p:nvSpPr>
                  <p:spPr bwMode="auto">
                    <a:xfrm>
                      <a:off x="1410" y="2505"/>
                      <a:ext cx="224"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5" name="Freeform 96">
                      <a:extLst>
                        <a:ext uri="{FF2B5EF4-FFF2-40B4-BE49-F238E27FC236}">
                          <a16:creationId xmlns:a16="http://schemas.microsoft.com/office/drawing/2014/main" id="{9FFCF511-48E0-62F2-FD3E-7C334D4DD395}"/>
                        </a:ext>
                      </a:extLst>
                    </p:cNvPr>
                    <p:cNvSpPr>
                      <a:spLocks noChangeAspect="1"/>
                    </p:cNvSpPr>
                    <p:nvPr/>
                  </p:nvSpPr>
                  <p:spPr bwMode="auto">
                    <a:xfrm flipV="1">
                      <a:off x="1410" y="3036"/>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6" name="Line 97">
                      <a:extLst>
                        <a:ext uri="{FF2B5EF4-FFF2-40B4-BE49-F238E27FC236}">
                          <a16:creationId xmlns:a16="http://schemas.microsoft.com/office/drawing/2014/main" id="{E21089BC-68C7-A92C-C28F-B8487A8AECA7}"/>
                        </a:ext>
                      </a:extLst>
                    </p:cNvPr>
                    <p:cNvSpPr>
                      <a:spLocks noChangeAspect="1" noChangeShapeType="1"/>
                    </p:cNvSpPr>
                    <p:nvPr/>
                  </p:nvSpPr>
                  <p:spPr bwMode="auto">
                    <a:xfrm flipH="1" flipV="1">
                      <a:off x="1411" y="2769"/>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7" name="Freeform 98">
                      <a:extLst>
                        <a:ext uri="{FF2B5EF4-FFF2-40B4-BE49-F238E27FC236}">
                          <a16:creationId xmlns:a16="http://schemas.microsoft.com/office/drawing/2014/main" id="{0703F441-CA77-83AF-4FF2-B1D4CC5FFD55}"/>
                        </a:ext>
                      </a:extLst>
                    </p:cNvPr>
                    <p:cNvSpPr>
                      <a:spLocks noChangeAspect="1"/>
                    </p:cNvSpPr>
                    <p:nvPr/>
                  </p:nvSpPr>
                  <p:spPr bwMode="auto">
                    <a:xfrm flipH="1">
                      <a:off x="1634" y="2506"/>
                      <a:ext cx="222"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 name="Freeform 99">
                      <a:extLst>
                        <a:ext uri="{FF2B5EF4-FFF2-40B4-BE49-F238E27FC236}">
                          <a16:creationId xmlns:a16="http://schemas.microsoft.com/office/drawing/2014/main" id="{CD9BB55E-9D08-B88C-8F90-134E549AC07C}"/>
                        </a:ext>
                      </a:extLst>
                    </p:cNvPr>
                    <p:cNvSpPr>
                      <a:spLocks noChangeAspect="1"/>
                    </p:cNvSpPr>
                    <p:nvPr/>
                  </p:nvSpPr>
                  <p:spPr bwMode="auto">
                    <a:xfrm flipH="1" flipV="1">
                      <a:off x="1635" y="3037"/>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9" name="Line 100">
                      <a:extLst>
                        <a:ext uri="{FF2B5EF4-FFF2-40B4-BE49-F238E27FC236}">
                          <a16:creationId xmlns:a16="http://schemas.microsoft.com/office/drawing/2014/main" id="{33E79AAE-DD03-704E-849E-FACD2ED40AEA}"/>
                        </a:ext>
                      </a:extLst>
                    </p:cNvPr>
                    <p:cNvSpPr>
                      <a:spLocks noChangeAspect="1" noChangeShapeType="1"/>
                    </p:cNvSpPr>
                    <p:nvPr/>
                  </p:nvSpPr>
                  <p:spPr bwMode="auto">
                    <a:xfrm flipV="1">
                      <a:off x="1634"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 name="Line 101">
                      <a:extLst>
                        <a:ext uri="{FF2B5EF4-FFF2-40B4-BE49-F238E27FC236}">
                          <a16:creationId xmlns:a16="http://schemas.microsoft.com/office/drawing/2014/main" id="{4521361A-749B-DEE6-9EA3-559612F7EDCD}"/>
                        </a:ext>
                      </a:extLst>
                    </p:cNvPr>
                    <p:cNvSpPr>
                      <a:spLocks noChangeAspect="1" noChangeShapeType="1"/>
                    </p:cNvSpPr>
                    <p:nvPr/>
                  </p:nvSpPr>
                  <p:spPr bwMode="auto">
                    <a:xfrm flipV="1">
                      <a:off x="1855"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71" name="Group 102">
                      <a:extLst>
                        <a:ext uri="{FF2B5EF4-FFF2-40B4-BE49-F238E27FC236}">
                          <a16:creationId xmlns:a16="http://schemas.microsoft.com/office/drawing/2014/main" id="{01127881-DACD-0DD9-67D6-2A28061D6390}"/>
                        </a:ext>
                      </a:extLst>
                    </p:cNvPr>
                    <p:cNvGrpSpPr>
                      <a:grpSpLocks noChangeAspect="1"/>
                    </p:cNvGrpSpPr>
                    <p:nvPr/>
                  </p:nvGrpSpPr>
                  <p:grpSpPr bwMode="auto">
                    <a:xfrm>
                      <a:off x="1822" y="2699"/>
                      <a:ext cx="66" cy="56"/>
                      <a:chOff x="1824" y="2675"/>
                      <a:chExt cx="74" cy="87"/>
                    </a:xfrm>
                  </p:grpSpPr>
                  <p:sp>
                    <p:nvSpPr>
                      <p:cNvPr id="155" name="Line 103">
                        <a:extLst>
                          <a:ext uri="{FF2B5EF4-FFF2-40B4-BE49-F238E27FC236}">
                            <a16:creationId xmlns:a16="http://schemas.microsoft.com/office/drawing/2014/main" id="{9774755B-9F92-26C4-67D8-7420316CF855}"/>
                          </a:ext>
                        </a:extLst>
                      </p:cNvPr>
                      <p:cNvSpPr>
                        <a:spLocks noChangeAspect="1" noChangeShapeType="1"/>
                      </p:cNvSpPr>
                      <p:nvPr/>
                    </p:nvSpPr>
                    <p:spPr bwMode="auto">
                      <a:xfrm>
                        <a:off x="1824" y="2675"/>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6" name="Line 104">
                        <a:extLst>
                          <a:ext uri="{FF2B5EF4-FFF2-40B4-BE49-F238E27FC236}">
                            <a16:creationId xmlns:a16="http://schemas.microsoft.com/office/drawing/2014/main" id="{98A35889-934D-E462-4349-55F98E45C02F}"/>
                          </a:ext>
                        </a:extLst>
                      </p:cNvPr>
                      <p:cNvSpPr>
                        <a:spLocks noChangeAspect="1" noChangeShapeType="1"/>
                      </p:cNvSpPr>
                      <p:nvPr/>
                    </p:nvSpPr>
                    <p:spPr bwMode="auto">
                      <a:xfrm>
                        <a:off x="1832" y="2697"/>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7" name="Line 105">
                        <a:extLst>
                          <a:ext uri="{FF2B5EF4-FFF2-40B4-BE49-F238E27FC236}">
                            <a16:creationId xmlns:a16="http://schemas.microsoft.com/office/drawing/2014/main" id="{86249445-B399-A262-DCAC-5C54D69A42A9}"/>
                          </a:ext>
                        </a:extLst>
                      </p:cNvPr>
                      <p:cNvSpPr>
                        <a:spLocks noChangeAspect="1" noChangeShapeType="1"/>
                      </p:cNvSpPr>
                      <p:nvPr/>
                    </p:nvSpPr>
                    <p:spPr bwMode="auto">
                      <a:xfrm>
                        <a:off x="1853" y="2762"/>
                        <a:ext cx="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72" name="Group 106">
                      <a:extLst>
                        <a:ext uri="{FF2B5EF4-FFF2-40B4-BE49-F238E27FC236}">
                          <a16:creationId xmlns:a16="http://schemas.microsoft.com/office/drawing/2014/main" id="{0CA1ACED-5A80-667C-FEBB-B3D8DCABE526}"/>
                        </a:ext>
                      </a:extLst>
                    </p:cNvPr>
                    <p:cNvGrpSpPr>
                      <a:grpSpLocks noChangeAspect="1"/>
                    </p:cNvGrpSpPr>
                    <p:nvPr/>
                  </p:nvGrpSpPr>
                  <p:grpSpPr bwMode="auto">
                    <a:xfrm flipV="1">
                      <a:off x="1820" y="3067"/>
                      <a:ext cx="71" cy="56"/>
                      <a:chOff x="1824" y="2675"/>
                      <a:chExt cx="74" cy="87"/>
                    </a:xfrm>
                  </p:grpSpPr>
                  <p:sp>
                    <p:nvSpPr>
                      <p:cNvPr id="152" name="Line 107">
                        <a:extLst>
                          <a:ext uri="{FF2B5EF4-FFF2-40B4-BE49-F238E27FC236}">
                            <a16:creationId xmlns:a16="http://schemas.microsoft.com/office/drawing/2014/main" id="{9EBD2B3B-EF21-CFD0-5516-EAF3150BA8AA}"/>
                          </a:ext>
                        </a:extLst>
                      </p:cNvPr>
                      <p:cNvSpPr>
                        <a:spLocks noChangeAspect="1" noChangeShapeType="1"/>
                      </p:cNvSpPr>
                      <p:nvPr/>
                    </p:nvSpPr>
                    <p:spPr bwMode="auto">
                      <a:xfrm>
                        <a:off x="1824" y="2675"/>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 name="Line 108">
                        <a:extLst>
                          <a:ext uri="{FF2B5EF4-FFF2-40B4-BE49-F238E27FC236}">
                            <a16:creationId xmlns:a16="http://schemas.microsoft.com/office/drawing/2014/main" id="{EFC45852-2496-2C7C-5427-66499907F341}"/>
                          </a:ext>
                        </a:extLst>
                      </p:cNvPr>
                      <p:cNvSpPr>
                        <a:spLocks noChangeAspect="1" noChangeShapeType="1"/>
                      </p:cNvSpPr>
                      <p:nvPr/>
                    </p:nvSpPr>
                    <p:spPr bwMode="auto">
                      <a:xfrm>
                        <a:off x="1832" y="2697"/>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4" name="Line 109">
                        <a:extLst>
                          <a:ext uri="{FF2B5EF4-FFF2-40B4-BE49-F238E27FC236}">
                            <a16:creationId xmlns:a16="http://schemas.microsoft.com/office/drawing/2014/main" id="{8A248657-16B2-67D4-8931-E9EDAD34BAEE}"/>
                          </a:ext>
                        </a:extLst>
                      </p:cNvPr>
                      <p:cNvSpPr>
                        <a:spLocks noChangeAspect="1" noChangeShapeType="1"/>
                      </p:cNvSpPr>
                      <p:nvPr/>
                    </p:nvSpPr>
                    <p:spPr bwMode="auto">
                      <a:xfrm>
                        <a:off x="1853" y="2762"/>
                        <a:ext cx="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73" name="Freeform 110">
                      <a:extLst>
                        <a:ext uri="{FF2B5EF4-FFF2-40B4-BE49-F238E27FC236}">
                          <a16:creationId xmlns:a16="http://schemas.microsoft.com/office/drawing/2014/main" id="{9F059FBF-80C4-1C4B-E221-22073CC80549}"/>
                        </a:ext>
                      </a:extLst>
                    </p:cNvPr>
                    <p:cNvSpPr>
                      <a:spLocks noChangeAspect="1"/>
                    </p:cNvSpPr>
                    <p:nvPr/>
                  </p:nvSpPr>
                  <p:spPr bwMode="auto">
                    <a:xfrm>
                      <a:off x="1853" y="2505"/>
                      <a:ext cx="222"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4" name="Freeform 111">
                      <a:extLst>
                        <a:ext uri="{FF2B5EF4-FFF2-40B4-BE49-F238E27FC236}">
                          <a16:creationId xmlns:a16="http://schemas.microsoft.com/office/drawing/2014/main" id="{DE79BC3A-8A5C-9E76-D95B-CC805424BAE4}"/>
                        </a:ext>
                      </a:extLst>
                    </p:cNvPr>
                    <p:cNvSpPr>
                      <a:spLocks noChangeAspect="1"/>
                    </p:cNvSpPr>
                    <p:nvPr/>
                  </p:nvSpPr>
                  <p:spPr bwMode="auto">
                    <a:xfrm flipV="1">
                      <a:off x="1853" y="3036"/>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5" name="Line 112">
                      <a:extLst>
                        <a:ext uri="{FF2B5EF4-FFF2-40B4-BE49-F238E27FC236}">
                          <a16:creationId xmlns:a16="http://schemas.microsoft.com/office/drawing/2014/main" id="{C6A1A908-7682-E2C1-FEE4-DE3EF55FDB8A}"/>
                        </a:ext>
                      </a:extLst>
                    </p:cNvPr>
                    <p:cNvSpPr>
                      <a:spLocks noChangeAspect="1" noChangeShapeType="1"/>
                    </p:cNvSpPr>
                    <p:nvPr/>
                  </p:nvSpPr>
                  <p:spPr bwMode="auto">
                    <a:xfrm flipH="1" flipV="1">
                      <a:off x="2075"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6" name="Line 113">
                      <a:extLst>
                        <a:ext uri="{FF2B5EF4-FFF2-40B4-BE49-F238E27FC236}">
                          <a16:creationId xmlns:a16="http://schemas.microsoft.com/office/drawing/2014/main" id="{46AC890A-AB6D-5432-DECF-7EFB527BFBEE}"/>
                        </a:ext>
                      </a:extLst>
                    </p:cNvPr>
                    <p:cNvSpPr>
                      <a:spLocks noChangeAspect="1" noChangeShapeType="1"/>
                    </p:cNvSpPr>
                    <p:nvPr/>
                  </p:nvSpPr>
                  <p:spPr bwMode="auto">
                    <a:xfrm flipH="1" flipV="1">
                      <a:off x="1854" y="2769"/>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7" name="Freeform 114">
                      <a:extLst>
                        <a:ext uri="{FF2B5EF4-FFF2-40B4-BE49-F238E27FC236}">
                          <a16:creationId xmlns:a16="http://schemas.microsoft.com/office/drawing/2014/main" id="{01F542CB-9B53-936C-AA49-6F5CD91BFAEC}"/>
                        </a:ext>
                      </a:extLst>
                    </p:cNvPr>
                    <p:cNvSpPr>
                      <a:spLocks noChangeAspect="1"/>
                    </p:cNvSpPr>
                    <p:nvPr/>
                  </p:nvSpPr>
                  <p:spPr bwMode="auto">
                    <a:xfrm flipH="1">
                      <a:off x="2076" y="2506"/>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8" name="Freeform 115">
                      <a:extLst>
                        <a:ext uri="{FF2B5EF4-FFF2-40B4-BE49-F238E27FC236}">
                          <a16:creationId xmlns:a16="http://schemas.microsoft.com/office/drawing/2014/main" id="{76C8421A-3541-6DE5-B8E7-AC252DB6867A}"/>
                        </a:ext>
                      </a:extLst>
                    </p:cNvPr>
                    <p:cNvSpPr>
                      <a:spLocks noChangeAspect="1"/>
                    </p:cNvSpPr>
                    <p:nvPr/>
                  </p:nvSpPr>
                  <p:spPr bwMode="auto">
                    <a:xfrm flipH="1" flipV="1">
                      <a:off x="2077" y="3037"/>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9" name="Line 116">
                      <a:extLst>
                        <a:ext uri="{FF2B5EF4-FFF2-40B4-BE49-F238E27FC236}">
                          <a16:creationId xmlns:a16="http://schemas.microsoft.com/office/drawing/2014/main" id="{80D5622B-00FF-15DF-7B8A-89AA4AA2A4FF}"/>
                        </a:ext>
                      </a:extLst>
                    </p:cNvPr>
                    <p:cNvSpPr>
                      <a:spLocks noChangeAspect="1" noChangeShapeType="1"/>
                    </p:cNvSpPr>
                    <p:nvPr/>
                  </p:nvSpPr>
                  <p:spPr bwMode="auto">
                    <a:xfrm flipV="1">
                      <a:off x="2076"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80" name="Group 117">
                      <a:extLst>
                        <a:ext uri="{FF2B5EF4-FFF2-40B4-BE49-F238E27FC236}">
                          <a16:creationId xmlns:a16="http://schemas.microsoft.com/office/drawing/2014/main" id="{D266E3DC-6A18-1BCA-88AB-7A75E56F7001}"/>
                        </a:ext>
                      </a:extLst>
                    </p:cNvPr>
                    <p:cNvGrpSpPr>
                      <a:grpSpLocks noChangeAspect="1"/>
                    </p:cNvGrpSpPr>
                    <p:nvPr/>
                  </p:nvGrpSpPr>
                  <p:grpSpPr bwMode="auto">
                    <a:xfrm>
                      <a:off x="2261" y="2699"/>
                      <a:ext cx="69" cy="424"/>
                      <a:chOff x="2261" y="2699"/>
                      <a:chExt cx="69" cy="424"/>
                    </a:xfrm>
                  </p:grpSpPr>
                  <p:sp>
                    <p:nvSpPr>
                      <p:cNvPr id="145" name="Line 118">
                        <a:extLst>
                          <a:ext uri="{FF2B5EF4-FFF2-40B4-BE49-F238E27FC236}">
                            <a16:creationId xmlns:a16="http://schemas.microsoft.com/office/drawing/2014/main" id="{EBF37697-A9B5-8567-CEB1-4DD6349C8316}"/>
                          </a:ext>
                        </a:extLst>
                      </p:cNvPr>
                      <p:cNvSpPr>
                        <a:spLocks noChangeAspect="1" noChangeShapeType="1"/>
                      </p:cNvSpPr>
                      <p:nvPr/>
                    </p:nvSpPr>
                    <p:spPr bwMode="auto">
                      <a:xfrm flipV="1">
                        <a:off x="2296" y="2770"/>
                        <a:ext cx="0" cy="2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6" name="Line 119">
                        <a:extLst>
                          <a:ext uri="{FF2B5EF4-FFF2-40B4-BE49-F238E27FC236}">
                            <a16:creationId xmlns:a16="http://schemas.microsoft.com/office/drawing/2014/main" id="{BCBCEB35-0947-EE51-B236-997D23503C74}"/>
                          </a:ext>
                        </a:extLst>
                      </p:cNvPr>
                      <p:cNvSpPr>
                        <a:spLocks noChangeAspect="1" noChangeShapeType="1"/>
                      </p:cNvSpPr>
                      <p:nvPr/>
                    </p:nvSpPr>
                    <p:spPr bwMode="auto">
                      <a:xfrm>
                        <a:off x="2263" y="2699"/>
                        <a:ext cx="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7" name="Line 120">
                        <a:extLst>
                          <a:ext uri="{FF2B5EF4-FFF2-40B4-BE49-F238E27FC236}">
                            <a16:creationId xmlns:a16="http://schemas.microsoft.com/office/drawing/2014/main" id="{A5A959F2-07AE-A834-8A15-85E4370C57AD}"/>
                          </a:ext>
                        </a:extLst>
                      </p:cNvPr>
                      <p:cNvSpPr>
                        <a:spLocks noChangeAspect="1" noChangeShapeType="1"/>
                      </p:cNvSpPr>
                      <p:nvPr/>
                    </p:nvSpPr>
                    <p:spPr bwMode="auto">
                      <a:xfrm>
                        <a:off x="2270" y="2713"/>
                        <a:ext cx="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8" name="Line 121">
                        <a:extLst>
                          <a:ext uri="{FF2B5EF4-FFF2-40B4-BE49-F238E27FC236}">
                            <a16:creationId xmlns:a16="http://schemas.microsoft.com/office/drawing/2014/main" id="{9B47C7D4-B5EE-498F-1A77-FE8045D3526F}"/>
                          </a:ext>
                        </a:extLst>
                      </p:cNvPr>
                      <p:cNvSpPr>
                        <a:spLocks noChangeAspect="1" noChangeShapeType="1"/>
                      </p:cNvSpPr>
                      <p:nvPr/>
                    </p:nvSpPr>
                    <p:spPr bwMode="auto">
                      <a:xfrm>
                        <a:off x="2282" y="2755"/>
                        <a:ext cx="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 name="Line 122">
                        <a:extLst>
                          <a:ext uri="{FF2B5EF4-FFF2-40B4-BE49-F238E27FC236}">
                            <a16:creationId xmlns:a16="http://schemas.microsoft.com/office/drawing/2014/main" id="{4A4EFAC5-3494-A052-58B3-324CA3FE853B}"/>
                          </a:ext>
                        </a:extLst>
                      </p:cNvPr>
                      <p:cNvSpPr>
                        <a:spLocks noChangeAspect="1" noChangeShapeType="1"/>
                      </p:cNvSpPr>
                      <p:nvPr/>
                    </p:nvSpPr>
                    <p:spPr bwMode="auto">
                      <a:xfrm flipV="1">
                        <a:off x="2261" y="3123"/>
                        <a:ext cx="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 name="Line 123">
                        <a:extLst>
                          <a:ext uri="{FF2B5EF4-FFF2-40B4-BE49-F238E27FC236}">
                            <a16:creationId xmlns:a16="http://schemas.microsoft.com/office/drawing/2014/main" id="{2C237A06-942B-778C-C000-028877BFC203}"/>
                          </a:ext>
                        </a:extLst>
                      </p:cNvPr>
                      <p:cNvSpPr>
                        <a:spLocks noChangeAspect="1" noChangeShapeType="1"/>
                      </p:cNvSpPr>
                      <p:nvPr/>
                    </p:nvSpPr>
                    <p:spPr bwMode="auto">
                      <a:xfrm flipV="1">
                        <a:off x="2268" y="3109"/>
                        <a:ext cx="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1" name="Line 124">
                        <a:extLst>
                          <a:ext uri="{FF2B5EF4-FFF2-40B4-BE49-F238E27FC236}">
                            <a16:creationId xmlns:a16="http://schemas.microsoft.com/office/drawing/2014/main" id="{C2243885-F79C-5587-3235-892DFC2D3A62}"/>
                          </a:ext>
                        </a:extLst>
                      </p:cNvPr>
                      <p:cNvSpPr>
                        <a:spLocks noChangeAspect="1" noChangeShapeType="1"/>
                      </p:cNvSpPr>
                      <p:nvPr/>
                    </p:nvSpPr>
                    <p:spPr bwMode="auto">
                      <a:xfrm flipV="1">
                        <a:off x="2278" y="3067"/>
                        <a:ext cx="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81" name="Freeform 125">
                      <a:extLst>
                        <a:ext uri="{FF2B5EF4-FFF2-40B4-BE49-F238E27FC236}">
                          <a16:creationId xmlns:a16="http://schemas.microsoft.com/office/drawing/2014/main" id="{D332E2FC-4C28-BC96-E91C-D53E915302B6}"/>
                        </a:ext>
                      </a:extLst>
                    </p:cNvPr>
                    <p:cNvSpPr>
                      <a:spLocks noChangeAspect="1"/>
                    </p:cNvSpPr>
                    <p:nvPr/>
                  </p:nvSpPr>
                  <p:spPr bwMode="auto">
                    <a:xfrm>
                      <a:off x="2294" y="2505"/>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 name="Freeform 126">
                      <a:extLst>
                        <a:ext uri="{FF2B5EF4-FFF2-40B4-BE49-F238E27FC236}">
                          <a16:creationId xmlns:a16="http://schemas.microsoft.com/office/drawing/2014/main" id="{CE886B11-2970-1B72-C712-D1A226EC733E}"/>
                        </a:ext>
                      </a:extLst>
                    </p:cNvPr>
                    <p:cNvSpPr>
                      <a:spLocks noChangeAspect="1"/>
                    </p:cNvSpPr>
                    <p:nvPr/>
                  </p:nvSpPr>
                  <p:spPr bwMode="auto">
                    <a:xfrm flipV="1">
                      <a:off x="2294" y="3036"/>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 name="Line 127">
                      <a:extLst>
                        <a:ext uri="{FF2B5EF4-FFF2-40B4-BE49-F238E27FC236}">
                          <a16:creationId xmlns:a16="http://schemas.microsoft.com/office/drawing/2014/main" id="{A5F501F2-069A-BCD0-E9E8-E6ED260DB590}"/>
                        </a:ext>
                      </a:extLst>
                    </p:cNvPr>
                    <p:cNvSpPr>
                      <a:spLocks noChangeAspect="1" noChangeShapeType="1"/>
                    </p:cNvSpPr>
                    <p:nvPr/>
                  </p:nvSpPr>
                  <p:spPr bwMode="auto">
                    <a:xfrm flipH="1" flipV="1">
                      <a:off x="2515"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4" name="Freeform 128">
                      <a:extLst>
                        <a:ext uri="{FF2B5EF4-FFF2-40B4-BE49-F238E27FC236}">
                          <a16:creationId xmlns:a16="http://schemas.microsoft.com/office/drawing/2014/main" id="{C7CBC878-FC83-8878-D6C9-42D650064B36}"/>
                        </a:ext>
                      </a:extLst>
                    </p:cNvPr>
                    <p:cNvSpPr>
                      <a:spLocks noChangeAspect="1"/>
                    </p:cNvSpPr>
                    <p:nvPr/>
                  </p:nvSpPr>
                  <p:spPr bwMode="auto">
                    <a:xfrm flipH="1">
                      <a:off x="2514" y="2506"/>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5" name="Freeform 129">
                      <a:extLst>
                        <a:ext uri="{FF2B5EF4-FFF2-40B4-BE49-F238E27FC236}">
                          <a16:creationId xmlns:a16="http://schemas.microsoft.com/office/drawing/2014/main" id="{5F6D2933-9EEA-ACA3-E861-8F90A3D0319D}"/>
                        </a:ext>
                      </a:extLst>
                    </p:cNvPr>
                    <p:cNvSpPr>
                      <a:spLocks noChangeAspect="1"/>
                    </p:cNvSpPr>
                    <p:nvPr/>
                  </p:nvSpPr>
                  <p:spPr bwMode="auto">
                    <a:xfrm flipH="1" flipV="1">
                      <a:off x="2515" y="3037"/>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6" name="Line 130">
                      <a:extLst>
                        <a:ext uri="{FF2B5EF4-FFF2-40B4-BE49-F238E27FC236}">
                          <a16:creationId xmlns:a16="http://schemas.microsoft.com/office/drawing/2014/main" id="{3FA37F6D-7A58-F388-21A2-F034AB1DA378}"/>
                        </a:ext>
                      </a:extLst>
                    </p:cNvPr>
                    <p:cNvSpPr>
                      <a:spLocks noChangeAspect="1" noChangeShapeType="1"/>
                    </p:cNvSpPr>
                    <p:nvPr/>
                  </p:nvSpPr>
                  <p:spPr bwMode="auto">
                    <a:xfrm flipV="1">
                      <a:off x="2514"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 name="Freeform 131">
                      <a:extLst>
                        <a:ext uri="{FF2B5EF4-FFF2-40B4-BE49-F238E27FC236}">
                          <a16:creationId xmlns:a16="http://schemas.microsoft.com/office/drawing/2014/main" id="{CD88211C-EF44-9AD8-0480-84F3793331F5}"/>
                        </a:ext>
                      </a:extLst>
                    </p:cNvPr>
                    <p:cNvSpPr>
                      <a:spLocks noChangeAspect="1"/>
                    </p:cNvSpPr>
                    <p:nvPr/>
                  </p:nvSpPr>
                  <p:spPr bwMode="auto">
                    <a:xfrm>
                      <a:off x="2732" y="2505"/>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8" name="Freeform 132">
                      <a:extLst>
                        <a:ext uri="{FF2B5EF4-FFF2-40B4-BE49-F238E27FC236}">
                          <a16:creationId xmlns:a16="http://schemas.microsoft.com/office/drawing/2014/main" id="{79FFD677-5D1A-412F-066C-91EEA8AED91B}"/>
                        </a:ext>
                      </a:extLst>
                    </p:cNvPr>
                    <p:cNvSpPr>
                      <a:spLocks noChangeAspect="1"/>
                    </p:cNvSpPr>
                    <p:nvPr/>
                  </p:nvSpPr>
                  <p:spPr bwMode="auto">
                    <a:xfrm flipV="1">
                      <a:off x="2731" y="3036"/>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9" name="Line 133">
                      <a:extLst>
                        <a:ext uri="{FF2B5EF4-FFF2-40B4-BE49-F238E27FC236}">
                          <a16:creationId xmlns:a16="http://schemas.microsoft.com/office/drawing/2014/main" id="{54C37A8D-94BF-C877-AF3A-05B266CB922B}"/>
                        </a:ext>
                      </a:extLst>
                    </p:cNvPr>
                    <p:cNvSpPr>
                      <a:spLocks noChangeAspect="1" noChangeShapeType="1"/>
                    </p:cNvSpPr>
                    <p:nvPr/>
                  </p:nvSpPr>
                  <p:spPr bwMode="auto">
                    <a:xfrm flipH="1" flipV="1">
                      <a:off x="2952"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0" name="Freeform 134">
                      <a:extLst>
                        <a:ext uri="{FF2B5EF4-FFF2-40B4-BE49-F238E27FC236}">
                          <a16:creationId xmlns:a16="http://schemas.microsoft.com/office/drawing/2014/main" id="{09A85779-A83E-6AE3-88E4-60C223ED626A}"/>
                        </a:ext>
                      </a:extLst>
                    </p:cNvPr>
                    <p:cNvSpPr>
                      <a:spLocks noChangeAspect="1"/>
                    </p:cNvSpPr>
                    <p:nvPr/>
                  </p:nvSpPr>
                  <p:spPr bwMode="auto">
                    <a:xfrm flipH="1">
                      <a:off x="2952" y="2506"/>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1" name="Freeform 135">
                      <a:extLst>
                        <a:ext uri="{FF2B5EF4-FFF2-40B4-BE49-F238E27FC236}">
                          <a16:creationId xmlns:a16="http://schemas.microsoft.com/office/drawing/2014/main" id="{523012A1-DFAC-126F-CA80-836BF05C4878}"/>
                        </a:ext>
                      </a:extLst>
                    </p:cNvPr>
                    <p:cNvSpPr>
                      <a:spLocks noChangeAspect="1"/>
                    </p:cNvSpPr>
                    <p:nvPr/>
                  </p:nvSpPr>
                  <p:spPr bwMode="auto">
                    <a:xfrm flipH="1" flipV="1">
                      <a:off x="2953" y="3037"/>
                      <a:ext cx="222"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 name="Line 136">
                      <a:extLst>
                        <a:ext uri="{FF2B5EF4-FFF2-40B4-BE49-F238E27FC236}">
                          <a16:creationId xmlns:a16="http://schemas.microsoft.com/office/drawing/2014/main" id="{C400E21D-6C65-BC1B-4DF0-6BEEE67C7326}"/>
                        </a:ext>
                      </a:extLst>
                    </p:cNvPr>
                    <p:cNvSpPr>
                      <a:spLocks noChangeAspect="1" noChangeShapeType="1"/>
                    </p:cNvSpPr>
                    <p:nvPr/>
                  </p:nvSpPr>
                  <p:spPr bwMode="auto">
                    <a:xfrm flipV="1">
                      <a:off x="2952"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3" name="Freeform 137">
                      <a:extLst>
                        <a:ext uri="{FF2B5EF4-FFF2-40B4-BE49-F238E27FC236}">
                          <a16:creationId xmlns:a16="http://schemas.microsoft.com/office/drawing/2014/main" id="{65C59796-F525-2C44-C333-A04EEA87482B}"/>
                        </a:ext>
                      </a:extLst>
                    </p:cNvPr>
                    <p:cNvSpPr>
                      <a:spLocks noChangeAspect="1"/>
                    </p:cNvSpPr>
                    <p:nvPr/>
                  </p:nvSpPr>
                  <p:spPr bwMode="auto">
                    <a:xfrm>
                      <a:off x="3171" y="2505"/>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4" name="Freeform 138">
                      <a:extLst>
                        <a:ext uri="{FF2B5EF4-FFF2-40B4-BE49-F238E27FC236}">
                          <a16:creationId xmlns:a16="http://schemas.microsoft.com/office/drawing/2014/main" id="{E846315C-3344-3C8C-2685-4959544C9069}"/>
                        </a:ext>
                      </a:extLst>
                    </p:cNvPr>
                    <p:cNvSpPr>
                      <a:spLocks noChangeAspect="1"/>
                    </p:cNvSpPr>
                    <p:nvPr/>
                  </p:nvSpPr>
                  <p:spPr bwMode="auto">
                    <a:xfrm flipV="1">
                      <a:off x="3171" y="3036"/>
                      <a:ext cx="222"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5" name="Line 139">
                      <a:extLst>
                        <a:ext uri="{FF2B5EF4-FFF2-40B4-BE49-F238E27FC236}">
                          <a16:creationId xmlns:a16="http://schemas.microsoft.com/office/drawing/2014/main" id="{7E86BDDA-1264-1AB5-D768-55CE72EE5B57}"/>
                        </a:ext>
                      </a:extLst>
                    </p:cNvPr>
                    <p:cNvSpPr>
                      <a:spLocks noChangeAspect="1" noChangeShapeType="1"/>
                    </p:cNvSpPr>
                    <p:nvPr/>
                  </p:nvSpPr>
                  <p:spPr bwMode="auto">
                    <a:xfrm flipH="1" flipV="1">
                      <a:off x="3394"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6" name="Freeform 140">
                      <a:extLst>
                        <a:ext uri="{FF2B5EF4-FFF2-40B4-BE49-F238E27FC236}">
                          <a16:creationId xmlns:a16="http://schemas.microsoft.com/office/drawing/2014/main" id="{32551A4F-F0A9-B1A6-994C-3F8E08FF32C8}"/>
                        </a:ext>
                      </a:extLst>
                    </p:cNvPr>
                    <p:cNvSpPr>
                      <a:spLocks noChangeAspect="1"/>
                    </p:cNvSpPr>
                    <p:nvPr/>
                  </p:nvSpPr>
                  <p:spPr bwMode="auto">
                    <a:xfrm flipH="1">
                      <a:off x="3394" y="2506"/>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7" name="Freeform 141">
                      <a:extLst>
                        <a:ext uri="{FF2B5EF4-FFF2-40B4-BE49-F238E27FC236}">
                          <a16:creationId xmlns:a16="http://schemas.microsoft.com/office/drawing/2014/main" id="{6C6A9530-7E22-C218-7FCA-9A07164E8723}"/>
                        </a:ext>
                      </a:extLst>
                    </p:cNvPr>
                    <p:cNvSpPr>
                      <a:spLocks noChangeAspect="1"/>
                    </p:cNvSpPr>
                    <p:nvPr/>
                  </p:nvSpPr>
                  <p:spPr bwMode="auto">
                    <a:xfrm flipH="1" flipV="1">
                      <a:off x="3395" y="3037"/>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8" name="Line 142">
                      <a:extLst>
                        <a:ext uri="{FF2B5EF4-FFF2-40B4-BE49-F238E27FC236}">
                          <a16:creationId xmlns:a16="http://schemas.microsoft.com/office/drawing/2014/main" id="{16A72832-84C9-A286-8CB1-ED3928EC8951}"/>
                        </a:ext>
                      </a:extLst>
                    </p:cNvPr>
                    <p:cNvSpPr>
                      <a:spLocks noChangeAspect="1" noChangeShapeType="1"/>
                    </p:cNvSpPr>
                    <p:nvPr/>
                  </p:nvSpPr>
                  <p:spPr bwMode="auto">
                    <a:xfrm flipV="1">
                      <a:off x="3394"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9" name="Freeform 143">
                      <a:extLst>
                        <a:ext uri="{FF2B5EF4-FFF2-40B4-BE49-F238E27FC236}">
                          <a16:creationId xmlns:a16="http://schemas.microsoft.com/office/drawing/2014/main" id="{0A361381-A8CA-3260-6B33-D65C05278C76}"/>
                        </a:ext>
                      </a:extLst>
                    </p:cNvPr>
                    <p:cNvSpPr>
                      <a:spLocks noChangeAspect="1"/>
                    </p:cNvSpPr>
                    <p:nvPr/>
                  </p:nvSpPr>
                  <p:spPr bwMode="auto">
                    <a:xfrm>
                      <a:off x="3613" y="2505"/>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0" name="Freeform 144">
                      <a:extLst>
                        <a:ext uri="{FF2B5EF4-FFF2-40B4-BE49-F238E27FC236}">
                          <a16:creationId xmlns:a16="http://schemas.microsoft.com/office/drawing/2014/main" id="{E3797325-E1A1-89F6-08CF-D63DFE167580}"/>
                        </a:ext>
                      </a:extLst>
                    </p:cNvPr>
                    <p:cNvSpPr>
                      <a:spLocks noChangeAspect="1"/>
                    </p:cNvSpPr>
                    <p:nvPr/>
                  </p:nvSpPr>
                  <p:spPr bwMode="auto">
                    <a:xfrm flipV="1">
                      <a:off x="3613" y="3036"/>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1" name="Line 145">
                      <a:extLst>
                        <a:ext uri="{FF2B5EF4-FFF2-40B4-BE49-F238E27FC236}">
                          <a16:creationId xmlns:a16="http://schemas.microsoft.com/office/drawing/2014/main" id="{D1601EE1-C919-BF54-6676-6EC63470DDC4}"/>
                        </a:ext>
                      </a:extLst>
                    </p:cNvPr>
                    <p:cNvSpPr>
                      <a:spLocks noChangeAspect="1" noChangeShapeType="1"/>
                    </p:cNvSpPr>
                    <p:nvPr/>
                  </p:nvSpPr>
                  <p:spPr bwMode="auto">
                    <a:xfrm flipH="1" flipV="1">
                      <a:off x="3834"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 name="Freeform 146">
                      <a:extLst>
                        <a:ext uri="{FF2B5EF4-FFF2-40B4-BE49-F238E27FC236}">
                          <a16:creationId xmlns:a16="http://schemas.microsoft.com/office/drawing/2014/main" id="{1C0CBCB0-64D6-ADCF-AAC7-2A584A6765A3}"/>
                        </a:ext>
                      </a:extLst>
                    </p:cNvPr>
                    <p:cNvSpPr>
                      <a:spLocks noChangeAspect="1"/>
                    </p:cNvSpPr>
                    <p:nvPr/>
                  </p:nvSpPr>
                  <p:spPr bwMode="auto">
                    <a:xfrm flipH="1">
                      <a:off x="3834" y="2506"/>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3" name="Freeform 147">
                      <a:extLst>
                        <a:ext uri="{FF2B5EF4-FFF2-40B4-BE49-F238E27FC236}">
                          <a16:creationId xmlns:a16="http://schemas.microsoft.com/office/drawing/2014/main" id="{514323AB-A9EE-042F-C3F7-A5C24C49501D}"/>
                        </a:ext>
                      </a:extLst>
                    </p:cNvPr>
                    <p:cNvSpPr>
                      <a:spLocks noChangeAspect="1"/>
                    </p:cNvSpPr>
                    <p:nvPr/>
                  </p:nvSpPr>
                  <p:spPr bwMode="auto">
                    <a:xfrm flipH="1" flipV="1">
                      <a:off x="3835" y="3037"/>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4" name="Line 148">
                      <a:extLst>
                        <a:ext uri="{FF2B5EF4-FFF2-40B4-BE49-F238E27FC236}">
                          <a16:creationId xmlns:a16="http://schemas.microsoft.com/office/drawing/2014/main" id="{452C93C5-D1C3-36BE-FE5C-42D153CF3BF6}"/>
                        </a:ext>
                      </a:extLst>
                    </p:cNvPr>
                    <p:cNvSpPr>
                      <a:spLocks noChangeAspect="1" noChangeShapeType="1"/>
                    </p:cNvSpPr>
                    <p:nvPr/>
                  </p:nvSpPr>
                  <p:spPr bwMode="auto">
                    <a:xfrm flipV="1">
                      <a:off x="3834"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5" name="Freeform 149">
                      <a:extLst>
                        <a:ext uri="{FF2B5EF4-FFF2-40B4-BE49-F238E27FC236}">
                          <a16:creationId xmlns:a16="http://schemas.microsoft.com/office/drawing/2014/main" id="{B407EA5A-093E-3377-8C9A-019D13B811DD}"/>
                        </a:ext>
                      </a:extLst>
                    </p:cNvPr>
                    <p:cNvSpPr>
                      <a:spLocks noChangeAspect="1"/>
                    </p:cNvSpPr>
                    <p:nvPr/>
                  </p:nvSpPr>
                  <p:spPr bwMode="auto">
                    <a:xfrm>
                      <a:off x="4053" y="2505"/>
                      <a:ext cx="221"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6" name="Freeform 150">
                      <a:extLst>
                        <a:ext uri="{FF2B5EF4-FFF2-40B4-BE49-F238E27FC236}">
                          <a16:creationId xmlns:a16="http://schemas.microsoft.com/office/drawing/2014/main" id="{F9059897-5DCE-CBAC-C506-CDF6405CE567}"/>
                        </a:ext>
                      </a:extLst>
                    </p:cNvPr>
                    <p:cNvSpPr>
                      <a:spLocks noChangeAspect="1"/>
                    </p:cNvSpPr>
                    <p:nvPr/>
                  </p:nvSpPr>
                  <p:spPr bwMode="auto">
                    <a:xfrm flipV="1">
                      <a:off x="4053" y="3036"/>
                      <a:ext cx="220"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7" name="Line 151">
                      <a:extLst>
                        <a:ext uri="{FF2B5EF4-FFF2-40B4-BE49-F238E27FC236}">
                          <a16:creationId xmlns:a16="http://schemas.microsoft.com/office/drawing/2014/main" id="{C1C5FD22-4C11-1C35-BAE5-E65DD8EEF789}"/>
                        </a:ext>
                      </a:extLst>
                    </p:cNvPr>
                    <p:cNvSpPr>
                      <a:spLocks noChangeAspect="1" noChangeShapeType="1"/>
                    </p:cNvSpPr>
                    <p:nvPr/>
                  </p:nvSpPr>
                  <p:spPr bwMode="auto">
                    <a:xfrm flipH="1" flipV="1">
                      <a:off x="4274"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 name="Freeform 152">
                      <a:extLst>
                        <a:ext uri="{FF2B5EF4-FFF2-40B4-BE49-F238E27FC236}">
                          <a16:creationId xmlns:a16="http://schemas.microsoft.com/office/drawing/2014/main" id="{0D7C88A5-A065-84CE-25E5-6ABAEE06AB91}"/>
                        </a:ext>
                      </a:extLst>
                    </p:cNvPr>
                    <p:cNvSpPr>
                      <a:spLocks noChangeAspect="1"/>
                    </p:cNvSpPr>
                    <p:nvPr/>
                  </p:nvSpPr>
                  <p:spPr bwMode="auto">
                    <a:xfrm flipH="1">
                      <a:off x="4274" y="2506"/>
                      <a:ext cx="224"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9" name="Freeform 153">
                      <a:extLst>
                        <a:ext uri="{FF2B5EF4-FFF2-40B4-BE49-F238E27FC236}">
                          <a16:creationId xmlns:a16="http://schemas.microsoft.com/office/drawing/2014/main" id="{4C191F31-BBB8-67AA-28A3-7A0EB79B6CFC}"/>
                        </a:ext>
                      </a:extLst>
                    </p:cNvPr>
                    <p:cNvSpPr>
                      <a:spLocks noChangeAspect="1"/>
                    </p:cNvSpPr>
                    <p:nvPr/>
                  </p:nvSpPr>
                  <p:spPr bwMode="auto">
                    <a:xfrm flipH="1" flipV="1">
                      <a:off x="4275" y="3037"/>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0" name="Line 154">
                      <a:extLst>
                        <a:ext uri="{FF2B5EF4-FFF2-40B4-BE49-F238E27FC236}">
                          <a16:creationId xmlns:a16="http://schemas.microsoft.com/office/drawing/2014/main" id="{E278BF3A-8CA3-A00A-37CC-C918B7105849}"/>
                        </a:ext>
                      </a:extLst>
                    </p:cNvPr>
                    <p:cNvSpPr>
                      <a:spLocks noChangeAspect="1" noChangeShapeType="1"/>
                    </p:cNvSpPr>
                    <p:nvPr/>
                  </p:nvSpPr>
                  <p:spPr bwMode="auto">
                    <a:xfrm flipV="1">
                      <a:off x="4274" y="2511"/>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1" name="Freeform 155">
                      <a:extLst>
                        <a:ext uri="{FF2B5EF4-FFF2-40B4-BE49-F238E27FC236}">
                          <a16:creationId xmlns:a16="http://schemas.microsoft.com/office/drawing/2014/main" id="{D3B12338-37F9-AEE6-F74C-DF8CCFF109F9}"/>
                        </a:ext>
                      </a:extLst>
                    </p:cNvPr>
                    <p:cNvSpPr>
                      <a:spLocks noChangeAspect="1"/>
                    </p:cNvSpPr>
                    <p:nvPr/>
                  </p:nvSpPr>
                  <p:spPr bwMode="auto">
                    <a:xfrm>
                      <a:off x="4495" y="2505"/>
                      <a:ext cx="224"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 name="Freeform 156">
                      <a:extLst>
                        <a:ext uri="{FF2B5EF4-FFF2-40B4-BE49-F238E27FC236}">
                          <a16:creationId xmlns:a16="http://schemas.microsoft.com/office/drawing/2014/main" id="{39D47D98-D438-A987-496E-A98129F43AD9}"/>
                        </a:ext>
                      </a:extLst>
                    </p:cNvPr>
                    <p:cNvSpPr>
                      <a:spLocks noChangeAspect="1"/>
                    </p:cNvSpPr>
                    <p:nvPr/>
                  </p:nvSpPr>
                  <p:spPr bwMode="auto">
                    <a:xfrm flipV="1">
                      <a:off x="4495" y="3036"/>
                      <a:ext cx="223" cy="276"/>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3" name="Line 157">
                      <a:extLst>
                        <a:ext uri="{FF2B5EF4-FFF2-40B4-BE49-F238E27FC236}">
                          <a16:creationId xmlns:a16="http://schemas.microsoft.com/office/drawing/2014/main" id="{216DAA6E-7B03-C1B7-9D19-0C9E16EBDDA1}"/>
                        </a:ext>
                      </a:extLst>
                    </p:cNvPr>
                    <p:cNvSpPr>
                      <a:spLocks noChangeAspect="1" noChangeShapeType="1"/>
                    </p:cNvSpPr>
                    <p:nvPr/>
                  </p:nvSpPr>
                  <p:spPr bwMode="auto">
                    <a:xfrm flipH="1" flipV="1">
                      <a:off x="4719" y="2510"/>
                      <a:ext cx="0" cy="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4" name="Freeform 158">
                      <a:extLst>
                        <a:ext uri="{FF2B5EF4-FFF2-40B4-BE49-F238E27FC236}">
                          <a16:creationId xmlns:a16="http://schemas.microsoft.com/office/drawing/2014/main" id="{46B8AD0F-6C7E-9508-12F2-ACBA4283ABFE}"/>
                        </a:ext>
                      </a:extLst>
                    </p:cNvPr>
                    <p:cNvSpPr>
                      <a:spLocks noChangeAspect="1"/>
                    </p:cNvSpPr>
                    <p:nvPr/>
                  </p:nvSpPr>
                  <p:spPr bwMode="auto">
                    <a:xfrm rot="10800000">
                      <a:off x="5014" y="2970"/>
                      <a:ext cx="187" cy="90"/>
                    </a:xfrm>
                    <a:custGeom>
                      <a:avLst/>
                      <a:gdLst>
                        <a:gd name="T0" fmla="*/ 56 w 288"/>
                        <a:gd name="T1" fmla="*/ 0 h 137"/>
                        <a:gd name="T2" fmla="*/ 22 w 288"/>
                        <a:gd name="T3" fmla="*/ 18 h 137"/>
                        <a:gd name="T4" fmla="*/ 4 w 288"/>
                        <a:gd name="T5" fmla="*/ 36 h 137"/>
                        <a:gd name="T6" fmla="*/ 2 w 288"/>
                        <a:gd name="T7" fmla="*/ 54 h 137"/>
                        <a:gd name="T8" fmla="*/ 16 w 288"/>
                        <a:gd name="T9" fmla="*/ 80 h 137"/>
                        <a:gd name="T10" fmla="*/ 58 w 288"/>
                        <a:gd name="T11" fmla="*/ 116 h 137"/>
                        <a:gd name="T12" fmla="*/ 101 w 288"/>
                        <a:gd name="T13" fmla="*/ 134 h 137"/>
                        <a:gd name="T14" fmla="*/ 143 w 288"/>
                        <a:gd name="T15" fmla="*/ 137 h 137"/>
                        <a:gd name="T16" fmla="*/ 194 w 288"/>
                        <a:gd name="T17" fmla="*/ 132 h 137"/>
                        <a:gd name="T18" fmla="*/ 242 w 288"/>
                        <a:gd name="T19" fmla="*/ 111 h 137"/>
                        <a:gd name="T20" fmla="*/ 269 w 288"/>
                        <a:gd name="T21" fmla="*/ 83 h 137"/>
                        <a:gd name="T22" fmla="*/ 286 w 288"/>
                        <a:gd name="T23" fmla="*/ 51 h 137"/>
                        <a:gd name="T24" fmla="*/ 281 w 288"/>
                        <a:gd name="T25" fmla="*/ 27 h 137"/>
                        <a:gd name="T26" fmla="*/ 245 w 288"/>
                        <a:gd name="T2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137">
                          <a:moveTo>
                            <a:pt x="56" y="0"/>
                          </a:moveTo>
                          <a:cubicBezTo>
                            <a:pt x="43" y="6"/>
                            <a:pt x="31" y="12"/>
                            <a:pt x="22" y="18"/>
                          </a:cubicBezTo>
                          <a:cubicBezTo>
                            <a:pt x="13" y="24"/>
                            <a:pt x="7" y="30"/>
                            <a:pt x="4" y="36"/>
                          </a:cubicBezTo>
                          <a:cubicBezTo>
                            <a:pt x="1" y="42"/>
                            <a:pt x="0" y="47"/>
                            <a:pt x="2" y="54"/>
                          </a:cubicBezTo>
                          <a:cubicBezTo>
                            <a:pt x="4" y="61"/>
                            <a:pt x="7" y="70"/>
                            <a:pt x="16" y="80"/>
                          </a:cubicBezTo>
                          <a:cubicBezTo>
                            <a:pt x="25" y="90"/>
                            <a:pt x="44" y="107"/>
                            <a:pt x="58" y="116"/>
                          </a:cubicBezTo>
                          <a:cubicBezTo>
                            <a:pt x="72" y="125"/>
                            <a:pt x="87" y="131"/>
                            <a:pt x="101" y="134"/>
                          </a:cubicBezTo>
                          <a:cubicBezTo>
                            <a:pt x="115" y="137"/>
                            <a:pt x="128" y="137"/>
                            <a:pt x="143" y="137"/>
                          </a:cubicBezTo>
                          <a:cubicBezTo>
                            <a:pt x="158" y="137"/>
                            <a:pt x="178" y="136"/>
                            <a:pt x="194" y="132"/>
                          </a:cubicBezTo>
                          <a:cubicBezTo>
                            <a:pt x="210" y="128"/>
                            <a:pt x="230" y="119"/>
                            <a:pt x="242" y="111"/>
                          </a:cubicBezTo>
                          <a:cubicBezTo>
                            <a:pt x="254" y="103"/>
                            <a:pt x="262" y="93"/>
                            <a:pt x="269" y="83"/>
                          </a:cubicBezTo>
                          <a:cubicBezTo>
                            <a:pt x="276" y="73"/>
                            <a:pt x="284" y="60"/>
                            <a:pt x="286" y="51"/>
                          </a:cubicBezTo>
                          <a:cubicBezTo>
                            <a:pt x="288" y="42"/>
                            <a:pt x="288" y="35"/>
                            <a:pt x="281" y="27"/>
                          </a:cubicBezTo>
                          <a:cubicBezTo>
                            <a:pt x="274" y="19"/>
                            <a:pt x="259" y="10"/>
                            <a:pt x="245" y="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5" name="Rectangle 159">
                      <a:extLst>
                        <a:ext uri="{FF2B5EF4-FFF2-40B4-BE49-F238E27FC236}">
                          <a16:creationId xmlns:a16="http://schemas.microsoft.com/office/drawing/2014/main" id="{F81D21D0-56CA-9A14-4E87-DA3B8285952E}"/>
                        </a:ext>
                      </a:extLst>
                    </p:cNvPr>
                    <p:cNvSpPr>
                      <a:spLocks noChangeAspect="1" noChangeArrowheads="1"/>
                    </p:cNvSpPr>
                    <p:nvPr/>
                  </p:nvSpPr>
                  <p:spPr bwMode="auto">
                    <a:xfrm rot="10800000" flipH="1">
                      <a:off x="5290" y="2639"/>
                      <a:ext cx="73" cy="116"/>
                    </a:xfrm>
                    <a:prstGeom prst="rect">
                      <a:avLst/>
                    </a:prstGeom>
                    <a:blipFill dpi="0" rotWithShape="0">
                      <a:blip r:embed="rId7"/>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6" name="Freeform 160">
                      <a:extLst>
                        <a:ext uri="{FF2B5EF4-FFF2-40B4-BE49-F238E27FC236}">
                          <a16:creationId xmlns:a16="http://schemas.microsoft.com/office/drawing/2014/main" id="{2124CCD1-8982-E6E1-B6F8-43A819E67101}"/>
                        </a:ext>
                      </a:extLst>
                    </p:cNvPr>
                    <p:cNvSpPr>
                      <a:spLocks noChangeAspect="1"/>
                    </p:cNvSpPr>
                    <p:nvPr/>
                  </p:nvSpPr>
                  <p:spPr bwMode="auto">
                    <a:xfrm rot="10800000" flipV="1">
                      <a:off x="4715" y="2506"/>
                      <a:ext cx="223" cy="260"/>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7" name="AutoShape 161">
                      <a:extLst>
                        <a:ext uri="{FF2B5EF4-FFF2-40B4-BE49-F238E27FC236}">
                          <a16:creationId xmlns:a16="http://schemas.microsoft.com/office/drawing/2014/main" id="{D53E326C-9785-6CB1-6369-081DFA9A6EE2}"/>
                        </a:ext>
                      </a:extLst>
                    </p:cNvPr>
                    <p:cNvSpPr>
                      <a:spLocks noChangeAspect="1" noChangeArrowheads="1"/>
                    </p:cNvSpPr>
                    <p:nvPr/>
                  </p:nvSpPr>
                  <p:spPr bwMode="auto">
                    <a:xfrm rot="10800000" flipV="1">
                      <a:off x="5019" y="3018"/>
                      <a:ext cx="173" cy="278"/>
                    </a:xfrm>
                    <a:prstGeom prst="can">
                      <a:avLst>
                        <a:gd name="adj" fmla="val 4017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8" name="Rectangle 162">
                      <a:extLst>
                        <a:ext uri="{FF2B5EF4-FFF2-40B4-BE49-F238E27FC236}">
                          <a16:creationId xmlns:a16="http://schemas.microsoft.com/office/drawing/2014/main" id="{AC8B20ED-8554-3356-84A3-82283270FF0B}"/>
                        </a:ext>
                      </a:extLst>
                    </p:cNvPr>
                    <p:cNvSpPr>
                      <a:spLocks noChangeAspect="1" noChangeArrowheads="1"/>
                    </p:cNvSpPr>
                    <p:nvPr/>
                  </p:nvSpPr>
                  <p:spPr bwMode="auto">
                    <a:xfrm rot="10800000">
                      <a:off x="4936" y="3054"/>
                      <a:ext cx="426" cy="8"/>
                    </a:xfrm>
                    <a:prstGeom prst="rect">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9" name="Rectangle 163">
                      <a:extLst>
                        <a:ext uri="{FF2B5EF4-FFF2-40B4-BE49-F238E27FC236}">
                          <a16:creationId xmlns:a16="http://schemas.microsoft.com/office/drawing/2014/main" id="{74FF97FE-797E-B135-0781-65981B58C009}"/>
                        </a:ext>
                      </a:extLst>
                    </p:cNvPr>
                    <p:cNvSpPr>
                      <a:spLocks noChangeAspect="1" noChangeArrowheads="1"/>
                    </p:cNvSpPr>
                    <p:nvPr/>
                  </p:nvSpPr>
                  <p:spPr bwMode="auto">
                    <a:xfrm rot="10800000">
                      <a:off x="4936" y="2755"/>
                      <a:ext cx="427" cy="3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0" name="Rectangle 164">
                      <a:extLst>
                        <a:ext uri="{FF2B5EF4-FFF2-40B4-BE49-F238E27FC236}">
                          <a16:creationId xmlns:a16="http://schemas.microsoft.com/office/drawing/2014/main" id="{20FA6C66-DC79-CC4A-594D-C99B9D8A0D12}"/>
                        </a:ext>
                      </a:extLst>
                    </p:cNvPr>
                    <p:cNvSpPr>
                      <a:spLocks noChangeAspect="1" noChangeArrowheads="1"/>
                    </p:cNvSpPr>
                    <p:nvPr/>
                  </p:nvSpPr>
                  <p:spPr bwMode="auto">
                    <a:xfrm rot="10800000">
                      <a:off x="4937" y="2755"/>
                      <a:ext cx="426" cy="7"/>
                    </a:xfrm>
                    <a:prstGeom prst="rect">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1" name="Rectangle 165">
                      <a:extLst>
                        <a:ext uri="{FF2B5EF4-FFF2-40B4-BE49-F238E27FC236}">
                          <a16:creationId xmlns:a16="http://schemas.microsoft.com/office/drawing/2014/main" id="{60DF325E-1BEF-EC48-B457-92278FF4C7D4}"/>
                        </a:ext>
                      </a:extLst>
                    </p:cNvPr>
                    <p:cNvSpPr>
                      <a:spLocks noChangeAspect="1" noChangeArrowheads="1"/>
                    </p:cNvSpPr>
                    <p:nvPr/>
                  </p:nvSpPr>
                  <p:spPr bwMode="auto">
                    <a:xfrm rot="10800000">
                      <a:off x="5290" y="3063"/>
                      <a:ext cx="73" cy="116"/>
                    </a:xfrm>
                    <a:prstGeom prst="rect">
                      <a:avLst/>
                    </a:prstGeom>
                    <a:blipFill dpi="0" rotWithShape="0">
                      <a:blip r:embed="rId7"/>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2" name="Line 166">
                      <a:extLst>
                        <a:ext uri="{FF2B5EF4-FFF2-40B4-BE49-F238E27FC236}">
                          <a16:creationId xmlns:a16="http://schemas.microsoft.com/office/drawing/2014/main" id="{CC2A5AFA-C364-22AF-3D23-F874541729FA}"/>
                        </a:ext>
                      </a:extLst>
                    </p:cNvPr>
                    <p:cNvSpPr>
                      <a:spLocks noChangeAspect="1" noChangeShapeType="1"/>
                    </p:cNvSpPr>
                    <p:nvPr/>
                  </p:nvSpPr>
                  <p:spPr bwMode="auto">
                    <a:xfrm rot="10800000" flipV="1">
                      <a:off x="5107" y="2529"/>
                      <a:ext cx="0" cy="31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3" name="Freeform 167">
                      <a:extLst>
                        <a:ext uri="{FF2B5EF4-FFF2-40B4-BE49-F238E27FC236}">
                          <a16:creationId xmlns:a16="http://schemas.microsoft.com/office/drawing/2014/main" id="{A9EA883C-DD70-5973-BE72-3ECB18AC86C7}"/>
                        </a:ext>
                      </a:extLst>
                    </p:cNvPr>
                    <p:cNvSpPr>
                      <a:spLocks noChangeAspect="1"/>
                    </p:cNvSpPr>
                    <p:nvPr/>
                  </p:nvSpPr>
                  <p:spPr bwMode="auto">
                    <a:xfrm rot="10800000">
                      <a:off x="4715" y="3052"/>
                      <a:ext cx="223" cy="260"/>
                    </a:xfrm>
                    <a:custGeom>
                      <a:avLst/>
                      <a:gdLst>
                        <a:gd name="T0" fmla="*/ 1 w 345"/>
                        <a:gd name="T1" fmla="*/ 377 h 393"/>
                        <a:gd name="T2" fmla="*/ 19 w 345"/>
                        <a:gd name="T3" fmla="*/ 365 h 393"/>
                        <a:gd name="T4" fmla="*/ 42 w 345"/>
                        <a:gd name="T5" fmla="*/ 311 h 393"/>
                        <a:gd name="T6" fmla="*/ 66 w 345"/>
                        <a:gd name="T7" fmla="*/ 233 h 393"/>
                        <a:gd name="T8" fmla="*/ 90 w 345"/>
                        <a:gd name="T9" fmla="*/ 168 h 393"/>
                        <a:gd name="T10" fmla="*/ 126 w 345"/>
                        <a:gd name="T11" fmla="*/ 108 h 393"/>
                        <a:gd name="T12" fmla="*/ 163 w 345"/>
                        <a:gd name="T13" fmla="*/ 63 h 393"/>
                        <a:gd name="T14" fmla="*/ 213 w 345"/>
                        <a:gd name="T15" fmla="*/ 24 h 393"/>
                        <a:gd name="T16" fmla="*/ 273 w 345"/>
                        <a:gd name="T17" fmla="*/ 2 h 393"/>
                        <a:gd name="T18" fmla="*/ 301 w 345"/>
                        <a:gd name="T19" fmla="*/ 0 h 393"/>
                        <a:gd name="T20" fmla="*/ 310 w 345"/>
                        <a:gd name="T21" fmla="*/ 6 h 393"/>
                        <a:gd name="T22" fmla="*/ 337 w 345"/>
                        <a:gd name="T23" fmla="*/ 8 h 393"/>
                        <a:gd name="T24" fmla="*/ 337 w 345"/>
                        <a:gd name="T25" fmla="*/ 26 h 393"/>
                        <a:gd name="T26" fmla="*/ 291 w 345"/>
                        <a:gd name="T27" fmla="*/ 27 h 393"/>
                        <a:gd name="T28" fmla="*/ 234 w 345"/>
                        <a:gd name="T29" fmla="*/ 47 h 393"/>
                        <a:gd name="T30" fmla="*/ 166 w 345"/>
                        <a:gd name="T31" fmla="*/ 93 h 393"/>
                        <a:gd name="T32" fmla="*/ 120 w 345"/>
                        <a:gd name="T33" fmla="*/ 158 h 393"/>
                        <a:gd name="T34" fmla="*/ 94 w 345"/>
                        <a:gd name="T35" fmla="*/ 228 h 393"/>
                        <a:gd name="T36" fmla="*/ 76 w 345"/>
                        <a:gd name="T37" fmla="*/ 293 h 393"/>
                        <a:gd name="T38" fmla="*/ 60 w 345"/>
                        <a:gd name="T39" fmla="*/ 341 h 393"/>
                        <a:gd name="T40" fmla="*/ 43 w 345"/>
                        <a:gd name="T41" fmla="*/ 372 h 393"/>
                        <a:gd name="T42" fmla="*/ 18 w 345"/>
                        <a:gd name="T43" fmla="*/ 390 h 393"/>
                        <a:gd name="T44" fmla="*/ 0 w 345"/>
                        <a:gd name="T4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393">
                          <a:moveTo>
                            <a:pt x="1" y="377"/>
                          </a:moveTo>
                          <a:cubicBezTo>
                            <a:pt x="7" y="376"/>
                            <a:pt x="12" y="376"/>
                            <a:pt x="19" y="365"/>
                          </a:cubicBezTo>
                          <a:cubicBezTo>
                            <a:pt x="26" y="354"/>
                            <a:pt x="34" y="333"/>
                            <a:pt x="42" y="311"/>
                          </a:cubicBezTo>
                          <a:cubicBezTo>
                            <a:pt x="50" y="289"/>
                            <a:pt x="58" y="257"/>
                            <a:pt x="66" y="233"/>
                          </a:cubicBezTo>
                          <a:cubicBezTo>
                            <a:pt x="74" y="209"/>
                            <a:pt x="80" y="189"/>
                            <a:pt x="90" y="168"/>
                          </a:cubicBezTo>
                          <a:cubicBezTo>
                            <a:pt x="100" y="147"/>
                            <a:pt x="114" y="125"/>
                            <a:pt x="126" y="108"/>
                          </a:cubicBezTo>
                          <a:cubicBezTo>
                            <a:pt x="138" y="91"/>
                            <a:pt x="148" y="77"/>
                            <a:pt x="163" y="63"/>
                          </a:cubicBezTo>
                          <a:cubicBezTo>
                            <a:pt x="178" y="49"/>
                            <a:pt x="195" y="34"/>
                            <a:pt x="213" y="24"/>
                          </a:cubicBezTo>
                          <a:cubicBezTo>
                            <a:pt x="231" y="14"/>
                            <a:pt x="258" y="6"/>
                            <a:pt x="273" y="2"/>
                          </a:cubicBezTo>
                          <a:lnTo>
                            <a:pt x="301" y="0"/>
                          </a:lnTo>
                          <a:lnTo>
                            <a:pt x="310" y="6"/>
                          </a:lnTo>
                          <a:lnTo>
                            <a:pt x="337" y="8"/>
                          </a:lnTo>
                          <a:cubicBezTo>
                            <a:pt x="342" y="11"/>
                            <a:pt x="345" y="23"/>
                            <a:pt x="337" y="26"/>
                          </a:cubicBezTo>
                          <a:cubicBezTo>
                            <a:pt x="329" y="29"/>
                            <a:pt x="308" y="24"/>
                            <a:pt x="291" y="27"/>
                          </a:cubicBezTo>
                          <a:cubicBezTo>
                            <a:pt x="274" y="30"/>
                            <a:pt x="255" y="36"/>
                            <a:pt x="234" y="47"/>
                          </a:cubicBezTo>
                          <a:cubicBezTo>
                            <a:pt x="213" y="58"/>
                            <a:pt x="185" y="75"/>
                            <a:pt x="166" y="93"/>
                          </a:cubicBezTo>
                          <a:cubicBezTo>
                            <a:pt x="147" y="111"/>
                            <a:pt x="132" y="136"/>
                            <a:pt x="120" y="158"/>
                          </a:cubicBezTo>
                          <a:cubicBezTo>
                            <a:pt x="108" y="180"/>
                            <a:pt x="101" y="206"/>
                            <a:pt x="94" y="228"/>
                          </a:cubicBezTo>
                          <a:cubicBezTo>
                            <a:pt x="87" y="250"/>
                            <a:pt x="82" y="274"/>
                            <a:pt x="76" y="293"/>
                          </a:cubicBezTo>
                          <a:cubicBezTo>
                            <a:pt x="70" y="312"/>
                            <a:pt x="65" y="328"/>
                            <a:pt x="60" y="341"/>
                          </a:cubicBezTo>
                          <a:cubicBezTo>
                            <a:pt x="55" y="354"/>
                            <a:pt x="50" y="364"/>
                            <a:pt x="43" y="372"/>
                          </a:cubicBezTo>
                          <a:cubicBezTo>
                            <a:pt x="36" y="380"/>
                            <a:pt x="25" y="387"/>
                            <a:pt x="18" y="390"/>
                          </a:cubicBezTo>
                          <a:cubicBezTo>
                            <a:pt x="11" y="393"/>
                            <a:pt x="3" y="392"/>
                            <a:pt x="0" y="393"/>
                          </a:cubicBez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24" name="Group 168">
                      <a:extLst>
                        <a:ext uri="{FF2B5EF4-FFF2-40B4-BE49-F238E27FC236}">
                          <a16:creationId xmlns:a16="http://schemas.microsoft.com/office/drawing/2014/main" id="{AB5D3EA0-A773-3096-862C-7504E4C5CD5F}"/>
                        </a:ext>
                      </a:extLst>
                    </p:cNvPr>
                    <p:cNvGrpSpPr>
                      <a:grpSpLocks noChangeAspect="1"/>
                    </p:cNvGrpSpPr>
                    <p:nvPr/>
                  </p:nvGrpSpPr>
                  <p:grpSpPr bwMode="auto">
                    <a:xfrm rot="10800000">
                      <a:off x="4819" y="2470"/>
                      <a:ext cx="172" cy="285"/>
                      <a:chOff x="1116" y="3234"/>
                      <a:chExt cx="264" cy="438"/>
                    </a:xfrm>
                  </p:grpSpPr>
                  <p:sp>
                    <p:nvSpPr>
                      <p:cNvPr id="143" name="Freeform 169">
                        <a:extLst>
                          <a:ext uri="{FF2B5EF4-FFF2-40B4-BE49-F238E27FC236}">
                            <a16:creationId xmlns:a16="http://schemas.microsoft.com/office/drawing/2014/main" id="{9CBA208F-427A-4464-70F4-550533C854BC}"/>
                          </a:ext>
                        </a:extLst>
                      </p:cNvPr>
                      <p:cNvSpPr>
                        <a:spLocks noChangeAspect="1"/>
                      </p:cNvSpPr>
                      <p:nvPr/>
                    </p:nvSpPr>
                    <p:spPr bwMode="auto">
                      <a:xfrm>
                        <a:off x="1116" y="3234"/>
                        <a:ext cx="264" cy="438"/>
                      </a:xfrm>
                      <a:custGeom>
                        <a:avLst/>
                        <a:gdLst>
                          <a:gd name="T0" fmla="*/ 0 w 264"/>
                          <a:gd name="T1" fmla="*/ 0 h 438"/>
                          <a:gd name="T2" fmla="*/ 2 w 264"/>
                          <a:gd name="T3" fmla="*/ 56 h 438"/>
                          <a:gd name="T4" fmla="*/ 219 w 264"/>
                          <a:gd name="T5" fmla="*/ 438 h 438"/>
                          <a:gd name="T6" fmla="*/ 236 w 264"/>
                          <a:gd name="T7" fmla="*/ 438 h 438"/>
                          <a:gd name="T8" fmla="*/ 237 w 264"/>
                          <a:gd name="T9" fmla="*/ 416 h 438"/>
                          <a:gd name="T10" fmla="*/ 264 w 264"/>
                          <a:gd name="T11" fmla="*/ 416 h 438"/>
                          <a:gd name="T12" fmla="*/ 32 w 264"/>
                          <a:gd name="T13" fmla="*/ 5 h 438"/>
                        </a:gdLst>
                        <a:ahLst/>
                        <a:cxnLst>
                          <a:cxn ang="0">
                            <a:pos x="T0" y="T1"/>
                          </a:cxn>
                          <a:cxn ang="0">
                            <a:pos x="T2" y="T3"/>
                          </a:cxn>
                          <a:cxn ang="0">
                            <a:pos x="T4" y="T5"/>
                          </a:cxn>
                          <a:cxn ang="0">
                            <a:pos x="T6" y="T7"/>
                          </a:cxn>
                          <a:cxn ang="0">
                            <a:pos x="T8" y="T9"/>
                          </a:cxn>
                          <a:cxn ang="0">
                            <a:pos x="T10" y="T11"/>
                          </a:cxn>
                          <a:cxn ang="0">
                            <a:pos x="T12" y="T13"/>
                          </a:cxn>
                        </a:cxnLst>
                        <a:rect l="0" t="0" r="r" b="b"/>
                        <a:pathLst>
                          <a:path w="264" h="438">
                            <a:moveTo>
                              <a:pt x="0" y="0"/>
                            </a:moveTo>
                            <a:lnTo>
                              <a:pt x="2" y="56"/>
                            </a:lnTo>
                            <a:lnTo>
                              <a:pt x="219" y="438"/>
                            </a:lnTo>
                            <a:lnTo>
                              <a:pt x="236" y="438"/>
                            </a:lnTo>
                            <a:cubicBezTo>
                              <a:pt x="239" y="434"/>
                              <a:pt x="232" y="420"/>
                              <a:pt x="237" y="416"/>
                            </a:cubicBezTo>
                            <a:lnTo>
                              <a:pt x="264" y="416"/>
                            </a:lnTo>
                            <a:lnTo>
                              <a:pt x="32" y="5"/>
                            </a:ln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4" name="Line 170">
                        <a:extLst>
                          <a:ext uri="{FF2B5EF4-FFF2-40B4-BE49-F238E27FC236}">
                            <a16:creationId xmlns:a16="http://schemas.microsoft.com/office/drawing/2014/main" id="{1AE9BB71-46F2-BBBD-11BB-7D605F82FD1E}"/>
                          </a:ext>
                        </a:extLst>
                      </p:cNvPr>
                      <p:cNvSpPr>
                        <a:spLocks noChangeAspect="1" noChangeShapeType="1"/>
                      </p:cNvSpPr>
                      <p:nvPr/>
                    </p:nvSpPr>
                    <p:spPr bwMode="auto">
                      <a:xfrm flipV="1">
                        <a:off x="1379" y="3575"/>
                        <a:ext cx="0" cy="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25" name="Group 171">
                      <a:extLst>
                        <a:ext uri="{FF2B5EF4-FFF2-40B4-BE49-F238E27FC236}">
                          <a16:creationId xmlns:a16="http://schemas.microsoft.com/office/drawing/2014/main" id="{FBD78F15-EA4D-48D1-6B5F-DA7DA963FB04}"/>
                        </a:ext>
                      </a:extLst>
                    </p:cNvPr>
                    <p:cNvGrpSpPr>
                      <a:grpSpLocks noChangeAspect="1"/>
                    </p:cNvGrpSpPr>
                    <p:nvPr/>
                  </p:nvGrpSpPr>
                  <p:grpSpPr bwMode="auto">
                    <a:xfrm rot="10800000" flipV="1">
                      <a:off x="4819" y="3062"/>
                      <a:ext cx="172" cy="285"/>
                      <a:chOff x="1116" y="3234"/>
                      <a:chExt cx="264" cy="438"/>
                    </a:xfrm>
                  </p:grpSpPr>
                  <p:sp>
                    <p:nvSpPr>
                      <p:cNvPr id="141" name="Freeform 172">
                        <a:extLst>
                          <a:ext uri="{FF2B5EF4-FFF2-40B4-BE49-F238E27FC236}">
                            <a16:creationId xmlns:a16="http://schemas.microsoft.com/office/drawing/2014/main" id="{AEB807D4-6800-D9DA-9BBB-802ADEDFF358}"/>
                          </a:ext>
                        </a:extLst>
                      </p:cNvPr>
                      <p:cNvSpPr>
                        <a:spLocks noChangeAspect="1"/>
                      </p:cNvSpPr>
                      <p:nvPr/>
                    </p:nvSpPr>
                    <p:spPr bwMode="auto">
                      <a:xfrm>
                        <a:off x="1116" y="3234"/>
                        <a:ext cx="264" cy="438"/>
                      </a:xfrm>
                      <a:custGeom>
                        <a:avLst/>
                        <a:gdLst>
                          <a:gd name="T0" fmla="*/ 0 w 264"/>
                          <a:gd name="T1" fmla="*/ 0 h 438"/>
                          <a:gd name="T2" fmla="*/ 2 w 264"/>
                          <a:gd name="T3" fmla="*/ 56 h 438"/>
                          <a:gd name="T4" fmla="*/ 219 w 264"/>
                          <a:gd name="T5" fmla="*/ 438 h 438"/>
                          <a:gd name="T6" fmla="*/ 236 w 264"/>
                          <a:gd name="T7" fmla="*/ 438 h 438"/>
                          <a:gd name="T8" fmla="*/ 237 w 264"/>
                          <a:gd name="T9" fmla="*/ 416 h 438"/>
                          <a:gd name="T10" fmla="*/ 264 w 264"/>
                          <a:gd name="T11" fmla="*/ 416 h 438"/>
                          <a:gd name="T12" fmla="*/ 32 w 264"/>
                          <a:gd name="T13" fmla="*/ 5 h 438"/>
                        </a:gdLst>
                        <a:ahLst/>
                        <a:cxnLst>
                          <a:cxn ang="0">
                            <a:pos x="T0" y="T1"/>
                          </a:cxn>
                          <a:cxn ang="0">
                            <a:pos x="T2" y="T3"/>
                          </a:cxn>
                          <a:cxn ang="0">
                            <a:pos x="T4" y="T5"/>
                          </a:cxn>
                          <a:cxn ang="0">
                            <a:pos x="T6" y="T7"/>
                          </a:cxn>
                          <a:cxn ang="0">
                            <a:pos x="T8" y="T9"/>
                          </a:cxn>
                          <a:cxn ang="0">
                            <a:pos x="T10" y="T11"/>
                          </a:cxn>
                          <a:cxn ang="0">
                            <a:pos x="T12" y="T13"/>
                          </a:cxn>
                        </a:cxnLst>
                        <a:rect l="0" t="0" r="r" b="b"/>
                        <a:pathLst>
                          <a:path w="264" h="438">
                            <a:moveTo>
                              <a:pt x="0" y="0"/>
                            </a:moveTo>
                            <a:lnTo>
                              <a:pt x="2" y="56"/>
                            </a:lnTo>
                            <a:lnTo>
                              <a:pt x="219" y="438"/>
                            </a:lnTo>
                            <a:lnTo>
                              <a:pt x="236" y="438"/>
                            </a:lnTo>
                            <a:cubicBezTo>
                              <a:pt x="239" y="434"/>
                              <a:pt x="232" y="420"/>
                              <a:pt x="237" y="416"/>
                            </a:cubicBezTo>
                            <a:lnTo>
                              <a:pt x="264" y="416"/>
                            </a:lnTo>
                            <a:lnTo>
                              <a:pt x="32" y="5"/>
                            </a:lnTo>
                          </a:path>
                        </a:pathLst>
                      </a:custGeom>
                      <a:blipFill dpi="0" rotWithShape="0">
                        <a:blip r:embed="rId7"/>
                        <a:srcRect/>
                        <a:tile tx="0" ty="0" sx="100000" sy="100000" flip="none" algn="tl"/>
                      </a:bli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2" name="Line 173">
                        <a:extLst>
                          <a:ext uri="{FF2B5EF4-FFF2-40B4-BE49-F238E27FC236}">
                            <a16:creationId xmlns:a16="http://schemas.microsoft.com/office/drawing/2014/main" id="{D9B84DAE-2F86-0DAB-8144-1B6CF7610E7F}"/>
                          </a:ext>
                        </a:extLst>
                      </p:cNvPr>
                      <p:cNvSpPr>
                        <a:spLocks noChangeAspect="1" noChangeShapeType="1"/>
                      </p:cNvSpPr>
                      <p:nvPr/>
                    </p:nvSpPr>
                    <p:spPr bwMode="auto">
                      <a:xfrm flipV="1">
                        <a:off x="1379" y="3575"/>
                        <a:ext cx="0" cy="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26" name="Line 174">
                      <a:extLst>
                        <a:ext uri="{FF2B5EF4-FFF2-40B4-BE49-F238E27FC236}">
                          <a16:creationId xmlns:a16="http://schemas.microsoft.com/office/drawing/2014/main" id="{2BEC7BAF-34B0-6352-EC56-90D05C16F0E1}"/>
                        </a:ext>
                      </a:extLst>
                    </p:cNvPr>
                    <p:cNvSpPr>
                      <a:spLocks noChangeAspect="1" noChangeShapeType="1"/>
                    </p:cNvSpPr>
                    <p:nvPr/>
                  </p:nvSpPr>
                  <p:spPr bwMode="auto">
                    <a:xfrm rot="10800000">
                      <a:off x="5108" y="2944"/>
                      <a:ext cx="0" cy="4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7" name="Oval 175">
                      <a:extLst>
                        <a:ext uri="{FF2B5EF4-FFF2-40B4-BE49-F238E27FC236}">
                          <a16:creationId xmlns:a16="http://schemas.microsoft.com/office/drawing/2014/main" id="{553424DF-F902-5244-23BB-D5F6C920AB39}"/>
                        </a:ext>
                      </a:extLst>
                    </p:cNvPr>
                    <p:cNvSpPr>
                      <a:spLocks noChangeAspect="1" noChangeArrowheads="1"/>
                    </p:cNvSpPr>
                    <p:nvPr/>
                  </p:nvSpPr>
                  <p:spPr bwMode="auto">
                    <a:xfrm rot="8972067">
                      <a:off x="5134" y="3143"/>
                      <a:ext cx="31" cy="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8" name="Oval 176">
                      <a:extLst>
                        <a:ext uri="{FF2B5EF4-FFF2-40B4-BE49-F238E27FC236}">
                          <a16:creationId xmlns:a16="http://schemas.microsoft.com/office/drawing/2014/main" id="{CADB75BF-60F3-B2BE-5F37-EECEE3F60971}"/>
                        </a:ext>
                      </a:extLst>
                    </p:cNvPr>
                    <p:cNvSpPr>
                      <a:spLocks noChangeAspect="1" noChangeArrowheads="1"/>
                    </p:cNvSpPr>
                    <p:nvPr/>
                  </p:nvSpPr>
                  <p:spPr bwMode="auto">
                    <a:xfrm rot="8972067">
                      <a:off x="5132" y="3099"/>
                      <a:ext cx="32" cy="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9" name="Freeform 177">
                      <a:extLst>
                        <a:ext uri="{FF2B5EF4-FFF2-40B4-BE49-F238E27FC236}">
                          <a16:creationId xmlns:a16="http://schemas.microsoft.com/office/drawing/2014/main" id="{C083220B-F9CF-BD93-C371-CF66C6FDCFD7}"/>
                        </a:ext>
                      </a:extLst>
                    </p:cNvPr>
                    <p:cNvSpPr>
                      <a:spLocks noChangeAspect="1"/>
                    </p:cNvSpPr>
                    <p:nvPr/>
                  </p:nvSpPr>
                  <p:spPr bwMode="auto">
                    <a:xfrm rot="10800000">
                      <a:off x="5027" y="2988"/>
                      <a:ext cx="152" cy="70"/>
                    </a:xfrm>
                    <a:custGeom>
                      <a:avLst/>
                      <a:gdLst>
                        <a:gd name="T0" fmla="*/ 4 w 233"/>
                        <a:gd name="T1" fmla="*/ 8 h 107"/>
                        <a:gd name="T2" fmla="*/ 1 w 233"/>
                        <a:gd name="T3" fmla="*/ 32 h 107"/>
                        <a:gd name="T4" fmla="*/ 13 w 233"/>
                        <a:gd name="T5" fmla="*/ 62 h 107"/>
                        <a:gd name="T6" fmla="*/ 46 w 233"/>
                        <a:gd name="T7" fmla="*/ 87 h 107"/>
                        <a:gd name="T8" fmla="*/ 81 w 233"/>
                        <a:gd name="T9" fmla="*/ 104 h 107"/>
                        <a:gd name="T10" fmla="*/ 109 w 233"/>
                        <a:gd name="T11" fmla="*/ 107 h 107"/>
                        <a:gd name="T12" fmla="*/ 153 w 233"/>
                        <a:gd name="T13" fmla="*/ 101 h 107"/>
                        <a:gd name="T14" fmla="*/ 193 w 233"/>
                        <a:gd name="T15" fmla="*/ 77 h 107"/>
                        <a:gd name="T16" fmla="*/ 217 w 233"/>
                        <a:gd name="T17" fmla="*/ 45 h 107"/>
                        <a:gd name="T18" fmla="*/ 231 w 233"/>
                        <a:gd name="T19" fmla="*/ 11 h 107"/>
                        <a:gd name="T20" fmla="*/ 229 w 233"/>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107">
                          <a:moveTo>
                            <a:pt x="4" y="8"/>
                          </a:moveTo>
                          <a:cubicBezTo>
                            <a:pt x="2" y="15"/>
                            <a:pt x="0" y="23"/>
                            <a:pt x="1" y="32"/>
                          </a:cubicBezTo>
                          <a:cubicBezTo>
                            <a:pt x="2" y="41"/>
                            <a:pt x="5" y="53"/>
                            <a:pt x="13" y="62"/>
                          </a:cubicBezTo>
                          <a:cubicBezTo>
                            <a:pt x="21" y="71"/>
                            <a:pt x="35" y="80"/>
                            <a:pt x="46" y="87"/>
                          </a:cubicBezTo>
                          <a:cubicBezTo>
                            <a:pt x="57" y="94"/>
                            <a:pt x="71" y="101"/>
                            <a:pt x="81" y="104"/>
                          </a:cubicBezTo>
                          <a:cubicBezTo>
                            <a:pt x="91" y="107"/>
                            <a:pt x="97" y="107"/>
                            <a:pt x="109" y="107"/>
                          </a:cubicBezTo>
                          <a:cubicBezTo>
                            <a:pt x="121" y="107"/>
                            <a:pt x="139" y="106"/>
                            <a:pt x="153" y="101"/>
                          </a:cubicBezTo>
                          <a:cubicBezTo>
                            <a:pt x="167" y="96"/>
                            <a:pt x="182" y="86"/>
                            <a:pt x="193" y="77"/>
                          </a:cubicBezTo>
                          <a:cubicBezTo>
                            <a:pt x="204" y="68"/>
                            <a:pt x="211" y="56"/>
                            <a:pt x="217" y="45"/>
                          </a:cubicBezTo>
                          <a:cubicBezTo>
                            <a:pt x="223" y="34"/>
                            <a:pt x="229" y="18"/>
                            <a:pt x="231" y="11"/>
                          </a:cubicBezTo>
                          <a:cubicBezTo>
                            <a:pt x="233" y="4"/>
                            <a:pt x="231" y="2"/>
                            <a:pt x="229"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0" name="Freeform 178">
                      <a:extLst>
                        <a:ext uri="{FF2B5EF4-FFF2-40B4-BE49-F238E27FC236}">
                          <a16:creationId xmlns:a16="http://schemas.microsoft.com/office/drawing/2014/main" id="{3BD8B1FD-309F-8D22-D3A4-77FB21D8DB29}"/>
                        </a:ext>
                      </a:extLst>
                    </p:cNvPr>
                    <p:cNvSpPr>
                      <a:spLocks noChangeAspect="1"/>
                    </p:cNvSpPr>
                    <p:nvPr/>
                  </p:nvSpPr>
                  <p:spPr bwMode="auto">
                    <a:xfrm rot="10800000">
                      <a:off x="5074" y="2987"/>
                      <a:ext cx="70" cy="92"/>
                    </a:xfrm>
                    <a:custGeom>
                      <a:avLst/>
                      <a:gdLst>
                        <a:gd name="T0" fmla="*/ 54 w 106"/>
                        <a:gd name="T1" fmla="*/ 3 h 140"/>
                        <a:gd name="T2" fmla="*/ 36 w 106"/>
                        <a:gd name="T3" fmla="*/ 1 h 140"/>
                        <a:gd name="T4" fmla="*/ 18 w 106"/>
                        <a:gd name="T5" fmla="*/ 9 h 140"/>
                        <a:gd name="T6" fmla="*/ 2 w 106"/>
                        <a:gd name="T7" fmla="*/ 37 h 140"/>
                        <a:gd name="T8" fmla="*/ 6 w 106"/>
                        <a:gd name="T9" fmla="*/ 63 h 140"/>
                        <a:gd name="T10" fmla="*/ 32 w 106"/>
                        <a:gd name="T11" fmla="*/ 97 h 140"/>
                        <a:gd name="T12" fmla="*/ 59 w 106"/>
                        <a:gd name="T13" fmla="*/ 120 h 140"/>
                        <a:gd name="T14" fmla="*/ 78 w 106"/>
                        <a:gd name="T15" fmla="*/ 135 h 140"/>
                        <a:gd name="T16" fmla="*/ 101 w 106"/>
                        <a:gd name="T17" fmla="*/ 136 h 140"/>
                        <a:gd name="T18" fmla="*/ 104 w 106"/>
                        <a:gd name="T19" fmla="*/ 112 h 140"/>
                        <a:gd name="T20" fmla="*/ 87 w 106"/>
                        <a:gd name="T21" fmla="*/ 81 h 140"/>
                        <a:gd name="T22" fmla="*/ 51 w 106"/>
                        <a:gd name="T23" fmla="*/ 48 h 140"/>
                        <a:gd name="T24" fmla="*/ 48 w 106"/>
                        <a:gd name="T25" fmla="*/ 27 h 140"/>
                        <a:gd name="T26" fmla="*/ 60 w 106"/>
                        <a:gd name="T27" fmla="*/ 12 h 140"/>
                        <a:gd name="T28" fmla="*/ 54 w 106"/>
                        <a:gd name="T29" fmla="*/ 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40">
                          <a:moveTo>
                            <a:pt x="54" y="3"/>
                          </a:moveTo>
                          <a:cubicBezTo>
                            <a:pt x="50" y="1"/>
                            <a:pt x="42" y="0"/>
                            <a:pt x="36" y="1"/>
                          </a:cubicBezTo>
                          <a:cubicBezTo>
                            <a:pt x="30" y="2"/>
                            <a:pt x="24" y="3"/>
                            <a:pt x="18" y="9"/>
                          </a:cubicBezTo>
                          <a:cubicBezTo>
                            <a:pt x="12" y="15"/>
                            <a:pt x="4" y="28"/>
                            <a:pt x="2" y="37"/>
                          </a:cubicBezTo>
                          <a:cubicBezTo>
                            <a:pt x="0" y="46"/>
                            <a:pt x="1" y="53"/>
                            <a:pt x="6" y="63"/>
                          </a:cubicBezTo>
                          <a:cubicBezTo>
                            <a:pt x="11" y="73"/>
                            <a:pt x="23" y="88"/>
                            <a:pt x="32" y="97"/>
                          </a:cubicBezTo>
                          <a:cubicBezTo>
                            <a:pt x="41" y="106"/>
                            <a:pt x="51" y="114"/>
                            <a:pt x="59" y="120"/>
                          </a:cubicBezTo>
                          <a:cubicBezTo>
                            <a:pt x="67" y="126"/>
                            <a:pt x="71" y="132"/>
                            <a:pt x="78" y="135"/>
                          </a:cubicBezTo>
                          <a:cubicBezTo>
                            <a:pt x="85" y="138"/>
                            <a:pt x="97" y="140"/>
                            <a:pt x="101" y="136"/>
                          </a:cubicBezTo>
                          <a:cubicBezTo>
                            <a:pt x="105" y="132"/>
                            <a:pt x="106" y="121"/>
                            <a:pt x="104" y="112"/>
                          </a:cubicBezTo>
                          <a:cubicBezTo>
                            <a:pt x="102" y="103"/>
                            <a:pt x="96" y="92"/>
                            <a:pt x="87" y="81"/>
                          </a:cubicBezTo>
                          <a:cubicBezTo>
                            <a:pt x="78" y="70"/>
                            <a:pt x="57" y="57"/>
                            <a:pt x="51" y="48"/>
                          </a:cubicBezTo>
                          <a:cubicBezTo>
                            <a:pt x="45" y="39"/>
                            <a:pt x="47" y="33"/>
                            <a:pt x="48" y="27"/>
                          </a:cubicBezTo>
                          <a:cubicBezTo>
                            <a:pt x="49" y="21"/>
                            <a:pt x="59" y="17"/>
                            <a:pt x="60" y="12"/>
                          </a:cubicBezTo>
                          <a:cubicBezTo>
                            <a:pt x="61" y="7"/>
                            <a:pt x="58" y="5"/>
                            <a:pt x="54" y="3"/>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1" name="Freeform 179">
                      <a:extLst>
                        <a:ext uri="{FF2B5EF4-FFF2-40B4-BE49-F238E27FC236}">
                          <a16:creationId xmlns:a16="http://schemas.microsoft.com/office/drawing/2014/main" id="{4D24D142-8F2E-88F2-C876-485EC9957566}"/>
                        </a:ext>
                      </a:extLst>
                    </p:cNvPr>
                    <p:cNvSpPr>
                      <a:spLocks noChangeAspect="1"/>
                    </p:cNvSpPr>
                    <p:nvPr/>
                  </p:nvSpPr>
                  <p:spPr bwMode="auto">
                    <a:xfrm rot="10800000">
                      <a:off x="5074" y="2996"/>
                      <a:ext cx="31" cy="81"/>
                    </a:xfrm>
                    <a:custGeom>
                      <a:avLst/>
                      <a:gdLst>
                        <a:gd name="T0" fmla="*/ 4 w 48"/>
                        <a:gd name="T1" fmla="*/ 7 h 124"/>
                        <a:gd name="T2" fmla="*/ 21 w 48"/>
                        <a:gd name="T3" fmla="*/ 0 h 124"/>
                        <a:gd name="T4" fmla="*/ 36 w 48"/>
                        <a:gd name="T5" fmla="*/ 9 h 124"/>
                        <a:gd name="T6" fmla="*/ 46 w 48"/>
                        <a:gd name="T7" fmla="*/ 36 h 124"/>
                        <a:gd name="T8" fmla="*/ 46 w 48"/>
                        <a:gd name="T9" fmla="*/ 72 h 124"/>
                        <a:gd name="T10" fmla="*/ 42 w 48"/>
                        <a:gd name="T11" fmla="*/ 97 h 124"/>
                        <a:gd name="T12" fmla="*/ 24 w 48"/>
                        <a:gd name="T13" fmla="*/ 123 h 124"/>
                        <a:gd name="T14" fmla="*/ 1 w 48"/>
                        <a:gd name="T15" fmla="*/ 105 h 124"/>
                        <a:gd name="T16" fmla="*/ 18 w 48"/>
                        <a:gd name="T17"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24">
                          <a:moveTo>
                            <a:pt x="4" y="7"/>
                          </a:moveTo>
                          <a:cubicBezTo>
                            <a:pt x="10" y="3"/>
                            <a:pt x="16" y="0"/>
                            <a:pt x="21" y="0"/>
                          </a:cubicBezTo>
                          <a:cubicBezTo>
                            <a:pt x="26" y="0"/>
                            <a:pt x="32" y="3"/>
                            <a:pt x="36" y="9"/>
                          </a:cubicBezTo>
                          <a:cubicBezTo>
                            <a:pt x="40" y="15"/>
                            <a:pt x="44" y="25"/>
                            <a:pt x="46" y="36"/>
                          </a:cubicBezTo>
                          <a:cubicBezTo>
                            <a:pt x="48" y="47"/>
                            <a:pt x="47" y="62"/>
                            <a:pt x="46" y="72"/>
                          </a:cubicBezTo>
                          <a:cubicBezTo>
                            <a:pt x="45" y="82"/>
                            <a:pt x="46" y="89"/>
                            <a:pt x="42" y="97"/>
                          </a:cubicBezTo>
                          <a:cubicBezTo>
                            <a:pt x="38" y="105"/>
                            <a:pt x="31" y="122"/>
                            <a:pt x="24" y="123"/>
                          </a:cubicBezTo>
                          <a:cubicBezTo>
                            <a:pt x="17" y="124"/>
                            <a:pt x="2" y="112"/>
                            <a:pt x="1" y="105"/>
                          </a:cubicBezTo>
                          <a:cubicBezTo>
                            <a:pt x="0" y="98"/>
                            <a:pt x="9" y="90"/>
                            <a:pt x="18"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 name="Rectangle 180">
                      <a:extLst>
                        <a:ext uri="{FF2B5EF4-FFF2-40B4-BE49-F238E27FC236}">
                          <a16:creationId xmlns:a16="http://schemas.microsoft.com/office/drawing/2014/main" id="{99C9EC79-5B59-9569-DD9C-1587C69058F5}"/>
                        </a:ext>
                      </a:extLst>
                    </p:cNvPr>
                    <p:cNvSpPr>
                      <a:spLocks noChangeAspect="1" noChangeArrowheads="1"/>
                    </p:cNvSpPr>
                    <p:nvPr/>
                  </p:nvSpPr>
                  <p:spPr bwMode="auto">
                    <a:xfrm rot="10800000">
                      <a:off x="4961" y="2574"/>
                      <a:ext cx="59" cy="45"/>
                    </a:xfrm>
                    <a:prstGeom prst="rect">
                      <a:avLst/>
                    </a:prstGeom>
                    <a:blipFill dpi="0" rotWithShape="0">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 name="Rectangle 181">
                      <a:extLst>
                        <a:ext uri="{FF2B5EF4-FFF2-40B4-BE49-F238E27FC236}">
                          <a16:creationId xmlns:a16="http://schemas.microsoft.com/office/drawing/2014/main" id="{39284193-E5EB-C583-79D5-3935B42322DF}"/>
                        </a:ext>
                      </a:extLst>
                    </p:cNvPr>
                    <p:cNvSpPr>
                      <a:spLocks noChangeAspect="1" noChangeArrowheads="1"/>
                    </p:cNvSpPr>
                    <p:nvPr/>
                  </p:nvSpPr>
                  <p:spPr bwMode="auto">
                    <a:xfrm rot="10800000">
                      <a:off x="5035" y="2574"/>
                      <a:ext cx="150" cy="1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4" name="Rectangle 182">
                      <a:extLst>
                        <a:ext uri="{FF2B5EF4-FFF2-40B4-BE49-F238E27FC236}">
                          <a16:creationId xmlns:a16="http://schemas.microsoft.com/office/drawing/2014/main" id="{32955A6A-F98E-B48D-075C-C558DE3EB1FB}"/>
                        </a:ext>
                      </a:extLst>
                    </p:cNvPr>
                    <p:cNvSpPr>
                      <a:spLocks noChangeAspect="1" noChangeArrowheads="1"/>
                    </p:cNvSpPr>
                    <p:nvPr/>
                  </p:nvSpPr>
                  <p:spPr bwMode="auto">
                    <a:xfrm>
                      <a:off x="5020" y="2574"/>
                      <a:ext cx="15"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5" name="Rectangle 183">
                      <a:extLst>
                        <a:ext uri="{FF2B5EF4-FFF2-40B4-BE49-F238E27FC236}">
                          <a16:creationId xmlns:a16="http://schemas.microsoft.com/office/drawing/2014/main" id="{CD8A6CB6-B689-2D39-A5A5-6F5AD2814974}"/>
                        </a:ext>
                      </a:extLst>
                    </p:cNvPr>
                    <p:cNvSpPr>
                      <a:spLocks noChangeAspect="1" noChangeArrowheads="1"/>
                    </p:cNvSpPr>
                    <p:nvPr/>
                  </p:nvSpPr>
                  <p:spPr bwMode="auto">
                    <a:xfrm rot="10800000" flipH="1">
                      <a:off x="5199" y="2574"/>
                      <a:ext cx="59" cy="45"/>
                    </a:xfrm>
                    <a:prstGeom prst="rect">
                      <a:avLst/>
                    </a:prstGeom>
                    <a:blipFill dpi="0" rotWithShape="0">
                      <a:blip r:embed="rId6"/>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6" name="Rectangle 184">
                      <a:extLst>
                        <a:ext uri="{FF2B5EF4-FFF2-40B4-BE49-F238E27FC236}">
                          <a16:creationId xmlns:a16="http://schemas.microsoft.com/office/drawing/2014/main" id="{1B9A2DA1-CCB4-D229-27A8-FDA2EFBD41F2}"/>
                        </a:ext>
                      </a:extLst>
                    </p:cNvPr>
                    <p:cNvSpPr>
                      <a:spLocks noChangeAspect="1" noChangeArrowheads="1"/>
                    </p:cNvSpPr>
                    <p:nvPr/>
                  </p:nvSpPr>
                  <p:spPr bwMode="auto">
                    <a:xfrm flipH="1">
                      <a:off x="5184" y="2574"/>
                      <a:ext cx="15"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7" name="Line 185">
                      <a:extLst>
                        <a:ext uri="{FF2B5EF4-FFF2-40B4-BE49-F238E27FC236}">
                          <a16:creationId xmlns:a16="http://schemas.microsoft.com/office/drawing/2014/main" id="{55350416-E0D3-BB29-3172-06798455F2CC}"/>
                        </a:ext>
                      </a:extLst>
                    </p:cNvPr>
                    <p:cNvSpPr>
                      <a:spLocks noChangeAspect="1" noChangeShapeType="1"/>
                    </p:cNvSpPr>
                    <p:nvPr/>
                  </p:nvSpPr>
                  <p:spPr bwMode="auto">
                    <a:xfrm>
                      <a:off x="5037" y="2728"/>
                      <a:ext cx="1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8" name="Freeform 186">
                      <a:extLst>
                        <a:ext uri="{FF2B5EF4-FFF2-40B4-BE49-F238E27FC236}">
                          <a16:creationId xmlns:a16="http://schemas.microsoft.com/office/drawing/2014/main" id="{40D3FAD7-EC56-6401-C756-4C02360BA80A}"/>
                        </a:ext>
                      </a:extLst>
                    </p:cNvPr>
                    <p:cNvSpPr>
                      <a:spLocks noChangeAspect="1"/>
                    </p:cNvSpPr>
                    <p:nvPr/>
                  </p:nvSpPr>
                  <p:spPr bwMode="auto">
                    <a:xfrm>
                      <a:off x="5037" y="2736"/>
                      <a:ext cx="144" cy="37"/>
                    </a:xfrm>
                    <a:custGeom>
                      <a:avLst/>
                      <a:gdLst>
                        <a:gd name="T0" fmla="*/ 0 w 222"/>
                        <a:gd name="T1" fmla="*/ 3 h 57"/>
                        <a:gd name="T2" fmla="*/ 33 w 222"/>
                        <a:gd name="T3" fmla="*/ 24 h 57"/>
                        <a:gd name="T4" fmla="*/ 102 w 222"/>
                        <a:gd name="T5" fmla="*/ 54 h 57"/>
                        <a:gd name="T6" fmla="*/ 160 w 222"/>
                        <a:gd name="T7" fmla="*/ 42 h 57"/>
                        <a:gd name="T8" fmla="*/ 205 w 222"/>
                        <a:gd name="T9" fmla="*/ 17 h 57"/>
                        <a:gd name="T10" fmla="*/ 222 w 222"/>
                        <a:gd name="T11" fmla="*/ 0 h 57"/>
                      </a:gdLst>
                      <a:ahLst/>
                      <a:cxnLst>
                        <a:cxn ang="0">
                          <a:pos x="T0" y="T1"/>
                        </a:cxn>
                        <a:cxn ang="0">
                          <a:pos x="T2" y="T3"/>
                        </a:cxn>
                        <a:cxn ang="0">
                          <a:pos x="T4" y="T5"/>
                        </a:cxn>
                        <a:cxn ang="0">
                          <a:pos x="T6" y="T7"/>
                        </a:cxn>
                        <a:cxn ang="0">
                          <a:pos x="T8" y="T9"/>
                        </a:cxn>
                        <a:cxn ang="0">
                          <a:pos x="T10" y="T11"/>
                        </a:cxn>
                      </a:cxnLst>
                      <a:rect l="0" t="0" r="r" b="b"/>
                      <a:pathLst>
                        <a:path w="222" h="57">
                          <a:moveTo>
                            <a:pt x="0" y="3"/>
                          </a:moveTo>
                          <a:cubicBezTo>
                            <a:pt x="8" y="9"/>
                            <a:pt x="16" y="16"/>
                            <a:pt x="33" y="24"/>
                          </a:cubicBezTo>
                          <a:cubicBezTo>
                            <a:pt x="50" y="32"/>
                            <a:pt x="81" y="51"/>
                            <a:pt x="102" y="54"/>
                          </a:cubicBezTo>
                          <a:cubicBezTo>
                            <a:pt x="123" y="57"/>
                            <a:pt x="143" y="48"/>
                            <a:pt x="160" y="42"/>
                          </a:cubicBezTo>
                          <a:cubicBezTo>
                            <a:pt x="177" y="36"/>
                            <a:pt x="195" y="24"/>
                            <a:pt x="205" y="17"/>
                          </a:cubicBezTo>
                          <a:cubicBezTo>
                            <a:pt x="215" y="10"/>
                            <a:pt x="218" y="5"/>
                            <a:pt x="22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9" name="Freeform 187">
                      <a:extLst>
                        <a:ext uri="{FF2B5EF4-FFF2-40B4-BE49-F238E27FC236}">
                          <a16:creationId xmlns:a16="http://schemas.microsoft.com/office/drawing/2014/main" id="{B0DA55A7-F49E-56C3-6707-42D20F9FC207}"/>
                        </a:ext>
                      </a:extLst>
                    </p:cNvPr>
                    <p:cNvSpPr>
                      <a:spLocks noChangeAspect="1"/>
                    </p:cNvSpPr>
                    <p:nvPr/>
                  </p:nvSpPr>
                  <p:spPr bwMode="auto">
                    <a:xfrm>
                      <a:off x="5006" y="2761"/>
                      <a:ext cx="207" cy="30"/>
                    </a:xfrm>
                    <a:custGeom>
                      <a:avLst/>
                      <a:gdLst>
                        <a:gd name="T0" fmla="*/ 0 w 318"/>
                        <a:gd name="T1" fmla="*/ 2 h 46"/>
                        <a:gd name="T2" fmla="*/ 72 w 318"/>
                        <a:gd name="T3" fmla="*/ 30 h 46"/>
                        <a:gd name="T4" fmla="*/ 153 w 318"/>
                        <a:gd name="T5" fmla="*/ 44 h 46"/>
                        <a:gd name="T6" fmla="*/ 210 w 318"/>
                        <a:gd name="T7" fmla="*/ 39 h 46"/>
                        <a:gd name="T8" fmla="*/ 269 w 318"/>
                        <a:gd name="T9" fmla="*/ 23 h 46"/>
                        <a:gd name="T10" fmla="*/ 318 w 318"/>
                        <a:gd name="T11" fmla="*/ 0 h 46"/>
                      </a:gdLst>
                      <a:ahLst/>
                      <a:cxnLst>
                        <a:cxn ang="0">
                          <a:pos x="T0" y="T1"/>
                        </a:cxn>
                        <a:cxn ang="0">
                          <a:pos x="T2" y="T3"/>
                        </a:cxn>
                        <a:cxn ang="0">
                          <a:pos x="T4" y="T5"/>
                        </a:cxn>
                        <a:cxn ang="0">
                          <a:pos x="T6" y="T7"/>
                        </a:cxn>
                        <a:cxn ang="0">
                          <a:pos x="T8" y="T9"/>
                        </a:cxn>
                        <a:cxn ang="0">
                          <a:pos x="T10" y="T11"/>
                        </a:cxn>
                      </a:cxnLst>
                      <a:rect l="0" t="0" r="r" b="b"/>
                      <a:pathLst>
                        <a:path w="318" h="46">
                          <a:moveTo>
                            <a:pt x="0" y="2"/>
                          </a:moveTo>
                          <a:cubicBezTo>
                            <a:pt x="23" y="12"/>
                            <a:pt x="46" y="23"/>
                            <a:pt x="72" y="30"/>
                          </a:cubicBezTo>
                          <a:cubicBezTo>
                            <a:pt x="98" y="37"/>
                            <a:pt x="130" y="42"/>
                            <a:pt x="153" y="44"/>
                          </a:cubicBezTo>
                          <a:cubicBezTo>
                            <a:pt x="176" y="46"/>
                            <a:pt x="191" y="43"/>
                            <a:pt x="210" y="39"/>
                          </a:cubicBezTo>
                          <a:cubicBezTo>
                            <a:pt x="229" y="35"/>
                            <a:pt x="251" y="29"/>
                            <a:pt x="269" y="23"/>
                          </a:cubicBezTo>
                          <a:cubicBezTo>
                            <a:pt x="287" y="17"/>
                            <a:pt x="304" y="8"/>
                            <a:pt x="31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0" name="Line 188">
                      <a:extLst>
                        <a:ext uri="{FF2B5EF4-FFF2-40B4-BE49-F238E27FC236}">
                          <a16:creationId xmlns:a16="http://schemas.microsoft.com/office/drawing/2014/main" id="{11428118-88E3-E4CB-096C-216C536E3BE6}"/>
                        </a:ext>
                      </a:extLst>
                    </p:cNvPr>
                    <p:cNvSpPr>
                      <a:spLocks noChangeAspect="1" noChangeShapeType="1"/>
                    </p:cNvSpPr>
                    <p:nvPr/>
                  </p:nvSpPr>
                  <p:spPr bwMode="auto">
                    <a:xfrm>
                      <a:off x="226" y="2910"/>
                      <a:ext cx="5392"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6" name="Group 189">
                    <a:extLst>
                      <a:ext uri="{FF2B5EF4-FFF2-40B4-BE49-F238E27FC236}">
                        <a16:creationId xmlns:a16="http://schemas.microsoft.com/office/drawing/2014/main" id="{1CCFE55B-A021-1AEA-0C8E-7810D65198F0}"/>
                      </a:ext>
                    </a:extLst>
                  </p:cNvPr>
                  <p:cNvGrpSpPr>
                    <a:grpSpLocks noChangeAspect="1"/>
                  </p:cNvGrpSpPr>
                  <p:nvPr/>
                </p:nvGrpSpPr>
                <p:grpSpPr bwMode="auto">
                  <a:xfrm>
                    <a:off x="1725" y="2549"/>
                    <a:ext cx="2219" cy="862"/>
                    <a:chOff x="1692" y="2387"/>
                    <a:chExt cx="2285" cy="862"/>
                  </a:xfrm>
                </p:grpSpPr>
                <p:pic>
                  <p:nvPicPr>
                    <p:cNvPr id="27" name="Picture 190">
                      <a:extLst>
                        <a:ext uri="{FF2B5EF4-FFF2-40B4-BE49-F238E27FC236}">
                          <a16:creationId xmlns:a16="http://schemas.microsoft.com/office/drawing/2014/main" id="{7DDA282F-A91E-C243-C3BE-8F3A94483D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413" t="13576" r="23944" b="25160"/>
                    <a:stretch>
                      <a:fillRect/>
                    </a:stretch>
                  </p:blipFill>
                  <p:spPr bwMode="auto">
                    <a:xfrm>
                      <a:off x="2608" y="2387"/>
                      <a:ext cx="458"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91">
                      <a:extLst>
                        <a:ext uri="{FF2B5EF4-FFF2-40B4-BE49-F238E27FC236}">
                          <a16:creationId xmlns:a16="http://schemas.microsoft.com/office/drawing/2014/main" id="{BC9F3F86-B611-E0E1-24E3-B730BC762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413" t="13007" r="23944" b="25941"/>
                    <a:stretch>
                      <a:fillRect/>
                    </a:stretch>
                  </p:blipFill>
                  <p:spPr bwMode="auto">
                    <a:xfrm>
                      <a:off x="3064" y="2387"/>
                      <a:ext cx="458"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92">
                      <a:extLst>
                        <a:ext uri="{FF2B5EF4-FFF2-40B4-BE49-F238E27FC236}">
                          <a16:creationId xmlns:a16="http://schemas.microsoft.com/office/drawing/2014/main" id="{D0F13CCD-A29F-7E82-EE03-BDA75D3BB5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413" t="13007" r="23944" b="26439"/>
                    <a:stretch>
                      <a:fillRect/>
                    </a:stretch>
                  </p:blipFill>
                  <p:spPr bwMode="auto">
                    <a:xfrm>
                      <a:off x="3519" y="2387"/>
                      <a:ext cx="458"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93">
                      <a:extLst>
                        <a:ext uri="{FF2B5EF4-FFF2-40B4-BE49-F238E27FC236}">
                          <a16:creationId xmlns:a16="http://schemas.microsoft.com/office/drawing/2014/main" id="{2DD76618-38E6-7A59-4CFF-633451FE22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413" t="13007" r="23944" b="24307"/>
                    <a:stretch>
                      <a:fillRect/>
                    </a:stretch>
                  </p:blipFill>
                  <p:spPr bwMode="auto">
                    <a:xfrm>
                      <a:off x="1692" y="2387"/>
                      <a:ext cx="466"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94">
                      <a:extLst>
                        <a:ext uri="{FF2B5EF4-FFF2-40B4-BE49-F238E27FC236}">
                          <a16:creationId xmlns:a16="http://schemas.microsoft.com/office/drawing/2014/main" id="{4C9B0491-85A0-6225-F1A8-AE36721E60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413" t="13007" r="23944" b="24307"/>
                    <a:stretch>
                      <a:fillRect/>
                    </a:stretch>
                  </p:blipFill>
                  <p:spPr bwMode="auto">
                    <a:xfrm>
                      <a:off x="2156" y="2387"/>
                      <a:ext cx="454"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4" name="Rectangle 195">
                  <a:extLst>
                    <a:ext uri="{FF2B5EF4-FFF2-40B4-BE49-F238E27FC236}">
                      <a16:creationId xmlns:a16="http://schemas.microsoft.com/office/drawing/2014/main" id="{7B3B64F6-27F7-9806-641D-C8A3FABCD19C}"/>
                    </a:ext>
                  </a:extLst>
                </p:cNvPr>
                <p:cNvSpPr>
                  <a:spLocks noChangeArrowheads="1"/>
                </p:cNvSpPr>
                <p:nvPr/>
              </p:nvSpPr>
              <p:spPr bwMode="auto">
                <a:xfrm>
                  <a:off x="1973" y="663"/>
                  <a:ext cx="1633"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000" b="1" i="1">
                      <a:solidFill>
                        <a:srgbClr val="141496"/>
                      </a:solidFill>
                      <a:latin typeface="Arial" panose="020B0604020202020204" pitchFamily="34" charset="0"/>
                      <a:cs typeface="Arial" panose="020B0604020202020204" pitchFamily="34" charset="0"/>
                    </a:defRPr>
                  </a:lvl1pPr>
                  <a:lvl2pPr algn="ctr">
                    <a:spcBef>
                      <a:spcPct val="0"/>
                    </a:spcBef>
                    <a:defRPr sz="3000" b="1" i="1">
                      <a:solidFill>
                        <a:srgbClr val="141496"/>
                      </a:solidFill>
                      <a:latin typeface="Arial" panose="020B0604020202020204" pitchFamily="34" charset="0"/>
                      <a:cs typeface="Arial" panose="020B0604020202020204" pitchFamily="34" charset="0"/>
                    </a:defRPr>
                  </a:lvl2pPr>
                  <a:lvl3pPr algn="ctr">
                    <a:spcBef>
                      <a:spcPct val="0"/>
                    </a:spcBef>
                    <a:defRPr sz="3000" b="1" i="1">
                      <a:solidFill>
                        <a:srgbClr val="141496"/>
                      </a:solidFill>
                      <a:latin typeface="Arial" panose="020B0604020202020204" pitchFamily="34" charset="0"/>
                      <a:cs typeface="Arial" panose="020B0604020202020204" pitchFamily="34" charset="0"/>
                    </a:defRPr>
                  </a:lvl3pPr>
                  <a:lvl4pPr algn="ctr">
                    <a:spcBef>
                      <a:spcPct val="0"/>
                    </a:spcBef>
                    <a:defRPr sz="3000" b="1" i="1">
                      <a:solidFill>
                        <a:srgbClr val="141496"/>
                      </a:solidFill>
                      <a:latin typeface="Arial" panose="020B0604020202020204" pitchFamily="34" charset="0"/>
                      <a:cs typeface="Arial" panose="020B0604020202020204" pitchFamily="34" charset="0"/>
                    </a:defRPr>
                  </a:lvl4pPr>
                  <a:lvl5pPr algn="ctr">
                    <a:spcBef>
                      <a:spcPct val="0"/>
                    </a:spcBef>
                    <a:defRPr sz="3000" b="1" i="1">
                      <a:solidFill>
                        <a:srgbClr val="141496"/>
                      </a:solidFill>
                      <a:latin typeface="Arial" panose="020B0604020202020204" pitchFamily="34" charset="0"/>
                      <a:cs typeface="Arial" panose="020B0604020202020204" pitchFamily="34" charset="0"/>
                    </a:defRPr>
                  </a:lvl5pPr>
                  <a:lvl6pPr marL="4572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6pPr>
                  <a:lvl7pPr marL="9144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7pPr>
                  <a:lvl8pPr marL="13716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8pPr>
                  <a:lvl9pPr marL="1828800" algn="ctr" fontAlgn="base">
                    <a:spcBef>
                      <a:spcPct val="0"/>
                    </a:spcBef>
                    <a:spcAft>
                      <a:spcPct val="0"/>
                    </a:spcAft>
                    <a:defRPr sz="3000" b="1" i="1">
                      <a:solidFill>
                        <a:srgbClr val="141496"/>
                      </a:solidFill>
                      <a:latin typeface="Arial" panose="020B0604020202020204" pitchFamily="34" charset="0"/>
                      <a:cs typeface="Arial" panose="020B0604020202020204" pitchFamily="34" charset="0"/>
                    </a:defRPr>
                  </a:lvl9pPr>
                </a:lstStyle>
                <a:p>
                  <a:pPr>
                    <a:buFontTx/>
                    <a:buNone/>
                  </a:pPr>
                  <a:r>
                    <a:rPr lang="de-DE" altLang="it-IT" sz="2100"/>
                    <a:t>cavities</a:t>
                  </a:r>
                  <a:endParaRPr lang="en-GB" altLang="it-IT" sz="2100"/>
                </a:p>
              </p:txBody>
            </p:sp>
          </p:grpSp>
        </p:grpSp>
        <p:grpSp>
          <p:nvGrpSpPr>
            <p:cNvPr id="9" name="Group 199">
              <a:extLst>
                <a:ext uri="{FF2B5EF4-FFF2-40B4-BE49-F238E27FC236}">
                  <a16:creationId xmlns:a16="http://schemas.microsoft.com/office/drawing/2014/main" id="{5E1D9EF6-CDBC-50A2-1855-28BCF0284112}"/>
                </a:ext>
              </a:extLst>
            </p:cNvPr>
            <p:cNvGrpSpPr>
              <a:grpSpLocks/>
            </p:cNvGrpSpPr>
            <p:nvPr/>
          </p:nvGrpSpPr>
          <p:grpSpPr bwMode="auto">
            <a:xfrm>
              <a:off x="2280" y="2015"/>
              <a:ext cx="1179" cy="703"/>
              <a:chOff x="2376" y="1871"/>
              <a:chExt cx="1179" cy="703"/>
            </a:xfrm>
          </p:grpSpPr>
          <p:sp>
            <p:nvSpPr>
              <p:cNvPr id="17" name="Oval 3">
                <a:extLst>
                  <a:ext uri="{FF2B5EF4-FFF2-40B4-BE49-F238E27FC236}">
                    <a16:creationId xmlns:a16="http://schemas.microsoft.com/office/drawing/2014/main" id="{5D78F1BA-6A06-DC50-CE6D-CD95984B0134}"/>
                  </a:ext>
                </a:extLst>
              </p:cNvPr>
              <p:cNvSpPr>
                <a:spLocks noChangeArrowheads="1"/>
              </p:cNvSpPr>
              <p:nvPr/>
            </p:nvSpPr>
            <p:spPr bwMode="auto">
              <a:xfrm>
                <a:off x="2376" y="1871"/>
                <a:ext cx="1179" cy="703"/>
              </a:xfrm>
              <a:prstGeom prst="ellipse">
                <a:avLst/>
              </a:prstGeom>
              <a:solidFill>
                <a:srgbClr val="E0E0E9"/>
              </a:solidFill>
              <a:ln w="19050">
                <a:solidFill>
                  <a:srgbClr val="2600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 name="Text Box 196">
                <a:extLst>
                  <a:ext uri="{FF2B5EF4-FFF2-40B4-BE49-F238E27FC236}">
                    <a16:creationId xmlns:a16="http://schemas.microsoft.com/office/drawing/2014/main" id="{B1A12794-0F05-7292-A1C6-68C8333F1832}"/>
                  </a:ext>
                </a:extLst>
              </p:cNvPr>
              <p:cNvSpPr txBox="1">
                <a:spLocks noChangeArrowheads="1"/>
              </p:cNvSpPr>
              <p:nvPr/>
            </p:nvSpPr>
            <p:spPr bwMode="auto">
              <a:xfrm>
                <a:off x="2472" y="2015"/>
                <a:ext cx="93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altLang="it-IT" sz="1800" dirty="0">
                    <a:solidFill>
                      <a:srgbClr val="26004D"/>
                    </a:solidFill>
                  </a:rPr>
                  <a:t>TESLA Technology</a:t>
                </a:r>
              </a:p>
            </p:txBody>
          </p:sp>
        </p:grpSp>
        <p:sp>
          <p:nvSpPr>
            <p:cNvPr id="16" name="Text Box 203">
              <a:extLst>
                <a:ext uri="{FF2B5EF4-FFF2-40B4-BE49-F238E27FC236}">
                  <a16:creationId xmlns:a16="http://schemas.microsoft.com/office/drawing/2014/main" id="{172EB730-E811-F48D-B329-308E22522FF0}"/>
                </a:ext>
              </a:extLst>
            </p:cNvPr>
            <p:cNvSpPr txBox="1">
              <a:spLocks noChangeArrowheads="1"/>
            </p:cNvSpPr>
            <p:nvPr/>
          </p:nvSpPr>
          <p:spPr bwMode="auto">
            <a:xfrm>
              <a:off x="5309" y="2725"/>
              <a:ext cx="51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it-IT" sz="1800" i="1" dirty="0">
                  <a:solidFill>
                    <a:srgbClr val="000099"/>
                  </a:solidFill>
                </a:rPr>
                <a:t>Tuners</a:t>
              </a:r>
            </a:p>
          </p:txBody>
        </p:sp>
        <p:grpSp>
          <p:nvGrpSpPr>
            <p:cNvPr id="11" name="Group 206">
              <a:extLst>
                <a:ext uri="{FF2B5EF4-FFF2-40B4-BE49-F238E27FC236}">
                  <a16:creationId xmlns:a16="http://schemas.microsoft.com/office/drawing/2014/main" id="{860A4FE9-7564-2D51-BBA5-296E5A549A66}"/>
                </a:ext>
              </a:extLst>
            </p:cNvPr>
            <p:cNvGrpSpPr>
              <a:grpSpLocks/>
            </p:cNvGrpSpPr>
            <p:nvPr/>
          </p:nvGrpSpPr>
          <p:grpSpPr bwMode="auto">
            <a:xfrm>
              <a:off x="2976" y="672"/>
              <a:ext cx="2592" cy="1217"/>
              <a:chOff x="3024" y="672"/>
              <a:chExt cx="2592" cy="1217"/>
            </a:xfrm>
          </p:grpSpPr>
          <p:pic>
            <p:nvPicPr>
              <p:cNvPr id="12" name="Picture 198">
                <a:extLst>
                  <a:ext uri="{FF2B5EF4-FFF2-40B4-BE49-F238E27FC236}">
                    <a16:creationId xmlns:a16="http://schemas.microsoft.com/office/drawing/2014/main" id="{527062DE-D743-6454-970D-0847A3D0FDD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4" y="672"/>
                <a:ext cx="2592" cy="12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05">
                <a:extLst>
                  <a:ext uri="{FF2B5EF4-FFF2-40B4-BE49-F238E27FC236}">
                    <a16:creationId xmlns:a16="http://schemas.microsoft.com/office/drawing/2014/main" id="{DC7E4E27-9ADB-2CAD-5960-56B59BD4E3A3}"/>
                  </a:ext>
                </a:extLst>
              </p:cNvPr>
              <p:cNvSpPr txBox="1">
                <a:spLocks noChangeArrowheads="1"/>
              </p:cNvSpPr>
              <p:nvPr/>
            </p:nvSpPr>
            <p:spPr bwMode="auto">
              <a:xfrm>
                <a:off x="4656" y="1344"/>
                <a:ext cx="8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it-IT" sz="1800" i="1">
                    <a:solidFill>
                      <a:srgbClr val="000099"/>
                    </a:solidFill>
                  </a:rPr>
                  <a:t>Cryomodule</a:t>
                </a:r>
              </a:p>
            </p:txBody>
          </p:sp>
        </p:grpSp>
      </p:grpSp>
      <p:grpSp>
        <p:nvGrpSpPr>
          <p:cNvPr id="211" name="Gruppo 210">
            <a:extLst>
              <a:ext uri="{FF2B5EF4-FFF2-40B4-BE49-F238E27FC236}">
                <a16:creationId xmlns:a16="http://schemas.microsoft.com/office/drawing/2014/main" id="{01B6C1E9-9603-3F05-1CE8-6A2C1D0FC4F3}"/>
              </a:ext>
            </a:extLst>
          </p:cNvPr>
          <p:cNvGrpSpPr/>
          <p:nvPr/>
        </p:nvGrpSpPr>
        <p:grpSpPr>
          <a:xfrm>
            <a:off x="8391428" y="2638042"/>
            <a:ext cx="2708922" cy="1490838"/>
            <a:chOff x="4114800" y="1006953"/>
            <a:chExt cx="2752024" cy="1514559"/>
          </a:xfrm>
        </p:grpSpPr>
        <p:pic>
          <p:nvPicPr>
            <p:cNvPr id="212" name="Immagine 211">
              <a:extLst>
                <a:ext uri="{FF2B5EF4-FFF2-40B4-BE49-F238E27FC236}">
                  <a16:creationId xmlns:a16="http://schemas.microsoft.com/office/drawing/2014/main" id="{E3DDA2AA-4811-631F-8402-E7501BA82EEF}"/>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6668"/>
            <a:stretch/>
          </p:blipFill>
          <p:spPr>
            <a:xfrm>
              <a:off x="5325176" y="1006953"/>
              <a:ext cx="1541648" cy="1514559"/>
            </a:xfrm>
            <a:prstGeom prst="rect">
              <a:avLst/>
            </a:prstGeom>
          </p:spPr>
        </p:pic>
        <p:pic>
          <p:nvPicPr>
            <p:cNvPr id="213" name="Picture 2">
              <a:extLst>
                <a:ext uri="{FF2B5EF4-FFF2-40B4-BE49-F238E27FC236}">
                  <a16:creationId xmlns:a16="http://schemas.microsoft.com/office/drawing/2014/main" id="{FC232A6A-FF5E-F123-5E1E-9AC579E831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1006953"/>
              <a:ext cx="1009705" cy="1514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egnaposto numero diapositiva 5">
            <a:extLst>
              <a:ext uri="{FF2B5EF4-FFF2-40B4-BE49-F238E27FC236}">
                <a16:creationId xmlns:a16="http://schemas.microsoft.com/office/drawing/2014/main" id="{4E4F5B42-3730-E4F3-FB0B-CA29797CA920}"/>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51919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4EF3A-9898-A270-D63A-9CBC1CCB6798}"/>
              </a:ext>
            </a:extLst>
          </p:cNvPr>
          <p:cNvSpPr>
            <a:spLocks noGrp="1"/>
          </p:cNvSpPr>
          <p:nvPr>
            <p:ph type="title"/>
          </p:nvPr>
        </p:nvSpPr>
        <p:spPr/>
        <p:txBody>
          <a:bodyPr/>
          <a:lstStyle/>
          <a:p>
            <a:r>
              <a:rPr lang="it-IT" dirty="0"/>
              <a:t>The TESLA SRF </a:t>
            </a:r>
            <a:r>
              <a:rPr lang="it-IT" dirty="0" err="1"/>
              <a:t>Cavity</a:t>
            </a:r>
            <a:r>
              <a:rPr lang="it-IT" dirty="0"/>
              <a:t>, 1.3 GHz, 9-cell</a:t>
            </a:r>
          </a:p>
        </p:txBody>
      </p:sp>
      <p:sp>
        <p:nvSpPr>
          <p:cNvPr id="7" name="Segnaposto contenuto 6">
            <a:extLst>
              <a:ext uri="{FF2B5EF4-FFF2-40B4-BE49-F238E27FC236}">
                <a16:creationId xmlns:a16="http://schemas.microsoft.com/office/drawing/2014/main" id="{4C0AAB13-7939-F15A-E842-39B51368D3DB}"/>
              </a:ext>
            </a:extLst>
          </p:cNvPr>
          <p:cNvSpPr>
            <a:spLocks noGrp="1"/>
          </p:cNvSpPr>
          <p:nvPr>
            <p:ph idx="1"/>
          </p:nvPr>
        </p:nvSpPr>
        <p:spPr>
          <a:xfrm>
            <a:off x="406400" y="3662405"/>
            <a:ext cx="11328400" cy="2614171"/>
          </a:xfrm>
        </p:spPr>
        <p:txBody>
          <a:bodyPr/>
          <a:lstStyle/>
          <a:p>
            <a:r>
              <a:rPr lang="it-IT" b="1" dirty="0"/>
              <a:t>Large </a:t>
            </a:r>
            <a:r>
              <a:rPr lang="it-IT" b="1" dirty="0" err="1"/>
              <a:t>number</a:t>
            </a:r>
            <a:r>
              <a:rPr lang="it-IT" b="1" dirty="0"/>
              <a:t> of </a:t>
            </a:r>
            <a:r>
              <a:rPr lang="it-IT" b="1" dirty="0" err="1"/>
              <a:t>cells</a:t>
            </a:r>
            <a:r>
              <a:rPr lang="it-IT" b="1" dirty="0"/>
              <a:t> </a:t>
            </a:r>
            <a:r>
              <a:rPr lang="it-IT" dirty="0"/>
              <a:t>with minimum </a:t>
            </a:r>
            <a:r>
              <a:rPr lang="it-IT" dirty="0" err="1"/>
              <a:t>reasonable</a:t>
            </a:r>
            <a:r>
              <a:rPr lang="it-IT" dirty="0"/>
              <a:t> bore </a:t>
            </a:r>
            <a:r>
              <a:rPr lang="it-IT" dirty="0" err="1"/>
              <a:t>radius</a:t>
            </a:r>
            <a:r>
              <a:rPr lang="it-IT" dirty="0"/>
              <a:t> for FF and  tuning </a:t>
            </a:r>
            <a:r>
              <a:rPr lang="it-IT" b="1" dirty="0"/>
              <a:t>Odd </a:t>
            </a:r>
            <a:r>
              <a:rPr lang="it-IT" b="1" dirty="0" err="1"/>
              <a:t>number</a:t>
            </a:r>
            <a:r>
              <a:rPr lang="it-IT" b="1" dirty="0"/>
              <a:t> </a:t>
            </a:r>
            <a:r>
              <a:rPr lang="it-IT" dirty="0"/>
              <a:t>of </a:t>
            </a:r>
            <a:r>
              <a:rPr lang="it-IT" dirty="0" err="1"/>
              <a:t>cells</a:t>
            </a:r>
            <a:r>
              <a:rPr lang="it-IT" dirty="0"/>
              <a:t> with </a:t>
            </a:r>
            <a:r>
              <a:rPr lang="it-IT" dirty="0" err="1"/>
              <a:t>sligthly</a:t>
            </a:r>
            <a:r>
              <a:rPr lang="it-IT" dirty="0"/>
              <a:t> </a:t>
            </a:r>
            <a:r>
              <a:rPr lang="it-IT" dirty="0" err="1"/>
              <a:t>different</a:t>
            </a:r>
            <a:r>
              <a:rPr lang="it-IT" dirty="0"/>
              <a:t> end groups for trap </a:t>
            </a:r>
            <a:r>
              <a:rPr lang="it-IT" dirty="0" err="1"/>
              <a:t>modes</a:t>
            </a:r>
            <a:endParaRPr lang="it-IT" dirty="0"/>
          </a:p>
          <a:p>
            <a:r>
              <a:rPr lang="it-IT" b="1" dirty="0"/>
              <a:t>Large </a:t>
            </a:r>
            <a:r>
              <a:rPr lang="it-IT" b="1" dirty="0" err="1"/>
              <a:t>wall</a:t>
            </a:r>
            <a:r>
              <a:rPr lang="it-IT" b="1" dirty="0"/>
              <a:t> angle </a:t>
            </a:r>
            <a:r>
              <a:rPr lang="it-IT" dirty="0"/>
              <a:t>and round </a:t>
            </a:r>
            <a:r>
              <a:rPr lang="it-IT" dirty="0" err="1"/>
              <a:t>equator</a:t>
            </a:r>
            <a:r>
              <a:rPr lang="it-IT" dirty="0"/>
              <a:t> for </a:t>
            </a:r>
            <a:r>
              <a:rPr lang="it-IT" dirty="0" err="1"/>
              <a:t>surface</a:t>
            </a:r>
            <a:r>
              <a:rPr lang="it-IT" dirty="0"/>
              <a:t> treatments and </a:t>
            </a:r>
            <a:r>
              <a:rPr lang="it-IT" dirty="0" err="1"/>
              <a:t>multipatoring</a:t>
            </a:r>
            <a:endParaRPr lang="it-IT" dirty="0"/>
          </a:p>
          <a:p>
            <a:r>
              <a:rPr lang="it-IT" b="1" dirty="0"/>
              <a:t>2 HOM </a:t>
            </a:r>
            <a:r>
              <a:rPr lang="it-IT" b="1" dirty="0" err="1"/>
              <a:t>coupler</a:t>
            </a:r>
            <a:r>
              <a:rPr lang="it-IT" b="1" dirty="0"/>
              <a:t> </a:t>
            </a:r>
            <a:r>
              <a:rPr lang="it-IT" dirty="0"/>
              <a:t>to </a:t>
            </a:r>
            <a:r>
              <a:rPr lang="it-IT" dirty="0" err="1"/>
              <a:t>extract</a:t>
            </a:r>
            <a:r>
              <a:rPr lang="it-IT" dirty="0"/>
              <a:t> </a:t>
            </a:r>
            <a:r>
              <a:rPr lang="it-IT" dirty="0" err="1"/>
              <a:t>dangerous</a:t>
            </a:r>
            <a:r>
              <a:rPr lang="it-IT" dirty="0"/>
              <a:t> </a:t>
            </a:r>
            <a:r>
              <a:rPr lang="it-IT" dirty="0" err="1"/>
              <a:t>modes</a:t>
            </a:r>
            <a:r>
              <a:rPr lang="it-IT" dirty="0"/>
              <a:t> </a:t>
            </a:r>
            <a:r>
              <a:rPr lang="it-IT" dirty="0" err="1"/>
              <a:t>excited</a:t>
            </a:r>
            <a:r>
              <a:rPr lang="it-IT" dirty="0"/>
              <a:t> by the </a:t>
            </a:r>
            <a:r>
              <a:rPr lang="it-IT" dirty="0" err="1"/>
              <a:t>beam</a:t>
            </a:r>
            <a:r>
              <a:rPr lang="it-IT" dirty="0"/>
              <a:t> (1% DF)</a:t>
            </a:r>
          </a:p>
          <a:p>
            <a:r>
              <a:rPr lang="it-IT" b="1" dirty="0" err="1"/>
              <a:t>Stiffening</a:t>
            </a:r>
            <a:r>
              <a:rPr lang="it-IT" b="1" dirty="0"/>
              <a:t> rings </a:t>
            </a:r>
            <a:r>
              <a:rPr lang="it-IT" dirty="0"/>
              <a:t>for Lorentz </a:t>
            </a:r>
            <a:r>
              <a:rPr lang="it-IT" dirty="0" err="1"/>
              <a:t>Forces</a:t>
            </a:r>
            <a:r>
              <a:rPr lang="it-IT" dirty="0"/>
              <a:t>, </a:t>
            </a:r>
            <a:r>
              <a:rPr lang="it-IT" dirty="0" err="1"/>
              <a:t>mechanical</a:t>
            </a:r>
            <a:r>
              <a:rPr lang="it-IT" dirty="0"/>
              <a:t> </a:t>
            </a:r>
            <a:r>
              <a:rPr lang="it-IT" dirty="0" err="1"/>
              <a:t>rigidity</a:t>
            </a:r>
            <a:r>
              <a:rPr lang="it-IT" dirty="0"/>
              <a:t> and </a:t>
            </a:r>
            <a:r>
              <a:rPr lang="it-IT" dirty="0" err="1"/>
              <a:t>eigen</a:t>
            </a:r>
            <a:r>
              <a:rPr lang="it-IT" dirty="0"/>
              <a:t> </a:t>
            </a:r>
            <a:r>
              <a:rPr lang="it-IT" dirty="0" err="1"/>
              <a:t>modes</a:t>
            </a:r>
            <a:r>
              <a:rPr lang="it-IT" dirty="0"/>
              <a:t> </a:t>
            </a:r>
          </a:p>
          <a:p>
            <a:r>
              <a:rPr lang="it-IT" b="1" dirty="0"/>
              <a:t>New </a:t>
            </a:r>
            <a:r>
              <a:rPr lang="it-IT" b="1" dirty="0" err="1"/>
              <a:t>fabrication</a:t>
            </a:r>
            <a:r>
              <a:rPr lang="it-IT" b="1" dirty="0"/>
              <a:t> strategy </a:t>
            </a:r>
            <a:r>
              <a:rPr lang="it-IT" dirty="0" err="1"/>
              <a:t>required</a:t>
            </a:r>
            <a:endParaRPr lang="it-IT" dirty="0"/>
          </a:p>
        </p:txBody>
      </p:sp>
      <p:sp>
        <p:nvSpPr>
          <p:cNvPr id="3" name="Segnaposto data 2">
            <a:extLst>
              <a:ext uri="{FF2B5EF4-FFF2-40B4-BE49-F238E27FC236}">
                <a16:creationId xmlns:a16="http://schemas.microsoft.com/office/drawing/2014/main" id="{B5A3ED8E-D86A-1206-ABA6-6937C0A45208}"/>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70B84FD0-2AFE-465B-75B7-40977E52FC45}"/>
              </a:ext>
            </a:extLst>
          </p:cNvPr>
          <p:cNvSpPr>
            <a:spLocks noGrp="1"/>
          </p:cNvSpPr>
          <p:nvPr>
            <p:ph type="ftr" sz="quarter" idx="11"/>
          </p:nvPr>
        </p:nvSpPr>
        <p:spPr/>
        <p:txBody>
          <a:bodyPr/>
          <a:lstStyle/>
          <a:p>
            <a:pPr>
              <a:defRPr/>
            </a:pPr>
            <a:fld id="{8DAD3638-8E0C-4079-83E3-101B55F74CF3}" type="slidenum">
              <a:rPr lang="en-US" altLang="it-IT" smtClean="0"/>
              <a:pPr>
                <a:defRPr/>
              </a:pPr>
              <a:t>19</a:t>
            </a:fld>
            <a:endParaRPr lang="en-US" altLang="it-IT"/>
          </a:p>
        </p:txBody>
      </p:sp>
      <p:pic>
        <p:nvPicPr>
          <p:cNvPr id="38" name="Picture 2">
            <a:extLst>
              <a:ext uri="{FF2B5EF4-FFF2-40B4-BE49-F238E27FC236}">
                <a16:creationId xmlns:a16="http://schemas.microsoft.com/office/drawing/2014/main" id="{A89FC40B-ACEF-4DD9-3C8D-83F5A3B45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0" b="44938"/>
          <a:stretch/>
        </p:blipFill>
        <p:spPr bwMode="auto">
          <a:xfrm>
            <a:off x="2160725" y="933450"/>
            <a:ext cx="7870550" cy="284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numero diapositiva 5">
            <a:extLst>
              <a:ext uri="{FF2B5EF4-FFF2-40B4-BE49-F238E27FC236}">
                <a16:creationId xmlns:a16="http://schemas.microsoft.com/office/drawing/2014/main" id="{92837291-B3D4-E8A0-6411-8BF4E876EC1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217832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4093428"/>
          </a:xfrm>
          <a:prstGeom prst="rect">
            <a:avLst/>
          </a:prstGeom>
        </p:spPr>
        <p:txBody>
          <a:bodyPr wrap="square">
            <a:spAutoFit/>
          </a:bodyPr>
          <a:lstStyle/>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SRF </a:t>
            </a:r>
            <a:r>
              <a:rPr lang="it-IT" sz="3200" dirty="0" err="1">
                <a:solidFill>
                  <a:srgbClr val="002060"/>
                </a:solidFill>
                <a:latin typeface="Arial" panose="020B0604020202020204" pitchFamily="34" charset="0"/>
                <a:cs typeface="Arial" panose="020B0604020202020204" pitchFamily="34" charset="0"/>
              </a:rPr>
              <a:t>Concieved</a:t>
            </a:r>
            <a:r>
              <a:rPr lang="it-IT" sz="3200" dirty="0">
                <a:solidFill>
                  <a:srgbClr val="002060"/>
                </a:solidFill>
                <a:latin typeface="Arial" panose="020B0604020202020204" pitchFamily="34" charset="0"/>
                <a:cs typeface="Arial" panose="020B0604020202020204" pitchFamily="34" charset="0"/>
              </a:rPr>
              <a:t> for CW </a:t>
            </a:r>
            <a:r>
              <a:rPr lang="it-IT" sz="3200" dirty="0" err="1">
                <a:solidFill>
                  <a:srgbClr val="002060"/>
                </a:solidFill>
                <a:latin typeface="Arial" panose="020B0604020202020204" pitchFamily="34" charset="0"/>
                <a:cs typeface="Arial" panose="020B0604020202020204" pitchFamily="34" charset="0"/>
              </a:rPr>
              <a:t>Operation</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TESLA Technology </a:t>
            </a:r>
            <a:r>
              <a:rPr lang="it-IT" sz="3200" dirty="0" err="1">
                <a:solidFill>
                  <a:srgbClr val="002060"/>
                </a:solidFill>
                <a:latin typeface="Arial" panose="020B0604020202020204" pitchFamily="34" charset="0"/>
                <a:cs typeface="Arial" panose="020B0604020202020204" pitchFamily="34" charset="0"/>
              </a:rPr>
              <a:t>developped</a:t>
            </a:r>
            <a:r>
              <a:rPr lang="it-IT" sz="3200" dirty="0">
                <a:solidFill>
                  <a:srgbClr val="002060"/>
                </a:solidFill>
                <a:latin typeface="Arial" panose="020B0604020202020204" pitchFamily="34" charset="0"/>
                <a:cs typeface="Arial" panose="020B0604020202020204" pitchFamily="34" charset="0"/>
              </a:rPr>
              <a:t> for </a:t>
            </a:r>
            <a:r>
              <a:rPr lang="it-IT" sz="3200" dirty="0" err="1">
                <a:solidFill>
                  <a:srgbClr val="002060"/>
                </a:solidFill>
                <a:latin typeface="Arial" panose="020B0604020202020204" pitchFamily="34" charset="0"/>
                <a:cs typeface="Arial" panose="020B0604020202020204" pitchFamily="34" charset="0"/>
              </a:rPr>
              <a:t>Pulsing</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err="1">
                <a:solidFill>
                  <a:srgbClr val="002060"/>
                </a:solidFill>
                <a:latin typeface="Arial" panose="020B0604020202020204" pitchFamily="34" charset="0"/>
                <a:cs typeface="Arial" panose="020B0604020202020204" pitchFamily="34" charset="0"/>
              </a:rPr>
              <a:t>What’s</a:t>
            </a:r>
            <a:r>
              <a:rPr lang="it-IT" sz="3200" dirty="0">
                <a:solidFill>
                  <a:srgbClr val="002060"/>
                </a:solidFill>
                <a:latin typeface="Arial" panose="020B0604020202020204" pitchFamily="34" charset="0"/>
                <a:cs typeface="Arial" panose="020B0604020202020204" pitchFamily="34" charset="0"/>
              </a:rPr>
              <a:t> </a:t>
            </a:r>
            <a:r>
              <a:rPr lang="it-IT" sz="3200" dirty="0" err="1">
                <a:solidFill>
                  <a:srgbClr val="002060"/>
                </a:solidFill>
                <a:latin typeface="Arial" panose="020B0604020202020204" pitchFamily="34" charset="0"/>
                <a:cs typeface="Arial" panose="020B0604020202020204" pitchFamily="34" charset="0"/>
              </a:rPr>
              <a:t>needed</a:t>
            </a:r>
            <a:r>
              <a:rPr lang="it-IT" sz="3200" dirty="0">
                <a:solidFill>
                  <a:srgbClr val="002060"/>
                </a:solidFill>
                <a:latin typeface="Arial" panose="020B0604020202020204" pitchFamily="34" charset="0"/>
                <a:cs typeface="Arial" panose="020B0604020202020204" pitchFamily="34" charset="0"/>
              </a:rPr>
              <a:t> to go back to CW</a:t>
            </a: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CW </a:t>
            </a:r>
            <a:r>
              <a:rPr lang="it-IT" sz="3200" dirty="0" err="1">
                <a:solidFill>
                  <a:srgbClr val="002060"/>
                </a:solidFill>
                <a:latin typeface="Arial" panose="020B0604020202020204" pitchFamily="34" charset="0"/>
                <a:cs typeface="Arial" panose="020B0604020202020204" pitchFamily="34" charset="0"/>
              </a:rPr>
              <a:t>interpretation</a:t>
            </a:r>
            <a:r>
              <a:rPr lang="it-IT" sz="3200" dirty="0">
                <a:solidFill>
                  <a:srgbClr val="002060"/>
                </a:solidFill>
                <a:latin typeface="Arial" panose="020B0604020202020204" pitchFamily="34" charset="0"/>
                <a:cs typeface="Arial" panose="020B0604020202020204" pitchFamily="34" charset="0"/>
              </a:rPr>
              <a:t> of the TESLA Technology</a:t>
            </a:r>
          </a:p>
          <a:p>
            <a:pPr marL="514350" indent="-514350">
              <a:spcBef>
                <a:spcPts val="3000"/>
              </a:spcBef>
              <a:buAutoNum type="arabicPeriod"/>
            </a:pPr>
            <a:endParaRPr lang="it-IT" sz="320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4E02CEB2-5E4C-4FB6-B43F-5F6784AC2F5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679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20</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4093428"/>
          </a:xfrm>
          <a:prstGeom prst="rect">
            <a:avLst/>
          </a:prstGeom>
        </p:spPr>
        <p:txBody>
          <a:bodyPr wrap="square">
            <a:spAutoFit/>
          </a:bodyPr>
          <a:lstStyle/>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SRF </a:t>
            </a:r>
            <a:r>
              <a:rPr lang="it-IT" sz="3200" dirty="0" err="1">
                <a:solidFill>
                  <a:schemeClr val="bg1">
                    <a:lumMod val="75000"/>
                  </a:schemeClr>
                </a:solidFill>
                <a:latin typeface="Arial" panose="020B0604020202020204" pitchFamily="34" charset="0"/>
                <a:cs typeface="Arial" panose="020B0604020202020204" pitchFamily="34" charset="0"/>
              </a:rPr>
              <a:t>Concieved</a:t>
            </a:r>
            <a:r>
              <a:rPr lang="it-IT" sz="3200" dirty="0">
                <a:solidFill>
                  <a:schemeClr val="bg1">
                    <a:lumMod val="75000"/>
                  </a:schemeClr>
                </a:solidFill>
                <a:latin typeface="Arial" panose="020B0604020202020204" pitchFamily="34" charset="0"/>
                <a:cs typeface="Arial" panose="020B0604020202020204" pitchFamily="34" charset="0"/>
              </a:rPr>
              <a:t> for CW </a:t>
            </a:r>
            <a:r>
              <a:rPr lang="it-IT" sz="3200" dirty="0" err="1">
                <a:solidFill>
                  <a:schemeClr val="bg1">
                    <a:lumMod val="75000"/>
                  </a:schemeClr>
                </a:solidFill>
                <a:latin typeface="Arial" panose="020B0604020202020204" pitchFamily="34" charset="0"/>
                <a:cs typeface="Arial" panose="020B0604020202020204" pitchFamily="34" charset="0"/>
              </a:rPr>
              <a:t>Operation</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TESLA Technology </a:t>
            </a:r>
            <a:r>
              <a:rPr lang="it-IT" sz="3200" dirty="0" err="1">
                <a:solidFill>
                  <a:schemeClr val="bg1">
                    <a:lumMod val="75000"/>
                  </a:schemeClr>
                </a:solidFill>
                <a:latin typeface="Arial" panose="020B0604020202020204" pitchFamily="34" charset="0"/>
                <a:cs typeface="Arial" panose="020B0604020202020204" pitchFamily="34" charset="0"/>
              </a:rPr>
              <a:t>developped</a:t>
            </a:r>
            <a:r>
              <a:rPr lang="it-IT" sz="3200" dirty="0">
                <a:solidFill>
                  <a:schemeClr val="bg1">
                    <a:lumMod val="75000"/>
                  </a:schemeClr>
                </a:solidFill>
                <a:latin typeface="Arial" panose="020B0604020202020204" pitchFamily="34" charset="0"/>
                <a:cs typeface="Arial" panose="020B0604020202020204" pitchFamily="34" charset="0"/>
              </a:rPr>
              <a:t> for </a:t>
            </a:r>
            <a:r>
              <a:rPr lang="it-IT" sz="3200" dirty="0" err="1">
                <a:solidFill>
                  <a:schemeClr val="bg1">
                    <a:lumMod val="75000"/>
                  </a:schemeClr>
                </a:solidFill>
                <a:latin typeface="Arial" panose="020B0604020202020204" pitchFamily="34" charset="0"/>
                <a:cs typeface="Arial" panose="020B0604020202020204" pitchFamily="34" charset="0"/>
              </a:rPr>
              <a:t>Pulsing</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err="1">
                <a:solidFill>
                  <a:srgbClr val="002060"/>
                </a:solidFill>
                <a:latin typeface="Arial" panose="020B0604020202020204" pitchFamily="34" charset="0"/>
                <a:cs typeface="Arial" panose="020B0604020202020204" pitchFamily="34" charset="0"/>
              </a:rPr>
              <a:t>What’s</a:t>
            </a:r>
            <a:r>
              <a:rPr lang="it-IT" sz="3200" dirty="0">
                <a:solidFill>
                  <a:srgbClr val="002060"/>
                </a:solidFill>
                <a:latin typeface="Arial" panose="020B0604020202020204" pitchFamily="34" charset="0"/>
                <a:cs typeface="Arial" panose="020B0604020202020204" pitchFamily="34" charset="0"/>
              </a:rPr>
              <a:t> </a:t>
            </a:r>
            <a:r>
              <a:rPr lang="it-IT" sz="3200" dirty="0" err="1">
                <a:solidFill>
                  <a:srgbClr val="002060"/>
                </a:solidFill>
                <a:latin typeface="Arial" panose="020B0604020202020204" pitchFamily="34" charset="0"/>
                <a:cs typeface="Arial" panose="020B0604020202020204" pitchFamily="34" charset="0"/>
              </a:rPr>
              <a:t>needed</a:t>
            </a:r>
            <a:r>
              <a:rPr lang="it-IT" sz="3200" dirty="0">
                <a:solidFill>
                  <a:srgbClr val="002060"/>
                </a:solidFill>
                <a:latin typeface="Arial" panose="020B0604020202020204" pitchFamily="34" charset="0"/>
                <a:cs typeface="Arial" panose="020B0604020202020204" pitchFamily="34" charset="0"/>
              </a:rPr>
              <a:t> to go back to CW</a:t>
            </a: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CW </a:t>
            </a:r>
            <a:r>
              <a:rPr lang="it-IT" sz="3200" dirty="0" err="1">
                <a:solidFill>
                  <a:schemeClr val="bg1">
                    <a:lumMod val="75000"/>
                  </a:schemeClr>
                </a:solidFill>
                <a:latin typeface="Arial" panose="020B0604020202020204" pitchFamily="34" charset="0"/>
                <a:cs typeface="Arial" panose="020B0604020202020204" pitchFamily="34" charset="0"/>
              </a:rPr>
              <a:t>interpretation</a:t>
            </a:r>
            <a:r>
              <a:rPr lang="it-IT" sz="3200" dirty="0">
                <a:solidFill>
                  <a:schemeClr val="bg1">
                    <a:lumMod val="75000"/>
                  </a:schemeClr>
                </a:solidFill>
                <a:latin typeface="Arial" panose="020B0604020202020204" pitchFamily="34" charset="0"/>
                <a:cs typeface="Arial" panose="020B0604020202020204" pitchFamily="34" charset="0"/>
              </a:rPr>
              <a:t> of the TESLA Technology</a:t>
            </a:r>
          </a:p>
          <a:p>
            <a:pPr marL="514350" indent="-514350">
              <a:spcBef>
                <a:spcPts val="3000"/>
              </a:spcBef>
              <a:buAutoNum type="arabicPeriod"/>
            </a:pPr>
            <a:endParaRPr lang="it-IT" sz="320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26E312B6-4F19-F50A-92F3-5AC70AC68B03}"/>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4080866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CD4E61-0467-B55E-A6DC-CC70E944A42C}"/>
              </a:ext>
            </a:extLst>
          </p:cNvPr>
          <p:cNvSpPr>
            <a:spLocks noGrp="1"/>
          </p:cNvSpPr>
          <p:nvPr>
            <p:ph type="title"/>
          </p:nvPr>
        </p:nvSpPr>
        <p:spPr/>
        <p:txBody>
          <a:bodyPr/>
          <a:lstStyle/>
          <a:p>
            <a:r>
              <a:rPr lang="it-IT" dirty="0"/>
              <a:t>From </a:t>
            </a:r>
            <a:r>
              <a:rPr lang="it-IT" dirty="0" err="1"/>
              <a:t>Pulsed</a:t>
            </a:r>
            <a:r>
              <a:rPr lang="it-IT" dirty="0"/>
              <a:t> EuXFEL back to CW</a:t>
            </a:r>
          </a:p>
        </p:txBody>
      </p:sp>
      <p:sp>
        <p:nvSpPr>
          <p:cNvPr id="3" name="Segnaposto contenuto 2">
            <a:extLst>
              <a:ext uri="{FF2B5EF4-FFF2-40B4-BE49-F238E27FC236}">
                <a16:creationId xmlns:a16="http://schemas.microsoft.com/office/drawing/2014/main" id="{C5E9A198-8DA0-1C64-19C0-05AA2E59C686}"/>
              </a:ext>
            </a:extLst>
          </p:cNvPr>
          <p:cNvSpPr>
            <a:spLocks noGrp="1"/>
          </p:cNvSpPr>
          <p:nvPr>
            <p:ph idx="1"/>
          </p:nvPr>
        </p:nvSpPr>
        <p:spPr/>
        <p:txBody>
          <a:bodyPr/>
          <a:lstStyle/>
          <a:p>
            <a:r>
              <a:rPr lang="it-IT" b="1" dirty="0"/>
              <a:t>Duty </a:t>
            </a:r>
            <a:r>
              <a:rPr lang="it-IT" b="1" dirty="0" err="1"/>
              <a:t>Factor</a:t>
            </a:r>
            <a:r>
              <a:rPr lang="it-IT" b="1" dirty="0"/>
              <a:t>, DF </a:t>
            </a:r>
            <a:r>
              <a:rPr lang="it-IT" b="1" dirty="0" err="1"/>
              <a:t>is</a:t>
            </a:r>
            <a:r>
              <a:rPr lang="it-IT" b="1" dirty="0"/>
              <a:t> </a:t>
            </a:r>
            <a:r>
              <a:rPr lang="it-IT" b="1" dirty="0" err="1"/>
              <a:t>goin</a:t>
            </a:r>
            <a:r>
              <a:rPr lang="it-IT" b="1" dirty="0"/>
              <a:t> from 1% to 100%</a:t>
            </a:r>
          </a:p>
          <a:p>
            <a:endParaRPr lang="it-IT" sz="1200" b="1" dirty="0"/>
          </a:p>
          <a:p>
            <a:r>
              <a:rPr lang="it-IT" b="1" dirty="0"/>
              <a:t>Dynamic </a:t>
            </a:r>
            <a:r>
              <a:rPr lang="it-IT" b="1" dirty="0" err="1"/>
              <a:t>Cryo-losses</a:t>
            </a:r>
            <a:r>
              <a:rPr lang="it-IT" b="1" dirty="0"/>
              <a:t> follow DF </a:t>
            </a:r>
            <a:r>
              <a:rPr lang="it-IT" b="1" dirty="0" err="1"/>
              <a:t>if</a:t>
            </a:r>
            <a:r>
              <a:rPr lang="it-IT" b="1" dirty="0"/>
              <a:t> </a:t>
            </a:r>
            <a:r>
              <a:rPr lang="it-IT" b="1" dirty="0" err="1"/>
              <a:t>cavity</a:t>
            </a:r>
            <a:r>
              <a:rPr lang="it-IT" b="1" dirty="0"/>
              <a:t> </a:t>
            </a:r>
            <a:r>
              <a:rPr lang="it-IT" b="1" dirty="0" err="1"/>
              <a:t>parameters</a:t>
            </a:r>
            <a:r>
              <a:rPr lang="it-IT" b="1" dirty="0"/>
              <a:t> stay </a:t>
            </a:r>
            <a:r>
              <a:rPr lang="it-IT" b="1" dirty="0" err="1"/>
              <a:t>unchanged</a:t>
            </a:r>
            <a:endParaRPr lang="it-IT" b="1" dirty="0"/>
          </a:p>
          <a:p>
            <a:r>
              <a:rPr lang="it-IT" dirty="0"/>
              <a:t>But </a:t>
            </a:r>
            <a:r>
              <a:rPr lang="it-IT" dirty="0" err="1"/>
              <a:t>dynamic</a:t>
            </a:r>
            <a:r>
              <a:rPr lang="it-IT" dirty="0"/>
              <a:t> </a:t>
            </a:r>
            <a:r>
              <a:rPr lang="it-IT" dirty="0" err="1"/>
              <a:t>cryo-losses</a:t>
            </a:r>
            <a:r>
              <a:rPr lang="it-IT" dirty="0"/>
              <a:t> are </a:t>
            </a:r>
            <a:r>
              <a:rPr lang="it-IT" dirty="0" err="1"/>
              <a:t>also</a:t>
            </a:r>
            <a:r>
              <a:rPr lang="it-IT" dirty="0"/>
              <a:t>: </a:t>
            </a:r>
          </a:p>
          <a:p>
            <a:pPr marL="758825" lvl="1" indent="-400050">
              <a:buClr>
                <a:srgbClr val="C00000"/>
              </a:buClr>
              <a:buSzPct val="100000"/>
              <a:buFont typeface="Wingdings" pitchFamily="2" charset="2"/>
              <a:buChar char="§"/>
            </a:pPr>
            <a:r>
              <a:rPr lang="it-IT" sz="2200" dirty="0" err="1"/>
              <a:t>proportional</a:t>
            </a:r>
            <a:r>
              <a:rPr lang="it-IT" sz="2200" dirty="0"/>
              <a:t> to E</a:t>
            </a:r>
            <a:r>
              <a:rPr lang="it-IT" sz="2200" baseline="-25000" dirty="0"/>
              <a:t>acc</a:t>
            </a:r>
            <a:r>
              <a:rPr lang="it-IT" sz="2200" baseline="30000" dirty="0"/>
              <a:t>2</a:t>
            </a:r>
            <a:endParaRPr lang="it-IT" sz="2200" dirty="0"/>
          </a:p>
          <a:p>
            <a:pPr marL="758825" lvl="1" indent="-400050">
              <a:buClr>
                <a:srgbClr val="C00000"/>
              </a:buClr>
              <a:buSzPct val="100000"/>
              <a:buFont typeface="Wingdings" pitchFamily="2" charset="2"/>
              <a:buChar char="§"/>
            </a:pPr>
            <a:r>
              <a:rPr lang="it-IT" sz="2200" dirty="0" err="1"/>
              <a:t>inversely</a:t>
            </a:r>
            <a:r>
              <a:rPr lang="it-IT" sz="2200" dirty="0"/>
              <a:t> </a:t>
            </a:r>
            <a:r>
              <a:rPr lang="it-IT" sz="2200" dirty="0" err="1"/>
              <a:t>proportional</a:t>
            </a:r>
            <a:r>
              <a:rPr lang="it-IT" sz="2200" dirty="0"/>
              <a:t> to Q</a:t>
            </a:r>
            <a:r>
              <a:rPr lang="it-IT" sz="2200" baseline="-25000" dirty="0"/>
              <a:t>0</a:t>
            </a:r>
            <a:endParaRPr lang="it-IT" dirty="0"/>
          </a:p>
          <a:p>
            <a:endParaRPr lang="it-IT" sz="1200" dirty="0"/>
          </a:p>
          <a:p>
            <a:r>
              <a:rPr lang="it-IT" sz="2000" dirty="0"/>
              <a:t>The </a:t>
            </a:r>
            <a:r>
              <a:rPr lang="it-IT" sz="2000" dirty="0" err="1"/>
              <a:t>reducttion</a:t>
            </a:r>
            <a:r>
              <a:rPr lang="it-IT" sz="2000" dirty="0"/>
              <a:t> of </a:t>
            </a:r>
            <a:r>
              <a:rPr lang="it-IT" sz="2000" dirty="0" err="1"/>
              <a:t>peak</a:t>
            </a:r>
            <a:r>
              <a:rPr lang="it-IT" sz="2000" dirty="0"/>
              <a:t> </a:t>
            </a:r>
            <a:r>
              <a:rPr lang="it-IT" sz="2000" dirty="0" err="1"/>
              <a:t>current</a:t>
            </a:r>
            <a:r>
              <a:rPr lang="it-IT" sz="2000" dirty="0"/>
              <a:t> and </a:t>
            </a:r>
            <a:r>
              <a:rPr lang="it-IT" sz="2000" dirty="0" err="1"/>
              <a:t>bunch</a:t>
            </a:r>
            <a:r>
              <a:rPr lang="it-IT" sz="2000" dirty="0"/>
              <a:t> </a:t>
            </a:r>
            <a:r>
              <a:rPr lang="it-IT" sz="2000" dirty="0" err="1"/>
              <a:t>charge</a:t>
            </a:r>
            <a:r>
              <a:rPr lang="it-IT" sz="2000" dirty="0"/>
              <a:t> </a:t>
            </a:r>
            <a:r>
              <a:rPr lang="it-IT" sz="2000" dirty="0" err="1"/>
              <a:t>require</a:t>
            </a:r>
            <a:r>
              <a:rPr lang="it-IT" sz="2000" dirty="0"/>
              <a:t> </a:t>
            </a:r>
            <a:r>
              <a:rPr lang="it-IT" sz="2000" dirty="0" err="1"/>
              <a:t>different</a:t>
            </a:r>
            <a:r>
              <a:rPr lang="it-IT" sz="2000" dirty="0"/>
              <a:t> RF sources </a:t>
            </a:r>
            <a:r>
              <a:rPr lang="it-IT" sz="2000" dirty="0" err="1"/>
              <a:t>but</a:t>
            </a:r>
            <a:r>
              <a:rPr lang="it-IT" sz="2000" dirty="0"/>
              <a:t> </a:t>
            </a:r>
            <a:r>
              <a:rPr lang="it-IT" sz="2000" dirty="0" err="1"/>
              <a:t>they</a:t>
            </a:r>
            <a:r>
              <a:rPr lang="it-IT" sz="2000" dirty="0"/>
              <a:t> are </a:t>
            </a:r>
            <a:r>
              <a:rPr lang="it-IT" sz="2000" dirty="0" err="1"/>
              <a:t>not</a:t>
            </a:r>
            <a:r>
              <a:rPr lang="it-IT" sz="2000" dirty="0"/>
              <a:t> </a:t>
            </a:r>
            <a:r>
              <a:rPr lang="it-IT" sz="2000" dirty="0" err="1"/>
              <a:t>affecting</a:t>
            </a:r>
            <a:r>
              <a:rPr lang="it-IT" sz="2000" dirty="0"/>
              <a:t> the </a:t>
            </a:r>
            <a:r>
              <a:rPr lang="it-IT" sz="2000" dirty="0" err="1"/>
              <a:t>cryo</a:t>
            </a:r>
            <a:r>
              <a:rPr lang="it-IT" sz="2000" dirty="0"/>
              <a:t>-power </a:t>
            </a:r>
          </a:p>
          <a:p>
            <a:pPr marL="758825" lvl="2" indent="-358775">
              <a:buClr>
                <a:srgbClr val="C00000"/>
              </a:buClr>
              <a:buSzPct val="100000"/>
              <a:buFont typeface="Wingdings" pitchFamily="2" charset="2"/>
              <a:buChar char="§"/>
            </a:pPr>
            <a:r>
              <a:rPr lang="it-IT" sz="2000" dirty="0" err="1"/>
              <a:t>Beam</a:t>
            </a:r>
            <a:r>
              <a:rPr lang="it-IT" sz="2000" dirty="0"/>
              <a:t> </a:t>
            </a:r>
            <a:r>
              <a:rPr lang="it-IT" sz="2000" dirty="0" err="1"/>
              <a:t>current</a:t>
            </a:r>
            <a:r>
              <a:rPr lang="it-IT" sz="2000" dirty="0"/>
              <a:t>: from </a:t>
            </a:r>
            <a:r>
              <a:rPr lang="it-IT" sz="2000" dirty="0" err="1"/>
              <a:t>several</a:t>
            </a:r>
            <a:r>
              <a:rPr lang="it-IT" sz="2000" dirty="0"/>
              <a:t> </a:t>
            </a:r>
            <a:r>
              <a:rPr lang="it-IT" sz="2000" dirty="0" err="1"/>
              <a:t>mA</a:t>
            </a:r>
            <a:r>
              <a:rPr lang="it-IT" sz="2000" dirty="0"/>
              <a:t> </a:t>
            </a:r>
            <a:r>
              <a:rPr lang="it-IT" sz="2000" dirty="0" err="1"/>
              <a:t>peak</a:t>
            </a:r>
            <a:r>
              <a:rPr lang="it-IT" sz="2000" dirty="0"/>
              <a:t> to &lt; 0.2 </a:t>
            </a:r>
            <a:r>
              <a:rPr lang="it-IT" sz="2000" dirty="0" err="1"/>
              <a:t>mA</a:t>
            </a:r>
            <a:endParaRPr lang="it-IT" sz="2000" dirty="0"/>
          </a:p>
          <a:p>
            <a:pPr marL="758825" lvl="2" indent="-358775">
              <a:buClr>
                <a:srgbClr val="C00000"/>
              </a:buClr>
              <a:buSzPct val="100000"/>
              <a:buFont typeface="Wingdings" pitchFamily="2" charset="2"/>
              <a:buChar char="§"/>
            </a:pPr>
            <a:r>
              <a:rPr lang="it-IT" sz="2000" dirty="0"/>
              <a:t>Buch </a:t>
            </a:r>
            <a:r>
              <a:rPr lang="it-IT" sz="2000" dirty="0" err="1"/>
              <a:t>charge</a:t>
            </a:r>
            <a:r>
              <a:rPr lang="it-IT" sz="2000" dirty="0"/>
              <a:t>, N</a:t>
            </a:r>
            <a:r>
              <a:rPr lang="it-IT" sz="2000" baseline="-25000" dirty="0"/>
              <a:t>e </a:t>
            </a:r>
            <a:r>
              <a:rPr lang="it-IT" sz="2000" dirty="0"/>
              <a:t>: from </a:t>
            </a:r>
            <a:r>
              <a:rPr lang="it-IT" sz="2000" dirty="0" err="1"/>
              <a:t>several</a:t>
            </a:r>
            <a:r>
              <a:rPr lang="it-IT" sz="2000" dirty="0"/>
              <a:t> </a:t>
            </a:r>
            <a:r>
              <a:rPr lang="it-IT" sz="2000" dirty="0" err="1"/>
              <a:t>nC</a:t>
            </a:r>
            <a:r>
              <a:rPr lang="it-IT" sz="2000" dirty="0"/>
              <a:t> to &lt; 0.2 </a:t>
            </a:r>
            <a:r>
              <a:rPr lang="it-IT" sz="2000" dirty="0" err="1"/>
              <a:t>nC</a:t>
            </a:r>
            <a:endParaRPr lang="it-IT" sz="2000" dirty="0"/>
          </a:p>
          <a:p>
            <a:endParaRPr lang="it-IT" sz="1200" dirty="0"/>
          </a:p>
          <a:p>
            <a:r>
              <a:rPr lang="it-IT" b="1" dirty="0"/>
              <a:t>A new set of working </a:t>
            </a:r>
            <a:r>
              <a:rPr lang="it-IT" b="1" dirty="0" err="1"/>
              <a:t>parameters</a:t>
            </a:r>
            <a:r>
              <a:rPr lang="it-IT" b="1" dirty="0"/>
              <a:t> </a:t>
            </a:r>
            <a:r>
              <a:rPr lang="it-IT" b="1" dirty="0" err="1"/>
              <a:t>is</a:t>
            </a:r>
            <a:r>
              <a:rPr lang="it-IT" b="1" dirty="0"/>
              <a:t> </a:t>
            </a:r>
            <a:r>
              <a:rPr lang="it-IT" b="1" dirty="0" err="1"/>
              <a:t>needed</a:t>
            </a:r>
            <a:r>
              <a:rPr lang="it-IT" b="1" dirty="0"/>
              <a:t> for CW</a:t>
            </a:r>
            <a:r>
              <a:rPr lang="it-IT" dirty="0"/>
              <a:t>, </a:t>
            </a:r>
            <a:r>
              <a:rPr lang="it-IT" dirty="0" err="1"/>
              <a:t>but</a:t>
            </a:r>
            <a:r>
              <a:rPr lang="it-IT" dirty="0"/>
              <a:t> </a:t>
            </a:r>
            <a:r>
              <a:rPr lang="it-IT" dirty="0" err="1"/>
              <a:t>utilising</a:t>
            </a:r>
            <a:r>
              <a:rPr lang="it-IT" dirty="0"/>
              <a:t> </a:t>
            </a:r>
            <a:r>
              <a:rPr lang="it-IT" dirty="0" err="1"/>
              <a:t>as</a:t>
            </a:r>
            <a:r>
              <a:rPr lang="it-IT" dirty="0"/>
              <a:t> </a:t>
            </a:r>
            <a:r>
              <a:rPr lang="it-IT" dirty="0" err="1"/>
              <a:t>much</a:t>
            </a:r>
            <a:r>
              <a:rPr lang="it-IT" dirty="0"/>
              <a:t> </a:t>
            </a:r>
            <a:r>
              <a:rPr lang="it-IT" dirty="0" err="1"/>
              <a:t>as</a:t>
            </a:r>
            <a:r>
              <a:rPr lang="it-IT" dirty="0"/>
              <a:t> </a:t>
            </a:r>
            <a:r>
              <a:rPr lang="it-IT" dirty="0" err="1"/>
              <a:t>possible</a:t>
            </a:r>
            <a:r>
              <a:rPr lang="it-IT" dirty="0"/>
              <a:t> </a:t>
            </a:r>
            <a:r>
              <a:rPr lang="it-IT" dirty="0" err="1"/>
              <a:t>all</a:t>
            </a:r>
            <a:r>
              <a:rPr lang="it-IT" dirty="0"/>
              <a:t> the </a:t>
            </a:r>
            <a:r>
              <a:rPr lang="it-IT" b="1" dirty="0" err="1"/>
              <a:t>technology</a:t>
            </a:r>
            <a:r>
              <a:rPr lang="it-IT" b="1" dirty="0"/>
              <a:t> </a:t>
            </a:r>
            <a:r>
              <a:rPr lang="it-IT" b="1" dirty="0" err="1"/>
              <a:t>already</a:t>
            </a:r>
            <a:r>
              <a:rPr lang="it-IT" b="1" dirty="0"/>
              <a:t> </a:t>
            </a:r>
            <a:r>
              <a:rPr lang="it-IT" b="1" dirty="0" err="1"/>
              <a:t>developped</a:t>
            </a:r>
            <a:r>
              <a:rPr lang="it-IT" b="1" dirty="0"/>
              <a:t> and </a:t>
            </a:r>
            <a:r>
              <a:rPr lang="it-IT" b="1" dirty="0" err="1"/>
              <a:t>qualified</a:t>
            </a:r>
            <a:r>
              <a:rPr lang="it-IT" b="1" dirty="0"/>
              <a:t> </a:t>
            </a:r>
            <a:r>
              <a:rPr lang="it-IT" dirty="0"/>
              <a:t>in the framework of the TESLA Collaboration.</a:t>
            </a:r>
          </a:p>
          <a:p>
            <a:endParaRPr lang="it-IT" dirty="0"/>
          </a:p>
          <a:p>
            <a:endParaRPr lang="it-IT" dirty="0"/>
          </a:p>
        </p:txBody>
      </p:sp>
      <p:sp>
        <p:nvSpPr>
          <p:cNvPr id="4" name="Segnaposto data 3">
            <a:extLst>
              <a:ext uri="{FF2B5EF4-FFF2-40B4-BE49-F238E27FC236}">
                <a16:creationId xmlns:a16="http://schemas.microsoft.com/office/drawing/2014/main" id="{223873A9-2E3C-E9B6-50BE-6E4A07763548}"/>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20261BB-AA09-68AC-C79D-DD79E5511D2A}"/>
              </a:ext>
            </a:extLst>
          </p:cNvPr>
          <p:cNvSpPr>
            <a:spLocks noGrp="1"/>
          </p:cNvSpPr>
          <p:nvPr>
            <p:ph type="ftr" sz="quarter" idx="11"/>
          </p:nvPr>
        </p:nvSpPr>
        <p:spPr/>
        <p:txBody>
          <a:bodyPr/>
          <a:lstStyle/>
          <a:p>
            <a:fld id="{3FBB366A-F7D1-4519-A1E6-A2C124910861}" type="slidenum">
              <a:rPr lang="en-US" altLang="it-IT" smtClean="0"/>
              <a:pPr/>
              <a:t>21</a:t>
            </a:fld>
            <a:endParaRPr lang="en-US" altLang="it-IT"/>
          </a:p>
        </p:txBody>
      </p:sp>
      <p:sp>
        <p:nvSpPr>
          <p:cNvPr id="6" name="Segnaposto numero diapositiva 5">
            <a:extLst>
              <a:ext uri="{FF2B5EF4-FFF2-40B4-BE49-F238E27FC236}">
                <a16:creationId xmlns:a16="http://schemas.microsoft.com/office/drawing/2014/main" id="{2CFCD49A-9C4C-6912-D2F0-DC7188C003B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958631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F19E4-46D8-4D87-C3C0-36E8F1EC98AA}"/>
              </a:ext>
            </a:extLst>
          </p:cNvPr>
          <p:cNvSpPr>
            <a:spLocks noGrp="1"/>
          </p:cNvSpPr>
          <p:nvPr>
            <p:ph type="title"/>
          </p:nvPr>
        </p:nvSpPr>
        <p:spPr/>
        <p:txBody>
          <a:bodyPr/>
          <a:lstStyle/>
          <a:p>
            <a:r>
              <a:rPr lang="it-IT" dirty="0"/>
              <a:t>Operating EuXFEL in CW</a:t>
            </a:r>
          </a:p>
        </p:txBody>
      </p:sp>
      <p:sp>
        <p:nvSpPr>
          <p:cNvPr id="3" name="Segnaposto contenuto 2">
            <a:extLst>
              <a:ext uri="{FF2B5EF4-FFF2-40B4-BE49-F238E27FC236}">
                <a16:creationId xmlns:a16="http://schemas.microsoft.com/office/drawing/2014/main" id="{59926C25-1DE8-0B07-8734-0442EFFF73AA}"/>
              </a:ext>
            </a:extLst>
          </p:cNvPr>
          <p:cNvSpPr>
            <a:spLocks noGrp="1"/>
          </p:cNvSpPr>
          <p:nvPr>
            <p:ph idx="1"/>
          </p:nvPr>
        </p:nvSpPr>
        <p:spPr/>
        <p:txBody>
          <a:bodyPr/>
          <a:lstStyle/>
          <a:p>
            <a:r>
              <a:rPr lang="it-IT" b="1" dirty="0"/>
              <a:t>Just </a:t>
            </a:r>
            <a:r>
              <a:rPr lang="it-IT" b="1" dirty="0" err="1"/>
              <a:t>changing</a:t>
            </a:r>
            <a:r>
              <a:rPr lang="it-IT" b="1" dirty="0"/>
              <a:t> the </a:t>
            </a:r>
            <a:r>
              <a:rPr lang="it-IT" b="1" dirty="0" err="1"/>
              <a:t>pulsed</a:t>
            </a:r>
            <a:r>
              <a:rPr lang="it-IT" b="1" dirty="0"/>
              <a:t> Klystrons with CW RF Sources</a:t>
            </a:r>
            <a:r>
              <a:rPr lang="it-IT" dirty="0"/>
              <a:t> and </a:t>
            </a:r>
            <a:r>
              <a:rPr lang="it-IT" dirty="0" err="1"/>
              <a:t>adapting</a:t>
            </a:r>
            <a:r>
              <a:rPr lang="it-IT" dirty="0"/>
              <a:t> </a:t>
            </a:r>
            <a:r>
              <a:rPr lang="it-IT" dirty="0" err="1"/>
              <a:t>coupling</a:t>
            </a:r>
            <a:r>
              <a:rPr lang="it-IT" dirty="0"/>
              <a:t> and control </a:t>
            </a:r>
            <a:r>
              <a:rPr lang="it-IT" dirty="0" err="1"/>
              <a:t>electronics</a:t>
            </a:r>
            <a:r>
              <a:rPr lang="it-IT" dirty="0"/>
              <a:t>, the </a:t>
            </a:r>
            <a:r>
              <a:rPr lang="it-IT" dirty="0" err="1"/>
              <a:t>existing</a:t>
            </a:r>
            <a:r>
              <a:rPr lang="it-IT" dirty="0"/>
              <a:t> EuXFEL design, </a:t>
            </a:r>
            <a:r>
              <a:rPr lang="it-IT" dirty="0" err="1"/>
              <a:t>based</a:t>
            </a:r>
            <a:r>
              <a:rPr lang="it-IT" dirty="0"/>
              <a:t> on the TESLA </a:t>
            </a:r>
            <a:r>
              <a:rPr lang="it-IT" dirty="0" err="1"/>
              <a:t>pulsed</a:t>
            </a:r>
            <a:r>
              <a:rPr lang="it-IT" dirty="0"/>
              <a:t> machine, </a:t>
            </a:r>
            <a:r>
              <a:rPr lang="it-IT" dirty="0" err="1"/>
              <a:t>would</a:t>
            </a:r>
            <a:r>
              <a:rPr lang="it-IT" dirty="0"/>
              <a:t> be </a:t>
            </a:r>
            <a:r>
              <a:rPr lang="it-IT" dirty="0" err="1"/>
              <a:t>modest</a:t>
            </a:r>
            <a:r>
              <a:rPr lang="it-IT" dirty="0"/>
              <a:t> </a:t>
            </a:r>
            <a:r>
              <a:rPr lang="it-IT" dirty="0" err="1"/>
              <a:t>because</a:t>
            </a:r>
            <a:r>
              <a:rPr lang="it-IT" dirty="0"/>
              <a:t> of a </a:t>
            </a:r>
            <a:r>
              <a:rPr lang="it-IT" dirty="0" err="1"/>
              <a:t>few</a:t>
            </a:r>
            <a:r>
              <a:rPr lang="it-IT" dirty="0"/>
              <a:t> </a:t>
            </a:r>
            <a:r>
              <a:rPr lang="it-IT" dirty="0" err="1"/>
              <a:t>bottle</a:t>
            </a:r>
            <a:r>
              <a:rPr lang="it-IT" dirty="0"/>
              <a:t> neck:</a:t>
            </a:r>
          </a:p>
          <a:p>
            <a:pPr lvl="2"/>
            <a:r>
              <a:rPr lang="it-IT" dirty="0">
                <a:solidFill>
                  <a:srgbClr val="002060"/>
                </a:solidFill>
              </a:rPr>
              <a:t>Limited </a:t>
            </a:r>
            <a:r>
              <a:rPr lang="it-IT" dirty="0" err="1">
                <a:solidFill>
                  <a:srgbClr val="002060"/>
                </a:solidFill>
              </a:rPr>
              <a:t>installed</a:t>
            </a:r>
            <a:r>
              <a:rPr lang="it-IT" dirty="0">
                <a:solidFill>
                  <a:srgbClr val="002060"/>
                </a:solidFill>
              </a:rPr>
              <a:t> </a:t>
            </a:r>
            <a:r>
              <a:rPr lang="it-IT" dirty="0" err="1">
                <a:solidFill>
                  <a:srgbClr val="002060"/>
                </a:solidFill>
              </a:rPr>
              <a:t>cryo</a:t>
            </a:r>
            <a:r>
              <a:rPr lang="it-IT" dirty="0">
                <a:solidFill>
                  <a:srgbClr val="002060"/>
                </a:solidFill>
              </a:rPr>
              <a:t>-power</a:t>
            </a:r>
          </a:p>
          <a:p>
            <a:pPr lvl="2"/>
            <a:r>
              <a:rPr lang="it-IT" dirty="0" err="1">
                <a:solidFill>
                  <a:srgbClr val="002060"/>
                </a:solidFill>
              </a:rPr>
              <a:t>Cryo-strings</a:t>
            </a:r>
            <a:r>
              <a:rPr lang="it-IT" dirty="0">
                <a:solidFill>
                  <a:srgbClr val="002060"/>
                </a:solidFill>
              </a:rPr>
              <a:t> of 12 </a:t>
            </a:r>
            <a:r>
              <a:rPr lang="it-IT" dirty="0" err="1">
                <a:solidFill>
                  <a:srgbClr val="002060"/>
                </a:solidFill>
              </a:rPr>
              <a:t>cryomodules</a:t>
            </a:r>
            <a:r>
              <a:rPr lang="it-IT" dirty="0">
                <a:solidFill>
                  <a:srgbClr val="002060"/>
                </a:solidFill>
              </a:rPr>
              <a:t> </a:t>
            </a:r>
            <a:r>
              <a:rPr lang="it-IT" dirty="0" err="1">
                <a:solidFill>
                  <a:srgbClr val="002060"/>
                </a:solidFill>
              </a:rPr>
              <a:t>served</a:t>
            </a:r>
            <a:r>
              <a:rPr lang="it-IT" dirty="0">
                <a:solidFill>
                  <a:srgbClr val="002060"/>
                </a:solidFill>
              </a:rPr>
              <a:t> by a JT valve (240 </a:t>
            </a:r>
            <a:r>
              <a:rPr lang="it-IT" dirty="0" err="1">
                <a:solidFill>
                  <a:srgbClr val="002060"/>
                </a:solidFill>
              </a:rPr>
              <a:t>W</a:t>
            </a:r>
            <a:r>
              <a:rPr lang="it-IT" dirty="0">
                <a:solidFill>
                  <a:srgbClr val="002060"/>
                </a:solidFill>
              </a:rPr>
              <a:t> </a:t>
            </a:r>
            <a:r>
              <a:rPr lang="it-IT" dirty="0" err="1">
                <a:solidFill>
                  <a:srgbClr val="002060"/>
                </a:solidFill>
              </a:rPr>
              <a:t>limit</a:t>
            </a:r>
            <a:r>
              <a:rPr lang="it-IT" dirty="0">
                <a:solidFill>
                  <a:srgbClr val="002060"/>
                </a:solidFill>
              </a:rPr>
              <a:t>)</a:t>
            </a:r>
          </a:p>
          <a:p>
            <a:pPr lvl="2"/>
            <a:r>
              <a:rPr lang="it-IT" dirty="0" err="1">
                <a:solidFill>
                  <a:srgbClr val="002060"/>
                </a:solidFill>
              </a:rPr>
              <a:t>Insufficient</a:t>
            </a:r>
            <a:r>
              <a:rPr lang="it-IT" dirty="0">
                <a:solidFill>
                  <a:srgbClr val="002060"/>
                </a:solidFill>
              </a:rPr>
              <a:t> HOM </a:t>
            </a:r>
            <a:r>
              <a:rPr lang="it-IT" dirty="0" err="1">
                <a:solidFill>
                  <a:srgbClr val="002060"/>
                </a:solidFill>
              </a:rPr>
              <a:t>cooling</a:t>
            </a:r>
            <a:endParaRPr lang="it-IT" dirty="0">
              <a:solidFill>
                <a:srgbClr val="002060"/>
              </a:solidFill>
            </a:endParaRPr>
          </a:p>
          <a:p>
            <a:endParaRPr lang="it-IT" sz="1000" dirty="0"/>
          </a:p>
          <a:p>
            <a:r>
              <a:rPr lang="it-IT" dirty="0"/>
              <a:t>     	</a:t>
            </a:r>
            <a:r>
              <a:rPr lang="it-IT" b="1" dirty="0" err="1"/>
              <a:t>Eacc</a:t>
            </a:r>
            <a:r>
              <a:rPr lang="it-IT" b="1" dirty="0"/>
              <a:t> &lt; 7 MV/m    &lt; 6 GeV with ca. 100 </a:t>
            </a:r>
            <a:r>
              <a:rPr lang="it-IT" b="1" dirty="0" err="1"/>
              <a:t>Cryomodules</a:t>
            </a:r>
            <a:endParaRPr lang="it-IT" b="1" dirty="0"/>
          </a:p>
          <a:p>
            <a:endParaRPr lang="it-IT" sz="1050" dirty="0"/>
          </a:p>
          <a:p>
            <a:r>
              <a:rPr lang="it-IT" b="1" dirty="0"/>
              <a:t>Building a new machine with a </a:t>
            </a:r>
            <a:r>
              <a:rPr lang="it-IT" b="1" dirty="0" err="1"/>
              <a:t>larger</a:t>
            </a:r>
            <a:r>
              <a:rPr lang="it-IT" b="1" dirty="0"/>
              <a:t> </a:t>
            </a:r>
            <a:r>
              <a:rPr lang="it-IT" b="1" dirty="0" err="1"/>
              <a:t>cryo-plant</a:t>
            </a:r>
            <a:r>
              <a:rPr lang="it-IT" dirty="0"/>
              <a:t>, the TESLA design can </a:t>
            </a:r>
            <a:r>
              <a:rPr lang="it-IT" dirty="0" err="1"/>
              <a:t>perform</a:t>
            </a:r>
            <a:r>
              <a:rPr lang="it-IT" dirty="0"/>
              <a:t> </a:t>
            </a:r>
            <a:r>
              <a:rPr lang="it-IT" dirty="0" err="1"/>
              <a:t>much</a:t>
            </a:r>
            <a:r>
              <a:rPr lang="it-IT" dirty="0"/>
              <a:t> </a:t>
            </a:r>
            <a:r>
              <a:rPr lang="it-IT" dirty="0" err="1"/>
              <a:t>better</a:t>
            </a:r>
            <a:r>
              <a:rPr lang="it-IT" dirty="0"/>
              <a:t> thank to a </a:t>
            </a:r>
            <a:r>
              <a:rPr lang="it-IT" dirty="0" err="1"/>
              <a:t>few</a:t>
            </a:r>
            <a:r>
              <a:rPr lang="it-IT" dirty="0"/>
              <a:t> </a:t>
            </a:r>
            <a:r>
              <a:rPr lang="it-IT" dirty="0" err="1"/>
              <a:t>simple</a:t>
            </a:r>
            <a:r>
              <a:rPr lang="it-IT" dirty="0"/>
              <a:t> </a:t>
            </a:r>
            <a:r>
              <a:rPr lang="it-IT" dirty="0" err="1"/>
              <a:t>adjustment</a:t>
            </a:r>
            <a:r>
              <a:rPr lang="it-IT" dirty="0"/>
              <a:t> </a:t>
            </a:r>
            <a:r>
              <a:rPr lang="it-IT" dirty="0" err="1"/>
              <a:t>addressed</a:t>
            </a:r>
            <a:r>
              <a:rPr lang="it-IT" dirty="0"/>
              <a:t> to </a:t>
            </a:r>
            <a:r>
              <a:rPr lang="it-IT" dirty="0" err="1"/>
              <a:t>overcome</a:t>
            </a:r>
            <a:r>
              <a:rPr lang="it-IT" dirty="0"/>
              <a:t> the major </a:t>
            </a:r>
            <a:r>
              <a:rPr lang="it-IT" dirty="0" err="1"/>
              <a:t>bottle</a:t>
            </a:r>
            <a:r>
              <a:rPr lang="it-IT" dirty="0"/>
              <a:t> neck </a:t>
            </a:r>
            <a:r>
              <a:rPr lang="it-IT" dirty="0" err="1"/>
              <a:t>while</a:t>
            </a:r>
            <a:r>
              <a:rPr lang="it-IT" dirty="0"/>
              <a:t> </a:t>
            </a:r>
            <a:r>
              <a:rPr lang="it-IT" dirty="0" err="1"/>
              <a:t>mantaining</a:t>
            </a:r>
            <a:r>
              <a:rPr lang="it-IT" dirty="0"/>
              <a:t> </a:t>
            </a:r>
            <a:r>
              <a:rPr lang="it-IT" dirty="0" err="1"/>
              <a:t>all</a:t>
            </a:r>
            <a:r>
              <a:rPr lang="it-IT" dirty="0"/>
              <a:t> the key </a:t>
            </a:r>
            <a:r>
              <a:rPr lang="it-IT" dirty="0" err="1"/>
              <a:t>technologies</a:t>
            </a:r>
            <a:r>
              <a:rPr lang="it-IT" dirty="0"/>
              <a:t>.</a:t>
            </a:r>
          </a:p>
          <a:p>
            <a:endParaRPr lang="it-IT" sz="1000" dirty="0"/>
          </a:p>
          <a:p>
            <a:r>
              <a:rPr lang="it-IT" dirty="0"/>
              <a:t>     	</a:t>
            </a:r>
            <a:r>
              <a:rPr lang="it-IT" b="1" dirty="0" err="1"/>
              <a:t>Eacc</a:t>
            </a:r>
            <a:r>
              <a:rPr lang="it-IT" b="1" dirty="0"/>
              <a:t> &gt; 16 MV/m    &gt; 8 GeV with ca. 70 </a:t>
            </a:r>
            <a:r>
              <a:rPr lang="it-IT" b="1" dirty="0" err="1"/>
              <a:t>Cryomodules</a:t>
            </a:r>
            <a:endParaRPr lang="it-IT" b="1" dirty="0"/>
          </a:p>
          <a:p>
            <a:endParaRPr lang="it-IT" sz="1050" dirty="0"/>
          </a:p>
          <a:p>
            <a:endParaRPr lang="it-IT" dirty="0"/>
          </a:p>
        </p:txBody>
      </p:sp>
      <p:sp>
        <p:nvSpPr>
          <p:cNvPr id="4" name="Segnaposto data 3">
            <a:extLst>
              <a:ext uri="{FF2B5EF4-FFF2-40B4-BE49-F238E27FC236}">
                <a16:creationId xmlns:a16="http://schemas.microsoft.com/office/drawing/2014/main" id="{DF620B63-7ED2-2D0A-17FA-D09AFA0909D3}"/>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A16EC86C-C563-2F99-D86C-A229C6F04A58}"/>
              </a:ext>
            </a:extLst>
          </p:cNvPr>
          <p:cNvSpPr>
            <a:spLocks noGrp="1"/>
          </p:cNvSpPr>
          <p:nvPr>
            <p:ph type="ftr" sz="quarter" idx="11"/>
          </p:nvPr>
        </p:nvSpPr>
        <p:spPr/>
        <p:txBody>
          <a:bodyPr/>
          <a:lstStyle/>
          <a:p>
            <a:fld id="{3FBB366A-F7D1-4519-A1E6-A2C124910861}" type="slidenum">
              <a:rPr lang="en-US" altLang="it-IT" smtClean="0"/>
              <a:pPr/>
              <a:t>22</a:t>
            </a:fld>
            <a:endParaRPr lang="en-US" altLang="it-IT"/>
          </a:p>
        </p:txBody>
      </p:sp>
      <p:sp>
        <p:nvSpPr>
          <p:cNvPr id="6" name="Segnaposto numero diapositiva 5">
            <a:extLst>
              <a:ext uri="{FF2B5EF4-FFF2-40B4-BE49-F238E27FC236}">
                <a16:creationId xmlns:a16="http://schemas.microsoft.com/office/drawing/2014/main" id="{44E8E725-C7D7-7ABE-802B-05B655C0C757}"/>
              </a:ext>
            </a:extLst>
          </p:cNvPr>
          <p:cNvSpPr>
            <a:spLocks noGrp="1"/>
          </p:cNvSpPr>
          <p:nvPr>
            <p:ph type="sldNum" sz="quarter" idx="4"/>
          </p:nvPr>
        </p:nvSpPr>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826572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28B5E-EB09-595A-B971-85F78C41A1BF}"/>
              </a:ext>
            </a:extLst>
          </p:cNvPr>
          <p:cNvSpPr>
            <a:spLocks noGrp="1"/>
          </p:cNvSpPr>
          <p:nvPr>
            <p:ph type="title"/>
          </p:nvPr>
        </p:nvSpPr>
        <p:spPr/>
        <p:txBody>
          <a:bodyPr/>
          <a:lstStyle/>
          <a:p>
            <a:r>
              <a:rPr lang="de-DE" dirty="0" err="1"/>
              <a:t>Limitations</a:t>
            </a:r>
            <a:r>
              <a:rPr lang="de-DE" dirty="0"/>
              <a:t> </a:t>
            </a:r>
            <a:r>
              <a:rPr lang="de-DE" dirty="0" err="1"/>
              <a:t>of</a:t>
            </a:r>
            <a:r>
              <a:rPr lang="de-DE" dirty="0"/>
              <a:t> </a:t>
            </a:r>
            <a:r>
              <a:rPr lang="de-DE" dirty="0" err="1"/>
              <a:t>the</a:t>
            </a:r>
            <a:r>
              <a:rPr lang="de-DE" dirty="0"/>
              <a:t> </a:t>
            </a:r>
            <a:r>
              <a:rPr lang="de-DE" dirty="0" err="1"/>
              <a:t>actual</a:t>
            </a:r>
            <a:r>
              <a:rPr lang="de-DE" dirty="0"/>
              <a:t> XFEL Module - 1</a:t>
            </a:r>
            <a:endParaRPr lang="it-IT" dirty="0"/>
          </a:p>
        </p:txBody>
      </p:sp>
      <p:sp>
        <p:nvSpPr>
          <p:cNvPr id="4" name="Segnaposto data 3">
            <a:extLst>
              <a:ext uri="{FF2B5EF4-FFF2-40B4-BE49-F238E27FC236}">
                <a16:creationId xmlns:a16="http://schemas.microsoft.com/office/drawing/2014/main" id="{7B11A53D-B55C-2446-6586-3DC51DDDEF82}"/>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1BE14C79-ED14-88E0-86DE-1AD815607FD8}"/>
              </a:ext>
            </a:extLst>
          </p:cNvPr>
          <p:cNvSpPr>
            <a:spLocks noGrp="1"/>
          </p:cNvSpPr>
          <p:nvPr>
            <p:ph type="ftr" sz="quarter" idx="11"/>
          </p:nvPr>
        </p:nvSpPr>
        <p:spPr/>
        <p:txBody>
          <a:bodyPr/>
          <a:lstStyle/>
          <a:p>
            <a:fld id="{3FBB366A-F7D1-4519-A1E6-A2C124910861}" type="slidenum">
              <a:rPr lang="en-US" altLang="it-IT" smtClean="0"/>
              <a:pPr/>
              <a:t>23</a:t>
            </a:fld>
            <a:endParaRPr lang="en-US" altLang="it-IT"/>
          </a:p>
        </p:txBody>
      </p:sp>
      <p:sp>
        <p:nvSpPr>
          <p:cNvPr id="6" name="Segnaposto numero diapositiva 5">
            <a:extLst>
              <a:ext uri="{FF2B5EF4-FFF2-40B4-BE49-F238E27FC236}">
                <a16:creationId xmlns:a16="http://schemas.microsoft.com/office/drawing/2014/main" id="{F63BAB37-28F1-265A-9CF6-7F9216E3162E}"/>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7" name="Rectangle 4">
            <a:extLst>
              <a:ext uri="{FF2B5EF4-FFF2-40B4-BE49-F238E27FC236}">
                <a16:creationId xmlns:a16="http://schemas.microsoft.com/office/drawing/2014/main" id="{104D5BCC-4FFC-F156-59CC-7D1E228A3D9C}"/>
              </a:ext>
            </a:extLst>
          </p:cNvPr>
          <p:cNvSpPr txBox="1">
            <a:spLocks noChangeArrowheads="1"/>
          </p:cNvSpPr>
          <p:nvPr/>
        </p:nvSpPr>
        <p:spPr bwMode="auto">
          <a:xfrm>
            <a:off x="599017" y="914400"/>
            <a:ext cx="10947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r>
              <a:rPr lang="en-US" b="0" kern="0"/>
              <a:t>The XFEL main linac consists out of 7 cryo strings,</a:t>
            </a:r>
          </a:p>
          <a:p>
            <a:r>
              <a:rPr lang="en-US" b="0" kern="0"/>
              <a:t>	</a:t>
            </a:r>
            <a:r>
              <a:rPr lang="en-US" b="1" kern="0"/>
              <a:t>every string includes 12 cryo modules</a:t>
            </a:r>
            <a:r>
              <a:rPr lang="en-US" b="0" kern="0"/>
              <a:t>,</a:t>
            </a:r>
          </a:p>
          <a:p>
            <a:r>
              <a:rPr lang="en-US" b="0" kern="0"/>
              <a:t>		every cryo module contains 8 cavities.</a:t>
            </a:r>
            <a:endParaRPr lang="en-US" b="0" kern="0" dirty="0"/>
          </a:p>
        </p:txBody>
      </p:sp>
      <p:grpSp>
        <p:nvGrpSpPr>
          <p:cNvPr id="8" name="Group 58">
            <a:extLst>
              <a:ext uri="{FF2B5EF4-FFF2-40B4-BE49-F238E27FC236}">
                <a16:creationId xmlns:a16="http://schemas.microsoft.com/office/drawing/2014/main" id="{5603AE1A-D628-F29F-0AC6-BDE025EA53D9}"/>
              </a:ext>
            </a:extLst>
          </p:cNvPr>
          <p:cNvGrpSpPr>
            <a:grpSpLocks/>
          </p:cNvGrpSpPr>
          <p:nvPr/>
        </p:nvGrpSpPr>
        <p:grpSpPr bwMode="auto">
          <a:xfrm>
            <a:off x="1600099" y="2546352"/>
            <a:ext cx="9600850" cy="3239755"/>
            <a:chOff x="0" y="1939"/>
            <a:chExt cx="5922" cy="2129"/>
          </a:xfrm>
        </p:grpSpPr>
        <p:grpSp>
          <p:nvGrpSpPr>
            <p:cNvPr id="9" name="Group 41">
              <a:extLst>
                <a:ext uri="{FF2B5EF4-FFF2-40B4-BE49-F238E27FC236}">
                  <a16:creationId xmlns:a16="http://schemas.microsoft.com/office/drawing/2014/main" id="{14A3137E-52A5-2796-1FA7-79DC46FD4B13}"/>
                </a:ext>
              </a:extLst>
            </p:cNvPr>
            <p:cNvGrpSpPr>
              <a:grpSpLocks/>
            </p:cNvGrpSpPr>
            <p:nvPr/>
          </p:nvGrpSpPr>
          <p:grpSpPr bwMode="auto">
            <a:xfrm>
              <a:off x="1417" y="1939"/>
              <a:ext cx="2227" cy="2129"/>
              <a:chOff x="720" y="2062"/>
              <a:chExt cx="1940" cy="1903"/>
            </a:xfrm>
          </p:grpSpPr>
          <p:pic>
            <p:nvPicPr>
              <p:cNvPr id="24" name="Picture 34" descr="Cryomodul_Typ_XFEL_2008_06_27">
                <a:extLst>
                  <a:ext uri="{FF2B5EF4-FFF2-40B4-BE49-F238E27FC236}">
                    <a16:creationId xmlns:a16="http://schemas.microsoft.com/office/drawing/2014/main" id="{D00FFB9E-F8FC-E3CC-8181-B3BCDEB71788}"/>
                  </a:ext>
                </a:extLst>
              </p:cNvPr>
              <p:cNvPicPr>
                <a:picLocks noChangeAspect="1" noChangeArrowheads="1"/>
              </p:cNvPicPr>
              <p:nvPr/>
            </p:nvPicPr>
            <p:blipFill>
              <a:blip r:embed="rId4" cstate="print">
                <a:lum contrast="-12000"/>
                <a:grayscl/>
                <a:extLst>
                  <a:ext uri="{28A0092B-C50C-407E-A947-70E740481C1C}">
                    <a14:useLocalDpi xmlns:a14="http://schemas.microsoft.com/office/drawing/2010/main" val="0"/>
                  </a:ext>
                </a:extLst>
              </a:blip>
              <a:srcRect l="2844" t="7227" r="8257"/>
              <a:stretch>
                <a:fillRect/>
              </a:stretch>
            </p:blipFill>
            <p:spPr bwMode="auto">
              <a:xfrm>
                <a:off x="720" y="2062"/>
                <a:ext cx="1940" cy="190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33" descr="Große Konfetti">
                <a:extLst>
                  <a:ext uri="{FF2B5EF4-FFF2-40B4-BE49-F238E27FC236}">
                    <a16:creationId xmlns:a16="http://schemas.microsoft.com/office/drawing/2014/main" id="{EBEB7AA5-4A16-E301-E587-8ADB94E06545}"/>
                  </a:ext>
                </a:extLst>
              </p:cNvPr>
              <p:cNvSpPr>
                <a:spLocks noChangeArrowheads="1"/>
              </p:cNvSpPr>
              <p:nvPr/>
            </p:nvSpPr>
            <p:spPr bwMode="auto">
              <a:xfrm>
                <a:off x="1620" y="2754"/>
                <a:ext cx="372" cy="363"/>
              </a:xfrm>
              <a:prstGeom prst="ellipse">
                <a:avLst/>
              </a:prstGeom>
              <a:pattFill prst="lgConfetti">
                <a:fgClr>
                  <a:srgbClr val="66CCFF"/>
                </a:fgClr>
                <a:bgClr>
                  <a:schemeClr val="bg1"/>
                </a:bgClr>
              </a:pattFill>
              <a:ln w="28575">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26" name="Oval 35">
                <a:extLst>
                  <a:ext uri="{FF2B5EF4-FFF2-40B4-BE49-F238E27FC236}">
                    <a16:creationId xmlns:a16="http://schemas.microsoft.com/office/drawing/2014/main" id="{6314CB73-52F1-DB77-375A-68CE18850276}"/>
                  </a:ext>
                </a:extLst>
              </p:cNvPr>
              <p:cNvSpPr>
                <a:spLocks noChangeArrowheads="1"/>
              </p:cNvSpPr>
              <p:nvPr/>
            </p:nvSpPr>
            <p:spPr bwMode="auto">
              <a:xfrm>
                <a:off x="2036" y="2757"/>
                <a:ext cx="56" cy="61"/>
              </a:xfrm>
              <a:prstGeom prst="ellipse">
                <a:avLst/>
              </a:prstGeom>
              <a:solidFill>
                <a:srgbClr val="3366FF"/>
              </a:solidFill>
              <a:ln w="127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27" name="Oval 36">
                <a:extLst>
                  <a:ext uri="{FF2B5EF4-FFF2-40B4-BE49-F238E27FC236}">
                    <a16:creationId xmlns:a16="http://schemas.microsoft.com/office/drawing/2014/main" id="{6A760F08-3F74-2F6D-9357-BEFF4135C495}"/>
                  </a:ext>
                </a:extLst>
              </p:cNvPr>
              <p:cNvSpPr>
                <a:spLocks noChangeArrowheads="1"/>
              </p:cNvSpPr>
              <p:nvPr/>
            </p:nvSpPr>
            <p:spPr bwMode="auto">
              <a:xfrm>
                <a:off x="2010" y="3109"/>
                <a:ext cx="116" cy="115"/>
              </a:xfrm>
              <a:prstGeom prst="ellipse">
                <a:avLst/>
              </a:prstGeom>
              <a:gradFill rotWithShape="0">
                <a:gsLst>
                  <a:gs pos="0">
                    <a:srgbClr val="99CCFF"/>
                  </a:gs>
                  <a:gs pos="100000">
                    <a:srgbClr val="000099"/>
                  </a:gs>
                </a:gsLst>
                <a:lin ang="5400000" scaled="1"/>
              </a:gradFill>
              <a:ln w="2857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28" name="Oval 37">
                <a:extLst>
                  <a:ext uri="{FF2B5EF4-FFF2-40B4-BE49-F238E27FC236}">
                    <a16:creationId xmlns:a16="http://schemas.microsoft.com/office/drawing/2014/main" id="{B0C40B27-E924-6E2C-8CFE-474620A950DF}"/>
                  </a:ext>
                </a:extLst>
              </p:cNvPr>
              <p:cNvSpPr>
                <a:spLocks noChangeArrowheads="1"/>
              </p:cNvSpPr>
              <p:nvPr/>
            </p:nvSpPr>
            <p:spPr bwMode="auto">
              <a:xfrm>
                <a:off x="2177" y="2924"/>
                <a:ext cx="106" cy="99"/>
              </a:xfrm>
              <a:prstGeom prst="ellipse">
                <a:avLst/>
              </a:prstGeom>
              <a:solidFill>
                <a:srgbClr val="00FFFF"/>
              </a:solidFill>
              <a:ln w="127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29" name="Oval 38">
                <a:extLst>
                  <a:ext uri="{FF2B5EF4-FFF2-40B4-BE49-F238E27FC236}">
                    <a16:creationId xmlns:a16="http://schemas.microsoft.com/office/drawing/2014/main" id="{C9F44E34-84C6-7E48-2E26-63CBB3F4CABF}"/>
                  </a:ext>
                </a:extLst>
              </p:cNvPr>
              <p:cNvSpPr>
                <a:spLocks noChangeArrowheads="1"/>
              </p:cNvSpPr>
              <p:nvPr/>
            </p:nvSpPr>
            <p:spPr bwMode="auto">
              <a:xfrm>
                <a:off x="2028" y="2897"/>
                <a:ext cx="80" cy="77"/>
              </a:xfrm>
              <a:prstGeom prst="ellipse">
                <a:avLst/>
              </a:prstGeom>
              <a:solidFill>
                <a:srgbClr val="99CCFF"/>
              </a:solidFill>
              <a:ln w="127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30" name="Oval 39">
                <a:extLst>
                  <a:ext uri="{FF2B5EF4-FFF2-40B4-BE49-F238E27FC236}">
                    <a16:creationId xmlns:a16="http://schemas.microsoft.com/office/drawing/2014/main" id="{4E6583F3-D589-BB5F-6B08-369AA629901C}"/>
                  </a:ext>
                </a:extLst>
              </p:cNvPr>
              <p:cNvSpPr>
                <a:spLocks noChangeArrowheads="1"/>
              </p:cNvSpPr>
              <p:nvPr/>
            </p:nvSpPr>
            <p:spPr bwMode="auto">
              <a:xfrm>
                <a:off x="1460" y="3071"/>
                <a:ext cx="80" cy="77"/>
              </a:xfrm>
              <a:prstGeom prst="ellipse">
                <a:avLst/>
              </a:prstGeom>
              <a:solidFill>
                <a:srgbClr val="99CCFF"/>
              </a:solidFill>
              <a:ln w="127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sp>
            <p:nvSpPr>
              <p:cNvPr id="31" name="Oval 40">
                <a:extLst>
                  <a:ext uri="{FF2B5EF4-FFF2-40B4-BE49-F238E27FC236}">
                    <a16:creationId xmlns:a16="http://schemas.microsoft.com/office/drawing/2014/main" id="{5F7303C6-232C-7D79-D5FC-C10D2C5036E7}"/>
                  </a:ext>
                </a:extLst>
              </p:cNvPr>
              <p:cNvSpPr>
                <a:spLocks noChangeArrowheads="1"/>
              </p:cNvSpPr>
              <p:nvPr/>
            </p:nvSpPr>
            <p:spPr bwMode="auto">
              <a:xfrm>
                <a:off x="1304" y="2921"/>
                <a:ext cx="106" cy="99"/>
              </a:xfrm>
              <a:prstGeom prst="ellipse">
                <a:avLst/>
              </a:prstGeom>
              <a:solidFill>
                <a:srgbClr val="00FFFF"/>
              </a:solidFill>
              <a:ln w="127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i="1">
                  <a:solidFill>
                    <a:srgbClr val="002060"/>
                  </a:solidFill>
                  <a:cs typeface="Calibri" pitchFamily="34" charset="0"/>
                </a:endParaRPr>
              </a:p>
            </p:txBody>
          </p:sp>
        </p:grpSp>
        <p:sp>
          <p:nvSpPr>
            <p:cNvPr id="10" name="Line 42">
              <a:extLst>
                <a:ext uri="{FF2B5EF4-FFF2-40B4-BE49-F238E27FC236}">
                  <a16:creationId xmlns:a16="http://schemas.microsoft.com/office/drawing/2014/main" id="{5F09BDDD-5483-E171-A598-903A753C9E25}"/>
                </a:ext>
              </a:extLst>
            </p:cNvPr>
            <p:cNvSpPr>
              <a:spLocks noChangeShapeType="1"/>
            </p:cNvSpPr>
            <p:nvPr/>
          </p:nvSpPr>
          <p:spPr bwMode="auto">
            <a:xfrm flipH="1">
              <a:off x="2989" y="2401"/>
              <a:ext cx="890" cy="336"/>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11" name="Rectangle 43">
              <a:extLst>
                <a:ext uri="{FF2B5EF4-FFF2-40B4-BE49-F238E27FC236}">
                  <a16:creationId xmlns:a16="http://schemas.microsoft.com/office/drawing/2014/main" id="{D139BDD3-3B11-0C32-DE6B-CA2E9B52B6DC}"/>
                </a:ext>
              </a:extLst>
            </p:cNvPr>
            <p:cNvSpPr>
              <a:spLocks noChangeArrowheads="1"/>
            </p:cNvSpPr>
            <p:nvPr/>
          </p:nvSpPr>
          <p:spPr bwMode="auto">
            <a:xfrm>
              <a:off x="3983" y="2282"/>
              <a:ext cx="84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marL="342900" indent="-342900"/>
              <a:r>
                <a:rPr lang="en-GB" i="1" dirty="0">
                  <a:solidFill>
                    <a:srgbClr val="002060"/>
                  </a:solidFill>
                  <a:latin typeface="Arial" panose="020B0604020202020204" pitchFamily="34" charset="0"/>
                  <a:cs typeface="Arial" panose="020B0604020202020204" pitchFamily="34" charset="0"/>
                </a:rPr>
                <a:t>2.2 K forward</a:t>
              </a:r>
            </a:p>
          </p:txBody>
        </p:sp>
        <p:sp>
          <p:nvSpPr>
            <p:cNvPr id="12" name="Line 44">
              <a:extLst>
                <a:ext uri="{FF2B5EF4-FFF2-40B4-BE49-F238E27FC236}">
                  <a16:creationId xmlns:a16="http://schemas.microsoft.com/office/drawing/2014/main" id="{72D5A1D2-3333-D52F-D6B2-A65122B4D25E}"/>
                </a:ext>
              </a:extLst>
            </p:cNvPr>
            <p:cNvSpPr>
              <a:spLocks noChangeShapeType="1"/>
            </p:cNvSpPr>
            <p:nvPr/>
          </p:nvSpPr>
          <p:spPr bwMode="auto">
            <a:xfrm flipH="1">
              <a:off x="3011" y="2565"/>
              <a:ext cx="890"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13" name="Rectangle 45">
              <a:extLst>
                <a:ext uri="{FF2B5EF4-FFF2-40B4-BE49-F238E27FC236}">
                  <a16:creationId xmlns:a16="http://schemas.microsoft.com/office/drawing/2014/main" id="{4522D6B2-FF50-0093-1547-0C2EE960DA42}"/>
                </a:ext>
              </a:extLst>
            </p:cNvPr>
            <p:cNvSpPr>
              <a:spLocks noChangeArrowheads="1"/>
            </p:cNvSpPr>
            <p:nvPr/>
          </p:nvSpPr>
          <p:spPr bwMode="auto">
            <a:xfrm>
              <a:off x="4005" y="2446"/>
              <a:ext cx="84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marL="342900" indent="-342900"/>
              <a:r>
                <a:rPr lang="en-GB" i="1" dirty="0">
                  <a:solidFill>
                    <a:srgbClr val="002060"/>
                  </a:solidFill>
                  <a:latin typeface="Arial" panose="020B0604020202020204" pitchFamily="34" charset="0"/>
                  <a:cs typeface="Arial" panose="020B0604020202020204" pitchFamily="34" charset="0"/>
                </a:rPr>
                <a:t>5 K forward</a:t>
              </a:r>
            </a:p>
          </p:txBody>
        </p:sp>
        <p:sp>
          <p:nvSpPr>
            <p:cNvPr id="14" name="Line 46">
              <a:extLst>
                <a:ext uri="{FF2B5EF4-FFF2-40B4-BE49-F238E27FC236}">
                  <a16:creationId xmlns:a16="http://schemas.microsoft.com/office/drawing/2014/main" id="{2E8600DC-59EF-E7D5-B279-27F3972A4C6D}"/>
                </a:ext>
              </a:extLst>
            </p:cNvPr>
            <p:cNvSpPr>
              <a:spLocks noChangeShapeType="1"/>
            </p:cNvSpPr>
            <p:nvPr/>
          </p:nvSpPr>
          <p:spPr bwMode="auto">
            <a:xfrm flipH="1">
              <a:off x="3170" y="2708"/>
              <a:ext cx="730" cy="267"/>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15" name="Rectangle 47">
              <a:extLst>
                <a:ext uri="{FF2B5EF4-FFF2-40B4-BE49-F238E27FC236}">
                  <a16:creationId xmlns:a16="http://schemas.microsoft.com/office/drawing/2014/main" id="{B3E28E5A-BD74-FA7B-B51C-6AA15041C724}"/>
                </a:ext>
              </a:extLst>
            </p:cNvPr>
            <p:cNvSpPr>
              <a:spLocks noChangeArrowheads="1"/>
            </p:cNvSpPr>
            <p:nvPr/>
          </p:nvSpPr>
          <p:spPr bwMode="auto">
            <a:xfrm>
              <a:off x="3981" y="2634"/>
              <a:ext cx="84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marL="342900" indent="-342900"/>
              <a:r>
                <a:rPr lang="en-GB" i="1">
                  <a:solidFill>
                    <a:srgbClr val="002060"/>
                  </a:solidFill>
                  <a:latin typeface="Arial" panose="020B0604020202020204" pitchFamily="34" charset="0"/>
                  <a:cs typeface="Arial" panose="020B0604020202020204" pitchFamily="34" charset="0"/>
                </a:rPr>
                <a:t>40 K forward</a:t>
              </a:r>
            </a:p>
          </p:txBody>
        </p:sp>
        <p:sp>
          <p:nvSpPr>
            <p:cNvPr id="16" name="Line 48">
              <a:extLst>
                <a:ext uri="{FF2B5EF4-FFF2-40B4-BE49-F238E27FC236}">
                  <a16:creationId xmlns:a16="http://schemas.microsoft.com/office/drawing/2014/main" id="{9E30AC66-0490-0BBB-0E23-5371AC9FF940}"/>
                </a:ext>
              </a:extLst>
            </p:cNvPr>
            <p:cNvSpPr>
              <a:spLocks noChangeShapeType="1"/>
            </p:cNvSpPr>
            <p:nvPr/>
          </p:nvSpPr>
          <p:spPr bwMode="auto">
            <a:xfrm flipH="1">
              <a:off x="2999" y="2919"/>
              <a:ext cx="688" cy="26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17" name="Rectangle 49">
              <a:extLst>
                <a:ext uri="{FF2B5EF4-FFF2-40B4-BE49-F238E27FC236}">
                  <a16:creationId xmlns:a16="http://schemas.microsoft.com/office/drawing/2014/main" id="{A4326F4A-56FD-18E5-2DFD-0B6317D561B6}"/>
                </a:ext>
              </a:extLst>
            </p:cNvPr>
            <p:cNvSpPr>
              <a:spLocks noChangeArrowheads="1"/>
            </p:cNvSpPr>
            <p:nvPr/>
          </p:nvSpPr>
          <p:spPr bwMode="auto">
            <a:xfrm>
              <a:off x="3776" y="2930"/>
              <a:ext cx="2146" cy="58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72000" tIns="72000" rIns="72000" bIns="72000">
              <a:spAutoFit/>
            </a:bodyPr>
            <a:lstStyle/>
            <a:p>
              <a:pPr>
                <a:buFont typeface="Wingdings" pitchFamily="2" charset="2"/>
                <a:buNone/>
              </a:pPr>
              <a:r>
                <a:rPr lang="en-GB" sz="1600" i="1" dirty="0">
                  <a:solidFill>
                    <a:srgbClr val="002060"/>
                  </a:solidFill>
                  <a:latin typeface="Arial" panose="020B0604020202020204" pitchFamily="34" charset="0"/>
                  <a:cs typeface="Arial" panose="020B0604020202020204" pitchFamily="34" charset="0"/>
                </a:rPr>
                <a:t>2-phase tube: </a:t>
              </a:r>
            </a:p>
            <a:p>
              <a:pPr>
                <a:buFont typeface="Wingdings" pitchFamily="2" charset="2"/>
                <a:buNone/>
              </a:pPr>
              <a:r>
                <a:rPr lang="en-GB" sz="1600" i="1" dirty="0">
                  <a:solidFill>
                    <a:srgbClr val="C00000"/>
                  </a:solidFill>
                  <a:latin typeface="Arial" panose="020B0604020202020204" pitchFamily="34" charset="0"/>
                  <a:cs typeface="Arial" panose="020B0604020202020204" pitchFamily="34" charset="0"/>
                </a:rPr>
                <a:t>240 W (20 W/cryomodule)</a:t>
              </a:r>
              <a:r>
                <a:rPr lang="en-GB" sz="1600" i="1" dirty="0">
                  <a:solidFill>
                    <a:srgbClr val="002060"/>
                  </a:solidFill>
                  <a:latin typeface="Arial" panose="020B0604020202020204" pitchFamily="34" charset="0"/>
                  <a:cs typeface="Arial" panose="020B0604020202020204" pitchFamily="34" charset="0"/>
                </a:rPr>
                <a:t> is the estimated limit for one </a:t>
              </a:r>
              <a:r>
                <a:rPr lang="en-GB" sz="1600" i="1" dirty="0" err="1">
                  <a:solidFill>
                    <a:srgbClr val="002060"/>
                  </a:solidFill>
                  <a:latin typeface="Arial" panose="020B0604020202020204" pitchFamily="34" charset="0"/>
                  <a:cs typeface="Arial" panose="020B0604020202020204" pitchFamily="34" charset="0"/>
                </a:rPr>
                <a:t>cryo</a:t>
              </a:r>
              <a:r>
                <a:rPr lang="en-GB" sz="1600" i="1" dirty="0">
                  <a:solidFill>
                    <a:srgbClr val="002060"/>
                  </a:solidFill>
                  <a:latin typeface="Arial" panose="020B0604020202020204" pitchFamily="34" charset="0"/>
                  <a:cs typeface="Arial" panose="020B0604020202020204" pitchFamily="34" charset="0"/>
                </a:rPr>
                <a:t> string</a:t>
              </a:r>
              <a:r>
                <a:rPr lang="en-GB" i="1" dirty="0">
                  <a:solidFill>
                    <a:srgbClr val="002060"/>
                  </a:solidFill>
                  <a:latin typeface="Arial" panose="020B0604020202020204" pitchFamily="34" charset="0"/>
                  <a:cs typeface="Arial" panose="020B0604020202020204" pitchFamily="34" charset="0"/>
                </a:rPr>
                <a:t>. </a:t>
              </a:r>
            </a:p>
          </p:txBody>
        </p:sp>
        <p:sp>
          <p:nvSpPr>
            <p:cNvPr id="18" name="Line 50">
              <a:extLst>
                <a:ext uri="{FF2B5EF4-FFF2-40B4-BE49-F238E27FC236}">
                  <a16:creationId xmlns:a16="http://schemas.microsoft.com/office/drawing/2014/main" id="{37F7F5CA-B540-EA1C-236B-46B07F9E637F}"/>
                </a:ext>
              </a:extLst>
            </p:cNvPr>
            <p:cNvSpPr>
              <a:spLocks noChangeShapeType="1"/>
            </p:cNvSpPr>
            <p:nvPr/>
          </p:nvSpPr>
          <p:spPr bwMode="auto">
            <a:xfrm>
              <a:off x="1193" y="2527"/>
              <a:ext cx="1316" cy="302"/>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19" name="Rectangle 51">
              <a:extLst>
                <a:ext uri="{FF2B5EF4-FFF2-40B4-BE49-F238E27FC236}">
                  <a16:creationId xmlns:a16="http://schemas.microsoft.com/office/drawing/2014/main" id="{A624E9F0-76BB-393C-0B1D-D4B248478177}"/>
                </a:ext>
              </a:extLst>
            </p:cNvPr>
            <p:cNvSpPr>
              <a:spLocks noChangeArrowheads="1"/>
            </p:cNvSpPr>
            <p:nvPr/>
          </p:nvSpPr>
          <p:spPr bwMode="auto">
            <a:xfrm>
              <a:off x="0" y="2378"/>
              <a:ext cx="1329"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algn="ctr">
                <a:buFont typeface="Wingdings" pitchFamily="2" charset="2"/>
                <a:buNone/>
              </a:pPr>
              <a:r>
                <a:rPr lang="en-GB" i="1" dirty="0">
                  <a:solidFill>
                    <a:srgbClr val="002060"/>
                  </a:solidFill>
                  <a:latin typeface="Arial" panose="020B0604020202020204" pitchFamily="34" charset="0"/>
                  <a:cs typeface="Arial" panose="020B0604020202020204" pitchFamily="34" charset="0"/>
                </a:rPr>
                <a:t>2 K, Gas Return Tube</a:t>
              </a:r>
            </a:p>
          </p:txBody>
        </p:sp>
        <p:sp>
          <p:nvSpPr>
            <p:cNvPr id="20" name="Line 52">
              <a:extLst>
                <a:ext uri="{FF2B5EF4-FFF2-40B4-BE49-F238E27FC236}">
                  <a16:creationId xmlns:a16="http://schemas.microsoft.com/office/drawing/2014/main" id="{12A925C8-439B-A41D-FB9A-1036E093B74E}"/>
                </a:ext>
              </a:extLst>
            </p:cNvPr>
            <p:cNvSpPr>
              <a:spLocks noChangeShapeType="1"/>
            </p:cNvSpPr>
            <p:nvPr/>
          </p:nvSpPr>
          <p:spPr bwMode="auto">
            <a:xfrm>
              <a:off x="1176" y="2744"/>
              <a:ext cx="912" cy="204"/>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21" name="Rectangle 53">
              <a:extLst>
                <a:ext uri="{FF2B5EF4-FFF2-40B4-BE49-F238E27FC236}">
                  <a16:creationId xmlns:a16="http://schemas.microsoft.com/office/drawing/2014/main" id="{189D6811-7315-5599-5D44-D368CE86A107}"/>
                </a:ext>
              </a:extLst>
            </p:cNvPr>
            <p:cNvSpPr>
              <a:spLocks noChangeArrowheads="1"/>
            </p:cNvSpPr>
            <p:nvPr/>
          </p:nvSpPr>
          <p:spPr bwMode="auto">
            <a:xfrm>
              <a:off x="387" y="2623"/>
              <a:ext cx="805"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algn="ctr">
                <a:buFont typeface="Wingdings" pitchFamily="2" charset="2"/>
                <a:buNone/>
              </a:pPr>
              <a:r>
                <a:rPr lang="en-GB" i="1">
                  <a:solidFill>
                    <a:srgbClr val="002060"/>
                  </a:solidFill>
                  <a:latin typeface="Arial" panose="020B0604020202020204" pitchFamily="34" charset="0"/>
                  <a:cs typeface="Arial" panose="020B0604020202020204" pitchFamily="34" charset="0"/>
                </a:rPr>
                <a:t>80 K, Return</a:t>
              </a:r>
            </a:p>
          </p:txBody>
        </p:sp>
        <p:sp>
          <p:nvSpPr>
            <p:cNvPr id="22" name="Line 55">
              <a:extLst>
                <a:ext uri="{FF2B5EF4-FFF2-40B4-BE49-F238E27FC236}">
                  <a16:creationId xmlns:a16="http://schemas.microsoft.com/office/drawing/2014/main" id="{141FC011-1E58-142D-8ED9-8CF9E03C116D}"/>
                </a:ext>
              </a:extLst>
            </p:cNvPr>
            <p:cNvSpPr>
              <a:spLocks noChangeShapeType="1"/>
            </p:cNvSpPr>
            <p:nvPr/>
          </p:nvSpPr>
          <p:spPr bwMode="auto">
            <a:xfrm>
              <a:off x="1221" y="2919"/>
              <a:ext cx="1009" cy="19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solidFill>
                  <a:srgbClr val="002060"/>
                </a:solidFill>
                <a:cs typeface="Calibri" pitchFamily="34" charset="0"/>
              </a:endParaRPr>
            </a:p>
          </p:txBody>
        </p:sp>
        <p:sp>
          <p:nvSpPr>
            <p:cNvPr id="23" name="Rectangle 56">
              <a:extLst>
                <a:ext uri="{FF2B5EF4-FFF2-40B4-BE49-F238E27FC236}">
                  <a16:creationId xmlns:a16="http://schemas.microsoft.com/office/drawing/2014/main" id="{9AE59551-5C3F-BF78-6F45-A7BAE400659E}"/>
                </a:ext>
              </a:extLst>
            </p:cNvPr>
            <p:cNvSpPr>
              <a:spLocks noChangeArrowheads="1"/>
            </p:cNvSpPr>
            <p:nvPr/>
          </p:nvSpPr>
          <p:spPr bwMode="auto">
            <a:xfrm>
              <a:off x="421" y="2839"/>
              <a:ext cx="805"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0800" rIns="18000" bIns="10800">
              <a:spAutoFit/>
            </a:bodyPr>
            <a:lstStyle/>
            <a:p>
              <a:pPr algn="ctr">
                <a:buFont typeface="Wingdings" pitchFamily="2" charset="2"/>
                <a:buNone/>
              </a:pPr>
              <a:r>
                <a:rPr lang="en-GB" i="1" dirty="0">
                  <a:solidFill>
                    <a:srgbClr val="002060"/>
                  </a:solidFill>
                  <a:latin typeface="Arial" panose="020B0604020202020204" pitchFamily="34" charset="0"/>
                  <a:cs typeface="Arial" panose="020B0604020202020204" pitchFamily="34" charset="0"/>
                </a:rPr>
                <a:t>8 K, Return</a:t>
              </a:r>
            </a:p>
          </p:txBody>
        </p:sp>
      </p:grpSp>
      <p:sp>
        <p:nvSpPr>
          <p:cNvPr id="32" name="Rectangle 28">
            <a:extLst>
              <a:ext uri="{FF2B5EF4-FFF2-40B4-BE49-F238E27FC236}">
                <a16:creationId xmlns:a16="http://schemas.microsoft.com/office/drawing/2014/main" id="{2AEC9215-EE46-8B8F-65BA-2860531405E8}"/>
              </a:ext>
            </a:extLst>
          </p:cNvPr>
          <p:cNvSpPr/>
          <p:nvPr/>
        </p:nvSpPr>
        <p:spPr>
          <a:xfrm>
            <a:off x="373450" y="5869101"/>
            <a:ext cx="9001000" cy="461665"/>
          </a:xfrm>
          <a:prstGeom prst="rect">
            <a:avLst/>
          </a:prstGeom>
        </p:spPr>
        <p:txBody>
          <a:bodyPr wrap="square">
            <a:spAutoFit/>
          </a:bodyPr>
          <a:lstStyle/>
          <a:p>
            <a:pPr algn="ctr"/>
            <a:r>
              <a:rPr lang="en-GB" sz="2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Heat load at 2K for each cryomodule must not exceed 20 W.  </a:t>
            </a:r>
            <a:endParaRPr lang="en-US" sz="2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CasellaDiTesto 32">
            <a:extLst>
              <a:ext uri="{FF2B5EF4-FFF2-40B4-BE49-F238E27FC236}">
                <a16:creationId xmlns:a16="http://schemas.microsoft.com/office/drawing/2014/main" id="{B2D0A16A-E3B2-A159-53AD-ED83E4DE1422}"/>
              </a:ext>
            </a:extLst>
          </p:cNvPr>
          <p:cNvSpPr txBox="1"/>
          <p:nvPr/>
        </p:nvSpPr>
        <p:spPr>
          <a:xfrm>
            <a:off x="9744072" y="5880885"/>
            <a:ext cx="2305055" cy="307777"/>
          </a:xfrm>
          <a:prstGeom prst="rect">
            <a:avLst/>
          </a:prstGeom>
          <a:noFill/>
        </p:spPr>
        <p:txBody>
          <a:bodyPr wrap="none" rtlCol="0">
            <a:spAutoFit/>
          </a:bodyPr>
          <a:lstStyle/>
          <a:p>
            <a:r>
              <a:rPr lang="en-GB" sz="1400" b="1" dirty="0">
                <a:solidFill>
                  <a:schemeClr val="bg2"/>
                </a:solidFill>
              </a:rPr>
              <a:t>W.-</a:t>
            </a:r>
            <a:r>
              <a:rPr lang="en-GB" sz="1400" b="1" baseline="0" dirty="0">
                <a:solidFill>
                  <a:schemeClr val="bg2"/>
                </a:solidFill>
              </a:rPr>
              <a:t> D. </a:t>
            </a:r>
            <a:r>
              <a:rPr lang="en-GB" sz="1400" b="1" baseline="0" dirty="0" err="1">
                <a:solidFill>
                  <a:schemeClr val="bg2"/>
                </a:solidFill>
              </a:rPr>
              <a:t>Möller</a:t>
            </a:r>
            <a:r>
              <a:rPr lang="en-GB" sz="1400" b="1" baseline="0" dirty="0">
                <a:solidFill>
                  <a:schemeClr val="bg2"/>
                </a:solidFill>
              </a:rPr>
              <a:t>, J. </a:t>
            </a:r>
            <a:r>
              <a:rPr lang="en-GB" sz="1400" b="1" baseline="0" dirty="0" err="1">
                <a:solidFill>
                  <a:schemeClr val="bg2"/>
                </a:solidFill>
              </a:rPr>
              <a:t>Sekutowicz</a:t>
            </a:r>
            <a:r>
              <a:rPr lang="en-GB" sz="1400" dirty="0">
                <a:solidFill>
                  <a:schemeClr val="bg2"/>
                </a:solidFill>
              </a:rPr>
              <a:t>|</a:t>
            </a:r>
            <a:endParaRPr lang="it-IT" dirty="0"/>
          </a:p>
        </p:txBody>
      </p:sp>
    </p:spTree>
    <p:extLst>
      <p:ext uri="{BB962C8B-B14F-4D97-AF65-F5344CB8AC3E}">
        <p14:creationId xmlns:p14="http://schemas.microsoft.com/office/powerpoint/2010/main" val="2534309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334376-CE35-0407-BB0E-3EBC3ED09490}"/>
              </a:ext>
            </a:extLst>
          </p:cNvPr>
          <p:cNvSpPr>
            <a:spLocks noGrp="1"/>
          </p:cNvSpPr>
          <p:nvPr>
            <p:ph type="title"/>
          </p:nvPr>
        </p:nvSpPr>
        <p:spPr/>
        <p:txBody>
          <a:bodyPr/>
          <a:lstStyle/>
          <a:p>
            <a:r>
              <a:rPr lang="de-DE" dirty="0" err="1"/>
              <a:t>Limitations</a:t>
            </a:r>
            <a:r>
              <a:rPr lang="de-DE" dirty="0"/>
              <a:t> </a:t>
            </a:r>
            <a:r>
              <a:rPr lang="de-DE" dirty="0" err="1"/>
              <a:t>of</a:t>
            </a:r>
            <a:r>
              <a:rPr lang="de-DE" dirty="0"/>
              <a:t> </a:t>
            </a:r>
            <a:r>
              <a:rPr lang="de-DE" dirty="0" err="1"/>
              <a:t>the</a:t>
            </a:r>
            <a:r>
              <a:rPr lang="de-DE" dirty="0"/>
              <a:t> </a:t>
            </a:r>
            <a:r>
              <a:rPr lang="de-DE" dirty="0" err="1"/>
              <a:t>actual</a:t>
            </a:r>
            <a:r>
              <a:rPr lang="de-DE" dirty="0"/>
              <a:t> XFEL Module - 2</a:t>
            </a:r>
            <a:endParaRPr lang="it-IT" dirty="0"/>
          </a:p>
        </p:txBody>
      </p:sp>
      <p:sp>
        <p:nvSpPr>
          <p:cNvPr id="4" name="Segnaposto data 3">
            <a:extLst>
              <a:ext uri="{FF2B5EF4-FFF2-40B4-BE49-F238E27FC236}">
                <a16:creationId xmlns:a16="http://schemas.microsoft.com/office/drawing/2014/main" id="{1B324D81-3A1A-1295-7EC8-7E54655CE90C}"/>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409D0CE1-1DDD-D63E-7637-EAEA3B87A9AD}"/>
              </a:ext>
            </a:extLst>
          </p:cNvPr>
          <p:cNvSpPr>
            <a:spLocks noGrp="1"/>
          </p:cNvSpPr>
          <p:nvPr>
            <p:ph type="ftr" sz="quarter" idx="11"/>
          </p:nvPr>
        </p:nvSpPr>
        <p:spPr/>
        <p:txBody>
          <a:bodyPr/>
          <a:lstStyle/>
          <a:p>
            <a:fld id="{3FBB366A-F7D1-4519-A1E6-A2C124910861}" type="slidenum">
              <a:rPr lang="en-US" altLang="it-IT" smtClean="0"/>
              <a:pPr/>
              <a:t>24</a:t>
            </a:fld>
            <a:endParaRPr lang="en-US" altLang="it-IT"/>
          </a:p>
        </p:txBody>
      </p:sp>
      <p:sp>
        <p:nvSpPr>
          <p:cNvPr id="6" name="Segnaposto numero diapositiva 5">
            <a:extLst>
              <a:ext uri="{FF2B5EF4-FFF2-40B4-BE49-F238E27FC236}">
                <a16:creationId xmlns:a16="http://schemas.microsoft.com/office/drawing/2014/main" id="{0D86F1D2-2ECE-2F0E-286F-072C5D74F780}"/>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7" name="Rectangle 48">
            <a:extLst>
              <a:ext uri="{FF2B5EF4-FFF2-40B4-BE49-F238E27FC236}">
                <a16:creationId xmlns:a16="http://schemas.microsoft.com/office/drawing/2014/main" id="{60B11313-66B2-4316-8C1E-13FE336C9123}"/>
              </a:ext>
            </a:extLst>
          </p:cNvPr>
          <p:cNvSpPr>
            <a:spLocks noChangeArrowheads="1"/>
          </p:cNvSpPr>
          <p:nvPr/>
        </p:nvSpPr>
        <p:spPr bwMode="auto">
          <a:xfrm>
            <a:off x="1447800" y="800955"/>
            <a:ext cx="101821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342900" indent="-342900"/>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cryomodule houses 8 cavities</a:t>
            </a:r>
          </a:p>
        </p:txBody>
      </p:sp>
      <p:sp>
        <p:nvSpPr>
          <p:cNvPr id="8" name="Rectangle 49">
            <a:extLst>
              <a:ext uri="{FF2B5EF4-FFF2-40B4-BE49-F238E27FC236}">
                <a16:creationId xmlns:a16="http://schemas.microsoft.com/office/drawing/2014/main" id="{0836E966-329B-EE44-1A6F-E7B6FA45DFCA}"/>
              </a:ext>
            </a:extLst>
          </p:cNvPr>
          <p:cNvSpPr>
            <a:spLocks noChangeArrowheads="1"/>
          </p:cNvSpPr>
          <p:nvPr/>
        </p:nvSpPr>
        <p:spPr bwMode="auto">
          <a:xfrm>
            <a:off x="1610074" y="1265037"/>
            <a:ext cx="9653149"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800100" lvl="1" indent="-342900">
              <a:spcBef>
                <a:spcPts val="600"/>
              </a:spcBef>
              <a:buSzPct val="80000"/>
              <a:buBlip>
                <a:blip r:embed="rId2"/>
              </a:buBlip>
            </a:pPr>
            <a:r>
              <a:rPr lang="en-US" sz="2000" b="0" dirty="0">
                <a:solidFill>
                  <a:srgbClr val="002060"/>
                </a:solidFill>
                <a:latin typeface="Arial" panose="020B0604020202020204" pitchFamily="34" charset="0"/>
                <a:cs typeface="Arial" panose="020B0604020202020204" pitchFamily="34" charset="0"/>
              </a:rPr>
              <a:t>Cavity was designed for ca. </a:t>
            </a:r>
            <a:r>
              <a:rPr lang="en-US" sz="2000" dirty="0">
                <a:solidFill>
                  <a:srgbClr val="002060"/>
                </a:solidFill>
                <a:latin typeface="Arial" panose="020B0604020202020204" pitchFamily="34" charset="0"/>
                <a:cs typeface="Arial" panose="020B0604020202020204" pitchFamily="34" charset="0"/>
              </a:rPr>
              <a:t>1% DF.</a:t>
            </a:r>
          </a:p>
          <a:p>
            <a:pPr marL="800100" lvl="1" indent="-342900">
              <a:spcBef>
                <a:spcPts val="600"/>
              </a:spcBef>
              <a:buSzPct val="80000"/>
              <a:buBlip>
                <a:blip r:embed="rId2"/>
              </a:buBlip>
            </a:pPr>
            <a:r>
              <a:rPr lang="en-US" sz="1800" b="0" dirty="0">
                <a:solidFill>
                  <a:srgbClr val="002060"/>
                </a:solidFill>
                <a:latin typeface="Arial" panose="020B0604020202020204" pitchFamily="34" charset="0"/>
                <a:cs typeface="Arial" panose="020B0604020202020204" pitchFamily="34" charset="0"/>
              </a:rPr>
              <a:t>End groups  (FPC and HOM couplers) are</a:t>
            </a:r>
            <a:r>
              <a:rPr lang="en-US" sz="1800" dirty="0">
                <a:solidFill>
                  <a:srgbClr val="002060"/>
                </a:solidFill>
                <a:latin typeface="Arial" panose="020B0604020202020204" pitchFamily="34" charset="0"/>
                <a:cs typeface="Arial" panose="020B0604020202020204" pitchFamily="34" charset="0"/>
              </a:rPr>
              <a:t> cooled by means of heat conduction.</a:t>
            </a:r>
          </a:p>
        </p:txBody>
      </p:sp>
      <p:grpSp>
        <p:nvGrpSpPr>
          <p:cNvPr id="9" name="Group 5">
            <a:extLst>
              <a:ext uri="{FF2B5EF4-FFF2-40B4-BE49-F238E27FC236}">
                <a16:creationId xmlns:a16="http://schemas.microsoft.com/office/drawing/2014/main" id="{D50D6299-C7A9-F2DB-411E-2D1DC46833BD}"/>
              </a:ext>
            </a:extLst>
          </p:cNvPr>
          <p:cNvGrpSpPr/>
          <p:nvPr/>
        </p:nvGrpSpPr>
        <p:grpSpPr>
          <a:xfrm>
            <a:off x="2147972" y="2054171"/>
            <a:ext cx="8389938" cy="3187151"/>
            <a:chOff x="1069245" y="1760946"/>
            <a:chExt cx="6873822" cy="2484859"/>
          </a:xfrm>
        </p:grpSpPr>
        <p:cxnSp>
          <p:nvCxnSpPr>
            <p:cNvPr id="10" name="Straight Arrow Connector 6">
              <a:extLst>
                <a:ext uri="{FF2B5EF4-FFF2-40B4-BE49-F238E27FC236}">
                  <a16:creationId xmlns:a16="http://schemas.microsoft.com/office/drawing/2014/main" id="{7F58481B-9E81-0CD2-68A8-D7124505AFE8}"/>
                </a:ext>
              </a:extLst>
            </p:cNvPr>
            <p:cNvCxnSpPr>
              <a:endCxn id="15" idx="0"/>
            </p:cNvCxnSpPr>
            <p:nvPr/>
          </p:nvCxnSpPr>
          <p:spPr>
            <a:xfrm>
              <a:off x="1741584" y="1760946"/>
              <a:ext cx="0" cy="7657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 name="Group 7">
              <a:extLst>
                <a:ext uri="{FF2B5EF4-FFF2-40B4-BE49-F238E27FC236}">
                  <a16:creationId xmlns:a16="http://schemas.microsoft.com/office/drawing/2014/main" id="{E43CBBC6-3B2E-718E-6B68-E348A42FF9B2}"/>
                </a:ext>
              </a:extLst>
            </p:cNvPr>
            <p:cNvGrpSpPr/>
            <p:nvPr/>
          </p:nvGrpSpPr>
          <p:grpSpPr>
            <a:xfrm>
              <a:off x="1069245" y="2095812"/>
              <a:ext cx="6873822" cy="2149993"/>
              <a:chOff x="807251" y="2492896"/>
              <a:chExt cx="6833608" cy="2149993"/>
            </a:xfrm>
          </p:grpSpPr>
          <p:grpSp>
            <p:nvGrpSpPr>
              <p:cNvPr id="12" name="Group 8">
                <a:extLst>
                  <a:ext uri="{FF2B5EF4-FFF2-40B4-BE49-F238E27FC236}">
                    <a16:creationId xmlns:a16="http://schemas.microsoft.com/office/drawing/2014/main" id="{C2A0F767-FA27-BFCC-F727-D35A06DD0D81}"/>
                  </a:ext>
                </a:extLst>
              </p:cNvPr>
              <p:cNvGrpSpPr/>
              <p:nvPr/>
            </p:nvGrpSpPr>
            <p:grpSpPr>
              <a:xfrm>
                <a:off x="807251" y="2923763"/>
                <a:ext cx="6833608" cy="1719126"/>
                <a:chOff x="814809" y="1681325"/>
                <a:chExt cx="6833608" cy="1719126"/>
              </a:xfrm>
            </p:grpSpPr>
            <p:pic>
              <p:nvPicPr>
                <p:cNvPr id="17" name="Picture 13">
                  <a:extLst>
                    <a:ext uri="{FF2B5EF4-FFF2-40B4-BE49-F238E27FC236}">
                      <a16:creationId xmlns:a16="http://schemas.microsoft.com/office/drawing/2014/main" id="{EAF80C69-4F22-B7A1-56C0-3C40CF233574}"/>
                    </a:ext>
                  </a:extLst>
                </p:cNvPr>
                <p:cNvPicPr>
                  <a:picLocks noChangeAspect="1"/>
                </p:cNvPicPr>
                <p:nvPr/>
              </p:nvPicPr>
              <p:blipFill rotWithShape="1">
                <a:blip r:embed="rId3" cstate="print">
                  <a:clrChange>
                    <a:clrFrom>
                      <a:srgbClr val="FFFFFF"/>
                    </a:clrFrom>
                    <a:clrTo>
                      <a:srgbClr val="FFFFFF">
                        <a:alpha val="0"/>
                      </a:srgbClr>
                    </a:clrTo>
                  </a:clrChange>
                  <a:duotone>
                    <a:prstClr val="black"/>
                    <a:schemeClr val="bg2">
                      <a:lumMod val="20000"/>
                      <a:lumOff val="80000"/>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504" t="28654" b="28437"/>
                <a:stretch/>
              </p:blipFill>
              <p:spPr>
                <a:xfrm>
                  <a:off x="994228" y="1681325"/>
                  <a:ext cx="6488899" cy="1320992"/>
                </a:xfrm>
                <a:prstGeom prst="rect">
                  <a:avLst/>
                </a:prstGeom>
              </p:spPr>
            </p:pic>
            <p:sp>
              <p:nvSpPr>
                <p:cNvPr id="18" name="Line 58">
                  <a:extLst>
                    <a:ext uri="{FF2B5EF4-FFF2-40B4-BE49-F238E27FC236}">
                      <a16:creationId xmlns:a16="http://schemas.microsoft.com/office/drawing/2014/main" id="{481A5ACF-F77E-D0E7-1ADA-5E300743DA51}"/>
                    </a:ext>
                  </a:extLst>
                </p:cNvPr>
                <p:cNvSpPr>
                  <a:spLocks noChangeShapeType="1"/>
                </p:cNvSpPr>
                <p:nvPr/>
              </p:nvSpPr>
              <p:spPr bwMode="auto">
                <a:xfrm>
                  <a:off x="1665274" y="2341822"/>
                  <a:ext cx="0" cy="694190"/>
                </a:xfrm>
                <a:prstGeom prst="line">
                  <a:avLst/>
                </a:prstGeom>
                <a:noFill/>
                <a:ln w="12700">
                  <a:solidFill>
                    <a:srgbClr val="00206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cs typeface="Calibri" pitchFamily="34" charset="0"/>
                  </a:endParaRPr>
                </a:p>
              </p:txBody>
            </p:sp>
            <p:sp>
              <p:nvSpPr>
                <p:cNvPr id="19" name="Line 59">
                  <a:extLst>
                    <a:ext uri="{FF2B5EF4-FFF2-40B4-BE49-F238E27FC236}">
                      <a16:creationId xmlns:a16="http://schemas.microsoft.com/office/drawing/2014/main" id="{6C10556D-8428-6C82-8FC6-78BADC0D2A1C}"/>
                    </a:ext>
                  </a:extLst>
                </p:cNvPr>
                <p:cNvSpPr>
                  <a:spLocks noChangeShapeType="1"/>
                </p:cNvSpPr>
                <p:nvPr/>
              </p:nvSpPr>
              <p:spPr bwMode="auto">
                <a:xfrm flipH="1">
                  <a:off x="6588224" y="1923384"/>
                  <a:ext cx="583622" cy="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cs typeface="Calibri" pitchFamily="34" charset="0"/>
                  </a:endParaRPr>
                </a:p>
              </p:txBody>
            </p:sp>
            <p:sp>
              <p:nvSpPr>
                <p:cNvPr id="20" name="Line 60">
                  <a:extLst>
                    <a:ext uri="{FF2B5EF4-FFF2-40B4-BE49-F238E27FC236}">
                      <a16:creationId xmlns:a16="http://schemas.microsoft.com/office/drawing/2014/main" id="{B843A73B-BEEE-64F9-461B-44F3F387A708}"/>
                    </a:ext>
                  </a:extLst>
                </p:cNvPr>
                <p:cNvSpPr>
                  <a:spLocks noChangeShapeType="1"/>
                </p:cNvSpPr>
                <p:nvPr/>
              </p:nvSpPr>
              <p:spPr bwMode="auto">
                <a:xfrm flipH="1">
                  <a:off x="6444208" y="2850930"/>
                  <a:ext cx="0" cy="309563"/>
                </a:xfrm>
                <a:prstGeom prst="line">
                  <a:avLst/>
                </a:prstGeom>
                <a:noFill/>
                <a:ln w="127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i="1">
                    <a:cs typeface="Calibri" pitchFamily="34" charset="0"/>
                  </a:endParaRPr>
                </a:p>
              </p:txBody>
            </p:sp>
            <p:sp>
              <p:nvSpPr>
                <p:cNvPr id="21" name="Rectangle 61">
                  <a:extLst>
                    <a:ext uri="{FF2B5EF4-FFF2-40B4-BE49-F238E27FC236}">
                      <a16:creationId xmlns:a16="http://schemas.microsoft.com/office/drawing/2014/main" id="{407EA81D-B21B-394B-BAF1-16723871BF33}"/>
                    </a:ext>
                  </a:extLst>
                </p:cNvPr>
                <p:cNvSpPr>
                  <a:spLocks noChangeArrowheads="1"/>
                </p:cNvSpPr>
                <p:nvPr/>
              </p:nvSpPr>
              <p:spPr bwMode="auto">
                <a:xfrm>
                  <a:off x="814809" y="3002316"/>
                  <a:ext cx="2250458" cy="23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342900" indent="-342900"/>
                  <a:r>
                    <a:rPr lang="en-US" i="1" dirty="0">
                      <a:cs typeface="Calibri" pitchFamily="34" charset="0"/>
                    </a:rPr>
                    <a:t>HOM coupler</a:t>
                  </a:r>
                </a:p>
              </p:txBody>
            </p:sp>
            <p:sp>
              <p:nvSpPr>
                <p:cNvPr id="22" name="Rectangle 62">
                  <a:extLst>
                    <a:ext uri="{FF2B5EF4-FFF2-40B4-BE49-F238E27FC236}">
                      <a16:creationId xmlns:a16="http://schemas.microsoft.com/office/drawing/2014/main" id="{B2DF8C16-E58B-60EE-BDAA-38F82EB68BD2}"/>
                    </a:ext>
                  </a:extLst>
                </p:cNvPr>
                <p:cNvSpPr>
                  <a:spLocks noChangeArrowheads="1"/>
                </p:cNvSpPr>
                <p:nvPr/>
              </p:nvSpPr>
              <p:spPr bwMode="auto">
                <a:xfrm>
                  <a:off x="6135565" y="3160493"/>
                  <a:ext cx="1512852" cy="23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342900" indent="-342900"/>
                  <a:r>
                    <a:rPr lang="en-US" i="1" dirty="0">
                      <a:cs typeface="Calibri" pitchFamily="34" charset="0"/>
                    </a:rPr>
                    <a:t>HOM coupler</a:t>
                  </a:r>
                </a:p>
              </p:txBody>
            </p:sp>
            <p:sp>
              <p:nvSpPr>
                <p:cNvPr id="23" name="Rectangle 63">
                  <a:extLst>
                    <a:ext uri="{FF2B5EF4-FFF2-40B4-BE49-F238E27FC236}">
                      <a16:creationId xmlns:a16="http://schemas.microsoft.com/office/drawing/2014/main" id="{F4FEF755-69EF-3DA2-222C-1BD32AFC1523}"/>
                    </a:ext>
                  </a:extLst>
                </p:cNvPr>
                <p:cNvSpPr>
                  <a:spLocks noChangeArrowheads="1"/>
                </p:cNvSpPr>
                <p:nvPr/>
              </p:nvSpPr>
              <p:spPr bwMode="auto">
                <a:xfrm>
                  <a:off x="7099839" y="1702423"/>
                  <a:ext cx="548578" cy="23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342900" indent="-342900"/>
                  <a:r>
                    <a:rPr lang="en-US" i="1" dirty="0">
                      <a:cs typeface="Calibri" pitchFamily="34" charset="0"/>
                    </a:rPr>
                    <a:t>FPC</a:t>
                  </a:r>
                </a:p>
              </p:txBody>
            </p:sp>
          </p:grpSp>
          <p:cxnSp>
            <p:nvCxnSpPr>
              <p:cNvPr id="13" name="Straight Arrow Connector 9">
                <a:extLst>
                  <a:ext uri="{FF2B5EF4-FFF2-40B4-BE49-F238E27FC236}">
                    <a16:creationId xmlns:a16="http://schemas.microsoft.com/office/drawing/2014/main" id="{96E1314B-5D6C-8F32-3DAD-B45D2DA4305D}"/>
                  </a:ext>
                </a:extLst>
              </p:cNvPr>
              <p:cNvCxnSpPr/>
              <p:nvPr/>
            </p:nvCxnSpPr>
            <p:spPr>
              <a:xfrm>
                <a:off x="1475656" y="2492896"/>
                <a:ext cx="5111890"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0">
                <a:extLst>
                  <a:ext uri="{FF2B5EF4-FFF2-40B4-BE49-F238E27FC236}">
                    <a16:creationId xmlns:a16="http://schemas.microsoft.com/office/drawing/2014/main" id="{F309F2E8-9378-E9D0-E176-B2A7EABFB232}"/>
                  </a:ext>
                </a:extLst>
              </p:cNvPr>
              <p:cNvCxnSpPr/>
              <p:nvPr/>
            </p:nvCxnSpPr>
            <p:spPr>
              <a:xfrm>
                <a:off x="6580666" y="2492896"/>
                <a:ext cx="0" cy="45196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1">
                <a:extLst>
                  <a:ext uri="{FF2B5EF4-FFF2-40B4-BE49-F238E27FC236}">
                    <a16:creationId xmlns:a16="http://schemas.microsoft.com/office/drawing/2014/main" id="{E964DEF8-30DE-2155-2A0D-901658493C83}"/>
                  </a:ext>
                </a:extLst>
              </p:cNvPr>
              <p:cNvSpPr/>
              <p:nvPr/>
            </p:nvSpPr>
            <p:spPr>
              <a:xfrm>
                <a:off x="1115616" y="2923763"/>
                <a:ext cx="720080" cy="1169605"/>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6" name="Rounded Rectangle 12">
                <a:extLst>
                  <a:ext uri="{FF2B5EF4-FFF2-40B4-BE49-F238E27FC236}">
                    <a16:creationId xmlns:a16="http://schemas.microsoft.com/office/drawing/2014/main" id="{46128E0B-7C7F-2AA5-8BD3-51EAC6D265CA}"/>
                  </a:ext>
                </a:extLst>
              </p:cNvPr>
              <p:cNvSpPr/>
              <p:nvPr/>
            </p:nvSpPr>
            <p:spPr>
              <a:xfrm>
                <a:off x="6227506" y="2923763"/>
                <a:ext cx="720080" cy="1169605"/>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grpSp>
      </p:grpSp>
      <p:sp>
        <p:nvSpPr>
          <p:cNvPr id="24" name="Rectangle 48">
            <a:extLst>
              <a:ext uri="{FF2B5EF4-FFF2-40B4-BE49-F238E27FC236}">
                <a16:creationId xmlns:a16="http://schemas.microsoft.com/office/drawing/2014/main" id="{7ABBF2D2-52E3-12AE-EB3C-DACCB67B09BF}"/>
              </a:ext>
            </a:extLst>
          </p:cNvPr>
          <p:cNvSpPr>
            <a:spLocks noChangeArrowheads="1"/>
          </p:cNvSpPr>
          <p:nvPr/>
        </p:nvSpPr>
        <p:spPr bwMode="auto">
          <a:xfrm>
            <a:off x="1660237" y="5383663"/>
            <a:ext cx="91057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6000" rIns="36000">
            <a:spAutoFit/>
          </a:bodyPr>
          <a:lstStyle/>
          <a:p>
            <a:pPr algn="just">
              <a:buFont typeface="Wingdings" pitchFamily="2" charset="2"/>
              <a:buNone/>
            </a:pPr>
            <a:r>
              <a:rPr lang="en-US" sz="2400" dirty="0">
                <a:solidFill>
                  <a:srgbClr val="0070C0"/>
                </a:solidFill>
                <a:latin typeface="Arial" panose="020B0604020202020204" pitchFamily="34" charset="0"/>
                <a:cs typeface="Arial" panose="020B0604020202020204" pitchFamily="34" charset="0"/>
              </a:rPr>
              <a:t>Dissipation on the HOM coupler antennas is the main sources of the heat for the end groups.</a:t>
            </a:r>
          </a:p>
        </p:txBody>
      </p:sp>
      <p:sp>
        <p:nvSpPr>
          <p:cNvPr id="25" name="CasellaDiTesto 24">
            <a:extLst>
              <a:ext uri="{FF2B5EF4-FFF2-40B4-BE49-F238E27FC236}">
                <a16:creationId xmlns:a16="http://schemas.microsoft.com/office/drawing/2014/main" id="{0AA99E82-7A25-E9C0-1FCD-E934F3BA5230}"/>
              </a:ext>
            </a:extLst>
          </p:cNvPr>
          <p:cNvSpPr txBox="1"/>
          <p:nvPr/>
        </p:nvSpPr>
        <p:spPr>
          <a:xfrm>
            <a:off x="9744072" y="5880885"/>
            <a:ext cx="2305055" cy="307777"/>
          </a:xfrm>
          <a:prstGeom prst="rect">
            <a:avLst/>
          </a:prstGeom>
          <a:noFill/>
        </p:spPr>
        <p:txBody>
          <a:bodyPr wrap="none" rtlCol="0">
            <a:spAutoFit/>
          </a:bodyPr>
          <a:lstStyle/>
          <a:p>
            <a:r>
              <a:rPr lang="en-GB" sz="1400" b="1" dirty="0">
                <a:solidFill>
                  <a:schemeClr val="bg2"/>
                </a:solidFill>
              </a:rPr>
              <a:t>W.-</a:t>
            </a:r>
            <a:r>
              <a:rPr lang="en-GB" sz="1400" b="1" baseline="0" dirty="0">
                <a:solidFill>
                  <a:schemeClr val="bg2"/>
                </a:solidFill>
              </a:rPr>
              <a:t> D. </a:t>
            </a:r>
            <a:r>
              <a:rPr lang="en-GB" sz="1400" b="1" baseline="0" dirty="0" err="1">
                <a:solidFill>
                  <a:schemeClr val="bg2"/>
                </a:solidFill>
              </a:rPr>
              <a:t>Möller</a:t>
            </a:r>
            <a:r>
              <a:rPr lang="en-GB" sz="1400" b="1" baseline="0" dirty="0">
                <a:solidFill>
                  <a:schemeClr val="bg2"/>
                </a:solidFill>
              </a:rPr>
              <a:t>, J. </a:t>
            </a:r>
            <a:r>
              <a:rPr lang="en-GB" sz="1400" b="1" baseline="0" dirty="0" err="1">
                <a:solidFill>
                  <a:schemeClr val="bg2"/>
                </a:solidFill>
              </a:rPr>
              <a:t>Sekutowicz</a:t>
            </a:r>
            <a:r>
              <a:rPr lang="en-GB" sz="1400" dirty="0">
                <a:solidFill>
                  <a:schemeClr val="bg2"/>
                </a:solidFill>
              </a:rPr>
              <a:t>|</a:t>
            </a:r>
            <a:endParaRPr lang="it-IT" dirty="0"/>
          </a:p>
        </p:txBody>
      </p:sp>
    </p:spTree>
    <p:extLst>
      <p:ext uri="{BB962C8B-B14F-4D97-AF65-F5344CB8AC3E}">
        <p14:creationId xmlns:p14="http://schemas.microsoft.com/office/powerpoint/2010/main" val="341320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F205A2-7B32-EE40-153E-440D9D8F00E2}"/>
              </a:ext>
            </a:extLst>
          </p:cNvPr>
          <p:cNvSpPr>
            <a:spLocks noGrp="1"/>
          </p:cNvSpPr>
          <p:nvPr>
            <p:ph type="title"/>
          </p:nvPr>
        </p:nvSpPr>
        <p:spPr/>
        <p:txBody>
          <a:bodyPr/>
          <a:lstStyle/>
          <a:p>
            <a:r>
              <a:rPr lang="de-DE" dirty="0" err="1"/>
              <a:t>Limitations</a:t>
            </a:r>
            <a:r>
              <a:rPr lang="de-DE" dirty="0"/>
              <a:t> </a:t>
            </a:r>
            <a:r>
              <a:rPr lang="de-DE" dirty="0" err="1"/>
              <a:t>of</a:t>
            </a:r>
            <a:r>
              <a:rPr lang="de-DE" dirty="0"/>
              <a:t> </a:t>
            </a:r>
            <a:r>
              <a:rPr lang="de-DE" dirty="0" err="1"/>
              <a:t>the</a:t>
            </a:r>
            <a:r>
              <a:rPr lang="de-DE" dirty="0"/>
              <a:t> </a:t>
            </a:r>
            <a:r>
              <a:rPr lang="de-DE" dirty="0" err="1"/>
              <a:t>actual</a:t>
            </a:r>
            <a:r>
              <a:rPr lang="de-DE" dirty="0"/>
              <a:t> XFEL Module - 3</a:t>
            </a:r>
            <a:endParaRPr lang="it-IT" dirty="0"/>
          </a:p>
        </p:txBody>
      </p:sp>
      <p:sp>
        <p:nvSpPr>
          <p:cNvPr id="4" name="Segnaposto data 3">
            <a:extLst>
              <a:ext uri="{FF2B5EF4-FFF2-40B4-BE49-F238E27FC236}">
                <a16:creationId xmlns:a16="http://schemas.microsoft.com/office/drawing/2014/main" id="{E4E7F4D5-8851-792D-DA34-FD5D7B1570C7}"/>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9A3FEDC-065C-EEB9-C2B1-20A718FEC878}"/>
              </a:ext>
            </a:extLst>
          </p:cNvPr>
          <p:cNvSpPr>
            <a:spLocks noGrp="1"/>
          </p:cNvSpPr>
          <p:nvPr>
            <p:ph type="ftr" sz="quarter" idx="11"/>
          </p:nvPr>
        </p:nvSpPr>
        <p:spPr/>
        <p:txBody>
          <a:bodyPr/>
          <a:lstStyle/>
          <a:p>
            <a:fld id="{3FBB366A-F7D1-4519-A1E6-A2C124910861}" type="slidenum">
              <a:rPr lang="en-US" altLang="it-IT" smtClean="0"/>
              <a:pPr/>
              <a:t>25</a:t>
            </a:fld>
            <a:endParaRPr lang="en-US" altLang="it-IT"/>
          </a:p>
        </p:txBody>
      </p:sp>
      <p:sp>
        <p:nvSpPr>
          <p:cNvPr id="6" name="Segnaposto numero diapositiva 5">
            <a:extLst>
              <a:ext uri="{FF2B5EF4-FFF2-40B4-BE49-F238E27FC236}">
                <a16:creationId xmlns:a16="http://schemas.microsoft.com/office/drawing/2014/main" id="{79FAEF17-CA35-6679-C495-618A7DE2565D}"/>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7" name="Rectangle 3">
            <a:extLst>
              <a:ext uri="{FF2B5EF4-FFF2-40B4-BE49-F238E27FC236}">
                <a16:creationId xmlns:a16="http://schemas.microsoft.com/office/drawing/2014/main" id="{7DF37142-86CF-C372-088D-C9FAF0765FBC}"/>
              </a:ext>
            </a:extLst>
          </p:cNvPr>
          <p:cNvSpPr/>
          <p:nvPr/>
        </p:nvSpPr>
        <p:spPr>
          <a:xfrm>
            <a:off x="990600" y="5466848"/>
            <a:ext cx="10896599" cy="400110"/>
          </a:xfrm>
          <a:prstGeom prst="rect">
            <a:avLst/>
          </a:prstGeom>
        </p:spPr>
        <p:txBody>
          <a:bodyPr wrap="square">
            <a:spAutoFit/>
          </a:bodyPr>
          <a:lstStyle/>
          <a:p>
            <a:pPr algn="just"/>
            <a:r>
              <a:rPr lang="en-GB" sz="20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Heating of the HOM couplers must not lead to quenching of the end-cells. </a:t>
            </a:r>
          </a:p>
        </p:txBody>
      </p:sp>
      <p:sp>
        <p:nvSpPr>
          <p:cNvPr id="8" name="Rectangle 48">
            <a:extLst>
              <a:ext uri="{FF2B5EF4-FFF2-40B4-BE49-F238E27FC236}">
                <a16:creationId xmlns:a16="http://schemas.microsoft.com/office/drawing/2014/main" id="{22B2E555-C5D6-A7DB-73A1-88BDD3F0B013}"/>
              </a:ext>
            </a:extLst>
          </p:cNvPr>
          <p:cNvSpPr>
            <a:spLocks noChangeArrowheads="1"/>
          </p:cNvSpPr>
          <p:nvPr/>
        </p:nvSpPr>
        <p:spPr bwMode="auto">
          <a:xfrm>
            <a:off x="762000" y="889372"/>
            <a:ext cx="1089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342900" indent="-342900"/>
            <a:r>
              <a:rPr lang="en-US" sz="2400" b="0" dirty="0">
                <a:solidFill>
                  <a:schemeClr val="bg2">
                    <a:lumMod val="75000"/>
                  </a:schemeClr>
                </a:solidFill>
                <a:effectLst>
                  <a:outerShdw blurRad="38100" dist="38100" dir="2700000" algn="tl">
                    <a:srgbClr val="000000">
                      <a:alpha val="43137"/>
                    </a:srgbClr>
                  </a:outerShdw>
                </a:effectLst>
                <a:latin typeface="Helvetica" pitchFamily="2" charset="0"/>
                <a:cs typeface="Arial" panose="020B0604020202020204" pitchFamily="34" charset="0"/>
              </a:rPr>
              <a:t>Experience with vertical tests (cavities immersed in the superfluid bath):</a:t>
            </a:r>
          </a:p>
        </p:txBody>
      </p:sp>
      <p:grpSp>
        <p:nvGrpSpPr>
          <p:cNvPr id="9" name="Gruppo 8">
            <a:extLst>
              <a:ext uri="{FF2B5EF4-FFF2-40B4-BE49-F238E27FC236}">
                <a16:creationId xmlns:a16="http://schemas.microsoft.com/office/drawing/2014/main" id="{CA0FC261-9025-1126-754F-9757F139D570}"/>
              </a:ext>
            </a:extLst>
          </p:cNvPr>
          <p:cNvGrpSpPr/>
          <p:nvPr/>
        </p:nvGrpSpPr>
        <p:grpSpPr>
          <a:xfrm>
            <a:off x="1508986" y="1484176"/>
            <a:ext cx="3310910" cy="1944637"/>
            <a:chOff x="1502059" y="1352848"/>
            <a:chExt cx="3310910" cy="1944637"/>
          </a:xfrm>
        </p:grpSpPr>
        <p:pic>
          <p:nvPicPr>
            <p:cNvPr id="10" name="Picture 38" descr="9610_MC_Cryomodul_XFEL_2009_06_30e">
              <a:extLst>
                <a:ext uri="{FF2B5EF4-FFF2-40B4-BE49-F238E27FC236}">
                  <a16:creationId xmlns:a16="http://schemas.microsoft.com/office/drawing/2014/main" id="{A1EFD38C-A763-C267-B0DC-21E5222224E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1158" r="21819"/>
            <a:stretch>
              <a:fillRect/>
            </a:stretch>
          </p:blipFill>
          <p:spPr bwMode="auto">
            <a:xfrm>
              <a:off x="1502059" y="1528554"/>
              <a:ext cx="1882884" cy="1768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9" descr="9610_MC_Cryomodul_XFEL_2009_06_30d">
              <a:extLst>
                <a:ext uri="{FF2B5EF4-FFF2-40B4-BE49-F238E27FC236}">
                  <a16:creationId xmlns:a16="http://schemas.microsoft.com/office/drawing/2014/main" id="{41D9EE8F-7095-B099-B6C3-764E1D99B61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6890" r="12273"/>
            <a:stretch>
              <a:fillRect/>
            </a:stretch>
          </p:blipFill>
          <p:spPr bwMode="auto">
            <a:xfrm>
              <a:off x="3776010" y="1528554"/>
              <a:ext cx="1036959" cy="91535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7">
              <a:extLst>
                <a:ext uri="{FF2B5EF4-FFF2-40B4-BE49-F238E27FC236}">
                  <a16:creationId xmlns:a16="http://schemas.microsoft.com/office/drawing/2014/main" id="{AB4F3F86-CE63-2533-36B9-83494D04B435}"/>
                </a:ext>
              </a:extLst>
            </p:cNvPr>
            <p:cNvSpPr/>
            <p:nvPr/>
          </p:nvSpPr>
          <p:spPr>
            <a:xfrm>
              <a:off x="3302754" y="1352848"/>
              <a:ext cx="1497846" cy="1361493"/>
            </a:xfrm>
            <a:prstGeom prst="wedgeEllipseCallout">
              <a:avLst>
                <a:gd name="adj1" fmla="val -66684"/>
                <a:gd name="adj2" fmla="val -393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49">
            <a:extLst>
              <a:ext uri="{FF2B5EF4-FFF2-40B4-BE49-F238E27FC236}">
                <a16:creationId xmlns:a16="http://schemas.microsoft.com/office/drawing/2014/main" id="{0FAF8987-2322-6376-091A-B93CD59C9F39}"/>
              </a:ext>
            </a:extLst>
          </p:cNvPr>
          <p:cNvSpPr>
            <a:spLocks noChangeArrowheads="1"/>
          </p:cNvSpPr>
          <p:nvPr/>
        </p:nvSpPr>
        <p:spPr bwMode="auto">
          <a:xfrm>
            <a:off x="5763491" y="2177490"/>
            <a:ext cx="4344568" cy="76095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72000" tIns="72000" rIns="72000" bIns="72000">
            <a:spAutoFit/>
          </a:bodyPr>
          <a:lstStyle/>
          <a:p>
            <a:pPr>
              <a:buFont typeface="Wingdings" pitchFamily="2" charset="2"/>
              <a:buNone/>
            </a:pPr>
            <a:r>
              <a:rPr lang="en-GB" sz="2000" dirty="0">
                <a:solidFill>
                  <a:schemeClr val="bg2">
                    <a:lumMod val="75000"/>
                  </a:schemeClr>
                </a:solidFill>
                <a:latin typeface="Arial" panose="020B0604020202020204" pitchFamily="34" charset="0"/>
                <a:cs typeface="Arial" panose="020B0604020202020204" pitchFamily="34" charset="0"/>
              </a:rPr>
              <a:t>Without HOM antennae: </a:t>
            </a:r>
          </a:p>
          <a:p>
            <a:pPr>
              <a:buFont typeface="Wingdings" pitchFamily="2" charset="2"/>
              <a:buNone/>
            </a:pPr>
            <a:r>
              <a:rPr lang="en-GB" sz="2000" b="0" dirty="0">
                <a:solidFill>
                  <a:schemeClr val="bg2">
                    <a:lumMod val="75000"/>
                  </a:schemeClr>
                </a:solidFill>
                <a:latin typeface="Arial" panose="020B0604020202020204" pitchFamily="34" charset="0"/>
                <a:cs typeface="Arial" panose="020B0604020202020204" pitchFamily="34" charset="0"/>
              </a:rPr>
              <a:t>E</a:t>
            </a:r>
            <a:r>
              <a:rPr lang="en-GB" sz="2000" b="0" baseline="-25000" dirty="0">
                <a:solidFill>
                  <a:schemeClr val="bg2">
                    <a:lumMod val="75000"/>
                  </a:schemeClr>
                </a:solidFill>
                <a:latin typeface="Arial" panose="020B0604020202020204" pitchFamily="34" charset="0"/>
                <a:cs typeface="Arial" panose="020B0604020202020204" pitchFamily="34" charset="0"/>
              </a:rPr>
              <a:t>acc</a:t>
            </a:r>
            <a:r>
              <a:rPr lang="en-GB" sz="2000" b="0" dirty="0">
                <a:solidFill>
                  <a:schemeClr val="bg2">
                    <a:lumMod val="75000"/>
                  </a:schemeClr>
                </a:solidFill>
                <a:latin typeface="Arial" panose="020B0604020202020204" pitchFamily="34" charset="0"/>
                <a:cs typeface="Arial" panose="020B0604020202020204" pitchFamily="34" charset="0"/>
              </a:rPr>
              <a:t> up to 45 MV/m in the CW mode</a:t>
            </a:r>
          </a:p>
        </p:txBody>
      </p:sp>
      <p:grpSp>
        <p:nvGrpSpPr>
          <p:cNvPr id="14" name="Gruppo 13">
            <a:extLst>
              <a:ext uri="{FF2B5EF4-FFF2-40B4-BE49-F238E27FC236}">
                <a16:creationId xmlns:a16="http://schemas.microsoft.com/office/drawing/2014/main" id="{1AB1E842-DC89-82A0-2B9B-4ACCBC5A2B53}"/>
              </a:ext>
            </a:extLst>
          </p:cNvPr>
          <p:cNvGrpSpPr/>
          <p:nvPr/>
        </p:nvGrpSpPr>
        <p:grpSpPr>
          <a:xfrm>
            <a:off x="1508986" y="3641310"/>
            <a:ext cx="3406453" cy="1671920"/>
            <a:chOff x="1508986" y="3641310"/>
            <a:chExt cx="3406453" cy="1671920"/>
          </a:xfrm>
        </p:grpSpPr>
        <p:pic>
          <p:nvPicPr>
            <p:cNvPr id="15" name="Picture 7" descr="9610_MC_Cryomodul_XFEL_2009_06_30">
              <a:extLst>
                <a:ext uri="{FF2B5EF4-FFF2-40B4-BE49-F238E27FC236}">
                  <a16:creationId xmlns:a16="http://schemas.microsoft.com/office/drawing/2014/main" id="{CCA80EFD-D6C1-4373-D800-E7A72D8D6BE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7187" t="4576" r="-2080" b="17682"/>
            <a:stretch/>
          </p:blipFill>
          <p:spPr bwMode="auto">
            <a:xfrm>
              <a:off x="1508986" y="3656606"/>
              <a:ext cx="1941460" cy="1656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9610_MC_Cryomodul_XFEL_2009_06_30a">
              <a:extLst>
                <a:ext uri="{FF2B5EF4-FFF2-40B4-BE49-F238E27FC236}">
                  <a16:creationId xmlns:a16="http://schemas.microsoft.com/office/drawing/2014/main" id="{84C0A3BE-87E7-2B9A-F19B-12899DBF37A6}"/>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3110" t="13506" r="8434" b="37199"/>
            <a:stretch/>
          </p:blipFill>
          <p:spPr bwMode="auto">
            <a:xfrm>
              <a:off x="3881334" y="3641310"/>
              <a:ext cx="1034105" cy="90609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Oval Callout 11">
            <a:extLst>
              <a:ext uri="{FF2B5EF4-FFF2-40B4-BE49-F238E27FC236}">
                <a16:creationId xmlns:a16="http://schemas.microsoft.com/office/drawing/2014/main" id="{F3BD1722-339F-6123-66D9-3533694D2525}"/>
              </a:ext>
            </a:extLst>
          </p:cNvPr>
          <p:cNvSpPr/>
          <p:nvPr/>
        </p:nvSpPr>
        <p:spPr>
          <a:xfrm>
            <a:off x="3310479" y="3401543"/>
            <a:ext cx="1642522" cy="1361493"/>
          </a:xfrm>
          <a:prstGeom prst="wedgeEllipseCallout">
            <a:avLst>
              <a:gd name="adj1" fmla="val -66684"/>
              <a:gd name="adj2" fmla="val -393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5B1B5A7-392C-D78D-A959-C8ABD2D74480}"/>
              </a:ext>
            </a:extLst>
          </p:cNvPr>
          <p:cNvSpPr>
            <a:spLocks noChangeArrowheads="1"/>
          </p:cNvSpPr>
          <p:nvPr/>
        </p:nvSpPr>
        <p:spPr bwMode="auto">
          <a:xfrm>
            <a:off x="5791200" y="3972216"/>
            <a:ext cx="5105400" cy="76095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72000" tIns="72000" rIns="72000" bIns="72000">
            <a:spAutoFit/>
          </a:bodyPr>
          <a:lstStyle/>
          <a:p>
            <a:pPr>
              <a:buFont typeface="Wingdings" pitchFamily="2" charset="2"/>
              <a:buNone/>
            </a:pPr>
            <a:r>
              <a:rPr lang="en-GB" sz="2000" dirty="0">
                <a:solidFill>
                  <a:schemeClr val="bg2">
                    <a:lumMod val="75000"/>
                  </a:schemeClr>
                </a:solidFill>
                <a:latin typeface="Arial" panose="020B0604020202020204" pitchFamily="34" charset="0"/>
                <a:cs typeface="Arial" panose="020B0604020202020204" pitchFamily="34" charset="0"/>
              </a:rPr>
              <a:t>With HOM antennae: </a:t>
            </a:r>
          </a:p>
          <a:p>
            <a:pPr>
              <a:buFont typeface="Wingdings" pitchFamily="2" charset="2"/>
              <a:buNone/>
            </a:pPr>
            <a:r>
              <a:rPr lang="en-GB" sz="2000" b="0" dirty="0">
                <a:solidFill>
                  <a:schemeClr val="bg2">
                    <a:lumMod val="75000"/>
                  </a:schemeClr>
                </a:solidFill>
                <a:latin typeface="Arial" panose="020B0604020202020204" pitchFamily="34" charset="0"/>
                <a:cs typeface="Arial" panose="020B0604020202020204" pitchFamily="34" charset="0"/>
              </a:rPr>
              <a:t>E</a:t>
            </a:r>
            <a:r>
              <a:rPr lang="en-GB" sz="2000" b="0" baseline="-25000" dirty="0">
                <a:solidFill>
                  <a:schemeClr val="bg2">
                    <a:lumMod val="75000"/>
                  </a:schemeClr>
                </a:solidFill>
                <a:latin typeface="Arial" panose="020B0604020202020204" pitchFamily="34" charset="0"/>
                <a:cs typeface="Arial" panose="020B0604020202020204" pitchFamily="34" charset="0"/>
              </a:rPr>
              <a:t>acc</a:t>
            </a:r>
            <a:r>
              <a:rPr lang="en-GB" sz="2000" b="0" dirty="0">
                <a:solidFill>
                  <a:schemeClr val="bg2">
                    <a:lumMod val="75000"/>
                  </a:schemeClr>
                </a:solidFill>
                <a:latin typeface="Arial" panose="020B0604020202020204" pitchFamily="34" charset="0"/>
                <a:cs typeface="Arial" panose="020B0604020202020204" pitchFamily="34" charset="0"/>
              </a:rPr>
              <a:t> up to 13 MV/m in the CW mode</a:t>
            </a:r>
          </a:p>
        </p:txBody>
      </p:sp>
      <p:sp>
        <p:nvSpPr>
          <p:cNvPr id="19" name="CasellaDiTesto 18">
            <a:extLst>
              <a:ext uri="{FF2B5EF4-FFF2-40B4-BE49-F238E27FC236}">
                <a16:creationId xmlns:a16="http://schemas.microsoft.com/office/drawing/2014/main" id="{AB7B9BCE-2589-9597-91E5-DBCFD8B5BB98}"/>
              </a:ext>
            </a:extLst>
          </p:cNvPr>
          <p:cNvSpPr txBox="1"/>
          <p:nvPr/>
        </p:nvSpPr>
        <p:spPr>
          <a:xfrm>
            <a:off x="9744072" y="5880885"/>
            <a:ext cx="2305055" cy="307777"/>
          </a:xfrm>
          <a:prstGeom prst="rect">
            <a:avLst/>
          </a:prstGeom>
          <a:noFill/>
        </p:spPr>
        <p:txBody>
          <a:bodyPr wrap="none" rtlCol="0">
            <a:spAutoFit/>
          </a:bodyPr>
          <a:lstStyle/>
          <a:p>
            <a:r>
              <a:rPr lang="en-GB" sz="1400" b="1" dirty="0">
                <a:solidFill>
                  <a:schemeClr val="bg2"/>
                </a:solidFill>
              </a:rPr>
              <a:t>W.-</a:t>
            </a:r>
            <a:r>
              <a:rPr lang="en-GB" sz="1400" b="1" baseline="0" dirty="0">
                <a:solidFill>
                  <a:schemeClr val="bg2"/>
                </a:solidFill>
              </a:rPr>
              <a:t> D. </a:t>
            </a:r>
            <a:r>
              <a:rPr lang="en-GB" sz="1400" b="1" baseline="0" dirty="0" err="1">
                <a:solidFill>
                  <a:schemeClr val="bg2"/>
                </a:solidFill>
              </a:rPr>
              <a:t>Möller</a:t>
            </a:r>
            <a:r>
              <a:rPr lang="en-GB" sz="1400" b="1" baseline="0" dirty="0">
                <a:solidFill>
                  <a:schemeClr val="bg2"/>
                </a:solidFill>
              </a:rPr>
              <a:t>, J. </a:t>
            </a:r>
            <a:r>
              <a:rPr lang="en-GB" sz="1400" b="1" baseline="0" dirty="0" err="1">
                <a:solidFill>
                  <a:schemeClr val="bg2"/>
                </a:solidFill>
              </a:rPr>
              <a:t>Sekutowicz</a:t>
            </a:r>
            <a:r>
              <a:rPr lang="en-GB" sz="1400" dirty="0">
                <a:solidFill>
                  <a:schemeClr val="bg2"/>
                </a:solidFill>
              </a:rPr>
              <a:t>|</a:t>
            </a:r>
            <a:endParaRPr lang="it-IT" dirty="0"/>
          </a:p>
        </p:txBody>
      </p:sp>
    </p:spTree>
    <p:extLst>
      <p:ext uri="{BB962C8B-B14F-4D97-AF65-F5344CB8AC3E}">
        <p14:creationId xmlns:p14="http://schemas.microsoft.com/office/powerpoint/2010/main" val="261497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01E716-DF36-8261-86EF-1958331E7804}"/>
              </a:ext>
            </a:extLst>
          </p:cNvPr>
          <p:cNvSpPr>
            <a:spLocks noGrp="1"/>
          </p:cNvSpPr>
          <p:nvPr>
            <p:ph type="title"/>
          </p:nvPr>
        </p:nvSpPr>
        <p:spPr/>
        <p:txBody>
          <a:bodyPr/>
          <a:lstStyle/>
          <a:p>
            <a:r>
              <a:rPr lang="it-IT" dirty="0"/>
              <a:t>A </a:t>
            </a:r>
            <a:r>
              <a:rPr lang="it-IT" dirty="0" err="1"/>
              <a:t>few</a:t>
            </a:r>
            <a:r>
              <a:rPr lang="it-IT" dirty="0"/>
              <a:t> guidelines for TESLA </a:t>
            </a:r>
            <a:r>
              <a:rPr lang="it-IT" dirty="0" err="1"/>
              <a:t>based</a:t>
            </a:r>
            <a:r>
              <a:rPr lang="it-IT" dirty="0"/>
              <a:t> CW </a:t>
            </a:r>
            <a:r>
              <a:rPr lang="it-IT" dirty="0" err="1"/>
              <a:t>XFELs</a:t>
            </a:r>
            <a:endParaRPr lang="it-IT" dirty="0"/>
          </a:p>
        </p:txBody>
      </p:sp>
      <p:sp>
        <p:nvSpPr>
          <p:cNvPr id="3" name="Segnaposto contenuto 2">
            <a:extLst>
              <a:ext uri="{FF2B5EF4-FFF2-40B4-BE49-F238E27FC236}">
                <a16:creationId xmlns:a16="http://schemas.microsoft.com/office/drawing/2014/main" id="{B893F4A0-C392-0997-729F-F87D7EFC1542}"/>
              </a:ext>
            </a:extLst>
          </p:cNvPr>
          <p:cNvSpPr>
            <a:spLocks noGrp="1"/>
          </p:cNvSpPr>
          <p:nvPr>
            <p:ph idx="1"/>
          </p:nvPr>
        </p:nvSpPr>
        <p:spPr/>
        <p:txBody>
          <a:bodyPr/>
          <a:lstStyle/>
          <a:p>
            <a:pPr marL="342900" indent="-342900">
              <a:spcBef>
                <a:spcPts val="900"/>
              </a:spcBef>
              <a:buClr>
                <a:srgbClr val="C00000"/>
              </a:buClr>
              <a:buFont typeface="Wingdings" pitchFamily="2" charset="2"/>
              <a:buChar char="§"/>
            </a:pPr>
            <a:r>
              <a:rPr lang="it-IT" b="1" dirty="0" err="1"/>
              <a:t>Don’t</a:t>
            </a:r>
            <a:r>
              <a:rPr lang="it-IT" b="1" dirty="0"/>
              <a:t> </a:t>
            </a:r>
            <a:r>
              <a:rPr lang="it-IT" b="1" dirty="0" err="1"/>
              <a:t>tuch</a:t>
            </a:r>
            <a:r>
              <a:rPr lang="it-IT" b="1" dirty="0"/>
              <a:t> the </a:t>
            </a:r>
            <a:r>
              <a:rPr lang="it-IT" b="1" dirty="0" err="1"/>
              <a:t>cavity</a:t>
            </a:r>
            <a:r>
              <a:rPr lang="it-IT" b="1" dirty="0"/>
              <a:t> design </a:t>
            </a:r>
            <a:r>
              <a:rPr lang="it-IT" dirty="0"/>
              <a:t>and </a:t>
            </a:r>
            <a:r>
              <a:rPr lang="it-IT" dirty="0" err="1"/>
              <a:t>fabrication</a:t>
            </a:r>
            <a:r>
              <a:rPr lang="it-IT" dirty="0"/>
              <a:t> </a:t>
            </a:r>
            <a:r>
              <a:rPr lang="it-IT" dirty="0" err="1"/>
              <a:t>metodology</a:t>
            </a:r>
            <a:endParaRPr lang="it-IT" dirty="0"/>
          </a:p>
          <a:p>
            <a:pPr marL="342900" indent="-342900">
              <a:spcBef>
                <a:spcPts val="900"/>
              </a:spcBef>
              <a:buClr>
                <a:srgbClr val="C00000"/>
              </a:buClr>
              <a:buFont typeface="Wingdings" pitchFamily="2" charset="2"/>
              <a:buChar char="§"/>
            </a:pPr>
            <a:r>
              <a:rPr lang="it-IT" dirty="0" err="1"/>
              <a:t>Improve</a:t>
            </a:r>
            <a:r>
              <a:rPr lang="it-IT" dirty="0"/>
              <a:t> </a:t>
            </a:r>
            <a:r>
              <a:rPr lang="it-IT" dirty="0" err="1"/>
              <a:t>surface</a:t>
            </a:r>
            <a:r>
              <a:rPr lang="it-IT" dirty="0"/>
              <a:t> treatment for </a:t>
            </a:r>
            <a:r>
              <a:rPr lang="it-IT" b="1" dirty="0" err="1"/>
              <a:t>higher</a:t>
            </a:r>
            <a:r>
              <a:rPr lang="it-IT" b="1" dirty="0"/>
              <a:t> Q</a:t>
            </a:r>
            <a:r>
              <a:rPr lang="it-IT" b="1" baseline="-25000" dirty="0"/>
              <a:t>0 </a:t>
            </a:r>
            <a:r>
              <a:rPr lang="it-IT" dirty="0"/>
              <a:t>(</a:t>
            </a:r>
            <a:r>
              <a:rPr lang="it-IT" dirty="0" err="1"/>
              <a:t>lower</a:t>
            </a:r>
            <a:r>
              <a:rPr lang="it-IT" dirty="0"/>
              <a:t> </a:t>
            </a:r>
            <a:r>
              <a:rPr lang="it-IT" dirty="0" err="1"/>
              <a:t>surface</a:t>
            </a:r>
            <a:r>
              <a:rPr lang="it-IT" dirty="0"/>
              <a:t> </a:t>
            </a:r>
            <a:r>
              <a:rPr lang="it-IT" dirty="0" err="1"/>
              <a:t>resisstance</a:t>
            </a:r>
            <a:r>
              <a:rPr lang="it-IT" dirty="0"/>
              <a:t>, </a:t>
            </a:r>
            <a:r>
              <a:rPr lang="it-IT" dirty="0" err="1"/>
              <a:t>R</a:t>
            </a:r>
            <a:r>
              <a:rPr lang="it-IT" baseline="-25000" dirty="0" err="1"/>
              <a:t>s</a:t>
            </a:r>
            <a:r>
              <a:rPr lang="it-IT" dirty="0"/>
              <a:t>) </a:t>
            </a:r>
          </a:p>
          <a:p>
            <a:pPr marL="342900" indent="-342900">
              <a:spcBef>
                <a:spcPts val="900"/>
              </a:spcBef>
              <a:buClr>
                <a:srgbClr val="C00000"/>
              </a:buClr>
              <a:buFont typeface="Wingdings" pitchFamily="2" charset="2"/>
              <a:buChar char="§"/>
            </a:pPr>
            <a:r>
              <a:rPr lang="it-IT" b="1" dirty="0" err="1"/>
              <a:t>Mantain</a:t>
            </a:r>
            <a:r>
              <a:rPr lang="it-IT" b="1" dirty="0"/>
              <a:t> the </a:t>
            </a:r>
            <a:r>
              <a:rPr lang="it-IT" b="1" dirty="0" err="1"/>
              <a:t>ancillaries</a:t>
            </a:r>
            <a:r>
              <a:rPr lang="it-IT" b="1" dirty="0"/>
              <a:t> </a:t>
            </a:r>
            <a:r>
              <a:rPr lang="it-IT" dirty="0"/>
              <a:t>(power </a:t>
            </a:r>
            <a:r>
              <a:rPr lang="it-IT" dirty="0" err="1"/>
              <a:t>couipler</a:t>
            </a:r>
            <a:r>
              <a:rPr lang="it-IT" dirty="0"/>
              <a:t>, tuner, </a:t>
            </a:r>
            <a:r>
              <a:rPr lang="it-IT" dirty="0" err="1"/>
              <a:t>etc</a:t>
            </a:r>
            <a:r>
              <a:rPr lang="it-IT" dirty="0"/>
              <a:t>) </a:t>
            </a:r>
            <a:r>
              <a:rPr lang="it-IT" dirty="0" err="1"/>
              <a:t>whenever</a:t>
            </a:r>
            <a:r>
              <a:rPr lang="it-IT" dirty="0"/>
              <a:t> </a:t>
            </a:r>
            <a:r>
              <a:rPr lang="it-IT" dirty="0" err="1"/>
              <a:t>possiblle</a:t>
            </a:r>
            <a:endParaRPr lang="it-IT" dirty="0"/>
          </a:p>
          <a:p>
            <a:pPr marL="342900" indent="-342900">
              <a:spcBef>
                <a:spcPts val="900"/>
              </a:spcBef>
              <a:buClr>
                <a:srgbClr val="C00000"/>
              </a:buClr>
              <a:buFont typeface="Wingdings" pitchFamily="2" charset="2"/>
              <a:buChar char="§"/>
            </a:pPr>
            <a:r>
              <a:rPr lang="it-IT" b="1" dirty="0"/>
              <a:t>Re-design </a:t>
            </a:r>
            <a:r>
              <a:rPr lang="it-IT" b="1" dirty="0" err="1"/>
              <a:t>cryogenic</a:t>
            </a:r>
            <a:r>
              <a:rPr lang="it-IT" b="1" dirty="0"/>
              <a:t> </a:t>
            </a:r>
            <a:r>
              <a:rPr lang="it-IT" b="1" dirty="0" err="1"/>
              <a:t>distribution</a:t>
            </a:r>
            <a:r>
              <a:rPr lang="it-IT" b="1" dirty="0"/>
              <a:t> </a:t>
            </a:r>
            <a:r>
              <a:rPr lang="it-IT" dirty="0"/>
              <a:t>to </a:t>
            </a:r>
            <a:r>
              <a:rPr lang="it-IT" dirty="0" err="1"/>
              <a:t>allow</a:t>
            </a:r>
            <a:r>
              <a:rPr lang="it-IT" dirty="0"/>
              <a:t> </a:t>
            </a:r>
            <a:r>
              <a:rPr lang="it-IT" dirty="0" err="1"/>
              <a:t>higher</a:t>
            </a:r>
            <a:r>
              <a:rPr lang="it-IT" dirty="0"/>
              <a:t> </a:t>
            </a:r>
            <a:r>
              <a:rPr lang="it-IT" dirty="0" err="1"/>
              <a:t>heat</a:t>
            </a:r>
            <a:r>
              <a:rPr lang="it-IT" dirty="0"/>
              <a:t> load </a:t>
            </a:r>
            <a:r>
              <a:rPr lang="it-IT" dirty="0" err="1"/>
              <a:t>at</a:t>
            </a:r>
            <a:r>
              <a:rPr lang="it-IT" dirty="0"/>
              <a:t> 2 K.</a:t>
            </a:r>
          </a:p>
          <a:p>
            <a:pPr marL="647700" lvl="1" indent="-342900">
              <a:spcBef>
                <a:spcPts val="900"/>
              </a:spcBef>
              <a:buClr>
                <a:srgbClr val="C00000"/>
              </a:buClr>
              <a:buFont typeface="Wingdings" pitchFamily="2" charset="2"/>
              <a:buChar char="§"/>
            </a:pPr>
            <a:r>
              <a:rPr lang="it-IT" sz="2200" dirty="0"/>
              <a:t>1 JT valve per </a:t>
            </a:r>
            <a:r>
              <a:rPr lang="it-IT" sz="2200" dirty="0" err="1"/>
              <a:t>module</a:t>
            </a:r>
            <a:r>
              <a:rPr lang="it-IT" sz="2200" dirty="0"/>
              <a:t>, i.e. up to &gt; 20 </a:t>
            </a:r>
            <a:r>
              <a:rPr lang="it-IT" sz="2200" dirty="0" err="1"/>
              <a:t>W</a:t>
            </a:r>
            <a:r>
              <a:rPr lang="it-IT" sz="2200" dirty="0"/>
              <a:t>/</a:t>
            </a:r>
            <a:r>
              <a:rPr lang="it-IT" sz="2200" dirty="0" err="1"/>
              <a:t>cavity</a:t>
            </a:r>
            <a:endParaRPr lang="it-IT" sz="2200" dirty="0"/>
          </a:p>
          <a:p>
            <a:pPr marL="647700" lvl="1" indent="-342900">
              <a:spcBef>
                <a:spcPts val="900"/>
              </a:spcBef>
              <a:buClr>
                <a:srgbClr val="C00000"/>
              </a:buClr>
              <a:buFont typeface="Wingdings" pitchFamily="2" charset="2"/>
              <a:buChar char="§"/>
            </a:pPr>
            <a:r>
              <a:rPr lang="it-IT" sz="2200" dirty="0" err="1"/>
              <a:t>Slightly</a:t>
            </a:r>
            <a:r>
              <a:rPr lang="it-IT" sz="2200" dirty="0"/>
              <a:t> </a:t>
            </a:r>
            <a:r>
              <a:rPr lang="it-IT" sz="2200" dirty="0" err="1"/>
              <a:t>increase</a:t>
            </a:r>
            <a:r>
              <a:rPr lang="it-IT" sz="2200" dirty="0"/>
              <a:t> the size of the 2 </a:t>
            </a:r>
            <a:r>
              <a:rPr lang="it-IT" sz="2200" dirty="0" err="1"/>
              <a:t>phase</a:t>
            </a:r>
            <a:r>
              <a:rPr lang="it-IT" sz="2200" dirty="0"/>
              <a:t> </a:t>
            </a:r>
            <a:r>
              <a:rPr lang="it-IT" sz="2200" dirty="0" err="1"/>
              <a:t>pipes</a:t>
            </a:r>
            <a:r>
              <a:rPr lang="it-IT" sz="2200" dirty="0"/>
              <a:t> </a:t>
            </a:r>
            <a:r>
              <a:rPr lang="it-IT" sz="2200" dirty="0" err="1"/>
              <a:t>accordingly</a:t>
            </a:r>
            <a:r>
              <a:rPr lang="it-IT" sz="2200" dirty="0"/>
              <a:t> </a:t>
            </a:r>
          </a:p>
          <a:p>
            <a:pPr marL="342900" indent="-342900">
              <a:spcBef>
                <a:spcPts val="900"/>
              </a:spcBef>
              <a:buClr>
                <a:srgbClr val="C00000"/>
              </a:buClr>
              <a:buFont typeface="Wingdings" pitchFamily="2" charset="2"/>
              <a:buChar char="§"/>
            </a:pPr>
            <a:r>
              <a:rPr lang="it-IT" sz="2600" b="1" dirty="0" err="1"/>
              <a:t>Implement</a:t>
            </a:r>
            <a:r>
              <a:rPr lang="it-IT" sz="2600" b="1" dirty="0"/>
              <a:t> </a:t>
            </a:r>
            <a:r>
              <a:rPr lang="it-IT" sz="2600" b="1" dirty="0" err="1"/>
              <a:t>touls</a:t>
            </a:r>
            <a:r>
              <a:rPr lang="it-IT" sz="2600" b="1" dirty="0"/>
              <a:t> </a:t>
            </a:r>
            <a:r>
              <a:rPr lang="it-IT" sz="2600" b="1" dirty="0" err="1"/>
              <a:t>needed</a:t>
            </a:r>
            <a:r>
              <a:rPr lang="it-IT" sz="2600" b="1" dirty="0"/>
              <a:t> for high Q</a:t>
            </a:r>
            <a:r>
              <a:rPr lang="it-IT" sz="2600" b="1" baseline="-25000" dirty="0"/>
              <a:t>0</a:t>
            </a:r>
            <a:r>
              <a:rPr lang="it-IT" sz="2600" dirty="0"/>
              <a:t>:</a:t>
            </a:r>
          </a:p>
          <a:p>
            <a:pPr marL="647700" lvl="1" indent="-342900">
              <a:spcBef>
                <a:spcPts val="900"/>
              </a:spcBef>
              <a:buClr>
                <a:srgbClr val="C00000"/>
              </a:buClr>
              <a:buFont typeface="Wingdings" pitchFamily="2" charset="2"/>
              <a:buChar char="§"/>
            </a:pPr>
            <a:r>
              <a:rPr lang="it-IT" sz="2200" dirty="0" err="1"/>
              <a:t>Implement</a:t>
            </a:r>
            <a:r>
              <a:rPr lang="it-IT" sz="2200" dirty="0"/>
              <a:t> </a:t>
            </a:r>
            <a:r>
              <a:rPr lang="it-IT" sz="2200" dirty="0" err="1"/>
              <a:t>magnetic</a:t>
            </a:r>
            <a:r>
              <a:rPr lang="it-IT" sz="2200" dirty="0"/>
              <a:t> </a:t>
            </a:r>
            <a:r>
              <a:rPr lang="it-IT" sz="2200" dirty="0" err="1"/>
              <a:t>hygiene</a:t>
            </a:r>
            <a:r>
              <a:rPr lang="it-IT" sz="2200" dirty="0"/>
              <a:t> </a:t>
            </a:r>
            <a:r>
              <a:rPr lang="it-IT" sz="2200" dirty="0" err="1"/>
              <a:t>around</a:t>
            </a:r>
            <a:r>
              <a:rPr lang="it-IT" sz="2200" dirty="0"/>
              <a:t> the </a:t>
            </a:r>
            <a:r>
              <a:rPr lang="it-IT" sz="2200" dirty="0" err="1"/>
              <a:t>cavities</a:t>
            </a:r>
            <a:endParaRPr lang="it-IT" sz="2200" dirty="0"/>
          </a:p>
          <a:p>
            <a:pPr marL="647700" lvl="1" indent="-342900">
              <a:spcBef>
                <a:spcPts val="900"/>
              </a:spcBef>
              <a:buClr>
                <a:srgbClr val="C00000"/>
              </a:buClr>
              <a:buFont typeface="Wingdings" pitchFamily="2" charset="2"/>
              <a:buChar char="§"/>
            </a:pPr>
            <a:r>
              <a:rPr lang="it-IT" sz="2200" dirty="0" err="1"/>
              <a:t>Improuve</a:t>
            </a:r>
            <a:r>
              <a:rPr lang="it-IT" sz="2200" dirty="0"/>
              <a:t> 2 K </a:t>
            </a:r>
            <a:r>
              <a:rPr lang="it-IT" sz="2200" dirty="0" err="1"/>
              <a:t>distribution</a:t>
            </a:r>
            <a:r>
              <a:rPr lang="it-IT" sz="2200" dirty="0"/>
              <a:t> for fast cool-down</a:t>
            </a:r>
          </a:p>
          <a:p>
            <a:pPr marL="342900" indent="-342900">
              <a:spcBef>
                <a:spcPts val="900"/>
              </a:spcBef>
              <a:buClr>
                <a:srgbClr val="C00000"/>
              </a:buClr>
              <a:buFont typeface="Wingdings" pitchFamily="2" charset="2"/>
              <a:buChar char="§"/>
            </a:pPr>
            <a:r>
              <a:rPr lang="it-IT" b="1" dirty="0" err="1"/>
              <a:t>Suppress</a:t>
            </a:r>
            <a:r>
              <a:rPr lang="it-IT" b="1" dirty="0"/>
              <a:t> the </a:t>
            </a:r>
            <a:r>
              <a:rPr lang="it-IT" b="1" dirty="0" err="1"/>
              <a:t>lower</a:t>
            </a:r>
            <a:r>
              <a:rPr lang="it-IT" b="1" dirty="0"/>
              <a:t> part of the 5 K </a:t>
            </a:r>
            <a:r>
              <a:rPr lang="it-IT" b="1" dirty="0" err="1"/>
              <a:t>schield</a:t>
            </a:r>
            <a:r>
              <a:rPr lang="it-IT" dirty="0"/>
              <a:t> </a:t>
            </a:r>
            <a:r>
              <a:rPr lang="it-IT" dirty="0" err="1"/>
              <a:t>not</a:t>
            </a:r>
            <a:r>
              <a:rPr lang="it-IT" dirty="0"/>
              <a:t> </a:t>
            </a:r>
            <a:r>
              <a:rPr lang="it-IT" dirty="0" err="1"/>
              <a:t>needed</a:t>
            </a:r>
            <a:r>
              <a:rPr lang="it-IT" dirty="0"/>
              <a:t> for CW </a:t>
            </a:r>
            <a:r>
              <a:rPr lang="it-IT" dirty="0" err="1"/>
              <a:t>operation</a:t>
            </a:r>
            <a:endParaRPr lang="it-IT" dirty="0"/>
          </a:p>
          <a:p>
            <a:pPr marL="342900" indent="-342900">
              <a:spcBef>
                <a:spcPts val="900"/>
              </a:spcBef>
              <a:buClr>
                <a:srgbClr val="C00000"/>
              </a:buClr>
              <a:buFont typeface="Wingdings" pitchFamily="2" charset="2"/>
              <a:buChar char="§"/>
            </a:pPr>
            <a:r>
              <a:rPr lang="it-IT" dirty="0"/>
              <a:t> </a:t>
            </a:r>
            <a:r>
              <a:rPr lang="it-IT" dirty="0" err="1"/>
              <a:t>Remember</a:t>
            </a:r>
            <a:r>
              <a:rPr lang="it-IT" dirty="0"/>
              <a:t> </a:t>
            </a:r>
            <a:r>
              <a:rPr lang="it-IT" dirty="0" err="1"/>
              <a:t>that</a:t>
            </a:r>
            <a:r>
              <a:rPr lang="it-IT" dirty="0"/>
              <a:t> a </a:t>
            </a:r>
            <a:r>
              <a:rPr lang="it-IT" b="1" dirty="0"/>
              <a:t>50% </a:t>
            </a:r>
            <a:r>
              <a:rPr lang="it-IT" b="1" dirty="0" err="1"/>
              <a:t>marging</a:t>
            </a:r>
            <a:r>
              <a:rPr lang="it-IT" b="1" dirty="0"/>
              <a:t> </a:t>
            </a:r>
            <a:r>
              <a:rPr lang="it-IT" dirty="0" err="1"/>
              <a:t>is</a:t>
            </a:r>
            <a:r>
              <a:rPr lang="it-IT" dirty="0"/>
              <a:t> </a:t>
            </a:r>
            <a:r>
              <a:rPr lang="it-IT" dirty="0" err="1"/>
              <a:t>normally</a:t>
            </a:r>
            <a:r>
              <a:rPr lang="it-IT" dirty="0"/>
              <a:t> </a:t>
            </a:r>
            <a:r>
              <a:rPr lang="it-IT" dirty="0" err="1"/>
              <a:t>added</a:t>
            </a:r>
            <a:r>
              <a:rPr lang="it-IT" dirty="0"/>
              <a:t> in </a:t>
            </a:r>
            <a:r>
              <a:rPr lang="it-IT" dirty="0" err="1"/>
              <a:t>all</a:t>
            </a:r>
            <a:r>
              <a:rPr lang="it-IT" dirty="0"/>
              <a:t> </a:t>
            </a:r>
            <a:r>
              <a:rPr lang="it-IT" dirty="0" err="1"/>
              <a:t>cryogenic</a:t>
            </a:r>
            <a:r>
              <a:rPr lang="it-IT" dirty="0"/>
              <a:t> </a:t>
            </a:r>
            <a:r>
              <a:rPr lang="it-IT" dirty="0" err="1"/>
              <a:t>plants</a:t>
            </a:r>
            <a:endParaRPr lang="it-IT" dirty="0"/>
          </a:p>
          <a:p>
            <a:pPr>
              <a:spcBef>
                <a:spcPts val="900"/>
              </a:spcBef>
              <a:buClr>
                <a:srgbClr val="C00000"/>
              </a:buCl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342900" indent="-342900">
              <a:spcBef>
                <a:spcPts val="900"/>
              </a:spcBef>
              <a:buClr>
                <a:srgbClr val="C00000"/>
              </a:buClr>
              <a:buFont typeface="Wingdings" pitchFamily="2" charset="2"/>
              <a:buChar char="§"/>
            </a:pPr>
            <a:endParaRPr lang="it-IT" sz="2600" dirty="0"/>
          </a:p>
          <a:p>
            <a:pPr marL="647700" lvl="1" indent="-342900">
              <a:spcBef>
                <a:spcPts val="900"/>
              </a:spcBef>
              <a:buClr>
                <a:srgbClr val="C00000"/>
              </a:buClr>
              <a:buFont typeface="Wingdings" pitchFamily="2" charset="2"/>
              <a:buChar char="§"/>
            </a:pPr>
            <a:endParaRPr lang="it-IT" sz="2200" dirty="0"/>
          </a:p>
          <a:p>
            <a:pPr marL="647700" lvl="1" indent="-342900">
              <a:buFont typeface="Arial" panose="020B0604020202020204" pitchFamily="34" charset="0"/>
              <a:buChar char="•"/>
            </a:pPr>
            <a:endParaRPr lang="it-IT" dirty="0"/>
          </a:p>
          <a:p>
            <a:endParaRPr lang="it-IT" dirty="0"/>
          </a:p>
        </p:txBody>
      </p:sp>
      <p:sp>
        <p:nvSpPr>
          <p:cNvPr id="4" name="Segnaposto data 3">
            <a:extLst>
              <a:ext uri="{FF2B5EF4-FFF2-40B4-BE49-F238E27FC236}">
                <a16:creationId xmlns:a16="http://schemas.microsoft.com/office/drawing/2014/main" id="{71768ACB-60A2-EB66-3202-3A907ACA384C}"/>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96569AFB-B2DE-7D98-69F3-E942DF27EA7E}"/>
              </a:ext>
            </a:extLst>
          </p:cNvPr>
          <p:cNvSpPr>
            <a:spLocks noGrp="1"/>
          </p:cNvSpPr>
          <p:nvPr>
            <p:ph type="ftr" sz="quarter" idx="11"/>
          </p:nvPr>
        </p:nvSpPr>
        <p:spPr/>
        <p:txBody>
          <a:bodyPr/>
          <a:lstStyle/>
          <a:p>
            <a:fld id="{3FBB366A-F7D1-4519-A1E6-A2C124910861}" type="slidenum">
              <a:rPr lang="en-US" altLang="it-IT" smtClean="0"/>
              <a:pPr/>
              <a:t>26</a:t>
            </a:fld>
            <a:endParaRPr lang="en-US" altLang="it-IT"/>
          </a:p>
        </p:txBody>
      </p:sp>
      <p:sp>
        <p:nvSpPr>
          <p:cNvPr id="6" name="Segnaposto numero diapositiva 5">
            <a:extLst>
              <a:ext uri="{FF2B5EF4-FFF2-40B4-BE49-F238E27FC236}">
                <a16:creationId xmlns:a16="http://schemas.microsoft.com/office/drawing/2014/main" id="{6E98CB75-3B2B-0D76-D312-644350E1285A}"/>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673700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27</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4093428"/>
          </a:xfrm>
          <a:prstGeom prst="rect">
            <a:avLst/>
          </a:prstGeom>
        </p:spPr>
        <p:txBody>
          <a:bodyPr wrap="square">
            <a:spAutoFit/>
          </a:bodyPr>
          <a:lstStyle/>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SRF </a:t>
            </a:r>
            <a:r>
              <a:rPr lang="it-IT" sz="3200" dirty="0" err="1">
                <a:solidFill>
                  <a:schemeClr val="bg1">
                    <a:lumMod val="75000"/>
                  </a:schemeClr>
                </a:solidFill>
                <a:latin typeface="Arial" panose="020B0604020202020204" pitchFamily="34" charset="0"/>
                <a:cs typeface="Arial" panose="020B0604020202020204" pitchFamily="34" charset="0"/>
              </a:rPr>
              <a:t>Concieved</a:t>
            </a:r>
            <a:r>
              <a:rPr lang="it-IT" sz="3200" dirty="0">
                <a:solidFill>
                  <a:schemeClr val="bg1">
                    <a:lumMod val="75000"/>
                  </a:schemeClr>
                </a:solidFill>
                <a:latin typeface="Arial" panose="020B0604020202020204" pitchFamily="34" charset="0"/>
                <a:cs typeface="Arial" panose="020B0604020202020204" pitchFamily="34" charset="0"/>
              </a:rPr>
              <a:t> for CW </a:t>
            </a:r>
            <a:r>
              <a:rPr lang="it-IT" sz="3200" dirty="0" err="1">
                <a:solidFill>
                  <a:schemeClr val="bg1">
                    <a:lumMod val="75000"/>
                  </a:schemeClr>
                </a:solidFill>
                <a:latin typeface="Arial" panose="020B0604020202020204" pitchFamily="34" charset="0"/>
                <a:cs typeface="Arial" panose="020B0604020202020204" pitchFamily="34" charset="0"/>
              </a:rPr>
              <a:t>Operation</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TESLA Technology </a:t>
            </a:r>
            <a:r>
              <a:rPr lang="it-IT" sz="3200" dirty="0" err="1">
                <a:solidFill>
                  <a:schemeClr val="bg1">
                    <a:lumMod val="75000"/>
                  </a:schemeClr>
                </a:solidFill>
                <a:latin typeface="Arial" panose="020B0604020202020204" pitchFamily="34" charset="0"/>
                <a:cs typeface="Arial" panose="020B0604020202020204" pitchFamily="34" charset="0"/>
              </a:rPr>
              <a:t>developped</a:t>
            </a:r>
            <a:r>
              <a:rPr lang="it-IT" sz="3200" dirty="0">
                <a:solidFill>
                  <a:schemeClr val="bg1">
                    <a:lumMod val="75000"/>
                  </a:schemeClr>
                </a:solidFill>
                <a:latin typeface="Arial" panose="020B0604020202020204" pitchFamily="34" charset="0"/>
                <a:cs typeface="Arial" panose="020B0604020202020204" pitchFamily="34" charset="0"/>
              </a:rPr>
              <a:t> for </a:t>
            </a:r>
            <a:r>
              <a:rPr lang="it-IT" sz="3200" dirty="0" err="1">
                <a:solidFill>
                  <a:schemeClr val="bg1">
                    <a:lumMod val="75000"/>
                  </a:schemeClr>
                </a:solidFill>
                <a:latin typeface="Arial" panose="020B0604020202020204" pitchFamily="34" charset="0"/>
                <a:cs typeface="Arial" panose="020B0604020202020204" pitchFamily="34" charset="0"/>
              </a:rPr>
              <a:t>Pulsing</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err="1">
                <a:solidFill>
                  <a:schemeClr val="bg1">
                    <a:lumMod val="75000"/>
                  </a:schemeClr>
                </a:solidFill>
                <a:latin typeface="Arial" panose="020B0604020202020204" pitchFamily="34" charset="0"/>
                <a:cs typeface="Arial" panose="020B0604020202020204" pitchFamily="34" charset="0"/>
              </a:rPr>
              <a:t>What’s</a:t>
            </a:r>
            <a:r>
              <a:rPr lang="it-IT" sz="3200" dirty="0">
                <a:solidFill>
                  <a:schemeClr val="bg1">
                    <a:lumMod val="75000"/>
                  </a:schemeClr>
                </a:solidFill>
                <a:latin typeface="Arial" panose="020B0604020202020204" pitchFamily="34" charset="0"/>
                <a:cs typeface="Arial" panose="020B0604020202020204" pitchFamily="34" charset="0"/>
              </a:rPr>
              <a:t> </a:t>
            </a:r>
            <a:r>
              <a:rPr lang="it-IT" sz="3200" dirty="0" err="1">
                <a:solidFill>
                  <a:schemeClr val="bg1">
                    <a:lumMod val="75000"/>
                  </a:schemeClr>
                </a:solidFill>
                <a:latin typeface="Arial" panose="020B0604020202020204" pitchFamily="34" charset="0"/>
                <a:cs typeface="Arial" panose="020B0604020202020204" pitchFamily="34" charset="0"/>
              </a:rPr>
              <a:t>needed</a:t>
            </a:r>
            <a:r>
              <a:rPr lang="it-IT" sz="3200" dirty="0">
                <a:solidFill>
                  <a:schemeClr val="bg1">
                    <a:lumMod val="75000"/>
                  </a:schemeClr>
                </a:solidFill>
                <a:latin typeface="Arial" panose="020B0604020202020204" pitchFamily="34" charset="0"/>
                <a:cs typeface="Arial" panose="020B0604020202020204" pitchFamily="34" charset="0"/>
              </a:rPr>
              <a:t> to go back to CW</a:t>
            </a: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CW </a:t>
            </a:r>
            <a:r>
              <a:rPr lang="it-IT" sz="3200" dirty="0" err="1">
                <a:solidFill>
                  <a:srgbClr val="002060"/>
                </a:solidFill>
                <a:latin typeface="Arial" panose="020B0604020202020204" pitchFamily="34" charset="0"/>
                <a:cs typeface="Arial" panose="020B0604020202020204" pitchFamily="34" charset="0"/>
              </a:rPr>
              <a:t>interpretation</a:t>
            </a:r>
            <a:r>
              <a:rPr lang="it-IT" sz="3200" dirty="0">
                <a:solidFill>
                  <a:srgbClr val="002060"/>
                </a:solidFill>
                <a:latin typeface="Arial" panose="020B0604020202020204" pitchFamily="34" charset="0"/>
                <a:cs typeface="Arial" panose="020B0604020202020204" pitchFamily="34" charset="0"/>
              </a:rPr>
              <a:t> of the TESLA Technology</a:t>
            </a:r>
          </a:p>
          <a:p>
            <a:pPr marL="514350" indent="-514350">
              <a:spcBef>
                <a:spcPts val="3000"/>
              </a:spcBef>
              <a:buAutoNum type="arabicPeriod"/>
            </a:pPr>
            <a:endParaRPr lang="it-IT" sz="320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409B59FB-2B28-A0FA-7D8C-A2EBD3A1AA98}"/>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84435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D24F30-E1F8-DB08-7731-1C05CB12B07B}"/>
              </a:ext>
            </a:extLst>
          </p:cNvPr>
          <p:cNvSpPr>
            <a:spLocks noGrp="1"/>
          </p:cNvSpPr>
          <p:nvPr>
            <p:ph type="title"/>
          </p:nvPr>
        </p:nvSpPr>
        <p:spPr/>
        <p:txBody>
          <a:bodyPr/>
          <a:lstStyle/>
          <a:p>
            <a:r>
              <a:rPr lang="en-US" dirty="0"/>
              <a:t>TESLA / E-XFEL 1.3 GHz cavity</a:t>
            </a:r>
            <a:endParaRPr lang="it-IT" dirty="0"/>
          </a:p>
        </p:txBody>
      </p:sp>
      <p:sp>
        <p:nvSpPr>
          <p:cNvPr id="4" name="Segnaposto data 3">
            <a:extLst>
              <a:ext uri="{FF2B5EF4-FFF2-40B4-BE49-F238E27FC236}">
                <a16:creationId xmlns:a16="http://schemas.microsoft.com/office/drawing/2014/main" id="{4A2D7FA3-318C-F1B4-099F-39AD25057C7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36DAC840-F910-6367-CCAA-12791FE9DCB0}"/>
              </a:ext>
            </a:extLst>
          </p:cNvPr>
          <p:cNvSpPr>
            <a:spLocks noGrp="1"/>
          </p:cNvSpPr>
          <p:nvPr>
            <p:ph type="ftr" sz="quarter" idx="11"/>
          </p:nvPr>
        </p:nvSpPr>
        <p:spPr/>
        <p:txBody>
          <a:bodyPr/>
          <a:lstStyle/>
          <a:p>
            <a:fld id="{3FBB366A-F7D1-4519-A1E6-A2C124910861}" type="slidenum">
              <a:rPr lang="en-US" altLang="it-IT" smtClean="0"/>
              <a:pPr/>
              <a:t>28</a:t>
            </a:fld>
            <a:endParaRPr lang="en-US" altLang="it-IT"/>
          </a:p>
        </p:txBody>
      </p:sp>
      <p:pic>
        <p:nvPicPr>
          <p:cNvPr id="7" name="Picture 45">
            <a:extLst>
              <a:ext uri="{FF2B5EF4-FFF2-40B4-BE49-F238E27FC236}">
                <a16:creationId xmlns:a16="http://schemas.microsoft.com/office/drawing/2014/main" id="{72DD555A-AAA9-4B58-2F0A-111299B87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08" y="1019820"/>
            <a:ext cx="5715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8742B009-B0E4-C79F-7EC8-EAF99A324B9E}"/>
              </a:ext>
            </a:extLst>
          </p:cNvPr>
          <p:cNvPicPr>
            <a:picLocks noChangeAspect="1"/>
          </p:cNvPicPr>
          <p:nvPr/>
        </p:nvPicPr>
        <p:blipFill rotWithShape="1">
          <a:blip r:embed="rId3"/>
          <a:srcRect l="15350" t="12831" r="7869" b="7160"/>
          <a:stretch/>
        </p:blipFill>
        <p:spPr>
          <a:xfrm>
            <a:off x="4894401" y="2073123"/>
            <a:ext cx="6616415" cy="4309152"/>
          </a:xfrm>
          <a:prstGeom prst="rect">
            <a:avLst/>
          </a:prstGeom>
        </p:spPr>
      </p:pic>
      <p:sp>
        <p:nvSpPr>
          <p:cNvPr id="9" name="Segnaposto contenuto 5">
            <a:extLst>
              <a:ext uri="{FF2B5EF4-FFF2-40B4-BE49-F238E27FC236}">
                <a16:creationId xmlns:a16="http://schemas.microsoft.com/office/drawing/2014/main" id="{872A4B1D-F041-1F23-6E21-C0BCB397F8B1}"/>
              </a:ext>
            </a:extLst>
          </p:cNvPr>
          <p:cNvSpPr txBox="1">
            <a:spLocks/>
          </p:cNvSpPr>
          <p:nvPr/>
        </p:nvSpPr>
        <p:spPr>
          <a:xfrm>
            <a:off x="679629" y="1214365"/>
            <a:ext cx="3816424" cy="36004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b="0" dirty="0">
                <a:solidFill>
                  <a:srgbClr val="002060"/>
                </a:solidFill>
                <a:latin typeface="Arial" panose="020B0604020202020204" pitchFamily="34" charset="0"/>
                <a:cs typeface="Arial" panose="020B0604020202020204" pitchFamily="34" charset="0"/>
              </a:rPr>
              <a:t>Pulsed RF up to 10 Hz repetition rate.</a:t>
            </a:r>
          </a:p>
          <a:p>
            <a:pPr lvl="1" fontAlgn="auto">
              <a:spcAft>
                <a:spcPts val="0"/>
              </a:spcAft>
            </a:pPr>
            <a:r>
              <a:rPr lang="en-US" sz="2000" b="0" dirty="0">
                <a:solidFill>
                  <a:srgbClr val="002060"/>
                </a:solidFill>
                <a:latin typeface="Arial" panose="020B0604020202020204" pitchFamily="34" charset="0"/>
                <a:cs typeface="Arial" panose="020B0604020202020204" pitchFamily="34" charset="0"/>
              </a:rPr>
              <a:t>1.4 </a:t>
            </a:r>
            <a:r>
              <a:rPr lang="en-US" sz="2000" b="0" dirty="0" err="1">
                <a:solidFill>
                  <a:srgbClr val="002060"/>
                </a:solidFill>
                <a:latin typeface="Arial" panose="020B0604020202020204" pitchFamily="34" charset="0"/>
                <a:cs typeface="Arial" panose="020B0604020202020204" pitchFamily="34" charset="0"/>
              </a:rPr>
              <a:t>ms</a:t>
            </a:r>
            <a:r>
              <a:rPr lang="en-US" sz="2000" b="0" dirty="0">
                <a:solidFill>
                  <a:srgbClr val="002060"/>
                </a:solidFill>
                <a:latin typeface="Arial" panose="020B0604020202020204" pitchFamily="34" charset="0"/>
                <a:cs typeface="Arial" panose="020B0604020202020204" pitchFamily="34" charset="0"/>
              </a:rPr>
              <a:t> RF pulse length</a:t>
            </a:r>
          </a:p>
          <a:p>
            <a:pPr fontAlgn="auto">
              <a:spcAft>
                <a:spcPts val="0"/>
              </a:spcAft>
            </a:pPr>
            <a:r>
              <a:rPr lang="en-US" sz="2400" b="0" dirty="0">
                <a:solidFill>
                  <a:srgbClr val="002060"/>
                </a:solidFill>
                <a:latin typeface="Arial" panose="020B0604020202020204" pitchFamily="34" charset="0"/>
                <a:cs typeface="Arial" panose="020B0604020202020204" pitchFamily="34" charset="0"/>
              </a:rPr>
              <a:t>Longitudinal stiffness at about 3 </a:t>
            </a:r>
            <a:r>
              <a:rPr lang="en-US" sz="2400" b="0" dirty="0" err="1">
                <a:solidFill>
                  <a:srgbClr val="002060"/>
                </a:solidFill>
                <a:latin typeface="Arial" panose="020B0604020202020204" pitchFamily="34" charset="0"/>
                <a:cs typeface="Arial" panose="020B0604020202020204" pitchFamily="34" charset="0"/>
              </a:rPr>
              <a:t>kN</a:t>
            </a:r>
            <a:r>
              <a:rPr lang="en-US" sz="2400" b="0" dirty="0">
                <a:solidFill>
                  <a:srgbClr val="002060"/>
                </a:solidFill>
                <a:latin typeface="Arial" panose="020B0604020202020204" pitchFamily="34" charset="0"/>
                <a:cs typeface="Arial" panose="020B0604020202020204" pitchFamily="34" charset="0"/>
              </a:rPr>
              <a:t>/mm</a:t>
            </a:r>
          </a:p>
          <a:p>
            <a:pPr fontAlgn="auto">
              <a:spcAft>
                <a:spcPts val="0"/>
              </a:spcAft>
            </a:pPr>
            <a:r>
              <a:rPr lang="en-US" sz="2400" b="0" dirty="0">
                <a:solidFill>
                  <a:srgbClr val="002060"/>
                </a:solidFill>
                <a:latin typeface="Arial" panose="020B0604020202020204" pitchFamily="34" charset="0"/>
                <a:cs typeface="Arial" panose="020B0604020202020204" pitchFamily="34" charset="0"/>
              </a:rPr>
              <a:t>Required coarse tuner sensitivity at 1 Hz/step level</a:t>
            </a:r>
          </a:p>
          <a:p>
            <a:pPr fontAlgn="auto">
              <a:spcAft>
                <a:spcPts val="0"/>
              </a:spcAft>
            </a:pPr>
            <a:r>
              <a:rPr lang="en-US" sz="2400" b="0" dirty="0">
                <a:solidFill>
                  <a:srgbClr val="002060"/>
                </a:solidFill>
                <a:latin typeface="Arial" panose="020B0604020202020204" pitchFamily="34" charset="0"/>
                <a:cs typeface="Arial" panose="020B0604020202020204" pitchFamily="34" charset="0"/>
              </a:rPr>
              <a:t>Long piezo stacks required to provide LFD compensation.</a:t>
            </a:r>
          </a:p>
          <a:p>
            <a:pPr lvl="1" fontAlgn="auto">
              <a:spcAft>
                <a:spcPts val="0"/>
              </a:spcAft>
            </a:pPr>
            <a:r>
              <a:rPr lang="en-US" sz="1600" b="0" dirty="0">
                <a:latin typeface="Arial" panose="020B0604020202020204" pitchFamily="34" charset="0"/>
                <a:cs typeface="Arial" panose="020B0604020202020204" pitchFamily="34" charset="0"/>
              </a:rPr>
              <a:t>500-600 Hz detuning expected</a:t>
            </a:r>
          </a:p>
          <a:p>
            <a:pPr lvl="1" fontAlgn="auto">
              <a:spcAft>
                <a:spcPts val="0"/>
              </a:spcAft>
            </a:pPr>
            <a:r>
              <a:rPr lang="en-US" sz="1600" b="0" dirty="0">
                <a:latin typeface="Arial" panose="020B0604020202020204" pitchFamily="34" charset="0"/>
                <a:cs typeface="Arial" panose="020B0604020202020204" pitchFamily="34" charset="0"/>
              </a:rPr>
              <a:t>About 2 </a:t>
            </a:r>
            <a:r>
              <a:rPr lang="en-US" sz="1600" b="0" dirty="0">
                <a:latin typeface="Symbol" pitchFamily="2" charset="2"/>
                <a:cs typeface="Arial" panose="020B0604020202020204" pitchFamily="34" charset="0"/>
              </a:rPr>
              <a:t>m</a:t>
            </a:r>
            <a:r>
              <a:rPr lang="en-US" sz="1600" b="0" dirty="0">
                <a:latin typeface="Arial" panose="020B0604020202020204" pitchFamily="34" charset="0"/>
                <a:cs typeface="Arial" panose="020B0604020202020204" pitchFamily="34" charset="0"/>
              </a:rPr>
              <a:t>m stroke at the cavity</a:t>
            </a:r>
          </a:p>
        </p:txBody>
      </p:sp>
      <p:sp>
        <p:nvSpPr>
          <p:cNvPr id="3" name="Segnaposto numero diapositiva 5">
            <a:extLst>
              <a:ext uri="{FF2B5EF4-FFF2-40B4-BE49-F238E27FC236}">
                <a16:creationId xmlns:a16="http://schemas.microsoft.com/office/drawing/2014/main" id="{72E6FE34-DA2E-5EF6-6160-787FFB904F8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386571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834B5A-E0AB-01E3-231C-8DDCFD997902}"/>
              </a:ext>
            </a:extLst>
          </p:cNvPr>
          <p:cNvSpPr>
            <a:spLocks noGrp="1"/>
          </p:cNvSpPr>
          <p:nvPr>
            <p:ph type="title"/>
          </p:nvPr>
        </p:nvSpPr>
        <p:spPr/>
        <p:txBody>
          <a:bodyPr/>
          <a:lstStyle/>
          <a:p>
            <a:r>
              <a:rPr lang="it-IT" dirty="0" err="1"/>
              <a:t>Dumb-bells</a:t>
            </a:r>
            <a:r>
              <a:rPr lang="it-IT" dirty="0"/>
              <a:t> &amp; </a:t>
            </a:r>
            <a:r>
              <a:rPr lang="it-IT" dirty="0" err="1"/>
              <a:t>Stiffening</a:t>
            </a:r>
            <a:r>
              <a:rPr lang="it-IT" dirty="0"/>
              <a:t> Rings</a:t>
            </a:r>
          </a:p>
        </p:txBody>
      </p:sp>
      <p:sp>
        <p:nvSpPr>
          <p:cNvPr id="3" name="Segnaposto data 2">
            <a:extLst>
              <a:ext uri="{FF2B5EF4-FFF2-40B4-BE49-F238E27FC236}">
                <a16:creationId xmlns:a16="http://schemas.microsoft.com/office/drawing/2014/main" id="{5737030C-AE48-05AB-47AB-69C7EA44ACC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742FD26D-104C-9EDD-2080-0105F9141E8B}"/>
              </a:ext>
            </a:extLst>
          </p:cNvPr>
          <p:cNvSpPr>
            <a:spLocks noGrp="1"/>
          </p:cNvSpPr>
          <p:nvPr>
            <p:ph type="ftr" sz="quarter" idx="11"/>
          </p:nvPr>
        </p:nvSpPr>
        <p:spPr/>
        <p:txBody>
          <a:bodyPr/>
          <a:lstStyle/>
          <a:p>
            <a:pPr>
              <a:defRPr/>
            </a:pPr>
            <a:fld id="{8DAD3638-8E0C-4079-83E3-101B55F74CF3}" type="slidenum">
              <a:rPr lang="en-US" altLang="it-IT" smtClean="0"/>
              <a:pPr>
                <a:defRPr/>
              </a:pPr>
              <a:t>29</a:t>
            </a:fld>
            <a:endParaRPr lang="en-US" altLang="it-IT"/>
          </a:p>
        </p:txBody>
      </p:sp>
      <p:pic>
        <p:nvPicPr>
          <p:cNvPr id="7" name="Picture 45">
            <a:extLst>
              <a:ext uri="{FF2B5EF4-FFF2-40B4-BE49-F238E27FC236}">
                <a16:creationId xmlns:a16="http://schemas.microsoft.com/office/drawing/2014/main" id="{79205C63-D6C9-DB07-C77F-9A614EC34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288"/>
          <a:stretch/>
        </p:blipFill>
        <p:spPr bwMode="auto">
          <a:xfrm>
            <a:off x="359556" y="2978787"/>
            <a:ext cx="5718859" cy="32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A8392DD1-4249-F26A-B29C-A08DB053B539}"/>
              </a:ext>
            </a:extLst>
          </p:cNvPr>
          <p:cNvPicPr>
            <a:picLocks noChangeAspect="1"/>
          </p:cNvPicPr>
          <p:nvPr/>
        </p:nvPicPr>
        <p:blipFill rotWithShape="1">
          <a:blip r:embed="rId3">
            <a:extLst>
              <a:ext uri="{28A0092B-C50C-407E-A947-70E740481C1C}">
                <a14:useLocalDpi xmlns:a14="http://schemas.microsoft.com/office/drawing/2010/main" val="0"/>
              </a:ext>
            </a:extLst>
          </a:blip>
          <a:srcRect l="23366" t="49845" r="43301" b="17832"/>
          <a:stretch/>
        </p:blipFill>
        <p:spPr>
          <a:xfrm>
            <a:off x="6068240" y="1365190"/>
            <a:ext cx="5966691" cy="4343400"/>
          </a:xfrm>
          <a:prstGeom prst="rect">
            <a:avLst/>
          </a:prstGeom>
        </p:spPr>
      </p:pic>
      <p:pic>
        <p:nvPicPr>
          <p:cNvPr id="13" name="Immagine 12">
            <a:extLst>
              <a:ext uri="{FF2B5EF4-FFF2-40B4-BE49-F238E27FC236}">
                <a16:creationId xmlns:a16="http://schemas.microsoft.com/office/drawing/2014/main" id="{47195BAC-A9DE-C789-91FB-CE1DECBDC1E6}"/>
              </a:ext>
            </a:extLst>
          </p:cNvPr>
          <p:cNvPicPr>
            <a:picLocks noChangeAspect="1"/>
          </p:cNvPicPr>
          <p:nvPr/>
        </p:nvPicPr>
        <p:blipFill rotWithShape="1">
          <a:blip r:embed="rId4">
            <a:extLst>
              <a:ext uri="{28A0092B-C50C-407E-A947-70E740481C1C}">
                <a14:useLocalDpi xmlns:a14="http://schemas.microsoft.com/office/drawing/2010/main" val="0"/>
              </a:ext>
            </a:extLst>
          </a:blip>
          <a:srcRect l="6696" t="14758" r="11870" b="60001"/>
          <a:stretch/>
        </p:blipFill>
        <p:spPr>
          <a:xfrm>
            <a:off x="444169" y="1012188"/>
            <a:ext cx="5207661" cy="1731012"/>
          </a:xfrm>
          <a:prstGeom prst="rect">
            <a:avLst/>
          </a:prstGeom>
        </p:spPr>
      </p:pic>
      <p:sp>
        <p:nvSpPr>
          <p:cNvPr id="5" name="Segnaposto numero diapositiva 5">
            <a:extLst>
              <a:ext uri="{FF2B5EF4-FFF2-40B4-BE49-F238E27FC236}">
                <a16:creationId xmlns:a16="http://schemas.microsoft.com/office/drawing/2014/main" id="{6B901E01-E5FB-E1E0-0201-02DF7870E41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11077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4093428"/>
          </a:xfrm>
          <a:prstGeom prst="rect">
            <a:avLst/>
          </a:prstGeom>
        </p:spPr>
        <p:txBody>
          <a:bodyPr wrap="square">
            <a:spAutoFit/>
          </a:bodyPr>
          <a:lstStyle/>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SRF </a:t>
            </a:r>
            <a:r>
              <a:rPr lang="it-IT" sz="3200" dirty="0" err="1">
                <a:solidFill>
                  <a:srgbClr val="002060"/>
                </a:solidFill>
                <a:latin typeface="Arial" panose="020B0604020202020204" pitchFamily="34" charset="0"/>
                <a:cs typeface="Arial" panose="020B0604020202020204" pitchFamily="34" charset="0"/>
              </a:rPr>
              <a:t>Concieved</a:t>
            </a:r>
            <a:r>
              <a:rPr lang="it-IT" sz="3200" dirty="0">
                <a:solidFill>
                  <a:srgbClr val="002060"/>
                </a:solidFill>
                <a:latin typeface="Arial" panose="020B0604020202020204" pitchFamily="34" charset="0"/>
                <a:cs typeface="Arial" panose="020B0604020202020204" pitchFamily="34" charset="0"/>
              </a:rPr>
              <a:t> for CW </a:t>
            </a:r>
            <a:r>
              <a:rPr lang="it-IT" sz="3200" dirty="0" err="1">
                <a:solidFill>
                  <a:srgbClr val="002060"/>
                </a:solidFill>
                <a:latin typeface="Arial" panose="020B0604020202020204" pitchFamily="34" charset="0"/>
                <a:cs typeface="Arial" panose="020B0604020202020204" pitchFamily="34" charset="0"/>
              </a:rPr>
              <a:t>Operation</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TESLA Technology </a:t>
            </a:r>
            <a:r>
              <a:rPr lang="it-IT" sz="3200" dirty="0" err="1">
                <a:solidFill>
                  <a:schemeClr val="bg1">
                    <a:lumMod val="75000"/>
                  </a:schemeClr>
                </a:solidFill>
                <a:latin typeface="Arial" panose="020B0604020202020204" pitchFamily="34" charset="0"/>
                <a:cs typeface="Arial" panose="020B0604020202020204" pitchFamily="34" charset="0"/>
              </a:rPr>
              <a:t>developped</a:t>
            </a:r>
            <a:r>
              <a:rPr lang="it-IT" sz="3200" dirty="0">
                <a:solidFill>
                  <a:schemeClr val="bg1">
                    <a:lumMod val="75000"/>
                  </a:schemeClr>
                </a:solidFill>
                <a:latin typeface="Arial" panose="020B0604020202020204" pitchFamily="34" charset="0"/>
                <a:cs typeface="Arial" panose="020B0604020202020204" pitchFamily="34" charset="0"/>
              </a:rPr>
              <a:t> for </a:t>
            </a:r>
            <a:r>
              <a:rPr lang="it-IT" sz="3200" dirty="0" err="1">
                <a:solidFill>
                  <a:schemeClr val="bg1">
                    <a:lumMod val="75000"/>
                  </a:schemeClr>
                </a:solidFill>
                <a:latin typeface="Arial" panose="020B0604020202020204" pitchFamily="34" charset="0"/>
                <a:cs typeface="Arial" panose="020B0604020202020204" pitchFamily="34" charset="0"/>
              </a:rPr>
              <a:t>Pulsing</a:t>
            </a:r>
            <a:endParaRPr lang="it-IT" sz="3200" dirty="0">
              <a:solidFill>
                <a:schemeClr val="bg1">
                  <a:lumMod val="7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err="1">
                <a:solidFill>
                  <a:schemeClr val="bg1">
                    <a:lumMod val="75000"/>
                  </a:schemeClr>
                </a:solidFill>
                <a:latin typeface="Arial" panose="020B0604020202020204" pitchFamily="34" charset="0"/>
                <a:cs typeface="Arial" panose="020B0604020202020204" pitchFamily="34" charset="0"/>
              </a:rPr>
              <a:t>What’s</a:t>
            </a:r>
            <a:r>
              <a:rPr lang="it-IT" sz="3200" dirty="0">
                <a:solidFill>
                  <a:schemeClr val="bg1">
                    <a:lumMod val="75000"/>
                  </a:schemeClr>
                </a:solidFill>
                <a:latin typeface="Arial" panose="020B0604020202020204" pitchFamily="34" charset="0"/>
                <a:cs typeface="Arial" panose="020B0604020202020204" pitchFamily="34" charset="0"/>
              </a:rPr>
              <a:t> </a:t>
            </a:r>
            <a:r>
              <a:rPr lang="it-IT" sz="3200" dirty="0" err="1">
                <a:solidFill>
                  <a:schemeClr val="bg1">
                    <a:lumMod val="75000"/>
                  </a:schemeClr>
                </a:solidFill>
                <a:latin typeface="Arial" panose="020B0604020202020204" pitchFamily="34" charset="0"/>
                <a:cs typeface="Arial" panose="020B0604020202020204" pitchFamily="34" charset="0"/>
              </a:rPr>
              <a:t>needed</a:t>
            </a:r>
            <a:r>
              <a:rPr lang="it-IT" sz="3200" dirty="0">
                <a:solidFill>
                  <a:schemeClr val="bg1">
                    <a:lumMod val="75000"/>
                  </a:schemeClr>
                </a:solidFill>
                <a:latin typeface="Arial" panose="020B0604020202020204" pitchFamily="34" charset="0"/>
                <a:cs typeface="Arial" panose="020B0604020202020204" pitchFamily="34" charset="0"/>
              </a:rPr>
              <a:t> to go back to CW</a:t>
            </a:r>
          </a:p>
          <a:p>
            <a:pPr marL="514350" indent="-514350">
              <a:spcBef>
                <a:spcPts val="3000"/>
              </a:spcBef>
              <a:buAutoNum type="arabicPeriod"/>
            </a:pPr>
            <a:r>
              <a:rPr lang="it-IT" sz="3200" dirty="0">
                <a:solidFill>
                  <a:schemeClr val="bg1">
                    <a:lumMod val="75000"/>
                  </a:schemeClr>
                </a:solidFill>
                <a:latin typeface="Arial" panose="020B0604020202020204" pitchFamily="34" charset="0"/>
                <a:cs typeface="Arial" panose="020B0604020202020204" pitchFamily="34" charset="0"/>
              </a:rPr>
              <a:t>CW </a:t>
            </a:r>
            <a:r>
              <a:rPr lang="it-IT" sz="3200" dirty="0" err="1">
                <a:solidFill>
                  <a:schemeClr val="bg1">
                    <a:lumMod val="75000"/>
                  </a:schemeClr>
                </a:solidFill>
                <a:latin typeface="Arial" panose="020B0604020202020204" pitchFamily="34" charset="0"/>
                <a:cs typeface="Arial" panose="020B0604020202020204" pitchFamily="34" charset="0"/>
              </a:rPr>
              <a:t>interpretation</a:t>
            </a:r>
            <a:r>
              <a:rPr lang="it-IT" sz="3200" dirty="0">
                <a:solidFill>
                  <a:schemeClr val="bg1">
                    <a:lumMod val="75000"/>
                  </a:schemeClr>
                </a:solidFill>
                <a:latin typeface="Arial" panose="020B0604020202020204" pitchFamily="34" charset="0"/>
                <a:cs typeface="Arial" panose="020B0604020202020204" pitchFamily="34" charset="0"/>
              </a:rPr>
              <a:t> of the TESLA Technology</a:t>
            </a:r>
          </a:p>
          <a:p>
            <a:pPr marL="514350" indent="-514350">
              <a:spcBef>
                <a:spcPts val="3000"/>
              </a:spcBef>
              <a:buAutoNum type="arabicPeriod"/>
            </a:pPr>
            <a:endParaRPr lang="it-IT" sz="320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64F2FDBD-5B9C-C80C-8DB3-8F8B3872E355}"/>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86425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45E97-5646-C752-34ED-B9882B461AD5}"/>
              </a:ext>
            </a:extLst>
          </p:cNvPr>
          <p:cNvSpPr>
            <a:spLocks noGrp="1"/>
          </p:cNvSpPr>
          <p:nvPr>
            <p:ph type="title"/>
          </p:nvPr>
        </p:nvSpPr>
        <p:spPr/>
        <p:txBody>
          <a:bodyPr/>
          <a:lstStyle/>
          <a:p>
            <a:r>
              <a:rPr lang="it-IT" dirty="0" err="1"/>
              <a:t>Cavity</a:t>
            </a:r>
            <a:r>
              <a:rPr lang="it-IT" dirty="0"/>
              <a:t> </a:t>
            </a:r>
            <a:r>
              <a:rPr lang="it-IT" dirty="0" err="1"/>
              <a:t>Fabrication</a:t>
            </a:r>
            <a:r>
              <a:rPr lang="it-IT" dirty="0"/>
              <a:t> Steps</a:t>
            </a:r>
          </a:p>
        </p:txBody>
      </p:sp>
      <p:sp>
        <p:nvSpPr>
          <p:cNvPr id="4" name="Segnaposto data 3">
            <a:extLst>
              <a:ext uri="{FF2B5EF4-FFF2-40B4-BE49-F238E27FC236}">
                <a16:creationId xmlns:a16="http://schemas.microsoft.com/office/drawing/2014/main" id="{BD9C2620-443D-FAD7-8F04-FD9ABF87268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C9B495C7-93E3-DA4B-1395-509D6F58F783}"/>
              </a:ext>
            </a:extLst>
          </p:cNvPr>
          <p:cNvSpPr>
            <a:spLocks noGrp="1"/>
          </p:cNvSpPr>
          <p:nvPr>
            <p:ph type="ftr" sz="quarter" idx="11"/>
          </p:nvPr>
        </p:nvSpPr>
        <p:spPr/>
        <p:txBody>
          <a:bodyPr/>
          <a:lstStyle/>
          <a:p>
            <a:fld id="{3FBB366A-F7D1-4519-A1E6-A2C124910861}" type="slidenum">
              <a:rPr lang="en-US" altLang="it-IT" smtClean="0"/>
              <a:pPr/>
              <a:t>30</a:t>
            </a:fld>
            <a:endParaRPr lang="en-US" altLang="it-IT"/>
          </a:p>
        </p:txBody>
      </p:sp>
      <p:sp>
        <p:nvSpPr>
          <p:cNvPr id="6" name="Segnaposto numero diapositiva 5">
            <a:extLst>
              <a:ext uri="{FF2B5EF4-FFF2-40B4-BE49-F238E27FC236}">
                <a16:creationId xmlns:a16="http://schemas.microsoft.com/office/drawing/2014/main" id="{D38E0C14-AA16-F7A3-80B0-56DA082CCB86}"/>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7" name="Picture 2">
            <a:extLst>
              <a:ext uri="{FF2B5EF4-FFF2-40B4-BE49-F238E27FC236}">
                <a16:creationId xmlns:a16="http://schemas.microsoft.com/office/drawing/2014/main" id="{76F7976C-1C9A-4419-682D-0963380678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522" y="4500989"/>
            <a:ext cx="25558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
            <a:extLst>
              <a:ext uri="{FF2B5EF4-FFF2-40B4-BE49-F238E27FC236}">
                <a16:creationId xmlns:a16="http://schemas.microsoft.com/office/drawing/2014/main" id="{8F4B8DC3-25A6-2FED-FDA5-2B134A100676}"/>
              </a:ext>
            </a:extLst>
          </p:cNvPr>
          <p:cNvSpPr>
            <a:spLocks noChangeAspect="1" noChangeArrowheads="1" noTextEdit="1"/>
          </p:cNvSpPr>
          <p:nvPr/>
        </p:nvSpPr>
        <p:spPr bwMode="auto">
          <a:xfrm>
            <a:off x="1646239" y="1468438"/>
            <a:ext cx="32385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 name="Picture 4">
            <a:extLst>
              <a:ext uri="{FF2B5EF4-FFF2-40B4-BE49-F238E27FC236}">
                <a16:creationId xmlns:a16="http://schemas.microsoft.com/office/drawing/2014/main" id="{2D5F173A-D7E6-ACD0-4082-4BA16E241A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82"/>
          <a:stretch/>
        </p:blipFill>
        <p:spPr bwMode="auto">
          <a:xfrm>
            <a:off x="3045412" y="812284"/>
            <a:ext cx="2627313" cy="132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ss fig">
            <a:extLst>
              <a:ext uri="{FF2B5EF4-FFF2-40B4-BE49-F238E27FC236}">
                <a16:creationId xmlns:a16="http://schemas.microsoft.com/office/drawing/2014/main" id="{76B38D8D-E928-5B10-3E12-F7D367408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251" y="791443"/>
            <a:ext cx="1844146" cy="1260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6">
            <a:extLst>
              <a:ext uri="{FF2B5EF4-FFF2-40B4-BE49-F238E27FC236}">
                <a16:creationId xmlns:a16="http://schemas.microsoft.com/office/drawing/2014/main" id="{FB6CFDF8-7AD6-443F-71D6-B2BD21138A89}"/>
              </a:ext>
            </a:extLst>
          </p:cNvPr>
          <p:cNvSpPr txBox="1">
            <a:spLocks noChangeArrowheads="1"/>
          </p:cNvSpPr>
          <p:nvPr/>
        </p:nvSpPr>
        <p:spPr bwMode="auto">
          <a:xfrm>
            <a:off x="3406183" y="2195082"/>
            <a:ext cx="2111375" cy="2108269"/>
          </a:xfrm>
          <a:prstGeom prst="rect">
            <a:avLst/>
          </a:prstGeom>
          <a:solidFill>
            <a:srgbClr val="E0E0E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60000"/>
              </a:spcBef>
              <a:spcAft>
                <a:spcPct val="5000"/>
              </a:spcAft>
            </a:pPr>
            <a:r>
              <a:rPr lang="en-US" dirty="0">
                <a:solidFill>
                  <a:srgbClr val="002060"/>
                </a:solidFill>
              </a:rPr>
              <a:t>Half cells </a:t>
            </a:r>
            <a:r>
              <a:rPr lang="en-US" b="0" dirty="0">
                <a:solidFill>
                  <a:srgbClr val="002060"/>
                </a:solidFill>
              </a:rPr>
              <a:t>are shaped by </a:t>
            </a:r>
            <a:r>
              <a:rPr lang="en-US" dirty="0">
                <a:solidFill>
                  <a:srgbClr val="002060"/>
                </a:solidFill>
              </a:rPr>
              <a:t>deep drawin</a:t>
            </a:r>
            <a:r>
              <a:rPr lang="en-US" b="0" dirty="0">
                <a:solidFill>
                  <a:srgbClr val="002060"/>
                </a:solidFill>
              </a:rPr>
              <a:t>g.</a:t>
            </a:r>
          </a:p>
          <a:p>
            <a:pPr eaLnBrk="1" hangingPunct="1">
              <a:spcBef>
                <a:spcPct val="50000"/>
              </a:spcBef>
              <a:spcAft>
                <a:spcPct val="5000"/>
              </a:spcAft>
            </a:pPr>
            <a:r>
              <a:rPr lang="en-US" dirty="0">
                <a:solidFill>
                  <a:srgbClr val="002060"/>
                </a:solidFill>
              </a:rPr>
              <a:t>Dumb bells </a:t>
            </a:r>
            <a:r>
              <a:rPr lang="en-US" b="0" dirty="0">
                <a:solidFill>
                  <a:srgbClr val="002060"/>
                </a:solidFill>
              </a:rPr>
              <a:t>are </a:t>
            </a:r>
            <a:r>
              <a:rPr lang="en-US" b="0" dirty="0" err="1">
                <a:solidFill>
                  <a:srgbClr val="002060"/>
                </a:solidFill>
              </a:rPr>
              <a:t>assemled</a:t>
            </a:r>
            <a:r>
              <a:rPr lang="en-US" b="0" dirty="0">
                <a:solidFill>
                  <a:srgbClr val="002060"/>
                </a:solidFill>
              </a:rPr>
              <a:t> </a:t>
            </a:r>
            <a:r>
              <a:rPr lang="en-US" dirty="0">
                <a:solidFill>
                  <a:srgbClr val="002060"/>
                </a:solidFill>
              </a:rPr>
              <a:t>by EB welding.</a:t>
            </a:r>
          </a:p>
        </p:txBody>
      </p:sp>
      <p:sp>
        <p:nvSpPr>
          <p:cNvPr id="12" name="Text Box 7">
            <a:extLst>
              <a:ext uri="{FF2B5EF4-FFF2-40B4-BE49-F238E27FC236}">
                <a16:creationId xmlns:a16="http://schemas.microsoft.com/office/drawing/2014/main" id="{91B896BA-DF08-FBD3-1FD6-CB07C521D921}"/>
              </a:ext>
            </a:extLst>
          </p:cNvPr>
          <p:cNvSpPr txBox="1">
            <a:spLocks noChangeArrowheads="1"/>
          </p:cNvSpPr>
          <p:nvPr/>
        </p:nvSpPr>
        <p:spPr bwMode="auto">
          <a:xfrm>
            <a:off x="3353089" y="4561426"/>
            <a:ext cx="3097212" cy="1323439"/>
          </a:xfrm>
          <a:prstGeom prst="rect">
            <a:avLst/>
          </a:prstGeom>
          <a:solidFill>
            <a:srgbClr val="E0E0E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b="0" dirty="0">
                <a:solidFill>
                  <a:srgbClr val="002060"/>
                </a:solidFill>
              </a:rPr>
              <a:t>After proper cleaning eight dumb bells and two end group sections welded by EBW together</a:t>
            </a:r>
          </a:p>
        </p:txBody>
      </p:sp>
      <p:sp>
        <p:nvSpPr>
          <p:cNvPr id="13" name="AutoShape 8">
            <a:extLst>
              <a:ext uri="{FF2B5EF4-FFF2-40B4-BE49-F238E27FC236}">
                <a16:creationId xmlns:a16="http://schemas.microsoft.com/office/drawing/2014/main" id="{6611C3D0-2EF8-93B8-D3B6-DF97272DB7DF}"/>
              </a:ext>
            </a:extLst>
          </p:cNvPr>
          <p:cNvSpPr>
            <a:spLocks noChangeAspect="1" noChangeArrowheads="1" noTextEdit="1"/>
          </p:cNvSpPr>
          <p:nvPr/>
        </p:nvSpPr>
        <p:spPr bwMode="auto">
          <a:xfrm>
            <a:off x="7088189" y="1268415"/>
            <a:ext cx="357981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4" name="Picture 9">
            <a:extLst>
              <a:ext uri="{FF2B5EF4-FFF2-40B4-BE49-F238E27FC236}">
                <a16:creationId xmlns:a16="http://schemas.microsoft.com/office/drawing/2014/main" id="{AC852DBB-2E36-FAC9-563D-31780D563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260" y="3478213"/>
            <a:ext cx="34845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Picture 063">
            <a:extLst>
              <a:ext uri="{FF2B5EF4-FFF2-40B4-BE49-F238E27FC236}">
                <a16:creationId xmlns:a16="http://schemas.microsoft.com/office/drawing/2014/main" id="{2683A72E-7CDA-64E1-F6EC-E51D50054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189" y="936499"/>
            <a:ext cx="30972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hcm">
            <a:extLst>
              <a:ext uri="{FF2B5EF4-FFF2-40B4-BE49-F238E27FC236}">
                <a16:creationId xmlns:a16="http://schemas.microsoft.com/office/drawing/2014/main" id="{523B14B7-94ED-DF81-1CC4-4E719BF6097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184" y="2140348"/>
            <a:ext cx="2305051" cy="221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32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2BB8D2-B99B-F8DC-74FD-A42B905A2BDB}"/>
              </a:ext>
            </a:extLst>
          </p:cNvPr>
          <p:cNvSpPr>
            <a:spLocks noGrp="1"/>
          </p:cNvSpPr>
          <p:nvPr>
            <p:ph type="title"/>
          </p:nvPr>
        </p:nvSpPr>
        <p:spPr/>
        <p:txBody>
          <a:bodyPr/>
          <a:lstStyle/>
          <a:p>
            <a:r>
              <a:rPr lang="it-IT" dirty="0" err="1"/>
              <a:t>Different</a:t>
            </a:r>
            <a:r>
              <a:rPr lang="it-IT" dirty="0"/>
              <a:t> EBW Strategies </a:t>
            </a:r>
          </a:p>
        </p:txBody>
      </p:sp>
      <p:sp>
        <p:nvSpPr>
          <p:cNvPr id="4" name="Segnaposto data 3">
            <a:extLst>
              <a:ext uri="{FF2B5EF4-FFF2-40B4-BE49-F238E27FC236}">
                <a16:creationId xmlns:a16="http://schemas.microsoft.com/office/drawing/2014/main" id="{34F2266C-686F-0116-1807-C0F7C812F9A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5D94169C-5A30-A1FA-C4DE-A3A8D0412A63}"/>
              </a:ext>
            </a:extLst>
          </p:cNvPr>
          <p:cNvSpPr>
            <a:spLocks noGrp="1"/>
          </p:cNvSpPr>
          <p:nvPr>
            <p:ph type="ftr" sz="quarter" idx="11"/>
          </p:nvPr>
        </p:nvSpPr>
        <p:spPr/>
        <p:txBody>
          <a:bodyPr/>
          <a:lstStyle/>
          <a:p>
            <a:fld id="{3FBB366A-F7D1-4519-A1E6-A2C124910861}" type="slidenum">
              <a:rPr lang="en-US" altLang="it-IT" smtClean="0"/>
              <a:pPr/>
              <a:t>31</a:t>
            </a:fld>
            <a:endParaRPr lang="en-US" altLang="it-IT"/>
          </a:p>
        </p:txBody>
      </p:sp>
      <p:sp>
        <p:nvSpPr>
          <p:cNvPr id="6" name="Segnaposto numero diapositiva 5">
            <a:extLst>
              <a:ext uri="{FF2B5EF4-FFF2-40B4-BE49-F238E27FC236}">
                <a16:creationId xmlns:a16="http://schemas.microsoft.com/office/drawing/2014/main" id="{6AA340A5-8CC3-15AD-7CE7-0D04B0E304DB}"/>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grpSp>
        <p:nvGrpSpPr>
          <p:cNvPr id="7" name="Gruppo 6">
            <a:extLst>
              <a:ext uri="{FF2B5EF4-FFF2-40B4-BE49-F238E27FC236}">
                <a16:creationId xmlns:a16="http://schemas.microsoft.com/office/drawing/2014/main" id="{58292BCE-1CAD-4D6C-3FE4-C506C1CE2C0E}"/>
              </a:ext>
            </a:extLst>
          </p:cNvPr>
          <p:cNvGrpSpPr/>
          <p:nvPr/>
        </p:nvGrpSpPr>
        <p:grpSpPr>
          <a:xfrm>
            <a:off x="5182812" y="918513"/>
            <a:ext cx="2332037" cy="3382964"/>
            <a:chOff x="5144293" y="2302746"/>
            <a:chExt cx="2332037" cy="3382964"/>
          </a:xfrm>
        </p:grpSpPr>
        <p:pic>
          <p:nvPicPr>
            <p:cNvPr id="8" name="Picture 6" descr="Accel v">
              <a:extLst>
                <a:ext uri="{FF2B5EF4-FFF2-40B4-BE49-F238E27FC236}">
                  <a16:creationId xmlns:a16="http://schemas.microsoft.com/office/drawing/2014/main" id="{C58DFB1A-595C-7280-5817-12CE17DD54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293" y="3166347"/>
              <a:ext cx="2332037" cy="25193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2">
              <a:extLst>
                <a:ext uri="{FF2B5EF4-FFF2-40B4-BE49-F238E27FC236}">
                  <a16:creationId xmlns:a16="http://schemas.microsoft.com/office/drawing/2014/main" id="{E0B88797-B945-45DE-C2BE-C3D1F191B160}"/>
                </a:ext>
              </a:extLst>
            </p:cNvPr>
            <p:cNvSpPr>
              <a:spLocks noChangeArrowheads="1"/>
            </p:cNvSpPr>
            <p:nvPr/>
          </p:nvSpPr>
          <p:spPr bwMode="auto">
            <a:xfrm rot="16200000">
              <a:off x="5893197" y="2842497"/>
              <a:ext cx="865188" cy="647700"/>
            </a:xfrm>
            <a:prstGeom prst="leftArrow">
              <a:avLst>
                <a:gd name="adj1" fmla="val 50000"/>
                <a:gd name="adj2" fmla="val 3339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13">
              <a:extLst>
                <a:ext uri="{FF2B5EF4-FFF2-40B4-BE49-F238E27FC236}">
                  <a16:creationId xmlns:a16="http://schemas.microsoft.com/office/drawing/2014/main" id="{4F981FAD-147E-DE21-CC7D-3776E0BEABF0}"/>
                </a:ext>
              </a:extLst>
            </p:cNvPr>
            <p:cNvSpPr txBox="1">
              <a:spLocks noChangeArrowheads="1"/>
            </p:cNvSpPr>
            <p:nvPr/>
          </p:nvSpPr>
          <p:spPr bwMode="auto">
            <a:xfrm>
              <a:off x="5863428" y="2302746"/>
              <a:ext cx="1079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latin typeface="Arial Unicode MS" pitchFamily="34" charset="-128"/>
                </a:rPr>
                <a:t>E-beam</a:t>
              </a:r>
            </a:p>
          </p:txBody>
        </p:sp>
      </p:grpSp>
      <p:grpSp>
        <p:nvGrpSpPr>
          <p:cNvPr id="11" name="Gruppo 10">
            <a:extLst>
              <a:ext uri="{FF2B5EF4-FFF2-40B4-BE49-F238E27FC236}">
                <a16:creationId xmlns:a16="http://schemas.microsoft.com/office/drawing/2014/main" id="{D54E6CFE-8007-6970-ACBA-EE560445DC79}"/>
              </a:ext>
            </a:extLst>
          </p:cNvPr>
          <p:cNvGrpSpPr/>
          <p:nvPr/>
        </p:nvGrpSpPr>
        <p:grpSpPr>
          <a:xfrm>
            <a:off x="8391066" y="1243030"/>
            <a:ext cx="3671888" cy="4079806"/>
            <a:chOff x="7852570" y="1516758"/>
            <a:chExt cx="3671888" cy="4079806"/>
          </a:xfrm>
        </p:grpSpPr>
        <p:pic>
          <p:nvPicPr>
            <p:cNvPr id="12" name="Picture 3" descr="Zanon v">
              <a:extLst>
                <a:ext uri="{FF2B5EF4-FFF2-40B4-BE49-F238E27FC236}">
                  <a16:creationId xmlns:a16="http://schemas.microsoft.com/office/drawing/2014/main" id="{517BDB5C-C0EB-20D1-F565-9C321761E2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2570" y="1668366"/>
              <a:ext cx="3671888" cy="31162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078ED946-C72A-3356-C743-1FFB11B0FD01}"/>
                </a:ext>
              </a:extLst>
            </p:cNvPr>
            <p:cNvSpPr>
              <a:spLocks noChangeArrowheads="1"/>
            </p:cNvSpPr>
            <p:nvPr/>
          </p:nvSpPr>
          <p:spPr bwMode="auto">
            <a:xfrm>
              <a:off x="8571707" y="4888678"/>
              <a:ext cx="29527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GB" sz="2000" b="0" dirty="0">
                  <a:latin typeface="Arial Unicode MS" pitchFamily="34" charset="-128"/>
                </a:rPr>
                <a:t>EBW: butt joint (e.g. </a:t>
              </a:r>
              <a:r>
                <a:rPr lang="en-GB" sz="2000" b="0" dirty="0" err="1">
                  <a:latin typeface="Arial Unicode MS" pitchFamily="34" charset="-128"/>
                </a:rPr>
                <a:t>JLab</a:t>
              </a:r>
              <a:r>
                <a:rPr lang="en-GB" sz="2000" b="0" dirty="0">
                  <a:latin typeface="Arial Unicode MS" pitchFamily="34" charset="-128"/>
                </a:rPr>
                <a:t>, PAVAC) </a:t>
              </a:r>
            </a:p>
          </p:txBody>
        </p:sp>
        <p:sp>
          <p:nvSpPr>
            <p:cNvPr id="14" name="AutoShape 14">
              <a:extLst>
                <a:ext uri="{FF2B5EF4-FFF2-40B4-BE49-F238E27FC236}">
                  <a16:creationId xmlns:a16="http://schemas.microsoft.com/office/drawing/2014/main" id="{80BC71D9-2015-9592-4F10-8FC043B8A14D}"/>
                </a:ext>
              </a:extLst>
            </p:cNvPr>
            <p:cNvSpPr>
              <a:spLocks noChangeArrowheads="1"/>
            </p:cNvSpPr>
            <p:nvPr/>
          </p:nvSpPr>
          <p:spPr bwMode="auto">
            <a:xfrm rot="16200000">
              <a:off x="9255919" y="1624708"/>
              <a:ext cx="863600" cy="647700"/>
            </a:xfrm>
            <a:prstGeom prst="leftArrow">
              <a:avLst>
                <a:gd name="adj1" fmla="val 50000"/>
                <a:gd name="adj2"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5">
              <a:extLst>
                <a:ext uri="{FF2B5EF4-FFF2-40B4-BE49-F238E27FC236}">
                  <a16:creationId xmlns:a16="http://schemas.microsoft.com/office/drawing/2014/main" id="{EAAFB8BB-8587-2013-4E9B-BD750FA8E9E4}"/>
                </a:ext>
              </a:extLst>
            </p:cNvPr>
            <p:cNvSpPr txBox="1">
              <a:spLocks noChangeArrowheads="1"/>
            </p:cNvSpPr>
            <p:nvPr/>
          </p:nvSpPr>
          <p:spPr bwMode="auto">
            <a:xfrm>
              <a:off x="10156032" y="1804096"/>
              <a:ext cx="1079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latin typeface="Arial Unicode MS" pitchFamily="34" charset="-128"/>
                </a:rPr>
                <a:t>E-beam</a:t>
              </a:r>
            </a:p>
          </p:txBody>
        </p:sp>
      </p:grpSp>
      <p:grpSp>
        <p:nvGrpSpPr>
          <p:cNvPr id="16" name="Gruppo 15">
            <a:extLst>
              <a:ext uri="{FF2B5EF4-FFF2-40B4-BE49-F238E27FC236}">
                <a16:creationId xmlns:a16="http://schemas.microsoft.com/office/drawing/2014/main" id="{2DBD7B8E-0647-CD47-6E54-5A561479A5AB}"/>
              </a:ext>
            </a:extLst>
          </p:cNvPr>
          <p:cNvGrpSpPr/>
          <p:nvPr/>
        </p:nvGrpSpPr>
        <p:grpSpPr>
          <a:xfrm>
            <a:off x="330286" y="1752284"/>
            <a:ext cx="4400214" cy="3111595"/>
            <a:chOff x="903626" y="887249"/>
            <a:chExt cx="4400214" cy="3111595"/>
          </a:xfrm>
        </p:grpSpPr>
        <p:pic>
          <p:nvPicPr>
            <p:cNvPr id="17" name="Picture 2" descr="Accel v">
              <a:extLst>
                <a:ext uri="{FF2B5EF4-FFF2-40B4-BE49-F238E27FC236}">
                  <a16:creationId xmlns:a16="http://schemas.microsoft.com/office/drawing/2014/main" id="{DA4E959F-A984-C582-8994-F318254587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626" y="887249"/>
              <a:ext cx="2663825" cy="246538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0">
              <a:extLst>
                <a:ext uri="{FF2B5EF4-FFF2-40B4-BE49-F238E27FC236}">
                  <a16:creationId xmlns:a16="http://schemas.microsoft.com/office/drawing/2014/main" id="{56809CC3-D5CB-CB56-A030-270E49A54982}"/>
                </a:ext>
              </a:extLst>
            </p:cNvPr>
            <p:cNvSpPr>
              <a:spLocks noChangeArrowheads="1"/>
            </p:cNvSpPr>
            <p:nvPr/>
          </p:nvSpPr>
          <p:spPr bwMode="auto">
            <a:xfrm>
              <a:off x="3935415" y="1700213"/>
              <a:ext cx="1368425" cy="647700"/>
            </a:xfrm>
            <a:prstGeom prst="leftArrow">
              <a:avLst>
                <a:gd name="adj1" fmla="val 50000"/>
                <a:gd name="adj2" fmla="val 5281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1">
              <a:extLst>
                <a:ext uri="{FF2B5EF4-FFF2-40B4-BE49-F238E27FC236}">
                  <a16:creationId xmlns:a16="http://schemas.microsoft.com/office/drawing/2014/main" id="{4F21A43D-5BD9-774E-3E2A-CD1653E532E8}"/>
                </a:ext>
              </a:extLst>
            </p:cNvPr>
            <p:cNvSpPr txBox="1">
              <a:spLocks noChangeArrowheads="1"/>
            </p:cNvSpPr>
            <p:nvPr/>
          </p:nvSpPr>
          <p:spPr bwMode="auto">
            <a:xfrm>
              <a:off x="4151314" y="2492376"/>
              <a:ext cx="1079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dirty="0">
                  <a:latin typeface="Arial Unicode MS" pitchFamily="34" charset="-128"/>
                </a:rPr>
                <a:t>E-beam</a:t>
              </a:r>
            </a:p>
          </p:txBody>
        </p:sp>
        <p:sp>
          <p:nvSpPr>
            <p:cNvPr id="20" name="Rectangle 18">
              <a:extLst>
                <a:ext uri="{FF2B5EF4-FFF2-40B4-BE49-F238E27FC236}">
                  <a16:creationId xmlns:a16="http://schemas.microsoft.com/office/drawing/2014/main" id="{DA48EE4F-369B-2C7C-1116-B1D1DCDC4E07}"/>
                </a:ext>
              </a:extLst>
            </p:cNvPr>
            <p:cNvSpPr>
              <a:spLocks noChangeArrowheads="1"/>
            </p:cNvSpPr>
            <p:nvPr/>
          </p:nvSpPr>
          <p:spPr bwMode="auto">
            <a:xfrm>
              <a:off x="903627" y="3290958"/>
              <a:ext cx="4255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GB" sz="2000" b="0" dirty="0">
                  <a:latin typeface="Arial Unicode MS" pitchFamily="34" charset="-128"/>
                </a:rPr>
                <a:t>Vert. Pos. EBW: lap joint  (recess) e.g. RI, CERCA, </a:t>
              </a:r>
              <a:r>
                <a:rPr lang="en-GB" sz="2000" b="0" dirty="0" err="1">
                  <a:latin typeface="Arial Unicode MS" pitchFamily="34" charset="-128"/>
                </a:rPr>
                <a:t>Sciaky</a:t>
              </a:r>
              <a:endParaRPr lang="en-GB" sz="2000" b="0" dirty="0">
                <a:latin typeface="Arial Unicode MS" pitchFamily="34" charset="-128"/>
              </a:endParaRPr>
            </a:p>
          </p:txBody>
        </p:sp>
      </p:grpSp>
      <p:grpSp>
        <p:nvGrpSpPr>
          <p:cNvPr id="21" name="Gruppo 20">
            <a:extLst>
              <a:ext uri="{FF2B5EF4-FFF2-40B4-BE49-F238E27FC236}">
                <a16:creationId xmlns:a16="http://schemas.microsoft.com/office/drawing/2014/main" id="{422D1934-BFDE-EB04-7568-3CFFDE7F1402}"/>
              </a:ext>
            </a:extLst>
          </p:cNvPr>
          <p:cNvGrpSpPr/>
          <p:nvPr/>
        </p:nvGrpSpPr>
        <p:grpSpPr>
          <a:xfrm>
            <a:off x="4633342" y="4504750"/>
            <a:ext cx="3817940" cy="1500283"/>
            <a:chOff x="555228" y="4569094"/>
            <a:chExt cx="3817940" cy="1500283"/>
          </a:xfrm>
        </p:grpSpPr>
        <p:sp>
          <p:nvSpPr>
            <p:cNvPr id="22" name="Rectangle 7">
              <a:extLst>
                <a:ext uri="{FF2B5EF4-FFF2-40B4-BE49-F238E27FC236}">
                  <a16:creationId xmlns:a16="http://schemas.microsoft.com/office/drawing/2014/main" id="{0A2BB931-3A7F-EB21-9695-F04905B3FA6F}"/>
                </a:ext>
              </a:extLst>
            </p:cNvPr>
            <p:cNvSpPr>
              <a:spLocks noChangeArrowheads="1"/>
            </p:cNvSpPr>
            <p:nvPr/>
          </p:nvSpPr>
          <p:spPr bwMode="auto">
            <a:xfrm>
              <a:off x="555228" y="5361491"/>
              <a:ext cx="38179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GB" sz="2000" b="0" dirty="0" err="1">
                  <a:latin typeface="Arial Unicode MS" pitchFamily="34" charset="-128"/>
                </a:rPr>
                <a:t>Horiz</a:t>
              </a:r>
              <a:r>
                <a:rPr lang="en-GB" sz="2000" b="0" dirty="0">
                  <a:latin typeface="Arial Unicode MS" pitchFamily="34" charset="-128"/>
                </a:rPr>
                <a:t>. Pos.  EBW: lap joint  (recess) DESY, AES, </a:t>
              </a:r>
              <a:r>
                <a:rPr lang="en-GB" sz="2000" b="0" dirty="0" err="1">
                  <a:latin typeface="Arial Unicode MS" pitchFamily="34" charset="-128"/>
                </a:rPr>
                <a:t>E.Zanon</a:t>
              </a:r>
              <a:endParaRPr lang="en-GB" sz="2000" b="0" dirty="0">
                <a:latin typeface="Arial Unicode MS" pitchFamily="34" charset="-128"/>
              </a:endParaRPr>
            </a:p>
          </p:txBody>
        </p:sp>
        <p:pic>
          <p:nvPicPr>
            <p:cNvPr id="23" name="Picture 2">
              <a:extLst>
                <a:ext uri="{FF2B5EF4-FFF2-40B4-BE49-F238E27FC236}">
                  <a16:creationId xmlns:a16="http://schemas.microsoft.com/office/drawing/2014/main" id="{AEF1EF08-DA19-5116-4AFC-01CFE573E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80803" y="4569094"/>
              <a:ext cx="1599519" cy="83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6031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9D85B-B522-98C4-9893-97742601888C}"/>
              </a:ext>
            </a:extLst>
          </p:cNvPr>
          <p:cNvSpPr>
            <a:spLocks noGrp="1"/>
          </p:cNvSpPr>
          <p:nvPr>
            <p:ph type="title"/>
          </p:nvPr>
        </p:nvSpPr>
        <p:spPr/>
        <p:txBody>
          <a:bodyPr/>
          <a:lstStyle/>
          <a:p>
            <a:r>
              <a:rPr lang="en-US" dirty="0"/>
              <a:t>Test Pieces for PAD Qualification</a:t>
            </a:r>
            <a:endParaRPr lang="it-IT" dirty="0"/>
          </a:p>
        </p:txBody>
      </p:sp>
      <p:sp>
        <p:nvSpPr>
          <p:cNvPr id="4" name="Segnaposto data 3">
            <a:extLst>
              <a:ext uri="{FF2B5EF4-FFF2-40B4-BE49-F238E27FC236}">
                <a16:creationId xmlns:a16="http://schemas.microsoft.com/office/drawing/2014/main" id="{8556B619-637C-95EB-DE0E-230F1B12693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332787D-6F0F-363C-8165-FF63A2F1336B}"/>
              </a:ext>
            </a:extLst>
          </p:cNvPr>
          <p:cNvSpPr>
            <a:spLocks noGrp="1"/>
          </p:cNvSpPr>
          <p:nvPr>
            <p:ph type="ftr" sz="quarter" idx="11"/>
          </p:nvPr>
        </p:nvSpPr>
        <p:spPr/>
        <p:txBody>
          <a:bodyPr/>
          <a:lstStyle/>
          <a:p>
            <a:fld id="{3FBB366A-F7D1-4519-A1E6-A2C124910861}" type="slidenum">
              <a:rPr lang="en-US" altLang="it-IT" smtClean="0"/>
              <a:pPr/>
              <a:t>32</a:t>
            </a:fld>
            <a:endParaRPr lang="en-US" altLang="it-IT"/>
          </a:p>
        </p:txBody>
      </p:sp>
      <p:sp>
        <p:nvSpPr>
          <p:cNvPr id="6" name="Segnaposto numero diapositiva 5">
            <a:extLst>
              <a:ext uri="{FF2B5EF4-FFF2-40B4-BE49-F238E27FC236}">
                <a16:creationId xmlns:a16="http://schemas.microsoft.com/office/drawing/2014/main" id="{BF6D70F9-2675-1042-9D9A-40B1BF333127}"/>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7" name="Rectangle 3">
            <a:extLst>
              <a:ext uri="{FF2B5EF4-FFF2-40B4-BE49-F238E27FC236}">
                <a16:creationId xmlns:a16="http://schemas.microsoft.com/office/drawing/2014/main" id="{F6EC0162-CDB8-C862-EFBB-E85AB4CD3DE1}"/>
              </a:ext>
            </a:extLst>
          </p:cNvPr>
          <p:cNvSpPr/>
          <p:nvPr/>
        </p:nvSpPr>
        <p:spPr>
          <a:xfrm>
            <a:off x="838200" y="954061"/>
            <a:ext cx="10515600" cy="923330"/>
          </a:xfrm>
          <a:prstGeom prst="rect">
            <a:avLst/>
          </a:prstGeom>
        </p:spPr>
        <p:txBody>
          <a:bodyPr wrap="square">
            <a:spAutoFit/>
          </a:bodyPr>
          <a:lstStyle/>
          <a:p>
            <a:pPr algn="ctr" defTabSz="456156"/>
            <a:r>
              <a:rPr lang="en-US" sz="1800" b="0" dirty="0">
                <a:latin typeface="Arial" pitchFamily="34" charset="0"/>
                <a:ea typeface="ＭＳ Ｐゴシック" pitchFamily="34" charset="-128"/>
              </a:rPr>
              <a:t>Test piece (TP) is composed by 2 cell with helium vessel, representing all pressure bearing parts and welding seams. It is built using the same welding parameters that will be used in the series production. Two EBW machines/company. Consequently, two test pieces had been built per company.</a:t>
            </a:r>
          </a:p>
        </p:txBody>
      </p:sp>
      <p:grpSp>
        <p:nvGrpSpPr>
          <p:cNvPr id="8" name="Gruppo 7">
            <a:extLst>
              <a:ext uri="{FF2B5EF4-FFF2-40B4-BE49-F238E27FC236}">
                <a16:creationId xmlns:a16="http://schemas.microsoft.com/office/drawing/2014/main" id="{29F19DA5-6843-6F4A-228D-2B3D835B0B20}"/>
              </a:ext>
            </a:extLst>
          </p:cNvPr>
          <p:cNvGrpSpPr/>
          <p:nvPr/>
        </p:nvGrpSpPr>
        <p:grpSpPr>
          <a:xfrm>
            <a:off x="1821238" y="1937630"/>
            <a:ext cx="8470557" cy="4165743"/>
            <a:chOff x="1821238" y="1937630"/>
            <a:chExt cx="8470557" cy="4165743"/>
          </a:xfrm>
        </p:grpSpPr>
        <p:pic>
          <p:nvPicPr>
            <p:cNvPr id="9" name="Picture 2">
              <a:extLst>
                <a:ext uri="{FF2B5EF4-FFF2-40B4-BE49-F238E27FC236}">
                  <a16:creationId xmlns:a16="http://schemas.microsoft.com/office/drawing/2014/main" id="{E38EC48C-CC0D-4248-AA03-FB4670C754D0}"/>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7000" contrast="20000"/>
                      </a14:imgEffect>
                    </a14:imgLayer>
                  </a14:imgProps>
                </a:ext>
                <a:ext uri="{28A0092B-C50C-407E-A947-70E740481C1C}">
                  <a14:useLocalDpi xmlns:a14="http://schemas.microsoft.com/office/drawing/2010/main"/>
                </a:ext>
              </a:extLst>
            </a:blip>
            <a:srcRect/>
            <a:stretch/>
          </p:blipFill>
          <p:spPr bwMode="auto">
            <a:xfrm>
              <a:off x="4293812" y="2272448"/>
              <a:ext cx="3554666" cy="312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8157C82E-2569-C58F-CB2D-FF418EF2CC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2043" y="3636365"/>
              <a:ext cx="2339752" cy="149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D4330D48-7F63-C5F7-38DE-C4D30FA91F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9000" y="4889958"/>
              <a:ext cx="1485891" cy="11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0D595A6B-A909-FCC6-2670-F4C3EAB4D6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1238" y="4541076"/>
              <a:ext cx="2736304" cy="156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D4C43F44-03C7-029E-959B-238ED53C59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21238" y="2272447"/>
              <a:ext cx="2498424" cy="17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extLst>
                <a:ext uri="{FF2B5EF4-FFF2-40B4-BE49-F238E27FC236}">
                  <a16:creationId xmlns:a16="http://schemas.microsoft.com/office/drawing/2014/main" id="{D4B99D44-03AA-508F-FB8B-53AB070EA60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57942" y="1937630"/>
              <a:ext cx="1714368" cy="169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566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9D85B-B522-98C4-9893-97742601888C}"/>
              </a:ext>
            </a:extLst>
          </p:cNvPr>
          <p:cNvSpPr>
            <a:spLocks noGrp="1"/>
          </p:cNvSpPr>
          <p:nvPr>
            <p:ph type="title"/>
          </p:nvPr>
        </p:nvSpPr>
        <p:spPr/>
        <p:txBody>
          <a:bodyPr/>
          <a:lstStyle/>
          <a:p>
            <a:r>
              <a:rPr lang="it-IT" dirty="0"/>
              <a:t>Intermediate Steps for Frequency and </a:t>
            </a:r>
            <a:r>
              <a:rPr lang="it-IT" dirty="0" err="1"/>
              <a:t>Length</a:t>
            </a:r>
            <a:endParaRPr lang="it-IT" dirty="0"/>
          </a:p>
        </p:txBody>
      </p:sp>
      <p:sp>
        <p:nvSpPr>
          <p:cNvPr id="4" name="Segnaposto data 3">
            <a:extLst>
              <a:ext uri="{FF2B5EF4-FFF2-40B4-BE49-F238E27FC236}">
                <a16:creationId xmlns:a16="http://schemas.microsoft.com/office/drawing/2014/main" id="{8556B619-637C-95EB-DE0E-230F1B12693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332787D-6F0F-363C-8165-FF63A2F1336B}"/>
              </a:ext>
            </a:extLst>
          </p:cNvPr>
          <p:cNvSpPr>
            <a:spLocks noGrp="1"/>
          </p:cNvSpPr>
          <p:nvPr>
            <p:ph type="ftr" sz="quarter" idx="11"/>
          </p:nvPr>
        </p:nvSpPr>
        <p:spPr/>
        <p:txBody>
          <a:bodyPr/>
          <a:lstStyle/>
          <a:p>
            <a:fld id="{3FBB366A-F7D1-4519-A1E6-A2C124910861}" type="slidenum">
              <a:rPr lang="en-US" altLang="it-IT" smtClean="0"/>
              <a:pPr/>
              <a:t>33</a:t>
            </a:fld>
            <a:endParaRPr lang="en-US" altLang="it-IT"/>
          </a:p>
        </p:txBody>
      </p:sp>
      <p:sp>
        <p:nvSpPr>
          <p:cNvPr id="6" name="Segnaposto numero diapositiva 5">
            <a:extLst>
              <a:ext uri="{FF2B5EF4-FFF2-40B4-BE49-F238E27FC236}">
                <a16:creationId xmlns:a16="http://schemas.microsoft.com/office/drawing/2014/main" id="{BF6D70F9-2675-1042-9D9A-40B1BF333127}"/>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3" name="Immagine 2">
            <a:extLst>
              <a:ext uri="{FF2B5EF4-FFF2-40B4-BE49-F238E27FC236}">
                <a16:creationId xmlns:a16="http://schemas.microsoft.com/office/drawing/2014/main" id="{8D11ECDB-D546-2077-60FD-2435BC5AC999}"/>
              </a:ext>
            </a:extLst>
          </p:cNvPr>
          <p:cNvPicPr>
            <a:picLocks noChangeAspect="1"/>
          </p:cNvPicPr>
          <p:nvPr/>
        </p:nvPicPr>
        <p:blipFill rotWithShape="1">
          <a:blip r:embed="rId2">
            <a:extLst>
              <a:ext uri="{28A0092B-C50C-407E-A947-70E740481C1C}">
                <a14:useLocalDpi xmlns:a14="http://schemas.microsoft.com/office/drawing/2010/main" val="0"/>
              </a:ext>
            </a:extLst>
          </a:blip>
          <a:srcRect t="5970" b="5224"/>
          <a:stretch/>
        </p:blipFill>
        <p:spPr>
          <a:xfrm>
            <a:off x="1432410" y="858983"/>
            <a:ext cx="9341997" cy="5405155"/>
          </a:xfrm>
          <a:prstGeom prst="rect">
            <a:avLst/>
          </a:prstGeom>
        </p:spPr>
      </p:pic>
    </p:spTree>
    <p:extLst>
      <p:ext uri="{BB962C8B-B14F-4D97-AF65-F5344CB8AC3E}">
        <p14:creationId xmlns:p14="http://schemas.microsoft.com/office/powerpoint/2010/main" val="49593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9D85B-B522-98C4-9893-97742601888C}"/>
              </a:ext>
            </a:extLst>
          </p:cNvPr>
          <p:cNvSpPr>
            <a:spLocks noGrp="1"/>
          </p:cNvSpPr>
          <p:nvPr>
            <p:ph type="title"/>
          </p:nvPr>
        </p:nvSpPr>
        <p:spPr/>
        <p:txBody>
          <a:bodyPr/>
          <a:lstStyle/>
          <a:p>
            <a:r>
              <a:rPr lang="it-IT" dirty="0"/>
              <a:t>EDMS for </a:t>
            </a:r>
            <a:r>
              <a:rPr lang="it-IT" dirty="0" err="1"/>
              <a:t>Storing</a:t>
            </a:r>
            <a:r>
              <a:rPr lang="it-IT" dirty="0"/>
              <a:t> Data and </a:t>
            </a:r>
            <a:r>
              <a:rPr lang="it-IT" dirty="0" err="1"/>
              <a:t>Communication</a:t>
            </a:r>
            <a:endParaRPr lang="it-IT" dirty="0"/>
          </a:p>
        </p:txBody>
      </p:sp>
      <p:sp>
        <p:nvSpPr>
          <p:cNvPr id="4" name="Segnaposto data 3">
            <a:extLst>
              <a:ext uri="{FF2B5EF4-FFF2-40B4-BE49-F238E27FC236}">
                <a16:creationId xmlns:a16="http://schemas.microsoft.com/office/drawing/2014/main" id="{8556B619-637C-95EB-DE0E-230F1B12693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332787D-6F0F-363C-8165-FF63A2F1336B}"/>
              </a:ext>
            </a:extLst>
          </p:cNvPr>
          <p:cNvSpPr>
            <a:spLocks noGrp="1"/>
          </p:cNvSpPr>
          <p:nvPr>
            <p:ph type="ftr" sz="quarter" idx="11"/>
          </p:nvPr>
        </p:nvSpPr>
        <p:spPr/>
        <p:txBody>
          <a:bodyPr/>
          <a:lstStyle/>
          <a:p>
            <a:fld id="{3FBB366A-F7D1-4519-A1E6-A2C124910861}" type="slidenum">
              <a:rPr lang="en-US" altLang="it-IT" smtClean="0"/>
              <a:pPr/>
              <a:t>34</a:t>
            </a:fld>
            <a:endParaRPr lang="en-US" altLang="it-IT"/>
          </a:p>
        </p:txBody>
      </p:sp>
      <p:sp>
        <p:nvSpPr>
          <p:cNvPr id="6" name="Segnaposto numero diapositiva 5">
            <a:extLst>
              <a:ext uri="{FF2B5EF4-FFF2-40B4-BE49-F238E27FC236}">
                <a16:creationId xmlns:a16="http://schemas.microsoft.com/office/drawing/2014/main" id="{BF6D70F9-2675-1042-9D9A-40B1BF333127}"/>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3" name="Picture 3" descr="Serialteilstruktur">
            <a:extLst>
              <a:ext uri="{FF2B5EF4-FFF2-40B4-BE49-F238E27FC236}">
                <a16:creationId xmlns:a16="http://schemas.microsoft.com/office/drawing/2014/main" id="{57DDC91D-0588-E484-05A1-7C15F82BF3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7008" y="1355733"/>
            <a:ext cx="36687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sent4">
            <a:extLst>
              <a:ext uri="{FF2B5EF4-FFF2-40B4-BE49-F238E27FC236}">
                <a16:creationId xmlns:a16="http://schemas.microsoft.com/office/drawing/2014/main" id="{AB8744B9-4AB1-CAA3-D00D-F1F0058053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0825" y="2041527"/>
            <a:ext cx="2636838" cy="18383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erialisedAssembly2 Kopie">
            <a:extLst>
              <a:ext uri="{FF2B5EF4-FFF2-40B4-BE49-F238E27FC236}">
                <a16:creationId xmlns:a16="http://schemas.microsoft.com/office/drawing/2014/main" id="{9A3DDFB8-AD25-54EF-CE35-E8CDF06FABE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72039" y="3235325"/>
            <a:ext cx="414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pcdoc">
            <a:extLst>
              <a:ext uri="{FF2B5EF4-FFF2-40B4-BE49-F238E27FC236}">
                <a16:creationId xmlns:a16="http://schemas.microsoft.com/office/drawing/2014/main" id="{198EA0C6-E87E-35B3-DFC6-8F9C013AA7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62588" y="3770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 name="Picture 9" descr="dbat_z">
            <a:extLst>
              <a:ext uri="{FF2B5EF4-FFF2-40B4-BE49-F238E27FC236}">
                <a16:creationId xmlns:a16="http://schemas.microsoft.com/office/drawing/2014/main" id="{1CCA9EB0-E7C4-475D-1466-8F411C52FB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7689" y="2924183"/>
            <a:ext cx="1736725" cy="1262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1">
            <a:extLst>
              <a:ext uri="{FF2B5EF4-FFF2-40B4-BE49-F238E27FC236}">
                <a16:creationId xmlns:a16="http://schemas.microsoft.com/office/drawing/2014/main" id="{BB97AD4B-B3D3-9F2B-46AB-484471D3B98A}"/>
              </a:ext>
            </a:extLst>
          </p:cNvPr>
          <p:cNvSpPr txBox="1">
            <a:spLocks noChangeArrowheads="1"/>
          </p:cNvSpPr>
          <p:nvPr/>
        </p:nvSpPr>
        <p:spPr bwMode="auto">
          <a:xfrm>
            <a:off x="6134104" y="1057276"/>
            <a:ext cx="1401763" cy="46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a:t>EDMS</a:t>
            </a:r>
            <a:endParaRPr lang="en-GB"/>
          </a:p>
        </p:txBody>
      </p:sp>
      <p:sp>
        <p:nvSpPr>
          <p:cNvPr id="12" name="Text Box 12">
            <a:extLst>
              <a:ext uri="{FF2B5EF4-FFF2-40B4-BE49-F238E27FC236}">
                <a16:creationId xmlns:a16="http://schemas.microsoft.com/office/drawing/2014/main" id="{0A8909FB-789E-8FD4-6CB7-CB06C27C6ACC}"/>
              </a:ext>
            </a:extLst>
          </p:cNvPr>
          <p:cNvSpPr txBox="1">
            <a:spLocks noChangeArrowheads="1"/>
          </p:cNvSpPr>
          <p:nvPr/>
        </p:nvSpPr>
        <p:spPr bwMode="auto">
          <a:xfrm>
            <a:off x="8251826" y="1258888"/>
            <a:ext cx="1800225" cy="46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a:t>Cavity-DB</a:t>
            </a:r>
            <a:endParaRPr lang="en-GB"/>
          </a:p>
        </p:txBody>
      </p:sp>
      <p:sp>
        <p:nvSpPr>
          <p:cNvPr id="13" name="Text Box 13">
            <a:extLst>
              <a:ext uri="{FF2B5EF4-FFF2-40B4-BE49-F238E27FC236}">
                <a16:creationId xmlns:a16="http://schemas.microsoft.com/office/drawing/2014/main" id="{7EB37854-91E0-7A51-3584-4B2FFA008DA6}"/>
              </a:ext>
            </a:extLst>
          </p:cNvPr>
          <p:cNvSpPr txBox="1">
            <a:spLocks noChangeArrowheads="1"/>
          </p:cNvSpPr>
          <p:nvPr/>
        </p:nvSpPr>
        <p:spPr bwMode="auto">
          <a:xfrm>
            <a:off x="1797058" y="4852989"/>
            <a:ext cx="2493963" cy="59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600" dirty="0"/>
              <a:t>Inspection sheets for quality management</a:t>
            </a:r>
            <a:endParaRPr lang="en-GB" sz="1600" dirty="0"/>
          </a:p>
        </p:txBody>
      </p:sp>
      <p:sp>
        <p:nvSpPr>
          <p:cNvPr id="14" name="Text Box 14">
            <a:extLst>
              <a:ext uri="{FF2B5EF4-FFF2-40B4-BE49-F238E27FC236}">
                <a16:creationId xmlns:a16="http://schemas.microsoft.com/office/drawing/2014/main" id="{8CFE46E3-27BC-FDD7-21E9-5DE16ED00D46}"/>
              </a:ext>
            </a:extLst>
          </p:cNvPr>
          <p:cNvSpPr txBox="1">
            <a:spLocks noChangeArrowheads="1"/>
          </p:cNvSpPr>
          <p:nvPr/>
        </p:nvSpPr>
        <p:spPr bwMode="auto">
          <a:xfrm>
            <a:off x="4481649" y="4715309"/>
            <a:ext cx="3093888" cy="84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600" dirty="0"/>
              <a:t>Fabrication structure. Subassembly parts related. Procedure related</a:t>
            </a:r>
            <a:r>
              <a:rPr lang="de-DE" sz="1600" dirty="0"/>
              <a:t> </a:t>
            </a:r>
          </a:p>
        </p:txBody>
      </p:sp>
      <p:sp>
        <p:nvSpPr>
          <p:cNvPr id="15" name="Text Box 15">
            <a:extLst>
              <a:ext uri="{FF2B5EF4-FFF2-40B4-BE49-F238E27FC236}">
                <a16:creationId xmlns:a16="http://schemas.microsoft.com/office/drawing/2014/main" id="{003595DF-2E80-3E11-D884-A1A8250BB54A}"/>
              </a:ext>
            </a:extLst>
          </p:cNvPr>
          <p:cNvSpPr txBox="1">
            <a:spLocks noChangeArrowheads="1"/>
          </p:cNvSpPr>
          <p:nvPr/>
        </p:nvSpPr>
        <p:spPr bwMode="auto">
          <a:xfrm>
            <a:off x="7856540" y="4962532"/>
            <a:ext cx="2589212" cy="3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en-US" sz="1600"/>
              <a:t>Statistical analysis</a:t>
            </a:r>
          </a:p>
        </p:txBody>
      </p:sp>
      <p:pic>
        <p:nvPicPr>
          <p:cNvPr id="16" name="Picture 16" descr="excelsht">
            <a:extLst>
              <a:ext uri="{FF2B5EF4-FFF2-40B4-BE49-F238E27FC236}">
                <a16:creationId xmlns:a16="http://schemas.microsoft.com/office/drawing/2014/main" id="{6C204852-17A9-61E9-29A9-BBA6990A9CB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72208" y="3787783"/>
            <a:ext cx="2651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ild_TXT">
            <a:extLst>
              <a:ext uri="{FF2B5EF4-FFF2-40B4-BE49-F238E27FC236}">
                <a16:creationId xmlns:a16="http://schemas.microsoft.com/office/drawing/2014/main" id="{D19F17DF-778A-7E2A-F31E-E246E71F84C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10300" y="4097338"/>
            <a:ext cx="2555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pdffile">
            <a:extLst>
              <a:ext uri="{FF2B5EF4-FFF2-40B4-BE49-F238E27FC236}">
                <a16:creationId xmlns:a16="http://schemas.microsoft.com/office/drawing/2014/main" id="{4B031062-AA99-E60B-7243-AD70B094EE2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43642" y="4411663"/>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AutoShape 19">
            <a:extLst>
              <a:ext uri="{FF2B5EF4-FFF2-40B4-BE49-F238E27FC236}">
                <a16:creationId xmlns:a16="http://schemas.microsoft.com/office/drawing/2014/main" id="{B3A2AA7D-AB1A-944D-F06D-4242555CBD2A}"/>
              </a:ext>
            </a:extLst>
          </p:cNvPr>
          <p:cNvCxnSpPr>
            <a:cxnSpLocks noChangeShapeType="1"/>
            <a:stCxn id="8" idx="2"/>
            <a:endCxn id="9" idx="1"/>
          </p:cNvCxnSpPr>
          <p:nvPr/>
        </p:nvCxnSpPr>
        <p:spPr bwMode="auto">
          <a:xfrm rot="16200000" flipH="1">
            <a:off x="5134771" y="3594894"/>
            <a:ext cx="273050" cy="382588"/>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0">
            <a:extLst>
              <a:ext uri="{FF2B5EF4-FFF2-40B4-BE49-F238E27FC236}">
                <a16:creationId xmlns:a16="http://schemas.microsoft.com/office/drawing/2014/main" id="{F788D7AA-777A-77BB-AAA3-9BDBB52B2D97}"/>
              </a:ext>
            </a:extLst>
          </p:cNvPr>
          <p:cNvCxnSpPr>
            <a:cxnSpLocks noChangeShapeType="1"/>
            <a:stCxn id="9" idx="3"/>
            <a:endCxn id="16" idx="1"/>
          </p:cNvCxnSpPr>
          <p:nvPr/>
        </p:nvCxnSpPr>
        <p:spPr bwMode="auto">
          <a:xfrm flipV="1">
            <a:off x="5767388" y="3921129"/>
            <a:ext cx="404812" cy="1588"/>
          </a:xfrm>
          <a:prstGeom prst="bentConnector3">
            <a:avLst>
              <a:gd name="adj1" fmla="val 49806"/>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22">
            <a:extLst>
              <a:ext uri="{FF2B5EF4-FFF2-40B4-BE49-F238E27FC236}">
                <a16:creationId xmlns:a16="http://schemas.microsoft.com/office/drawing/2014/main" id="{FB49E9A2-AD62-166B-7B17-B8B5D5A99BD6}"/>
              </a:ext>
            </a:extLst>
          </p:cNvPr>
          <p:cNvCxnSpPr>
            <a:cxnSpLocks noChangeShapeType="1"/>
            <a:endCxn id="18" idx="1"/>
          </p:cNvCxnSpPr>
          <p:nvPr/>
        </p:nvCxnSpPr>
        <p:spPr bwMode="auto">
          <a:xfrm>
            <a:off x="5935666" y="4227513"/>
            <a:ext cx="307975" cy="285750"/>
          </a:xfrm>
          <a:prstGeom prst="bentConnector3">
            <a:avLst>
              <a:gd name="adj1" fmla="val -2060"/>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Freeform 23">
            <a:extLst>
              <a:ext uri="{FF2B5EF4-FFF2-40B4-BE49-F238E27FC236}">
                <a16:creationId xmlns:a16="http://schemas.microsoft.com/office/drawing/2014/main" id="{F93D8FBE-56DE-6EE3-6E5C-86AFBDC20280}"/>
              </a:ext>
            </a:extLst>
          </p:cNvPr>
          <p:cNvSpPr>
            <a:spLocks/>
          </p:cNvSpPr>
          <p:nvPr/>
        </p:nvSpPr>
        <p:spPr bwMode="auto">
          <a:xfrm>
            <a:off x="1987550" y="3209929"/>
            <a:ext cx="4256088" cy="1236663"/>
          </a:xfrm>
          <a:custGeom>
            <a:avLst/>
            <a:gdLst>
              <a:gd name="T0" fmla="*/ 0 w 2681"/>
              <a:gd name="T1" fmla="*/ 0 h 779"/>
              <a:gd name="T2" fmla="*/ 2147483647 w 2681"/>
              <a:gd name="T3" fmla="*/ 2147483647 h 779"/>
              <a:gd name="T4" fmla="*/ 2147483647 w 2681"/>
              <a:gd name="T5" fmla="*/ 2147483647 h 779"/>
              <a:gd name="T6" fmla="*/ 2147483647 w 2681"/>
              <a:gd name="T7" fmla="*/ 2147483647 h 779"/>
              <a:gd name="T8" fmla="*/ 2147483647 w 2681"/>
              <a:gd name="T9" fmla="*/ 2147483647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1" h="779">
                <a:moveTo>
                  <a:pt x="0" y="0"/>
                </a:moveTo>
                <a:cubicBezTo>
                  <a:pt x="151" y="103"/>
                  <a:pt x="645" y="493"/>
                  <a:pt x="906" y="622"/>
                </a:cubicBezTo>
                <a:cubicBezTo>
                  <a:pt x="1167" y="751"/>
                  <a:pt x="1344" y="771"/>
                  <a:pt x="1566" y="775"/>
                </a:cubicBezTo>
                <a:cubicBezTo>
                  <a:pt x="1788" y="779"/>
                  <a:pt x="2053" y="701"/>
                  <a:pt x="2239" y="645"/>
                </a:cubicBezTo>
                <a:cubicBezTo>
                  <a:pt x="2425" y="589"/>
                  <a:pt x="2589" y="480"/>
                  <a:pt x="2681" y="436"/>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lstStyle/>
          <a:p>
            <a:endParaRPr lang="en-US"/>
          </a:p>
        </p:txBody>
      </p:sp>
      <p:sp>
        <p:nvSpPr>
          <p:cNvPr id="23" name="Text Box 24">
            <a:extLst>
              <a:ext uri="{FF2B5EF4-FFF2-40B4-BE49-F238E27FC236}">
                <a16:creationId xmlns:a16="http://schemas.microsoft.com/office/drawing/2014/main" id="{D864E611-C272-7A41-AB63-C349B2BF44A7}"/>
              </a:ext>
            </a:extLst>
          </p:cNvPr>
          <p:cNvSpPr txBox="1">
            <a:spLocks noChangeArrowheads="1"/>
          </p:cNvSpPr>
          <p:nvPr/>
        </p:nvSpPr>
        <p:spPr bwMode="auto">
          <a:xfrm>
            <a:off x="5221288" y="3271844"/>
            <a:ext cx="1060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1200"/>
              <a:t>Phys. Part</a:t>
            </a:r>
            <a:endParaRPr lang="en-GB" sz="1200"/>
          </a:p>
        </p:txBody>
      </p:sp>
      <p:sp>
        <p:nvSpPr>
          <p:cNvPr id="24" name="Text Box 25">
            <a:extLst>
              <a:ext uri="{FF2B5EF4-FFF2-40B4-BE49-F238E27FC236}">
                <a16:creationId xmlns:a16="http://schemas.microsoft.com/office/drawing/2014/main" id="{A0EEF8BA-A9E5-6FBC-CBB6-B4013AC68294}"/>
              </a:ext>
            </a:extLst>
          </p:cNvPr>
          <p:cNvSpPr txBox="1">
            <a:spLocks noChangeArrowheads="1"/>
          </p:cNvSpPr>
          <p:nvPr/>
        </p:nvSpPr>
        <p:spPr bwMode="auto">
          <a:xfrm>
            <a:off x="6111875" y="3517902"/>
            <a:ext cx="72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sz="1200"/>
              <a:t>Files</a:t>
            </a:r>
            <a:endParaRPr lang="en-GB" sz="1200"/>
          </a:p>
        </p:txBody>
      </p:sp>
      <p:pic>
        <p:nvPicPr>
          <p:cNvPr id="25" name="Picture 29">
            <a:extLst>
              <a:ext uri="{FF2B5EF4-FFF2-40B4-BE49-F238E27FC236}">
                <a16:creationId xmlns:a16="http://schemas.microsoft.com/office/drawing/2014/main" id="{AFD7EF6C-82DD-3091-9DBA-276D5C111E1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55850" y="1912946"/>
            <a:ext cx="604838"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6" name="AutoShape 30">
            <a:extLst>
              <a:ext uri="{FF2B5EF4-FFF2-40B4-BE49-F238E27FC236}">
                <a16:creationId xmlns:a16="http://schemas.microsoft.com/office/drawing/2014/main" id="{43CA42BB-6FC1-54E7-A0CE-505E3F4E2FA9}"/>
              </a:ext>
            </a:extLst>
          </p:cNvPr>
          <p:cNvCxnSpPr>
            <a:cxnSpLocks noChangeShapeType="1"/>
            <a:stCxn id="25" idx="2"/>
          </p:cNvCxnSpPr>
          <p:nvPr/>
        </p:nvCxnSpPr>
        <p:spPr bwMode="auto">
          <a:xfrm flipH="1">
            <a:off x="2655896" y="2543176"/>
            <a:ext cx="3175" cy="365125"/>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4">
            <a:extLst>
              <a:ext uri="{FF2B5EF4-FFF2-40B4-BE49-F238E27FC236}">
                <a16:creationId xmlns:a16="http://schemas.microsoft.com/office/drawing/2014/main" id="{7D405EEE-7D20-0100-D585-F053D80DF5B2}"/>
              </a:ext>
            </a:extLst>
          </p:cNvPr>
          <p:cNvSpPr txBox="1"/>
          <p:nvPr/>
        </p:nvSpPr>
        <p:spPr>
          <a:xfrm>
            <a:off x="1844514" y="5544851"/>
            <a:ext cx="8483922" cy="523154"/>
          </a:xfrm>
          <a:prstGeom prst="rect">
            <a:avLst/>
          </a:prstGeom>
          <a:noFill/>
        </p:spPr>
        <p:txBody>
          <a:bodyPr wrap="square" lIns="91370" tIns="45687" rIns="91370" bIns="45687" rtlCol="0">
            <a:spAutoFit/>
          </a:bodyPr>
          <a:lstStyle/>
          <a:p>
            <a:pPr algn="ctr"/>
            <a:r>
              <a:rPr lang="en-US" dirty="0"/>
              <a:t>All XFEL SC cavity documents (specifications, protocols, PED data etc.) recorded in EDMS. RI and E. Zanon have an access (to relevant data only)</a:t>
            </a:r>
          </a:p>
        </p:txBody>
      </p:sp>
      <p:cxnSp>
        <p:nvCxnSpPr>
          <p:cNvPr id="28" name="AutoShape 21">
            <a:extLst>
              <a:ext uri="{FF2B5EF4-FFF2-40B4-BE49-F238E27FC236}">
                <a16:creationId xmlns:a16="http://schemas.microsoft.com/office/drawing/2014/main" id="{C86EAF8A-7391-75A1-690A-8B6B794E6BA1}"/>
              </a:ext>
            </a:extLst>
          </p:cNvPr>
          <p:cNvCxnSpPr>
            <a:cxnSpLocks noChangeShapeType="1"/>
          </p:cNvCxnSpPr>
          <p:nvPr/>
        </p:nvCxnSpPr>
        <p:spPr bwMode="auto">
          <a:xfrm rot="16200000" flipH="1">
            <a:off x="5846771" y="3868746"/>
            <a:ext cx="287337" cy="439737"/>
          </a:xfrm>
          <a:prstGeom prst="bentConnector2">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Freeform 26">
            <a:extLst>
              <a:ext uri="{FF2B5EF4-FFF2-40B4-BE49-F238E27FC236}">
                <a16:creationId xmlns:a16="http://schemas.microsoft.com/office/drawing/2014/main" id="{1EED0209-EA51-6FFC-A029-F2D50CE72380}"/>
              </a:ext>
            </a:extLst>
          </p:cNvPr>
          <p:cNvSpPr>
            <a:spLocks/>
          </p:cNvSpPr>
          <p:nvPr/>
        </p:nvSpPr>
        <p:spPr bwMode="auto">
          <a:xfrm>
            <a:off x="6375400" y="3349627"/>
            <a:ext cx="3208338" cy="1238250"/>
          </a:xfrm>
          <a:custGeom>
            <a:avLst/>
            <a:gdLst>
              <a:gd name="T0" fmla="*/ 0 w 2021"/>
              <a:gd name="T1" fmla="*/ 2147483647 h 780"/>
              <a:gd name="T2" fmla="*/ 2147483647 w 2021"/>
              <a:gd name="T3" fmla="*/ 2147483647 h 780"/>
              <a:gd name="T4" fmla="*/ 2147483647 w 2021"/>
              <a:gd name="T5" fmla="*/ 0 h 780"/>
              <a:gd name="T6" fmla="*/ 0 60000 65536"/>
              <a:gd name="T7" fmla="*/ 0 60000 65536"/>
              <a:gd name="T8" fmla="*/ 0 60000 65536"/>
            </a:gdLst>
            <a:ahLst/>
            <a:cxnLst>
              <a:cxn ang="T6">
                <a:pos x="T0" y="T1"/>
              </a:cxn>
              <a:cxn ang="T7">
                <a:pos x="T2" y="T3"/>
              </a:cxn>
              <a:cxn ang="T8">
                <a:pos x="T4" y="T5"/>
              </a:cxn>
            </a:cxnLst>
            <a:rect l="0" t="0" r="r" b="b"/>
            <a:pathLst>
              <a:path w="2021" h="780">
                <a:moveTo>
                  <a:pt x="0" y="581"/>
                </a:moveTo>
                <a:cubicBezTo>
                  <a:pt x="391" y="680"/>
                  <a:pt x="783" y="780"/>
                  <a:pt x="1120" y="683"/>
                </a:cubicBezTo>
                <a:cubicBezTo>
                  <a:pt x="1457" y="586"/>
                  <a:pt x="1874" y="113"/>
                  <a:pt x="2021" y="0"/>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lstStyle/>
          <a:p>
            <a:endParaRPr lang="en-US"/>
          </a:p>
        </p:txBody>
      </p:sp>
      <p:sp>
        <p:nvSpPr>
          <p:cNvPr id="30" name="Text Box 10">
            <a:extLst>
              <a:ext uri="{FF2B5EF4-FFF2-40B4-BE49-F238E27FC236}">
                <a16:creationId xmlns:a16="http://schemas.microsoft.com/office/drawing/2014/main" id="{B074F71C-8CAA-824A-CC41-1648011CD2BD}"/>
              </a:ext>
            </a:extLst>
          </p:cNvPr>
          <p:cNvSpPr txBox="1">
            <a:spLocks noChangeArrowheads="1"/>
          </p:cNvSpPr>
          <p:nvPr/>
        </p:nvSpPr>
        <p:spPr bwMode="auto">
          <a:xfrm>
            <a:off x="1860550" y="1258888"/>
            <a:ext cx="1854200" cy="46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spAutoFit/>
          </a:bodyPr>
          <a:lstStyle>
            <a:lvl1pPr eaLnBrk="0" hangingPunct="0">
              <a:defRPr sz="2400">
                <a:solidFill>
                  <a:schemeClr val="tx1"/>
                </a:solidFill>
                <a:latin typeface="Arial" charset="0"/>
                <a:ea typeface="ＭＳ Ｐゴシック" pitchFamily="112" charset="-128"/>
              </a:defRPr>
            </a:lvl1pPr>
            <a:lvl2pPr marL="742950" indent="-285750" eaLnBrk="0" hangingPunct="0">
              <a:defRPr sz="2400">
                <a:solidFill>
                  <a:schemeClr val="tx1"/>
                </a:solidFill>
                <a:latin typeface="Arial" charset="0"/>
                <a:ea typeface="ＭＳ Ｐゴシック" pitchFamily="112" charset="-128"/>
              </a:defRPr>
            </a:lvl2pPr>
            <a:lvl3pPr marL="1143000" indent="-228600" eaLnBrk="0" hangingPunct="0">
              <a:defRPr sz="2400">
                <a:solidFill>
                  <a:schemeClr val="tx1"/>
                </a:solidFill>
                <a:latin typeface="Arial" charset="0"/>
                <a:ea typeface="ＭＳ Ｐゴシック" pitchFamily="112" charset="-128"/>
              </a:defRPr>
            </a:lvl3pPr>
            <a:lvl4pPr marL="1600200" indent="-228600" eaLnBrk="0" hangingPunct="0">
              <a:defRPr sz="2400">
                <a:solidFill>
                  <a:schemeClr val="tx1"/>
                </a:solidFill>
                <a:latin typeface="Arial" charset="0"/>
                <a:ea typeface="ＭＳ Ｐゴシック" pitchFamily="112" charset="-128"/>
              </a:defRPr>
            </a:lvl4pPr>
            <a:lvl5pPr marL="2057400" indent="-228600" eaLnBrk="0" hangingPunct="0">
              <a:defRPr sz="24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2400">
                <a:solidFill>
                  <a:schemeClr val="tx1"/>
                </a:solidFill>
                <a:latin typeface="Arial" charset="0"/>
                <a:ea typeface="ＭＳ Ｐゴシック" pitchFamily="112" charset="-128"/>
              </a:defRPr>
            </a:lvl9pPr>
          </a:lstStyle>
          <a:p>
            <a:pPr>
              <a:spcBef>
                <a:spcPct val="50000"/>
              </a:spcBef>
              <a:buClrTx/>
              <a:buFontTx/>
              <a:buNone/>
            </a:pPr>
            <a:r>
              <a:rPr lang="de-DE" dirty="0" err="1"/>
              <a:t>Fabrication</a:t>
            </a:r>
            <a:endParaRPr lang="en-GB" dirty="0"/>
          </a:p>
        </p:txBody>
      </p:sp>
      <p:sp>
        <p:nvSpPr>
          <p:cNvPr id="31" name="Freeform 27">
            <a:extLst>
              <a:ext uri="{FF2B5EF4-FFF2-40B4-BE49-F238E27FC236}">
                <a16:creationId xmlns:a16="http://schemas.microsoft.com/office/drawing/2014/main" id="{13139424-5C40-80D9-E8EB-275BA961205D}"/>
              </a:ext>
            </a:extLst>
          </p:cNvPr>
          <p:cNvSpPr>
            <a:spLocks/>
          </p:cNvSpPr>
          <p:nvPr/>
        </p:nvSpPr>
        <p:spPr bwMode="auto">
          <a:xfrm>
            <a:off x="6086475" y="3967163"/>
            <a:ext cx="171450" cy="222250"/>
          </a:xfrm>
          <a:custGeom>
            <a:avLst/>
            <a:gdLst>
              <a:gd name="T0" fmla="*/ 2147483647 w 117"/>
              <a:gd name="T1" fmla="*/ 0 h 144"/>
              <a:gd name="T2" fmla="*/ 2147483647 w 117"/>
              <a:gd name="T3" fmla="*/ 2147483647 h 144"/>
              <a:gd name="T4" fmla="*/ 2147483647 w 117"/>
              <a:gd name="T5" fmla="*/ 2147483647 h 144"/>
              <a:gd name="T6" fmla="*/ 0 60000 65536"/>
              <a:gd name="T7" fmla="*/ 0 60000 65536"/>
              <a:gd name="T8" fmla="*/ 0 60000 65536"/>
            </a:gdLst>
            <a:ahLst/>
            <a:cxnLst>
              <a:cxn ang="T6">
                <a:pos x="T0" y="T1"/>
              </a:cxn>
              <a:cxn ang="T7">
                <a:pos x="T2" y="T3"/>
              </a:cxn>
              <a:cxn ang="T8">
                <a:pos x="T4" y="T5"/>
              </a:cxn>
            </a:cxnLst>
            <a:rect l="0" t="0" r="r" b="b"/>
            <a:pathLst>
              <a:path w="117" h="144">
                <a:moveTo>
                  <a:pt x="117" y="0"/>
                </a:moveTo>
                <a:cubicBezTo>
                  <a:pt x="99" y="12"/>
                  <a:pt x="12" y="51"/>
                  <a:pt x="6" y="75"/>
                </a:cubicBezTo>
                <a:cubicBezTo>
                  <a:pt x="0" y="99"/>
                  <a:pt x="65" y="130"/>
                  <a:pt x="80" y="144"/>
                </a:cubicBezTo>
              </a:path>
            </a:pathLst>
          </a:custGeom>
          <a:noFill/>
          <a:ln w="38100" cmpd="sng">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7" rIns="91370" bIns="45687"/>
          <a:lstStyle/>
          <a:p>
            <a:endParaRPr lang="en-US"/>
          </a:p>
        </p:txBody>
      </p:sp>
    </p:spTree>
    <p:extLst>
      <p:ext uri="{BB962C8B-B14F-4D97-AF65-F5344CB8AC3E}">
        <p14:creationId xmlns:p14="http://schemas.microsoft.com/office/powerpoint/2010/main" val="2284653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9D85B-B522-98C4-9893-97742601888C}"/>
              </a:ext>
            </a:extLst>
          </p:cNvPr>
          <p:cNvSpPr>
            <a:spLocks noGrp="1"/>
          </p:cNvSpPr>
          <p:nvPr>
            <p:ph type="title"/>
          </p:nvPr>
        </p:nvSpPr>
        <p:spPr/>
        <p:txBody>
          <a:bodyPr/>
          <a:lstStyle/>
          <a:p>
            <a:r>
              <a:rPr lang="en-US" dirty="0"/>
              <a:t>Sources of dynamic detuning, Pulsed &amp; CW</a:t>
            </a:r>
            <a:endParaRPr lang="it-IT" dirty="0"/>
          </a:p>
        </p:txBody>
      </p:sp>
      <p:sp>
        <p:nvSpPr>
          <p:cNvPr id="4" name="Segnaposto data 3">
            <a:extLst>
              <a:ext uri="{FF2B5EF4-FFF2-40B4-BE49-F238E27FC236}">
                <a16:creationId xmlns:a16="http://schemas.microsoft.com/office/drawing/2014/main" id="{8556B619-637C-95EB-DE0E-230F1B12693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332787D-6F0F-363C-8165-FF63A2F1336B}"/>
              </a:ext>
            </a:extLst>
          </p:cNvPr>
          <p:cNvSpPr>
            <a:spLocks noGrp="1"/>
          </p:cNvSpPr>
          <p:nvPr>
            <p:ph type="ftr" sz="quarter" idx="11"/>
          </p:nvPr>
        </p:nvSpPr>
        <p:spPr/>
        <p:txBody>
          <a:bodyPr/>
          <a:lstStyle/>
          <a:p>
            <a:fld id="{3FBB366A-F7D1-4519-A1E6-A2C124910861}" type="slidenum">
              <a:rPr lang="en-US" altLang="it-IT" smtClean="0"/>
              <a:pPr/>
              <a:t>35</a:t>
            </a:fld>
            <a:endParaRPr lang="en-US" altLang="it-IT"/>
          </a:p>
        </p:txBody>
      </p:sp>
      <p:sp>
        <p:nvSpPr>
          <p:cNvPr id="6" name="Segnaposto numero diapositiva 5">
            <a:extLst>
              <a:ext uri="{FF2B5EF4-FFF2-40B4-BE49-F238E27FC236}">
                <a16:creationId xmlns:a16="http://schemas.microsoft.com/office/drawing/2014/main" id="{BF6D70F9-2675-1042-9D9A-40B1BF333127}"/>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3" name="Segnaposto contenuto 2">
            <a:extLst>
              <a:ext uri="{FF2B5EF4-FFF2-40B4-BE49-F238E27FC236}">
                <a16:creationId xmlns:a16="http://schemas.microsoft.com/office/drawing/2014/main" id="{77D8E653-56B2-2ED6-417E-70F968651B77}"/>
              </a:ext>
            </a:extLst>
          </p:cNvPr>
          <p:cNvSpPr>
            <a:spLocks noGrp="1"/>
          </p:cNvSpPr>
          <p:nvPr>
            <p:ph idx="1"/>
          </p:nvPr>
        </p:nvSpPr>
        <p:spPr>
          <a:xfrm>
            <a:off x="499294" y="926181"/>
            <a:ext cx="5863620" cy="5299956"/>
          </a:xfrm>
        </p:spPr>
        <p:txBody>
          <a:bodyPr>
            <a:normAutofit fontScale="92500" lnSpcReduction="20000"/>
          </a:bodyPr>
          <a:lstStyle/>
          <a:p>
            <a:r>
              <a:rPr lang="en-US" sz="2400" b="1" dirty="0"/>
              <a:t>The Lorentz force detuning, LFD</a:t>
            </a:r>
          </a:p>
          <a:p>
            <a:pPr lvl="1"/>
            <a:r>
              <a:rPr lang="en-US" sz="2000" b="1" dirty="0"/>
              <a:t>Lorentz force</a:t>
            </a:r>
            <a:r>
              <a:rPr lang="en-US" sz="2000" dirty="0"/>
              <a:t> on shielding currents on cavity walls induced by electromagnetic fields, equivalent to </a:t>
            </a:r>
            <a:r>
              <a:rPr lang="en-US" sz="2000" b="1" dirty="0"/>
              <a:t>EM radiation pressure</a:t>
            </a:r>
            <a:r>
              <a:rPr lang="en-US" sz="2000" dirty="0"/>
              <a:t>. </a:t>
            </a:r>
          </a:p>
          <a:p>
            <a:pPr lvl="1"/>
            <a:r>
              <a:rPr lang="en-US" sz="2000" b="1" dirty="0">
                <a:latin typeface="Symbol" pitchFamily="18" charset="2"/>
              </a:rPr>
              <a:t>m</a:t>
            </a:r>
            <a:r>
              <a:rPr lang="en-US" sz="2000" b="1" dirty="0"/>
              <a:t>m level </a:t>
            </a:r>
            <a:r>
              <a:rPr lang="en-US" sz="2000" dirty="0"/>
              <a:t>complex deformation of the cavity shape</a:t>
            </a:r>
          </a:p>
          <a:p>
            <a:pPr lvl="1"/>
            <a:r>
              <a:rPr lang="en-US" sz="2000" dirty="0"/>
              <a:t>Detuning amplitude</a:t>
            </a:r>
            <a:r>
              <a:rPr lang="en-US" sz="2000" b="1" dirty="0"/>
              <a:t> scales as E</a:t>
            </a:r>
            <a:r>
              <a:rPr lang="en-US" sz="2000" b="1" baseline="-25000" dirty="0"/>
              <a:t>acc</a:t>
            </a:r>
            <a:r>
              <a:rPr lang="en-US" sz="2000" b="1" baseline="30000" dirty="0"/>
              <a:t>2</a:t>
            </a:r>
            <a:r>
              <a:rPr lang="en-US" sz="2000" dirty="0"/>
              <a:t>, forward </a:t>
            </a:r>
            <a:br>
              <a:rPr lang="en-US" sz="2000" dirty="0"/>
            </a:br>
            <a:r>
              <a:rPr lang="en-US" sz="2000" dirty="0"/>
              <a:t>power instead as </a:t>
            </a:r>
            <a:r>
              <a:rPr lang="en-US" sz="2000" b="1" dirty="0"/>
              <a:t>E</a:t>
            </a:r>
            <a:r>
              <a:rPr lang="en-US" sz="2000" b="1" baseline="-25000" dirty="0"/>
              <a:t>acc</a:t>
            </a:r>
            <a:r>
              <a:rPr lang="en-US" sz="2000" b="1" baseline="30000" dirty="0"/>
              <a:t>4</a:t>
            </a:r>
            <a:r>
              <a:rPr lang="en-US" sz="2000" dirty="0"/>
              <a:t>!</a:t>
            </a:r>
          </a:p>
          <a:p>
            <a:pPr lvl="1"/>
            <a:r>
              <a:rPr lang="en-US" sz="2000" dirty="0"/>
              <a:t>Depends on both cavity stiffness and on external stiffness</a:t>
            </a:r>
          </a:p>
          <a:p>
            <a:pPr lvl="1"/>
            <a:r>
              <a:rPr lang="en-US" sz="2000" b="1" dirty="0"/>
              <a:t>Time-varying </a:t>
            </a:r>
            <a:r>
              <a:rPr lang="en-US" sz="2000" dirty="0"/>
              <a:t>for pulsed operations</a:t>
            </a:r>
          </a:p>
          <a:p>
            <a:pPr lvl="1"/>
            <a:r>
              <a:rPr lang="en-US" sz="2000" b="1" dirty="0"/>
              <a:t>Repetitive</a:t>
            </a:r>
            <a:r>
              <a:rPr lang="en-US" sz="2000" dirty="0"/>
              <a:t>, synchronous to RF pulses</a:t>
            </a:r>
          </a:p>
          <a:p>
            <a:pPr lvl="1">
              <a:buNone/>
            </a:pPr>
            <a:endParaRPr lang="en-US" sz="2000" dirty="0"/>
          </a:p>
          <a:p>
            <a:r>
              <a:rPr lang="en-US" sz="2400" b="1" dirty="0"/>
              <a:t>Microphonics, MP – Crucial for CW</a:t>
            </a:r>
          </a:p>
          <a:p>
            <a:pPr lvl="1"/>
            <a:r>
              <a:rPr lang="en-US" sz="2000" b="1" dirty="0"/>
              <a:t>Stochastic</a:t>
            </a:r>
            <a:r>
              <a:rPr lang="en-US" sz="2000" dirty="0"/>
              <a:t>, strongly correlated to He bath pressure fluctuations </a:t>
            </a:r>
          </a:p>
          <a:p>
            <a:pPr lvl="1"/>
            <a:r>
              <a:rPr lang="en-US" sz="2000" b="1" dirty="0"/>
              <a:t>Low amplitude</a:t>
            </a:r>
            <a:r>
              <a:rPr lang="en-US" sz="2000" dirty="0"/>
              <a:t>, about 30 Hz </a:t>
            </a:r>
            <a:r>
              <a:rPr lang="en-US" sz="2000" dirty="0" err="1"/>
              <a:t>rms</a:t>
            </a:r>
            <a:endParaRPr lang="en-US" sz="2000" dirty="0"/>
          </a:p>
          <a:p>
            <a:pPr lvl="1"/>
            <a:r>
              <a:rPr lang="en-US" sz="2000" dirty="0"/>
              <a:t>Main harmonics coming from the </a:t>
            </a:r>
            <a:r>
              <a:rPr lang="en-US" sz="2000" b="1" dirty="0" err="1"/>
              <a:t>cryomodule</a:t>
            </a:r>
            <a:r>
              <a:rPr lang="en-US" sz="2000" b="1" dirty="0"/>
              <a:t> environment</a:t>
            </a:r>
            <a:r>
              <a:rPr lang="en-US" sz="2000" dirty="0"/>
              <a:t> are contributing:, typically pumps and any other vibrating element</a:t>
            </a:r>
          </a:p>
        </p:txBody>
      </p:sp>
      <p:pic>
        <p:nvPicPr>
          <p:cNvPr id="7" name="Picture 2">
            <a:extLst>
              <a:ext uri="{FF2B5EF4-FFF2-40B4-BE49-F238E27FC236}">
                <a16:creationId xmlns:a16="http://schemas.microsoft.com/office/drawing/2014/main" id="{E9402DA4-6B29-D87B-93CB-437E04A21693}"/>
              </a:ext>
            </a:extLst>
          </p:cNvPr>
          <p:cNvPicPr>
            <a:picLocks noChangeAspect="1" noChangeArrowheads="1"/>
          </p:cNvPicPr>
          <p:nvPr/>
        </p:nvPicPr>
        <p:blipFill>
          <a:blip r:embed="rId2"/>
          <a:srcRect/>
          <a:stretch>
            <a:fillRect/>
          </a:stretch>
        </p:blipFill>
        <p:spPr bwMode="auto">
          <a:xfrm>
            <a:off x="6340008" y="891068"/>
            <a:ext cx="2431450" cy="2295331"/>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54AA52FF-86FA-0896-BB47-CC918BD398BC}"/>
              </a:ext>
            </a:extLst>
          </p:cNvPr>
          <p:cNvPicPr>
            <a:picLocks noChangeAspect="1" noChangeArrowheads="1"/>
          </p:cNvPicPr>
          <p:nvPr/>
        </p:nvPicPr>
        <p:blipFill>
          <a:blip r:embed="rId3"/>
          <a:srcRect/>
          <a:stretch>
            <a:fillRect/>
          </a:stretch>
        </p:blipFill>
        <p:spPr bwMode="auto">
          <a:xfrm>
            <a:off x="9207626" y="842926"/>
            <a:ext cx="2441493" cy="616121"/>
          </a:xfrm>
          <a:prstGeom prst="rect">
            <a:avLst/>
          </a:prstGeom>
          <a:noFill/>
          <a:ln w="9525">
            <a:noFill/>
            <a:miter lim="800000"/>
            <a:headEnd/>
            <a:tailEnd/>
          </a:ln>
          <a:effectLst/>
        </p:spPr>
      </p:pic>
      <p:pic>
        <p:nvPicPr>
          <p:cNvPr id="9" name="Picture 5">
            <a:extLst>
              <a:ext uri="{FF2B5EF4-FFF2-40B4-BE49-F238E27FC236}">
                <a16:creationId xmlns:a16="http://schemas.microsoft.com/office/drawing/2014/main" id="{86A1A81A-0C62-350A-FC0F-310A59668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551" y="3671602"/>
            <a:ext cx="4093125" cy="169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6DE59427-A84A-81AF-1B95-F4BBC7AF31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9411" y="1532520"/>
            <a:ext cx="3277925" cy="207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1.png">
            <a:extLst>
              <a:ext uri="{FF2B5EF4-FFF2-40B4-BE49-F238E27FC236}">
                <a16:creationId xmlns:a16="http://schemas.microsoft.com/office/drawing/2014/main" id="{A00FAF8E-FB99-C74A-FAE5-7E77EE5BBB52}"/>
              </a:ext>
            </a:extLst>
          </p:cNvPr>
          <p:cNvPicPr>
            <a:picLocks noChangeAspect="1"/>
          </p:cNvPicPr>
          <p:nvPr/>
        </p:nvPicPr>
        <p:blipFill>
          <a:blip r:embed="rId6" cstate="print">
            <a:extLst>
              <a:ext uri="{28A0092B-C50C-407E-A947-70E740481C1C}">
                <a14:useLocalDpi xmlns:a14="http://schemas.microsoft.com/office/drawing/2010/main" val="0"/>
              </a:ext>
            </a:extLst>
          </a:blip>
          <a:srcRect l="5826"/>
          <a:stretch>
            <a:fillRect/>
          </a:stretch>
        </p:blipFill>
        <p:spPr bwMode="auto">
          <a:xfrm>
            <a:off x="9770408" y="4038699"/>
            <a:ext cx="2455804" cy="21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90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97B240-B21B-1DE4-3E57-61B1C2E076B1}"/>
              </a:ext>
            </a:extLst>
          </p:cNvPr>
          <p:cNvSpPr>
            <a:spLocks noGrp="1"/>
          </p:cNvSpPr>
          <p:nvPr>
            <p:ph type="title"/>
          </p:nvPr>
        </p:nvSpPr>
        <p:spPr/>
        <p:txBody>
          <a:bodyPr/>
          <a:lstStyle/>
          <a:p>
            <a:r>
              <a:rPr lang="it-IT" dirty="0"/>
              <a:t>E-XFEL </a:t>
            </a:r>
            <a:r>
              <a:rPr lang="it-IT" dirty="0" err="1"/>
              <a:t>Piezo</a:t>
            </a:r>
            <a:r>
              <a:rPr lang="it-IT" dirty="0"/>
              <a:t> </a:t>
            </a:r>
            <a:r>
              <a:rPr lang="it-IT" dirty="0" err="1"/>
              <a:t>assisted</a:t>
            </a:r>
            <a:r>
              <a:rPr lang="it-IT" dirty="0"/>
              <a:t> Tuner, OK for CW</a:t>
            </a:r>
          </a:p>
        </p:txBody>
      </p:sp>
      <p:sp>
        <p:nvSpPr>
          <p:cNvPr id="4" name="Segnaposto data 3">
            <a:extLst>
              <a:ext uri="{FF2B5EF4-FFF2-40B4-BE49-F238E27FC236}">
                <a16:creationId xmlns:a16="http://schemas.microsoft.com/office/drawing/2014/main" id="{44666014-0A03-FF23-5CB6-F95164BCD8A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613C5E2D-27F5-F9F5-E80B-C9C8A5DC1A34}"/>
              </a:ext>
            </a:extLst>
          </p:cNvPr>
          <p:cNvSpPr>
            <a:spLocks noGrp="1"/>
          </p:cNvSpPr>
          <p:nvPr>
            <p:ph type="ftr" sz="quarter" idx="11"/>
          </p:nvPr>
        </p:nvSpPr>
        <p:spPr/>
        <p:txBody>
          <a:bodyPr/>
          <a:lstStyle/>
          <a:p>
            <a:fld id="{3FBB366A-F7D1-4519-A1E6-A2C124910861}" type="slidenum">
              <a:rPr lang="en-US" altLang="it-IT" smtClean="0"/>
              <a:pPr/>
              <a:t>36</a:t>
            </a:fld>
            <a:endParaRPr lang="en-US" altLang="it-IT"/>
          </a:p>
        </p:txBody>
      </p:sp>
      <p:pic>
        <p:nvPicPr>
          <p:cNvPr id="7" name="Picture 2">
            <a:extLst>
              <a:ext uri="{FF2B5EF4-FFF2-40B4-BE49-F238E27FC236}">
                <a16:creationId xmlns:a16="http://schemas.microsoft.com/office/drawing/2014/main" id="{0BCF8FB2-6332-F512-C0DD-ABF534DE3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732" y="2609385"/>
            <a:ext cx="2420130" cy="3630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09ADC357-2536-BC21-CC73-78DA313EFC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7921" y="905580"/>
            <a:ext cx="2353173" cy="1568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contenuto 5">
            <a:extLst>
              <a:ext uri="{FF2B5EF4-FFF2-40B4-BE49-F238E27FC236}">
                <a16:creationId xmlns:a16="http://schemas.microsoft.com/office/drawing/2014/main" id="{1646DF6F-F789-79F7-6A32-970BD8AB9987}"/>
              </a:ext>
            </a:extLst>
          </p:cNvPr>
          <p:cNvSpPr txBox="1">
            <a:spLocks/>
          </p:cNvSpPr>
          <p:nvPr/>
        </p:nvSpPr>
        <p:spPr>
          <a:xfrm>
            <a:off x="825138" y="839086"/>
            <a:ext cx="7632848" cy="3090584"/>
          </a:xfrm>
          <a:prstGeom prst="rect">
            <a:avLst/>
          </a:prstGeom>
        </p:spPr>
        <p:txBody>
          <a:bodyPr>
            <a:normAutofit fontScale="8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Arial" panose="020B0604020202020204" pitchFamily="34" charset="0"/>
                <a:cs typeface="Arial" panose="020B0604020202020204" pitchFamily="34" charset="0"/>
              </a:rPr>
              <a:t>Double asymmetric leverage</a:t>
            </a:r>
          </a:p>
          <a:p>
            <a:pPr lvl="1"/>
            <a:r>
              <a:rPr lang="en-US" sz="2100" b="0" dirty="0">
                <a:latin typeface="Arial" panose="020B0604020202020204" pitchFamily="34" charset="0"/>
                <a:cs typeface="Arial" panose="020B0604020202020204" pitchFamily="34" charset="0"/>
              </a:rPr>
              <a:t>lateral on the tank, on pick-up side</a:t>
            </a:r>
          </a:p>
          <a:p>
            <a:pPr lvl="1"/>
            <a:r>
              <a:rPr lang="en-US" sz="2100" b="0" dirty="0">
                <a:latin typeface="Arial" panose="020B0604020202020204" pitchFamily="34" charset="0"/>
                <a:cs typeface="Arial" panose="020B0604020202020204" pitchFamily="34" charset="0"/>
              </a:rPr>
              <a:t>Modified at DESY from the original CEA </a:t>
            </a:r>
            <a:r>
              <a:rPr lang="en-US" sz="2100" b="0" dirty="0" err="1">
                <a:latin typeface="Arial" panose="020B0604020202020204" pitchFamily="34" charset="0"/>
                <a:cs typeface="Arial" panose="020B0604020202020204" pitchFamily="34" charset="0"/>
              </a:rPr>
              <a:t>Saclay</a:t>
            </a:r>
            <a:r>
              <a:rPr lang="en-US" sz="2100" b="0" dirty="0">
                <a:latin typeface="Arial" panose="020B0604020202020204" pitchFamily="34" charset="0"/>
                <a:cs typeface="Arial" panose="020B0604020202020204" pitchFamily="34" charset="0"/>
              </a:rPr>
              <a:t> design</a:t>
            </a:r>
          </a:p>
          <a:p>
            <a:pPr lvl="1"/>
            <a:r>
              <a:rPr lang="en-US" sz="2100" b="0" dirty="0">
                <a:latin typeface="Arial" panose="020B0604020202020204" pitchFamily="34" charset="0"/>
                <a:cs typeface="Arial" panose="020B0604020202020204" pitchFamily="34" charset="0"/>
              </a:rPr>
              <a:t>Modified after TTF at DESY, now cavity is stretched by the tuner: cavity spring force is added to piezo preload</a:t>
            </a:r>
          </a:p>
          <a:p>
            <a:r>
              <a:rPr lang="en-US" b="0" dirty="0">
                <a:latin typeface="Arial" panose="020B0604020202020204" pitchFamily="34" charset="0"/>
                <a:cs typeface="Arial" panose="020B0604020202020204" pitchFamily="34" charset="0"/>
              </a:rPr>
              <a:t>Cold stepper motor drive unit</a:t>
            </a:r>
          </a:p>
          <a:p>
            <a:pPr lvl="1"/>
            <a:r>
              <a:rPr lang="en-US" sz="2100" b="0" dirty="0">
                <a:latin typeface="Arial" panose="020B0604020202020204" pitchFamily="34" charset="0"/>
                <a:cs typeface="Arial" panose="020B0604020202020204" pitchFamily="34" charset="0"/>
              </a:rPr>
              <a:t>Harmonic Drive reduction gear</a:t>
            </a:r>
          </a:p>
          <a:p>
            <a:pPr lvl="1"/>
            <a:r>
              <a:rPr lang="en-US" sz="2100" b="0" dirty="0">
                <a:latin typeface="Arial" panose="020B0604020202020204" pitchFamily="34" charset="0"/>
                <a:cs typeface="Arial" panose="020B0604020202020204" pitchFamily="34" charset="0"/>
              </a:rPr>
              <a:t>Screw-nut coupling to generate the linear motion</a:t>
            </a:r>
          </a:p>
          <a:p>
            <a:r>
              <a:rPr lang="en-US" b="0" dirty="0">
                <a:latin typeface="Arial" panose="020B0604020202020204" pitchFamily="34" charset="0"/>
                <a:cs typeface="Arial" panose="020B0604020202020204" pitchFamily="34" charset="0"/>
              </a:rPr>
              <a:t>Cold piezo actuators </a:t>
            </a:r>
          </a:p>
          <a:p>
            <a:pPr lvl="1"/>
            <a:r>
              <a:rPr lang="en-US" sz="2100" b="0" dirty="0">
                <a:latin typeface="Arial" panose="020B0604020202020204" pitchFamily="34" charset="0"/>
                <a:cs typeface="Arial" panose="020B0604020202020204" pitchFamily="34" charset="0"/>
              </a:rPr>
              <a:t>Two stacks in a single preloading frame, to gain redundancy and also to profit of the spare one as a mechanical sensor</a:t>
            </a:r>
          </a:p>
          <a:p>
            <a:pPr lvl="1"/>
            <a:endParaRPr lang="en-US" sz="2000" dirty="0"/>
          </a:p>
          <a:p>
            <a:pPr marL="0" indent="0" fontAlgn="auto">
              <a:spcAft>
                <a:spcPts val="0"/>
              </a:spcAft>
              <a:buNone/>
            </a:pPr>
            <a:endParaRPr lang="en-US" sz="2000" dirty="0"/>
          </a:p>
        </p:txBody>
      </p:sp>
      <p:pic>
        <p:nvPicPr>
          <p:cNvPr id="10" name="Immagine 9">
            <a:extLst>
              <a:ext uri="{FF2B5EF4-FFF2-40B4-BE49-F238E27FC236}">
                <a16:creationId xmlns:a16="http://schemas.microsoft.com/office/drawing/2014/main" id="{6D279A24-804C-925E-845B-06330C1184FF}"/>
              </a:ext>
            </a:extLst>
          </p:cNvPr>
          <p:cNvPicPr>
            <a:picLocks noChangeAspect="1"/>
          </p:cNvPicPr>
          <p:nvPr/>
        </p:nvPicPr>
        <p:blipFill rotWithShape="1">
          <a:blip r:embed="rId4"/>
          <a:srcRect l="17452" t="12001" r="9095" b="14823"/>
          <a:stretch/>
        </p:blipFill>
        <p:spPr>
          <a:xfrm>
            <a:off x="4981008" y="3854003"/>
            <a:ext cx="3476978" cy="2164911"/>
          </a:xfrm>
          <a:prstGeom prst="rect">
            <a:avLst/>
          </a:prstGeom>
        </p:spPr>
      </p:pic>
      <p:pic>
        <p:nvPicPr>
          <p:cNvPr id="11" name="Immagine 10">
            <a:extLst>
              <a:ext uri="{FF2B5EF4-FFF2-40B4-BE49-F238E27FC236}">
                <a16:creationId xmlns:a16="http://schemas.microsoft.com/office/drawing/2014/main" id="{4EE692D0-082F-6B8A-885E-0EF66E2BA90B}"/>
              </a:ext>
            </a:extLst>
          </p:cNvPr>
          <p:cNvPicPr>
            <a:picLocks noChangeAspect="1"/>
          </p:cNvPicPr>
          <p:nvPr/>
        </p:nvPicPr>
        <p:blipFill rotWithShape="1">
          <a:blip r:embed="rId5">
            <a:clrChange>
              <a:clrFrom>
                <a:srgbClr val="FFFFFF"/>
              </a:clrFrom>
              <a:clrTo>
                <a:srgbClr val="FFFFFF">
                  <a:alpha val="0"/>
                </a:srgbClr>
              </a:clrTo>
            </a:clrChange>
          </a:blip>
          <a:srcRect l="17528" t="11503" r="22374" b="7862"/>
          <a:stretch/>
        </p:blipFill>
        <p:spPr>
          <a:xfrm>
            <a:off x="1271619" y="3854003"/>
            <a:ext cx="2844800" cy="2385577"/>
          </a:xfrm>
          <a:prstGeom prst="rect">
            <a:avLst/>
          </a:prstGeom>
        </p:spPr>
      </p:pic>
      <p:sp>
        <p:nvSpPr>
          <p:cNvPr id="3" name="Segnaposto numero diapositiva 5">
            <a:extLst>
              <a:ext uri="{FF2B5EF4-FFF2-40B4-BE49-F238E27FC236}">
                <a16:creationId xmlns:a16="http://schemas.microsoft.com/office/drawing/2014/main" id="{18A81EF2-2982-5DEA-A637-14C57A1AF3B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401184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476BD-74BA-ACCA-54A1-523E4215071B}"/>
              </a:ext>
            </a:extLst>
          </p:cNvPr>
          <p:cNvSpPr>
            <a:spLocks noGrp="1"/>
          </p:cNvSpPr>
          <p:nvPr>
            <p:ph type="title"/>
          </p:nvPr>
        </p:nvSpPr>
        <p:spPr/>
        <p:txBody>
          <a:bodyPr/>
          <a:lstStyle/>
          <a:p>
            <a:r>
              <a:rPr lang="en-US" dirty="0"/>
              <a:t>LLRF Based on Vector-sum not for CW</a:t>
            </a:r>
            <a:endParaRPr lang="it-IT" dirty="0"/>
          </a:p>
        </p:txBody>
      </p:sp>
      <p:sp>
        <p:nvSpPr>
          <p:cNvPr id="4" name="Segnaposto data 3">
            <a:extLst>
              <a:ext uri="{FF2B5EF4-FFF2-40B4-BE49-F238E27FC236}">
                <a16:creationId xmlns:a16="http://schemas.microsoft.com/office/drawing/2014/main" id="{E04647FF-7E1E-8D4C-CDA3-623C1AC70464}"/>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F060F2AA-8B10-D142-111A-0BC5D022150B}"/>
              </a:ext>
            </a:extLst>
          </p:cNvPr>
          <p:cNvSpPr>
            <a:spLocks noGrp="1"/>
          </p:cNvSpPr>
          <p:nvPr>
            <p:ph type="ftr" sz="quarter" idx="11"/>
          </p:nvPr>
        </p:nvSpPr>
        <p:spPr/>
        <p:txBody>
          <a:bodyPr/>
          <a:lstStyle/>
          <a:p>
            <a:fld id="{3FBB366A-F7D1-4519-A1E6-A2C124910861}" type="slidenum">
              <a:rPr lang="en-US" altLang="it-IT" smtClean="0"/>
              <a:pPr/>
              <a:t>37</a:t>
            </a:fld>
            <a:endParaRPr lang="en-US" altLang="it-IT"/>
          </a:p>
        </p:txBody>
      </p:sp>
      <p:sp>
        <p:nvSpPr>
          <p:cNvPr id="6" name="Segnaposto numero diapositiva 5">
            <a:extLst>
              <a:ext uri="{FF2B5EF4-FFF2-40B4-BE49-F238E27FC236}">
                <a16:creationId xmlns:a16="http://schemas.microsoft.com/office/drawing/2014/main" id="{6CC3A37F-8738-18E5-CB30-123299028051}"/>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7" name="Picture 6">
            <a:extLst>
              <a:ext uri="{FF2B5EF4-FFF2-40B4-BE49-F238E27FC236}">
                <a16:creationId xmlns:a16="http://schemas.microsoft.com/office/drawing/2014/main" id="{2C71D299-4F81-B858-DA6E-09198ECB0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89224"/>
            <a:ext cx="7732712"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AE13F632-2CD5-404F-8189-1899953A29FD}"/>
              </a:ext>
            </a:extLst>
          </p:cNvPr>
          <p:cNvSpPr txBox="1"/>
          <p:nvPr/>
        </p:nvSpPr>
        <p:spPr>
          <a:xfrm>
            <a:off x="8904312" y="5085184"/>
            <a:ext cx="1008112" cy="923330"/>
          </a:xfrm>
          <a:prstGeom prst="rect">
            <a:avLst/>
          </a:prstGeom>
          <a:solidFill>
            <a:schemeClr val="bg1"/>
          </a:solidFill>
          <a:ln>
            <a:solidFill>
              <a:schemeClr val="bg1"/>
            </a:solidFill>
          </a:ln>
        </p:spPr>
        <p:txBody>
          <a:bodyPr wrap="square" rtlCol="0">
            <a:spAutoFit/>
          </a:bodyPr>
          <a:lstStyle/>
          <a:p>
            <a:pPr algn="ctr"/>
            <a:r>
              <a:rPr lang="en-US" dirty="0">
                <a:solidFill>
                  <a:srgbClr val="0000FF"/>
                </a:solidFill>
              </a:rPr>
              <a:t>FPGA</a:t>
            </a:r>
          </a:p>
          <a:p>
            <a:pPr algn="ctr"/>
            <a:r>
              <a:rPr lang="en-US" dirty="0" err="1">
                <a:solidFill>
                  <a:srgbClr val="0000FF"/>
                </a:solidFill>
                <a:latin typeface="Symbol" panose="05050102010706020507" pitchFamily="18" charset="2"/>
              </a:rPr>
              <a:t>m</a:t>
            </a:r>
            <a:r>
              <a:rPr lang="en-US" dirty="0" err="1">
                <a:solidFill>
                  <a:srgbClr val="0000FF"/>
                </a:solidFill>
              </a:rPr>
              <a:t>TCA</a:t>
            </a:r>
            <a:r>
              <a:rPr lang="en-US" dirty="0">
                <a:solidFill>
                  <a:srgbClr val="0000FF"/>
                </a:solidFill>
              </a:rPr>
              <a:t> system</a:t>
            </a:r>
          </a:p>
        </p:txBody>
      </p:sp>
      <p:sp>
        <p:nvSpPr>
          <p:cNvPr id="9" name="CasellaDiTesto 8">
            <a:extLst>
              <a:ext uri="{FF2B5EF4-FFF2-40B4-BE49-F238E27FC236}">
                <a16:creationId xmlns:a16="http://schemas.microsoft.com/office/drawing/2014/main" id="{980BC56F-E353-39FB-29D9-1B59076B1497}"/>
              </a:ext>
            </a:extLst>
          </p:cNvPr>
          <p:cNvSpPr txBox="1"/>
          <p:nvPr/>
        </p:nvSpPr>
        <p:spPr>
          <a:xfrm>
            <a:off x="455654" y="1235952"/>
            <a:ext cx="3647843" cy="5139869"/>
          </a:xfrm>
          <a:prstGeom prst="rect">
            <a:avLst/>
          </a:prstGeom>
          <a:noFill/>
        </p:spPr>
        <p:txBody>
          <a:bodyPr wrap="square" rtlCol="0">
            <a:spAutoFit/>
          </a:bodyPr>
          <a:lstStyle/>
          <a:p>
            <a:r>
              <a:rPr lang="it-IT" sz="2200" b="0" dirty="0">
                <a:latin typeface="Arial" panose="020B0604020202020204" pitchFamily="34" charset="0"/>
                <a:cs typeface="Arial" panose="020B0604020202020204" pitchFamily="34" charset="0"/>
              </a:rPr>
              <a:t>A single RF </a:t>
            </a:r>
            <a:r>
              <a:rPr lang="it-IT" sz="2200" b="0" dirty="0" err="1">
                <a:latin typeface="Arial" panose="020B0604020202020204" pitchFamily="34" charset="0"/>
                <a:cs typeface="Arial" panose="020B0604020202020204" pitchFamily="34" charset="0"/>
              </a:rPr>
              <a:t>sorce</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feeding</a:t>
            </a:r>
            <a:r>
              <a:rPr lang="it-IT" sz="2200" b="0" dirty="0">
                <a:latin typeface="Arial" panose="020B0604020202020204" pitchFamily="34" charset="0"/>
                <a:cs typeface="Arial" panose="020B0604020202020204" pitchFamily="34" charset="0"/>
              </a:rPr>
              <a:t> multiple </a:t>
            </a:r>
            <a:r>
              <a:rPr lang="it-IT" sz="2200" b="0" dirty="0" err="1">
                <a:latin typeface="Arial" panose="020B0604020202020204" pitchFamily="34" charset="0"/>
                <a:cs typeface="Arial" panose="020B0604020202020204" pitchFamily="34" charset="0"/>
              </a:rPr>
              <a:t>cavities</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is</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possible</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also</a:t>
            </a:r>
            <a:r>
              <a:rPr lang="it-IT" sz="2200" b="0" dirty="0">
                <a:latin typeface="Arial" panose="020B0604020202020204" pitchFamily="34" charset="0"/>
                <a:cs typeface="Arial" panose="020B0604020202020204" pitchFamily="34" charset="0"/>
              </a:rPr>
              <a:t> for CW, </a:t>
            </a:r>
            <a:r>
              <a:rPr lang="it-IT" sz="2200" b="0" dirty="0" err="1">
                <a:latin typeface="Arial" panose="020B0604020202020204" pitchFamily="34" charset="0"/>
                <a:cs typeface="Arial" panose="020B0604020202020204" pitchFamily="34" charset="0"/>
              </a:rPr>
              <a:t>but</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because</a:t>
            </a:r>
            <a:r>
              <a:rPr lang="it-IT" sz="2200" b="0" dirty="0">
                <a:latin typeface="Arial" panose="020B0604020202020204" pitchFamily="34" charset="0"/>
                <a:cs typeface="Arial" panose="020B0604020202020204" pitchFamily="34" charset="0"/>
              </a:rPr>
              <a:t> of the moderate power of </a:t>
            </a:r>
            <a:r>
              <a:rPr lang="it-IT" sz="2200" b="0" dirty="0" err="1">
                <a:latin typeface="Arial" panose="020B0604020202020204" pitchFamily="34" charset="0"/>
                <a:cs typeface="Arial" panose="020B0604020202020204" pitchFamily="34" charset="0"/>
              </a:rPr>
              <a:t>few</a:t>
            </a:r>
            <a:r>
              <a:rPr lang="it-IT" sz="2200" b="0" dirty="0">
                <a:latin typeface="Arial" panose="020B0604020202020204" pitchFamily="34" charset="0"/>
                <a:cs typeface="Arial" panose="020B0604020202020204" pitchFamily="34" charset="0"/>
              </a:rPr>
              <a:t> kW </a:t>
            </a:r>
            <a:r>
              <a:rPr lang="it-IT" sz="2200" b="0" dirty="0" err="1">
                <a:latin typeface="Arial" panose="020B0604020202020204" pitchFamily="34" charset="0"/>
                <a:cs typeface="Arial" panose="020B0604020202020204" pitchFamily="34" charset="0"/>
              </a:rPr>
              <a:t>required</a:t>
            </a:r>
            <a:r>
              <a:rPr lang="it-IT" sz="2200" b="0" dirty="0">
                <a:latin typeface="Arial" panose="020B0604020202020204" pitchFamily="34" charset="0"/>
                <a:cs typeface="Arial" panose="020B0604020202020204" pitchFamily="34" charset="0"/>
              </a:rPr>
              <a:t> for </a:t>
            </a:r>
            <a:r>
              <a:rPr lang="it-IT" sz="2200" b="0" dirty="0" err="1">
                <a:latin typeface="Arial" panose="020B0604020202020204" pitchFamily="34" charset="0"/>
                <a:cs typeface="Arial" panose="020B0604020202020204" pitchFamily="34" charset="0"/>
              </a:rPr>
              <a:t>each</a:t>
            </a:r>
            <a:r>
              <a:rPr lang="it-IT" sz="2200" b="0" dirty="0">
                <a:latin typeface="Arial" panose="020B0604020202020204" pitchFamily="34" charset="0"/>
                <a:cs typeface="Arial" panose="020B0604020202020204" pitchFamily="34" charset="0"/>
              </a:rPr>
              <a:t> </a:t>
            </a:r>
            <a:r>
              <a:rPr lang="it-IT" sz="2200" b="0" dirty="0" err="1">
                <a:latin typeface="Arial" panose="020B0604020202020204" pitchFamily="34" charset="0"/>
                <a:cs typeface="Arial" panose="020B0604020202020204" pitchFamily="34" charset="0"/>
              </a:rPr>
              <a:t>cavity</a:t>
            </a:r>
            <a:r>
              <a:rPr lang="it-IT" sz="2200" b="0" dirty="0">
                <a:latin typeface="Arial" panose="020B0604020202020204" pitchFamily="34" charset="0"/>
                <a:cs typeface="Arial" panose="020B0604020202020204" pitchFamily="34" charset="0"/>
              </a:rPr>
              <a:t>, </a:t>
            </a:r>
            <a:r>
              <a:rPr lang="it-IT" sz="2200" dirty="0" err="1">
                <a:latin typeface="Arial" panose="020B0604020202020204" pitchFamily="34" charset="0"/>
                <a:cs typeface="Arial" panose="020B0604020202020204" pitchFamily="34" charset="0"/>
              </a:rPr>
              <a:t>independent</a:t>
            </a:r>
            <a:r>
              <a:rPr lang="it-IT" sz="2200" dirty="0">
                <a:latin typeface="Arial" panose="020B0604020202020204" pitchFamily="34" charset="0"/>
                <a:cs typeface="Arial" panose="020B0604020202020204" pitchFamily="34" charset="0"/>
              </a:rPr>
              <a:t> SSA sources are </a:t>
            </a:r>
            <a:r>
              <a:rPr lang="it-IT" sz="2200" dirty="0" err="1">
                <a:latin typeface="Arial" panose="020B0604020202020204" pitchFamily="34" charset="0"/>
                <a:cs typeface="Arial" panose="020B0604020202020204" pitchFamily="34" charset="0"/>
              </a:rPr>
              <a:t>usually</a:t>
            </a:r>
            <a:r>
              <a:rPr lang="it-IT" sz="2200" dirty="0">
                <a:latin typeface="Arial" panose="020B0604020202020204" pitchFamily="34" charset="0"/>
                <a:cs typeface="Arial" panose="020B0604020202020204" pitchFamily="34" charset="0"/>
              </a:rPr>
              <a:t> </a:t>
            </a:r>
            <a:r>
              <a:rPr lang="it-IT" sz="2200" dirty="0" err="1">
                <a:latin typeface="Arial" panose="020B0604020202020204" pitchFamily="34" charset="0"/>
                <a:cs typeface="Arial" panose="020B0604020202020204" pitchFamily="34" charset="0"/>
              </a:rPr>
              <a:t>preferred</a:t>
            </a:r>
            <a:endParaRPr lang="it-IT" sz="2200" b="0" dirty="0">
              <a:latin typeface="Arial" panose="020B0604020202020204" pitchFamily="34" charset="0"/>
              <a:cs typeface="Arial" panose="020B0604020202020204" pitchFamily="34" charset="0"/>
            </a:endParaRPr>
          </a:p>
          <a:p>
            <a:endParaRPr lang="it-IT" sz="2200" b="0" dirty="0">
              <a:latin typeface="Arial" panose="020B0604020202020204" pitchFamily="34" charset="0"/>
              <a:cs typeface="Arial" panose="020B0604020202020204" pitchFamily="34" charset="0"/>
            </a:endParaRPr>
          </a:p>
          <a:p>
            <a:r>
              <a:rPr lang="it-IT" sz="2200" dirty="0" err="1">
                <a:latin typeface="Arial" panose="020B0604020202020204" pitchFamily="34" charset="0"/>
                <a:cs typeface="Arial" panose="020B0604020202020204" pitchFamily="34" charset="0"/>
              </a:rPr>
              <a:t>Conversely</a:t>
            </a:r>
            <a:endParaRPr lang="it-IT" sz="2200" dirty="0">
              <a:latin typeface="Arial" panose="020B0604020202020204" pitchFamily="34" charset="0"/>
              <a:cs typeface="Arial" panose="020B0604020202020204" pitchFamily="34" charset="0"/>
            </a:endParaRPr>
          </a:p>
          <a:p>
            <a:r>
              <a:rPr lang="it-IT" sz="2200" b="0" dirty="0">
                <a:latin typeface="Arial" panose="020B0604020202020204" pitchFamily="34" charset="0"/>
                <a:cs typeface="Arial" panose="020B0604020202020204" pitchFamily="34" charset="0"/>
              </a:rPr>
              <a:t>The </a:t>
            </a:r>
            <a:r>
              <a:rPr lang="it-IT" sz="2200" b="0" dirty="0" err="1">
                <a:latin typeface="Arial" panose="020B0604020202020204" pitchFamily="34" charset="0"/>
                <a:cs typeface="Arial" panose="020B0604020202020204" pitchFamily="34" charset="0"/>
              </a:rPr>
              <a:t>possible</a:t>
            </a:r>
            <a:r>
              <a:rPr lang="it-IT" sz="2200" b="0" dirty="0">
                <a:latin typeface="Arial" panose="020B0604020202020204" pitchFamily="34" charset="0"/>
                <a:cs typeface="Arial" panose="020B0604020202020204" pitchFamily="34" charset="0"/>
              </a:rPr>
              <a:t> E-XFEL upgrade to CW </a:t>
            </a:r>
            <a:r>
              <a:rPr lang="it-IT" sz="2200" b="0" dirty="0" err="1">
                <a:latin typeface="Arial" panose="020B0604020202020204" pitchFamily="34" charset="0"/>
                <a:cs typeface="Arial" panose="020B0604020202020204" pitchFamily="34" charset="0"/>
              </a:rPr>
              <a:t>would</a:t>
            </a:r>
            <a:r>
              <a:rPr lang="it-IT" sz="2200" b="0" dirty="0">
                <a:latin typeface="Arial" panose="020B0604020202020204" pitchFamily="34" charset="0"/>
                <a:cs typeface="Arial" panose="020B0604020202020204" pitchFamily="34" charset="0"/>
              </a:rPr>
              <a:t> use </a:t>
            </a:r>
            <a:r>
              <a:rPr lang="it-IT" sz="2200" dirty="0">
                <a:latin typeface="Arial" panose="020B0604020202020204" pitchFamily="34" charset="0"/>
                <a:cs typeface="Arial" panose="020B0604020202020204" pitchFamily="34" charset="0"/>
              </a:rPr>
              <a:t>the </a:t>
            </a:r>
            <a:r>
              <a:rPr lang="it-IT" sz="2200" dirty="0" err="1">
                <a:latin typeface="Arial" panose="020B0604020202020204" pitchFamily="34" charset="0"/>
                <a:cs typeface="Arial" panose="020B0604020202020204" pitchFamily="34" charset="0"/>
              </a:rPr>
              <a:t>vector</a:t>
            </a:r>
            <a:r>
              <a:rPr lang="it-IT" sz="2200" dirty="0">
                <a:latin typeface="Arial" panose="020B0604020202020204" pitchFamily="34" charset="0"/>
                <a:cs typeface="Arial" panose="020B0604020202020204" pitchFamily="34" charset="0"/>
              </a:rPr>
              <a:t>-sum </a:t>
            </a:r>
            <a:r>
              <a:rPr lang="it-IT" sz="2200" dirty="0" err="1">
                <a:latin typeface="Arial" panose="020B0604020202020204" pitchFamily="34" charset="0"/>
                <a:cs typeface="Arial" panose="020B0604020202020204" pitchFamily="34" charset="0"/>
              </a:rPr>
              <a:t>scheme</a:t>
            </a:r>
            <a:r>
              <a:rPr lang="it-IT" sz="2200" dirty="0">
                <a:latin typeface="Arial" panose="020B0604020202020204" pitchFamily="34" charset="0"/>
                <a:cs typeface="Arial" panose="020B0604020202020204" pitchFamily="34" charset="0"/>
              </a:rPr>
              <a:t> with one IOT per </a:t>
            </a:r>
            <a:r>
              <a:rPr lang="it-IT" sz="2200" dirty="0" err="1">
                <a:latin typeface="Arial" panose="020B0604020202020204" pitchFamily="34" charset="0"/>
                <a:cs typeface="Arial" panose="020B0604020202020204" pitchFamily="34" charset="0"/>
              </a:rPr>
              <a:t>module</a:t>
            </a:r>
            <a:endParaRPr lang="it-IT" sz="2200" b="0" dirty="0">
              <a:latin typeface="Arial" panose="020B0604020202020204" pitchFamily="34" charset="0"/>
              <a:cs typeface="Arial" panose="020B0604020202020204" pitchFamily="34" charset="0"/>
            </a:endParaRPr>
          </a:p>
          <a:p>
            <a:endParaRPr lang="it-IT" sz="2200" b="0" dirty="0">
              <a:latin typeface="Arial" panose="020B0604020202020204" pitchFamily="34" charset="0"/>
              <a:cs typeface="Arial" panose="020B0604020202020204" pitchFamily="34" charset="0"/>
            </a:endParaRPr>
          </a:p>
          <a:p>
            <a:endParaRPr lang="it-I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48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476BD-74BA-ACCA-54A1-523E4215071B}"/>
              </a:ext>
            </a:extLst>
          </p:cNvPr>
          <p:cNvSpPr>
            <a:spLocks noGrp="1"/>
          </p:cNvSpPr>
          <p:nvPr>
            <p:ph type="title"/>
          </p:nvPr>
        </p:nvSpPr>
        <p:spPr/>
        <p:txBody>
          <a:bodyPr/>
          <a:lstStyle/>
          <a:p>
            <a:r>
              <a:rPr lang="it-IT" dirty="0"/>
              <a:t>Power </a:t>
            </a:r>
            <a:r>
              <a:rPr lang="it-IT" dirty="0" err="1"/>
              <a:t>Coupler</a:t>
            </a:r>
            <a:r>
              <a:rPr lang="it-IT" dirty="0"/>
              <a:t> </a:t>
            </a:r>
            <a:r>
              <a:rPr lang="it-IT" dirty="0" err="1"/>
              <a:t>is</a:t>
            </a:r>
            <a:r>
              <a:rPr lang="it-IT" dirty="0"/>
              <a:t> OK </a:t>
            </a:r>
            <a:r>
              <a:rPr lang="it-IT" dirty="0" err="1"/>
              <a:t>but</a:t>
            </a:r>
            <a:r>
              <a:rPr lang="it-IT" dirty="0"/>
              <a:t> can be </a:t>
            </a:r>
            <a:r>
              <a:rPr lang="it-IT" dirty="0" err="1"/>
              <a:t>simplified</a:t>
            </a:r>
            <a:endParaRPr lang="it-IT" dirty="0"/>
          </a:p>
        </p:txBody>
      </p:sp>
      <p:sp>
        <p:nvSpPr>
          <p:cNvPr id="4" name="Segnaposto data 3">
            <a:extLst>
              <a:ext uri="{FF2B5EF4-FFF2-40B4-BE49-F238E27FC236}">
                <a16:creationId xmlns:a16="http://schemas.microsoft.com/office/drawing/2014/main" id="{E04647FF-7E1E-8D4C-CDA3-623C1AC70464}"/>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F060F2AA-8B10-D142-111A-0BC5D022150B}"/>
              </a:ext>
            </a:extLst>
          </p:cNvPr>
          <p:cNvSpPr>
            <a:spLocks noGrp="1"/>
          </p:cNvSpPr>
          <p:nvPr>
            <p:ph type="ftr" sz="quarter" idx="11"/>
          </p:nvPr>
        </p:nvSpPr>
        <p:spPr/>
        <p:txBody>
          <a:bodyPr/>
          <a:lstStyle/>
          <a:p>
            <a:fld id="{3FBB366A-F7D1-4519-A1E6-A2C124910861}" type="slidenum">
              <a:rPr lang="en-US" altLang="it-IT" smtClean="0"/>
              <a:pPr/>
              <a:t>38</a:t>
            </a:fld>
            <a:endParaRPr lang="en-US" altLang="it-IT"/>
          </a:p>
        </p:txBody>
      </p:sp>
      <p:sp>
        <p:nvSpPr>
          <p:cNvPr id="6" name="Segnaposto numero diapositiva 5">
            <a:extLst>
              <a:ext uri="{FF2B5EF4-FFF2-40B4-BE49-F238E27FC236}">
                <a16:creationId xmlns:a16="http://schemas.microsoft.com/office/drawing/2014/main" id="{6CC3A37F-8738-18E5-CB30-123299028051}"/>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3" name="Picture 3">
            <a:extLst>
              <a:ext uri="{FF2B5EF4-FFF2-40B4-BE49-F238E27FC236}">
                <a16:creationId xmlns:a16="http://schemas.microsoft.com/office/drawing/2014/main" id="{B39614B5-8153-CC2C-1EC3-F595D01F3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49" b="34779"/>
          <a:stretch>
            <a:fillRect/>
          </a:stretch>
        </p:blipFill>
        <p:spPr bwMode="auto">
          <a:xfrm>
            <a:off x="1219200" y="2094288"/>
            <a:ext cx="76295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cmpd="thinThick">
                <a:solidFill>
                  <a:schemeClr val="tx1"/>
                </a:solidFill>
                <a:miter lim="800000"/>
                <a:headEnd/>
                <a:tailEnd/>
              </a14:hiddenLine>
            </a:ext>
          </a:extLst>
        </p:spPr>
      </p:pic>
      <p:sp>
        <p:nvSpPr>
          <p:cNvPr id="7" name="Text Box 33">
            <a:extLst>
              <a:ext uri="{FF2B5EF4-FFF2-40B4-BE49-F238E27FC236}">
                <a16:creationId xmlns:a16="http://schemas.microsoft.com/office/drawing/2014/main" id="{92D5A214-FB2D-27F7-CCF0-52BE4DEB7381}"/>
              </a:ext>
            </a:extLst>
          </p:cNvPr>
          <p:cNvSpPr txBox="1">
            <a:spLocks noChangeArrowheads="1"/>
          </p:cNvSpPr>
          <p:nvPr/>
        </p:nvSpPr>
        <p:spPr bwMode="auto">
          <a:xfrm>
            <a:off x="406400" y="1068012"/>
            <a:ext cx="6197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GB" altLang="it-IT" sz="2000" b="0" dirty="0">
                <a:solidFill>
                  <a:srgbClr val="002060"/>
                </a:solidFill>
                <a:latin typeface="Arial" panose="020B0604020202020204" pitchFamily="34" charset="0"/>
                <a:cs typeface="Arial" panose="020B0604020202020204" pitchFamily="34" charset="0"/>
              </a:rPr>
              <a:t>T</a:t>
            </a:r>
            <a:r>
              <a:rPr lang="de-DE" altLang="it-IT" sz="2000" b="0" dirty="0">
                <a:solidFill>
                  <a:srgbClr val="002060"/>
                </a:solidFill>
                <a:latin typeface="Arial" panose="020B0604020202020204" pitchFamily="34" charset="0"/>
                <a:cs typeface="Arial" panose="020B0604020202020204" pitchFamily="34" charset="0"/>
              </a:rPr>
              <a:t>TF III </a:t>
            </a:r>
            <a:r>
              <a:rPr lang="de-DE" altLang="it-IT" sz="2000" b="0" dirty="0" err="1">
                <a:solidFill>
                  <a:srgbClr val="002060"/>
                </a:solidFill>
                <a:latin typeface="Arial" panose="020B0604020202020204" pitchFamily="34" charset="0"/>
                <a:cs typeface="Arial" panose="020B0604020202020204" pitchFamily="34" charset="0"/>
              </a:rPr>
              <a:t>Coupler</a:t>
            </a:r>
            <a:r>
              <a:rPr lang="de-DE" altLang="it-IT" sz="2000" b="0" dirty="0">
                <a:solidFill>
                  <a:srgbClr val="002060"/>
                </a:solidFill>
                <a:latin typeface="Arial" panose="020B0604020202020204" pitchFamily="34" charset="0"/>
                <a:cs typeface="Arial" panose="020B0604020202020204" pitchFamily="34" charset="0"/>
              </a:rPr>
              <a:t> </a:t>
            </a:r>
            <a:r>
              <a:rPr lang="de-DE" altLang="it-IT" sz="2000" b="0" dirty="0" err="1">
                <a:solidFill>
                  <a:srgbClr val="002060"/>
                </a:solidFill>
                <a:latin typeface="Arial" panose="020B0604020202020204" pitchFamily="34" charset="0"/>
                <a:cs typeface="Arial" panose="020B0604020202020204" pitchFamily="34" charset="0"/>
              </a:rPr>
              <a:t>has</a:t>
            </a:r>
            <a:r>
              <a:rPr lang="de-DE" altLang="it-IT" sz="2000" b="0" dirty="0">
                <a:solidFill>
                  <a:srgbClr val="002060"/>
                </a:solidFill>
                <a:latin typeface="Arial" panose="020B0604020202020204" pitchFamily="34" charset="0"/>
                <a:cs typeface="Arial" panose="020B0604020202020204" pitchFamily="34" charset="0"/>
              </a:rPr>
              <a:t> a robust and reliable design </a:t>
            </a:r>
          </a:p>
          <a:p>
            <a:pPr>
              <a:buFontTx/>
              <a:buChar char="•"/>
            </a:pPr>
            <a:endParaRPr lang="de-DE" altLang="it-IT" sz="600" b="0" dirty="0">
              <a:solidFill>
                <a:srgbClr val="002060"/>
              </a:solidFill>
              <a:latin typeface="Arial" panose="020B0604020202020204" pitchFamily="34" charset="0"/>
              <a:cs typeface="Arial" panose="020B0604020202020204" pitchFamily="34" charset="0"/>
            </a:endParaRPr>
          </a:p>
          <a:p>
            <a:pPr>
              <a:buFontTx/>
              <a:buChar char="•"/>
            </a:pPr>
            <a:r>
              <a:rPr lang="de-DE" altLang="it-IT" sz="2000" b="0" dirty="0" err="1">
                <a:solidFill>
                  <a:srgbClr val="002060"/>
                </a:solidFill>
                <a:latin typeface="Arial" panose="020B0604020202020204" pitchFamily="34" charset="0"/>
                <a:cs typeface="Arial" panose="020B0604020202020204" pitchFamily="34" charset="0"/>
              </a:rPr>
              <a:t>Succesfully</a:t>
            </a:r>
            <a:r>
              <a:rPr lang="de-DE" altLang="it-IT" sz="2000" b="0" dirty="0">
                <a:solidFill>
                  <a:srgbClr val="002060"/>
                </a:solidFill>
                <a:latin typeface="Arial" panose="020B0604020202020204" pitchFamily="34" charset="0"/>
                <a:cs typeface="Arial" panose="020B0604020202020204" pitchFamily="34" charset="0"/>
              </a:rPr>
              <a:t> </a:t>
            </a:r>
            <a:r>
              <a:rPr lang="de-DE" altLang="it-IT" sz="2000" b="0" dirty="0" err="1">
                <a:solidFill>
                  <a:srgbClr val="002060"/>
                </a:solidFill>
                <a:latin typeface="Arial" panose="020B0604020202020204" pitchFamily="34" charset="0"/>
                <a:cs typeface="Arial" panose="020B0604020202020204" pitchFamily="34" charset="0"/>
              </a:rPr>
              <a:t>installed</a:t>
            </a:r>
            <a:r>
              <a:rPr lang="de-DE" altLang="it-IT" sz="2000" b="0" dirty="0">
                <a:solidFill>
                  <a:srgbClr val="002060"/>
                </a:solidFill>
                <a:latin typeface="Arial" panose="020B0604020202020204" pitchFamily="34" charset="0"/>
                <a:cs typeface="Arial" panose="020B0604020202020204" pitchFamily="34" charset="0"/>
              </a:rPr>
              <a:t> in </a:t>
            </a:r>
            <a:r>
              <a:rPr lang="de-DE" altLang="it-IT" sz="2000" b="0" dirty="0" err="1">
                <a:solidFill>
                  <a:srgbClr val="002060"/>
                </a:solidFill>
                <a:latin typeface="Arial" panose="020B0604020202020204" pitchFamily="34" charset="0"/>
                <a:cs typeface="Arial" panose="020B0604020202020204" pitchFamily="34" charset="0"/>
              </a:rPr>
              <a:t>the</a:t>
            </a:r>
            <a:r>
              <a:rPr lang="de-DE" altLang="it-IT" sz="2000" b="0" dirty="0">
                <a:solidFill>
                  <a:srgbClr val="002060"/>
                </a:solidFill>
                <a:latin typeface="Arial" panose="020B0604020202020204" pitchFamily="34" charset="0"/>
                <a:cs typeface="Arial" panose="020B0604020202020204" pitchFamily="34" charset="0"/>
              </a:rPr>
              <a:t> European XFEL</a:t>
            </a:r>
          </a:p>
          <a:p>
            <a:pPr>
              <a:buFontTx/>
              <a:buChar char="•"/>
            </a:pPr>
            <a:endParaRPr lang="de-DE" altLang="it-IT" sz="600" b="0" dirty="0">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17E2CB2D-059F-1F0E-5017-F58B08DCC92B}"/>
              </a:ext>
            </a:extLst>
          </p:cNvPr>
          <p:cNvSpPr txBox="1">
            <a:spLocks noChangeArrowheads="1"/>
          </p:cNvSpPr>
          <p:nvPr/>
        </p:nvSpPr>
        <p:spPr bwMode="auto">
          <a:xfrm>
            <a:off x="7276308" y="1752600"/>
            <a:ext cx="4636292" cy="206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it-IT" sz="2400" dirty="0">
                <a:solidFill>
                  <a:srgbClr val="002060"/>
                </a:solidFill>
                <a:latin typeface="Arial" panose="020B0604020202020204" pitchFamily="34" charset="0"/>
                <a:cs typeface="Arial" panose="020B0604020202020204" pitchFamily="34" charset="0"/>
              </a:rPr>
              <a:t>Pending problems</a:t>
            </a:r>
            <a:endParaRPr lang="en-US" altLang="it-IT" sz="1600" dirty="0">
              <a:solidFill>
                <a:schemeClr val="accent2"/>
              </a:solidFill>
            </a:endParaRPr>
          </a:p>
          <a:p>
            <a:pPr algn="l">
              <a:spcBef>
                <a:spcPts val="900"/>
              </a:spcBef>
              <a:buFontTx/>
              <a:buChar char="•"/>
            </a:pPr>
            <a:r>
              <a:rPr lang="en-US" altLang="it-IT" sz="2000" dirty="0">
                <a:solidFill>
                  <a:schemeClr val="accent2"/>
                </a:solidFill>
                <a:latin typeface="Arial" panose="020B0604020202020204" pitchFamily="34" charset="0"/>
                <a:cs typeface="Arial" panose="020B0604020202020204" pitchFamily="34" charset="0"/>
              </a:rPr>
              <a:t> </a:t>
            </a:r>
            <a:r>
              <a:rPr lang="en-US" altLang="it-IT" sz="2000" b="0" dirty="0">
                <a:solidFill>
                  <a:srgbClr val="002060"/>
                </a:solidFill>
                <a:latin typeface="Arial" panose="020B0604020202020204" pitchFamily="34" charset="0"/>
                <a:cs typeface="Arial" panose="020B0604020202020204" pitchFamily="34" charset="0"/>
              </a:rPr>
              <a:t>Long processing time: ~ 100 h</a:t>
            </a:r>
          </a:p>
          <a:p>
            <a:pPr algn="l">
              <a:spcBef>
                <a:spcPts val="900"/>
              </a:spcBef>
              <a:buFontTx/>
              <a:buChar char="•"/>
            </a:pPr>
            <a:r>
              <a:rPr lang="en-US" altLang="it-IT" sz="2000" b="0" dirty="0">
                <a:solidFill>
                  <a:srgbClr val="002060"/>
                </a:solidFill>
                <a:latin typeface="Arial" panose="020B0604020202020204" pitchFamily="34" charset="0"/>
                <a:cs typeface="Arial" panose="020B0604020202020204" pitchFamily="34" charset="0"/>
              </a:rPr>
              <a:t> Excessive flexibility and High cost </a:t>
            </a:r>
          </a:p>
          <a:p>
            <a:pPr algn="l">
              <a:spcBef>
                <a:spcPts val="900"/>
              </a:spcBef>
              <a:buFontTx/>
              <a:buChar char="•"/>
            </a:pPr>
            <a:r>
              <a:rPr lang="en-US" altLang="it-IT" sz="2000" b="0" dirty="0">
                <a:solidFill>
                  <a:srgbClr val="002060"/>
                </a:solidFill>
                <a:latin typeface="Arial" panose="020B0604020202020204" pitchFamily="34" charset="0"/>
                <a:cs typeface="Arial" panose="020B0604020202020204" pitchFamily="34" charset="0"/>
              </a:rPr>
              <a:t> Critical assembly procedure</a:t>
            </a:r>
          </a:p>
          <a:p>
            <a:pPr algn="l">
              <a:lnSpc>
                <a:spcPct val="150000"/>
              </a:lnSpc>
            </a:pPr>
            <a:endParaRPr lang="en-US" altLang="it-IT" sz="1600" dirty="0">
              <a:solidFill>
                <a:schemeClr val="accent2"/>
              </a:solidFill>
            </a:endParaRPr>
          </a:p>
        </p:txBody>
      </p:sp>
    </p:spTree>
    <p:extLst>
      <p:ext uri="{BB962C8B-B14F-4D97-AF65-F5344CB8AC3E}">
        <p14:creationId xmlns:p14="http://schemas.microsoft.com/office/powerpoint/2010/main" val="399664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Very</a:t>
            </a:r>
            <a:r>
              <a:rPr lang="it-IT" dirty="0"/>
              <a:t> </a:t>
            </a:r>
            <a:r>
              <a:rPr lang="it-IT" dirty="0" err="1"/>
              <a:t>Robust</a:t>
            </a:r>
            <a:r>
              <a:rPr lang="it-IT" dirty="0"/>
              <a:t> </a:t>
            </a:r>
            <a:r>
              <a:rPr lang="it-IT" dirty="0" err="1"/>
              <a:t>Cryomodule</a:t>
            </a:r>
            <a:r>
              <a:rPr lang="it-IT" dirty="0"/>
              <a:t> Design</a:t>
            </a:r>
            <a:endParaRPr lang="en-US" dirty="0"/>
          </a:p>
        </p:txBody>
      </p:sp>
      <p:sp>
        <p:nvSpPr>
          <p:cNvPr id="3" name="Segnaposto data 2"/>
          <p:cNvSpPr>
            <a:spLocks noGrp="1"/>
          </p:cNvSpPr>
          <p:nvPr>
            <p:ph type="dt" sz="half" idx="10"/>
          </p:nvPr>
        </p:nvSpPr>
        <p:spPr/>
        <p:txBody>
          <a:bodyPr/>
          <a:lstStyle/>
          <a:p>
            <a:pPr>
              <a:defRPr/>
            </a:pPr>
            <a:r>
              <a:rPr lang="en-US" altLang="it-IT" dirty="0"/>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39</a:t>
            </a:fld>
            <a:endParaRPr lang="en-US" altLang="it-IT"/>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676" b="8133"/>
          <a:stretch/>
        </p:blipFill>
        <p:spPr bwMode="auto">
          <a:xfrm>
            <a:off x="2159978" y="890954"/>
            <a:ext cx="7928769" cy="53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numero diapositiva 5">
            <a:extLst>
              <a:ext uri="{FF2B5EF4-FFF2-40B4-BE49-F238E27FC236}">
                <a16:creationId xmlns:a16="http://schemas.microsoft.com/office/drawing/2014/main" id="{61BB8CDA-97FB-2C7C-1D0A-AB110942FE83}"/>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0775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9E2CB-74E1-514F-AAA4-012B9D2E5521}"/>
              </a:ext>
            </a:extLst>
          </p:cNvPr>
          <p:cNvSpPr>
            <a:spLocks noGrp="1"/>
          </p:cNvSpPr>
          <p:nvPr>
            <p:ph type="title"/>
          </p:nvPr>
        </p:nvSpPr>
        <p:spPr/>
        <p:txBody>
          <a:bodyPr/>
          <a:lstStyle/>
          <a:p>
            <a:r>
              <a:rPr lang="it-IT" altLang="en-US" dirty="0"/>
              <a:t>SRF  </a:t>
            </a:r>
            <a:r>
              <a:rPr lang="it-IT" altLang="en-US" dirty="0" err="1"/>
              <a:t>Conceived</a:t>
            </a:r>
            <a:r>
              <a:rPr lang="it-IT" altLang="en-US" dirty="0"/>
              <a:t> for CW </a:t>
            </a:r>
            <a:r>
              <a:rPr lang="it-IT" altLang="en-US" dirty="0" err="1"/>
              <a:t>Operation</a:t>
            </a:r>
            <a:r>
              <a:rPr lang="it-IT" altLang="en-US" dirty="0"/>
              <a:t> </a:t>
            </a:r>
            <a:endParaRPr lang="it-IT" dirty="0"/>
          </a:p>
        </p:txBody>
      </p:sp>
      <p:sp>
        <p:nvSpPr>
          <p:cNvPr id="3" name="Segnaposto data 2">
            <a:extLst>
              <a:ext uri="{FF2B5EF4-FFF2-40B4-BE49-F238E27FC236}">
                <a16:creationId xmlns:a16="http://schemas.microsoft.com/office/drawing/2014/main" id="{76FC6EDF-5010-3F4D-AEB1-D7CE263B620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B12AA473-7A7B-AC4B-98DF-5341CBE857F8}"/>
              </a:ext>
            </a:extLst>
          </p:cNvPr>
          <p:cNvSpPr>
            <a:spLocks noGrp="1"/>
          </p:cNvSpPr>
          <p:nvPr>
            <p:ph type="ftr" sz="quarter" idx="11"/>
          </p:nvPr>
        </p:nvSpPr>
        <p:spPr/>
        <p:txBody>
          <a:bodyPr/>
          <a:lstStyle/>
          <a:p>
            <a:pPr>
              <a:defRPr/>
            </a:pPr>
            <a:fld id="{8DAD3638-8E0C-4079-83E3-101B55F74CF3}" type="slidenum">
              <a:rPr lang="en-US" altLang="it-IT" smtClean="0"/>
              <a:pPr>
                <a:defRPr/>
              </a:pPr>
              <a:t>4</a:t>
            </a:fld>
            <a:endParaRPr lang="en-US" altLang="it-IT"/>
          </a:p>
        </p:txBody>
      </p:sp>
      <p:pic>
        <p:nvPicPr>
          <p:cNvPr id="6" name="Picture 3" descr="argonne                                                        0001AE55mc192 Shared                   B23808E5:">
            <a:extLst>
              <a:ext uri="{FF2B5EF4-FFF2-40B4-BE49-F238E27FC236}">
                <a16:creationId xmlns:a16="http://schemas.microsoft.com/office/drawing/2014/main" id="{64DAC77C-BD60-FC4A-8DBC-B4B82352C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1"/>
          <a:stretch>
            <a:fillRect/>
          </a:stretch>
        </p:blipFill>
        <p:spPr bwMode="auto">
          <a:xfrm>
            <a:off x="6367752" y="2708617"/>
            <a:ext cx="4953000" cy="3559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pl_7-cell_photo.eps                                          0001AE55mc192 Shared                   B23808E5:">
            <a:extLst>
              <a:ext uri="{FF2B5EF4-FFF2-40B4-BE49-F238E27FC236}">
                <a16:creationId xmlns:a16="http://schemas.microsoft.com/office/drawing/2014/main" id="{770D4A6F-F722-AD4B-AD8D-B2DB002BC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97" r="3145" b="8653"/>
          <a:stretch>
            <a:fillRect/>
          </a:stretch>
        </p:blipFill>
        <p:spPr bwMode="auto">
          <a:xfrm>
            <a:off x="690136" y="1099137"/>
            <a:ext cx="4715727" cy="2587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9347A0F4-E775-0B40-8E90-172BE3187BE4}"/>
              </a:ext>
            </a:extLst>
          </p:cNvPr>
          <p:cNvSpPr txBox="1">
            <a:spLocks noChangeArrowheads="1"/>
          </p:cNvSpPr>
          <p:nvPr/>
        </p:nvSpPr>
        <p:spPr bwMode="auto">
          <a:xfrm>
            <a:off x="1295400" y="4153055"/>
            <a:ext cx="5422900" cy="204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pPr>
            <a:r>
              <a:rPr lang="en-US" altLang="en-US" sz="2800" dirty="0">
                <a:solidFill>
                  <a:srgbClr val="990000"/>
                </a:solidFill>
                <a:latin typeface="Arial" panose="020B0604020202020204" pitchFamily="34" charset="0"/>
                <a:cs typeface="Arial" panose="020B0604020202020204" pitchFamily="34" charset="0"/>
              </a:rPr>
              <a:t>Argonne</a:t>
            </a:r>
            <a:r>
              <a:rPr lang="it-IT" altLang="en-US" sz="2800" dirty="0">
                <a:solidFill>
                  <a:srgbClr val="990000"/>
                </a:solidFill>
                <a:latin typeface="Arial" panose="020B0604020202020204" pitchFamily="34" charset="0"/>
                <a:cs typeface="Arial" panose="020B0604020202020204" pitchFamily="34" charset="0"/>
              </a:rPr>
              <a:t> National </a:t>
            </a:r>
            <a:r>
              <a:rPr lang="it-IT" altLang="en-US" sz="2800" dirty="0" err="1">
                <a:solidFill>
                  <a:srgbClr val="990000"/>
                </a:solidFill>
                <a:latin typeface="Arial" panose="020B0604020202020204" pitchFamily="34" charset="0"/>
                <a:cs typeface="Arial" panose="020B0604020202020204" pitchFamily="34" charset="0"/>
              </a:rPr>
              <a:t>Labs</a:t>
            </a:r>
            <a:r>
              <a:rPr lang="en-US" altLang="en-US" sz="2800" dirty="0">
                <a:solidFill>
                  <a:srgbClr val="000066"/>
                </a:solidFill>
                <a:latin typeface="Arial" panose="020B0604020202020204" pitchFamily="34" charset="0"/>
                <a:cs typeface="Arial" panose="020B0604020202020204" pitchFamily="34" charset="0"/>
              </a:rPr>
              <a:t> </a:t>
            </a:r>
          </a:p>
          <a:p>
            <a:pPr algn="l">
              <a:lnSpc>
                <a:spcPct val="140000"/>
              </a:lnSpc>
            </a:pPr>
            <a:r>
              <a:rPr lang="it-IT" altLang="en-US" sz="2800" dirty="0">
                <a:solidFill>
                  <a:srgbClr val="000066"/>
                </a:solidFill>
                <a:latin typeface="Arial" panose="020B0604020202020204" pitchFamily="34" charset="0"/>
                <a:cs typeface="Arial" panose="020B0604020202020204" pitchFamily="34" charset="0"/>
              </a:rPr>
              <a:t>ATLAS</a:t>
            </a:r>
            <a:r>
              <a:rPr lang="it-IT" altLang="en-US" sz="2800" b="0" dirty="0">
                <a:solidFill>
                  <a:srgbClr val="000066"/>
                </a:solidFill>
                <a:latin typeface="Arial" panose="020B0604020202020204" pitchFamily="34" charset="0"/>
                <a:cs typeface="Arial" panose="020B0604020202020204" pitchFamily="34" charset="0"/>
              </a:rPr>
              <a:t>: </a:t>
            </a:r>
            <a:r>
              <a:rPr lang="en-US" altLang="en-US" sz="2800" b="0" dirty="0">
                <a:solidFill>
                  <a:srgbClr val="000066"/>
                </a:solidFill>
                <a:latin typeface="Arial" panose="020B0604020202020204" pitchFamily="34" charset="0"/>
                <a:cs typeface="Arial" panose="020B0604020202020204" pitchFamily="34" charset="0"/>
              </a:rPr>
              <a:t>Heavy</a:t>
            </a:r>
            <a:r>
              <a:rPr lang="it-IT" altLang="en-US" sz="2800" b="0" dirty="0">
                <a:solidFill>
                  <a:srgbClr val="000066"/>
                </a:solidFill>
                <a:latin typeface="Arial" panose="020B0604020202020204" pitchFamily="34" charset="0"/>
                <a:cs typeface="Arial" panose="020B0604020202020204" pitchFamily="34" charset="0"/>
              </a:rPr>
              <a:t>-i</a:t>
            </a:r>
            <a:r>
              <a:rPr lang="en-US" altLang="en-US" sz="2800" b="0" dirty="0">
                <a:solidFill>
                  <a:srgbClr val="000066"/>
                </a:solidFill>
                <a:latin typeface="Arial" panose="020B0604020202020204" pitchFamily="34" charset="0"/>
                <a:cs typeface="Arial" panose="020B0604020202020204" pitchFamily="34" charset="0"/>
              </a:rPr>
              <a:t>on</a:t>
            </a:r>
            <a:r>
              <a:rPr lang="it-IT" altLang="en-US" sz="2800" b="0" dirty="0">
                <a:solidFill>
                  <a:srgbClr val="000066"/>
                </a:solidFill>
                <a:latin typeface="Arial" panose="020B0604020202020204" pitchFamily="34" charset="0"/>
                <a:cs typeface="Arial" panose="020B0604020202020204" pitchFamily="34" charset="0"/>
              </a:rPr>
              <a:t> </a:t>
            </a:r>
            <a:r>
              <a:rPr lang="it-IT" altLang="en-US" sz="2800" b="0" dirty="0" err="1">
                <a:solidFill>
                  <a:srgbClr val="000066"/>
                </a:solidFill>
                <a:latin typeface="Arial" panose="020B0604020202020204" pitchFamily="34" charset="0"/>
                <a:cs typeface="Arial" panose="020B0604020202020204" pitchFamily="34" charset="0"/>
              </a:rPr>
              <a:t>Linac</a:t>
            </a:r>
            <a:endParaRPr lang="it-IT" altLang="en-US" sz="2800" b="0" dirty="0">
              <a:solidFill>
                <a:srgbClr val="000066"/>
              </a:solidFill>
              <a:latin typeface="Arial" panose="020B0604020202020204" pitchFamily="34" charset="0"/>
              <a:cs typeface="Arial" panose="020B0604020202020204" pitchFamily="34" charset="0"/>
            </a:endParaRPr>
          </a:p>
          <a:p>
            <a:pPr algn="l">
              <a:lnSpc>
                <a:spcPct val="140000"/>
              </a:lnSpc>
              <a:buFontTx/>
              <a:buChar char="•"/>
            </a:pPr>
            <a:r>
              <a:rPr lang="it-IT" altLang="en-US" sz="2000" b="0" dirty="0">
                <a:solidFill>
                  <a:srgbClr val="000066"/>
                </a:solidFill>
                <a:latin typeface="Arial" panose="020B0604020202020204" pitchFamily="34" charset="0"/>
                <a:cs typeface="Arial" panose="020B0604020202020204" pitchFamily="34" charset="0"/>
              </a:rPr>
              <a:t> </a:t>
            </a:r>
            <a:r>
              <a:rPr lang="it-IT" altLang="en-US" sz="2000" b="0" dirty="0" err="1">
                <a:solidFill>
                  <a:srgbClr val="000066"/>
                </a:solidFill>
                <a:latin typeface="Arial" panose="020B0604020202020204" pitchFamily="34" charset="0"/>
                <a:cs typeface="Arial" panose="020B0604020202020204" pitchFamily="34" charset="0"/>
              </a:rPr>
              <a:t>Originated</a:t>
            </a:r>
            <a:r>
              <a:rPr lang="it-IT" altLang="en-US" sz="2000" b="0" dirty="0">
                <a:solidFill>
                  <a:srgbClr val="000066"/>
                </a:solidFill>
                <a:latin typeface="Arial" panose="020B0604020202020204" pitchFamily="34" charset="0"/>
                <a:cs typeface="Arial" panose="020B0604020202020204" pitchFamily="34" charset="0"/>
              </a:rPr>
              <a:t> </a:t>
            </a:r>
            <a:r>
              <a:rPr lang="it-IT" altLang="en-US" sz="2000" b="0" dirty="0" err="1">
                <a:solidFill>
                  <a:srgbClr val="000066"/>
                </a:solidFill>
                <a:latin typeface="Arial" panose="020B0604020202020204" pitchFamily="34" charset="0"/>
                <a:cs typeface="Arial" panose="020B0604020202020204" pitchFamily="34" charset="0"/>
              </a:rPr>
              <a:t>at</a:t>
            </a:r>
            <a:r>
              <a:rPr lang="it-IT" altLang="en-US" sz="2000" b="0" dirty="0">
                <a:solidFill>
                  <a:srgbClr val="000066"/>
                </a:solidFill>
                <a:latin typeface="Arial" panose="020B0604020202020204" pitchFamily="34" charset="0"/>
                <a:cs typeface="Arial" panose="020B0604020202020204" pitchFamily="34" charset="0"/>
              </a:rPr>
              <a:t> Caltech for </a:t>
            </a:r>
            <a:r>
              <a:rPr lang="it-IT" altLang="en-US" sz="2000" b="0" dirty="0">
                <a:solidFill>
                  <a:srgbClr val="000066"/>
                </a:solidFill>
                <a:latin typeface="Symbol" pitchFamily="18" charset="2"/>
              </a:rPr>
              <a:t>b</a:t>
            </a:r>
            <a:r>
              <a:rPr lang="it-IT" altLang="en-US" sz="2000" b="0" dirty="0">
                <a:solidFill>
                  <a:srgbClr val="000066"/>
                </a:solidFill>
              </a:rPr>
              <a:t> ~ 0.1 </a:t>
            </a:r>
            <a:endParaRPr lang="it-IT" altLang="en-US" sz="1800" b="0" dirty="0">
              <a:solidFill>
                <a:srgbClr val="000066"/>
              </a:solidFill>
            </a:endParaRPr>
          </a:p>
          <a:p>
            <a:pPr lvl="1" algn="l">
              <a:lnSpc>
                <a:spcPct val="140000"/>
              </a:lnSpc>
              <a:buFontTx/>
              <a:buChar char="•"/>
            </a:pPr>
            <a:endParaRPr lang="en-US" altLang="en-US" sz="1600" dirty="0">
              <a:solidFill>
                <a:srgbClr val="000066"/>
              </a:solidFill>
            </a:endParaRPr>
          </a:p>
        </p:txBody>
      </p:sp>
      <p:sp>
        <p:nvSpPr>
          <p:cNvPr id="9" name="Text Box 6">
            <a:extLst>
              <a:ext uri="{FF2B5EF4-FFF2-40B4-BE49-F238E27FC236}">
                <a16:creationId xmlns:a16="http://schemas.microsoft.com/office/drawing/2014/main" id="{9C3C38E9-A98C-1B46-8E90-82973C4072C2}"/>
              </a:ext>
            </a:extLst>
          </p:cNvPr>
          <p:cNvSpPr txBox="1">
            <a:spLocks noChangeArrowheads="1"/>
          </p:cNvSpPr>
          <p:nvPr/>
        </p:nvSpPr>
        <p:spPr bwMode="auto">
          <a:xfrm>
            <a:off x="5715000" y="1099137"/>
            <a:ext cx="5450657" cy="212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pPr>
            <a:r>
              <a:rPr lang="it-IT" altLang="en-US" sz="2800" dirty="0">
                <a:solidFill>
                  <a:srgbClr val="990000"/>
                </a:solidFill>
                <a:latin typeface="Arial" panose="020B0604020202020204" pitchFamily="34" charset="0"/>
                <a:cs typeface="Arial" panose="020B0604020202020204" pitchFamily="34" charset="0"/>
              </a:rPr>
              <a:t>Stanford</a:t>
            </a:r>
            <a:r>
              <a:rPr lang="it-IT" altLang="en-US" sz="2800" dirty="0">
                <a:solidFill>
                  <a:srgbClr val="000066"/>
                </a:solidFill>
                <a:latin typeface="Arial" panose="020B0604020202020204" pitchFamily="34" charset="0"/>
                <a:cs typeface="Arial" panose="020B0604020202020204" pitchFamily="34" charset="0"/>
              </a:rPr>
              <a:t> </a:t>
            </a:r>
            <a:r>
              <a:rPr lang="it-IT" altLang="en-US" sz="2800" dirty="0" err="1">
                <a:solidFill>
                  <a:srgbClr val="990000"/>
                </a:solidFill>
                <a:latin typeface="Arial" panose="020B0604020202020204" pitchFamily="34" charset="0"/>
                <a:cs typeface="Arial" panose="020B0604020202020204" pitchFamily="34" charset="0"/>
              </a:rPr>
              <a:t>University</a:t>
            </a:r>
            <a:endParaRPr lang="it-IT" altLang="en-US" sz="2800" dirty="0">
              <a:solidFill>
                <a:srgbClr val="990000"/>
              </a:solidFill>
              <a:latin typeface="Arial" panose="020B0604020202020204" pitchFamily="34" charset="0"/>
              <a:cs typeface="Arial" panose="020B0604020202020204" pitchFamily="34" charset="0"/>
            </a:endParaRPr>
          </a:p>
          <a:p>
            <a:pPr>
              <a:lnSpc>
                <a:spcPct val="140000"/>
              </a:lnSpc>
            </a:pPr>
            <a:r>
              <a:rPr lang="it-IT" altLang="en-US" sz="2800" dirty="0">
                <a:solidFill>
                  <a:srgbClr val="000066"/>
                </a:solidFill>
                <a:latin typeface="Arial" panose="020B0604020202020204" pitchFamily="34" charset="0"/>
                <a:cs typeface="Arial" panose="020B0604020202020204" pitchFamily="34" charset="0"/>
              </a:rPr>
              <a:t>HEPL</a:t>
            </a:r>
            <a:r>
              <a:rPr lang="it-IT" altLang="en-US" sz="2800" b="0" dirty="0">
                <a:solidFill>
                  <a:srgbClr val="000066"/>
                </a:solidFill>
                <a:latin typeface="Arial" panose="020B0604020202020204" pitchFamily="34" charset="0"/>
                <a:cs typeface="Arial" panose="020B0604020202020204" pitchFamily="34" charset="0"/>
              </a:rPr>
              <a:t>: Electron </a:t>
            </a:r>
            <a:r>
              <a:rPr lang="it-IT" altLang="en-US" sz="2800" b="0" dirty="0" err="1">
                <a:solidFill>
                  <a:srgbClr val="000066"/>
                </a:solidFill>
                <a:latin typeface="Arial" panose="020B0604020202020204" pitchFamily="34" charset="0"/>
                <a:cs typeface="Arial" panose="020B0604020202020204" pitchFamily="34" charset="0"/>
              </a:rPr>
              <a:t>Linac</a:t>
            </a:r>
            <a:r>
              <a:rPr lang="it-IT" altLang="en-US" sz="2800" b="0" dirty="0">
                <a:solidFill>
                  <a:srgbClr val="000066"/>
                </a:solidFill>
                <a:latin typeface="Arial" panose="020B0604020202020204" pitchFamily="34" charset="0"/>
                <a:cs typeface="Arial" panose="020B0604020202020204" pitchFamily="34" charset="0"/>
              </a:rPr>
              <a:t> for FEL</a:t>
            </a:r>
          </a:p>
          <a:p>
            <a:pPr>
              <a:lnSpc>
                <a:spcPct val="140000"/>
              </a:lnSpc>
              <a:buFontTx/>
              <a:buChar char="•"/>
            </a:pPr>
            <a:r>
              <a:rPr lang="it-IT" altLang="en-US" sz="2000" b="0" dirty="0">
                <a:solidFill>
                  <a:srgbClr val="000066"/>
                </a:solidFill>
                <a:latin typeface="Arial" panose="020B0604020202020204" pitchFamily="34" charset="0"/>
                <a:cs typeface="Arial" panose="020B0604020202020204" pitchFamily="34" charset="0"/>
              </a:rPr>
              <a:t> First </a:t>
            </a:r>
            <a:r>
              <a:rPr lang="it-IT" altLang="en-US" sz="2000" b="0" dirty="0" err="1">
                <a:solidFill>
                  <a:srgbClr val="000066"/>
                </a:solidFill>
                <a:latin typeface="Arial" panose="020B0604020202020204" pitchFamily="34" charset="0"/>
                <a:cs typeface="Arial" panose="020B0604020202020204" pitchFamily="34" charset="0"/>
              </a:rPr>
              <a:t>multicell</a:t>
            </a:r>
            <a:r>
              <a:rPr lang="it-IT" altLang="en-US" sz="2000" b="0" dirty="0">
                <a:solidFill>
                  <a:srgbClr val="000066"/>
                </a:solidFill>
                <a:latin typeface="Arial" panose="020B0604020202020204" pitchFamily="34" charset="0"/>
                <a:cs typeface="Arial" panose="020B0604020202020204" pitchFamily="34" charset="0"/>
              </a:rPr>
              <a:t> electron </a:t>
            </a:r>
            <a:r>
              <a:rPr lang="it-IT" altLang="en-US" sz="2000" b="0" dirty="0" err="1">
                <a:solidFill>
                  <a:srgbClr val="000066"/>
                </a:solidFill>
                <a:latin typeface="Arial" panose="020B0604020202020204" pitchFamily="34" charset="0"/>
                <a:cs typeface="Arial" panose="020B0604020202020204" pitchFamily="34" charset="0"/>
              </a:rPr>
              <a:t>cavity</a:t>
            </a:r>
            <a:r>
              <a:rPr lang="it-IT" altLang="en-US" sz="2000" b="0" dirty="0">
                <a:solidFill>
                  <a:srgbClr val="000066"/>
                </a:solidFill>
                <a:latin typeface="Arial" panose="020B0604020202020204" pitchFamily="34" charset="0"/>
                <a:cs typeface="Arial" panose="020B0604020202020204" pitchFamily="34" charset="0"/>
              </a:rPr>
              <a:t>: </a:t>
            </a:r>
            <a:r>
              <a:rPr lang="it-IT" altLang="en-US" sz="2000" b="0" dirty="0">
                <a:solidFill>
                  <a:srgbClr val="000066"/>
                </a:solidFill>
                <a:latin typeface="Symbol" pitchFamily="18" charset="2"/>
              </a:rPr>
              <a:t>b</a:t>
            </a:r>
            <a:r>
              <a:rPr lang="it-IT" altLang="en-US" sz="2000" b="0" dirty="0">
                <a:solidFill>
                  <a:srgbClr val="000066"/>
                </a:solidFill>
              </a:rPr>
              <a:t> = 1 </a:t>
            </a:r>
            <a:endParaRPr lang="it-IT" altLang="en-US" sz="2000" b="0" dirty="0">
              <a:solidFill>
                <a:srgbClr val="000066"/>
              </a:solidFill>
              <a:latin typeface="Arial" panose="020B0604020202020204" pitchFamily="34" charset="0"/>
              <a:cs typeface="Arial" panose="020B0604020202020204" pitchFamily="34" charset="0"/>
            </a:endParaRPr>
          </a:p>
          <a:p>
            <a:pPr>
              <a:lnSpc>
                <a:spcPct val="140000"/>
              </a:lnSpc>
            </a:pPr>
            <a:endParaRPr lang="en-US" altLang="en-US" sz="2000" dirty="0">
              <a:solidFill>
                <a:srgbClr val="000066"/>
              </a:solidFill>
            </a:endParaRPr>
          </a:p>
        </p:txBody>
      </p:sp>
      <p:sp>
        <p:nvSpPr>
          <p:cNvPr id="5" name="Segnaposto numero diapositiva 5">
            <a:extLst>
              <a:ext uri="{FF2B5EF4-FFF2-40B4-BE49-F238E27FC236}">
                <a16:creationId xmlns:a16="http://schemas.microsoft.com/office/drawing/2014/main" id="{3D0F14AF-4E74-357D-9569-01BBABD05170}"/>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000674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5C0513-6586-74A6-D3EE-F5DF0752F04F}"/>
              </a:ext>
            </a:extLst>
          </p:cNvPr>
          <p:cNvSpPr>
            <a:spLocks noGrp="1"/>
          </p:cNvSpPr>
          <p:nvPr>
            <p:ph type="title"/>
          </p:nvPr>
        </p:nvSpPr>
        <p:spPr/>
        <p:txBody>
          <a:bodyPr/>
          <a:lstStyle/>
          <a:p>
            <a:r>
              <a:rPr lang="it-IT" sz="3200" dirty="0"/>
              <a:t>TESLA →XFEL→ILC </a:t>
            </a:r>
            <a:r>
              <a:rPr lang="it-IT" sz="3200" dirty="0" err="1"/>
              <a:t>module</a:t>
            </a:r>
            <a:r>
              <a:rPr lang="it-IT" sz="3200" dirty="0"/>
              <a:t> design </a:t>
            </a:r>
            <a:r>
              <a:rPr lang="it-IT" sz="3200" dirty="0" err="1"/>
              <a:t>criteria</a:t>
            </a:r>
            <a:endParaRPr lang="it-IT" dirty="0"/>
          </a:p>
        </p:txBody>
      </p:sp>
      <p:sp>
        <p:nvSpPr>
          <p:cNvPr id="3" name="Segnaposto data 2">
            <a:extLst>
              <a:ext uri="{FF2B5EF4-FFF2-40B4-BE49-F238E27FC236}">
                <a16:creationId xmlns:a16="http://schemas.microsoft.com/office/drawing/2014/main" id="{B46DB2A6-4CC8-75B3-4776-F1A8A0D2B78F}"/>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8A1DB8A-BE75-0235-A659-C4211566AFCA}"/>
              </a:ext>
            </a:extLst>
          </p:cNvPr>
          <p:cNvSpPr>
            <a:spLocks noGrp="1"/>
          </p:cNvSpPr>
          <p:nvPr>
            <p:ph type="ftr" sz="quarter" idx="11"/>
          </p:nvPr>
        </p:nvSpPr>
        <p:spPr/>
        <p:txBody>
          <a:bodyPr/>
          <a:lstStyle/>
          <a:p>
            <a:pPr>
              <a:defRPr/>
            </a:pPr>
            <a:fld id="{8DAD3638-8E0C-4079-83E3-101B55F74CF3}" type="slidenum">
              <a:rPr lang="en-US" altLang="it-IT" smtClean="0"/>
              <a:pPr>
                <a:defRPr/>
              </a:pPr>
              <a:t>40</a:t>
            </a:fld>
            <a:endParaRPr lang="en-US" altLang="it-IT"/>
          </a:p>
        </p:txBody>
      </p:sp>
      <p:sp>
        <p:nvSpPr>
          <p:cNvPr id="5" name="Segnaposto numero diapositiva 4">
            <a:extLst>
              <a:ext uri="{FF2B5EF4-FFF2-40B4-BE49-F238E27FC236}">
                <a16:creationId xmlns:a16="http://schemas.microsoft.com/office/drawing/2014/main" id="{694DCC5F-17E7-B6A4-0D35-B386211F6D2C}"/>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6" name="Segnaposto contenuto 2">
            <a:extLst>
              <a:ext uri="{FF2B5EF4-FFF2-40B4-BE49-F238E27FC236}">
                <a16:creationId xmlns:a16="http://schemas.microsoft.com/office/drawing/2014/main" id="{615B9178-77B3-FABA-FF15-35F62364D6E0}"/>
              </a:ext>
            </a:extLst>
          </p:cNvPr>
          <p:cNvSpPr txBox="1">
            <a:spLocks/>
          </p:cNvSpPr>
          <p:nvPr/>
        </p:nvSpPr>
        <p:spPr>
          <a:xfrm>
            <a:off x="965959" y="834449"/>
            <a:ext cx="6324600" cy="4267200"/>
          </a:xfrm>
          <a:prstGeom prst="rect">
            <a:avLst/>
          </a:prstGeom>
        </p:spPr>
        <p:txBody>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r>
              <a:rPr lang="en-US" sz="2000" b="1" kern="0"/>
              <a:t>High filling factor</a:t>
            </a:r>
          </a:p>
          <a:p>
            <a:pPr lvl="1">
              <a:buClr>
                <a:schemeClr val="tx1"/>
              </a:buClr>
            </a:pPr>
            <a:r>
              <a:rPr lang="en-US" sz="1800" b="0" kern="0">
                <a:solidFill>
                  <a:srgbClr val="000066"/>
                </a:solidFill>
              </a:rPr>
              <a:t>maximize real estate gradient/cavity gradient</a:t>
            </a:r>
          </a:p>
          <a:p>
            <a:pPr lvl="2">
              <a:buClr>
                <a:schemeClr val="tx1"/>
              </a:buClr>
            </a:pPr>
            <a:r>
              <a:rPr lang="en-US" sz="1600" b="0" kern="0">
                <a:solidFill>
                  <a:srgbClr val="000066"/>
                </a:solidFill>
              </a:rPr>
              <a:t>long cryomodules/cryo-units, short connections</a:t>
            </a:r>
          </a:p>
          <a:p>
            <a:pPr lvl="1">
              <a:buClr>
                <a:schemeClr val="tx1"/>
              </a:buClr>
            </a:pPr>
            <a:endParaRPr lang="en-US" sz="400" b="0" kern="0">
              <a:solidFill>
                <a:srgbClr val="000066"/>
              </a:solidFill>
            </a:endParaRPr>
          </a:p>
          <a:p>
            <a:r>
              <a:rPr lang="en-US" sz="2000" b="1" kern="0"/>
              <a:t>Moderate cost per unit length</a:t>
            </a:r>
          </a:p>
          <a:p>
            <a:pPr lvl="1">
              <a:buClr>
                <a:schemeClr val="tx1"/>
              </a:buClr>
            </a:pPr>
            <a:r>
              <a:rPr lang="en-US" sz="1800" b="0" kern="0">
                <a:solidFill>
                  <a:srgbClr val="000066"/>
                </a:solidFill>
              </a:rPr>
              <a:t>simple design, based on reliable technologies</a:t>
            </a:r>
          </a:p>
          <a:p>
            <a:pPr lvl="1">
              <a:buClr>
                <a:schemeClr val="tx1"/>
              </a:buClr>
            </a:pPr>
            <a:r>
              <a:rPr lang="it-IT" sz="1800" b="0" kern="0">
                <a:solidFill>
                  <a:srgbClr val="000066"/>
                </a:solidFill>
              </a:rPr>
              <a:t>low static heat losses in operation</a:t>
            </a:r>
            <a:endParaRPr lang="en-US" sz="1800" b="0" kern="0">
              <a:solidFill>
                <a:srgbClr val="000066"/>
              </a:solidFill>
            </a:endParaRPr>
          </a:p>
          <a:p>
            <a:pPr lvl="1">
              <a:buClr>
                <a:schemeClr val="tx1"/>
              </a:buClr>
            </a:pPr>
            <a:endParaRPr lang="en-US" sz="400" b="0" kern="0">
              <a:solidFill>
                <a:srgbClr val="000066"/>
              </a:solidFill>
            </a:endParaRPr>
          </a:p>
          <a:p>
            <a:r>
              <a:rPr lang="en-US" sz="2000" b="1" kern="0"/>
              <a:t>Effective cold mass alignment strategy</a:t>
            </a:r>
          </a:p>
          <a:p>
            <a:pPr lvl="1">
              <a:buClr>
                <a:schemeClr val="tx1"/>
              </a:buClr>
            </a:pPr>
            <a:r>
              <a:rPr lang="en-US" sz="1800" b="0" kern="0">
                <a:solidFill>
                  <a:srgbClr val="000066"/>
                </a:solidFill>
              </a:rPr>
              <a:t>room temperature alignment preserved at cold</a:t>
            </a:r>
          </a:p>
          <a:p>
            <a:pPr lvl="1">
              <a:buClr>
                <a:schemeClr val="tx1"/>
              </a:buClr>
            </a:pPr>
            <a:endParaRPr lang="en-US" sz="400" b="0" kern="0">
              <a:solidFill>
                <a:srgbClr val="000066"/>
              </a:solidFill>
            </a:endParaRPr>
          </a:p>
          <a:p>
            <a:r>
              <a:rPr lang="en-US" sz="2000" b="1" kern="0"/>
              <a:t>Effective/reproducible assembling procedure</a:t>
            </a:r>
          </a:p>
          <a:p>
            <a:pPr lvl="1">
              <a:buClr>
                <a:schemeClr val="tx1"/>
              </a:buClr>
            </a:pPr>
            <a:r>
              <a:rPr lang="en-US" sz="1800" b="0" kern="0">
                <a:solidFill>
                  <a:srgbClr val="000066"/>
                </a:solidFill>
              </a:rPr>
              <a:t>clean room assembly just for the cavity string</a:t>
            </a:r>
          </a:p>
          <a:p>
            <a:pPr lvl="1">
              <a:buClr>
                <a:schemeClr val="tx1"/>
              </a:buClr>
            </a:pPr>
            <a:r>
              <a:rPr lang="en-US" sz="1800" b="0" kern="0">
                <a:solidFill>
                  <a:srgbClr val="000066"/>
                </a:solidFill>
              </a:rPr>
              <a:t>minimize time consuming operations (cost /reliability)</a:t>
            </a:r>
            <a:endParaRPr lang="en-US" sz="200" b="0" kern="0">
              <a:solidFill>
                <a:srgbClr val="000066"/>
              </a:solidFill>
            </a:endParaRPr>
          </a:p>
          <a:p>
            <a:endParaRPr lang="it-IT" b="0" kern="0" dirty="0"/>
          </a:p>
        </p:txBody>
      </p:sp>
      <p:pic>
        <p:nvPicPr>
          <p:cNvPr id="7" name="Picture 14" descr="70K-shield">
            <a:extLst>
              <a:ext uri="{FF2B5EF4-FFF2-40B4-BE49-F238E27FC236}">
                <a16:creationId xmlns:a16="http://schemas.microsoft.com/office/drawing/2014/main" id="{3728D4A3-547E-1CAF-F49E-85897921AF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696"/>
          <a:stretch>
            <a:fillRect/>
          </a:stretch>
        </p:blipFill>
        <p:spPr bwMode="auto">
          <a:xfrm>
            <a:off x="8145244" y="4021748"/>
            <a:ext cx="2823762" cy="2159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821E3785-9BA5-9F6C-679E-F6080A71E1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 t="-3291" r="-209" b="39785"/>
          <a:stretch/>
        </p:blipFill>
        <p:spPr bwMode="auto">
          <a:xfrm>
            <a:off x="938222" y="4837527"/>
            <a:ext cx="2630813" cy="125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ILC_S1-global_KEK-2010">
            <a:extLst>
              <a:ext uri="{FF2B5EF4-FFF2-40B4-BE49-F238E27FC236}">
                <a16:creationId xmlns:a16="http://schemas.microsoft.com/office/drawing/2014/main" id="{7D067268-C55D-ECCC-19C8-4E99A42A93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4923" y="4887788"/>
            <a:ext cx="3276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o 9">
            <a:extLst>
              <a:ext uri="{FF2B5EF4-FFF2-40B4-BE49-F238E27FC236}">
                <a16:creationId xmlns:a16="http://schemas.microsoft.com/office/drawing/2014/main" id="{122F0326-33F7-33AC-A2E8-A8CE00710929}"/>
              </a:ext>
            </a:extLst>
          </p:cNvPr>
          <p:cNvGrpSpPr/>
          <p:nvPr/>
        </p:nvGrpSpPr>
        <p:grpSpPr>
          <a:xfrm>
            <a:off x="6279926" y="990181"/>
            <a:ext cx="5474477" cy="2792768"/>
            <a:chOff x="773923" y="987047"/>
            <a:chExt cx="11077876" cy="5651306"/>
          </a:xfrm>
        </p:grpSpPr>
        <p:sp>
          <p:nvSpPr>
            <p:cNvPr id="11" name="object 387">
              <a:extLst>
                <a:ext uri="{FF2B5EF4-FFF2-40B4-BE49-F238E27FC236}">
                  <a16:creationId xmlns:a16="http://schemas.microsoft.com/office/drawing/2014/main" id="{E8C0EA2B-3387-815C-B2D8-9E0471E4AD29}"/>
                </a:ext>
              </a:extLst>
            </p:cNvPr>
            <p:cNvSpPr txBox="1"/>
            <p:nvPr/>
          </p:nvSpPr>
          <p:spPr>
            <a:xfrm>
              <a:off x="5015423" y="5609738"/>
              <a:ext cx="3105714" cy="1028615"/>
            </a:xfrm>
            <a:prstGeom prst="rect">
              <a:avLst/>
            </a:prstGeom>
          </p:spPr>
          <p:txBody>
            <a:bodyPr vert="horz" wrap="square" lIns="0" tIns="10646" rIns="0" bIns="0" rtlCol="0">
              <a:spAutoFit/>
            </a:bodyPr>
            <a:lstStyle/>
            <a:p>
              <a:pPr marL="11206" marR="4483" indent="132797">
                <a:spcBef>
                  <a:spcPts val="84"/>
                </a:spcBef>
              </a:pPr>
              <a:r>
                <a:rPr sz="1050" b="0" dirty="0">
                  <a:solidFill>
                    <a:srgbClr val="002060"/>
                  </a:solidFill>
                  <a:latin typeface="Arial" panose="020B0604020202020204" pitchFamily="34" charset="0"/>
                  <a:cs typeface="Arial" panose="020B0604020202020204" pitchFamily="34" charset="0"/>
                </a:rPr>
                <a:t>Module</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1</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&amp;</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2</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in</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TTF</a:t>
              </a:r>
              <a:r>
                <a:rPr sz="1050" b="0" spc="-18" dirty="0">
                  <a:solidFill>
                    <a:srgbClr val="002060"/>
                  </a:solidFill>
                  <a:latin typeface="Arial" panose="020B0604020202020204" pitchFamily="34" charset="0"/>
                  <a:cs typeface="Arial" panose="020B0604020202020204" pitchFamily="34" charset="0"/>
                </a:rPr>
                <a:t> </a:t>
              </a:r>
              <a:r>
                <a:rPr sz="1050" b="0" spc="-44" dirty="0">
                  <a:solidFill>
                    <a:srgbClr val="002060"/>
                  </a:solidFill>
                  <a:latin typeface="Arial" panose="020B0604020202020204" pitchFamily="34" charset="0"/>
                  <a:cs typeface="Arial" panose="020B0604020202020204" pitchFamily="34" charset="0"/>
                </a:rPr>
                <a:t>I </a:t>
              </a:r>
              <a:endParaRPr lang="it-IT" sz="1050" b="0" spc="-44" dirty="0">
                <a:solidFill>
                  <a:srgbClr val="002060"/>
                </a:solidFill>
                <a:latin typeface="Arial" panose="020B0604020202020204" pitchFamily="34" charset="0"/>
                <a:cs typeface="Arial" panose="020B0604020202020204" pitchFamily="34" charset="0"/>
              </a:endParaRPr>
            </a:p>
            <a:p>
              <a:pPr marL="11206" marR="4483" indent="132797">
                <a:spcBef>
                  <a:spcPts val="84"/>
                </a:spcBef>
              </a:pPr>
              <a:r>
                <a:rPr sz="1050" b="0" dirty="0">
                  <a:solidFill>
                    <a:srgbClr val="002060"/>
                  </a:solidFill>
                  <a:latin typeface="Arial" panose="020B0604020202020204" pitchFamily="34" charset="0"/>
                  <a:cs typeface="Arial" panose="020B0604020202020204" pitchFamily="34" charset="0"/>
                </a:rPr>
                <a:t>Module</a:t>
              </a:r>
              <a:r>
                <a:rPr sz="1050" b="0" spc="-22"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1,</a:t>
              </a:r>
              <a:r>
                <a:rPr sz="1050" b="0" spc="-22"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2</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&amp;</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3</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in</a:t>
              </a:r>
              <a:r>
                <a:rPr sz="1050" b="0" spc="-22"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TTF</a:t>
              </a:r>
              <a:r>
                <a:rPr sz="1050" b="0" spc="-26" dirty="0">
                  <a:solidFill>
                    <a:srgbClr val="002060"/>
                  </a:solidFill>
                  <a:latin typeface="Arial" panose="020B0604020202020204" pitchFamily="34" charset="0"/>
                  <a:cs typeface="Arial" panose="020B0604020202020204" pitchFamily="34" charset="0"/>
                </a:rPr>
                <a:t> </a:t>
              </a:r>
              <a:r>
                <a:rPr sz="1050" b="0" spc="-22" dirty="0">
                  <a:solidFill>
                    <a:srgbClr val="002060"/>
                  </a:solidFill>
                  <a:latin typeface="Arial" panose="020B0604020202020204" pitchFamily="34" charset="0"/>
                  <a:cs typeface="Arial" panose="020B0604020202020204" pitchFamily="34" charset="0"/>
                </a:rPr>
                <a:t>II</a:t>
              </a:r>
              <a:endParaRPr sz="1050" b="0" dirty="0">
                <a:solidFill>
                  <a:srgbClr val="002060"/>
                </a:solidFill>
                <a:latin typeface="Arial" panose="020B0604020202020204" pitchFamily="34" charset="0"/>
                <a:cs typeface="Arial" panose="020B0604020202020204" pitchFamily="34" charset="0"/>
              </a:endParaRPr>
            </a:p>
          </p:txBody>
        </p:sp>
        <p:grpSp>
          <p:nvGrpSpPr>
            <p:cNvPr id="12" name="Gruppo 11">
              <a:extLst>
                <a:ext uri="{FF2B5EF4-FFF2-40B4-BE49-F238E27FC236}">
                  <a16:creationId xmlns:a16="http://schemas.microsoft.com/office/drawing/2014/main" id="{DAAC70F8-163C-D859-FAFB-6997A4B40143}"/>
                </a:ext>
              </a:extLst>
            </p:cNvPr>
            <p:cNvGrpSpPr/>
            <p:nvPr/>
          </p:nvGrpSpPr>
          <p:grpSpPr>
            <a:xfrm>
              <a:off x="773923" y="987047"/>
              <a:ext cx="11077876" cy="5016254"/>
              <a:chOff x="773923" y="987047"/>
              <a:chExt cx="11077876" cy="5016254"/>
            </a:xfrm>
          </p:grpSpPr>
          <p:grpSp>
            <p:nvGrpSpPr>
              <p:cNvPr id="15" name="object 377">
                <a:extLst>
                  <a:ext uri="{FF2B5EF4-FFF2-40B4-BE49-F238E27FC236}">
                    <a16:creationId xmlns:a16="http://schemas.microsoft.com/office/drawing/2014/main" id="{33AE5B47-5A62-EE8E-00D4-ACB0D72CF2BB}"/>
                  </a:ext>
                </a:extLst>
              </p:cNvPr>
              <p:cNvGrpSpPr/>
              <p:nvPr/>
            </p:nvGrpSpPr>
            <p:grpSpPr>
              <a:xfrm>
                <a:off x="4882581" y="1495095"/>
                <a:ext cx="6969218" cy="4101188"/>
                <a:chOff x="3856863" y="3207639"/>
                <a:chExt cx="5210810" cy="3066415"/>
              </a:xfrm>
            </p:grpSpPr>
            <p:sp>
              <p:nvSpPr>
                <p:cNvPr id="394" name="object 378">
                  <a:extLst>
                    <a:ext uri="{FF2B5EF4-FFF2-40B4-BE49-F238E27FC236}">
                      <a16:creationId xmlns:a16="http://schemas.microsoft.com/office/drawing/2014/main" id="{82B34312-C1B5-A74E-5537-9F7D2EA33D10}"/>
                    </a:ext>
                  </a:extLst>
                </p:cNvPr>
                <p:cNvSpPr/>
                <p:nvPr/>
              </p:nvSpPr>
              <p:spPr>
                <a:xfrm>
                  <a:off x="5077968" y="3650742"/>
                  <a:ext cx="1270" cy="0"/>
                </a:xfrm>
                <a:custGeom>
                  <a:avLst/>
                  <a:gdLst/>
                  <a:ahLst/>
                  <a:cxnLst/>
                  <a:rect l="l" t="t" r="r" b="b"/>
                  <a:pathLst>
                    <a:path w="1270">
                      <a:moveTo>
                        <a:pt x="0" y="0"/>
                      </a:moveTo>
                      <a:lnTo>
                        <a:pt x="762" y="0"/>
                      </a:lnTo>
                    </a:path>
                  </a:pathLst>
                </a:custGeom>
                <a:ln w="3175">
                  <a:solidFill>
                    <a:srgbClr val="000000"/>
                  </a:solidFill>
                </a:ln>
              </p:spPr>
              <p:txBody>
                <a:bodyPr wrap="square" lIns="0" tIns="0" rIns="0" bIns="0" rtlCol="0"/>
                <a:lstStyle/>
                <a:p>
                  <a:endParaRPr sz="800"/>
                </a:p>
              </p:txBody>
            </p:sp>
            <p:pic>
              <p:nvPicPr>
                <p:cNvPr id="395" name="object 379">
                  <a:extLst>
                    <a:ext uri="{FF2B5EF4-FFF2-40B4-BE49-F238E27FC236}">
                      <a16:creationId xmlns:a16="http://schemas.microsoft.com/office/drawing/2014/main" id="{756E48F6-E2C6-D740-6CDC-F18BA5FC3A3E}"/>
                    </a:ext>
                  </a:extLst>
                </p:cNvPr>
                <p:cNvPicPr/>
                <p:nvPr/>
              </p:nvPicPr>
              <p:blipFill>
                <a:blip r:embed="rId7" cstate="print"/>
                <a:stretch>
                  <a:fillRect/>
                </a:stretch>
              </p:blipFill>
              <p:spPr>
                <a:xfrm>
                  <a:off x="3856863" y="3207639"/>
                  <a:ext cx="5210556" cy="3066288"/>
                </a:xfrm>
                <a:prstGeom prst="rect">
                  <a:avLst/>
                </a:prstGeom>
              </p:spPr>
            </p:pic>
            <p:sp>
              <p:nvSpPr>
                <p:cNvPr id="396" name="object 380">
                  <a:extLst>
                    <a:ext uri="{FF2B5EF4-FFF2-40B4-BE49-F238E27FC236}">
                      <a16:creationId xmlns:a16="http://schemas.microsoft.com/office/drawing/2014/main" id="{57C4BA99-6EAD-B7ED-99B4-E4374B813361}"/>
                    </a:ext>
                  </a:extLst>
                </p:cNvPr>
                <p:cNvSpPr/>
                <p:nvPr/>
              </p:nvSpPr>
              <p:spPr>
                <a:xfrm>
                  <a:off x="7646670" y="3878580"/>
                  <a:ext cx="1270" cy="0"/>
                </a:xfrm>
                <a:custGeom>
                  <a:avLst/>
                  <a:gdLst/>
                  <a:ahLst/>
                  <a:cxnLst/>
                  <a:rect l="l" t="t" r="r" b="b"/>
                  <a:pathLst>
                    <a:path w="1270">
                      <a:moveTo>
                        <a:pt x="0" y="0"/>
                      </a:moveTo>
                      <a:lnTo>
                        <a:pt x="761" y="0"/>
                      </a:lnTo>
                    </a:path>
                  </a:pathLst>
                </a:custGeom>
                <a:ln w="3175">
                  <a:solidFill>
                    <a:srgbClr val="000000"/>
                  </a:solidFill>
                </a:ln>
              </p:spPr>
              <p:txBody>
                <a:bodyPr wrap="square" lIns="0" tIns="0" rIns="0" bIns="0" rtlCol="0"/>
                <a:lstStyle/>
                <a:p>
                  <a:endParaRPr sz="800"/>
                </a:p>
              </p:txBody>
            </p:sp>
            <p:pic>
              <p:nvPicPr>
                <p:cNvPr id="397" name="object 381">
                  <a:extLst>
                    <a:ext uri="{FF2B5EF4-FFF2-40B4-BE49-F238E27FC236}">
                      <a16:creationId xmlns:a16="http://schemas.microsoft.com/office/drawing/2014/main" id="{27AF27DD-F74E-C099-871D-579983FA5FE7}"/>
                    </a:ext>
                  </a:extLst>
                </p:cNvPr>
                <p:cNvPicPr/>
                <p:nvPr/>
              </p:nvPicPr>
              <p:blipFill>
                <a:blip r:embed="rId8" cstate="print"/>
                <a:stretch>
                  <a:fillRect/>
                </a:stretch>
              </p:blipFill>
              <p:spPr>
                <a:xfrm>
                  <a:off x="6706742" y="3226689"/>
                  <a:ext cx="304799" cy="92201"/>
                </a:xfrm>
                <a:prstGeom prst="rect">
                  <a:avLst/>
                </a:prstGeom>
              </p:spPr>
            </p:pic>
            <p:pic>
              <p:nvPicPr>
                <p:cNvPr id="398" name="object 382">
                  <a:extLst>
                    <a:ext uri="{FF2B5EF4-FFF2-40B4-BE49-F238E27FC236}">
                      <a16:creationId xmlns:a16="http://schemas.microsoft.com/office/drawing/2014/main" id="{B51194C0-B045-560B-AEF1-5B59A61DEE4C}"/>
                    </a:ext>
                  </a:extLst>
                </p:cNvPr>
                <p:cNvPicPr/>
                <p:nvPr/>
              </p:nvPicPr>
              <p:blipFill>
                <a:blip r:embed="rId9" cstate="print"/>
                <a:stretch>
                  <a:fillRect/>
                </a:stretch>
              </p:blipFill>
              <p:spPr>
                <a:xfrm>
                  <a:off x="7086219" y="3226689"/>
                  <a:ext cx="240029" cy="92201"/>
                </a:xfrm>
                <a:prstGeom prst="rect">
                  <a:avLst/>
                </a:prstGeom>
              </p:spPr>
            </p:pic>
          </p:grpSp>
          <p:grpSp>
            <p:nvGrpSpPr>
              <p:cNvPr id="16" name="Gruppo 15">
                <a:extLst>
                  <a:ext uri="{FF2B5EF4-FFF2-40B4-BE49-F238E27FC236}">
                    <a16:creationId xmlns:a16="http://schemas.microsoft.com/office/drawing/2014/main" id="{B4BC968D-1E66-4430-8DF1-1457104BB2E2}"/>
                  </a:ext>
                </a:extLst>
              </p:cNvPr>
              <p:cNvGrpSpPr/>
              <p:nvPr/>
            </p:nvGrpSpPr>
            <p:grpSpPr>
              <a:xfrm>
                <a:off x="773923" y="987047"/>
                <a:ext cx="3700125" cy="5001835"/>
                <a:chOff x="495792" y="1111733"/>
                <a:chExt cx="3700125" cy="5001835"/>
              </a:xfrm>
            </p:grpSpPr>
            <p:grpSp>
              <p:nvGrpSpPr>
                <p:cNvPr id="18" name="object 3">
                  <a:extLst>
                    <a:ext uri="{FF2B5EF4-FFF2-40B4-BE49-F238E27FC236}">
                      <a16:creationId xmlns:a16="http://schemas.microsoft.com/office/drawing/2014/main" id="{D9EBD51D-D6C5-506A-AB2C-4D9D1C0F9D1B}"/>
                    </a:ext>
                  </a:extLst>
                </p:cNvPr>
                <p:cNvGrpSpPr/>
                <p:nvPr/>
              </p:nvGrpSpPr>
              <p:grpSpPr>
                <a:xfrm>
                  <a:off x="495792" y="1465101"/>
                  <a:ext cx="3700125" cy="4171034"/>
                  <a:chOff x="868680" y="3197351"/>
                  <a:chExt cx="2659380" cy="2997835"/>
                </a:xfrm>
              </p:grpSpPr>
              <p:sp>
                <p:nvSpPr>
                  <p:cNvPr id="21" name="object 4">
                    <a:extLst>
                      <a:ext uri="{FF2B5EF4-FFF2-40B4-BE49-F238E27FC236}">
                        <a16:creationId xmlns:a16="http://schemas.microsoft.com/office/drawing/2014/main" id="{2845DB15-430D-AAC0-15E6-D827396111B1}"/>
                      </a:ext>
                    </a:extLst>
                  </p:cNvPr>
                  <p:cNvSpPr/>
                  <p:nvPr/>
                </p:nvSpPr>
                <p:spPr>
                  <a:xfrm>
                    <a:off x="2567940" y="4776215"/>
                    <a:ext cx="0" cy="182245"/>
                  </a:xfrm>
                  <a:custGeom>
                    <a:avLst/>
                    <a:gdLst/>
                    <a:ahLst/>
                    <a:cxnLst/>
                    <a:rect l="l" t="t" r="r" b="b"/>
                    <a:pathLst>
                      <a:path h="182245">
                        <a:moveTo>
                          <a:pt x="0" y="0"/>
                        </a:moveTo>
                        <a:lnTo>
                          <a:pt x="0" y="182118"/>
                        </a:lnTo>
                      </a:path>
                    </a:pathLst>
                  </a:custGeom>
                  <a:ln w="3175">
                    <a:solidFill>
                      <a:srgbClr val="00FFFF"/>
                    </a:solidFill>
                  </a:ln>
                </p:spPr>
                <p:txBody>
                  <a:bodyPr wrap="square" lIns="0" tIns="0" rIns="0" bIns="0" rtlCol="0"/>
                  <a:lstStyle/>
                  <a:p>
                    <a:endParaRPr sz="800"/>
                  </a:p>
                </p:txBody>
              </p:sp>
              <p:pic>
                <p:nvPicPr>
                  <p:cNvPr id="22" name="object 5">
                    <a:extLst>
                      <a:ext uri="{FF2B5EF4-FFF2-40B4-BE49-F238E27FC236}">
                        <a16:creationId xmlns:a16="http://schemas.microsoft.com/office/drawing/2014/main" id="{905BC7E4-154A-0AAC-A484-DADAC27262BA}"/>
                      </a:ext>
                    </a:extLst>
                  </p:cNvPr>
                  <p:cNvPicPr/>
                  <p:nvPr/>
                </p:nvPicPr>
                <p:blipFill>
                  <a:blip r:embed="rId10" cstate="print"/>
                  <a:stretch>
                    <a:fillRect/>
                  </a:stretch>
                </p:blipFill>
                <p:spPr>
                  <a:xfrm>
                    <a:off x="2598800" y="4788407"/>
                    <a:ext cx="67818" cy="144779"/>
                  </a:xfrm>
                  <a:prstGeom prst="rect">
                    <a:avLst/>
                  </a:prstGeom>
                </p:spPr>
              </p:pic>
              <p:sp>
                <p:nvSpPr>
                  <p:cNvPr id="23" name="object 6">
                    <a:extLst>
                      <a:ext uri="{FF2B5EF4-FFF2-40B4-BE49-F238E27FC236}">
                        <a16:creationId xmlns:a16="http://schemas.microsoft.com/office/drawing/2014/main" id="{8870FDE9-2586-5EDB-17E5-4256187E045F}"/>
                      </a:ext>
                    </a:extLst>
                  </p:cNvPr>
                  <p:cNvSpPr/>
                  <p:nvPr/>
                </p:nvSpPr>
                <p:spPr>
                  <a:xfrm>
                    <a:off x="2537459" y="4606289"/>
                    <a:ext cx="0" cy="327025"/>
                  </a:xfrm>
                  <a:custGeom>
                    <a:avLst/>
                    <a:gdLst/>
                    <a:ahLst/>
                    <a:cxnLst/>
                    <a:rect l="l" t="t" r="r" b="b"/>
                    <a:pathLst>
                      <a:path h="327025">
                        <a:moveTo>
                          <a:pt x="0" y="0"/>
                        </a:moveTo>
                        <a:lnTo>
                          <a:pt x="0" y="326898"/>
                        </a:lnTo>
                      </a:path>
                    </a:pathLst>
                  </a:custGeom>
                  <a:ln w="3175">
                    <a:solidFill>
                      <a:srgbClr val="000000"/>
                    </a:solidFill>
                  </a:ln>
                </p:spPr>
                <p:txBody>
                  <a:bodyPr wrap="square" lIns="0" tIns="0" rIns="0" bIns="0" rtlCol="0"/>
                  <a:lstStyle/>
                  <a:p>
                    <a:endParaRPr sz="800"/>
                  </a:p>
                </p:txBody>
              </p:sp>
              <p:sp>
                <p:nvSpPr>
                  <p:cNvPr id="24" name="object 7">
                    <a:extLst>
                      <a:ext uri="{FF2B5EF4-FFF2-40B4-BE49-F238E27FC236}">
                        <a16:creationId xmlns:a16="http://schemas.microsoft.com/office/drawing/2014/main" id="{56DE2BAB-64A8-7B84-3742-744A32503E54}"/>
                      </a:ext>
                    </a:extLst>
                  </p:cNvPr>
                  <p:cNvSpPr/>
                  <p:nvPr/>
                </p:nvSpPr>
                <p:spPr>
                  <a:xfrm>
                    <a:off x="2629662" y="4780025"/>
                    <a:ext cx="0" cy="99060"/>
                  </a:xfrm>
                  <a:custGeom>
                    <a:avLst/>
                    <a:gdLst/>
                    <a:ahLst/>
                    <a:cxnLst/>
                    <a:rect l="l" t="t" r="r" b="b"/>
                    <a:pathLst>
                      <a:path h="99060">
                        <a:moveTo>
                          <a:pt x="0" y="0"/>
                        </a:moveTo>
                        <a:lnTo>
                          <a:pt x="0" y="99060"/>
                        </a:lnTo>
                      </a:path>
                    </a:pathLst>
                  </a:custGeom>
                  <a:ln w="3175">
                    <a:solidFill>
                      <a:srgbClr val="00FFFF"/>
                    </a:solidFill>
                  </a:ln>
                </p:spPr>
                <p:txBody>
                  <a:bodyPr wrap="square" lIns="0" tIns="0" rIns="0" bIns="0" rtlCol="0"/>
                  <a:lstStyle/>
                  <a:p>
                    <a:endParaRPr sz="800"/>
                  </a:p>
                </p:txBody>
              </p:sp>
              <p:sp>
                <p:nvSpPr>
                  <p:cNvPr id="25" name="object 8">
                    <a:extLst>
                      <a:ext uri="{FF2B5EF4-FFF2-40B4-BE49-F238E27FC236}">
                        <a16:creationId xmlns:a16="http://schemas.microsoft.com/office/drawing/2014/main" id="{BA5047FE-F1AF-C8A5-1B75-ECE5F42031E1}"/>
                      </a:ext>
                    </a:extLst>
                  </p:cNvPr>
                  <p:cNvSpPr/>
                  <p:nvPr/>
                </p:nvSpPr>
                <p:spPr>
                  <a:xfrm>
                    <a:off x="2554224" y="4855463"/>
                    <a:ext cx="27940" cy="7620"/>
                  </a:xfrm>
                  <a:custGeom>
                    <a:avLst/>
                    <a:gdLst/>
                    <a:ahLst/>
                    <a:cxnLst/>
                    <a:rect l="l" t="t" r="r" b="b"/>
                    <a:pathLst>
                      <a:path w="27939" h="7620">
                        <a:moveTo>
                          <a:pt x="13715" y="0"/>
                        </a:moveTo>
                        <a:lnTo>
                          <a:pt x="0" y="7620"/>
                        </a:lnTo>
                      </a:path>
                      <a:path w="27939" h="7620">
                        <a:moveTo>
                          <a:pt x="27431" y="7620"/>
                        </a:moveTo>
                        <a:lnTo>
                          <a:pt x="13715" y="0"/>
                        </a:lnTo>
                      </a:path>
                    </a:pathLst>
                  </a:custGeom>
                  <a:ln w="3175">
                    <a:solidFill>
                      <a:srgbClr val="000000"/>
                    </a:solidFill>
                  </a:ln>
                </p:spPr>
                <p:txBody>
                  <a:bodyPr wrap="square" lIns="0" tIns="0" rIns="0" bIns="0" rtlCol="0"/>
                  <a:lstStyle/>
                  <a:p>
                    <a:endParaRPr sz="800"/>
                  </a:p>
                </p:txBody>
              </p:sp>
              <p:sp>
                <p:nvSpPr>
                  <p:cNvPr id="26" name="object 9">
                    <a:extLst>
                      <a:ext uri="{FF2B5EF4-FFF2-40B4-BE49-F238E27FC236}">
                        <a16:creationId xmlns:a16="http://schemas.microsoft.com/office/drawing/2014/main" id="{D410DB27-CEF0-3228-6F02-A25EF13BF6B9}"/>
                      </a:ext>
                    </a:extLst>
                  </p:cNvPr>
                  <p:cNvSpPr/>
                  <p:nvPr/>
                </p:nvSpPr>
                <p:spPr>
                  <a:xfrm>
                    <a:off x="3065525" y="4165091"/>
                    <a:ext cx="60960" cy="79375"/>
                  </a:xfrm>
                  <a:custGeom>
                    <a:avLst/>
                    <a:gdLst/>
                    <a:ahLst/>
                    <a:cxnLst/>
                    <a:rect l="l" t="t" r="r" b="b"/>
                    <a:pathLst>
                      <a:path w="60960" h="79375">
                        <a:moveTo>
                          <a:pt x="48768" y="79248"/>
                        </a:moveTo>
                        <a:lnTo>
                          <a:pt x="60960" y="67818"/>
                        </a:lnTo>
                      </a:path>
                      <a:path w="60960" h="79375">
                        <a:moveTo>
                          <a:pt x="25146" y="44958"/>
                        </a:moveTo>
                        <a:lnTo>
                          <a:pt x="37337" y="33528"/>
                        </a:lnTo>
                      </a:path>
                      <a:path w="60960" h="79375">
                        <a:moveTo>
                          <a:pt x="0" y="12192"/>
                        </a:moveTo>
                        <a:lnTo>
                          <a:pt x="12192" y="0"/>
                        </a:lnTo>
                      </a:path>
                    </a:pathLst>
                  </a:custGeom>
                  <a:ln w="3175">
                    <a:solidFill>
                      <a:srgbClr val="FF0000"/>
                    </a:solidFill>
                  </a:ln>
                </p:spPr>
                <p:txBody>
                  <a:bodyPr wrap="square" lIns="0" tIns="0" rIns="0" bIns="0" rtlCol="0"/>
                  <a:lstStyle/>
                  <a:p>
                    <a:endParaRPr sz="800"/>
                  </a:p>
                </p:txBody>
              </p:sp>
              <p:pic>
                <p:nvPicPr>
                  <p:cNvPr id="27" name="object 10">
                    <a:extLst>
                      <a:ext uri="{FF2B5EF4-FFF2-40B4-BE49-F238E27FC236}">
                        <a16:creationId xmlns:a16="http://schemas.microsoft.com/office/drawing/2014/main" id="{9F3CC4D0-6B9A-7286-E421-55F398989B94}"/>
                      </a:ext>
                    </a:extLst>
                  </p:cNvPr>
                  <p:cNvPicPr/>
                  <p:nvPr/>
                </p:nvPicPr>
                <p:blipFill>
                  <a:blip r:embed="rId11" cstate="print"/>
                  <a:stretch>
                    <a:fillRect/>
                  </a:stretch>
                </p:blipFill>
                <p:spPr>
                  <a:xfrm>
                    <a:off x="2892171" y="3989450"/>
                    <a:ext cx="159258" cy="156209"/>
                  </a:xfrm>
                  <a:prstGeom prst="rect">
                    <a:avLst/>
                  </a:prstGeom>
                </p:spPr>
              </p:pic>
              <p:sp>
                <p:nvSpPr>
                  <p:cNvPr id="28" name="object 11">
                    <a:extLst>
                      <a:ext uri="{FF2B5EF4-FFF2-40B4-BE49-F238E27FC236}">
                        <a16:creationId xmlns:a16="http://schemas.microsoft.com/office/drawing/2014/main" id="{C5BD232A-843E-1924-8B64-5D70E2D3757C}"/>
                      </a:ext>
                    </a:extLst>
                  </p:cNvPr>
                  <p:cNvSpPr/>
                  <p:nvPr/>
                </p:nvSpPr>
                <p:spPr>
                  <a:xfrm>
                    <a:off x="2639568" y="3834383"/>
                    <a:ext cx="676275" cy="981075"/>
                  </a:xfrm>
                  <a:custGeom>
                    <a:avLst/>
                    <a:gdLst/>
                    <a:ahLst/>
                    <a:cxnLst/>
                    <a:rect l="l" t="t" r="r" b="b"/>
                    <a:pathLst>
                      <a:path w="676275" h="981075">
                        <a:moveTo>
                          <a:pt x="220218" y="141731"/>
                        </a:moveTo>
                        <a:lnTo>
                          <a:pt x="232409" y="129539"/>
                        </a:lnTo>
                      </a:path>
                      <a:path w="676275" h="981075">
                        <a:moveTo>
                          <a:pt x="186689" y="116586"/>
                        </a:moveTo>
                        <a:lnTo>
                          <a:pt x="198881" y="105155"/>
                        </a:lnTo>
                      </a:path>
                      <a:path w="676275" h="981075">
                        <a:moveTo>
                          <a:pt x="151637" y="93725"/>
                        </a:moveTo>
                        <a:lnTo>
                          <a:pt x="163830" y="81533"/>
                        </a:lnTo>
                      </a:path>
                      <a:path w="676275" h="981075">
                        <a:moveTo>
                          <a:pt x="115824" y="71627"/>
                        </a:moveTo>
                        <a:lnTo>
                          <a:pt x="128015" y="59436"/>
                        </a:lnTo>
                      </a:path>
                      <a:path w="676275" h="981075">
                        <a:moveTo>
                          <a:pt x="78486" y="51053"/>
                        </a:moveTo>
                        <a:lnTo>
                          <a:pt x="90677" y="38862"/>
                        </a:lnTo>
                      </a:path>
                      <a:path w="676275" h="981075">
                        <a:moveTo>
                          <a:pt x="39624" y="31241"/>
                        </a:moveTo>
                        <a:lnTo>
                          <a:pt x="52577" y="19050"/>
                        </a:lnTo>
                      </a:path>
                      <a:path w="676275" h="981075">
                        <a:moveTo>
                          <a:pt x="0" y="12953"/>
                        </a:moveTo>
                        <a:lnTo>
                          <a:pt x="12954" y="0"/>
                        </a:lnTo>
                      </a:path>
                      <a:path w="676275" h="981075">
                        <a:moveTo>
                          <a:pt x="497586" y="445769"/>
                        </a:moveTo>
                        <a:lnTo>
                          <a:pt x="509777" y="433577"/>
                        </a:lnTo>
                      </a:path>
                      <a:path w="676275" h="981075">
                        <a:moveTo>
                          <a:pt x="518921" y="482345"/>
                        </a:moveTo>
                        <a:lnTo>
                          <a:pt x="531113" y="470153"/>
                        </a:lnTo>
                      </a:path>
                      <a:path w="676275" h="981075">
                        <a:moveTo>
                          <a:pt x="539495" y="519683"/>
                        </a:moveTo>
                        <a:lnTo>
                          <a:pt x="551688" y="507491"/>
                        </a:lnTo>
                      </a:path>
                      <a:path w="676275" h="981075">
                        <a:moveTo>
                          <a:pt x="558545" y="558545"/>
                        </a:moveTo>
                        <a:lnTo>
                          <a:pt x="570738" y="546353"/>
                        </a:lnTo>
                      </a:path>
                      <a:path w="676275" h="981075">
                        <a:moveTo>
                          <a:pt x="576071" y="599693"/>
                        </a:moveTo>
                        <a:lnTo>
                          <a:pt x="589026" y="586739"/>
                        </a:lnTo>
                      </a:path>
                      <a:path w="676275" h="981075">
                        <a:moveTo>
                          <a:pt x="592836" y="640841"/>
                        </a:moveTo>
                        <a:lnTo>
                          <a:pt x="605789" y="627888"/>
                        </a:lnTo>
                      </a:path>
                      <a:path w="676275" h="981075">
                        <a:moveTo>
                          <a:pt x="607313" y="684276"/>
                        </a:moveTo>
                        <a:lnTo>
                          <a:pt x="620267" y="671321"/>
                        </a:lnTo>
                      </a:path>
                      <a:path w="676275" h="981075">
                        <a:moveTo>
                          <a:pt x="621029" y="729233"/>
                        </a:moveTo>
                        <a:lnTo>
                          <a:pt x="633983" y="715517"/>
                        </a:lnTo>
                      </a:path>
                      <a:path w="676275" h="981075">
                        <a:moveTo>
                          <a:pt x="632459" y="775715"/>
                        </a:moveTo>
                        <a:lnTo>
                          <a:pt x="646176" y="762000"/>
                        </a:lnTo>
                      </a:path>
                      <a:path w="676275" h="981075">
                        <a:moveTo>
                          <a:pt x="642365" y="823721"/>
                        </a:moveTo>
                        <a:lnTo>
                          <a:pt x="656843" y="809243"/>
                        </a:lnTo>
                      </a:path>
                      <a:path w="676275" h="981075">
                        <a:moveTo>
                          <a:pt x="650747" y="874013"/>
                        </a:moveTo>
                        <a:lnTo>
                          <a:pt x="665226" y="859536"/>
                        </a:lnTo>
                      </a:path>
                      <a:path w="676275" h="981075">
                        <a:moveTo>
                          <a:pt x="656081" y="925829"/>
                        </a:moveTo>
                        <a:lnTo>
                          <a:pt x="671321" y="911351"/>
                        </a:lnTo>
                      </a:path>
                      <a:path w="676275" h="981075">
                        <a:moveTo>
                          <a:pt x="659891" y="980693"/>
                        </a:moveTo>
                        <a:lnTo>
                          <a:pt x="675893" y="964691"/>
                        </a:lnTo>
                      </a:path>
                    </a:pathLst>
                  </a:custGeom>
                  <a:ln w="3175">
                    <a:solidFill>
                      <a:srgbClr val="FF0000"/>
                    </a:solidFill>
                  </a:ln>
                </p:spPr>
                <p:txBody>
                  <a:bodyPr wrap="square" lIns="0" tIns="0" rIns="0" bIns="0" rtlCol="0"/>
                  <a:lstStyle/>
                  <a:p>
                    <a:endParaRPr sz="800"/>
                  </a:p>
                </p:txBody>
              </p:sp>
              <p:sp>
                <p:nvSpPr>
                  <p:cNvPr id="29" name="object 12">
                    <a:extLst>
                      <a:ext uri="{FF2B5EF4-FFF2-40B4-BE49-F238E27FC236}">
                        <a16:creationId xmlns:a16="http://schemas.microsoft.com/office/drawing/2014/main" id="{89DD00E9-7D02-6A91-B1E0-1D0CBE5C7AB2}"/>
                      </a:ext>
                    </a:extLst>
                  </p:cNvPr>
                  <p:cNvSpPr/>
                  <p:nvPr/>
                </p:nvSpPr>
                <p:spPr>
                  <a:xfrm>
                    <a:off x="2623565" y="3725417"/>
                    <a:ext cx="859155" cy="1130935"/>
                  </a:xfrm>
                  <a:custGeom>
                    <a:avLst/>
                    <a:gdLst/>
                    <a:ahLst/>
                    <a:cxnLst/>
                    <a:rect l="l" t="t" r="r" b="b"/>
                    <a:pathLst>
                      <a:path w="859154" h="1130935">
                        <a:moveTo>
                          <a:pt x="692657" y="1130808"/>
                        </a:moveTo>
                        <a:lnTo>
                          <a:pt x="691133" y="1067562"/>
                        </a:lnTo>
                        <a:lnTo>
                          <a:pt x="685799" y="1005078"/>
                        </a:lnTo>
                        <a:lnTo>
                          <a:pt x="677417" y="943356"/>
                        </a:lnTo>
                        <a:lnTo>
                          <a:pt x="665225" y="881634"/>
                        </a:lnTo>
                        <a:lnTo>
                          <a:pt x="649223" y="820674"/>
                        </a:lnTo>
                        <a:lnTo>
                          <a:pt x="630173" y="760476"/>
                        </a:lnTo>
                        <a:lnTo>
                          <a:pt x="607313" y="701802"/>
                        </a:lnTo>
                        <a:lnTo>
                          <a:pt x="582167" y="644652"/>
                        </a:lnTo>
                        <a:lnTo>
                          <a:pt x="553211" y="589026"/>
                        </a:lnTo>
                        <a:lnTo>
                          <a:pt x="520445" y="534924"/>
                        </a:lnTo>
                        <a:lnTo>
                          <a:pt x="486156" y="482346"/>
                        </a:lnTo>
                        <a:lnTo>
                          <a:pt x="448056" y="432816"/>
                        </a:lnTo>
                        <a:lnTo>
                          <a:pt x="406907" y="384810"/>
                        </a:lnTo>
                        <a:lnTo>
                          <a:pt x="364235" y="339090"/>
                        </a:lnTo>
                        <a:lnTo>
                          <a:pt x="318515" y="295656"/>
                        </a:lnTo>
                        <a:lnTo>
                          <a:pt x="270509" y="255270"/>
                        </a:lnTo>
                        <a:lnTo>
                          <a:pt x="220217" y="217932"/>
                        </a:lnTo>
                        <a:lnTo>
                          <a:pt x="167639" y="182880"/>
                        </a:lnTo>
                        <a:lnTo>
                          <a:pt x="112775" y="150876"/>
                        </a:lnTo>
                        <a:lnTo>
                          <a:pt x="57150" y="122682"/>
                        </a:lnTo>
                        <a:lnTo>
                          <a:pt x="0" y="96774"/>
                        </a:lnTo>
                      </a:path>
                      <a:path w="859154" h="1130935">
                        <a:moveTo>
                          <a:pt x="858773" y="1130808"/>
                        </a:moveTo>
                        <a:lnTo>
                          <a:pt x="856487" y="1064514"/>
                        </a:lnTo>
                        <a:lnTo>
                          <a:pt x="851915" y="998982"/>
                        </a:lnTo>
                        <a:lnTo>
                          <a:pt x="842771" y="933450"/>
                        </a:lnTo>
                        <a:lnTo>
                          <a:pt x="831341" y="868680"/>
                        </a:lnTo>
                        <a:lnTo>
                          <a:pt x="816101" y="804672"/>
                        </a:lnTo>
                        <a:lnTo>
                          <a:pt x="797813" y="741426"/>
                        </a:lnTo>
                        <a:lnTo>
                          <a:pt x="776477" y="678942"/>
                        </a:lnTo>
                        <a:lnTo>
                          <a:pt x="751331" y="617982"/>
                        </a:lnTo>
                        <a:lnTo>
                          <a:pt x="723137" y="558546"/>
                        </a:lnTo>
                        <a:lnTo>
                          <a:pt x="692657" y="499872"/>
                        </a:lnTo>
                        <a:lnTo>
                          <a:pt x="658367" y="443484"/>
                        </a:lnTo>
                        <a:lnTo>
                          <a:pt x="621791" y="388620"/>
                        </a:lnTo>
                        <a:lnTo>
                          <a:pt x="582167" y="336042"/>
                        </a:lnTo>
                        <a:lnTo>
                          <a:pt x="540257" y="284988"/>
                        </a:lnTo>
                        <a:lnTo>
                          <a:pt x="495300" y="236982"/>
                        </a:lnTo>
                        <a:lnTo>
                          <a:pt x="448056" y="190500"/>
                        </a:lnTo>
                        <a:lnTo>
                          <a:pt x="398525" y="147066"/>
                        </a:lnTo>
                        <a:lnTo>
                          <a:pt x="347471" y="105918"/>
                        </a:lnTo>
                        <a:lnTo>
                          <a:pt x="293369" y="67818"/>
                        </a:lnTo>
                        <a:lnTo>
                          <a:pt x="237744" y="32004"/>
                        </a:lnTo>
                        <a:lnTo>
                          <a:pt x="180594" y="0"/>
                        </a:lnTo>
                      </a:path>
                      <a:path w="859154" h="1130935">
                        <a:moveTo>
                          <a:pt x="676655" y="1130808"/>
                        </a:moveTo>
                        <a:lnTo>
                          <a:pt x="674369" y="1066038"/>
                        </a:lnTo>
                        <a:lnTo>
                          <a:pt x="669035" y="1001268"/>
                        </a:lnTo>
                        <a:lnTo>
                          <a:pt x="659891" y="938022"/>
                        </a:lnTo>
                        <a:lnTo>
                          <a:pt x="646175" y="874014"/>
                        </a:lnTo>
                        <a:lnTo>
                          <a:pt x="629411" y="812292"/>
                        </a:lnTo>
                        <a:lnTo>
                          <a:pt x="608838" y="750570"/>
                        </a:lnTo>
                        <a:lnTo>
                          <a:pt x="584453" y="690372"/>
                        </a:lnTo>
                        <a:lnTo>
                          <a:pt x="557021" y="631698"/>
                        </a:lnTo>
                        <a:lnTo>
                          <a:pt x="526541" y="575310"/>
                        </a:lnTo>
                        <a:lnTo>
                          <a:pt x="492251" y="520446"/>
                        </a:lnTo>
                        <a:lnTo>
                          <a:pt x="454151" y="467868"/>
                        </a:lnTo>
                        <a:lnTo>
                          <a:pt x="413765" y="417576"/>
                        </a:lnTo>
                        <a:lnTo>
                          <a:pt x="370331" y="368808"/>
                        </a:lnTo>
                        <a:lnTo>
                          <a:pt x="324611" y="323850"/>
                        </a:lnTo>
                        <a:lnTo>
                          <a:pt x="275844" y="281178"/>
                        </a:lnTo>
                        <a:lnTo>
                          <a:pt x="224789" y="241554"/>
                        </a:lnTo>
                        <a:lnTo>
                          <a:pt x="171450" y="204978"/>
                        </a:lnTo>
                        <a:lnTo>
                          <a:pt x="115823" y="171450"/>
                        </a:lnTo>
                        <a:lnTo>
                          <a:pt x="58673" y="141732"/>
                        </a:lnTo>
                        <a:lnTo>
                          <a:pt x="0" y="115062"/>
                        </a:lnTo>
                      </a:path>
                    </a:pathLst>
                  </a:custGeom>
                  <a:ln w="3175">
                    <a:solidFill>
                      <a:srgbClr val="000000"/>
                    </a:solidFill>
                  </a:ln>
                </p:spPr>
                <p:txBody>
                  <a:bodyPr wrap="square" lIns="0" tIns="0" rIns="0" bIns="0" rtlCol="0"/>
                  <a:lstStyle/>
                  <a:p>
                    <a:endParaRPr sz="800"/>
                  </a:p>
                </p:txBody>
              </p:sp>
              <p:sp>
                <p:nvSpPr>
                  <p:cNvPr id="30" name="object 13">
                    <a:extLst>
                      <a:ext uri="{FF2B5EF4-FFF2-40B4-BE49-F238E27FC236}">
                        <a16:creationId xmlns:a16="http://schemas.microsoft.com/office/drawing/2014/main" id="{A5900F2A-0F2B-26D4-FB53-4818950A0E76}"/>
                      </a:ext>
                    </a:extLst>
                  </p:cNvPr>
                  <p:cNvSpPr/>
                  <p:nvPr/>
                </p:nvSpPr>
                <p:spPr>
                  <a:xfrm>
                    <a:off x="3075431" y="4805171"/>
                    <a:ext cx="0" cy="234950"/>
                  </a:xfrm>
                  <a:custGeom>
                    <a:avLst/>
                    <a:gdLst/>
                    <a:ahLst/>
                    <a:cxnLst/>
                    <a:rect l="l" t="t" r="r" b="b"/>
                    <a:pathLst>
                      <a:path h="234950">
                        <a:moveTo>
                          <a:pt x="0" y="234695"/>
                        </a:moveTo>
                        <a:lnTo>
                          <a:pt x="0" y="0"/>
                        </a:lnTo>
                      </a:path>
                    </a:pathLst>
                  </a:custGeom>
                  <a:ln w="3175">
                    <a:solidFill>
                      <a:srgbClr val="006500"/>
                    </a:solidFill>
                  </a:ln>
                </p:spPr>
                <p:txBody>
                  <a:bodyPr wrap="square" lIns="0" tIns="0" rIns="0" bIns="0" rtlCol="0"/>
                  <a:lstStyle/>
                  <a:p>
                    <a:endParaRPr sz="800"/>
                  </a:p>
                </p:txBody>
              </p:sp>
              <p:sp>
                <p:nvSpPr>
                  <p:cNvPr id="31" name="object 14">
                    <a:extLst>
                      <a:ext uri="{FF2B5EF4-FFF2-40B4-BE49-F238E27FC236}">
                        <a16:creationId xmlns:a16="http://schemas.microsoft.com/office/drawing/2014/main" id="{21A76AC8-5E72-2564-89EC-C6A37B201CD0}"/>
                      </a:ext>
                    </a:extLst>
                  </p:cNvPr>
                  <p:cNvSpPr/>
                  <p:nvPr/>
                </p:nvSpPr>
                <p:spPr>
                  <a:xfrm>
                    <a:off x="2783586" y="4562855"/>
                    <a:ext cx="242570" cy="654685"/>
                  </a:xfrm>
                  <a:custGeom>
                    <a:avLst/>
                    <a:gdLst/>
                    <a:ahLst/>
                    <a:cxnLst/>
                    <a:rect l="l" t="t" r="r" b="b"/>
                    <a:pathLst>
                      <a:path w="242569" h="654685">
                        <a:moveTo>
                          <a:pt x="242315" y="477774"/>
                        </a:moveTo>
                        <a:lnTo>
                          <a:pt x="242315" y="241554"/>
                        </a:lnTo>
                      </a:path>
                      <a:path w="242569" h="654685">
                        <a:moveTo>
                          <a:pt x="0" y="41148"/>
                        </a:moveTo>
                        <a:lnTo>
                          <a:pt x="0" y="654558"/>
                        </a:lnTo>
                      </a:path>
                      <a:path w="242569" h="654685">
                        <a:moveTo>
                          <a:pt x="6095" y="489966"/>
                        </a:moveTo>
                        <a:lnTo>
                          <a:pt x="6095" y="0"/>
                        </a:lnTo>
                      </a:path>
                    </a:pathLst>
                  </a:custGeom>
                  <a:ln w="3175">
                    <a:solidFill>
                      <a:srgbClr val="000000"/>
                    </a:solidFill>
                  </a:ln>
                </p:spPr>
                <p:txBody>
                  <a:bodyPr wrap="square" lIns="0" tIns="0" rIns="0" bIns="0" rtlCol="0"/>
                  <a:lstStyle/>
                  <a:p>
                    <a:endParaRPr sz="800"/>
                  </a:p>
                </p:txBody>
              </p:sp>
              <p:sp>
                <p:nvSpPr>
                  <p:cNvPr id="32" name="object 15">
                    <a:extLst>
                      <a:ext uri="{FF2B5EF4-FFF2-40B4-BE49-F238E27FC236}">
                        <a16:creationId xmlns:a16="http://schemas.microsoft.com/office/drawing/2014/main" id="{21F706AE-ED2B-C8CB-334F-69322C2A79E4}"/>
                      </a:ext>
                    </a:extLst>
                  </p:cNvPr>
                  <p:cNvSpPr/>
                  <p:nvPr/>
                </p:nvSpPr>
                <p:spPr>
                  <a:xfrm>
                    <a:off x="2807969" y="4562855"/>
                    <a:ext cx="0" cy="488950"/>
                  </a:xfrm>
                  <a:custGeom>
                    <a:avLst/>
                    <a:gdLst/>
                    <a:ahLst/>
                    <a:cxnLst/>
                    <a:rect l="l" t="t" r="r" b="b"/>
                    <a:pathLst>
                      <a:path h="488950">
                        <a:moveTo>
                          <a:pt x="0" y="488442"/>
                        </a:moveTo>
                        <a:lnTo>
                          <a:pt x="0" y="304038"/>
                        </a:lnTo>
                      </a:path>
                      <a:path h="488950">
                        <a:moveTo>
                          <a:pt x="0" y="183642"/>
                        </a:moveTo>
                        <a:lnTo>
                          <a:pt x="0" y="0"/>
                        </a:lnTo>
                      </a:path>
                    </a:pathLst>
                  </a:custGeom>
                  <a:ln w="3175">
                    <a:solidFill>
                      <a:srgbClr val="006500"/>
                    </a:solidFill>
                  </a:ln>
                </p:spPr>
                <p:txBody>
                  <a:bodyPr wrap="square" lIns="0" tIns="0" rIns="0" bIns="0" rtlCol="0"/>
                  <a:lstStyle/>
                  <a:p>
                    <a:endParaRPr sz="800"/>
                  </a:p>
                </p:txBody>
              </p:sp>
              <p:sp>
                <p:nvSpPr>
                  <p:cNvPr id="33" name="object 16">
                    <a:extLst>
                      <a:ext uri="{FF2B5EF4-FFF2-40B4-BE49-F238E27FC236}">
                        <a16:creationId xmlns:a16="http://schemas.microsoft.com/office/drawing/2014/main" id="{7F6EF717-88C4-A96A-9F8A-C00241EBAA39}"/>
                      </a:ext>
                    </a:extLst>
                  </p:cNvPr>
                  <p:cNvSpPr/>
                  <p:nvPr/>
                </p:nvSpPr>
                <p:spPr>
                  <a:xfrm>
                    <a:off x="1797558" y="4283963"/>
                    <a:ext cx="1222375" cy="756920"/>
                  </a:xfrm>
                  <a:custGeom>
                    <a:avLst/>
                    <a:gdLst/>
                    <a:ahLst/>
                    <a:cxnLst/>
                    <a:rect l="l" t="t" r="r" b="b"/>
                    <a:pathLst>
                      <a:path w="1222375" h="756920">
                        <a:moveTo>
                          <a:pt x="1222248" y="756665"/>
                        </a:moveTo>
                        <a:lnTo>
                          <a:pt x="1222248" y="0"/>
                        </a:lnTo>
                      </a:path>
                      <a:path w="1222375" h="756920">
                        <a:moveTo>
                          <a:pt x="0" y="505206"/>
                        </a:moveTo>
                        <a:lnTo>
                          <a:pt x="0" y="649224"/>
                        </a:lnTo>
                      </a:path>
                      <a:path w="1222375" h="756920">
                        <a:moveTo>
                          <a:pt x="61722" y="649224"/>
                        </a:moveTo>
                        <a:lnTo>
                          <a:pt x="61722" y="329184"/>
                        </a:lnTo>
                      </a:path>
                      <a:path w="1222375" h="756920">
                        <a:moveTo>
                          <a:pt x="291084" y="556260"/>
                        </a:moveTo>
                        <a:lnTo>
                          <a:pt x="321564" y="565403"/>
                        </a:lnTo>
                        <a:lnTo>
                          <a:pt x="352806" y="571500"/>
                        </a:lnTo>
                        <a:lnTo>
                          <a:pt x="384810" y="574548"/>
                        </a:lnTo>
                        <a:lnTo>
                          <a:pt x="416814" y="574548"/>
                        </a:lnTo>
                        <a:lnTo>
                          <a:pt x="448056" y="571500"/>
                        </a:lnTo>
                        <a:lnTo>
                          <a:pt x="479298" y="565403"/>
                        </a:lnTo>
                        <a:lnTo>
                          <a:pt x="509778" y="556260"/>
                        </a:lnTo>
                      </a:path>
                    </a:pathLst>
                  </a:custGeom>
                  <a:ln w="3175">
                    <a:solidFill>
                      <a:srgbClr val="000000"/>
                    </a:solidFill>
                  </a:ln>
                </p:spPr>
                <p:txBody>
                  <a:bodyPr wrap="square" lIns="0" tIns="0" rIns="0" bIns="0" rtlCol="0"/>
                  <a:lstStyle/>
                  <a:p>
                    <a:endParaRPr sz="800"/>
                  </a:p>
                </p:txBody>
              </p:sp>
              <p:sp>
                <p:nvSpPr>
                  <p:cNvPr id="34" name="object 17">
                    <a:extLst>
                      <a:ext uri="{FF2B5EF4-FFF2-40B4-BE49-F238E27FC236}">
                        <a16:creationId xmlns:a16="http://schemas.microsoft.com/office/drawing/2014/main" id="{2F20024E-CE12-98AD-5E29-88BA3D7EDAAD}"/>
                      </a:ext>
                    </a:extLst>
                  </p:cNvPr>
                  <p:cNvSpPr/>
                  <p:nvPr/>
                </p:nvSpPr>
                <p:spPr>
                  <a:xfrm>
                    <a:off x="2198369" y="3649979"/>
                    <a:ext cx="0" cy="2334260"/>
                  </a:xfrm>
                  <a:custGeom>
                    <a:avLst/>
                    <a:gdLst/>
                    <a:ahLst/>
                    <a:cxnLst/>
                    <a:rect l="l" t="t" r="r" b="b"/>
                    <a:pathLst>
                      <a:path h="2334260">
                        <a:moveTo>
                          <a:pt x="0" y="1367790"/>
                        </a:moveTo>
                        <a:lnTo>
                          <a:pt x="0" y="1207008"/>
                        </a:lnTo>
                      </a:path>
                      <a:path h="2334260">
                        <a:moveTo>
                          <a:pt x="0" y="2334006"/>
                        </a:moveTo>
                        <a:lnTo>
                          <a:pt x="0" y="2172462"/>
                        </a:lnTo>
                      </a:path>
                      <a:path h="2334260">
                        <a:moveTo>
                          <a:pt x="0" y="2092452"/>
                        </a:moveTo>
                        <a:lnTo>
                          <a:pt x="0" y="1931670"/>
                        </a:lnTo>
                      </a:path>
                      <a:path h="2334260">
                        <a:moveTo>
                          <a:pt x="0" y="1850898"/>
                        </a:moveTo>
                        <a:lnTo>
                          <a:pt x="0" y="1690116"/>
                        </a:lnTo>
                      </a:path>
                      <a:path h="2334260">
                        <a:moveTo>
                          <a:pt x="0" y="1609344"/>
                        </a:moveTo>
                        <a:lnTo>
                          <a:pt x="0" y="1448562"/>
                        </a:lnTo>
                      </a:path>
                      <a:path h="2334260">
                        <a:moveTo>
                          <a:pt x="0" y="1126998"/>
                        </a:moveTo>
                        <a:lnTo>
                          <a:pt x="0" y="966216"/>
                        </a:lnTo>
                      </a:path>
                      <a:path h="2334260">
                        <a:moveTo>
                          <a:pt x="0" y="885444"/>
                        </a:moveTo>
                        <a:lnTo>
                          <a:pt x="0" y="724662"/>
                        </a:lnTo>
                      </a:path>
                      <a:path h="2334260">
                        <a:moveTo>
                          <a:pt x="0" y="643890"/>
                        </a:moveTo>
                        <a:lnTo>
                          <a:pt x="0" y="483108"/>
                        </a:lnTo>
                      </a:path>
                      <a:path h="2334260">
                        <a:moveTo>
                          <a:pt x="0" y="403098"/>
                        </a:moveTo>
                        <a:lnTo>
                          <a:pt x="0" y="241554"/>
                        </a:lnTo>
                      </a:path>
                      <a:path h="2334260">
                        <a:moveTo>
                          <a:pt x="0" y="161544"/>
                        </a:moveTo>
                        <a:lnTo>
                          <a:pt x="0" y="0"/>
                        </a:lnTo>
                      </a:path>
                    </a:pathLst>
                  </a:custGeom>
                  <a:ln w="3175">
                    <a:solidFill>
                      <a:srgbClr val="00FFFF"/>
                    </a:solidFill>
                  </a:ln>
                </p:spPr>
                <p:txBody>
                  <a:bodyPr wrap="square" lIns="0" tIns="0" rIns="0" bIns="0" rtlCol="0"/>
                  <a:lstStyle/>
                  <a:p>
                    <a:endParaRPr sz="800"/>
                  </a:p>
                </p:txBody>
              </p:sp>
              <p:sp>
                <p:nvSpPr>
                  <p:cNvPr id="35" name="object 18">
                    <a:extLst>
                      <a:ext uri="{FF2B5EF4-FFF2-40B4-BE49-F238E27FC236}">
                        <a16:creationId xmlns:a16="http://schemas.microsoft.com/office/drawing/2014/main" id="{519649BD-B5B8-D8DA-4F83-D164B98CA0AF}"/>
                      </a:ext>
                    </a:extLst>
                  </p:cNvPr>
                  <p:cNvSpPr/>
                  <p:nvPr/>
                </p:nvSpPr>
                <p:spPr>
                  <a:xfrm>
                    <a:off x="914400" y="3725417"/>
                    <a:ext cx="698500" cy="1492250"/>
                  </a:xfrm>
                  <a:custGeom>
                    <a:avLst/>
                    <a:gdLst/>
                    <a:ahLst/>
                    <a:cxnLst/>
                    <a:rect l="l" t="t" r="r" b="b"/>
                    <a:pathLst>
                      <a:path w="698500" h="1492250">
                        <a:moveTo>
                          <a:pt x="667511" y="198120"/>
                        </a:moveTo>
                        <a:lnTo>
                          <a:pt x="617219" y="233172"/>
                        </a:lnTo>
                        <a:lnTo>
                          <a:pt x="569213" y="271272"/>
                        </a:lnTo>
                        <a:lnTo>
                          <a:pt x="522731" y="311658"/>
                        </a:lnTo>
                        <a:lnTo>
                          <a:pt x="479297" y="354330"/>
                        </a:lnTo>
                        <a:lnTo>
                          <a:pt x="437387" y="399288"/>
                        </a:lnTo>
                        <a:lnTo>
                          <a:pt x="399287" y="447294"/>
                        </a:lnTo>
                        <a:lnTo>
                          <a:pt x="362711" y="496824"/>
                        </a:lnTo>
                        <a:lnTo>
                          <a:pt x="329183" y="547878"/>
                        </a:lnTo>
                        <a:lnTo>
                          <a:pt x="298703" y="601218"/>
                        </a:lnTo>
                        <a:lnTo>
                          <a:pt x="271271" y="656082"/>
                        </a:lnTo>
                        <a:lnTo>
                          <a:pt x="246887" y="711708"/>
                        </a:lnTo>
                        <a:lnTo>
                          <a:pt x="225552" y="769620"/>
                        </a:lnTo>
                        <a:lnTo>
                          <a:pt x="207263" y="828294"/>
                        </a:lnTo>
                        <a:lnTo>
                          <a:pt x="192024" y="887730"/>
                        </a:lnTo>
                        <a:lnTo>
                          <a:pt x="180594" y="947928"/>
                        </a:lnTo>
                        <a:lnTo>
                          <a:pt x="172212" y="1008126"/>
                        </a:lnTo>
                        <a:lnTo>
                          <a:pt x="166878" y="1069086"/>
                        </a:lnTo>
                        <a:lnTo>
                          <a:pt x="165353" y="1130808"/>
                        </a:lnTo>
                      </a:path>
                      <a:path w="698500" h="1492250">
                        <a:moveTo>
                          <a:pt x="677417" y="0"/>
                        </a:moveTo>
                        <a:lnTo>
                          <a:pt x="620267" y="32004"/>
                        </a:lnTo>
                        <a:lnTo>
                          <a:pt x="564641" y="67818"/>
                        </a:lnTo>
                        <a:lnTo>
                          <a:pt x="511301" y="105918"/>
                        </a:lnTo>
                        <a:lnTo>
                          <a:pt x="459485" y="147066"/>
                        </a:lnTo>
                        <a:lnTo>
                          <a:pt x="409955" y="190500"/>
                        </a:lnTo>
                        <a:lnTo>
                          <a:pt x="362711" y="236982"/>
                        </a:lnTo>
                        <a:lnTo>
                          <a:pt x="317753" y="284988"/>
                        </a:lnTo>
                        <a:lnTo>
                          <a:pt x="275843" y="336042"/>
                        </a:lnTo>
                        <a:lnTo>
                          <a:pt x="236219" y="388620"/>
                        </a:lnTo>
                        <a:lnTo>
                          <a:pt x="199643" y="443484"/>
                        </a:lnTo>
                        <a:lnTo>
                          <a:pt x="165353" y="499872"/>
                        </a:lnTo>
                        <a:lnTo>
                          <a:pt x="134873" y="558546"/>
                        </a:lnTo>
                        <a:lnTo>
                          <a:pt x="106679" y="617982"/>
                        </a:lnTo>
                        <a:lnTo>
                          <a:pt x="82295" y="678942"/>
                        </a:lnTo>
                        <a:lnTo>
                          <a:pt x="60197" y="741426"/>
                        </a:lnTo>
                        <a:lnTo>
                          <a:pt x="41909" y="804672"/>
                        </a:lnTo>
                        <a:lnTo>
                          <a:pt x="26669" y="868680"/>
                        </a:lnTo>
                        <a:lnTo>
                          <a:pt x="15240" y="933450"/>
                        </a:lnTo>
                        <a:lnTo>
                          <a:pt x="6858" y="998982"/>
                        </a:lnTo>
                        <a:lnTo>
                          <a:pt x="1524" y="1064514"/>
                        </a:lnTo>
                        <a:lnTo>
                          <a:pt x="0" y="1130808"/>
                        </a:lnTo>
                      </a:path>
                      <a:path w="698500" h="1492250">
                        <a:moveTo>
                          <a:pt x="691896" y="837438"/>
                        </a:moveTo>
                        <a:lnTo>
                          <a:pt x="691896" y="1491996"/>
                        </a:lnTo>
                      </a:path>
                      <a:path w="698500" h="1492250">
                        <a:moveTo>
                          <a:pt x="697991" y="1491996"/>
                        </a:moveTo>
                        <a:lnTo>
                          <a:pt x="697991" y="878586"/>
                        </a:lnTo>
                      </a:path>
                    </a:pathLst>
                  </a:custGeom>
                  <a:ln w="3175">
                    <a:solidFill>
                      <a:srgbClr val="000000"/>
                    </a:solidFill>
                  </a:ln>
                </p:spPr>
                <p:txBody>
                  <a:bodyPr wrap="square" lIns="0" tIns="0" rIns="0" bIns="0" rtlCol="0"/>
                  <a:lstStyle/>
                  <a:p>
                    <a:endParaRPr sz="800"/>
                  </a:p>
                </p:txBody>
              </p:sp>
              <p:sp>
                <p:nvSpPr>
                  <p:cNvPr id="36" name="object 19">
                    <a:extLst>
                      <a:ext uri="{FF2B5EF4-FFF2-40B4-BE49-F238E27FC236}">
                        <a16:creationId xmlns:a16="http://schemas.microsoft.com/office/drawing/2014/main" id="{F190CCC4-D2EB-CB8F-459E-3AEFA74088C7}"/>
                      </a:ext>
                    </a:extLst>
                  </p:cNvPr>
                  <p:cNvSpPr/>
                  <p:nvPr/>
                </p:nvSpPr>
                <p:spPr>
                  <a:xfrm>
                    <a:off x="1321308" y="4336541"/>
                    <a:ext cx="266700" cy="881380"/>
                  </a:xfrm>
                  <a:custGeom>
                    <a:avLst/>
                    <a:gdLst/>
                    <a:ahLst/>
                    <a:cxnLst/>
                    <a:rect l="l" t="t" r="r" b="b"/>
                    <a:pathLst>
                      <a:path w="266700" h="881379">
                        <a:moveTo>
                          <a:pt x="266700" y="226313"/>
                        </a:moveTo>
                        <a:lnTo>
                          <a:pt x="266700" y="352806"/>
                        </a:lnTo>
                      </a:path>
                      <a:path w="266700" h="881379">
                        <a:moveTo>
                          <a:pt x="266700" y="473202"/>
                        </a:moveTo>
                        <a:lnTo>
                          <a:pt x="266700" y="633984"/>
                        </a:lnTo>
                      </a:path>
                      <a:path w="266700" h="881379">
                        <a:moveTo>
                          <a:pt x="266700" y="754380"/>
                        </a:moveTo>
                        <a:lnTo>
                          <a:pt x="266700" y="880872"/>
                        </a:lnTo>
                      </a:path>
                      <a:path w="266700" h="881379">
                        <a:moveTo>
                          <a:pt x="0" y="0"/>
                        </a:moveTo>
                        <a:lnTo>
                          <a:pt x="0" y="150875"/>
                        </a:lnTo>
                      </a:path>
                      <a:path w="266700" h="881379">
                        <a:moveTo>
                          <a:pt x="0" y="271272"/>
                        </a:moveTo>
                        <a:lnTo>
                          <a:pt x="0" y="432054"/>
                        </a:lnTo>
                      </a:path>
                      <a:path w="266700" h="881379">
                        <a:moveTo>
                          <a:pt x="0" y="553212"/>
                        </a:moveTo>
                        <a:lnTo>
                          <a:pt x="0" y="703326"/>
                        </a:lnTo>
                      </a:path>
                    </a:pathLst>
                  </a:custGeom>
                  <a:ln w="3175">
                    <a:solidFill>
                      <a:srgbClr val="006500"/>
                    </a:solidFill>
                  </a:ln>
                </p:spPr>
                <p:txBody>
                  <a:bodyPr wrap="square" lIns="0" tIns="0" rIns="0" bIns="0" rtlCol="0"/>
                  <a:lstStyle/>
                  <a:p>
                    <a:endParaRPr sz="800"/>
                  </a:p>
                </p:txBody>
              </p:sp>
              <p:sp>
                <p:nvSpPr>
                  <p:cNvPr id="37" name="object 20">
                    <a:extLst>
                      <a:ext uri="{FF2B5EF4-FFF2-40B4-BE49-F238E27FC236}">
                        <a16:creationId xmlns:a16="http://schemas.microsoft.com/office/drawing/2014/main" id="{3A47829C-9F3F-9915-B6C6-3282676A812A}"/>
                      </a:ext>
                    </a:extLst>
                  </p:cNvPr>
                  <p:cNvSpPr/>
                  <p:nvPr/>
                </p:nvSpPr>
                <p:spPr>
                  <a:xfrm>
                    <a:off x="1095756" y="3840479"/>
                    <a:ext cx="2204720" cy="2117090"/>
                  </a:xfrm>
                  <a:custGeom>
                    <a:avLst/>
                    <a:gdLst/>
                    <a:ahLst/>
                    <a:cxnLst/>
                    <a:rect l="l" t="t" r="r" b="b"/>
                    <a:pathLst>
                      <a:path w="2204720" h="2117090">
                        <a:moveTo>
                          <a:pt x="280416" y="1200150"/>
                        </a:moveTo>
                        <a:lnTo>
                          <a:pt x="280415" y="443484"/>
                        </a:lnTo>
                      </a:path>
                      <a:path w="2204720" h="2117090">
                        <a:moveTo>
                          <a:pt x="274319" y="1200150"/>
                        </a:moveTo>
                        <a:lnTo>
                          <a:pt x="274319" y="454914"/>
                        </a:lnTo>
                      </a:path>
                      <a:path w="2204720" h="2117090">
                        <a:moveTo>
                          <a:pt x="677418" y="0"/>
                        </a:moveTo>
                        <a:lnTo>
                          <a:pt x="618744" y="25908"/>
                        </a:lnTo>
                        <a:lnTo>
                          <a:pt x="561594" y="55625"/>
                        </a:lnTo>
                        <a:lnTo>
                          <a:pt x="506729" y="89154"/>
                        </a:lnTo>
                        <a:lnTo>
                          <a:pt x="453389" y="125730"/>
                        </a:lnTo>
                        <a:lnTo>
                          <a:pt x="403097" y="164592"/>
                        </a:lnTo>
                        <a:lnTo>
                          <a:pt x="354329" y="207264"/>
                        </a:lnTo>
                        <a:lnTo>
                          <a:pt x="308609" y="252222"/>
                        </a:lnTo>
                        <a:lnTo>
                          <a:pt x="265175" y="299466"/>
                        </a:lnTo>
                        <a:lnTo>
                          <a:pt x="224789" y="349758"/>
                        </a:lnTo>
                        <a:lnTo>
                          <a:pt x="187451" y="401574"/>
                        </a:lnTo>
                        <a:lnTo>
                          <a:pt x="153161" y="455675"/>
                        </a:lnTo>
                        <a:lnTo>
                          <a:pt x="121919" y="512064"/>
                        </a:lnTo>
                        <a:lnTo>
                          <a:pt x="94487" y="569976"/>
                        </a:lnTo>
                        <a:lnTo>
                          <a:pt x="70103" y="629412"/>
                        </a:lnTo>
                        <a:lnTo>
                          <a:pt x="49530" y="690372"/>
                        </a:lnTo>
                        <a:lnTo>
                          <a:pt x="32003" y="752094"/>
                        </a:lnTo>
                        <a:lnTo>
                          <a:pt x="19050" y="815340"/>
                        </a:lnTo>
                        <a:lnTo>
                          <a:pt x="9143" y="878586"/>
                        </a:lnTo>
                        <a:lnTo>
                          <a:pt x="3047" y="942594"/>
                        </a:lnTo>
                        <a:lnTo>
                          <a:pt x="0" y="1006602"/>
                        </a:lnTo>
                        <a:lnTo>
                          <a:pt x="1524" y="1070610"/>
                        </a:lnTo>
                        <a:lnTo>
                          <a:pt x="6857" y="1134618"/>
                        </a:lnTo>
                        <a:lnTo>
                          <a:pt x="15240" y="1198626"/>
                        </a:lnTo>
                        <a:lnTo>
                          <a:pt x="28193" y="1261872"/>
                        </a:lnTo>
                        <a:lnTo>
                          <a:pt x="44196" y="1323594"/>
                        </a:lnTo>
                        <a:lnTo>
                          <a:pt x="64007" y="1385316"/>
                        </a:lnTo>
                        <a:lnTo>
                          <a:pt x="87630" y="1444752"/>
                        </a:lnTo>
                        <a:lnTo>
                          <a:pt x="114300" y="1503426"/>
                        </a:lnTo>
                        <a:lnTo>
                          <a:pt x="144018" y="1559814"/>
                        </a:lnTo>
                        <a:lnTo>
                          <a:pt x="177546" y="1614678"/>
                        </a:lnTo>
                        <a:lnTo>
                          <a:pt x="214122" y="1667256"/>
                        </a:lnTo>
                        <a:lnTo>
                          <a:pt x="253746" y="1718310"/>
                        </a:lnTo>
                        <a:lnTo>
                          <a:pt x="296418" y="1766316"/>
                        </a:lnTo>
                        <a:lnTo>
                          <a:pt x="341375" y="1812036"/>
                        </a:lnTo>
                        <a:lnTo>
                          <a:pt x="388619" y="1855470"/>
                        </a:lnTo>
                        <a:lnTo>
                          <a:pt x="438912" y="1895094"/>
                        </a:lnTo>
                        <a:lnTo>
                          <a:pt x="491490" y="1932432"/>
                        </a:lnTo>
                        <a:lnTo>
                          <a:pt x="546354" y="1966722"/>
                        </a:lnTo>
                        <a:lnTo>
                          <a:pt x="602742" y="1997202"/>
                        </a:lnTo>
                        <a:lnTo>
                          <a:pt x="660654" y="2024634"/>
                        </a:lnTo>
                        <a:lnTo>
                          <a:pt x="720089" y="2049018"/>
                        </a:lnTo>
                        <a:lnTo>
                          <a:pt x="781050" y="2069592"/>
                        </a:lnTo>
                        <a:lnTo>
                          <a:pt x="843533" y="2086356"/>
                        </a:lnTo>
                        <a:lnTo>
                          <a:pt x="906018" y="2099310"/>
                        </a:lnTo>
                        <a:lnTo>
                          <a:pt x="970026" y="2109216"/>
                        </a:lnTo>
                        <a:lnTo>
                          <a:pt x="1033271" y="2114550"/>
                        </a:lnTo>
                        <a:lnTo>
                          <a:pt x="1098042" y="2116836"/>
                        </a:lnTo>
                        <a:lnTo>
                          <a:pt x="1162050" y="2115312"/>
                        </a:lnTo>
                        <a:lnTo>
                          <a:pt x="1226058" y="2109978"/>
                        </a:lnTo>
                        <a:lnTo>
                          <a:pt x="1290066" y="2100834"/>
                        </a:lnTo>
                        <a:lnTo>
                          <a:pt x="1352550" y="2087880"/>
                        </a:lnTo>
                        <a:lnTo>
                          <a:pt x="1415033" y="2071878"/>
                        </a:lnTo>
                        <a:lnTo>
                          <a:pt x="1475994" y="2052066"/>
                        </a:lnTo>
                        <a:lnTo>
                          <a:pt x="1536192" y="2028444"/>
                        </a:lnTo>
                        <a:lnTo>
                          <a:pt x="1594104" y="2001012"/>
                        </a:lnTo>
                        <a:lnTo>
                          <a:pt x="1650492" y="1970532"/>
                        </a:lnTo>
                        <a:lnTo>
                          <a:pt x="1705356" y="1937766"/>
                        </a:lnTo>
                        <a:lnTo>
                          <a:pt x="1758695" y="1900428"/>
                        </a:lnTo>
                        <a:lnTo>
                          <a:pt x="1808988" y="1860804"/>
                        </a:lnTo>
                        <a:lnTo>
                          <a:pt x="1856994" y="1818132"/>
                        </a:lnTo>
                        <a:lnTo>
                          <a:pt x="1902714" y="1773174"/>
                        </a:lnTo>
                        <a:lnTo>
                          <a:pt x="1945386" y="1725168"/>
                        </a:lnTo>
                        <a:lnTo>
                          <a:pt x="1985010" y="1674876"/>
                        </a:lnTo>
                        <a:lnTo>
                          <a:pt x="2022348" y="1622298"/>
                        </a:lnTo>
                        <a:lnTo>
                          <a:pt x="2055876" y="1567434"/>
                        </a:lnTo>
                        <a:lnTo>
                          <a:pt x="2086356" y="1511046"/>
                        </a:lnTo>
                        <a:lnTo>
                          <a:pt x="2113788" y="1453134"/>
                        </a:lnTo>
                        <a:lnTo>
                          <a:pt x="2137410" y="1392936"/>
                        </a:lnTo>
                        <a:lnTo>
                          <a:pt x="2157983" y="1331976"/>
                        </a:lnTo>
                        <a:lnTo>
                          <a:pt x="2174747" y="1270254"/>
                        </a:lnTo>
                        <a:lnTo>
                          <a:pt x="2187702" y="1207008"/>
                        </a:lnTo>
                        <a:lnTo>
                          <a:pt x="2196845" y="1143762"/>
                        </a:lnTo>
                        <a:lnTo>
                          <a:pt x="2202941" y="1079754"/>
                        </a:lnTo>
                        <a:lnTo>
                          <a:pt x="2204466" y="1015746"/>
                        </a:lnTo>
                      </a:path>
                      <a:path w="2204720" h="2117090">
                        <a:moveTo>
                          <a:pt x="1305306" y="1152906"/>
                        </a:moveTo>
                        <a:lnTo>
                          <a:pt x="1265682" y="1131570"/>
                        </a:lnTo>
                        <a:lnTo>
                          <a:pt x="1223771" y="1116330"/>
                        </a:lnTo>
                      </a:path>
                      <a:path w="2204720" h="2117090">
                        <a:moveTo>
                          <a:pt x="1339595" y="1164336"/>
                        </a:moveTo>
                        <a:lnTo>
                          <a:pt x="1277874" y="1126998"/>
                        </a:lnTo>
                        <a:lnTo>
                          <a:pt x="1210056" y="1101852"/>
                        </a:lnTo>
                        <a:lnTo>
                          <a:pt x="1138427" y="1088898"/>
                        </a:lnTo>
                        <a:lnTo>
                          <a:pt x="1102614" y="1087374"/>
                        </a:lnTo>
                        <a:lnTo>
                          <a:pt x="1066038" y="1088898"/>
                        </a:lnTo>
                        <a:lnTo>
                          <a:pt x="995171" y="1101852"/>
                        </a:lnTo>
                        <a:lnTo>
                          <a:pt x="927354" y="1126998"/>
                        </a:lnTo>
                        <a:lnTo>
                          <a:pt x="895350" y="1144524"/>
                        </a:lnTo>
                        <a:lnTo>
                          <a:pt x="864869" y="1164336"/>
                        </a:lnTo>
                      </a:path>
                      <a:path w="2204720" h="2117090">
                        <a:moveTo>
                          <a:pt x="1296924" y="1905762"/>
                        </a:moveTo>
                        <a:lnTo>
                          <a:pt x="1143762" y="1933194"/>
                        </a:lnTo>
                      </a:path>
                      <a:path w="2204720" h="2117090">
                        <a:moveTo>
                          <a:pt x="1338833" y="1608582"/>
                        </a:moveTo>
                        <a:lnTo>
                          <a:pt x="1331976" y="1552194"/>
                        </a:lnTo>
                        <a:lnTo>
                          <a:pt x="1311402" y="1498854"/>
                        </a:lnTo>
                        <a:lnTo>
                          <a:pt x="1279398" y="1452372"/>
                        </a:lnTo>
                        <a:lnTo>
                          <a:pt x="1236726" y="1415034"/>
                        </a:lnTo>
                        <a:lnTo>
                          <a:pt x="1186433" y="1388364"/>
                        </a:lnTo>
                        <a:lnTo>
                          <a:pt x="1130808" y="1374648"/>
                        </a:lnTo>
                        <a:lnTo>
                          <a:pt x="1102614" y="1373124"/>
                        </a:lnTo>
                        <a:lnTo>
                          <a:pt x="1073658" y="1374648"/>
                        </a:lnTo>
                        <a:lnTo>
                          <a:pt x="1018794" y="1388364"/>
                        </a:lnTo>
                        <a:lnTo>
                          <a:pt x="968501" y="1415034"/>
                        </a:lnTo>
                        <a:lnTo>
                          <a:pt x="925830" y="1452372"/>
                        </a:lnTo>
                        <a:lnTo>
                          <a:pt x="893063" y="1498854"/>
                        </a:lnTo>
                        <a:lnTo>
                          <a:pt x="873251" y="1552194"/>
                        </a:lnTo>
                        <a:lnTo>
                          <a:pt x="866394" y="1608582"/>
                        </a:lnTo>
                        <a:lnTo>
                          <a:pt x="867918" y="1637538"/>
                        </a:lnTo>
                        <a:lnTo>
                          <a:pt x="881633" y="1692402"/>
                        </a:lnTo>
                        <a:lnTo>
                          <a:pt x="908304" y="1742694"/>
                        </a:lnTo>
                        <a:lnTo>
                          <a:pt x="945642" y="1785366"/>
                        </a:lnTo>
                        <a:lnTo>
                          <a:pt x="992124" y="1818132"/>
                        </a:lnTo>
                        <a:lnTo>
                          <a:pt x="1046226" y="1837944"/>
                        </a:lnTo>
                        <a:lnTo>
                          <a:pt x="1102614" y="1844802"/>
                        </a:lnTo>
                        <a:lnTo>
                          <a:pt x="1130808" y="1843278"/>
                        </a:lnTo>
                        <a:lnTo>
                          <a:pt x="1186433" y="1829562"/>
                        </a:lnTo>
                        <a:lnTo>
                          <a:pt x="1236726" y="1802892"/>
                        </a:lnTo>
                        <a:lnTo>
                          <a:pt x="1279398" y="1765554"/>
                        </a:lnTo>
                        <a:lnTo>
                          <a:pt x="1311402" y="1719072"/>
                        </a:lnTo>
                        <a:lnTo>
                          <a:pt x="1331976" y="1664970"/>
                        </a:lnTo>
                        <a:lnTo>
                          <a:pt x="1338833" y="1608582"/>
                        </a:lnTo>
                      </a:path>
                      <a:path w="2204720" h="2117090">
                        <a:moveTo>
                          <a:pt x="1253489" y="1803654"/>
                        </a:moveTo>
                        <a:lnTo>
                          <a:pt x="1295400" y="1762506"/>
                        </a:lnTo>
                        <a:lnTo>
                          <a:pt x="1325880" y="1712214"/>
                        </a:lnTo>
                        <a:lnTo>
                          <a:pt x="1344168" y="1656588"/>
                        </a:lnTo>
                        <a:lnTo>
                          <a:pt x="1348739" y="1597914"/>
                        </a:lnTo>
                        <a:lnTo>
                          <a:pt x="1345692" y="1568958"/>
                        </a:lnTo>
                        <a:lnTo>
                          <a:pt x="1328927" y="1512570"/>
                        </a:lnTo>
                        <a:lnTo>
                          <a:pt x="1299971" y="1462278"/>
                        </a:lnTo>
                        <a:lnTo>
                          <a:pt x="1259586" y="1419606"/>
                        </a:lnTo>
                        <a:lnTo>
                          <a:pt x="1210818" y="1387602"/>
                        </a:lnTo>
                        <a:lnTo>
                          <a:pt x="1155192" y="1368552"/>
                        </a:lnTo>
                        <a:lnTo>
                          <a:pt x="1096518" y="1362456"/>
                        </a:lnTo>
                        <a:lnTo>
                          <a:pt x="1067562" y="1364742"/>
                        </a:lnTo>
                        <a:lnTo>
                          <a:pt x="1011174" y="1379982"/>
                        </a:lnTo>
                        <a:lnTo>
                          <a:pt x="959357" y="1408176"/>
                        </a:lnTo>
                        <a:lnTo>
                          <a:pt x="915924" y="1447800"/>
                        </a:lnTo>
                        <a:lnTo>
                          <a:pt x="883157" y="1495806"/>
                        </a:lnTo>
                        <a:lnTo>
                          <a:pt x="862583" y="1550670"/>
                        </a:lnTo>
                        <a:lnTo>
                          <a:pt x="858012" y="1579626"/>
                        </a:lnTo>
                        <a:lnTo>
                          <a:pt x="855726" y="1608582"/>
                        </a:lnTo>
                      </a:path>
                    </a:pathLst>
                  </a:custGeom>
                  <a:ln w="3175">
                    <a:solidFill>
                      <a:srgbClr val="000000"/>
                    </a:solidFill>
                  </a:ln>
                </p:spPr>
                <p:txBody>
                  <a:bodyPr wrap="square" lIns="0" tIns="0" rIns="0" bIns="0" rtlCol="0"/>
                  <a:lstStyle/>
                  <a:p>
                    <a:endParaRPr sz="800"/>
                  </a:p>
                </p:txBody>
              </p:sp>
              <p:sp>
                <p:nvSpPr>
                  <p:cNvPr id="38" name="object 21">
                    <a:extLst>
                      <a:ext uri="{FF2B5EF4-FFF2-40B4-BE49-F238E27FC236}">
                        <a16:creationId xmlns:a16="http://schemas.microsoft.com/office/drawing/2014/main" id="{88E6398C-E196-25FC-22B9-6EAF9406B364}"/>
                      </a:ext>
                    </a:extLst>
                  </p:cNvPr>
                  <p:cNvSpPr/>
                  <p:nvPr/>
                </p:nvSpPr>
                <p:spPr>
                  <a:xfrm>
                    <a:off x="2198369" y="6063995"/>
                    <a:ext cx="0" cy="131445"/>
                  </a:xfrm>
                  <a:custGeom>
                    <a:avLst/>
                    <a:gdLst/>
                    <a:ahLst/>
                    <a:cxnLst/>
                    <a:rect l="l" t="t" r="r" b="b"/>
                    <a:pathLst>
                      <a:path h="131445">
                        <a:moveTo>
                          <a:pt x="0" y="131063"/>
                        </a:moveTo>
                        <a:lnTo>
                          <a:pt x="0" y="0"/>
                        </a:lnTo>
                      </a:path>
                    </a:pathLst>
                  </a:custGeom>
                  <a:ln w="3175">
                    <a:solidFill>
                      <a:srgbClr val="00FFFF"/>
                    </a:solidFill>
                  </a:ln>
                </p:spPr>
                <p:txBody>
                  <a:bodyPr wrap="square" lIns="0" tIns="0" rIns="0" bIns="0" rtlCol="0"/>
                  <a:lstStyle/>
                  <a:p>
                    <a:endParaRPr sz="800"/>
                  </a:p>
                </p:txBody>
              </p:sp>
              <p:sp>
                <p:nvSpPr>
                  <p:cNvPr id="39" name="object 22">
                    <a:extLst>
                      <a:ext uri="{FF2B5EF4-FFF2-40B4-BE49-F238E27FC236}">
                        <a16:creationId xmlns:a16="http://schemas.microsoft.com/office/drawing/2014/main" id="{40456444-94BF-71D6-FC08-7E9EE3E41DD7}"/>
                      </a:ext>
                    </a:extLst>
                  </p:cNvPr>
                  <p:cNvSpPr/>
                  <p:nvPr/>
                </p:nvSpPr>
                <p:spPr>
                  <a:xfrm>
                    <a:off x="1079754" y="4856225"/>
                    <a:ext cx="2402840" cy="1283335"/>
                  </a:xfrm>
                  <a:custGeom>
                    <a:avLst/>
                    <a:gdLst/>
                    <a:ahLst/>
                    <a:cxnLst/>
                    <a:rect l="l" t="t" r="r" b="b"/>
                    <a:pathLst>
                      <a:path w="2402840" h="1283335">
                        <a:moveTo>
                          <a:pt x="11430" y="649986"/>
                        </a:moveTo>
                        <a:lnTo>
                          <a:pt x="46482" y="706374"/>
                        </a:lnTo>
                        <a:lnTo>
                          <a:pt x="85343" y="761238"/>
                        </a:lnTo>
                        <a:lnTo>
                          <a:pt x="126492" y="814577"/>
                        </a:lnTo>
                        <a:lnTo>
                          <a:pt x="169926" y="864870"/>
                        </a:lnTo>
                        <a:lnTo>
                          <a:pt x="216408" y="912876"/>
                        </a:lnTo>
                        <a:lnTo>
                          <a:pt x="265176" y="959358"/>
                        </a:lnTo>
                        <a:lnTo>
                          <a:pt x="316992" y="1002029"/>
                        </a:lnTo>
                        <a:lnTo>
                          <a:pt x="370332" y="1042415"/>
                        </a:lnTo>
                        <a:lnTo>
                          <a:pt x="425958" y="1080515"/>
                        </a:lnTo>
                        <a:lnTo>
                          <a:pt x="483108" y="1114806"/>
                        </a:lnTo>
                        <a:lnTo>
                          <a:pt x="541782" y="1146810"/>
                        </a:lnTo>
                        <a:lnTo>
                          <a:pt x="602741" y="1175003"/>
                        </a:lnTo>
                        <a:lnTo>
                          <a:pt x="665226" y="1200150"/>
                        </a:lnTo>
                        <a:lnTo>
                          <a:pt x="728472" y="1222248"/>
                        </a:lnTo>
                        <a:lnTo>
                          <a:pt x="792479" y="1241298"/>
                        </a:lnTo>
                        <a:lnTo>
                          <a:pt x="858012" y="1256538"/>
                        </a:lnTo>
                        <a:lnTo>
                          <a:pt x="923544" y="1267968"/>
                        </a:lnTo>
                        <a:lnTo>
                          <a:pt x="990600" y="1276350"/>
                        </a:lnTo>
                        <a:lnTo>
                          <a:pt x="1056894" y="1281684"/>
                        </a:lnTo>
                        <a:lnTo>
                          <a:pt x="1123950" y="1283208"/>
                        </a:lnTo>
                        <a:lnTo>
                          <a:pt x="1191006" y="1280922"/>
                        </a:lnTo>
                        <a:lnTo>
                          <a:pt x="1258062" y="1275588"/>
                        </a:lnTo>
                        <a:lnTo>
                          <a:pt x="1324356" y="1266444"/>
                        </a:lnTo>
                        <a:lnTo>
                          <a:pt x="1389888" y="1254252"/>
                        </a:lnTo>
                        <a:lnTo>
                          <a:pt x="1455420" y="1238250"/>
                        </a:lnTo>
                        <a:lnTo>
                          <a:pt x="1519428" y="1218438"/>
                        </a:lnTo>
                        <a:lnTo>
                          <a:pt x="1582673" y="1196339"/>
                        </a:lnTo>
                        <a:lnTo>
                          <a:pt x="1644396" y="1170432"/>
                        </a:lnTo>
                        <a:lnTo>
                          <a:pt x="1704594" y="1141476"/>
                        </a:lnTo>
                        <a:lnTo>
                          <a:pt x="1764029" y="1109472"/>
                        </a:lnTo>
                        <a:lnTo>
                          <a:pt x="1820418" y="1073658"/>
                        </a:lnTo>
                        <a:lnTo>
                          <a:pt x="1876044" y="1035558"/>
                        </a:lnTo>
                        <a:lnTo>
                          <a:pt x="1928622" y="995172"/>
                        </a:lnTo>
                        <a:lnTo>
                          <a:pt x="1979676" y="951738"/>
                        </a:lnTo>
                        <a:lnTo>
                          <a:pt x="2028444" y="905256"/>
                        </a:lnTo>
                        <a:lnTo>
                          <a:pt x="2074164" y="856488"/>
                        </a:lnTo>
                        <a:lnTo>
                          <a:pt x="2117598" y="805434"/>
                        </a:lnTo>
                        <a:lnTo>
                          <a:pt x="2158746" y="752094"/>
                        </a:lnTo>
                        <a:lnTo>
                          <a:pt x="2196083" y="696468"/>
                        </a:lnTo>
                        <a:lnTo>
                          <a:pt x="2231135" y="640079"/>
                        </a:lnTo>
                        <a:lnTo>
                          <a:pt x="2263140" y="580644"/>
                        </a:lnTo>
                        <a:lnTo>
                          <a:pt x="2292095" y="520446"/>
                        </a:lnTo>
                        <a:lnTo>
                          <a:pt x="2317241" y="458724"/>
                        </a:lnTo>
                        <a:lnTo>
                          <a:pt x="2339340" y="395477"/>
                        </a:lnTo>
                        <a:lnTo>
                          <a:pt x="2358390" y="331470"/>
                        </a:lnTo>
                        <a:lnTo>
                          <a:pt x="2374391" y="265938"/>
                        </a:lnTo>
                        <a:lnTo>
                          <a:pt x="2386583" y="200406"/>
                        </a:lnTo>
                        <a:lnTo>
                          <a:pt x="2394966" y="133350"/>
                        </a:lnTo>
                        <a:lnTo>
                          <a:pt x="2400299" y="67056"/>
                        </a:lnTo>
                        <a:lnTo>
                          <a:pt x="2402585" y="0"/>
                        </a:lnTo>
                      </a:path>
                      <a:path w="2402840" h="1283335">
                        <a:moveTo>
                          <a:pt x="0" y="0"/>
                        </a:moveTo>
                        <a:lnTo>
                          <a:pt x="1524" y="62484"/>
                        </a:lnTo>
                        <a:lnTo>
                          <a:pt x="6858" y="124968"/>
                        </a:lnTo>
                        <a:lnTo>
                          <a:pt x="16002" y="187451"/>
                        </a:lnTo>
                        <a:lnTo>
                          <a:pt x="28193" y="248412"/>
                        </a:lnTo>
                        <a:lnTo>
                          <a:pt x="43434" y="309372"/>
                        </a:lnTo>
                        <a:lnTo>
                          <a:pt x="62484" y="368808"/>
                        </a:lnTo>
                        <a:lnTo>
                          <a:pt x="85343" y="427482"/>
                        </a:lnTo>
                        <a:lnTo>
                          <a:pt x="110490" y="484632"/>
                        </a:lnTo>
                        <a:lnTo>
                          <a:pt x="139446" y="541020"/>
                        </a:lnTo>
                        <a:lnTo>
                          <a:pt x="171450" y="594360"/>
                        </a:lnTo>
                        <a:lnTo>
                          <a:pt x="206502" y="646938"/>
                        </a:lnTo>
                        <a:lnTo>
                          <a:pt x="243840" y="696468"/>
                        </a:lnTo>
                        <a:lnTo>
                          <a:pt x="284226" y="744474"/>
                        </a:lnTo>
                        <a:lnTo>
                          <a:pt x="327659" y="790194"/>
                        </a:lnTo>
                        <a:lnTo>
                          <a:pt x="373380" y="833627"/>
                        </a:lnTo>
                        <a:lnTo>
                          <a:pt x="420624" y="874013"/>
                        </a:lnTo>
                        <a:lnTo>
                          <a:pt x="470916" y="911351"/>
                        </a:lnTo>
                        <a:lnTo>
                          <a:pt x="523494" y="946403"/>
                        </a:lnTo>
                        <a:lnTo>
                          <a:pt x="577596" y="978408"/>
                        </a:lnTo>
                        <a:lnTo>
                          <a:pt x="633222" y="1006601"/>
                        </a:lnTo>
                        <a:lnTo>
                          <a:pt x="690372" y="1032510"/>
                        </a:lnTo>
                        <a:lnTo>
                          <a:pt x="749046" y="1054608"/>
                        </a:lnTo>
                        <a:lnTo>
                          <a:pt x="808482" y="1074420"/>
                        </a:lnTo>
                        <a:lnTo>
                          <a:pt x="869441" y="1089660"/>
                        </a:lnTo>
                        <a:lnTo>
                          <a:pt x="931164" y="1101852"/>
                        </a:lnTo>
                        <a:lnTo>
                          <a:pt x="992885" y="1110996"/>
                        </a:lnTo>
                        <a:lnTo>
                          <a:pt x="1055370" y="1115568"/>
                        </a:lnTo>
                        <a:lnTo>
                          <a:pt x="1118616" y="1117853"/>
                        </a:lnTo>
                        <a:lnTo>
                          <a:pt x="1181100" y="1115568"/>
                        </a:lnTo>
                        <a:lnTo>
                          <a:pt x="1243584" y="1110996"/>
                        </a:lnTo>
                        <a:lnTo>
                          <a:pt x="1305306" y="1101852"/>
                        </a:lnTo>
                        <a:lnTo>
                          <a:pt x="1367028" y="1089660"/>
                        </a:lnTo>
                        <a:lnTo>
                          <a:pt x="1427988" y="1074420"/>
                        </a:lnTo>
                        <a:lnTo>
                          <a:pt x="1487423" y="1054608"/>
                        </a:lnTo>
                        <a:lnTo>
                          <a:pt x="1546098" y="1032510"/>
                        </a:lnTo>
                        <a:lnTo>
                          <a:pt x="1604010" y="1006601"/>
                        </a:lnTo>
                        <a:lnTo>
                          <a:pt x="1659636" y="978408"/>
                        </a:lnTo>
                        <a:lnTo>
                          <a:pt x="1713738" y="946403"/>
                        </a:lnTo>
                        <a:lnTo>
                          <a:pt x="1765553" y="911351"/>
                        </a:lnTo>
                        <a:lnTo>
                          <a:pt x="1815846" y="874013"/>
                        </a:lnTo>
                        <a:lnTo>
                          <a:pt x="1863852" y="833627"/>
                        </a:lnTo>
                        <a:lnTo>
                          <a:pt x="1909572" y="790194"/>
                        </a:lnTo>
                        <a:lnTo>
                          <a:pt x="1952244" y="744474"/>
                        </a:lnTo>
                        <a:lnTo>
                          <a:pt x="1992629" y="696468"/>
                        </a:lnTo>
                        <a:lnTo>
                          <a:pt x="2030729" y="646938"/>
                        </a:lnTo>
                        <a:lnTo>
                          <a:pt x="2065782" y="594360"/>
                        </a:lnTo>
                        <a:lnTo>
                          <a:pt x="2097786" y="541020"/>
                        </a:lnTo>
                        <a:lnTo>
                          <a:pt x="2125979" y="484632"/>
                        </a:lnTo>
                        <a:lnTo>
                          <a:pt x="2151888" y="427482"/>
                        </a:lnTo>
                        <a:lnTo>
                          <a:pt x="2173985" y="368808"/>
                        </a:lnTo>
                        <a:lnTo>
                          <a:pt x="2193035" y="309372"/>
                        </a:lnTo>
                        <a:lnTo>
                          <a:pt x="2209037" y="248412"/>
                        </a:lnTo>
                        <a:lnTo>
                          <a:pt x="2221229" y="187451"/>
                        </a:lnTo>
                        <a:lnTo>
                          <a:pt x="2229611" y="124968"/>
                        </a:lnTo>
                        <a:lnTo>
                          <a:pt x="2234945" y="62484"/>
                        </a:lnTo>
                        <a:lnTo>
                          <a:pt x="2236469" y="0"/>
                        </a:lnTo>
                      </a:path>
                    </a:pathLst>
                  </a:custGeom>
                  <a:ln w="3175">
                    <a:solidFill>
                      <a:srgbClr val="000000"/>
                    </a:solidFill>
                  </a:ln>
                </p:spPr>
                <p:txBody>
                  <a:bodyPr wrap="square" lIns="0" tIns="0" rIns="0" bIns="0" rtlCol="0"/>
                  <a:lstStyle/>
                  <a:p>
                    <a:endParaRPr sz="800"/>
                  </a:p>
                </p:txBody>
              </p:sp>
              <p:sp>
                <p:nvSpPr>
                  <p:cNvPr id="40" name="object 23">
                    <a:extLst>
                      <a:ext uri="{FF2B5EF4-FFF2-40B4-BE49-F238E27FC236}">
                        <a16:creationId xmlns:a16="http://schemas.microsoft.com/office/drawing/2014/main" id="{F8D85F69-EC2D-D489-A5A5-943EDF384780}"/>
                      </a:ext>
                    </a:extLst>
                  </p:cNvPr>
                  <p:cNvSpPr/>
                  <p:nvPr/>
                </p:nvSpPr>
                <p:spPr>
                  <a:xfrm>
                    <a:off x="868680" y="4856225"/>
                    <a:ext cx="2659380" cy="0"/>
                  </a:xfrm>
                  <a:custGeom>
                    <a:avLst/>
                    <a:gdLst/>
                    <a:ahLst/>
                    <a:cxnLst/>
                    <a:rect l="l" t="t" r="r" b="b"/>
                    <a:pathLst>
                      <a:path w="2659379">
                        <a:moveTo>
                          <a:pt x="2659379" y="0"/>
                        </a:moveTo>
                        <a:lnTo>
                          <a:pt x="2577083" y="0"/>
                        </a:lnTo>
                      </a:path>
                      <a:path w="2659379">
                        <a:moveTo>
                          <a:pt x="2497073" y="0"/>
                        </a:moveTo>
                        <a:lnTo>
                          <a:pt x="2335530" y="0"/>
                        </a:lnTo>
                      </a:path>
                      <a:path w="2659379">
                        <a:moveTo>
                          <a:pt x="2255520" y="0"/>
                        </a:moveTo>
                        <a:lnTo>
                          <a:pt x="2093976" y="0"/>
                        </a:lnTo>
                      </a:path>
                      <a:path w="2659379">
                        <a:moveTo>
                          <a:pt x="2013965" y="0"/>
                        </a:moveTo>
                        <a:lnTo>
                          <a:pt x="1853183" y="0"/>
                        </a:lnTo>
                      </a:path>
                      <a:path w="2659379">
                        <a:moveTo>
                          <a:pt x="1772412" y="0"/>
                        </a:moveTo>
                        <a:lnTo>
                          <a:pt x="1611630" y="0"/>
                        </a:lnTo>
                      </a:path>
                      <a:path w="2659379">
                        <a:moveTo>
                          <a:pt x="1530858" y="0"/>
                        </a:moveTo>
                        <a:lnTo>
                          <a:pt x="1370076" y="0"/>
                        </a:lnTo>
                      </a:path>
                      <a:path w="2659379">
                        <a:moveTo>
                          <a:pt x="1289303" y="0"/>
                        </a:moveTo>
                        <a:lnTo>
                          <a:pt x="1127759" y="0"/>
                        </a:lnTo>
                      </a:path>
                      <a:path w="2659379">
                        <a:moveTo>
                          <a:pt x="1047750" y="0"/>
                        </a:moveTo>
                        <a:lnTo>
                          <a:pt x="886968" y="0"/>
                        </a:lnTo>
                      </a:path>
                      <a:path w="2659379">
                        <a:moveTo>
                          <a:pt x="806195" y="0"/>
                        </a:moveTo>
                        <a:lnTo>
                          <a:pt x="645413" y="0"/>
                        </a:lnTo>
                      </a:path>
                      <a:path w="2659379">
                        <a:moveTo>
                          <a:pt x="564641" y="0"/>
                        </a:moveTo>
                        <a:lnTo>
                          <a:pt x="403859" y="0"/>
                        </a:lnTo>
                      </a:path>
                      <a:path w="2659379">
                        <a:moveTo>
                          <a:pt x="323088" y="0"/>
                        </a:moveTo>
                        <a:lnTo>
                          <a:pt x="162306" y="0"/>
                        </a:lnTo>
                      </a:path>
                      <a:path w="2659379">
                        <a:moveTo>
                          <a:pt x="81533" y="0"/>
                        </a:moveTo>
                        <a:lnTo>
                          <a:pt x="0" y="0"/>
                        </a:lnTo>
                      </a:path>
                    </a:pathLst>
                  </a:custGeom>
                  <a:ln w="3175">
                    <a:solidFill>
                      <a:srgbClr val="00FFFF"/>
                    </a:solidFill>
                  </a:ln>
                </p:spPr>
                <p:txBody>
                  <a:bodyPr wrap="square" lIns="0" tIns="0" rIns="0" bIns="0" rtlCol="0"/>
                  <a:lstStyle/>
                  <a:p>
                    <a:endParaRPr sz="800"/>
                  </a:p>
                </p:txBody>
              </p:sp>
              <p:sp>
                <p:nvSpPr>
                  <p:cNvPr id="41" name="object 24">
                    <a:extLst>
                      <a:ext uri="{FF2B5EF4-FFF2-40B4-BE49-F238E27FC236}">
                        <a16:creationId xmlns:a16="http://schemas.microsoft.com/office/drawing/2014/main" id="{89AD4B20-4DB7-EF1A-B9F1-C381A8BDA23D}"/>
                      </a:ext>
                    </a:extLst>
                  </p:cNvPr>
                  <p:cNvSpPr/>
                  <p:nvPr/>
                </p:nvSpPr>
                <p:spPr>
                  <a:xfrm>
                    <a:off x="2239518" y="5040629"/>
                    <a:ext cx="786765" cy="826769"/>
                  </a:xfrm>
                  <a:custGeom>
                    <a:avLst/>
                    <a:gdLst/>
                    <a:ahLst/>
                    <a:cxnLst/>
                    <a:rect l="l" t="t" r="r" b="b"/>
                    <a:pathLst>
                      <a:path w="786764" h="826770">
                        <a:moveTo>
                          <a:pt x="26669" y="758190"/>
                        </a:moveTo>
                        <a:lnTo>
                          <a:pt x="70865" y="751332"/>
                        </a:lnTo>
                        <a:lnTo>
                          <a:pt x="114300" y="740664"/>
                        </a:lnTo>
                        <a:lnTo>
                          <a:pt x="156971" y="726948"/>
                        </a:lnTo>
                        <a:lnTo>
                          <a:pt x="198119" y="710946"/>
                        </a:lnTo>
                        <a:lnTo>
                          <a:pt x="238506" y="690372"/>
                        </a:lnTo>
                        <a:lnTo>
                          <a:pt x="277368" y="667512"/>
                        </a:lnTo>
                        <a:lnTo>
                          <a:pt x="313944" y="641604"/>
                        </a:lnTo>
                        <a:lnTo>
                          <a:pt x="348233" y="613410"/>
                        </a:lnTo>
                        <a:lnTo>
                          <a:pt x="381000" y="582168"/>
                        </a:lnTo>
                        <a:lnTo>
                          <a:pt x="410718" y="548640"/>
                        </a:lnTo>
                        <a:lnTo>
                          <a:pt x="437388" y="513588"/>
                        </a:lnTo>
                        <a:lnTo>
                          <a:pt x="461771" y="475488"/>
                        </a:lnTo>
                        <a:lnTo>
                          <a:pt x="483107" y="436625"/>
                        </a:lnTo>
                        <a:lnTo>
                          <a:pt x="501395" y="395478"/>
                        </a:lnTo>
                        <a:lnTo>
                          <a:pt x="516636" y="353568"/>
                        </a:lnTo>
                        <a:lnTo>
                          <a:pt x="528827" y="310134"/>
                        </a:lnTo>
                        <a:lnTo>
                          <a:pt x="537209" y="265938"/>
                        </a:lnTo>
                        <a:lnTo>
                          <a:pt x="542544" y="221742"/>
                        </a:lnTo>
                        <a:lnTo>
                          <a:pt x="544068" y="176784"/>
                        </a:lnTo>
                      </a:path>
                      <a:path w="786764" h="826770">
                        <a:moveTo>
                          <a:pt x="0" y="766572"/>
                        </a:moveTo>
                        <a:lnTo>
                          <a:pt x="46481" y="761238"/>
                        </a:lnTo>
                        <a:lnTo>
                          <a:pt x="92201" y="752856"/>
                        </a:lnTo>
                        <a:lnTo>
                          <a:pt x="137159" y="740664"/>
                        </a:lnTo>
                        <a:lnTo>
                          <a:pt x="181356" y="724662"/>
                        </a:lnTo>
                        <a:lnTo>
                          <a:pt x="224027" y="705612"/>
                        </a:lnTo>
                        <a:lnTo>
                          <a:pt x="264413" y="682752"/>
                        </a:lnTo>
                        <a:lnTo>
                          <a:pt x="304038" y="656844"/>
                        </a:lnTo>
                        <a:lnTo>
                          <a:pt x="340613" y="627888"/>
                        </a:lnTo>
                        <a:lnTo>
                          <a:pt x="374904" y="596646"/>
                        </a:lnTo>
                        <a:lnTo>
                          <a:pt x="406907" y="562356"/>
                        </a:lnTo>
                        <a:lnTo>
                          <a:pt x="435863" y="525780"/>
                        </a:lnTo>
                        <a:lnTo>
                          <a:pt x="461771" y="486918"/>
                        </a:lnTo>
                        <a:lnTo>
                          <a:pt x="485394" y="446532"/>
                        </a:lnTo>
                        <a:lnTo>
                          <a:pt x="504444" y="403860"/>
                        </a:lnTo>
                        <a:lnTo>
                          <a:pt x="521207" y="360425"/>
                        </a:lnTo>
                        <a:lnTo>
                          <a:pt x="533400" y="315468"/>
                        </a:lnTo>
                        <a:lnTo>
                          <a:pt x="542544" y="269748"/>
                        </a:lnTo>
                        <a:lnTo>
                          <a:pt x="548639" y="223266"/>
                        </a:lnTo>
                        <a:lnTo>
                          <a:pt x="550163" y="176784"/>
                        </a:lnTo>
                      </a:path>
                      <a:path w="786764" h="826770">
                        <a:moveTo>
                          <a:pt x="0" y="826770"/>
                        </a:moveTo>
                        <a:lnTo>
                          <a:pt x="54101" y="822198"/>
                        </a:lnTo>
                        <a:lnTo>
                          <a:pt x="108965" y="813816"/>
                        </a:lnTo>
                        <a:lnTo>
                          <a:pt x="162306" y="802386"/>
                        </a:lnTo>
                        <a:lnTo>
                          <a:pt x="214883" y="787146"/>
                        </a:lnTo>
                        <a:lnTo>
                          <a:pt x="265938" y="768096"/>
                        </a:lnTo>
                        <a:lnTo>
                          <a:pt x="316230" y="746760"/>
                        </a:lnTo>
                        <a:lnTo>
                          <a:pt x="364998" y="720852"/>
                        </a:lnTo>
                        <a:lnTo>
                          <a:pt x="411480" y="692658"/>
                        </a:lnTo>
                        <a:lnTo>
                          <a:pt x="456438" y="661416"/>
                        </a:lnTo>
                        <a:lnTo>
                          <a:pt x="499109" y="627126"/>
                        </a:lnTo>
                        <a:lnTo>
                          <a:pt x="539495" y="589788"/>
                        </a:lnTo>
                        <a:lnTo>
                          <a:pt x="576833" y="550164"/>
                        </a:lnTo>
                        <a:lnTo>
                          <a:pt x="611886" y="508254"/>
                        </a:lnTo>
                        <a:lnTo>
                          <a:pt x="643889" y="464058"/>
                        </a:lnTo>
                        <a:lnTo>
                          <a:pt x="673607" y="417575"/>
                        </a:lnTo>
                        <a:lnTo>
                          <a:pt x="699515" y="369570"/>
                        </a:lnTo>
                        <a:lnTo>
                          <a:pt x="722376" y="320040"/>
                        </a:lnTo>
                        <a:lnTo>
                          <a:pt x="741426" y="268986"/>
                        </a:lnTo>
                        <a:lnTo>
                          <a:pt x="757427" y="216408"/>
                        </a:lnTo>
                        <a:lnTo>
                          <a:pt x="770382" y="163068"/>
                        </a:lnTo>
                        <a:lnTo>
                          <a:pt x="779526" y="109728"/>
                        </a:lnTo>
                        <a:lnTo>
                          <a:pt x="784859" y="54864"/>
                        </a:lnTo>
                        <a:lnTo>
                          <a:pt x="786383" y="0"/>
                        </a:lnTo>
                      </a:path>
                      <a:path w="786764" h="826770">
                        <a:moveTo>
                          <a:pt x="26669" y="818388"/>
                        </a:moveTo>
                        <a:lnTo>
                          <a:pt x="79248" y="812292"/>
                        </a:lnTo>
                        <a:lnTo>
                          <a:pt x="131825" y="803148"/>
                        </a:lnTo>
                        <a:lnTo>
                          <a:pt x="182880" y="790194"/>
                        </a:lnTo>
                        <a:lnTo>
                          <a:pt x="233933" y="774192"/>
                        </a:lnTo>
                        <a:lnTo>
                          <a:pt x="283463" y="754380"/>
                        </a:lnTo>
                        <a:lnTo>
                          <a:pt x="331469" y="732282"/>
                        </a:lnTo>
                        <a:lnTo>
                          <a:pt x="377951" y="706374"/>
                        </a:lnTo>
                        <a:lnTo>
                          <a:pt x="422909" y="678180"/>
                        </a:lnTo>
                        <a:lnTo>
                          <a:pt x="465581" y="646176"/>
                        </a:lnTo>
                        <a:lnTo>
                          <a:pt x="505968" y="612648"/>
                        </a:lnTo>
                        <a:lnTo>
                          <a:pt x="544830" y="575310"/>
                        </a:lnTo>
                        <a:lnTo>
                          <a:pt x="580644" y="536448"/>
                        </a:lnTo>
                        <a:lnTo>
                          <a:pt x="614171" y="495300"/>
                        </a:lnTo>
                        <a:lnTo>
                          <a:pt x="644651" y="451866"/>
                        </a:lnTo>
                        <a:lnTo>
                          <a:pt x="672845" y="406908"/>
                        </a:lnTo>
                        <a:lnTo>
                          <a:pt x="697230" y="359664"/>
                        </a:lnTo>
                        <a:lnTo>
                          <a:pt x="719327" y="310896"/>
                        </a:lnTo>
                        <a:lnTo>
                          <a:pt x="737615" y="261366"/>
                        </a:lnTo>
                        <a:lnTo>
                          <a:pt x="752856" y="210312"/>
                        </a:lnTo>
                        <a:lnTo>
                          <a:pt x="765048" y="158496"/>
                        </a:lnTo>
                        <a:lnTo>
                          <a:pt x="773430" y="106680"/>
                        </a:lnTo>
                        <a:lnTo>
                          <a:pt x="778763" y="53340"/>
                        </a:lnTo>
                        <a:lnTo>
                          <a:pt x="780288" y="0"/>
                        </a:lnTo>
                      </a:path>
                    </a:pathLst>
                  </a:custGeom>
                  <a:ln w="3175">
                    <a:solidFill>
                      <a:srgbClr val="000000"/>
                    </a:solidFill>
                  </a:ln>
                </p:spPr>
                <p:txBody>
                  <a:bodyPr wrap="square" lIns="0" tIns="0" rIns="0" bIns="0" rtlCol="0"/>
                  <a:lstStyle/>
                  <a:p>
                    <a:endParaRPr sz="800"/>
                  </a:p>
                </p:txBody>
              </p:sp>
              <p:sp>
                <p:nvSpPr>
                  <p:cNvPr id="42" name="object 25">
                    <a:extLst>
                      <a:ext uri="{FF2B5EF4-FFF2-40B4-BE49-F238E27FC236}">
                        <a16:creationId xmlns:a16="http://schemas.microsoft.com/office/drawing/2014/main" id="{C39B62ED-487F-9F63-1234-27C0E7D88F23}"/>
                      </a:ext>
                    </a:extLst>
                  </p:cNvPr>
                  <p:cNvSpPr/>
                  <p:nvPr/>
                </p:nvSpPr>
                <p:spPr>
                  <a:xfrm>
                    <a:off x="2198369" y="5040629"/>
                    <a:ext cx="877569" cy="877569"/>
                  </a:xfrm>
                  <a:custGeom>
                    <a:avLst/>
                    <a:gdLst/>
                    <a:ahLst/>
                    <a:cxnLst/>
                    <a:rect l="l" t="t" r="r" b="b"/>
                    <a:pathLst>
                      <a:path w="877569" h="877570">
                        <a:moveTo>
                          <a:pt x="0" y="877062"/>
                        </a:moveTo>
                        <a:lnTo>
                          <a:pt x="54863" y="874776"/>
                        </a:lnTo>
                        <a:lnTo>
                          <a:pt x="109728" y="870204"/>
                        </a:lnTo>
                        <a:lnTo>
                          <a:pt x="163830" y="861060"/>
                        </a:lnTo>
                        <a:lnTo>
                          <a:pt x="203454" y="852678"/>
                        </a:lnTo>
                      </a:path>
                      <a:path w="877569" h="877570">
                        <a:moveTo>
                          <a:pt x="318516" y="816864"/>
                        </a:moveTo>
                        <a:lnTo>
                          <a:pt x="323088" y="815340"/>
                        </a:lnTo>
                        <a:lnTo>
                          <a:pt x="373380" y="793242"/>
                        </a:lnTo>
                        <a:lnTo>
                          <a:pt x="422148" y="768096"/>
                        </a:lnTo>
                        <a:lnTo>
                          <a:pt x="462534" y="744474"/>
                        </a:lnTo>
                      </a:path>
                      <a:path w="877569" h="877570">
                        <a:moveTo>
                          <a:pt x="560069" y="674370"/>
                        </a:moveTo>
                        <a:lnTo>
                          <a:pt x="600456" y="639318"/>
                        </a:lnTo>
                        <a:lnTo>
                          <a:pt x="639318" y="600456"/>
                        </a:lnTo>
                        <a:lnTo>
                          <a:pt x="674369" y="560832"/>
                        </a:lnTo>
                      </a:path>
                      <a:path w="877569" h="877570">
                        <a:moveTo>
                          <a:pt x="744474" y="462534"/>
                        </a:moveTo>
                        <a:lnTo>
                          <a:pt x="768857" y="422910"/>
                        </a:lnTo>
                        <a:lnTo>
                          <a:pt x="793242" y="373380"/>
                        </a:lnTo>
                        <a:lnTo>
                          <a:pt x="815340" y="323088"/>
                        </a:lnTo>
                        <a:lnTo>
                          <a:pt x="816863" y="319278"/>
                        </a:lnTo>
                      </a:path>
                      <a:path w="877569" h="877570">
                        <a:moveTo>
                          <a:pt x="852678" y="204216"/>
                        </a:moveTo>
                        <a:lnTo>
                          <a:pt x="861060" y="164592"/>
                        </a:lnTo>
                        <a:lnTo>
                          <a:pt x="870204" y="110490"/>
                        </a:lnTo>
                        <a:lnTo>
                          <a:pt x="874776" y="55625"/>
                        </a:lnTo>
                        <a:lnTo>
                          <a:pt x="877062" y="0"/>
                        </a:lnTo>
                      </a:path>
                    </a:pathLst>
                  </a:custGeom>
                  <a:ln w="3175">
                    <a:solidFill>
                      <a:srgbClr val="006500"/>
                    </a:solidFill>
                  </a:ln>
                </p:spPr>
                <p:txBody>
                  <a:bodyPr wrap="square" lIns="0" tIns="0" rIns="0" bIns="0" rtlCol="0"/>
                  <a:lstStyle/>
                  <a:p>
                    <a:endParaRPr sz="800"/>
                  </a:p>
                </p:txBody>
              </p:sp>
              <p:sp>
                <p:nvSpPr>
                  <p:cNvPr id="43" name="object 26">
                    <a:extLst>
                      <a:ext uri="{FF2B5EF4-FFF2-40B4-BE49-F238E27FC236}">
                        <a16:creationId xmlns:a16="http://schemas.microsoft.com/office/drawing/2014/main" id="{828F9A29-EE2F-FA08-49EF-3EDED272ACF6}"/>
                      </a:ext>
                    </a:extLst>
                  </p:cNvPr>
                  <p:cNvSpPr/>
                  <p:nvPr/>
                </p:nvSpPr>
                <p:spPr>
                  <a:xfrm>
                    <a:off x="2198369" y="4856225"/>
                    <a:ext cx="1118235" cy="1118235"/>
                  </a:xfrm>
                  <a:custGeom>
                    <a:avLst/>
                    <a:gdLst/>
                    <a:ahLst/>
                    <a:cxnLst/>
                    <a:rect l="l" t="t" r="r" b="b"/>
                    <a:pathLst>
                      <a:path w="1118235" h="1118235">
                        <a:moveTo>
                          <a:pt x="59436" y="1116329"/>
                        </a:moveTo>
                        <a:lnTo>
                          <a:pt x="76962" y="1098803"/>
                        </a:lnTo>
                      </a:path>
                      <a:path w="1118235" h="1118235">
                        <a:moveTo>
                          <a:pt x="1098803" y="76962"/>
                        </a:moveTo>
                        <a:lnTo>
                          <a:pt x="1116329" y="59436"/>
                        </a:lnTo>
                      </a:path>
                      <a:path w="1118235" h="1118235">
                        <a:moveTo>
                          <a:pt x="0" y="1117853"/>
                        </a:moveTo>
                        <a:lnTo>
                          <a:pt x="16002" y="1101089"/>
                        </a:lnTo>
                      </a:path>
                      <a:path w="1118235" h="1118235">
                        <a:moveTo>
                          <a:pt x="1101852" y="16763"/>
                        </a:moveTo>
                        <a:lnTo>
                          <a:pt x="1117853" y="0"/>
                        </a:lnTo>
                      </a:path>
                      <a:path w="1118235" h="1118235">
                        <a:moveTo>
                          <a:pt x="122681" y="1110996"/>
                        </a:moveTo>
                        <a:lnTo>
                          <a:pt x="141731" y="1091946"/>
                        </a:lnTo>
                      </a:path>
                      <a:path w="1118235" h="1118235">
                        <a:moveTo>
                          <a:pt x="1092707" y="141732"/>
                        </a:moveTo>
                        <a:lnTo>
                          <a:pt x="1111757" y="122682"/>
                        </a:lnTo>
                      </a:path>
                      <a:path w="1118235" h="1118235">
                        <a:moveTo>
                          <a:pt x="190500" y="1101089"/>
                        </a:moveTo>
                        <a:lnTo>
                          <a:pt x="211074" y="1080515"/>
                        </a:lnTo>
                      </a:path>
                      <a:path w="1118235" h="1118235">
                        <a:moveTo>
                          <a:pt x="1081277" y="211074"/>
                        </a:moveTo>
                        <a:lnTo>
                          <a:pt x="1101852" y="190500"/>
                        </a:lnTo>
                      </a:path>
                      <a:path w="1118235" h="1118235">
                        <a:moveTo>
                          <a:pt x="263652" y="1085850"/>
                        </a:moveTo>
                        <a:lnTo>
                          <a:pt x="286512" y="1063752"/>
                        </a:lnTo>
                      </a:path>
                      <a:path w="1118235" h="1118235">
                        <a:moveTo>
                          <a:pt x="1063752" y="286512"/>
                        </a:moveTo>
                        <a:lnTo>
                          <a:pt x="1086612" y="263651"/>
                        </a:lnTo>
                      </a:path>
                      <a:path w="1118235" h="1118235">
                        <a:moveTo>
                          <a:pt x="345186" y="1062989"/>
                        </a:moveTo>
                        <a:lnTo>
                          <a:pt x="371094" y="1037082"/>
                        </a:lnTo>
                      </a:path>
                      <a:path w="1118235" h="1118235">
                        <a:moveTo>
                          <a:pt x="1037082" y="371094"/>
                        </a:moveTo>
                        <a:lnTo>
                          <a:pt x="1063752" y="345186"/>
                        </a:lnTo>
                      </a:path>
                      <a:path w="1118235" h="1118235">
                        <a:moveTo>
                          <a:pt x="438150" y="1028700"/>
                        </a:moveTo>
                        <a:lnTo>
                          <a:pt x="470916" y="995934"/>
                        </a:lnTo>
                      </a:path>
                      <a:path w="1118235" h="1118235">
                        <a:moveTo>
                          <a:pt x="995934" y="470153"/>
                        </a:moveTo>
                        <a:lnTo>
                          <a:pt x="1028700" y="438150"/>
                        </a:lnTo>
                      </a:path>
                      <a:path w="1118235" h="1118235">
                        <a:moveTo>
                          <a:pt x="553212" y="971550"/>
                        </a:moveTo>
                        <a:lnTo>
                          <a:pt x="602742" y="922020"/>
                        </a:lnTo>
                      </a:path>
                      <a:path w="1118235" h="1118235">
                        <a:moveTo>
                          <a:pt x="922019" y="602741"/>
                        </a:moveTo>
                        <a:lnTo>
                          <a:pt x="971550" y="553212"/>
                        </a:lnTo>
                      </a:path>
                    </a:pathLst>
                  </a:custGeom>
                  <a:ln w="3175">
                    <a:solidFill>
                      <a:srgbClr val="FF0000"/>
                    </a:solidFill>
                  </a:ln>
                </p:spPr>
                <p:txBody>
                  <a:bodyPr wrap="square" lIns="0" tIns="0" rIns="0" bIns="0" rtlCol="0"/>
                  <a:lstStyle/>
                  <a:p>
                    <a:endParaRPr sz="800"/>
                  </a:p>
                </p:txBody>
              </p:sp>
              <p:sp>
                <p:nvSpPr>
                  <p:cNvPr id="44" name="object 27">
                    <a:extLst>
                      <a:ext uri="{FF2B5EF4-FFF2-40B4-BE49-F238E27FC236}">
                        <a16:creationId xmlns:a16="http://schemas.microsoft.com/office/drawing/2014/main" id="{272F906B-B75F-57B4-0F64-E508B015324C}"/>
                      </a:ext>
                    </a:extLst>
                  </p:cNvPr>
                  <p:cNvSpPr/>
                  <p:nvPr/>
                </p:nvSpPr>
                <p:spPr>
                  <a:xfrm>
                    <a:off x="1802891" y="4977383"/>
                    <a:ext cx="791210" cy="751840"/>
                  </a:xfrm>
                  <a:custGeom>
                    <a:avLst/>
                    <a:gdLst/>
                    <a:ahLst/>
                    <a:cxnLst/>
                    <a:rect l="l" t="t" r="r" b="b"/>
                    <a:pathLst>
                      <a:path w="791210" h="751839">
                        <a:moveTo>
                          <a:pt x="0" y="355853"/>
                        </a:moveTo>
                        <a:lnTo>
                          <a:pt x="6857" y="429005"/>
                        </a:lnTo>
                        <a:lnTo>
                          <a:pt x="26669" y="499110"/>
                        </a:lnTo>
                        <a:lnTo>
                          <a:pt x="59435" y="564641"/>
                        </a:lnTo>
                        <a:lnTo>
                          <a:pt x="103631" y="622553"/>
                        </a:lnTo>
                        <a:lnTo>
                          <a:pt x="157733" y="672083"/>
                        </a:lnTo>
                        <a:lnTo>
                          <a:pt x="220218" y="710183"/>
                        </a:lnTo>
                        <a:lnTo>
                          <a:pt x="288797" y="736853"/>
                        </a:lnTo>
                        <a:lnTo>
                          <a:pt x="361188" y="749807"/>
                        </a:lnTo>
                        <a:lnTo>
                          <a:pt x="397763" y="751331"/>
                        </a:lnTo>
                        <a:lnTo>
                          <a:pt x="433577" y="749045"/>
                        </a:lnTo>
                        <a:lnTo>
                          <a:pt x="505968" y="735329"/>
                        </a:lnTo>
                        <a:lnTo>
                          <a:pt x="573785" y="708660"/>
                        </a:lnTo>
                        <a:lnTo>
                          <a:pt x="636269" y="669798"/>
                        </a:lnTo>
                        <a:lnTo>
                          <a:pt x="689609" y="619505"/>
                        </a:lnTo>
                        <a:lnTo>
                          <a:pt x="733044" y="560831"/>
                        </a:lnTo>
                        <a:lnTo>
                          <a:pt x="765047" y="495300"/>
                        </a:lnTo>
                        <a:lnTo>
                          <a:pt x="784859" y="424433"/>
                        </a:lnTo>
                        <a:lnTo>
                          <a:pt x="790956" y="352043"/>
                        </a:lnTo>
                        <a:lnTo>
                          <a:pt x="788669" y="315467"/>
                        </a:lnTo>
                        <a:lnTo>
                          <a:pt x="774191" y="243839"/>
                        </a:lnTo>
                        <a:lnTo>
                          <a:pt x="746759" y="175260"/>
                        </a:lnTo>
                        <a:lnTo>
                          <a:pt x="707897" y="113537"/>
                        </a:lnTo>
                        <a:lnTo>
                          <a:pt x="657606" y="60198"/>
                        </a:lnTo>
                        <a:lnTo>
                          <a:pt x="598169" y="16763"/>
                        </a:lnTo>
                        <a:lnTo>
                          <a:pt x="566165" y="0"/>
                        </a:lnTo>
                      </a:path>
                    </a:pathLst>
                  </a:custGeom>
                  <a:ln w="3175">
                    <a:solidFill>
                      <a:srgbClr val="000000"/>
                    </a:solidFill>
                  </a:ln>
                </p:spPr>
                <p:txBody>
                  <a:bodyPr wrap="square" lIns="0" tIns="0" rIns="0" bIns="0" rtlCol="0"/>
                  <a:lstStyle/>
                  <a:p>
                    <a:endParaRPr sz="800"/>
                  </a:p>
                </p:txBody>
              </p:sp>
              <p:sp>
                <p:nvSpPr>
                  <p:cNvPr id="45" name="object 28">
                    <a:extLst>
                      <a:ext uri="{FF2B5EF4-FFF2-40B4-BE49-F238E27FC236}">
                        <a16:creationId xmlns:a16="http://schemas.microsoft.com/office/drawing/2014/main" id="{47355938-94C7-7B21-D295-C3CF8771E366}"/>
                      </a:ext>
                    </a:extLst>
                  </p:cNvPr>
                  <p:cNvSpPr/>
                  <p:nvPr/>
                </p:nvSpPr>
                <p:spPr>
                  <a:xfrm>
                    <a:off x="1588008" y="5217413"/>
                    <a:ext cx="1220470" cy="609600"/>
                  </a:xfrm>
                  <a:custGeom>
                    <a:avLst/>
                    <a:gdLst/>
                    <a:ahLst/>
                    <a:cxnLst/>
                    <a:rect l="l" t="t" r="r" b="b"/>
                    <a:pathLst>
                      <a:path w="1220470" h="609600">
                        <a:moveTo>
                          <a:pt x="0" y="0"/>
                        </a:moveTo>
                        <a:lnTo>
                          <a:pt x="2285" y="48006"/>
                        </a:lnTo>
                        <a:lnTo>
                          <a:pt x="7619" y="95250"/>
                        </a:lnTo>
                        <a:lnTo>
                          <a:pt x="16763" y="142494"/>
                        </a:lnTo>
                        <a:lnTo>
                          <a:pt x="29717" y="188213"/>
                        </a:lnTo>
                        <a:lnTo>
                          <a:pt x="30479" y="189737"/>
                        </a:lnTo>
                      </a:path>
                      <a:path w="1220470" h="609600">
                        <a:moveTo>
                          <a:pt x="79247" y="300227"/>
                        </a:moveTo>
                        <a:lnTo>
                          <a:pt x="89915" y="318515"/>
                        </a:lnTo>
                        <a:lnTo>
                          <a:pt x="116585" y="358139"/>
                        </a:lnTo>
                        <a:lnTo>
                          <a:pt x="146303" y="396239"/>
                        </a:lnTo>
                        <a:lnTo>
                          <a:pt x="176022" y="428244"/>
                        </a:lnTo>
                      </a:path>
                      <a:path w="1220470" h="609600">
                        <a:moveTo>
                          <a:pt x="268985" y="505206"/>
                        </a:moveTo>
                        <a:lnTo>
                          <a:pt x="291084" y="519684"/>
                        </a:lnTo>
                        <a:lnTo>
                          <a:pt x="332993" y="543306"/>
                        </a:lnTo>
                        <a:lnTo>
                          <a:pt x="376428" y="563118"/>
                        </a:lnTo>
                        <a:lnTo>
                          <a:pt x="412241" y="576072"/>
                        </a:lnTo>
                      </a:path>
                      <a:path w="1220470" h="609600">
                        <a:moveTo>
                          <a:pt x="529590" y="604265"/>
                        </a:moveTo>
                        <a:lnTo>
                          <a:pt x="562355" y="608076"/>
                        </a:lnTo>
                        <a:lnTo>
                          <a:pt x="610361" y="609600"/>
                        </a:lnTo>
                        <a:lnTo>
                          <a:pt x="658367" y="608076"/>
                        </a:lnTo>
                        <a:lnTo>
                          <a:pt x="690372" y="604265"/>
                        </a:lnTo>
                      </a:path>
                      <a:path w="1220470" h="609600">
                        <a:moveTo>
                          <a:pt x="807719" y="576072"/>
                        </a:moveTo>
                        <a:lnTo>
                          <a:pt x="843534" y="563118"/>
                        </a:lnTo>
                        <a:lnTo>
                          <a:pt x="886967" y="543306"/>
                        </a:lnTo>
                        <a:lnTo>
                          <a:pt x="928878" y="519684"/>
                        </a:lnTo>
                        <a:lnTo>
                          <a:pt x="950975" y="505206"/>
                        </a:lnTo>
                      </a:path>
                      <a:path w="1220470" h="609600">
                        <a:moveTo>
                          <a:pt x="1043940" y="428244"/>
                        </a:moveTo>
                        <a:lnTo>
                          <a:pt x="1074419" y="396239"/>
                        </a:lnTo>
                        <a:lnTo>
                          <a:pt x="1104137" y="358139"/>
                        </a:lnTo>
                        <a:lnTo>
                          <a:pt x="1130046" y="318515"/>
                        </a:lnTo>
                        <a:lnTo>
                          <a:pt x="1140714" y="300227"/>
                        </a:lnTo>
                      </a:path>
                      <a:path w="1220470" h="609600">
                        <a:moveTo>
                          <a:pt x="1189481" y="189737"/>
                        </a:moveTo>
                        <a:lnTo>
                          <a:pt x="1190243" y="188213"/>
                        </a:lnTo>
                        <a:lnTo>
                          <a:pt x="1203198" y="142494"/>
                        </a:lnTo>
                        <a:lnTo>
                          <a:pt x="1213104" y="95250"/>
                        </a:lnTo>
                        <a:lnTo>
                          <a:pt x="1218437" y="48006"/>
                        </a:lnTo>
                        <a:lnTo>
                          <a:pt x="1219961" y="0"/>
                        </a:lnTo>
                      </a:path>
                    </a:pathLst>
                  </a:custGeom>
                  <a:ln w="3175">
                    <a:solidFill>
                      <a:srgbClr val="006500"/>
                    </a:solidFill>
                  </a:ln>
                </p:spPr>
                <p:txBody>
                  <a:bodyPr wrap="square" lIns="0" tIns="0" rIns="0" bIns="0" rtlCol="0"/>
                  <a:lstStyle/>
                  <a:p>
                    <a:endParaRPr sz="800"/>
                  </a:p>
                </p:txBody>
              </p:sp>
              <p:sp>
                <p:nvSpPr>
                  <p:cNvPr id="46" name="object 29">
                    <a:extLst>
                      <a:ext uri="{FF2B5EF4-FFF2-40B4-BE49-F238E27FC236}">
                        <a16:creationId xmlns:a16="http://schemas.microsoft.com/office/drawing/2014/main" id="{5FD15A88-B31B-19A7-D8C1-B919EC71F466}"/>
                      </a:ext>
                    </a:extLst>
                  </p:cNvPr>
                  <p:cNvSpPr/>
                  <p:nvPr/>
                </p:nvSpPr>
                <p:spPr>
                  <a:xfrm>
                    <a:off x="1703069" y="5333237"/>
                    <a:ext cx="989965" cy="116205"/>
                  </a:xfrm>
                  <a:custGeom>
                    <a:avLst/>
                    <a:gdLst/>
                    <a:ahLst/>
                    <a:cxnLst/>
                    <a:rect l="l" t="t" r="r" b="b"/>
                    <a:pathLst>
                      <a:path w="989964" h="116204">
                        <a:moveTo>
                          <a:pt x="0" y="0"/>
                        </a:moveTo>
                        <a:lnTo>
                          <a:pt x="92963" y="0"/>
                        </a:lnTo>
                      </a:path>
                      <a:path w="989964" h="116204">
                        <a:moveTo>
                          <a:pt x="172974" y="0"/>
                        </a:moveTo>
                        <a:lnTo>
                          <a:pt x="333756" y="0"/>
                        </a:lnTo>
                      </a:path>
                      <a:path w="989964" h="116204">
                        <a:moveTo>
                          <a:pt x="414528" y="0"/>
                        </a:moveTo>
                        <a:lnTo>
                          <a:pt x="575310" y="0"/>
                        </a:lnTo>
                      </a:path>
                      <a:path w="989964" h="116204">
                        <a:moveTo>
                          <a:pt x="656082" y="0"/>
                        </a:moveTo>
                        <a:lnTo>
                          <a:pt x="816863" y="0"/>
                        </a:lnTo>
                      </a:path>
                      <a:path w="989964" h="116204">
                        <a:moveTo>
                          <a:pt x="897636" y="0"/>
                        </a:moveTo>
                        <a:lnTo>
                          <a:pt x="989838" y="0"/>
                        </a:lnTo>
                      </a:path>
                      <a:path w="989964" h="116204">
                        <a:moveTo>
                          <a:pt x="797052" y="115824"/>
                        </a:moveTo>
                        <a:lnTo>
                          <a:pt x="656082" y="115824"/>
                        </a:lnTo>
                      </a:path>
                      <a:path w="989964" h="116204">
                        <a:moveTo>
                          <a:pt x="575310" y="115824"/>
                        </a:moveTo>
                        <a:lnTo>
                          <a:pt x="414528" y="115824"/>
                        </a:lnTo>
                      </a:path>
                      <a:path w="989964" h="116204">
                        <a:moveTo>
                          <a:pt x="333756" y="115824"/>
                        </a:moveTo>
                        <a:lnTo>
                          <a:pt x="192786" y="115824"/>
                        </a:lnTo>
                      </a:path>
                    </a:pathLst>
                  </a:custGeom>
                  <a:ln w="3175">
                    <a:solidFill>
                      <a:srgbClr val="00FFFF"/>
                    </a:solidFill>
                  </a:ln>
                </p:spPr>
                <p:txBody>
                  <a:bodyPr wrap="square" lIns="0" tIns="0" rIns="0" bIns="0" rtlCol="0"/>
                  <a:lstStyle/>
                  <a:p>
                    <a:endParaRPr sz="800"/>
                  </a:p>
                </p:txBody>
              </p:sp>
              <p:sp>
                <p:nvSpPr>
                  <p:cNvPr id="47" name="object 30">
                    <a:extLst>
                      <a:ext uri="{FF2B5EF4-FFF2-40B4-BE49-F238E27FC236}">
                        <a16:creationId xmlns:a16="http://schemas.microsoft.com/office/drawing/2014/main" id="{3A00CBF1-15B3-375A-884E-416B4FED7ED1}"/>
                      </a:ext>
                    </a:extLst>
                  </p:cNvPr>
                  <p:cNvSpPr/>
                  <p:nvPr/>
                </p:nvSpPr>
                <p:spPr>
                  <a:xfrm>
                    <a:off x="2203704" y="5181600"/>
                    <a:ext cx="261620" cy="438150"/>
                  </a:xfrm>
                  <a:custGeom>
                    <a:avLst/>
                    <a:gdLst/>
                    <a:ahLst/>
                    <a:cxnLst/>
                    <a:rect l="l" t="t" r="r" b="b"/>
                    <a:pathLst>
                      <a:path w="261619" h="438150">
                        <a:moveTo>
                          <a:pt x="198881" y="438150"/>
                        </a:moveTo>
                        <a:lnTo>
                          <a:pt x="232409" y="388620"/>
                        </a:lnTo>
                        <a:lnTo>
                          <a:pt x="252983" y="332232"/>
                        </a:lnTo>
                        <a:lnTo>
                          <a:pt x="261365" y="272796"/>
                        </a:lnTo>
                        <a:lnTo>
                          <a:pt x="260603" y="243077"/>
                        </a:lnTo>
                        <a:lnTo>
                          <a:pt x="248412" y="184403"/>
                        </a:lnTo>
                        <a:lnTo>
                          <a:pt x="223265" y="129539"/>
                        </a:lnTo>
                        <a:lnTo>
                          <a:pt x="187451" y="82296"/>
                        </a:lnTo>
                        <a:lnTo>
                          <a:pt x="140969" y="44196"/>
                        </a:lnTo>
                        <a:lnTo>
                          <a:pt x="87629" y="16763"/>
                        </a:lnTo>
                        <a:lnTo>
                          <a:pt x="29718" y="2286"/>
                        </a:lnTo>
                        <a:lnTo>
                          <a:pt x="0" y="0"/>
                        </a:lnTo>
                      </a:path>
                    </a:pathLst>
                  </a:custGeom>
                  <a:ln w="3175">
                    <a:solidFill>
                      <a:srgbClr val="000000"/>
                    </a:solidFill>
                  </a:ln>
                </p:spPr>
                <p:txBody>
                  <a:bodyPr wrap="square" lIns="0" tIns="0" rIns="0" bIns="0" rtlCol="0"/>
                  <a:lstStyle/>
                  <a:p>
                    <a:endParaRPr sz="800"/>
                  </a:p>
                </p:txBody>
              </p:sp>
              <p:pic>
                <p:nvPicPr>
                  <p:cNvPr id="48" name="object 31">
                    <a:extLst>
                      <a:ext uri="{FF2B5EF4-FFF2-40B4-BE49-F238E27FC236}">
                        <a16:creationId xmlns:a16="http://schemas.microsoft.com/office/drawing/2014/main" id="{34A4C3F2-42A8-6B6E-68B3-A125B6286403}"/>
                      </a:ext>
                    </a:extLst>
                  </p:cNvPr>
                  <p:cNvPicPr/>
                  <p:nvPr/>
                </p:nvPicPr>
                <p:blipFill>
                  <a:blip r:embed="rId12" cstate="print"/>
                  <a:stretch>
                    <a:fillRect/>
                  </a:stretch>
                </p:blipFill>
                <p:spPr>
                  <a:xfrm>
                    <a:off x="2300097" y="4961762"/>
                    <a:ext cx="195834" cy="132587"/>
                  </a:xfrm>
                  <a:prstGeom prst="rect">
                    <a:avLst/>
                  </a:prstGeom>
                </p:spPr>
              </p:pic>
              <p:sp>
                <p:nvSpPr>
                  <p:cNvPr id="49" name="object 32">
                    <a:extLst>
                      <a:ext uri="{FF2B5EF4-FFF2-40B4-BE49-F238E27FC236}">
                        <a16:creationId xmlns:a16="http://schemas.microsoft.com/office/drawing/2014/main" id="{B5B734F1-00D1-871A-9971-9D47D829B2D1}"/>
                      </a:ext>
                    </a:extLst>
                  </p:cNvPr>
                  <p:cNvSpPr/>
                  <p:nvPr/>
                </p:nvSpPr>
                <p:spPr>
                  <a:xfrm>
                    <a:off x="914400" y="4856225"/>
                    <a:ext cx="1351915" cy="951865"/>
                  </a:xfrm>
                  <a:custGeom>
                    <a:avLst/>
                    <a:gdLst/>
                    <a:ahLst/>
                    <a:cxnLst/>
                    <a:rect l="l" t="t" r="r" b="b"/>
                    <a:pathLst>
                      <a:path w="1351914" h="951864">
                        <a:moveTo>
                          <a:pt x="0" y="0"/>
                        </a:moveTo>
                        <a:lnTo>
                          <a:pt x="1524" y="67818"/>
                        </a:lnTo>
                        <a:lnTo>
                          <a:pt x="6858" y="135636"/>
                        </a:lnTo>
                        <a:lnTo>
                          <a:pt x="16002" y="203453"/>
                        </a:lnTo>
                        <a:lnTo>
                          <a:pt x="28956" y="270510"/>
                        </a:lnTo>
                        <a:lnTo>
                          <a:pt x="44958" y="336803"/>
                        </a:lnTo>
                        <a:lnTo>
                          <a:pt x="64769" y="401574"/>
                        </a:lnTo>
                        <a:lnTo>
                          <a:pt x="87630" y="465582"/>
                        </a:lnTo>
                        <a:lnTo>
                          <a:pt x="114300" y="528827"/>
                        </a:lnTo>
                        <a:lnTo>
                          <a:pt x="144018" y="589788"/>
                        </a:lnTo>
                        <a:lnTo>
                          <a:pt x="176784" y="649986"/>
                        </a:lnTo>
                      </a:path>
                      <a:path w="1351914" h="951864">
                        <a:moveTo>
                          <a:pt x="1345692" y="943356"/>
                        </a:moveTo>
                        <a:lnTo>
                          <a:pt x="1351788" y="942594"/>
                        </a:lnTo>
                      </a:path>
                      <a:path w="1351914" h="951864">
                        <a:moveTo>
                          <a:pt x="1344930" y="937260"/>
                        </a:moveTo>
                        <a:lnTo>
                          <a:pt x="1345692" y="943356"/>
                        </a:lnTo>
                      </a:path>
                      <a:path w="1351914" h="951864">
                        <a:moveTo>
                          <a:pt x="1253489" y="934974"/>
                        </a:moveTo>
                        <a:lnTo>
                          <a:pt x="1252727" y="951738"/>
                        </a:lnTo>
                      </a:path>
                    </a:pathLst>
                  </a:custGeom>
                  <a:ln w="3175">
                    <a:solidFill>
                      <a:srgbClr val="000000"/>
                    </a:solidFill>
                  </a:ln>
                </p:spPr>
                <p:txBody>
                  <a:bodyPr wrap="square" lIns="0" tIns="0" rIns="0" bIns="0" rtlCol="0"/>
                  <a:lstStyle/>
                  <a:p>
                    <a:endParaRPr sz="800"/>
                  </a:p>
                </p:txBody>
              </p:sp>
              <p:sp>
                <p:nvSpPr>
                  <p:cNvPr id="50" name="object 33">
                    <a:extLst>
                      <a:ext uri="{FF2B5EF4-FFF2-40B4-BE49-F238E27FC236}">
                        <a16:creationId xmlns:a16="http://schemas.microsoft.com/office/drawing/2014/main" id="{DA3315E5-42D1-8C9F-D448-B87F8B885B70}"/>
                      </a:ext>
                    </a:extLst>
                  </p:cNvPr>
                  <p:cNvSpPr/>
                  <p:nvPr/>
                </p:nvSpPr>
                <p:spPr>
                  <a:xfrm>
                    <a:off x="2193036" y="5791961"/>
                    <a:ext cx="10795" cy="10795"/>
                  </a:xfrm>
                  <a:custGeom>
                    <a:avLst/>
                    <a:gdLst/>
                    <a:ahLst/>
                    <a:cxnLst/>
                    <a:rect l="l" t="t" r="r" b="b"/>
                    <a:pathLst>
                      <a:path w="10794" h="10795">
                        <a:moveTo>
                          <a:pt x="0" y="0"/>
                        </a:moveTo>
                        <a:lnTo>
                          <a:pt x="0" y="10667"/>
                        </a:lnTo>
                      </a:path>
                      <a:path w="10794" h="10795">
                        <a:moveTo>
                          <a:pt x="10668" y="10667"/>
                        </a:moveTo>
                        <a:lnTo>
                          <a:pt x="10668" y="0"/>
                        </a:lnTo>
                      </a:path>
                    </a:pathLst>
                  </a:custGeom>
                  <a:ln w="3175">
                    <a:solidFill>
                      <a:srgbClr val="006500"/>
                    </a:solidFill>
                  </a:ln>
                </p:spPr>
                <p:txBody>
                  <a:bodyPr wrap="square" lIns="0" tIns="0" rIns="0" bIns="0" rtlCol="0"/>
                  <a:lstStyle/>
                  <a:p>
                    <a:endParaRPr sz="800"/>
                  </a:p>
                </p:txBody>
              </p:sp>
              <p:sp>
                <p:nvSpPr>
                  <p:cNvPr id="51" name="object 34">
                    <a:extLst>
                      <a:ext uri="{FF2B5EF4-FFF2-40B4-BE49-F238E27FC236}">
                        <a16:creationId xmlns:a16="http://schemas.microsoft.com/office/drawing/2014/main" id="{01BBDE63-01D7-96A4-44EA-A80D2925CF91}"/>
                      </a:ext>
                    </a:extLst>
                  </p:cNvPr>
                  <p:cNvSpPr/>
                  <p:nvPr/>
                </p:nvSpPr>
                <p:spPr>
                  <a:xfrm>
                    <a:off x="2193797" y="5791961"/>
                    <a:ext cx="9525" cy="10795"/>
                  </a:xfrm>
                  <a:custGeom>
                    <a:avLst/>
                    <a:gdLst/>
                    <a:ahLst/>
                    <a:cxnLst/>
                    <a:rect l="l" t="t" r="r" b="b"/>
                    <a:pathLst>
                      <a:path w="9525" h="10795">
                        <a:moveTo>
                          <a:pt x="9143" y="10667"/>
                        </a:moveTo>
                        <a:lnTo>
                          <a:pt x="9143" y="0"/>
                        </a:lnTo>
                      </a:path>
                      <a:path w="9525" h="10795">
                        <a:moveTo>
                          <a:pt x="0" y="0"/>
                        </a:moveTo>
                        <a:lnTo>
                          <a:pt x="0" y="10667"/>
                        </a:lnTo>
                      </a:path>
                    </a:pathLst>
                  </a:custGeom>
                  <a:ln w="3175">
                    <a:solidFill>
                      <a:srgbClr val="000000"/>
                    </a:solidFill>
                  </a:ln>
                </p:spPr>
                <p:txBody>
                  <a:bodyPr wrap="square" lIns="0" tIns="0" rIns="0" bIns="0" rtlCol="0"/>
                  <a:lstStyle/>
                  <a:p>
                    <a:endParaRPr sz="800"/>
                  </a:p>
                </p:txBody>
              </p:sp>
              <p:sp>
                <p:nvSpPr>
                  <p:cNvPr id="52" name="object 35">
                    <a:extLst>
                      <a:ext uri="{FF2B5EF4-FFF2-40B4-BE49-F238E27FC236}">
                        <a16:creationId xmlns:a16="http://schemas.microsoft.com/office/drawing/2014/main" id="{D641022B-0462-F3B5-D397-75A3F11FDF0E}"/>
                      </a:ext>
                    </a:extLst>
                  </p:cNvPr>
                  <p:cNvSpPr/>
                  <p:nvPr/>
                </p:nvSpPr>
                <p:spPr>
                  <a:xfrm>
                    <a:off x="1321308" y="5039867"/>
                    <a:ext cx="877569" cy="878205"/>
                  </a:xfrm>
                  <a:custGeom>
                    <a:avLst/>
                    <a:gdLst/>
                    <a:ahLst/>
                    <a:cxnLst/>
                    <a:rect l="l" t="t" r="r" b="b"/>
                    <a:pathLst>
                      <a:path w="877569" h="878204">
                        <a:moveTo>
                          <a:pt x="0" y="0"/>
                        </a:moveTo>
                        <a:lnTo>
                          <a:pt x="1523" y="54864"/>
                        </a:lnTo>
                        <a:lnTo>
                          <a:pt x="6857" y="109728"/>
                        </a:lnTo>
                        <a:lnTo>
                          <a:pt x="15239" y="164592"/>
                        </a:lnTo>
                        <a:lnTo>
                          <a:pt x="23621" y="204216"/>
                        </a:lnTo>
                      </a:path>
                      <a:path w="877569" h="878204">
                        <a:moveTo>
                          <a:pt x="59435" y="319278"/>
                        </a:moveTo>
                        <a:lnTo>
                          <a:pt x="60959" y="323088"/>
                        </a:lnTo>
                        <a:lnTo>
                          <a:pt x="83057" y="373380"/>
                        </a:lnTo>
                        <a:lnTo>
                          <a:pt x="107441" y="422910"/>
                        </a:lnTo>
                        <a:lnTo>
                          <a:pt x="131825" y="463296"/>
                        </a:lnTo>
                      </a:path>
                      <a:path w="877569" h="878204">
                        <a:moveTo>
                          <a:pt x="201929" y="560832"/>
                        </a:moveTo>
                        <a:lnTo>
                          <a:pt x="236981" y="600456"/>
                        </a:lnTo>
                        <a:lnTo>
                          <a:pt x="275844" y="639318"/>
                        </a:lnTo>
                        <a:lnTo>
                          <a:pt x="315467" y="674370"/>
                        </a:lnTo>
                      </a:path>
                      <a:path w="877569" h="878204">
                        <a:moveTo>
                          <a:pt x="413766" y="745236"/>
                        </a:moveTo>
                        <a:lnTo>
                          <a:pt x="454152" y="768858"/>
                        </a:lnTo>
                        <a:lnTo>
                          <a:pt x="502919" y="794004"/>
                        </a:lnTo>
                        <a:lnTo>
                          <a:pt x="553973" y="816102"/>
                        </a:lnTo>
                        <a:lnTo>
                          <a:pt x="557022" y="816864"/>
                        </a:lnTo>
                      </a:path>
                      <a:path w="877569" h="878204">
                        <a:moveTo>
                          <a:pt x="672846" y="853440"/>
                        </a:moveTo>
                        <a:lnTo>
                          <a:pt x="712469" y="861822"/>
                        </a:lnTo>
                        <a:lnTo>
                          <a:pt x="766572" y="870966"/>
                        </a:lnTo>
                        <a:lnTo>
                          <a:pt x="821435" y="875538"/>
                        </a:lnTo>
                        <a:lnTo>
                          <a:pt x="877061" y="877824"/>
                        </a:lnTo>
                      </a:path>
                    </a:pathLst>
                  </a:custGeom>
                  <a:ln w="3175">
                    <a:solidFill>
                      <a:srgbClr val="006500"/>
                    </a:solidFill>
                  </a:ln>
                </p:spPr>
                <p:txBody>
                  <a:bodyPr wrap="square" lIns="0" tIns="0" rIns="0" bIns="0" rtlCol="0"/>
                  <a:lstStyle/>
                  <a:p>
                    <a:endParaRPr sz="800"/>
                  </a:p>
                </p:txBody>
              </p:sp>
              <p:sp>
                <p:nvSpPr>
                  <p:cNvPr id="53" name="object 36">
                    <a:extLst>
                      <a:ext uri="{FF2B5EF4-FFF2-40B4-BE49-F238E27FC236}">
                        <a16:creationId xmlns:a16="http://schemas.microsoft.com/office/drawing/2014/main" id="{9B430326-28B5-2587-99A3-CAF59D990B6D}"/>
                      </a:ext>
                    </a:extLst>
                  </p:cNvPr>
                  <p:cNvSpPr/>
                  <p:nvPr/>
                </p:nvSpPr>
                <p:spPr>
                  <a:xfrm>
                    <a:off x="1370076" y="5040629"/>
                    <a:ext cx="859155" cy="828040"/>
                  </a:xfrm>
                  <a:custGeom>
                    <a:avLst/>
                    <a:gdLst/>
                    <a:ahLst/>
                    <a:cxnLst/>
                    <a:rect l="l" t="t" r="r" b="b"/>
                    <a:pathLst>
                      <a:path w="859155" h="828039">
                        <a:moveTo>
                          <a:pt x="6096" y="0"/>
                        </a:moveTo>
                        <a:lnTo>
                          <a:pt x="8382" y="54102"/>
                        </a:lnTo>
                        <a:lnTo>
                          <a:pt x="12954" y="106680"/>
                        </a:lnTo>
                        <a:lnTo>
                          <a:pt x="22098" y="160020"/>
                        </a:lnTo>
                        <a:lnTo>
                          <a:pt x="34290" y="211836"/>
                        </a:lnTo>
                        <a:lnTo>
                          <a:pt x="49530" y="262890"/>
                        </a:lnTo>
                        <a:lnTo>
                          <a:pt x="68580" y="313182"/>
                        </a:lnTo>
                        <a:lnTo>
                          <a:pt x="90678" y="361950"/>
                        </a:lnTo>
                        <a:lnTo>
                          <a:pt x="115824" y="409194"/>
                        </a:lnTo>
                        <a:lnTo>
                          <a:pt x="144018" y="454914"/>
                        </a:lnTo>
                        <a:lnTo>
                          <a:pt x="174498" y="498348"/>
                        </a:lnTo>
                        <a:lnTo>
                          <a:pt x="208787" y="540258"/>
                        </a:lnTo>
                        <a:lnTo>
                          <a:pt x="245364" y="579120"/>
                        </a:lnTo>
                        <a:lnTo>
                          <a:pt x="284225" y="615696"/>
                        </a:lnTo>
                        <a:lnTo>
                          <a:pt x="325374" y="649986"/>
                        </a:lnTo>
                        <a:lnTo>
                          <a:pt x="368807" y="681228"/>
                        </a:lnTo>
                        <a:lnTo>
                          <a:pt x="414528" y="709422"/>
                        </a:lnTo>
                        <a:lnTo>
                          <a:pt x="461010" y="735330"/>
                        </a:lnTo>
                        <a:lnTo>
                          <a:pt x="509778" y="757428"/>
                        </a:lnTo>
                        <a:lnTo>
                          <a:pt x="560069" y="776478"/>
                        </a:lnTo>
                        <a:lnTo>
                          <a:pt x="611124" y="792480"/>
                        </a:lnTo>
                        <a:lnTo>
                          <a:pt x="662940" y="804672"/>
                        </a:lnTo>
                        <a:lnTo>
                          <a:pt x="716280" y="813816"/>
                        </a:lnTo>
                        <a:lnTo>
                          <a:pt x="769619" y="819150"/>
                        </a:lnTo>
                        <a:lnTo>
                          <a:pt x="822960" y="821436"/>
                        </a:lnTo>
                      </a:path>
                      <a:path w="859155" h="828039">
                        <a:moveTo>
                          <a:pt x="0" y="0"/>
                        </a:moveTo>
                        <a:lnTo>
                          <a:pt x="2286" y="54102"/>
                        </a:lnTo>
                        <a:lnTo>
                          <a:pt x="7620" y="108204"/>
                        </a:lnTo>
                        <a:lnTo>
                          <a:pt x="16002" y="161544"/>
                        </a:lnTo>
                        <a:lnTo>
                          <a:pt x="28193" y="214122"/>
                        </a:lnTo>
                        <a:lnTo>
                          <a:pt x="44196" y="265938"/>
                        </a:lnTo>
                        <a:lnTo>
                          <a:pt x="63246" y="316992"/>
                        </a:lnTo>
                        <a:lnTo>
                          <a:pt x="85343" y="365760"/>
                        </a:lnTo>
                        <a:lnTo>
                          <a:pt x="111252" y="413766"/>
                        </a:lnTo>
                        <a:lnTo>
                          <a:pt x="139446" y="460248"/>
                        </a:lnTo>
                        <a:lnTo>
                          <a:pt x="171450" y="503682"/>
                        </a:lnTo>
                        <a:lnTo>
                          <a:pt x="205740" y="545592"/>
                        </a:lnTo>
                        <a:lnTo>
                          <a:pt x="242315" y="585216"/>
                        </a:lnTo>
                        <a:lnTo>
                          <a:pt x="281940" y="622554"/>
                        </a:lnTo>
                        <a:lnTo>
                          <a:pt x="323850" y="656844"/>
                        </a:lnTo>
                        <a:lnTo>
                          <a:pt x="368046" y="688086"/>
                        </a:lnTo>
                        <a:lnTo>
                          <a:pt x="414528" y="717042"/>
                        </a:lnTo>
                        <a:lnTo>
                          <a:pt x="461772" y="742188"/>
                        </a:lnTo>
                        <a:lnTo>
                          <a:pt x="511301" y="764286"/>
                        </a:lnTo>
                        <a:lnTo>
                          <a:pt x="561594" y="783336"/>
                        </a:lnTo>
                        <a:lnTo>
                          <a:pt x="614172" y="799338"/>
                        </a:lnTo>
                        <a:lnTo>
                          <a:pt x="666750" y="811530"/>
                        </a:lnTo>
                        <a:lnTo>
                          <a:pt x="720090" y="820674"/>
                        </a:lnTo>
                        <a:lnTo>
                          <a:pt x="774192" y="826008"/>
                        </a:lnTo>
                        <a:lnTo>
                          <a:pt x="828294" y="827532"/>
                        </a:lnTo>
                      </a:path>
                      <a:path w="859155" h="828039">
                        <a:moveTo>
                          <a:pt x="242315" y="176784"/>
                        </a:moveTo>
                        <a:lnTo>
                          <a:pt x="244602" y="221742"/>
                        </a:lnTo>
                        <a:lnTo>
                          <a:pt x="249936" y="266700"/>
                        </a:lnTo>
                        <a:lnTo>
                          <a:pt x="258318" y="310896"/>
                        </a:lnTo>
                        <a:lnTo>
                          <a:pt x="270510" y="355092"/>
                        </a:lnTo>
                        <a:lnTo>
                          <a:pt x="285750" y="397764"/>
                        </a:lnTo>
                        <a:lnTo>
                          <a:pt x="304038" y="438150"/>
                        </a:lnTo>
                        <a:lnTo>
                          <a:pt x="326136" y="477774"/>
                        </a:lnTo>
                        <a:lnTo>
                          <a:pt x="351281" y="515874"/>
                        </a:lnTo>
                        <a:lnTo>
                          <a:pt x="378713" y="551688"/>
                        </a:lnTo>
                        <a:lnTo>
                          <a:pt x="409194" y="585216"/>
                        </a:lnTo>
                        <a:lnTo>
                          <a:pt x="441960" y="616458"/>
                        </a:lnTo>
                        <a:lnTo>
                          <a:pt x="477012" y="644652"/>
                        </a:lnTo>
                        <a:lnTo>
                          <a:pt x="514350" y="670560"/>
                        </a:lnTo>
                        <a:lnTo>
                          <a:pt x="553212" y="693420"/>
                        </a:lnTo>
                        <a:lnTo>
                          <a:pt x="594360" y="713232"/>
                        </a:lnTo>
                        <a:lnTo>
                          <a:pt x="636269" y="729234"/>
                        </a:lnTo>
                        <a:lnTo>
                          <a:pt x="679704" y="742950"/>
                        </a:lnTo>
                        <a:lnTo>
                          <a:pt x="723900" y="752856"/>
                        </a:lnTo>
                        <a:lnTo>
                          <a:pt x="768857" y="758952"/>
                        </a:lnTo>
                        <a:lnTo>
                          <a:pt x="813816" y="762000"/>
                        </a:lnTo>
                        <a:lnTo>
                          <a:pt x="858774" y="761238"/>
                        </a:lnTo>
                      </a:path>
                      <a:path w="859155" h="828039">
                        <a:moveTo>
                          <a:pt x="236220" y="176784"/>
                        </a:moveTo>
                        <a:lnTo>
                          <a:pt x="238506" y="224028"/>
                        </a:lnTo>
                        <a:lnTo>
                          <a:pt x="243840" y="271272"/>
                        </a:lnTo>
                        <a:lnTo>
                          <a:pt x="253746" y="316992"/>
                        </a:lnTo>
                        <a:lnTo>
                          <a:pt x="266700" y="362712"/>
                        </a:lnTo>
                        <a:lnTo>
                          <a:pt x="283463" y="406908"/>
                        </a:lnTo>
                        <a:lnTo>
                          <a:pt x="303275" y="449580"/>
                        </a:lnTo>
                        <a:lnTo>
                          <a:pt x="326898" y="490728"/>
                        </a:lnTo>
                        <a:lnTo>
                          <a:pt x="353568" y="529590"/>
                        </a:lnTo>
                        <a:lnTo>
                          <a:pt x="383286" y="566166"/>
                        </a:lnTo>
                        <a:lnTo>
                          <a:pt x="415290" y="600456"/>
                        </a:lnTo>
                        <a:lnTo>
                          <a:pt x="451104" y="632460"/>
                        </a:lnTo>
                        <a:lnTo>
                          <a:pt x="488442" y="660654"/>
                        </a:lnTo>
                        <a:lnTo>
                          <a:pt x="528066" y="686562"/>
                        </a:lnTo>
                        <a:lnTo>
                          <a:pt x="569976" y="708660"/>
                        </a:lnTo>
                        <a:lnTo>
                          <a:pt x="613410" y="727710"/>
                        </a:lnTo>
                        <a:lnTo>
                          <a:pt x="657606" y="742950"/>
                        </a:lnTo>
                        <a:lnTo>
                          <a:pt x="703326" y="755142"/>
                        </a:lnTo>
                        <a:lnTo>
                          <a:pt x="749807" y="762762"/>
                        </a:lnTo>
                        <a:lnTo>
                          <a:pt x="797051" y="767334"/>
                        </a:lnTo>
                      </a:path>
                    </a:pathLst>
                  </a:custGeom>
                  <a:ln w="3175">
                    <a:solidFill>
                      <a:srgbClr val="000000"/>
                    </a:solidFill>
                  </a:ln>
                </p:spPr>
                <p:txBody>
                  <a:bodyPr wrap="square" lIns="0" tIns="0" rIns="0" bIns="0" rtlCol="0"/>
                  <a:lstStyle/>
                  <a:p>
                    <a:endParaRPr sz="800"/>
                  </a:p>
                </p:txBody>
              </p:sp>
              <p:sp>
                <p:nvSpPr>
                  <p:cNvPr id="54" name="object 37">
                    <a:extLst>
                      <a:ext uri="{FF2B5EF4-FFF2-40B4-BE49-F238E27FC236}">
                        <a16:creationId xmlns:a16="http://schemas.microsoft.com/office/drawing/2014/main" id="{90728830-5379-204D-E35E-998006467AD6}"/>
                      </a:ext>
                    </a:extLst>
                  </p:cNvPr>
                  <p:cNvSpPr/>
                  <p:nvPr/>
                </p:nvSpPr>
                <p:spPr>
                  <a:xfrm>
                    <a:off x="1079754" y="4866894"/>
                    <a:ext cx="1118870" cy="1107440"/>
                  </a:xfrm>
                  <a:custGeom>
                    <a:avLst/>
                    <a:gdLst/>
                    <a:ahLst/>
                    <a:cxnLst/>
                    <a:rect l="l" t="t" r="r" b="b"/>
                    <a:pathLst>
                      <a:path w="1118870" h="1107439">
                        <a:moveTo>
                          <a:pt x="334518" y="786383"/>
                        </a:moveTo>
                        <a:lnTo>
                          <a:pt x="345948" y="774953"/>
                        </a:lnTo>
                      </a:path>
                      <a:path w="1118870" h="1107439">
                        <a:moveTo>
                          <a:pt x="305562" y="756665"/>
                        </a:moveTo>
                        <a:lnTo>
                          <a:pt x="316992" y="745235"/>
                        </a:lnTo>
                      </a:path>
                      <a:path w="1118870" h="1107439">
                        <a:moveTo>
                          <a:pt x="278130" y="726947"/>
                        </a:moveTo>
                        <a:lnTo>
                          <a:pt x="289559" y="714755"/>
                        </a:lnTo>
                      </a:path>
                      <a:path w="1118870" h="1107439">
                        <a:moveTo>
                          <a:pt x="251459" y="694943"/>
                        </a:moveTo>
                        <a:lnTo>
                          <a:pt x="262890" y="683513"/>
                        </a:lnTo>
                      </a:path>
                      <a:path w="1118870" h="1107439">
                        <a:moveTo>
                          <a:pt x="225552" y="662177"/>
                        </a:moveTo>
                        <a:lnTo>
                          <a:pt x="236982" y="650747"/>
                        </a:lnTo>
                      </a:path>
                      <a:path w="1118870" h="1107439">
                        <a:moveTo>
                          <a:pt x="201168" y="628650"/>
                        </a:moveTo>
                        <a:lnTo>
                          <a:pt x="212598" y="617219"/>
                        </a:lnTo>
                      </a:path>
                      <a:path w="1118870" h="1107439">
                        <a:moveTo>
                          <a:pt x="177546" y="594359"/>
                        </a:moveTo>
                        <a:lnTo>
                          <a:pt x="189737" y="582167"/>
                        </a:lnTo>
                      </a:path>
                      <a:path w="1118870" h="1107439">
                        <a:moveTo>
                          <a:pt x="155448" y="558545"/>
                        </a:moveTo>
                        <a:lnTo>
                          <a:pt x="167640" y="546353"/>
                        </a:lnTo>
                      </a:path>
                      <a:path w="1118870" h="1107439">
                        <a:moveTo>
                          <a:pt x="134112" y="521207"/>
                        </a:moveTo>
                        <a:lnTo>
                          <a:pt x="147065" y="509015"/>
                        </a:lnTo>
                      </a:path>
                      <a:path w="1118870" h="1107439">
                        <a:moveTo>
                          <a:pt x="115062" y="483107"/>
                        </a:moveTo>
                        <a:lnTo>
                          <a:pt x="127254" y="470153"/>
                        </a:lnTo>
                      </a:path>
                      <a:path w="1118870" h="1107439">
                        <a:moveTo>
                          <a:pt x="96012" y="443483"/>
                        </a:moveTo>
                        <a:lnTo>
                          <a:pt x="108965" y="430529"/>
                        </a:lnTo>
                      </a:path>
                      <a:path w="1118870" h="1107439">
                        <a:moveTo>
                          <a:pt x="79248" y="402335"/>
                        </a:moveTo>
                        <a:lnTo>
                          <a:pt x="91440" y="389381"/>
                        </a:lnTo>
                      </a:path>
                      <a:path w="1118870" h="1107439">
                        <a:moveTo>
                          <a:pt x="63246" y="359663"/>
                        </a:moveTo>
                        <a:lnTo>
                          <a:pt x="76200" y="346709"/>
                        </a:lnTo>
                      </a:path>
                      <a:path w="1118870" h="1107439">
                        <a:moveTo>
                          <a:pt x="48768" y="316229"/>
                        </a:moveTo>
                        <a:lnTo>
                          <a:pt x="61721" y="303275"/>
                        </a:lnTo>
                      </a:path>
                      <a:path w="1118870" h="1107439">
                        <a:moveTo>
                          <a:pt x="35814" y="270509"/>
                        </a:moveTo>
                        <a:lnTo>
                          <a:pt x="49530" y="257555"/>
                        </a:lnTo>
                      </a:path>
                      <a:path w="1118870" h="1107439">
                        <a:moveTo>
                          <a:pt x="25146" y="224027"/>
                        </a:moveTo>
                        <a:lnTo>
                          <a:pt x="38862" y="210311"/>
                        </a:lnTo>
                      </a:path>
                      <a:path w="1118870" h="1107439">
                        <a:moveTo>
                          <a:pt x="15240" y="175259"/>
                        </a:moveTo>
                        <a:lnTo>
                          <a:pt x="29718" y="160781"/>
                        </a:lnTo>
                      </a:path>
                      <a:path w="1118870" h="1107439">
                        <a:moveTo>
                          <a:pt x="7620" y="124205"/>
                        </a:moveTo>
                        <a:lnTo>
                          <a:pt x="22859" y="109727"/>
                        </a:lnTo>
                      </a:path>
                      <a:path w="1118870" h="1107439">
                        <a:moveTo>
                          <a:pt x="3048" y="71627"/>
                        </a:moveTo>
                        <a:lnTo>
                          <a:pt x="18287" y="56387"/>
                        </a:lnTo>
                      </a:path>
                      <a:path w="1118870" h="1107439">
                        <a:moveTo>
                          <a:pt x="0" y="16001"/>
                        </a:moveTo>
                        <a:lnTo>
                          <a:pt x="16002" y="0"/>
                        </a:lnTo>
                      </a:path>
                      <a:path w="1118870" h="1107439">
                        <a:moveTo>
                          <a:pt x="364236" y="814577"/>
                        </a:moveTo>
                        <a:lnTo>
                          <a:pt x="375666" y="803147"/>
                        </a:lnTo>
                      </a:path>
                      <a:path w="1118870" h="1107439">
                        <a:moveTo>
                          <a:pt x="395478" y="842009"/>
                        </a:moveTo>
                        <a:lnTo>
                          <a:pt x="406908" y="830579"/>
                        </a:lnTo>
                      </a:path>
                      <a:path w="1118870" h="1107439">
                        <a:moveTo>
                          <a:pt x="426720" y="867917"/>
                        </a:moveTo>
                        <a:lnTo>
                          <a:pt x="438912" y="856488"/>
                        </a:lnTo>
                      </a:path>
                      <a:path w="1118870" h="1107439">
                        <a:moveTo>
                          <a:pt x="460248" y="893063"/>
                        </a:moveTo>
                        <a:lnTo>
                          <a:pt x="471678" y="881633"/>
                        </a:lnTo>
                      </a:path>
                      <a:path w="1118870" h="1107439">
                        <a:moveTo>
                          <a:pt x="494538" y="916685"/>
                        </a:moveTo>
                        <a:lnTo>
                          <a:pt x="505968" y="905255"/>
                        </a:lnTo>
                      </a:path>
                      <a:path w="1118870" h="1107439">
                        <a:moveTo>
                          <a:pt x="529590" y="939545"/>
                        </a:moveTo>
                        <a:lnTo>
                          <a:pt x="541782" y="928115"/>
                        </a:lnTo>
                      </a:path>
                      <a:path w="1118870" h="1107439">
                        <a:moveTo>
                          <a:pt x="566166" y="961643"/>
                        </a:moveTo>
                        <a:lnTo>
                          <a:pt x="578358" y="949451"/>
                        </a:lnTo>
                      </a:path>
                      <a:path w="1118870" h="1107439">
                        <a:moveTo>
                          <a:pt x="603504" y="982217"/>
                        </a:moveTo>
                        <a:lnTo>
                          <a:pt x="616458" y="969263"/>
                        </a:lnTo>
                      </a:path>
                      <a:path w="1118870" h="1107439">
                        <a:moveTo>
                          <a:pt x="643128" y="1001267"/>
                        </a:moveTo>
                        <a:lnTo>
                          <a:pt x="655320" y="988313"/>
                        </a:lnTo>
                      </a:path>
                      <a:path w="1118870" h="1107439">
                        <a:moveTo>
                          <a:pt x="682752" y="1018793"/>
                        </a:moveTo>
                        <a:lnTo>
                          <a:pt x="695706" y="1006601"/>
                        </a:lnTo>
                      </a:path>
                      <a:path w="1118870" h="1107439">
                        <a:moveTo>
                          <a:pt x="724662" y="1035557"/>
                        </a:moveTo>
                        <a:lnTo>
                          <a:pt x="737616" y="1022603"/>
                        </a:lnTo>
                      </a:path>
                      <a:path w="1118870" h="1107439">
                        <a:moveTo>
                          <a:pt x="767334" y="1050797"/>
                        </a:moveTo>
                        <a:lnTo>
                          <a:pt x="781050" y="1037843"/>
                        </a:lnTo>
                      </a:path>
                      <a:path w="1118870" h="1107439">
                        <a:moveTo>
                          <a:pt x="812291" y="1064514"/>
                        </a:moveTo>
                        <a:lnTo>
                          <a:pt x="825246" y="1050797"/>
                        </a:lnTo>
                      </a:path>
                      <a:path w="1118870" h="1107439">
                        <a:moveTo>
                          <a:pt x="858012" y="1076705"/>
                        </a:moveTo>
                        <a:lnTo>
                          <a:pt x="871728" y="1062989"/>
                        </a:lnTo>
                      </a:path>
                      <a:path w="1118870" h="1107439">
                        <a:moveTo>
                          <a:pt x="906018" y="1086611"/>
                        </a:moveTo>
                        <a:lnTo>
                          <a:pt x="919734" y="1072895"/>
                        </a:lnTo>
                      </a:path>
                      <a:path w="1118870" h="1107439">
                        <a:moveTo>
                          <a:pt x="955547" y="1094993"/>
                        </a:moveTo>
                        <a:lnTo>
                          <a:pt x="970026" y="1080515"/>
                        </a:lnTo>
                      </a:path>
                      <a:path w="1118870" h="1107439">
                        <a:moveTo>
                          <a:pt x="1007364" y="1101852"/>
                        </a:moveTo>
                        <a:lnTo>
                          <a:pt x="1022604" y="1086611"/>
                        </a:lnTo>
                      </a:path>
                      <a:path w="1118870" h="1107439">
                        <a:moveTo>
                          <a:pt x="1061466" y="1105661"/>
                        </a:moveTo>
                        <a:lnTo>
                          <a:pt x="1077468" y="1089659"/>
                        </a:lnTo>
                      </a:path>
                      <a:path w="1118870" h="1107439">
                        <a:moveTo>
                          <a:pt x="1117854" y="1107185"/>
                        </a:moveTo>
                        <a:lnTo>
                          <a:pt x="1118616" y="1107185"/>
                        </a:lnTo>
                      </a:path>
                    </a:pathLst>
                  </a:custGeom>
                  <a:ln w="3175">
                    <a:solidFill>
                      <a:srgbClr val="FF0000"/>
                    </a:solidFill>
                  </a:ln>
                </p:spPr>
                <p:txBody>
                  <a:bodyPr wrap="square" lIns="0" tIns="0" rIns="0" bIns="0" rtlCol="0"/>
                  <a:lstStyle/>
                  <a:p>
                    <a:endParaRPr sz="800"/>
                  </a:p>
                </p:txBody>
              </p:sp>
              <p:sp>
                <p:nvSpPr>
                  <p:cNvPr id="55" name="object 38">
                    <a:extLst>
                      <a:ext uri="{FF2B5EF4-FFF2-40B4-BE49-F238E27FC236}">
                        <a16:creationId xmlns:a16="http://schemas.microsoft.com/office/drawing/2014/main" id="{7D7062FB-BF05-43AF-7843-432AF2F7BA38}"/>
                      </a:ext>
                    </a:extLst>
                  </p:cNvPr>
                  <p:cNvSpPr/>
                  <p:nvPr/>
                </p:nvSpPr>
                <p:spPr>
                  <a:xfrm>
                    <a:off x="2167127" y="5802629"/>
                    <a:ext cx="36830" cy="66040"/>
                  </a:xfrm>
                  <a:custGeom>
                    <a:avLst/>
                    <a:gdLst/>
                    <a:ahLst/>
                    <a:cxnLst/>
                    <a:rect l="l" t="t" r="r" b="b"/>
                    <a:pathLst>
                      <a:path w="36830" h="66039">
                        <a:moveTo>
                          <a:pt x="0" y="5334"/>
                        </a:moveTo>
                        <a:lnTo>
                          <a:pt x="31242" y="6096"/>
                        </a:lnTo>
                      </a:path>
                      <a:path w="36830" h="66039">
                        <a:moveTo>
                          <a:pt x="25908" y="0"/>
                        </a:moveTo>
                        <a:lnTo>
                          <a:pt x="36576" y="0"/>
                        </a:lnTo>
                      </a:path>
                      <a:path w="36830" h="66039">
                        <a:moveTo>
                          <a:pt x="762" y="48768"/>
                        </a:moveTo>
                        <a:lnTo>
                          <a:pt x="31242" y="49530"/>
                        </a:lnTo>
                      </a:path>
                      <a:path w="36830" h="66039">
                        <a:moveTo>
                          <a:pt x="25908" y="59436"/>
                        </a:moveTo>
                        <a:lnTo>
                          <a:pt x="36576" y="59436"/>
                        </a:lnTo>
                      </a:path>
                      <a:path w="36830" h="66039">
                        <a:moveTo>
                          <a:pt x="20574" y="5334"/>
                        </a:moveTo>
                        <a:lnTo>
                          <a:pt x="20574" y="6096"/>
                        </a:lnTo>
                      </a:path>
                      <a:path w="36830" h="66039">
                        <a:moveTo>
                          <a:pt x="25908" y="0"/>
                        </a:moveTo>
                        <a:lnTo>
                          <a:pt x="20574" y="5334"/>
                        </a:lnTo>
                      </a:path>
                      <a:path w="36830" h="66039">
                        <a:moveTo>
                          <a:pt x="0" y="58674"/>
                        </a:moveTo>
                        <a:lnTo>
                          <a:pt x="762" y="48768"/>
                        </a:lnTo>
                      </a:path>
                      <a:path w="36830" h="66039">
                        <a:moveTo>
                          <a:pt x="20574" y="64770"/>
                        </a:moveTo>
                        <a:lnTo>
                          <a:pt x="20574" y="65532"/>
                        </a:lnTo>
                      </a:path>
                      <a:path w="36830" h="66039">
                        <a:moveTo>
                          <a:pt x="25908" y="59436"/>
                        </a:moveTo>
                        <a:lnTo>
                          <a:pt x="20574" y="64770"/>
                        </a:lnTo>
                      </a:path>
                    </a:pathLst>
                  </a:custGeom>
                  <a:ln w="3175">
                    <a:solidFill>
                      <a:srgbClr val="000000"/>
                    </a:solidFill>
                  </a:ln>
                </p:spPr>
                <p:txBody>
                  <a:bodyPr wrap="square" lIns="0" tIns="0" rIns="0" bIns="0" rtlCol="0"/>
                  <a:lstStyle/>
                  <a:p>
                    <a:endParaRPr sz="800"/>
                  </a:p>
                </p:txBody>
              </p:sp>
              <p:sp>
                <p:nvSpPr>
                  <p:cNvPr id="56" name="object 39">
                    <a:extLst>
                      <a:ext uri="{FF2B5EF4-FFF2-40B4-BE49-F238E27FC236}">
                        <a16:creationId xmlns:a16="http://schemas.microsoft.com/office/drawing/2014/main" id="{EEB6A759-F05B-AEB4-3396-9E323D830CB4}"/>
                      </a:ext>
                    </a:extLst>
                  </p:cNvPr>
                  <p:cNvSpPr/>
                  <p:nvPr/>
                </p:nvSpPr>
                <p:spPr>
                  <a:xfrm>
                    <a:off x="2193036" y="5852159"/>
                    <a:ext cx="0" cy="10160"/>
                  </a:xfrm>
                  <a:custGeom>
                    <a:avLst/>
                    <a:gdLst/>
                    <a:ahLst/>
                    <a:cxnLst/>
                    <a:rect l="l" t="t" r="r" b="b"/>
                    <a:pathLst>
                      <a:path h="10160">
                        <a:moveTo>
                          <a:pt x="0" y="0"/>
                        </a:moveTo>
                        <a:lnTo>
                          <a:pt x="0" y="9905"/>
                        </a:lnTo>
                      </a:path>
                    </a:pathLst>
                  </a:custGeom>
                  <a:ln w="3175">
                    <a:solidFill>
                      <a:srgbClr val="006500"/>
                    </a:solidFill>
                  </a:ln>
                </p:spPr>
                <p:txBody>
                  <a:bodyPr wrap="square" lIns="0" tIns="0" rIns="0" bIns="0" rtlCol="0"/>
                  <a:lstStyle/>
                  <a:p>
                    <a:endParaRPr sz="800"/>
                  </a:p>
                </p:txBody>
              </p:sp>
              <p:sp>
                <p:nvSpPr>
                  <p:cNvPr id="57" name="object 40">
                    <a:extLst>
                      <a:ext uri="{FF2B5EF4-FFF2-40B4-BE49-F238E27FC236}">
                        <a16:creationId xmlns:a16="http://schemas.microsoft.com/office/drawing/2014/main" id="{357938A5-51A2-41DE-A23B-8923A95F038B}"/>
                      </a:ext>
                    </a:extLst>
                  </p:cNvPr>
                  <p:cNvSpPr/>
                  <p:nvPr/>
                </p:nvSpPr>
                <p:spPr>
                  <a:xfrm>
                    <a:off x="2193797" y="5799581"/>
                    <a:ext cx="72390" cy="68580"/>
                  </a:xfrm>
                  <a:custGeom>
                    <a:avLst/>
                    <a:gdLst/>
                    <a:ahLst/>
                    <a:cxnLst/>
                    <a:rect l="l" t="t" r="r" b="b"/>
                    <a:pathLst>
                      <a:path w="72389" h="68579">
                        <a:moveTo>
                          <a:pt x="0" y="52577"/>
                        </a:moveTo>
                        <a:lnTo>
                          <a:pt x="0" y="62483"/>
                        </a:lnTo>
                      </a:path>
                      <a:path w="72389" h="68579">
                        <a:moveTo>
                          <a:pt x="45719" y="1523"/>
                        </a:moveTo>
                        <a:lnTo>
                          <a:pt x="66293" y="0"/>
                        </a:lnTo>
                      </a:path>
                      <a:path w="72389" h="68579">
                        <a:moveTo>
                          <a:pt x="45719" y="1523"/>
                        </a:moveTo>
                        <a:lnTo>
                          <a:pt x="45719" y="7619"/>
                        </a:lnTo>
                      </a:path>
                      <a:path w="72389" h="68579">
                        <a:moveTo>
                          <a:pt x="35051" y="2285"/>
                        </a:moveTo>
                        <a:lnTo>
                          <a:pt x="39624" y="2285"/>
                        </a:lnTo>
                      </a:path>
                      <a:path w="72389" h="68579">
                        <a:moveTo>
                          <a:pt x="35051" y="8381"/>
                        </a:moveTo>
                        <a:lnTo>
                          <a:pt x="35051" y="2285"/>
                        </a:lnTo>
                      </a:path>
                      <a:path w="72389" h="68579">
                        <a:moveTo>
                          <a:pt x="14477" y="9143"/>
                        </a:moveTo>
                        <a:lnTo>
                          <a:pt x="14477" y="8381"/>
                        </a:lnTo>
                      </a:path>
                      <a:path w="72389" h="68579">
                        <a:moveTo>
                          <a:pt x="39624" y="2285"/>
                        </a:moveTo>
                        <a:lnTo>
                          <a:pt x="45719" y="1523"/>
                        </a:lnTo>
                      </a:path>
                      <a:path w="72389" h="68579">
                        <a:moveTo>
                          <a:pt x="39624" y="2285"/>
                        </a:moveTo>
                        <a:lnTo>
                          <a:pt x="45719" y="7619"/>
                        </a:lnTo>
                      </a:path>
                      <a:path w="72389" h="68579">
                        <a:moveTo>
                          <a:pt x="45719" y="61721"/>
                        </a:moveTo>
                        <a:lnTo>
                          <a:pt x="65531" y="60197"/>
                        </a:lnTo>
                      </a:path>
                      <a:path w="72389" h="68579">
                        <a:moveTo>
                          <a:pt x="45719" y="67817"/>
                        </a:moveTo>
                        <a:lnTo>
                          <a:pt x="45719" y="61721"/>
                        </a:lnTo>
                      </a:path>
                      <a:path w="72389" h="68579">
                        <a:moveTo>
                          <a:pt x="65531" y="60197"/>
                        </a:moveTo>
                        <a:lnTo>
                          <a:pt x="72389" y="59435"/>
                        </a:lnTo>
                      </a:path>
                      <a:path w="72389" h="68579">
                        <a:moveTo>
                          <a:pt x="65531" y="54101"/>
                        </a:moveTo>
                        <a:lnTo>
                          <a:pt x="65531" y="49529"/>
                        </a:lnTo>
                      </a:path>
                      <a:path w="72389" h="68579">
                        <a:moveTo>
                          <a:pt x="72389" y="59435"/>
                        </a:moveTo>
                        <a:lnTo>
                          <a:pt x="65531" y="54101"/>
                        </a:lnTo>
                      </a:path>
                      <a:path w="72389" h="68579">
                        <a:moveTo>
                          <a:pt x="65531" y="60197"/>
                        </a:moveTo>
                        <a:lnTo>
                          <a:pt x="65531" y="54101"/>
                        </a:lnTo>
                      </a:path>
                      <a:path w="72389" h="68579">
                        <a:moveTo>
                          <a:pt x="35051" y="61721"/>
                        </a:moveTo>
                        <a:lnTo>
                          <a:pt x="39624" y="61721"/>
                        </a:lnTo>
                      </a:path>
                      <a:path w="72389" h="68579">
                        <a:moveTo>
                          <a:pt x="35051" y="67817"/>
                        </a:moveTo>
                        <a:lnTo>
                          <a:pt x="35051" y="61721"/>
                        </a:lnTo>
                      </a:path>
                      <a:path w="72389" h="68579">
                        <a:moveTo>
                          <a:pt x="14477" y="68579"/>
                        </a:moveTo>
                        <a:lnTo>
                          <a:pt x="14477" y="67817"/>
                        </a:lnTo>
                      </a:path>
                      <a:path w="72389" h="68579">
                        <a:moveTo>
                          <a:pt x="39624" y="61721"/>
                        </a:moveTo>
                        <a:lnTo>
                          <a:pt x="45719" y="61721"/>
                        </a:lnTo>
                      </a:path>
                      <a:path w="72389" h="68579">
                        <a:moveTo>
                          <a:pt x="39624" y="61721"/>
                        </a:moveTo>
                        <a:lnTo>
                          <a:pt x="45719" y="67817"/>
                        </a:lnTo>
                      </a:path>
                    </a:pathLst>
                  </a:custGeom>
                  <a:ln w="3175">
                    <a:solidFill>
                      <a:srgbClr val="000000"/>
                    </a:solidFill>
                  </a:ln>
                </p:spPr>
                <p:txBody>
                  <a:bodyPr wrap="square" lIns="0" tIns="0" rIns="0" bIns="0" rtlCol="0"/>
                  <a:lstStyle/>
                  <a:p>
                    <a:endParaRPr sz="800"/>
                  </a:p>
                </p:txBody>
              </p:sp>
              <p:sp>
                <p:nvSpPr>
                  <p:cNvPr id="58" name="object 41">
                    <a:extLst>
                      <a:ext uri="{FF2B5EF4-FFF2-40B4-BE49-F238E27FC236}">
                        <a16:creationId xmlns:a16="http://schemas.microsoft.com/office/drawing/2014/main" id="{9B04F5AA-7058-C67B-58CF-FDA1455F8546}"/>
                      </a:ext>
                    </a:extLst>
                  </p:cNvPr>
                  <p:cNvSpPr/>
                  <p:nvPr/>
                </p:nvSpPr>
                <p:spPr>
                  <a:xfrm>
                    <a:off x="2203704" y="5852159"/>
                    <a:ext cx="0" cy="10160"/>
                  </a:xfrm>
                  <a:custGeom>
                    <a:avLst/>
                    <a:gdLst/>
                    <a:ahLst/>
                    <a:cxnLst/>
                    <a:rect l="l" t="t" r="r" b="b"/>
                    <a:pathLst>
                      <a:path h="10160">
                        <a:moveTo>
                          <a:pt x="0" y="9905"/>
                        </a:moveTo>
                        <a:lnTo>
                          <a:pt x="0" y="0"/>
                        </a:lnTo>
                      </a:path>
                    </a:pathLst>
                  </a:custGeom>
                  <a:ln w="3175">
                    <a:solidFill>
                      <a:srgbClr val="006500"/>
                    </a:solidFill>
                  </a:ln>
                </p:spPr>
                <p:txBody>
                  <a:bodyPr wrap="square" lIns="0" tIns="0" rIns="0" bIns="0" rtlCol="0"/>
                  <a:lstStyle/>
                  <a:p>
                    <a:endParaRPr sz="800"/>
                  </a:p>
                </p:txBody>
              </p:sp>
              <p:sp>
                <p:nvSpPr>
                  <p:cNvPr id="59" name="object 42">
                    <a:extLst>
                      <a:ext uri="{FF2B5EF4-FFF2-40B4-BE49-F238E27FC236}">
                        <a16:creationId xmlns:a16="http://schemas.microsoft.com/office/drawing/2014/main" id="{7B53B438-C452-8821-26B6-59140F345CA9}"/>
                      </a:ext>
                    </a:extLst>
                  </p:cNvPr>
                  <p:cNvSpPr/>
                  <p:nvPr/>
                </p:nvSpPr>
                <p:spPr>
                  <a:xfrm>
                    <a:off x="1637538" y="4870703"/>
                    <a:ext cx="622300" cy="997585"/>
                  </a:xfrm>
                  <a:custGeom>
                    <a:avLst/>
                    <a:gdLst/>
                    <a:ahLst/>
                    <a:cxnLst/>
                    <a:rect l="l" t="t" r="r" b="b"/>
                    <a:pathLst>
                      <a:path w="622300" h="997585">
                        <a:moveTo>
                          <a:pt x="565404" y="991362"/>
                        </a:moveTo>
                        <a:lnTo>
                          <a:pt x="565404" y="981456"/>
                        </a:lnTo>
                      </a:path>
                      <a:path w="622300" h="997585">
                        <a:moveTo>
                          <a:pt x="560832" y="938022"/>
                        </a:moveTo>
                        <a:lnTo>
                          <a:pt x="591312" y="937260"/>
                        </a:lnTo>
                      </a:path>
                      <a:path w="622300" h="997585">
                        <a:moveTo>
                          <a:pt x="570738" y="937260"/>
                        </a:moveTo>
                        <a:lnTo>
                          <a:pt x="566166" y="931926"/>
                        </a:lnTo>
                      </a:path>
                      <a:path w="622300" h="997585">
                        <a:moveTo>
                          <a:pt x="566166" y="991362"/>
                        </a:moveTo>
                        <a:lnTo>
                          <a:pt x="591312" y="990600"/>
                        </a:lnTo>
                      </a:path>
                      <a:path w="622300" h="997585">
                        <a:moveTo>
                          <a:pt x="560832" y="997458"/>
                        </a:moveTo>
                        <a:lnTo>
                          <a:pt x="591312" y="996696"/>
                        </a:lnTo>
                      </a:path>
                      <a:path w="622300" h="997585">
                        <a:moveTo>
                          <a:pt x="570738" y="996696"/>
                        </a:moveTo>
                        <a:lnTo>
                          <a:pt x="566166" y="991362"/>
                        </a:lnTo>
                      </a:path>
                      <a:path w="622300" h="997585">
                        <a:moveTo>
                          <a:pt x="560832" y="981456"/>
                        </a:moveTo>
                        <a:lnTo>
                          <a:pt x="621792" y="978408"/>
                        </a:lnTo>
                      </a:path>
                      <a:path w="622300" h="997585">
                        <a:moveTo>
                          <a:pt x="139445" y="94487"/>
                        </a:moveTo>
                        <a:lnTo>
                          <a:pt x="0" y="94487"/>
                        </a:lnTo>
                      </a:path>
                      <a:path w="622300" h="997585">
                        <a:moveTo>
                          <a:pt x="0" y="0"/>
                        </a:moveTo>
                        <a:lnTo>
                          <a:pt x="97536" y="0"/>
                        </a:lnTo>
                      </a:path>
                      <a:path w="622300" h="997585">
                        <a:moveTo>
                          <a:pt x="103631" y="462534"/>
                        </a:moveTo>
                        <a:lnTo>
                          <a:pt x="105156" y="502158"/>
                        </a:lnTo>
                        <a:lnTo>
                          <a:pt x="110489" y="541782"/>
                        </a:lnTo>
                        <a:lnTo>
                          <a:pt x="118872" y="580644"/>
                        </a:lnTo>
                        <a:lnTo>
                          <a:pt x="131063" y="618744"/>
                        </a:lnTo>
                        <a:lnTo>
                          <a:pt x="146304" y="655320"/>
                        </a:lnTo>
                        <a:lnTo>
                          <a:pt x="164592" y="690372"/>
                        </a:lnTo>
                        <a:lnTo>
                          <a:pt x="185928" y="723900"/>
                        </a:lnTo>
                        <a:lnTo>
                          <a:pt x="209550" y="755904"/>
                        </a:lnTo>
                        <a:lnTo>
                          <a:pt x="236981" y="784860"/>
                        </a:lnTo>
                        <a:lnTo>
                          <a:pt x="265938" y="811530"/>
                        </a:lnTo>
                        <a:lnTo>
                          <a:pt x="297180" y="835913"/>
                        </a:lnTo>
                        <a:lnTo>
                          <a:pt x="330707" y="857250"/>
                        </a:lnTo>
                        <a:lnTo>
                          <a:pt x="365760" y="875538"/>
                        </a:lnTo>
                      </a:path>
                      <a:path w="622300" h="997585">
                        <a:moveTo>
                          <a:pt x="0" y="0"/>
                        </a:moveTo>
                        <a:lnTo>
                          <a:pt x="0" y="94487"/>
                        </a:lnTo>
                      </a:path>
                      <a:path w="622300" h="997585">
                        <a:moveTo>
                          <a:pt x="555498" y="310896"/>
                        </a:moveTo>
                        <a:lnTo>
                          <a:pt x="496062" y="318516"/>
                        </a:lnTo>
                        <a:lnTo>
                          <a:pt x="439674" y="339851"/>
                        </a:lnTo>
                        <a:lnTo>
                          <a:pt x="389381" y="372618"/>
                        </a:lnTo>
                        <a:lnTo>
                          <a:pt x="348234" y="416051"/>
                        </a:lnTo>
                        <a:lnTo>
                          <a:pt x="317754" y="467106"/>
                        </a:lnTo>
                        <a:lnTo>
                          <a:pt x="298704" y="524256"/>
                        </a:lnTo>
                        <a:lnTo>
                          <a:pt x="293369" y="583692"/>
                        </a:lnTo>
                        <a:lnTo>
                          <a:pt x="295656" y="614172"/>
                        </a:lnTo>
                        <a:lnTo>
                          <a:pt x="301751" y="643128"/>
                        </a:lnTo>
                        <a:lnTo>
                          <a:pt x="310895" y="672084"/>
                        </a:lnTo>
                        <a:lnTo>
                          <a:pt x="323088" y="699516"/>
                        </a:lnTo>
                        <a:lnTo>
                          <a:pt x="338328" y="725424"/>
                        </a:lnTo>
                        <a:lnTo>
                          <a:pt x="355854" y="749046"/>
                        </a:lnTo>
                      </a:path>
                    </a:pathLst>
                  </a:custGeom>
                  <a:ln w="3175">
                    <a:solidFill>
                      <a:srgbClr val="000000"/>
                    </a:solidFill>
                  </a:ln>
                </p:spPr>
                <p:txBody>
                  <a:bodyPr wrap="square" lIns="0" tIns="0" rIns="0" bIns="0" rtlCol="0"/>
                  <a:lstStyle/>
                  <a:p>
                    <a:endParaRPr sz="800"/>
                  </a:p>
                </p:txBody>
              </p:sp>
              <p:sp>
                <p:nvSpPr>
                  <p:cNvPr id="60" name="object 43">
                    <a:extLst>
                      <a:ext uri="{FF2B5EF4-FFF2-40B4-BE49-F238E27FC236}">
                        <a16:creationId xmlns:a16="http://schemas.microsoft.com/office/drawing/2014/main" id="{367516C8-41C7-21C9-AAB9-36B0C99F23DE}"/>
                      </a:ext>
                    </a:extLst>
                  </p:cNvPr>
                  <p:cNvSpPr/>
                  <p:nvPr/>
                </p:nvSpPr>
                <p:spPr>
                  <a:xfrm>
                    <a:off x="1771650" y="5292089"/>
                    <a:ext cx="0" cy="82550"/>
                  </a:xfrm>
                  <a:custGeom>
                    <a:avLst/>
                    <a:gdLst/>
                    <a:ahLst/>
                    <a:cxnLst/>
                    <a:rect l="l" t="t" r="r" b="b"/>
                    <a:pathLst>
                      <a:path h="82550">
                        <a:moveTo>
                          <a:pt x="0" y="82296"/>
                        </a:moveTo>
                        <a:lnTo>
                          <a:pt x="0" y="0"/>
                        </a:lnTo>
                      </a:path>
                    </a:pathLst>
                  </a:custGeom>
                  <a:ln w="3175">
                    <a:solidFill>
                      <a:srgbClr val="00FFFF"/>
                    </a:solidFill>
                  </a:ln>
                </p:spPr>
                <p:txBody>
                  <a:bodyPr wrap="square" lIns="0" tIns="0" rIns="0" bIns="0" rtlCol="0"/>
                  <a:lstStyle/>
                  <a:p>
                    <a:endParaRPr sz="800"/>
                  </a:p>
                </p:txBody>
              </p:sp>
              <p:sp>
                <p:nvSpPr>
                  <p:cNvPr id="61" name="object 44">
                    <a:extLst>
                      <a:ext uri="{FF2B5EF4-FFF2-40B4-BE49-F238E27FC236}">
                        <a16:creationId xmlns:a16="http://schemas.microsoft.com/office/drawing/2014/main" id="{6507FFA0-EBB4-854F-F428-E647700F954D}"/>
                      </a:ext>
                    </a:extLst>
                  </p:cNvPr>
                  <p:cNvSpPr/>
                  <p:nvPr/>
                </p:nvSpPr>
                <p:spPr>
                  <a:xfrm>
                    <a:off x="1741169" y="4962905"/>
                    <a:ext cx="528955" cy="810895"/>
                  </a:xfrm>
                  <a:custGeom>
                    <a:avLst/>
                    <a:gdLst/>
                    <a:ahLst/>
                    <a:cxnLst/>
                    <a:rect l="l" t="t" r="r" b="b"/>
                    <a:pathLst>
                      <a:path w="528955" h="810895">
                        <a:moveTo>
                          <a:pt x="354330" y="9144"/>
                        </a:moveTo>
                        <a:lnTo>
                          <a:pt x="284988" y="36576"/>
                        </a:lnTo>
                        <a:lnTo>
                          <a:pt x="222504" y="76962"/>
                        </a:lnTo>
                        <a:lnTo>
                          <a:pt x="169163" y="129540"/>
                        </a:lnTo>
                        <a:lnTo>
                          <a:pt x="127254" y="191262"/>
                        </a:lnTo>
                        <a:lnTo>
                          <a:pt x="98298" y="259842"/>
                        </a:lnTo>
                        <a:lnTo>
                          <a:pt x="83819" y="332994"/>
                        </a:lnTo>
                        <a:lnTo>
                          <a:pt x="82296" y="370332"/>
                        </a:lnTo>
                      </a:path>
                      <a:path w="528955" h="810895">
                        <a:moveTo>
                          <a:pt x="189737" y="0"/>
                        </a:moveTo>
                        <a:lnTo>
                          <a:pt x="159257" y="24384"/>
                        </a:lnTo>
                        <a:lnTo>
                          <a:pt x="130302" y="51054"/>
                        </a:lnTo>
                        <a:lnTo>
                          <a:pt x="104393" y="80010"/>
                        </a:lnTo>
                        <a:lnTo>
                          <a:pt x="80772" y="112014"/>
                        </a:lnTo>
                        <a:lnTo>
                          <a:pt x="59436" y="144780"/>
                        </a:lnTo>
                        <a:lnTo>
                          <a:pt x="41910" y="179832"/>
                        </a:lnTo>
                        <a:lnTo>
                          <a:pt x="26669" y="216408"/>
                        </a:lnTo>
                        <a:lnTo>
                          <a:pt x="15240" y="253746"/>
                        </a:lnTo>
                        <a:lnTo>
                          <a:pt x="6857" y="292608"/>
                        </a:lnTo>
                        <a:lnTo>
                          <a:pt x="1524" y="331470"/>
                        </a:lnTo>
                        <a:lnTo>
                          <a:pt x="0" y="370332"/>
                        </a:lnTo>
                      </a:path>
                      <a:path w="528955" h="810895">
                        <a:moveTo>
                          <a:pt x="285750" y="14478"/>
                        </a:moveTo>
                        <a:lnTo>
                          <a:pt x="222504" y="52578"/>
                        </a:lnTo>
                        <a:lnTo>
                          <a:pt x="167640" y="101346"/>
                        </a:lnTo>
                        <a:lnTo>
                          <a:pt x="122681" y="160020"/>
                        </a:lnTo>
                        <a:lnTo>
                          <a:pt x="89154" y="226314"/>
                        </a:lnTo>
                        <a:lnTo>
                          <a:pt x="68580" y="297180"/>
                        </a:lnTo>
                        <a:lnTo>
                          <a:pt x="63246" y="333756"/>
                        </a:lnTo>
                        <a:lnTo>
                          <a:pt x="61722" y="370332"/>
                        </a:lnTo>
                      </a:path>
                      <a:path w="528955" h="810895">
                        <a:moveTo>
                          <a:pt x="210312" y="486156"/>
                        </a:moveTo>
                        <a:lnTo>
                          <a:pt x="217931" y="547116"/>
                        </a:lnTo>
                        <a:lnTo>
                          <a:pt x="240030" y="604266"/>
                        </a:lnTo>
                        <a:lnTo>
                          <a:pt x="275844" y="653796"/>
                        </a:lnTo>
                        <a:lnTo>
                          <a:pt x="323088" y="693420"/>
                        </a:lnTo>
                        <a:lnTo>
                          <a:pt x="377952" y="720090"/>
                        </a:lnTo>
                        <a:lnTo>
                          <a:pt x="438150" y="732282"/>
                        </a:lnTo>
                        <a:lnTo>
                          <a:pt x="468630" y="732282"/>
                        </a:lnTo>
                        <a:lnTo>
                          <a:pt x="499110" y="729234"/>
                        </a:lnTo>
                        <a:lnTo>
                          <a:pt x="528828" y="722376"/>
                        </a:lnTo>
                      </a:path>
                      <a:path w="528955" h="810895">
                        <a:moveTo>
                          <a:pt x="262128" y="783336"/>
                        </a:moveTo>
                        <a:lnTo>
                          <a:pt x="416052" y="810768"/>
                        </a:lnTo>
                      </a:path>
                      <a:path w="528955" h="810895">
                        <a:moveTo>
                          <a:pt x="148590" y="599694"/>
                        </a:moveTo>
                        <a:lnTo>
                          <a:pt x="172974" y="629412"/>
                        </a:lnTo>
                        <a:lnTo>
                          <a:pt x="199644" y="656082"/>
                        </a:lnTo>
                        <a:lnTo>
                          <a:pt x="229362" y="679704"/>
                        </a:lnTo>
                      </a:path>
                      <a:path w="528955" h="810895">
                        <a:moveTo>
                          <a:pt x="82296" y="370332"/>
                        </a:moveTo>
                        <a:lnTo>
                          <a:pt x="89154" y="440436"/>
                        </a:lnTo>
                        <a:lnTo>
                          <a:pt x="108204" y="507492"/>
                        </a:lnTo>
                        <a:lnTo>
                          <a:pt x="140207" y="569976"/>
                        </a:lnTo>
                        <a:lnTo>
                          <a:pt x="182880" y="624840"/>
                        </a:lnTo>
                        <a:lnTo>
                          <a:pt x="208025" y="649224"/>
                        </a:lnTo>
                        <a:lnTo>
                          <a:pt x="234696" y="671322"/>
                        </a:lnTo>
                      </a:path>
                    </a:pathLst>
                  </a:custGeom>
                  <a:ln w="3175">
                    <a:solidFill>
                      <a:srgbClr val="000000"/>
                    </a:solidFill>
                  </a:ln>
                </p:spPr>
                <p:txBody>
                  <a:bodyPr wrap="square" lIns="0" tIns="0" rIns="0" bIns="0" rtlCol="0"/>
                  <a:lstStyle/>
                  <a:p>
                    <a:endParaRPr sz="800"/>
                  </a:p>
                </p:txBody>
              </p:sp>
              <p:pic>
                <p:nvPicPr>
                  <p:cNvPr id="62" name="object 45">
                    <a:extLst>
                      <a:ext uri="{FF2B5EF4-FFF2-40B4-BE49-F238E27FC236}">
                        <a16:creationId xmlns:a16="http://schemas.microsoft.com/office/drawing/2014/main" id="{F5D6DBF2-BED5-BA60-06FF-451D08D08CDF}"/>
                      </a:ext>
                    </a:extLst>
                  </p:cNvPr>
                  <p:cNvPicPr/>
                  <p:nvPr/>
                </p:nvPicPr>
                <p:blipFill>
                  <a:blip r:embed="rId13" cstate="print"/>
                  <a:stretch>
                    <a:fillRect/>
                  </a:stretch>
                </p:blipFill>
                <p:spPr>
                  <a:xfrm>
                    <a:off x="1849755" y="5591175"/>
                    <a:ext cx="89915" cy="89154"/>
                  </a:xfrm>
                  <a:prstGeom prst="rect">
                    <a:avLst/>
                  </a:prstGeom>
                </p:spPr>
              </p:pic>
              <p:sp>
                <p:nvSpPr>
                  <p:cNvPr id="63" name="object 46">
                    <a:extLst>
                      <a:ext uri="{FF2B5EF4-FFF2-40B4-BE49-F238E27FC236}">
                        <a16:creationId xmlns:a16="http://schemas.microsoft.com/office/drawing/2014/main" id="{5AC128DA-E353-A773-44D2-5BB3AA788A09}"/>
                      </a:ext>
                    </a:extLst>
                  </p:cNvPr>
                  <p:cNvSpPr/>
                  <p:nvPr/>
                </p:nvSpPr>
                <p:spPr>
                  <a:xfrm>
                    <a:off x="1970532" y="5619750"/>
                    <a:ext cx="22860" cy="22860"/>
                  </a:xfrm>
                  <a:custGeom>
                    <a:avLst/>
                    <a:gdLst/>
                    <a:ahLst/>
                    <a:cxnLst/>
                    <a:rect l="l" t="t" r="r" b="b"/>
                    <a:pathLst>
                      <a:path w="22860" h="22860">
                        <a:moveTo>
                          <a:pt x="0" y="22860"/>
                        </a:moveTo>
                        <a:lnTo>
                          <a:pt x="5334" y="14477"/>
                        </a:lnTo>
                        <a:lnTo>
                          <a:pt x="22860" y="0"/>
                        </a:lnTo>
                      </a:path>
                    </a:pathLst>
                  </a:custGeom>
                  <a:ln w="3175">
                    <a:solidFill>
                      <a:srgbClr val="000000"/>
                    </a:solidFill>
                  </a:ln>
                </p:spPr>
                <p:txBody>
                  <a:bodyPr wrap="square" lIns="0" tIns="0" rIns="0" bIns="0" rtlCol="0"/>
                  <a:lstStyle/>
                  <a:p>
                    <a:endParaRPr sz="800"/>
                  </a:p>
                </p:txBody>
              </p:sp>
              <p:sp>
                <p:nvSpPr>
                  <p:cNvPr id="64" name="object 47">
                    <a:extLst>
                      <a:ext uri="{FF2B5EF4-FFF2-40B4-BE49-F238E27FC236}">
                        <a16:creationId xmlns:a16="http://schemas.microsoft.com/office/drawing/2014/main" id="{F4A9E9DE-251C-4887-6F11-CDC91CE68D3E}"/>
                      </a:ext>
                    </a:extLst>
                  </p:cNvPr>
                  <p:cNvSpPr/>
                  <p:nvPr/>
                </p:nvSpPr>
                <p:spPr>
                  <a:xfrm>
                    <a:off x="1741932" y="5353811"/>
                    <a:ext cx="62230" cy="0"/>
                  </a:xfrm>
                  <a:custGeom>
                    <a:avLst/>
                    <a:gdLst/>
                    <a:ahLst/>
                    <a:cxnLst/>
                    <a:rect l="l" t="t" r="r" b="b"/>
                    <a:pathLst>
                      <a:path w="62230">
                        <a:moveTo>
                          <a:pt x="0" y="0"/>
                        </a:moveTo>
                        <a:lnTo>
                          <a:pt x="61722" y="0"/>
                        </a:lnTo>
                      </a:path>
                    </a:pathLst>
                  </a:custGeom>
                  <a:ln w="3175">
                    <a:solidFill>
                      <a:srgbClr val="FF00FF"/>
                    </a:solidFill>
                  </a:ln>
                </p:spPr>
                <p:txBody>
                  <a:bodyPr wrap="square" lIns="0" tIns="0" rIns="0" bIns="0" rtlCol="0"/>
                  <a:lstStyle/>
                  <a:p>
                    <a:endParaRPr sz="800"/>
                  </a:p>
                </p:txBody>
              </p:sp>
              <p:sp>
                <p:nvSpPr>
                  <p:cNvPr id="65" name="object 48">
                    <a:extLst>
                      <a:ext uri="{FF2B5EF4-FFF2-40B4-BE49-F238E27FC236}">
                        <a16:creationId xmlns:a16="http://schemas.microsoft.com/office/drawing/2014/main" id="{305B81B1-C151-5EE6-C687-657EBAAFA616}"/>
                      </a:ext>
                    </a:extLst>
                  </p:cNvPr>
                  <p:cNvSpPr/>
                  <p:nvPr/>
                </p:nvSpPr>
                <p:spPr>
                  <a:xfrm>
                    <a:off x="1889760" y="5556503"/>
                    <a:ext cx="459740" cy="242570"/>
                  </a:xfrm>
                  <a:custGeom>
                    <a:avLst/>
                    <a:gdLst/>
                    <a:ahLst/>
                    <a:cxnLst/>
                    <a:rect l="l" t="t" r="r" b="b"/>
                    <a:pathLst>
                      <a:path w="459739" h="242570">
                        <a:moveTo>
                          <a:pt x="0" y="6096"/>
                        </a:moveTo>
                        <a:lnTo>
                          <a:pt x="8381" y="0"/>
                        </a:lnTo>
                      </a:path>
                      <a:path w="459739" h="242570">
                        <a:moveTo>
                          <a:pt x="278129" y="234696"/>
                        </a:moveTo>
                        <a:lnTo>
                          <a:pt x="308609" y="235458"/>
                        </a:lnTo>
                      </a:path>
                      <a:path w="459739" h="242570">
                        <a:moveTo>
                          <a:pt x="349757" y="217170"/>
                        </a:moveTo>
                        <a:lnTo>
                          <a:pt x="267462" y="217170"/>
                        </a:lnTo>
                      </a:path>
                      <a:path w="459739" h="242570">
                        <a:moveTo>
                          <a:pt x="380238" y="128778"/>
                        </a:moveTo>
                        <a:lnTo>
                          <a:pt x="408431" y="118110"/>
                        </a:lnTo>
                        <a:lnTo>
                          <a:pt x="435101" y="104394"/>
                        </a:lnTo>
                        <a:lnTo>
                          <a:pt x="459485" y="87630"/>
                        </a:lnTo>
                      </a:path>
                      <a:path w="459739" h="242570">
                        <a:moveTo>
                          <a:pt x="368807" y="232410"/>
                        </a:moveTo>
                        <a:lnTo>
                          <a:pt x="369569" y="236982"/>
                        </a:lnTo>
                      </a:path>
                      <a:path w="459739" h="242570">
                        <a:moveTo>
                          <a:pt x="376427" y="242316"/>
                        </a:moveTo>
                        <a:lnTo>
                          <a:pt x="369569" y="236982"/>
                        </a:lnTo>
                      </a:path>
                      <a:path w="459739" h="242570">
                        <a:moveTo>
                          <a:pt x="308609" y="235458"/>
                        </a:moveTo>
                        <a:lnTo>
                          <a:pt x="368807" y="232410"/>
                        </a:lnTo>
                      </a:path>
                    </a:pathLst>
                  </a:custGeom>
                  <a:ln w="3175">
                    <a:solidFill>
                      <a:srgbClr val="000000"/>
                    </a:solidFill>
                  </a:ln>
                </p:spPr>
                <p:txBody>
                  <a:bodyPr wrap="square" lIns="0" tIns="0" rIns="0" bIns="0" rtlCol="0"/>
                  <a:lstStyle/>
                  <a:p>
                    <a:endParaRPr sz="800"/>
                  </a:p>
                </p:txBody>
              </p:sp>
              <p:pic>
                <p:nvPicPr>
                  <p:cNvPr id="66" name="object 49">
                    <a:extLst>
                      <a:ext uri="{FF2B5EF4-FFF2-40B4-BE49-F238E27FC236}">
                        <a16:creationId xmlns:a16="http://schemas.microsoft.com/office/drawing/2014/main" id="{FAA6AD75-BE1A-D588-934F-8BEFD3F29809}"/>
                      </a:ext>
                    </a:extLst>
                  </p:cNvPr>
                  <p:cNvPicPr/>
                  <p:nvPr/>
                </p:nvPicPr>
                <p:blipFill>
                  <a:blip r:embed="rId14" cstate="print"/>
                  <a:stretch>
                    <a:fillRect/>
                  </a:stretch>
                </p:blipFill>
                <p:spPr>
                  <a:xfrm>
                    <a:off x="2111883" y="5363336"/>
                    <a:ext cx="172212" cy="172212"/>
                  </a:xfrm>
                  <a:prstGeom prst="rect">
                    <a:avLst/>
                  </a:prstGeom>
                </p:spPr>
              </p:pic>
              <p:sp>
                <p:nvSpPr>
                  <p:cNvPr id="67" name="object 50">
                    <a:extLst>
                      <a:ext uri="{FF2B5EF4-FFF2-40B4-BE49-F238E27FC236}">
                        <a16:creationId xmlns:a16="http://schemas.microsoft.com/office/drawing/2014/main" id="{0D39419B-C440-3433-8CAD-9D776DFDA4B7}"/>
                      </a:ext>
                    </a:extLst>
                  </p:cNvPr>
                  <p:cNvSpPr/>
                  <p:nvPr/>
                </p:nvSpPr>
                <p:spPr>
                  <a:xfrm>
                    <a:off x="1732026" y="4956809"/>
                    <a:ext cx="360045" cy="157480"/>
                  </a:xfrm>
                  <a:custGeom>
                    <a:avLst/>
                    <a:gdLst/>
                    <a:ahLst/>
                    <a:cxnLst/>
                    <a:rect l="l" t="t" r="r" b="b"/>
                    <a:pathLst>
                      <a:path w="360044" h="157479">
                        <a:moveTo>
                          <a:pt x="344424" y="0"/>
                        </a:moveTo>
                        <a:lnTo>
                          <a:pt x="302513" y="15239"/>
                        </a:lnTo>
                        <a:lnTo>
                          <a:pt x="263651" y="36575"/>
                        </a:lnTo>
                      </a:path>
                      <a:path w="360044" h="157479">
                        <a:moveTo>
                          <a:pt x="359663" y="5334"/>
                        </a:moveTo>
                        <a:lnTo>
                          <a:pt x="323088" y="18287"/>
                        </a:lnTo>
                        <a:lnTo>
                          <a:pt x="288036" y="34289"/>
                        </a:lnTo>
                        <a:lnTo>
                          <a:pt x="223266" y="76200"/>
                        </a:lnTo>
                        <a:lnTo>
                          <a:pt x="195072" y="102107"/>
                        </a:lnTo>
                        <a:lnTo>
                          <a:pt x="169163" y="131063"/>
                        </a:lnTo>
                        <a:lnTo>
                          <a:pt x="176784" y="137160"/>
                        </a:lnTo>
                      </a:path>
                      <a:path w="360044" h="157479">
                        <a:moveTo>
                          <a:pt x="8381" y="75437"/>
                        </a:moveTo>
                        <a:lnTo>
                          <a:pt x="8381" y="156972"/>
                        </a:lnTo>
                      </a:path>
                      <a:path w="360044" h="157479">
                        <a:moveTo>
                          <a:pt x="30480" y="85343"/>
                        </a:moveTo>
                        <a:lnTo>
                          <a:pt x="30480" y="147065"/>
                        </a:lnTo>
                      </a:path>
                      <a:path w="360044" h="157479">
                        <a:moveTo>
                          <a:pt x="0" y="75437"/>
                        </a:moveTo>
                        <a:lnTo>
                          <a:pt x="0" y="156972"/>
                        </a:lnTo>
                      </a:path>
                    </a:pathLst>
                  </a:custGeom>
                  <a:ln w="3175">
                    <a:solidFill>
                      <a:srgbClr val="000000"/>
                    </a:solidFill>
                  </a:ln>
                </p:spPr>
                <p:txBody>
                  <a:bodyPr wrap="square" lIns="0" tIns="0" rIns="0" bIns="0" rtlCol="0"/>
                  <a:lstStyle/>
                  <a:p>
                    <a:endParaRPr sz="800"/>
                  </a:p>
                </p:txBody>
              </p:sp>
              <p:sp>
                <p:nvSpPr>
                  <p:cNvPr id="68" name="object 51">
                    <a:extLst>
                      <a:ext uri="{FF2B5EF4-FFF2-40B4-BE49-F238E27FC236}">
                        <a16:creationId xmlns:a16="http://schemas.microsoft.com/office/drawing/2014/main" id="{3D26B255-DD19-FD9E-8EA5-93B4E972D1AC}"/>
                      </a:ext>
                    </a:extLst>
                  </p:cNvPr>
                  <p:cNvSpPr/>
                  <p:nvPr/>
                </p:nvSpPr>
                <p:spPr>
                  <a:xfrm>
                    <a:off x="1741932" y="5312663"/>
                    <a:ext cx="62230" cy="0"/>
                  </a:xfrm>
                  <a:custGeom>
                    <a:avLst/>
                    <a:gdLst/>
                    <a:ahLst/>
                    <a:cxnLst/>
                    <a:rect l="l" t="t" r="r" b="b"/>
                    <a:pathLst>
                      <a:path w="62230">
                        <a:moveTo>
                          <a:pt x="0" y="0"/>
                        </a:moveTo>
                        <a:lnTo>
                          <a:pt x="61722" y="0"/>
                        </a:lnTo>
                      </a:path>
                    </a:pathLst>
                  </a:custGeom>
                  <a:ln w="3175">
                    <a:solidFill>
                      <a:srgbClr val="FF00FF"/>
                    </a:solidFill>
                  </a:ln>
                </p:spPr>
                <p:txBody>
                  <a:bodyPr wrap="square" lIns="0" tIns="0" rIns="0" bIns="0" rtlCol="0"/>
                  <a:lstStyle/>
                  <a:p>
                    <a:endParaRPr sz="800"/>
                  </a:p>
                </p:txBody>
              </p:sp>
              <p:sp>
                <p:nvSpPr>
                  <p:cNvPr id="69" name="object 52">
                    <a:extLst>
                      <a:ext uri="{FF2B5EF4-FFF2-40B4-BE49-F238E27FC236}">
                        <a16:creationId xmlns:a16="http://schemas.microsoft.com/office/drawing/2014/main" id="{A043509B-A8A0-7A15-EA7A-96592DC1CB60}"/>
                      </a:ext>
                    </a:extLst>
                  </p:cNvPr>
                  <p:cNvSpPr/>
                  <p:nvPr/>
                </p:nvSpPr>
                <p:spPr>
                  <a:xfrm>
                    <a:off x="1740408" y="5103875"/>
                    <a:ext cx="62865" cy="43815"/>
                  </a:xfrm>
                  <a:custGeom>
                    <a:avLst/>
                    <a:gdLst/>
                    <a:ahLst/>
                    <a:cxnLst/>
                    <a:rect l="l" t="t" r="r" b="b"/>
                    <a:pathLst>
                      <a:path w="62864" h="43814">
                        <a:moveTo>
                          <a:pt x="20574" y="22860"/>
                        </a:moveTo>
                        <a:lnTo>
                          <a:pt x="50292" y="22860"/>
                        </a:lnTo>
                      </a:path>
                      <a:path w="62864" h="43814">
                        <a:moveTo>
                          <a:pt x="12192" y="14477"/>
                        </a:moveTo>
                        <a:lnTo>
                          <a:pt x="54864" y="14477"/>
                        </a:lnTo>
                      </a:path>
                      <a:path w="62864" h="43814">
                        <a:moveTo>
                          <a:pt x="22098" y="0"/>
                        </a:moveTo>
                        <a:lnTo>
                          <a:pt x="62484" y="0"/>
                        </a:lnTo>
                      </a:path>
                      <a:path w="62864" h="43814">
                        <a:moveTo>
                          <a:pt x="0" y="9906"/>
                        </a:moveTo>
                        <a:lnTo>
                          <a:pt x="1524" y="16763"/>
                        </a:lnTo>
                        <a:lnTo>
                          <a:pt x="6096" y="21336"/>
                        </a:lnTo>
                        <a:lnTo>
                          <a:pt x="12192" y="22860"/>
                        </a:lnTo>
                      </a:path>
                      <a:path w="62864" h="43814">
                        <a:moveTo>
                          <a:pt x="30480" y="41910"/>
                        </a:moveTo>
                        <a:lnTo>
                          <a:pt x="32004" y="43434"/>
                        </a:lnTo>
                        <a:lnTo>
                          <a:pt x="33528" y="43434"/>
                        </a:lnTo>
                        <a:lnTo>
                          <a:pt x="35052" y="41910"/>
                        </a:lnTo>
                      </a:path>
                    </a:pathLst>
                  </a:custGeom>
                  <a:ln w="3175">
                    <a:solidFill>
                      <a:srgbClr val="000000"/>
                    </a:solidFill>
                  </a:ln>
                </p:spPr>
                <p:txBody>
                  <a:bodyPr wrap="square" lIns="0" tIns="0" rIns="0" bIns="0" rtlCol="0"/>
                  <a:lstStyle/>
                  <a:p>
                    <a:endParaRPr sz="800"/>
                  </a:p>
                </p:txBody>
              </p:sp>
              <p:sp>
                <p:nvSpPr>
                  <p:cNvPr id="70" name="object 53">
                    <a:extLst>
                      <a:ext uri="{FF2B5EF4-FFF2-40B4-BE49-F238E27FC236}">
                        <a16:creationId xmlns:a16="http://schemas.microsoft.com/office/drawing/2014/main" id="{7C7C834C-C1DF-0BB6-DAAE-9177A5F2B994}"/>
                      </a:ext>
                    </a:extLst>
                  </p:cNvPr>
                  <p:cNvSpPr/>
                  <p:nvPr/>
                </p:nvSpPr>
                <p:spPr>
                  <a:xfrm>
                    <a:off x="1770126" y="5103875"/>
                    <a:ext cx="0" cy="14604"/>
                  </a:xfrm>
                  <a:custGeom>
                    <a:avLst/>
                    <a:gdLst/>
                    <a:ahLst/>
                    <a:cxnLst/>
                    <a:rect l="l" t="t" r="r" b="b"/>
                    <a:pathLst>
                      <a:path h="14604">
                        <a:moveTo>
                          <a:pt x="0" y="14477"/>
                        </a:moveTo>
                        <a:lnTo>
                          <a:pt x="0" y="0"/>
                        </a:lnTo>
                      </a:path>
                    </a:pathLst>
                  </a:custGeom>
                  <a:ln w="3175">
                    <a:solidFill>
                      <a:srgbClr val="006500"/>
                    </a:solidFill>
                  </a:ln>
                </p:spPr>
                <p:txBody>
                  <a:bodyPr wrap="square" lIns="0" tIns="0" rIns="0" bIns="0" rtlCol="0"/>
                  <a:lstStyle/>
                  <a:p>
                    <a:endParaRPr sz="800"/>
                  </a:p>
                </p:txBody>
              </p:sp>
              <p:sp>
                <p:nvSpPr>
                  <p:cNvPr id="71" name="object 54">
                    <a:extLst>
                      <a:ext uri="{FF2B5EF4-FFF2-40B4-BE49-F238E27FC236}">
                        <a16:creationId xmlns:a16="http://schemas.microsoft.com/office/drawing/2014/main" id="{77A9A741-BE70-9BA6-0B90-02BC2E9265F8}"/>
                      </a:ext>
                    </a:extLst>
                  </p:cNvPr>
                  <p:cNvSpPr/>
                  <p:nvPr/>
                </p:nvSpPr>
                <p:spPr>
                  <a:xfrm>
                    <a:off x="1770888" y="5104637"/>
                    <a:ext cx="5080" cy="41275"/>
                  </a:xfrm>
                  <a:custGeom>
                    <a:avLst/>
                    <a:gdLst/>
                    <a:ahLst/>
                    <a:cxnLst/>
                    <a:rect l="l" t="t" r="r" b="b"/>
                    <a:pathLst>
                      <a:path w="5080" h="41275">
                        <a:moveTo>
                          <a:pt x="0" y="13715"/>
                        </a:moveTo>
                        <a:lnTo>
                          <a:pt x="0" y="0"/>
                        </a:lnTo>
                      </a:path>
                      <a:path w="5080" h="41275">
                        <a:moveTo>
                          <a:pt x="0" y="36575"/>
                        </a:moveTo>
                        <a:lnTo>
                          <a:pt x="0" y="22098"/>
                        </a:lnTo>
                      </a:path>
                      <a:path w="5080" h="41275">
                        <a:moveTo>
                          <a:pt x="4572" y="36575"/>
                        </a:moveTo>
                        <a:lnTo>
                          <a:pt x="4572" y="41148"/>
                        </a:lnTo>
                      </a:path>
                      <a:path w="5080" h="41275">
                        <a:moveTo>
                          <a:pt x="0" y="36575"/>
                        </a:moveTo>
                        <a:lnTo>
                          <a:pt x="0" y="41148"/>
                        </a:lnTo>
                      </a:path>
                    </a:pathLst>
                  </a:custGeom>
                  <a:ln w="3175">
                    <a:solidFill>
                      <a:srgbClr val="000000"/>
                    </a:solidFill>
                  </a:ln>
                </p:spPr>
                <p:txBody>
                  <a:bodyPr wrap="square" lIns="0" tIns="0" rIns="0" bIns="0" rtlCol="0"/>
                  <a:lstStyle/>
                  <a:p>
                    <a:endParaRPr sz="800"/>
                  </a:p>
                </p:txBody>
              </p:sp>
              <p:sp>
                <p:nvSpPr>
                  <p:cNvPr id="72" name="object 55">
                    <a:extLst>
                      <a:ext uri="{FF2B5EF4-FFF2-40B4-BE49-F238E27FC236}">
                        <a16:creationId xmlns:a16="http://schemas.microsoft.com/office/drawing/2014/main" id="{C408A504-1DED-E610-E8FB-D99860503CCF}"/>
                      </a:ext>
                    </a:extLst>
                  </p:cNvPr>
                  <p:cNvSpPr/>
                  <p:nvPr/>
                </p:nvSpPr>
                <p:spPr>
                  <a:xfrm>
                    <a:off x="1770126" y="5126735"/>
                    <a:ext cx="1270" cy="12700"/>
                  </a:xfrm>
                  <a:custGeom>
                    <a:avLst/>
                    <a:gdLst/>
                    <a:ahLst/>
                    <a:cxnLst/>
                    <a:rect l="l" t="t" r="r" b="b"/>
                    <a:pathLst>
                      <a:path w="1269" h="12700">
                        <a:moveTo>
                          <a:pt x="0" y="10667"/>
                        </a:moveTo>
                        <a:lnTo>
                          <a:pt x="0" y="0"/>
                        </a:lnTo>
                      </a:path>
                      <a:path w="1269" h="12700">
                        <a:moveTo>
                          <a:pt x="0" y="10667"/>
                        </a:moveTo>
                        <a:lnTo>
                          <a:pt x="762" y="12191"/>
                        </a:lnTo>
                      </a:path>
                    </a:pathLst>
                  </a:custGeom>
                  <a:ln w="3175">
                    <a:solidFill>
                      <a:srgbClr val="006500"/>
                    </a:solidFill>
                  </a:ln>
                </p:spPr>
                <p:txBody>
                  <a:bodyPr wrap="square" lIns="0" tIns="0" rIns="0" bIns="0" rtlCol="0"/>
                  <a:lstStyle/>
                  <a:p>
                    <a:endParaRPr sz="800"/>
                  </a:p>
                </p:txBody>
              </p:sp>
              <p:sp>
                <p:nvSpPr>
                  <p:cNvPr id="73" name="object 56">
                    <a:extLst>
                      <a:ext uri="{FF2B5EF4-FFF2-40B4-BE49-F238E27FC236}">
                        <a16:creationId xmlns:a16="http://schemas.microsoft.com/office/drawing/2014/main" id="{0E63A5C9-62FD-68B9-3DAF-554A22A719D9}"/>
                      </a:ext>
                    </a:extLst>
                  </p:cNvPr>
                  <p:cNvSpPr/>
                  <p:nvPr/>
                </p:nvSpPr>
                <p:spPr>
                  <a:xfrm>
                    <a:off x="1760982" y="5103875"/>
                    <a:ext cx="10160" cy="70485"/>
                  </a:xfrm>
                  <a:custGeom>
                    <a:avLst/>
                    <a:gdLst/>
                    <a:ahLst/>
                    <a:cxnLst/>
                    <a:rect l="l" t="t" r="r" b="b"/>
                    <a:pathLst>
                      <a:path w="10160" h="70485">
                        <a:moveTo>
                          <a:pt x="9143" y="0"/>
                        </a:moveTo>
                        <a:lnTo>
                          <a:pt x="9906" y="762"/>
                        </a:lnTo>
                      </a:path>
                      <a:path w="10160" h="70485">
                        <a:moveTo>
                          <a:pt x="0" y="44958"/>
                        </a:moveTo>
                        <a:lnTo>
                          <a:pt x="0" y="70103"/>
                        </a:lnTo>
                      </a:path>
                    </a:pathLst>
                  </a:custGeom>
                  <a:ln w="3175">
                    <a:solidFill>
                      <a:srgbClr val="000000"/>
                    </a:solidFill>
                  </a:ln>
                </p:spPr>
                <p:txBody>
                  <a:bodyPr wrap="square" lIns="0" tIns="0" rIns="0" bIns="0" rtlCol="0"/>
                  <a:lstStyle/>
                  <a:p>
                    <a:endParaRPr sz="800"/>
                  </a:p>
                </p:txBody>
              </p:sp>
              <p:sp>
                <p:nvSpPr>
                  <p:cNvPr id="74" name="object 57">
                    <a:extLst>
                      <a:ext uri="{FF2B5EF4-FFF2-40B4-BE49-F238E27FC236}">
                        <a16:creationId xmlns:a16="http://schemas.microsoft.com/office/drawing/2014/main" id="{C1DA1046-C713-417C-FAFD-6D6854CB0E3C}"/>
                      </a:ext>
                    </a:extLst>
                  </p:cNvPr>
                  <p:cNvSpPr/>
                  <p:nvPr/>
                </p:nvSpPr>
                <p:spPr>
                  <a:xfrm>
                    <a:off x="1767077" y="5098541"/>
                    <a:ext cx="0" cy="55880"/>
                  </a:xfrm>
                  <a:custGeom>
                    <a:avLst/>
                    <a:gdLst/>
                    <a:ahLst/>
                    <a:cxnLst/>
                    <a:rect l="l" t="t" r="r" b="b"/>
                    <a:pathLst>
                      <a:path h="55879">
                        <a:moveTo>
                          <a:pt x="0" y="52578"/>
                        </a:moveTo>
                        <a:lnTo>
                          <a:pt x="0" y="13716"/>
                        </a:lnTo>
                      </a:path>
                      <a:path h="55879">
                        <a:moveTo>
                          <a:pt x="0" y="0"/>
                        </a:moveTo>
                        <a:lnTo>
                          <a:pt x="0" y="55625"/>
                        </a:lnTo>
                      </a:path>
                    </a:pathLst>
                  </a:custGeom>
                  <a:ln w="3175">
                    <a:solidFill>
                      <a:srgbClr val="00FFFF"/>
                    </a:solidFill>
                  </a:ln>
                </p:spPr>
                <p:txBody>
                  <a:bodyPr wrap="square" lIns="0" tIns="0" rIns="0" bIns="0" rtlCol="0"/>
                  <a:lstStyle/>
                  <a:p>
                    <a:endParaRPr sz="800"/>
                  </a:p>
                </p:txBody>
              </p:sp>
              <p:sp>
                <p:nvSpPr>
                  <p:cNvPr id="75" name="object 58">
                    <a:extLst>
                      <a:ext uri="{FF2B5EF4-FFF2-40B4-BE49-F238E27FC236}">
                        <a16:creationId xmlns:a16="http://schemas.microsoft.com/office/drawing/2014/main" id="{435CE1DD-D7B8-E7CF-5C7E-6DBF7A74B10B}"/>
                      </a:ext>
                    </a:extLst>
                  </p:cNvPr>
                  <p:cNvSpPr/>
                  <p:nvPr/>
                </p:nvSpPr>
                <p:spPr>
                  <a:xfrm>
                    <a:off x="1758696" y="5104637"/>
                    <a:ext cx="3810" cy="43180"/>
                  </a:xfrm>
                  <a:custGeom>
                    <a:avLst/>
                    <a:gdLst/>
                    <a:ahLst/>
                    <a:cxnLst/>
                    <a:rect l="l" t="t" r="r" b="b"/>
                    <a:pathLst>
                      <a:path w="3810" h="43179">
                        <a:moveTo>
                          <a:pt x="2286" y="29717"/>
                        </a:moveTo>
                        <a:lnTo>
                          <a:pt x="2286" y="22098"/>
                        </a:lnTo>
                      </a:path>
                      <a:path w="3810" h="43179">
                        <a:moveTo>
                          <a:pt x="0" y="41148"/>
                        </a:moveTo>
                        <a:lnTo>
                          <a:pt x="762" y="42672"/>
                        </a:lnTo>
                        <a:lnTo>
                          <a:pt x="2286" y="42672"/>
                        </a:lnTo>
                        <a:lnTo>
                          <a:pt x="3810" y="41148"/>
                        </a:lnTo>
                      </a:path>
                      <a:path w="3810" h="43179">
                        <a:moveTo>
                          <a:pt x="3810" y="13715"/>
                        </a:moveTo>
                        <a:lnTo>
                          <a:pt x="3810" y="0"/>
                        </a:lnTo>
                      </a:path>
                    </a:pathLst>
                  </a:custGeom>
                  <a:ln w="3175">
                    <a:solidFill>
                      <a:srgbClr val="000000"/>
                    </a:solidFill>
                  </a:ln>
                </p:spPr>
                <p:txBody>
                  <a:bodyPr wrap="square" lIns="0" tIns="0" rIns="0" bIns="0" rtlCol="0"/>
                  <a:lstStyle/>
                  <a:p>
                    <a:endParaRPr sz="800"/>
                  </a:p>
                </p:txBody>
              </p:sp>
              <p:sp>
                <p:nvSpPr>
                  <p:cNvPr id="76" name="object 59">
                    <a:extLst>
                      <a:ext uri="{FF2B5EF4-FFF2-40B4-BE49-F238E27FC236}">
                        <a16:creationId xmlns:a16="http://schemas.microsoft.com/office/drawing/2014/main" id="{0FEFD9A5-D730-0731-86DE-AB3681FA4FD9}"/>
                      </a:ext>
                    </a:extLst>
                  </p:cNvPr>
                  <p:cNvSpPr/>
                  <p:nvPr/>
                </p:nvSpPr>
                <p:spPr>
                  <a:xfrm>
                    <a:off x="1764030" y="5103875"/>
                    <a:ext cx="0" cy="14604"/>
                  </a:xfrm>
                  <a:custGeom>
                    <a:avLst/>
                    <a:gdLst/>
                    <a:ahLst/>
                    <a:cxnLst/>
                    <a:rect l="l" t="t" r="r" b="b"/>
                    <a:pathLst>
                      <a:path h="14604">
                        <a:moveTo>
                          <a:pt x="0" y="14477"/>
                        </a:moveTo>
                        <a:lnTo>
                          <a:pt x="0" y="0"/>
                        </a:lnTo>
                      </a:path>
                    </a:pathLst>
                  </a:custGeom>
                  <a:ln w="3175">
                    <a:solidFill>
                      <a:srgbClr val="006500"/>
                    </a:solidFill>
                  </a:ln>
                </p:spPr>
                <p:txBody>
                  <a:bodyPr wrap="square" lIns="0" tIns="0" rIns="0" bIns="0" rtlCol="0"/>
                  <a:lstStyle/>
                  <a:p>
                    <a:endParaRPr sz="800"/>
                  </a:p>
                </p:txBody>
              </p:sp>
              <p:sp>
                <p:nvSpPr>
                  <p:cNvPr id="77" name="object 60">
                    <a:extLst>
                      <a:ext uri="{FF2B5EF4-FFF2-40B4-BE49-F238E27FC236}">
                        <a16:creationId xmlns:a16="http://schemas.microsoft.com/office/drawing/2014/main" id="{750142D6-7830-8753-D3D9-6D37EEB5907C}"/>
                      </a:ext>
                    </a:extLst>
                  </p:cNvPr>
                  <p:cNvSpPr/>
                  <p:nvPr/>
                </p:nvSpPr>
                <p:spPr>
                  <a:xfrm>
                    <a:off x="1758696" y="5126735"/>
                    <a:ext cx="3810" cy="19050"/>
                  </a:xfrm>
                  <a:custGeom>
                    <a:avLst/>
                    <a:gdLst/>
                    <a:ahLst/>
                    <a:cxnLst/>
                    <a:rect l="l" t="t" r="r" b="b"/>
                    <a:pathLst>
                      <a:path w="3810" h="19050">
                        <a:moveTo>
                          <a:pt x="3810" y="14477"/>
                        </a:moveTo>
                        <a:lnTo>
                          <a:pt x="3810" y="0"/>
                        </a:lnTo>
                      </a:path>
                      <a:path w="3810" h="19050">
                        <a:moveTo>
                          <a:pt x="0" y="14477"/>
                        </a:moveTo>
                        <a:lnTo>
                          <a:pt x="0" y="19050"/>
                        </a:lnTo>
                      </a:path>
                      <a:path w="3810" h="19050">
                        <a:moveTo>
                          <a:pt x="3810" y="14477"/>
                        </a:moveTo>
                        <a:lnTo>
                          <a:pt x="3810" y="19050"/>
                        </a:lnTo>
                      </a:path>
                    </a:pathLst>
                  </a:custGeom>
                  <a:ln w="3175">
                    <a:solidFill>
                      <a:srgbClr val="000000"/>
                    </a:solidFill>
                  </a:ln>
                </p:spPr>
                <p:txBody>
                  <a:bodyPr wrap="square" lIns="0" tIns="0" rIns="0" bIns="0" rtlCol="0"/>
                  <a:lstStyle/>
                  <a:p>
                    <a:endParaRPr sz="800"/>
                  </a:p>
                </p:txBody>
              </p:sp>
              <p:sp>
                <p:nvSpPr>
                  <p:cNvPr id="78" name="object 61">
                    <a:extLst>
                      <a:ext uri="{FF2B5EF4-FFF2-40B4-BE49-F238E27FC236}">
                        <a16:creationId xmlns:a16="http://schemas.microsoft.com/office/drawing/2014/main" id="{FFBAA3E8-02CD-768C-288F-23E99DA40A6F}"/>
                      </a:ext>
                    </a:extLst>
                  </p:cNvPr>
                  <p:cNvSpPr/>
                  <p:nvPr/>
                </p:nvSpPr>
                <p:spPr>
                  <a:xfrm>
                    <a:off x="1762505" y="5126735"/>
                    <a:ext cx="1905" cy="12700"/>
                  </a:xfrm>
                  <a:custGeom>
                    <a:avLst/>
                    <a:gdLst/>
                    <a:ahLst/>
                    <a:cxnLst/>
                    <a:rect l="l" t="t" r="r" b="b"/>
                    <a:pathLst>
                      <a:path w="1905" h="12700">
                        <a:moveTo>
                          <a:pt x="1524" y="10667"/>
                        </a:moveTo>
                        <a:lnTo>
                          <a:pt x="1524" y="0"/>
                        </a:lnTo>
                      </a:path>
                      <a:path w="1905" h="12700">
                        <a:moveTo>
                          <a:pt x="1524" y="10667"/>
                        </a:moveTo>
                        <a:lnTo>
                          <a:pt x="0" y="12191"/>
                        </a:lnTo>
                      </a:path>
                    </a:pathLst>
                  </a:custGeom>
                  <a:ln w="3175">
                    <a:solidFill>
                      <a:srgbClr val="006500"/>
                    </a:solidFill>
                  </a:ln>
                </p:spPr>
                <p:txBody>
                  <a:bodyPr wrap="square" lIns="0" tIns="0" rIns="0" bIns="0" rtlCol="0"/>
                  <a:lstStyle/>
                  <a:p>
                    <a:endParaRPr sz="800"/>
                  </a:p>
                </p:txBody>
              </p:sp>
              <p:sp>
                <p:nvSpPr>
                  <p:cNvPr id="79" name="object 62">
                    <a:extLst>
                      <a:ext uri="{FF2B5EF4-FFF2-40B4-BE49-F238E27FC236}">
                        <a16:creationId xmlns:a16="http://schemas.microsoft.com/office/drawing/2014/main" id="{F3610A8D-584A-0D07-8045-8773D223B402}"/>
                      </a:ext>
                    </a:extLst>
                  </p:cNvPr>
                  <p:cNvSpPr/>
                  <p:nvPr/>
                </p:nvSpPr>
                <p:spPr>
                  <a:xfrm>
                    <a:off x="1732026" y="4933187"/>
                    <a:ext cx="178435" cy="241300"/>
                  </a:xfrm>
                  <a:custGeom>
                    <a:avLst/>
                    <a:gdLst/>
                    <a:ahLst/>
                    <a:cxnLst/>
                    <a:rect l="l" t="t" r="r" b="b"/>
                    <a:pathLst>
                      <a:path w="178435" h="241300">
                        <a:moveTo>
                          <a:pt x="32004" y="170687"/>
                        </a:moveTo>
                        <a:lnTo>
                          <a:pt x="30480" y="171450"/>
                        </a:lnTo>
                      </a:path>
                      <a:path w="178435" h="241300">
                        <a:moveTo>
                          <a:pt x="20574" y="201167"/>
                        </a:moveTo>
                        <a:lnTo>
                          <a:pt x="28956" y="201167"/>
                        </a:lnTo>
                      </a:path>
                      <a:path w="178435" h="241300">
                        <a:moveTo>
                          <a:pt x="20574" y="193548"/>
                        </a:moveTo>
                        <a:lnTo>
                          <a:pt x="28956" y="193548"/>
                        </a:lnTo>
                        <a:lnTo>
                          <a:pt x="28956" y="206501"/>
                        </a:lnTo>
                      </a:path>
                      <a:path w="178435" h="241300">
                        <a:moveTo>
                          <a:pt x="20574" y="185165"/>
                        </a:moveTo>
                        <a:lnTo>
                          <a:pt x="20574" y="193548"/>
                        </a:lnTo>
                      </a:path>
                      <a:path w="178435" h="241300">
                        <a:moveTo>
                          <a:pt x="28956" y="240791"/>
                        </a:moveTo>
                        <a:lnTo>
                          <a:pt x="38100" y="240791"/>
                        </a:lnTo>
                      </a:path>
                      <a:path w="178435" h="241300">
                        <a:moveTo>
                          <a:pt x="30480" y="212598"/>
                        </a:moveTo>
                        <a:lnTo>
                          <a:pt x="35051" y="214122"/>
                        </a:lnTo>
                        <a:lnTo>
                          <a:pt x="38862" y="212598"/>
                        </a:lnTo>
                      </a:path>
                      <a:path w="178435" h="241300">
                        <a:moveTo>
                          <a:pt x="26669" y="208025"/>
                        </a:moveTo>
                        <a:lnTo>
                          <a:pt x="43434" y="208025"/>
                        </a:lnTo>
                      </a:path>
                      <a:path w="178435" h="241300">
                        <a:moveTo>
                          <a:pt x="32004" y="170687"/>
                        </a:moveTo>
                        <a:lnTo>
                          <a:pt x="38100" y="170687"/>
                        </a:lnTo>
                      </a:path>
                      <a:path w="178435" h="241300">
                        <a:moveTo>
                          <a:pt x="30480" y="204215"/>
                        </a:moveTo>
                        <a:lnTo>
                          <a:pt x="38862" y="204215"/>
                        </a:lnTo>
                      </a:path>
                      <a:path w="178435" h="241300">
                        <a:moveTo>
                          <a:pt x="38862" y="171450"/>
                        </a:moveTo>
                        <a:lnTo>
                          <a:pt x="30480" y="171450"/>
                        </a:lnTo>
                      </a:path>
                      <a:path w="178435" h="241300">
                        <a:moveTo>
                          <a:pt x="28193" y="214122"/>
                        </a:moveTo>
                        <a:lnTo>
                          <a:pt x="41148" y="214122"/>
                        </a:lnTo>
                      </a:path>
                      <a:path w="178435" h="241300">
                        <a:moveTo>
                          <a:pt x="28193" y="193548"/>
                        </a:moveTo>
                        <a:lnTo>
                          <a:pt x="41148" y="193548"/>
                        </a:lnTo>
                      </a:path>
                      <a:path w="178435" h="241300">
                        <a:moveTo>
                          <a:pt x="0" y="180594"/>
                        </a:moveTo>
                        <a:lnTo>
                          <a:pt x="1524" y="188975"/>
                        </a:lnTo>
                        <a:lnTo>
                          <a:pt x="6096" y="195834"/>
                        </a:lnTo>
                        <a:lnTo>
                          <a:pt x="12192" y="199644"/>
                        </a:lnTo>
                        <a:lnTo>
                          <a:pt x="20574" y="201167"/>
                        </a:lnTo>
                      </a:path>
                      <a:path w="178435" h="241300">
                        <a:moveTo>
                          <a:pt x="65531" y="0"/>
                        </a:moveTo>
                        <a:lnTo>
                          <a:pt x="178307" y="0"/>
                        </a:lnTo>
                      </a:path>
                    </a:pathLst>
                  </a:custGeom>
                  <a:ln w="3175">
                    <a:solidFill>
                      <a:srgbClr val="000000"/>
                    </a:solidFill>
                  </a:ln>
                </p:spPr>
                <p:txBody>
                  <a:bodyPr wrap="square" lIns="0" tIns="0" rIns="0" bIns="0" rtlCol="0"/>
                  <a:lstStyle/>
                  <a:p>
                    <a:endParaRPr sz="800"/>
                  </a:p>
                </p:txBody>
              </p:sp>
              <p:sp>
                <p:nvSpPr>
                  <p:cNvPr id="80" name="object 63">
                    <a:extLst>
                      <a:ext uri="{FF2B5EF4-FFF2-40B4-BE49-F238E27FC236}">
                        <a16:creationId xmlns:a16="http://schemas.microsoft.com/office/drawing/2014/main" id="{B7A28D5E-C6BD-ABC4-45F9-5B206B8CB2DB}"/>
                      </a:ext>
                    </a:extLst>
                  </p:cNvPr>
                  <p:cNvSpPr/>
                  <p:nvPr/>
                </p:nvSpPr>
                <p:spPr>
                  <a:xfrm>
                    <a:off x="1850136" y="5029961"/>
                    <a:ext cx="45085" cy="44450"/>
                  </a:xfrm>
                  <a:custGeom>
                    <a:avLst/>
                    <a:gdLst/>
                    <a:ahLst/>
                    <a:cxnLst/>
                    <a:rect l="l" t="t" r="r" b="b"/>
                    <a:pathLst>
                      <a:path w="45085" h="44450">
                        <a:moveTo>
                          <a:pt x="42671" y="38100"/>
                        </a:moveTo>
                        <a:lnTo>
                          <a:pt x="6095" y="2286"/>
                        </a:lnTo>
                      </a:path>
                      <a:path w="45085" h="44450">
                        <a:moveTo>
                          <a:pt x="0" y="7620"/>
                        </a:moveTo>
                        <a:lnTo>
                          <a:pt x="36575" y="44196"/>
                        </a:lnTo>
                      </a:path>
                      <a:path w="45085" h="44450">
                        <a:moveTo>
                          <a:pt x="44957" y="35813"/>
                        </a:moveTo>
                        <a:lnTo>
                          <a:pt x="8381" y="0"/>
                        </a:lnTo>
                      </a:path>
                    </a:pathLst>
                  </a:custGeom>
                  <a:ln w="3175">
                    <a:solidFill>
                      <a:srgbClr val="FF00FF"/>
                    </a:solidFill>
                  </a:ln>
                </p:spPr>
                <p:txBody>
                  <a:bodyPr wrap="square" lIns="0" tIns="0" rIns="0" bIns="0" rtlCol="0"/>
                  <a:lstStyle/>
                  <a:p>
                    <a:endParaRPr sz="800"/>
                  </a:p>
                </p:txBody>
              </p:sp>
              <p:sp>
                <p:nvSpPr>
                  <p:cNvPr id="81" name="object 64">
                    <a:extLst>
                      <a:ext uri="{FF2B5EF4-FFF2-40B4-BE49-F238E27FC236}">
                        <a16:creationId xmlns:a16="http://schemas.microsoft.com/office/drawing/2014/main" id="{E2E3D953-653B-EDE4-DCA1-DB2016F94450}"/>
                      </a:ext>
                    </a:extLst>
                  </p:cNvPr>
                  <p:cNvSpPr/>
                  <p:nvPr/>
                </p:nvSpPr>
                <p:spPr>
                  <a:xfrm>
                    <a:off x="1740408" y="4872989"/>
                    <a:ext cx="177800" cy="218440"/>
                  </a:xfrm>
                  <a:custGeom>
                    <a:avLst/>
                    <a:gdLst/>
                    <a:ahLst/>
                    <a:cxnLst/>
                    <a:rect l="l" t="t" r="r" b="b"/>
                    <a:pathLst>
                      <a:path w="177800" h="218439">
                        <a:moveTo>
                          <a:pt x="4572" y="0"/>
                        </a:moveTo>
                        <a:lnTo>
                          <a:pt x="177546" y="99822"/>
                        </a:lnTo>
                      </a:path>
                      <a:path w="177800" h="218439">
                        <a:moveTo>
                          <a:pt x="129540" y="143256"/>
                        </a:moveTo>
                        <a:lnTo>
                          <a:pt x="51054" y="97536"/>
                        </a:lnTo>
                      </a:path>
                      <a:path w="177800" h="218439">
                        <a:moveTo>
                          <a:pt x="68580" y="200406"/>
                        </a:moveTo>
                        <a:lnTo>
                          <a:pt x="66293" y="192024"/>
                        </a:lnTo>
                        <a:lnTo>
                          <a:pt x="60960" y="186689"/>
                        </a:lnTo>
                        <a:lnTo>
                          <a:pt x="53340" y="184404"/>
                        </a:lnTo>
                        <a:lnTo>
                          <a:pt x="45719" y="186689"/>
                        </a:lnTo>
                        <a:lnTo>
                          <a:pt x="39624" y="192024"/>
                        </a:lnTo>
                        <a:lnTo>
                          <a:pt x="37337" y="200406"/>
                        </a:lnTo>
                        <a:lnTo>
                          <a:pt x="39624" y="208025"/>
                        </a:lnTo>
                        <a:lnTo>
                          <a:pt x="45719" y="213360"/>
                        </a:lnTo>
                        <a:lnTo>
                          <a:pt x="53340" y="215646"/>
                        </a:lnTo>
                        <a:lnTo>
                          <a:pt x="60960" y="213360"/>
                        </a:lnTo>
                        <a:lnTo>
                          <a:pt x="66293" y="208025"/>
                        </a:lnTo>
                        <a:lnTo>
                          <a:pt x="68580" y="200406"/>
                        </a:lnTo>
                      </a:path>
                      <a:path w="177800" h="218439">
                        <a:moveTo>
                          <a:pt x="12192" y="147065"/>
                        </a:moveTo>
                        <a:lnTo>
                          <a:pt x="94487" y="147065"/>
                        </a:lnTo>
                      </a:path>
                      <a:path w="177800" h="218439">
                        <a:moveTo>
                          <a:pt x="12192" y="138684"/>
                        </a:moveTo>
                        <a:lnTo>
                          <a:pt x="94487" y="138684"/>
                        </a:lnTo>
                      </a:path>
                      <a:path w="177800" h="218439">
                        <a:moveTo>
                          <a:pt x="22098" y="169163"/>
                        </a:moveTo>
                        <a:lnTo>
                          <a:pt x="83819" y="169163"/>
                        </a:lnTo>
                      </a:path>
                      <a:path w="177800" h="218439">
                        <a:moveTo>
                          <a:pt x="22098" y="217170"/>
                        </a:moveTo>
                        <a:lnTo>
                          <a:pt x="0" y="217932"/>
                        </a:lnTo>
                      </a:path>
                      <a:path w="177800" h="218439">
                        <a:moveTo>
                          <a:pt x="12192" y="147065"/>
                        </a:moveTo>
                        <a:lnTo>
                          <a:pt x="6096" y="148589"/>
                        </a:lnTo>
                        <a:lnTo>
                          <a:pt x="1524" y="153162"/>
                        </a:lnTo>
                        <a:lnTo>
                          <a:pt x="0" y="159258"/>
                        </a:lnTo>
                      </a:path>
                      <a:path w="177800" h="218439">
                        <a:moveTo>
                          <a:pt x="0" y="195834"/>
                        </a:moveTo>
                        <a:lnTo>
                          <a:pt x="21336" y="195834"/>
                        </a:lnTo>
                      </a:path>
                    </a:pathLst>
                  </a:custGeom>
                  <a:ln w="3175">
                    <a:solidFill>
                      <a:srgbClr val="000000"/>
                    </a:solidFill>
                  </a:ln>
                </p:spPr>
                <p:txBody>
                  <a:bodyPr wrap="square" lIns="0" tIns="0" rIns="0" bIns="0" rtlCol="0"/>
                  <a:lstStyle/>
                  <a:p>
                    <a:endParaRPr sz="800"/>
                  </a:p>
                </p:txBody>
              </p:sp>
              <p:sp>
                <p:nvSpPr>
                  <p:cNvPr id="82" name="object 65">
                    <a:extLst>
                      <a:ext uri="{FF2B5EF4-FFF2-40B4-BE49-F238E27FC236}">
                        <a16:creationId xmlns:a16="http://schemas.microsoft.com/office/drawing/2014/main" id="{CA193ADD-B2CB-5B56-558E-4F78C1EDDAFA}"/>
                      </a:ext>
                    </a:extLst>
                  </p:cNvPr>
                  <p:cNvSpPr/>
                  <p:nvPr/>
                </p:nvSpPr>
                <p:spPr>
                  <a:xfrm>
                    <a:off x="1740408" y="5070347"/>
                    <a:ext cx="22225" cy="6350"/>
                  </a:xfrm>
                  <a:custGeom>
                    <a:avLst/>
                    <a:gdLst/>
                    <a:ahLst/>
                    <a:cxnLst/>
                    <a:rect l="l" t="t" r="r" b="b"/>
                    <a:pathLst>
                      <a:path w="22225" h="6350">
                        <a:moveTo>
                          <a:pt x="0" y="0"/>
                        </a:moveTo>
                        <a:lnTo>
                          <a:pt x="22098" y="0"/>
                        </a:lnTo>
                      </a:path>
                      <a:path w="22225" h="6350">
                        <a:moveTo>
                          <a:pt x="0" y="6096"/>
                        </a:moveTo>
                        <a:lnTo>
                          <a:pt x="22098" y="6096"/>
                        </a:lnTo>
                      </a:path>
                    </a:pathLst>
                  </a:custGeom>
                  <a:ln w="3175">
                    <a:solidFill>
                      <a:srgbClr val="006500"/>
                    </a:solidFill>
                  </a:ln>
                </p:spPr>
                <p:txBody>
                  <a:bodyPr wrap="square" lIns="0" tIns="0" rIns="0" bIns="0" rtlCol="0"/>
                  <a:lstStyle/>
                  <a:p>
                    <a:endParaRPr sz="800"/>
                  </a:p>
                </p:txBody>
              </p:sp>
              <p:sp>
                <p:nvSpPr>
                  <p:cNvPr id="83" name="object 66">
                    <a:extLst>
                      <a:ext uri="{FF2B5EF4-FFF2-40B4-BE49-F238E27FC236}">
                        <a16:creationId xmlns:a16="http://schemas.microsoft.com/office/drawing/2014/main" id="{64A5DB62-5EC5-63F5-7001-0B206AD16208}"/>
                      </a:ext>
                    </a:extLst>
                  </p:cNvPr>
                  <p:cNvSpPr/>
                  <p:nvPr/>
                </p:nvSpPr>
                <p:spPr>
                  <a:xfrm>
                    <a:off x="1711452" y="5065013"/>
                    <a:ext cx="51435" cy="17145"/>
                  </a:xfrm>
                  <a:custGeom>
                    <a:avLst/>
                    <a:gdLst/>
                    <a:ahLst/>
                    <a:cxnLst/>
                    <a:rect l="l" t="t" r="r" b="b"/>
                    <a:pathLst>
                      <a:path w="51435" h="17145">
                        <a:moveTo>
                          <a:pt x="28956" y="12191"/>
                        </a:moveTo>
                        <a:lnTo>
                          <a:pt x="50292" y="12191"/>
                        </a:lnTo>
                      </a:path>
                      <a:path w="51435" h="17145">
                        <a:moveTo>
                          <a:pt x="51054" y="11430"/>
                        </a:moveTo>
                        <a:lnTo>
                          <a:pt x="51054" y="5334"/>
                        </a:lnTo>
                        <a:lnTo>
                          <a:pt x="50292" y="3810"/>
                        </a:lnTo>
                      </a:path>
                      <a:path w="51435" h="17145">
                        <a:moveTo>
                          <a:pt x="51054" y="11430"/>
                        </a:moveTo>
                        <a:lnTo>
                          <a:pt x="50292" y="12191"/>
                        </a:lnTo>
                      </a:path>
                      <a:path w="51435" h="17145">
                        <a:moveTo>
                          <a:pt x="50292" y="3810"/>
                        </a:moveTo>
                        <a:lnTo>
                          <a:pt x="50292" y="12191"/>
                        </a:lnTo>
                      </a:path>
                      <a:path w="51435" h="17145">
                        <a:moveTo>
                          <a:pt x="762" y="0"/>
                        </a:moveTo>
                        <a:lnTo>
                          <a:pt x="0" y="762"/>
                        </a:lnTo>
                        <a:lnTo>
                          <a:pt x="0" y="3048"/>
                        </a:lnTo>
                        <a:lnTo>
                          <a:pt x="762" y="3810"/>
                        </a:lnTo>
                      </a:path>
                      <a:path w="51435" h="17145">
                        <a:moveTo>
                          <a:pt x="762" y="12191"/>
                        </a:moveTo>
                        <a:lnTo>
                          <a:pt x="0" y="13715"/>
                        </a:lnTo>
                        <a:lnTo>
                          <a:pt x="0" y="15239"/>
                        </a:lnTo>
                        <a:lnTo>
                          <a:pt x="762" y="16763"/>
                        </a:lnTo>
                      </a:path>
                      <a:path w="51435" h="17145">
                        <a:moveTo>
                          <a:pt x="762" y="3810"/>
                        </a:moveTo>
                        <a:lnTo>
                          <a:pt x="0" y="8382"/>
                        </a:lnTo>
                        <a:lnTo>
                          <a:pt x="762" y="12191"/>
                        </a:lnTo>
                      </a:path>
                      <a:path w="51435" h="17145">
                        <a:moveTo>
                          <a:pt x="0" y="14477"/>
                        </a:moveTo>
                        <a:lnTo>
                          <a:pt x="0" y="1524"/>
                        </a:lnTo>
                      </a:path>
                    </a:pathLst>
                  </a:custGeom>
                  <a:ln w="3175">
                    <a:solidFill>
                      <a:srgbClr val="000000"/>
                    </a:solidFill>
                  </a:ln>
                </p:spPr>
                <p:txBody>
                  <a:bodyPr wrap="square" lIns="0" tIns="0" rIns="0" bIns="0" rtlCol="0"/>
                  <a:lstStyle/>
                  <a:p>
                    <a:endParaRPr sz="800"/>
                  </a:p>
                </p:txBody>
              </p:sp>
              <p:sp>
                <p:nvSpPr>
                  <p:cNvPr id="84" name="object 67">
                    <a:extLst>
                      <a:ext uri="{FF2B5EF4-FFF2-40B4-BE49-F238E27FC236}">
                        <a16:creationId xmlns:a16="http://schemas.microsoft.com/office/drawing/2014/main" id="{E3717201-5635-F252-394A-6A12434DEFFA}"/>
                      </a:ext>
                    </a:extLst>
                  </p:cNvPr>
                  <p:cNvSpPr/>
                  <p:nvPr/>
                </p:nvSpPr>
                <p:spPr>
                  <a:xfrm>
                    <a:off x="1719072" y="5068823"/>
                    <a:ext cx="2540" cy="8890"/>
                  </a:xfrm>
                  <a:custGeom>
                    <a:avLst/>
                    <a:gdLst/>
                    <a:ahLst/>
                    <a:cxnLst/>
                    <a:rect l="l" t="t" r="r" b="b"/>
                    <a:pathLst>
                      <a:path w="2539" h="8889">
                        <a:moveTo>
                          <a:pt x="2285" y="7620"/>
                        </a:moveTo>
                        <a:lnTo>
                          <a:pt x="0" y="8381"/>
                        </a:lnTo>
                      </a:path>
                      <a:path w="2539" h="8889">
                        <a:moveTo>
                          <a:pt x="2285" y="1524"/>
                        </a:moveTo>
                        <a:lnTo>
                          <a:pt x="0" y="0"/>
                        </a:lnTo>
                      </a:path>
                    </a:pathLst>
                  </a:custGeom>
                  <a:ln w="3175">
                    <a:solidFill>
                      <a:srgbClr val="006500"/>
                    </a:solidFill>
                  </a:ln>
                </p:spPr>
                <p:txBody>
                  <a:bodyPr wrap="square" lIns="0" tIns="0" rIns="0" bIns="0" rtlCol="0"/>
                  <a:lstStyle/>
                  <a:p>
                    <a:endParaRPr sz="800"/>
                  </a:p>
                </p:txBody>
              </p:sp>
              <p:sp>
                <p:nvSpPr>
                  <p:cNvPr id="85" name="object 68">
                    <a:extLst>
                      <a:ext uri="{FF2B5EF4-FFF2-40B4-BE49-F238E27FC236}">
                        <a16:creationId xmlns:a16="http://schemas.microsoft.com/office/drawing/2014/main" id="{3041A80A-34A5-2DC3-40B2-1A41CBD8D535}"/>
                      </a:ext>
                    </a:extLst>
                  </p:cNvPr>
                  <p:cNvSpPr/>
                  <p:nvPr/>
                </p:nvSpPr>
                <p:spPr>
                  <a:xfrm>
                    <a:off x="1712213" y="5011673"/>
                    <a:ext cx="40640" cy="70485"/>
                  </a:xfrm>
                  <a:custGeom>
                    <a:avLst/>
                    <a:gdLst/>
                    <a:ahLst/>
                    <a:cxnLst/>
                    <a:rect l="l" t="t" r="r" b="b"/>
                    <a:pathLst>
                      <a:path w="40639" h="70485">
                        <a:moveTo>
                          <a:pt x="9143" y="65531"/>
                        </a:moveTo>
                        <a:lnTo>
                          <a:pt x="9143" y="57150"/>
                        </a:lnTo>
                      </a:path>
                      <a:path w="40639" h="70485">
                        <a:moveTo>
                          <a:pt x="4572" y="65531"/>
                        </a:moveTo>
                        <a:lnTo>
                          <a:pt x="0" y="65531"/>
                        </a:lnTo>
                      </a:path>
                      <a:path w="40639" h="70485">
                        <a:moveTo>
                          <a:pt x="4572" y="57150"/>
                        </a:moveTo>
                        <a:lnTo>
                          <a:pt x="0" y="57150"/>
                        </a:lnTo>
                      </a:path>
                      <a:path w="40639" h="70485">
                        <a:moveTo>
                          <a:pt x="4572" y="70103"/>
                        </a:moveTo>
                        <a:lnTo>
                          <a:pt x="0" y="70103"/>
                        </a:lnTo>
                      </a:path>
                      <a:path w="40639" h="70485">
                        <a:moveTo>
                          <a:pt x="4572" y="53339"/>
                        </a:moveTo>
                        <a:lnTo>
                          <a:pt x="0" y="53339"/>
                        </a:lnTo>
                      </a:path>
                      <a:path w="40639" h="70485">
                        <a:moveTo>
                          <a:pt x="4572" y="70103"/>
                        </a:moveTo>
                        <a:lnTo>
                          <a:pt x="4572" y="53339"/>
                        </a:lnTo>
                      </a:path>
                      <a:path w="40639" h="70485">
                        <a:moveTo>
                          <a:pt x="40386" y="0"/>
                        </a:moveTo>
                        <a:lnTo>
                          <a:pt x="32004" y="1524"/>
                        </a:lnTo>
                        <a:lnTo>
                          <a:pt x="25908" y="6096"/>
                        </a:lnTo>
                        <a:lnTo>
                          <a:pt x="21336" y="12191"/>
                        </a:lnTo>
                        <a:lnTo>
                          <a:pt x="19812" y="20574"/>
                        </a:lnTo>
                      </a:path>
                    </a:pathLst>
                  </a:custGeom>
                  <a:ln w="3175">
                    <a:solidFill>
                      <a:srgbClr val="000000"/>
                    </a:solidFill>
                  </a:ln>
                </p:spPr>
                <p:txBody>
                  <a:bodyPr wrap="square" lIns="0" tIns="0" rIns="0" bIns="0" rtlCol="0"/>
                  <a:lstStyle/>
                  <a:p>
                    <a:endParaRPr sz="800"/>
                  </a:p>
                </p:txBody>
              </p:sp>
              <p:sp>
                <p:nvSpPr>
                  <p:cNvPr id="86" name="object 69">
                    <a:extLst>
                      <a:ext uri="{FF2B5EF4-FFF2-40B4-BE49-F238E27FC236}">
                        <a16:creationId xmlns:a16="http://schemas.microsoft.com/office/drawing/2014/main" id="{D0FAA172-F550-3443-0F8F-632D855B436F}"/>
                      </a:ext>
                    </a:extLst>
                  </p:cNvPr>
                  <p:cNvSpPr/>
                  <p:nvPr/>
                </p:nvSpPr>
                <p:spPr>
                  <a:xfrm>
                    <a:off x="1721358" y="5070347"/>
                    <a:ext cx="10795" cy="6350"/>
                  </a:xfrm>
                  <a:custGeom>
                    <a:avLst/>
                    <a:gdLst/>
                    <a:ahLst/>
                    <a:cxnLst/>
                    <a:rect l="l" t="t" r="r" b="b"/>
                    <a:pathLst>
                      <a:path w="10794" h="6350">
                        <a:moveTo>
                          <a:pt x="0" y="6096"/>
                        </a:moveTo>
                        <a:lnTo>
                          <a:pt x="10668" y="6096"/>
                        </a:lnTo>
                      </a:path>
                      <a:path w="10794" h="6350">
                        <a:moveTo>
                          <a:pt x="0" y="0"/>
                        </a:moveTo>
                        <a:lnTo>
                          <a:pt x="10668" y="0"/>
                        </a:lnTo>
                      </a:path>
                    </a:pathLst>
                  </a:custGeom>
                  <a:ln w="3175">
                    <a:solidFill>
                      <a:srgbClr val="006500"/>
                    </a:solidFill>
                  </a:ln>
                </p:spPr>
                <p:txBody>
                  <a:bodyPr wrap="square" lIns="0" tIns="0" rIns="0" bIns="0" rtlCol="0"/>
                  <a:lstStyle/>
                  <a:p>
                    <a:endParaRPr sz="800"/>
                  </a:p>
                </p:txBody>
              </p:sp>
              <p:sp>
                <p:nvSpPr>
                  <p:cNvPr id="87" name="object 70">
                    <a:extLst>
                      <a:ext uri="{FF2B5EF4-FFF2-40B4-BE49-F238E27FC236}">
                        <a16:creationId xmlns:a16="http://schemas.microsoft.com/office/drawing/2014/main" id="{D0263EAF-6CB2-B3D0-0E8E-DAE1D6ED0417}"/>
                      </a:ext>
                    </a:extLst>
                  </p:cNvPr>
                  <p:cNvSpPr/>
                  <p:nvPr/>
                </p:nvSpPr>
                <p:spPr>
                  <a:xfrm>
                    <a:off x="1716786" y="5068823"/>
                    <a:ext cx="15240" cy="8890"/>
                  </a:xfrm>
                  <a:custGeom>
                    <a:avLst/>
                    <a:gdLst/>
                    <a:ahLst/>
                    <a:cxnLst/>
                    <a:rect l="l" t="t" r="r" b="b"/>
                    <a:pathLst>
                      <a:path w="15239" h="8889">
                        <a:moveTo>
                          <a:pt x="0" y="0"/>
                        </a:moveTo>
                        <a:lnTo>
                          <a:pt x="15239" y="0"/>
                        </a:lnTo>
                      </a:path>
                      <a:path w="15239" h="8889">
                        <a:moveTo>
                          <a:pt x="0" y="8381"/>
                        </a:moveTo>
                        <a:lnTo>
                          <a:pt x="15239" y="8381"/>
                        </a:lnTo>
                      </a:path>
                    </a:pathLst>
                  </a:custGeom>
                  <a:ln w="3175">
                    <a:solidFill>
                      <a:srgbClr val="000000"/>
                    </a:solidFill>
                  </a:ln>
                </p:spPr>
                <p:txBody>
                  <a:bodyPr wrap="square" lIns="0" tIns="0" rIns="0" bIns="0" rtlCol="0"/>
                  <a:lstStyle/>
                  <a:p>
                    <a:endParaRPr sz="800"/>
                  </a:p>
                </p:txBody>
              </p:sp>
              <p:sp>
                <p:nvSpPr>
                  <p:cNvPr id="88" name="object 71">
                    <a:extLst>
                      <a:ext uri="{FF2B5EF4-FFF2-40B4-BE49-F238E27FC236}">
                        <a16:creationId xmlns:a16="http://schemas.microsoft.com/office/drawing/2014/main" id="{132B587D-8EF3-5BE6-C78F-84C67AA5F50B}"/>
                      </a:ext>
                    </a:extLst>
                  </p:cNvPr>
                  <p:cNvSpPr/>
                  <p:nvPr/>
                </p:nvSpPr>
                <p:spPr>
                  <a:xfrm>
                    <a:off x="1824227" y="5047487"/>
                    <a:ext cx="14604" cy="6350"/>
                  </a:xfrm>
                  <a:custGeom>
                    <a:avLst/>
                    <a:gdLst/>
                    <a:ahLst/>
                    <a:cxnLst/>
                    <a:rect l="l" t="t" r="r" b="b"/>
                    <a:pathLst>
                      <a:path w="14605" h="6350">
                        <a:moveTo>
                          <a:pt x="14478" y="0"/>
                        </a:moveTo>
                        <a:lnTo>
                          <a:pt x="0" y="0"/>
                        </a:lnTo>
                      </a:path>
                      <a:path w="14605" h="6350">
                        <a:moveTo>
                          <a:pt x="12954" y="6096"/>
                        </a:moveTo>
                        <a:lnTo>
                          <a:pt x="0" y="6096"/>
                        </a:lnTo>
                      </a:path>
                    </a:pathLst>
                  </a:custGeom>
                  <a:ln w="3175">
                    <a:solidFill>
                      <a:srgbClr val="006500"/>
                    </a:solidFill>
                  </a:ln>
                </p:spPr>
                <p:txBody>
                  <a:bodyPr wrap="square" lIns="0" tIns="0" rIns="0" bIns="0" rtlCol="0"/>
                  <a:lstStyle/>
                  <a:p>
                    <a:endParaRPr sz="800"/>
                  </a:p>
                </p:txBody>
              </p:sp>
              <p:sp>
                <p:nvSpPr>
                  <p:cNvPr id="89" name="object 72">
                    <a:extLst>
                      <a:ext uri="{FF2B5EF4-FFF2-40B4-BE49-F238E27FC236}">
                        <a16:creationId xmlns:a16="http://schemas.microsoft.com/office/drawing/2014/main" id="{713C54CE-CDA7-0AB6-9578-07A4834A7110}"/>
                      </a:ext>
                    </a:extLst>
                  </p:cNvPr>
                  <p:cNvSpPr/>
                  <p:nvPr/>
                </p:nvSpPr>
                <p:spPr>
                  <a:xfrm>
                    <a:off x="1824227" y="5046725"/>
                    <a:ext cx="1270" cy="7620"/>
                  </a:xfrm>
                  <a:custGeom>
                    <a:avLst/>
                    <a:gdLst/>
                    <a:ahLst/>
                    <a:cxnLst/>
                    <a:rect l="l" t="t" r="r" b="b"/>
                    <a:pathLst>
                      <a:path w="1269" h="7620">
                        <a:moveTo>
                          <a:pt x="0" y="762"/>
                        </a:moveTo>
                        <a:lnTo>
                          <a:pt x="762" y="0"/>
                        </a:lnTo>
                      </a:path>
                      <a:path w="1269" h="7620">
                        <a:moveTo>
                          <a:pt x="0" y="6858"/>
                        </a:moveTo>
                        <a:lnTo>
                          <a:pt x="762" y="7620"/>
                        </a:lnTo>
                      </a:path>
                    </a:pathLst>
                  </a:custGeom>
                  <a:ln w="3175">
                    <a:solidFill>
                      <a:srgbClr val="000000"/>
                    </a:solidFill>
                  </a:ln>
                </p:spPr>
                <p:txBody>
                  <a:bodyPr wrap="square" lIns="0" tIns="0" rIns="0" bIns="0" rtlCol="0"/>
                  <a:lstStyle/>
                  <a:p>
                    <a:endParaRPr sz="800"/>
                  </a:p>
                </p:txBody>
              </p:sp>
              <p:sp>
                <p:nvSpPr>
                  <p:cNvPr id="90" name="object 73">
                    <a:extLst>
                      <a:ext uri="{FF2B5EF4-FFF2-40B4-BE49-F238E27FC236}">
                        <a16:creationId xmlns:a16="http://schemas.microsoft.com/office/drawing/2014/main" id="{BE3FDB18-4D3B-097E-1FD2-09AF0B246FD8}"/>
                      </a:ext>
                    </a:extLst>
                  </p:cNvPr>
                  <p:cNvSpPr/>
                  <p:nvPr/>
                </p:nvSpPr>
                <p:spPr>
                  <a:xfrm>
                    <a:off x="1823466" y="5050535"/>
                    <a:ext cx="16510" cy="0"/>
                  </a:xfrm>
                  <a:custGeom>
                    <a:avLst/>
                    <a:gdLst/>
                    <a:ahLst/>
                    <a:cxnLst/>
                    <a:rect l="l" t="t" r="r" b="b"/>
                    <a:pathLst>
                      <a:path w="16510">
                        <a:moveTo>
                          <a:pt x="0" y="0"/>
                        </a:moveTo>
                        <a:lnTo>
                          <a:pt x="16001" y="0"/>
                        </a:lnTo>
                      </a:path>
                    </a:pathLst>
                  </a:custGeom>
                  <a:ln w="3175">
                    <a:solidFill>
                      <a:srgbClr val="00FFFF"/>
                    </a:solidFill>
                  </a:ln>
                </p:spPr>
                <p:txBody>
                  <a:bodyPr wrap="square" lIns="0" tIns="0" rIns="0" bIns="0" rtlCol="0"/>
                  <a:lstStyle/>
                  <a:p>
                    <a:endParaRPr sz="800"/>
                  </a:p>
                </p:txBody>
              </p:sp>
              <p:sp>
                <p:nvSpPr>
                  <p:cNvPr id="91" name="object 74">
                    <a:extLst>
                      <a:ext uri="{FF2B5EF4-FFF2-40B4-BE49-F238E27FC236}">
                        <a16:creationId xmlns:a16="http://schemas.microsoft.com/office/drawing/2014/main" id="{49231CBA-9B6A-898C-3D0F-F76DA017E0A4}"/>
                      </a:ext>
                    </a:extLst>
                  </p:cNvPr>
                  <p:cNvSpPr/>
                  <p:nvPr/>
                </p:nvSpPr>
                <p:spPr>
                  <a:xfrm>
                    <a:off x="1797558" y="4991100"/>
                    <a:ext cx="57150" cy="79375"/>
                  </a:xfrm>
                  <a:custGeom>
                    <a:avLst/>
                    <a:gdLst/>
                    <a:ahLst/>
                    <a:cxnLst/>
                    <a:rect l="l" t="t" r="r" b="b"/>
                    <a:pathLst>
                      <a:path w="57150" h="79375">
                        <a:moveTo>
                          <a:pt x="26669" y="62484"/>
                        </a:moveTo>
                        <a:lnTo>
                          <a:pt x="26669" y="56387"/>
                        </a:lnTo>
                      </a:path>
                      <a:path w="57150" h="79375">
                        <a:moveTo>
                          <a:pt x="26669" y="51053"/>
                        </a:moveTo>
                        <a:lnTo>
                          <a:pt x="26669" y="79248"/>
                        </a:lnTo>
                      </a:path>
                      <a:path w="57150" h="79375">
                        <a:moveTo>
                          <a:pt x="49530" y="41148"/>
                        </a:moveTo>
                        <a:lnTo>
                          <a:pt x="47243" y="35051"/>
                        </a:lnTo>
                        <a:lnTo>
                          <a:pt x="43434" y="30479"/>
                        </a:lnTo>
                        <a:lnTo>
                          <a:pt x="37337" y="28955"/>
                        </a:lnTo>
                      </a:path>
                      <a:path w="57150" h="79375">
                        <a:moveTo>
                          <a:pt x="41148" y="55625"/>
                        </a:moveTo>
                        <a:lnTo>
                          <a:pt x="27431" y="55625"/>
                        </a:lnTo>
                      </a:path>
                      <a:path w="57150" h="79375">
                        <a:moveTo>
                          <a:pt x="38862" y="63246"/>
                        </a:moveTo>
                        <a:lnTo>
                          <a:pt x="27431" y="63246"/>
                        </a:lnTo>
                      </a:path>
                      <a:path w="57150" h="79375">
                        <a:moveTo>
                          <a:pt x="27431" y="55625"/>
                        </a:moveTo>
                        <a:lnTo>
                          <a:pt x="27431" y="63246"/>
                        </a:lnTo>
                      </a:path>
                      <a:path w="57150" h="79375">
                        <a:moveTo>
                          <a:pt x="41148" y="41148"/>
                        </a:moveTo>
                        <a:lnTo>
                          <a:pt x="41148" y="60198"/>
                        </a:lnTo>
                      </a:path>
                      <a:path w="57150" h="79375">
                        <a:moveTo>
                          <a:pt x="49530" y="41148"/>
                        </a:moveTo>
                        <a:lnTo>
                          <a:pt x="49530" y="48767"/>
                        </a:lnTo>
                        <a:lnTo>
                          <a:pt x="50292" y="48767"/>
                        </a:lnTo>
                      </a:path>
                      <a:path w="57150" h="79375">
                        <a:moveTo>
                          <a:pt x="41148" y="41148"/>
                        </a:moveTo>
                        <a:lnTo>
                          <a:pt x="49530" y="41148"/>
                        </a:lnTo>
                      </a:path>
                      <a:path w="57150" h="79375">
                        <a:moveTo>
                          <a:pt x="57150" y="40386"/>
                        </a:moveTo>
                        <a:lnTo>
                          <a:pt x="55625" y="32765"/>
                        </a:lnTo>
                        <a:lnTo>
                          <a:pt x="51054" y="26670"/>
                        </a:lnTo>
                        <a:lnTo>
                          <a:pt x="44958" y="22098"/>
                        </a:lnTo>
                        <a:lnTo>
                          <a:pt x="37337" y="20574"/>
                        </a:lnTo>
                      </a:path>
                      <a:path w="57150" h="79375">
                        <a:moveTo>
                          <a:pt x="4572" y="762"/>
                        </a:moveTo>
                        <a:lnTo>
                          <a:pt x="3048" y="0"/>
                        </a:lnTo>
                        <a:lnTo>
                          <a:pt x="1524" y="0"/>
                        </a:lnTo>
                        <a:lnTo>
                          <a:pt x="0" y="762"/>
                        </a:lnTo>
                      </a:path>
                    </a:pathLst>
                  </a:custGeom>
                  <a:ln w="3175">
                    <a:solidFill>
                      <a:srgbClr val="000000"/>
                    </a:solidFill>
                  </a:ln>
                </p:spPr>
                <p:txBody>
                  <a:bodyPr wrap="square" lIns="0" tIns="0" rIns="0" bIns="0" rtlCol="0"/>
                  <a:lstStyle/>
                  <a:p>
                    <a:endParaRPr sz="800"/>
                  </a:p>
                </p:txBody>
              </p:sp>
              <p:sp>
                <p:nvSpPr>
                  <p:cNvPr id="92" name="object 75">
                    <a:extLst>
                      <a:ext uri="{FF2B5EF4-FFF2-40B4-BE49-F238E27FC236}">
                        <a16:creationId xmlns:a16="http://schemas.microsoft.com/office/drawing/2014/main" id="{C39D2319-92B2-2361-998F-F7C156D543E0}"/>
                      </a:ext>
                    </a:extLst>
                  </p:cNvPr>
                  <p:cNvSpPr/>
                  <p:nvPr/>
                </p:nvSpPr>
                <p:spPr>
                  <a:xfrm>
                    <a:off x="1796796" y="4998719"/>
                    <a:ext cx="1270" cy="2540"/>
                  </a:xfrm>
                  <a:custGeom>
                    <a:avLst/>
                    <a:gdLst/>
                    <a:ahLst/>
                    <a:cxnLst/>
                    <a:rect l="l" t="t" r="r" b="b"/>
                    <a:pathLst>
                      <a:path w="1269" h="2539">
                        <a:moveTo>
                          <a:pt x="0" y="2285"/>
                        </a:moveTo>
                        <a:lnTo>
                          <a:pt x="762" y="0"/>
                        </a:lnTo>
                      </a:path>
                    </a:pathLst>
                  </a:custGeom>
                  <a:ln w="3175">
                    <a:solidFill>
                      <a:srgbClr val="006500"/>
                    </a:solidFill>
                  </a:ln>
                </p:spPr>
                <p:txBody>
                  <a:bodyPr wrap="square" lIns="0" tIns="0" rIns="0" bIns="0" rtlCol="0"/>
                  <a:lstStyle/>
                  <a:p>
                    <a:endParaRPr sz="800"/>
                  </a:p>
                </p:txBody>
              </p:sp>
              <p:sp>
                <p:nvSpPr>
                  <p:cNvPr id="93" name="object 76">
                    <a:extLst>
                      <a:ext uri="{FF2B5EF4-FFF2-40B4-BE49-F238E27FC236}">
                        <a16:creationId xmlns:a16="http://schemas.microsoft.com/office/drawing/2014/main" id="{D6817001-3232-FB11-894A-365D3998E8EB}"/>
                      </a:ext>
                    </a:extLst>
                  </p:cNvPr>
                  <p:cNvSpPr/>
                  <p:nvPr/>
                </p:nvSpPr>
                <p:spPr>
                  <a:xfrm>
                    <a:off x="1797558" y="4991861"/>
                    <a:ext cx="5080" cy="5080"/>
                  </a:xfrm>
                  <a:custGeom>
                    <a:avLst/>
                    <a:gdLst/>
                    <a:ahLst/>
                    <a:cxnLst/>
                    <a:rect l="l" t="t" r="r" b="b"/>
                    <a:pathLst>
                      <a:path w="5080" h="5079">
                        <a:moveTo>
                          <a:pt x="0" y="4572"/>
                        </a:moveTo>
                        <a:lnTo>
                          <a:pt x="0" y="0"/>
                        </a:lnTo>
                      </a:path>
                      <a:path w="5080" h="5079">
                        <a:moveTo>
                          <a:pt x="4572" y="4572"/>
                        </a:moveTo>
                        <a:lnTo>
                          <a:pt x="4572" y="0"/>
                        </a:lnTo>
                      </a:path>
                    </a:pathLst>
                  </a:custGeom>
                  <a:ln w="3175">
                    <a:solidFill>
                      <a:srgbClr val="000000"/>
                    </a:solidFill>
                  </a:ln>
                </p:spPr>
                <p:txBody>
                  <a:bodyPr wrap="square" lIns="0" tIns="0" rIns="0" bIns="0" rtlCol="0"/>
                  <a:lstStyle/>
                  <a:p>
                    <a:endParaRPr sz="800"/>
                  </a:p>
                </p:txBody>
              </p:sp>
              <p:sp>
                <p:nvSpPr>
                  <p:cNvPr id="94" name="object 77">
                    <a:extLst>
                      <a:ext uri="{FF2B5EF4-FFF2-40B4-BE49-F238E27FC236}">
                        <a16:creationId xmlns:a16="http://schemas.microsoft.com/office/drawing/2014/main" id="{2B3E866B-619D-A3E8-1EA8-EF73C4D3EDCC}"/>
                      </a:ext>
                    </a:extLst>
                  </p:cNvPr>
                  <p:cNvSpPr/>
                  <p:nvPr/>
                </p:nvSpPr>
                <p:spPr>
                  <a:xfrm>
                    <a:off x="1793747" y="5046725"/>
                    <a:ext cx="0" cy="41910"/>
                  </a:xfrm>
                  <a:custGeom>
                    <a:avLst/>
                    <a:gdLst/>
                    <a:ahLst/>
                    <a:cxnLst/>
                    <a:rect l="l" t="t" r="r" b="b"/>
                    <a:pathLst>
                      <a:path h="41910">
                        <a:moveTo>
                          <a:pt x="0" y="0"/>
                        </a:moveTo>
                        <a:lnTo>
                          <a:pt x="0" y="41910"/>
                        </a:lnTo>
                      </a:path>
                    </a:pathLst>
                  </a:custGeom>
                  <a:ln w="3175">
                    <a:solidFill>
                      <a:srgbClr val="00FFFF"/>
                    </a:solidFill>
                  </a:ln>
                </p:spPr>
                <p:txBody>
                  <a:bodyPr wrap="square" lIns="0" tIns="0" rIns="0" bIns="0" rtlCol="0"/>
                  <a:lstStyle/>
                  <a:p>
                    <a:endParaRPr sz="800"/>
                  </a:p>
                </p:txBody>
              </p:sp>
              <p:sp>
                <p:nvSpPr>
                  <p:cNvPr id="95" name="object 78">
                    <a:extLst>
                      <a:ext uri="{FF2B5EF4-FFF2-40B4-BE49-F238E27FC236}">
                        <a16:creationId xmlns:a16="http://schemas.microsoft.com/office/drawing/2014/main" id="{D9DE6313-C44F-0C7E-9C60-644F3BD0FF99}"/>
                      </a:ext>
                    </a:extLst>
                  </p:cNvPr>
                  <p:cNvSpPr/>
                  <p:nvPr/>
                </p:nvSpPr>
                <p:spPr>
                  <a:xfrm>
                    <a:off x="1796796" y="5020055"/>
                    <a:ext cx="1270" cy="22225"/>
                  </a:xfrm>
                  <a:custGeom>
                    <a:avLst/>
                    <a:gdLst/>
                    <a:ahLst/>
                    <a:cxnLst/>
                    <a:rect l="l" t="t" r="r" b="b"/>
                    <a:pathLst>
                      <a:path w="1269" h="22225">
                        <a:moveTo>
                          <a:pt x="0" y="22098"/>
                        </a:moveTo>
                        <a:lnTo>
                          <a:pt x="762" y="21336"/>
                        </a:lnTo>
                      </a:path>
                      <a:path w="1269" h="22225">
                        <a:moveTo>
                          <a:pt x="762" y="0"/>
                        </a:moveTo>
                        <a:lnTo>
                          <a:pt x="762" y="21336"/>
                        </a:lnTo>
                      </a:path>
                    </a:pathLst>
                  </a:custGeom>
                  <a:ln w="3175">
                    <a:solidFill>
                      <a:srgbClr val="000000"/>
                    </a:solidFill>
                  </a:ln>
                </p:spPr>
                <p:txBody>
                  <a:bodyPr wrap="square" lIns="0" tIns="0" rIns="0" bIns="0" rtlCol="0"/>
                  <a:lstStyle/>
                  <a:p>
                    <a:endParaRPr sz="800"/>
                  </a:p>
                </p:txBody>
              </p:sp>
              <p:sp>
                <p:nvSpPr>
                  <p:cNvPr id="96" name="object 79">
                    <a:extLst>
                      <a:ext uri="{FF2B5EF4-FFF2-40B4-BE49-F238E27FC236}">
                        <a16:creationId xmlns:a16="http://schemas.microsoft.com/office/drawing/2014/main" id="{739685E8-90ED-4383-D2BF-CD21AD18A7B0}"/>
                      </a:ext>
                    </a:extLst>
                  </p:cNvPr>
                  <p:cNvSpPr/>
                  <p:nvPr/>
                </p:nvSpPr>
                <p:spPr>
                  <a:xfrm>
                    <a:off x="1796796" y="5001005"/>
                    <a:ext cx="0" cy="41275"/>
                  </a:xfrm>
                  <a:custGeom>
                    <a:avLst/>
                    <a:gdLst/>
                    <a:ahLst/>
                    <a:cxnLst/>
                    <a:rect l="l" t="t" r="r" b="b"/>
                    <a:pathLst>
                      <a:path h="41275">
                        <a:moveTo>
                          <a:pt x="0" y="19050"/>
                        </a:moveTo>
                        <a:lnTo>
                          <a:pt x="0" y="41148"/>
                        </a:lnTo>
                      </a:path>
                      <a:path h="41275">
                        <a:moveTo>
                          <a:pt x="0" y="0"/>
                        </a:moveTo>
                        <a:lnTo>
                          <a:pt x="0" y="10668"/>
                        </a:lnTo>
                      </a:path>
                    </a:pathLst>
                  </a:custGeom>
                  <a:ln w="3175">
                    <a:solidFill>
                      <a:srgbClr val="006500"/>
                    </a:solidFill>
                  </a:ln>
                </p:spPr>
                <p:txBody>
                  <a:bodyPr wrap="square" lIns="0" tIns="0" rIns="0" bIns="0" rtlCol="0"/>
                  <a:lstStyle/>
                  <a:p>
                    <a:endParaRPr sz="800"/>
                  </a:p>
                </p:txBody>
              </p:sp>
              <p:sp>
                <p:nvSpPr>
                  <p:cNvPr id="97" name="object 80">
                    <a:extLst>
                      <a:ext uri="{FF2B5EF4-FFF2-40B4-BE49-F238E27FC236}">
                        <a16:creationId xmlns:a16="http://schemas.microsoft.com/office/drawing/2014/main" id="{93313EFF-D248-4A2F-AB94-2B032A0A7255}"/>
                      </a:ext>
                    </a:extLst>
                  </p:cNvPr>
                  <p:cNvSpPr/>
                  <p:nvPr/>
                </p:nvSpPr>
                <p:spPr>
                  <a:xfrm>
                    <a:off x="1797558" y="4996433"/>
                    <a:ext cx="0" cy="15240"/>
                  </a:xfrm>
                  <a:custGeom>
                    <a:avLst/>
                    <a:gdLst/>
                    <a:ahLst/>
                    <a:cxnLst/>
                    <a:rect l="l" t="t" r="r" b="b"/>
                    <a:pathLst>
                      <a:path h="15239">
                        <a:moveTo>
                          <a:pt x="0" y="0"/>
                        </a:moveTo>
                        <a:lnTo>
                          <a:pt x="0" y="15239"/>
                        </a:lnTo>
                      </a:path>
                    </a:pathLst>
                  </a:custGeom>
                  <a:ln w="3175">
                    <a:solidFill>
                      <a:srgbClr val="000000"/>
                    </a:solidFill>
                  </a:ln>
                </p:spPr>
                <p:txBody>
                  <a:bodyPr wrap="square" lIns="0" tIns="0" rIns="0" bIns="0" rtlCol="0"/>
                  <a:lstStyle/>
                  <a:p>
                    <a:endParaRPr sz="800"/>
                  </a:p>
                </p:txBody>
              </p:sp>
              <p:sp>
                <p:nvSpPr>
                  <p:cNvPr id="98" name="object 81">
                    <a:extLst>
                      <a:ext uri="{FF2B5EF4-FFF2-40B4-BE49-F238E27FC236}">
                        <a16:creationId xmlns:a16="http://schemas.microsoft.com/office/drawing/2014/main" id="{665980E7-9B88-4E8C-CBBA-2A3D47C3DDD0}"/>
                      </a:ext>
                    </a:extLst>
                  </p:cNvPr>
                  <p:cNvSpPr/>
                  <p:nvPr/>
                </p:nvSpPr>
                <p:spPr>
                  <a:xfrm>
                    <a:off x="1793747" y="4994909"/>
                    <a:ext cx="0" cy="39370"/>
                  </a:xfrm>
                  <a:custGeom>
                    <a:avLst/>
                    <a:gdLst/>
                    <a:ahLst/>
                    <a:cxnLst/>
                    <a:rect l="l" t="t" r="r" b="b"/>
                    <a:pathLst>
                      <a:path h="39370">
                        <a:moveTo>
                          <a:pt x="0" y="0"/>
                        </a:moveTo>
                        <a:lnTo>
                          <a:pt x="0" y="38862"/>
                        </a:lnTo>
                      </a:path>
                    </a:pathLst>
                  </a:custGeom>
                  <a:ln w="3175">
                    <a:solidFill>
                      <a:srgbClr val="00FFFF"/>
                    </a:solidFill>
                  </a:ln>
                </p:spPr>
                <p:txBody>
                  <a:bodyPr wrap="square" lIns="0" tIns="0" rIns="0" bIns="0" rtlCol="0"/>
                  <a:lstStyle/>
                  <a:p>
                    <a:endParaRPr sz="800"/>
                  </a:p>
                </p:txBody>
              </p:sp>
              <p:sp>
                <p:nvSpPr>
                  <p:cNvPr id="99" name="object 82">
                    <a:extLst>
                      <a:ext uri="{FF2B5EF4-FFF2-40B4-BE49-F238E27FC236}">
                        <a16:creationId xmlns:a16="http://schemas.microsoft.com/office/drawing/2014/main" id="{CB4F29F9-9A1F-E4F4-E7C1-CA554A12302D}"/>
                      </a:ext>
                    </a:extLst>
                  </p:cNvPr>
                  <p:cNvSpPr/>
                  <p:nvPr/>
                </p:nvSpPr>
                <p:spPr>
                  <a:xfrm>
                    <a:off x="1785366" y="4991100"/>
                    <a:ext cx="3810" cy="1270"/>
                  </a:xfrm>
                  <a:custGeom>
                    <a:avLst/>
                    <a:gdLst/>
                    <a:ahLst/>
                    <a:cxnLst/>
                    <a:rect l="l" t="t" r="r" b="b"/>
                    <a:pathLst>
                      <a:path w="3810" h="1270">
                        <a:moveTo>
                          <a:pt x="3809" y="762"/>
                        </a:moveTo>
                        <a:lnTo>
                          <a:pt x="2285" y="0"/>
                        </a:lnTo>
                        <a:lnTo>
                          <a:pt x="761" y="0"/>
                        </a:lnTo>
                        <a:lnTo>
                          <a:pt x="0" y="762"/>
                        </a:lnTo>
                      </a:path>
                    </a:pathLst>
                  </a:custGeom>
                  <a:ln w="3175">
                    <a:solidFill>
                      <a:srgbClr val="000000"/>
                    </a:solidFill>
                  </a:ln>
                </p:spPr>
                <p:txBody>
                  <a:bodyPr wrap="square" lIns="0" tIns="0" rIns="0" bIns="0" rtlCol="0"/>
                  <a:lstStyle/>
                  <a:p>
                    <a:endParaRPr sz="800"/>
                  </a:p>
                </p:txBody>
              </p:sp>
              <p:sp>
                <p:nvSpPr>
                  <p:cNvPr id="100" name="object 83">
                    <a:extLst>
                      <a:ext uri="{FF2B5EF4-FFF2-40B4-BE49-F238E27FC236}">
                        <a16:creationId xmlns:a16="http://schemas.microsoft.com/office/drawing/2014/main" id="{B8905CCC-D866-91C6-7041-38D4042A7EDB}"/>
                      </a:ext>
                    </a:extLst>
                  </p:cNvPr>
                  <p:cNvSpPr/>
                  <p:nvPr/>
                </p:nvSpPr>
                <p:spPr>
                  <a:xfrm>
                    <a:off x="1789176" y="4998719"/>
                    <a:ext cx="1905" cy="2540"/>
                  </a:xfrm>
                  <a:custGeom>
                    <a:avLst/>
                    <a:gdLst/>
                    <a:ahLst/>
                    <a:cxnLst/>
                    <a:rect l="l" t="t" r="r" b="b"/>
                    <a:pathLst>
                      <a:path w="1905" h="2539">
                        <a:moveTo>
                          <a:pt x="1524" y="2285"/>
                        </a:moveTo>
                        <a:lnTo>
                          <a:pt x="0" y="0"/>
                        </a:lnTo>
                      </a:path>
                    </a:pathLst>
                  </a:custGeom>
                  <a:ln w="3175">
                    <a:solidFill>
                      <a:srgbClr val="006500"/>
                    </a:solidFill>
                  </a:ln>
                </p:spPr>
                <p:txBody>
                  <a:bodyPr wrap="square" lIns="0" tIns="0" rIns="0" bIns="0" rtlCol="0"/>
                  <a:lstStyle/>
                  <a:p>
                    <a:endParaRPr sz="800"/>
                  </a:p>
                </p:txBody>
              </p:sp>
              <p:sp>
                <p:nvSpPr>
                  <p:cNvPr id="101" name="object 84">
                    <a:extLst>
                      <a:ext uri="{FF2B5EF4-FFF2-40B4-BE49-F238E27FC236}">
                        <a16:creationId xmlns:a16="http://schemas.microsoft.com/office/drawing/2014/main" id="{34874641-3672-5E67-233F-7448E1D05E07}"/>
                      </a:ext>
                    </a:extLst>
                  </p:cNvPr>
                  <p:cNvSpPr/>
                  <p:nvPr/>
                </p:nvSpPr>
                <p:spPr>
                  <a:xfrm>
                    <a:off x="1785366" y="4991861"/>
                    <a:ext cx="5715" cy="50800"/>
                  </a:xfrm>
                  <a:custGeom>
                    <a:avLst/>
                    <a:gdLst/>
                    <a:ahLst/>
                    <a:cxnLst/>
                    <a:rect l="l" t="t" r="r" b="b"/>
                    <a:pathLst>
                      <a:path w="5714" h="50800">
                        <a:moveTo>
                          <a:pt x="3809" y="4572"/>
                        </a:moveTo>
                        <a:lnTo>
                          <a:pt x="3809" y="0"/>
                        </a:lnTo>
                      </a:path>
                      <a:path w="5714" h="50800">
                        <a:moveTo>
                          <a:pt x="0" y="4572"/>
                        </a:moveTo>
                        <a:lnTo>
                          <a:pt x="0" y="0"/>
                        </a:lnTo>
                      </a:path>
                      <a:path w="5714" h="50800">
                        <a:moveTo>
                          <a:pt x="5333" y="50291"/>
                        </a:moveTo>
                        <a:lnTo>
                          <a:pt x="3809" y="49529"/>
                        </a:lnTo>
                      </a:path>
                    </a:pathLst>
                  </a:custGeom>
                  <a:ln w="3175">
                    <a:solidFill>
                      <a:srgbClr val="000000"/>
                    </a:solidFill>
                  </a:ln>
                </p:spPr>
                <p:txBody>
                  <a:bodyPr wrap="square" lIns="0" tIns="0" rIns="0" bIns="0" rtlCol="0"/>
                  <a:lstStyle/>
                  <a:p>
                    <a:endParaRPr sz="800"/>
                  </a:p>
                </p:txBody>
              </p:sp>
              <p:sp>
                <p:nvSpPr>
                  <p:cNvPr id="102" name="object 85">
                    <a:extLst>
                      <a:ext uri="{FF2B5EF4-FFF2-40B4-BE49-F238E27FC236}">
                        <a16:creationId xmlns:a16="http://schemas.microsoft.com/office/drawing/2014/main" id="{4E7F6F70-BFF8-7785-8359-4A581D810BA4}"/>
                      </a:ext>
                    </a:extLst>
                  </p:cNvPr>
                  <p:cNvSpPr/>
                  <p:nvPr/>
                </p:nvSpPr>
                <p:spPr>
                  <a:xfrm>
                    <a:off x="1790700" y="5020055"/>
                    <a:ext cx="0" cy="22225"/>
                  </a:xfrm>
                  <a:custGeom>
                    <a:avLst/>
                    <a:gdLst/>
                    <a:ahLst/>
                    <a:cxnLst/>
                    <a:rect l="l" t="t" r="r" b="b"/>
                    <a:pathLst>
                      <a:path h="22225">
                        <a:moveTo>
                          <a:pt x="0" y="0"/>
                        </a:moveTo>
                        <a:lnTo>
                          <a:pt x="0" y="22098"/>
                        </a:lnTo>
                      </a:path>
                    </a:pathLst>
                  </a:custGeom>
                  <a:ln w="3175">
                    <a:solidFill>
                      <a:srgbClr val="006500"/>
                    </a:solidFill>
                  </a:ln>
                </p:spPr>
                <p:txBody>
                  <a:bodyPr wrap="square" lIns="0" tIns="0" rIns="0" bIns="0" rtlCol="0"/>
                  <a:lstStyle/>
                  <a:p>
                    <a:endParaRPr sz="800"/>
                  </a:p>
                </p:txBody>
              </p:sp>
              <p:sp>
                <p:nvSpPr>
                  <p:cNvPr id="103" name="object 86">
                    <a:extLst>
                      <a:ext uri="{FF2B5EF4-FFF2-40B4-BE49-F238E27FC236}">
                        <a16:creationId xmlns:a16="http://schemas.microsoft.com/office/drawing/2014/main" id="{712C84BD-E810-249F-AFB0-AF686E9A9A9C}"/>
                      </a:ext>
                    </a:extLst>
                  </p:cNvPr>
                  <p:cNvSpPr/>
                  <p:nvPr/>
                </p:nvSpPr>
                <p:spPr>
                  <a:xfrm>
                    <a:off x="1789176" y="5020055"/>
                    <a:ext cx="0" cy="21590"/>
                  </a:xfrm>
                  <a:custGeom>
                    <a:avLst/>
                    <a:gdLst/>
                    <a:ahLst/>
                    <a:cxnLst/>
                    <a:rect l="l" t="t" r="r" b="b"/>
                    <a:pathLst>
                      <a:path h="21589">
                        <a:moveTo>
                          <a:pt x="0" y="0"/>
                        </a:moveTo>
                        <a:lnTo>
                          <a:pt x="0" y="21336"/>
                        </a:lnTo>
                      </a:path>
                    </a:pathLst>
                  </a:custGeom>
                  <a:ln w="3175">
                    <a:solidFill>
                      <a:srgbClr val="000000"/>
                    </a:solidFill>
                  </a:ln>
                </p:spPr>
                <p:txBody>
                  <a:bodyPr wrap="square" lIns="0" tIns="0" rIns="0" bIns="0" rtlCol="0"/>
                  <a:lstStyle/>
                  <a:p>
                    <a:endParaRPr sz="800"/>
                  </a:p>
                </p:txBody>
              </p:sp>
              <p:sp>
                <p:nvSpPr>
                  <p:cNvPr id="104" name="object 87">
                    <a:extLst>
                      <a:ext uri="{FF2B5EF4-FFF2-40B4-BE49-F238E27FC236}">
                        <a16:creationId xmlns:a16="http://schemas.microsoft.com/office/drawing/2014/main" id="{446E8C6C-A0FA-B985-68FD-03B9775AFFE7}"/>
                      </a:ext>
                    </a:extLst>
                  </p:cNvPr>
                  <p:cNvSpPr/>
                  <p:nvPr/>
                </p:nvSpPr>
                <p:spPr>
                  <a:xfrm>
                    <a:off x="1790700" y="5001005"/>
                    <a:ext cx="0" cy="10795"/>
                  </a:xfrm>
                  <a:custGeom>
                    <a:avLst/>
                    <a:gdLst/>
                    <a:ahLst/>
                    <a:cxnLst/>
                    <a:rect l="l" t="t" r="r" b="b"/>
                    <a:pathLst>
                      <a:path h="10795">
                        <a:moveTo>
                          <a:pt x="0" y="0"/>
                        </a:moveTo>
                        <a:lnTo>
                          <a:pt x="0" y="10668"/>
                        </a:lnTo>
                      </a:path>
                    </a:pathLst>
                  </a:custGeom>
                  <a:ln w="3175">
                    <a:solidFill>
                      <a:srgbClr val="006500"/>
                    </a:solidFill>
                  </a:ln>
                </p:spPr>
                <p:txBody>
                  <a:bodyPr wrap="square" lIns="0" tIns="0" rIns="0" bIns="0" rtlCol="0"/>
                  <a:lstStyle/>
                  <a:p>
                    <a:endParaRPr sz="800"/>
                  </a:p>
                </p:txBody>
              </p:sp>
              <p:sp>
                <p:nvSpPr>
                  <p:cNvPr id="105" name="object 88">
                    <a:extLst>
                      <a:ext uri="{FF2B5EF4-FFF2-40B4-BE49-F238E27FC236}">
                        <a16:creationId xmlns:a16="http://schemas.microsoft.com/office/drawing/2014/main" id="{C5467B02-84F6-FF49-3A19-B61A4AE6E3EF}"/>
                      </a:ext>
                    </a:extLst>
                  </p:cNvPr>
                  <p:cNvSpPr/>
                  <p:nvPr/>
                </p:nvSpPr>
                <p:spPr>
                  <a:xfrm>
                    <a:off x="1735074" y="4870703"/>
                    <a:ext cx="292100" cy="215900"/>
                  </a:xfrm>
                  <a:custGeom>
                    <a:avLst/>
                    <a:gdLst/>
                    <a:ahLst/>
                    <a:cxnLst/>
                    <a:rect l="l" t="t" r="r" b="b"/>
                    <a:pathLst>
                      <a:path w="292100" h="215900">
                        <a:moveTo>
                          <a:pt x="54101" y="125730"/>
                        </a:moveTo>
                        <a:lnTo>
                          <a:pt x="54101" y="140970"/>
                        </a:lnTo>
                      </a:path>
                      <a:path w="292100" h="215900">
                        <a:moveTo>
                          <a:pt x="62483" y="121158"/>
                        </a:moveTo>
                        <a:lnTo>
                          <a:pt x="58674" y="120396"/>
                        </a:lnTo>
                        <a:lnTo>
                          <a:pt x="54101" y="121158"/>
                        </a:lnTo>
                      </a:path>
                      <a:path w="292100" h="215900">
                        <a:moveTo>
                          <a:pt x="51815" y="120396"/>
                        </a:moveTo>
                        <a:lnTo>
                          <a:pt x="64769" y="120396"/>
                        </a:lnTo>
                      </a:path>
                      <a:path w="292100" h="215900">
                        <a:moveTo>
                          <a:pt x="54101" y="130301"/>
                        </a:moveTo>
                        <a:lnTo>
                          <a:pt x="62483" y="130301"/>
                        </a:lnTo>
                      </a:path>
                      <a:path w="292100" h="215900">
                        <a:moveTo>
                          <a:pt x="50292" y="125730"/>
                        </a:moveTo>
                        <a:lnTo>
                          <a:pt x="67056" y="125730"/>
                        </a:lnTo>
                      </a:path>
                      <a:path w="292100" h="215900">
                        <a:moveTo>
                          <a:pt x="71627" y="202692"/>
                        </a:moveTo>
                        <a:lnTo>
                          <a:pt x="70103" y="195834"/>
                        </a:lnTo>
                        <a:lnTo>
                          <a:pt x="64769" y="191262"/>
                        </a:lnTo>
                        <a:lnTo>
                          <a:pt x="58674" y="188975"/>
                        </a:lnTo>
                        <a:lnTo>
                          <a:pt x="51815" y="191262"/>
                        </a:lnTo>
                        <a:lnTo>
                          <a:pt x="46481" y="195834"/>
                        </a:lnTo>
                        <a:lnTo>
                          <a:pt x="44957" y="202692"/>
                        </a:lnTo>
                        <a:lnTo>
                          <a:pt x="46481" y="208787"/>
                        </a:lnTo>
                        <a:lnTo>
                          <a:pt x="51815" y="214122"/>
                        </a:lnTo>
                        <a:lnTo>
                          <a:pt x="58674" y="215646"/>
                        </a:lnTo>
                        <a:lnTo>
                          <a:pt x="64769" y="214122"/>
                        </a:lnTo>
                        <a:lnTo>
                          <a:pt x="70103" y="208787"/>
                        </a:lnTo>
                        <a:lnTo>
                          <a:pt x="71627" y="202692"/>
                        </a:lnTo>
                      </a:path>
                      <a:path w="292100" h="215900">
                        <a:moveTo>
                          <a:pt x="70865" y="202692"/>
                        </a:moveTo>
                        <a:lnTo>
                          <a:pt x="69342" y="195834"/>
                        </a:lnTo>
                        <a:lnTo>
                          <a:pt x="64769" y="192024"/>
                        </a:lnTo>
                        <a:lnTo>
                          <a:pt x="58674" y="189737"/>
                        </a:lnTo>
                        <a:lnTo>
                          <a:pt x="52577" y="192024"/>
                        </a:lnTo>
                        <a:lnTo>
                          <a:pt x="48006" y="195834"/>
                        </a:lnTo>
                        <a:lnTo>
                          <a:pt x="46481" y="202692"/>
                        </a:lnTo>
                        <a:lnTo>
                          <a:pt x="48006" y="208787"/>
                        </a:lnTo>
                        <a:lnTo>
                          <a:pt x="52577" y="213360"/>
                        </a:lnTo>
                        <a:lnTo>
                          <a:pt x="58674" y="214884"/>
                        </a:lnTo>
                        <a:lnTo>
                          <a:pt x="64769" y="213360"/>
                        </a:lnTo>
                        <a:lnTo>
                          <a:pt x="69342" y="208787"/>
                        </a:lnTo>
                        <a:lnTo>
                          <a:pt x="70865" y="202692"/>
                        </a:lnTo>
                      </a:path>
                      <a:path w="292100" h="215900">
                        <a:moveTo>
                          <a:pt x="62483" y="170687"/>
                        </a:moveTo>
                        <a:lnTo>
                          <a:pt x="54101" y="170687"/>
                        </a:lnTo>
                      </a:path>
                      <a:path w="292100" h="215900">
                        <a:moveTo>
                          <a:pt x="55625" y="171450"/>
                        </a:moveTo>
                        <a:lnTo>
                          <a:pt x="61721" y="171450"/>
                        </a:lnTo>
                      </a:path>
                      <a:path w="292100" h="215900">
                        <a:moveTo>
                          <a:pt x="56387" y="99822"/>
                        </a:moveTo>
                        <a:lnTo>
                          <a:pt x="49530" y="96012"/>
                        </a:lnTo>
                        <a:lnTo>
                          <a:pt x="41909" y="94487"/>
                        </a:lnTo>
                      </a:path>
                      <a:path w="292100" h="215900">
                        <a:moveTo>
                          <a:pt x="9906" y="2286"/>
                        </a:moveTo>
                        <a:lnTo>
                          <a:pt x="0" y="0"/>
                        </a:lnTo>
                      </a:path>
                      <a:path w="292100" h="215900">
                        <a:moveTo>
                          <a:pt x="291845" y="106680"/>
                        </a:moveTo>
                        <a:lnTo>
                          <a:pt x="287274" y="96774"/>
                        </a:lnTo>
                      </a:path>
                      <a:path w="292100" h="215900">
                        <a:moveTo>
                          <a:pt x="225551" y="134112"/>
                        </a:moveTo>
                        <a:lnTo>
                          <a:pt x="175259" y="62484"/>
                        </a:lnTo>
                      </a:path>
                    </a:pathLst>
                  </a:custGeom>
                  <a:ln w="3175">
                    <a:solidFill>
                      <a:srgbClr val="000000"/>
                    </a:solidFill>
                  </a:ln>
                </p:spPr>
                <p:txBody>
                  <a:bodyPr wrap="square" lIns="0" tIns="0" rIns="0" bIns="0" rtlCol="0"/>
                  <a:lstStyle/>
                  <a:p>
                    <a:endParaRPr sz="800"/>
                  </a:p>
                </p:txBody>
              </p:sp>
              <p:sp>
                <p:nvSpPr>
                  <p:cNvPr id="106" name="object 89">
                    <a:extLst>
                      <a:ext uri="{FF2B5EF4-FFF2-40B4-BE49-F238E27FC236}">
                        <a16:creationId xmlns:a16="http://schemas.microsoft.com/office/drawing/2014/main" id="{5F35A9ED-2BA4-8E6D-FC84-87242DC0C5EA}"/>
                      </a:ext>
                    </a:extLst>
                  </p:cNvPr>
                  <p:cNvSpPr/>
                  <p:nvPr/>
                </p:nvSpPr>
                <p:spPr>
                  <a:xfrm>
                    <a:off x="1901190" y="4986527"/>
                    <a:ext cx="36830" cy="79375"/>
                  </a:xfrm>
                  <a:custGeom>
                    <a:avLst/>
                    <a:gdLst/>
                    <a:ahLst/>
                    <a:cxnLst/>
                    <a:rect l="l" t="t" r="r" b="b"/>
                    <a:pathLst>
                      <a:path w="36830" h="79375">
                        <a:moveTo>
                          <a:pt x="6096" y="67056"/>
                        </a:moveTo>
                        <a:lnTo>
                          <a:pt x="12192" y="73151"/>
                        </a:lnTo>
                      </a:path>
                      <a:path w="36830" h="79375">
                        <a:moveTo>
                          <a:pt x="13716" y="79248"/>
                        </a:moveTo>
                        <a:lnTo>
                          <a:pt x="3810" y="69342"/>
                        </a:lnTo>
                      </a:path>
                      <a:path w="36830" h="79375">
                        <a:moveTo>
                          <a:pt x="0" y="0"/>
                        </a:moveTo>
                        <a:lnTo>
                          <a:pt x="36576" y="36575"/>
                        </a:lnTo>
                      </a:path>
                    </a:pathLst>
                  </a:custGeom>
                  <a:ln w="3175">
                    <a:solidFill>
                      <a:srgbClr val="FF00FF"/>
                    </a:solidFill>
                  </a:ln>
                </p:spPr>
                <p:txBody>
                  <a:bodyPr wrap="square" lIns="0" tIns="0" rIns="0" bIns="0" rtlCol="0"/>
                  <a:lstStyle/>
                  <a:p>
                    <a:endParaRPr sz="800"/>
                  </a:p>
                </p:txBody>
              </p:sp>
              <p:sp>
                <p:nvSpPr>
                  <p:cNvPr id="107" name="object 90">
                    <a:extLst>
                      <a:ext uri="{FF2B5EF4-FFF2-40B4-BE49-F238E27FC236}">
                        <a16:creationId xmlns:a16="http://schemas.microsoft.com/office/drawing/2014/main" id="{B98D58EB-B2B5-0B81-0AA6-D5F5EC6F80EB}"/>
                      </a:ext>
                    </a:extLst>
                  </p:cNvPr>
                  <p:cNvSpPr/>
                  <p:nvPr/>
                </p:nvSpPr>
                <p:spPr>
                  <a:xfrm>
                    <a:off x="1914905" y="5051297"/>
                    <a:ext cx="15240" cy="14604"/>
                  </a:xfrm>
                  <a:custGeom>
                    <a:avLst/>
                    <a:gdLst/>
                    <a:ahLst/>
                    <a:cxnLst/>
                    <a:rect l="l" t="t" r="r" b="b"/>
                    <a:pathLst>
                      <a:path w="15239" h="14604">
                        <a:moveTo>
                          <a:pt x="0" y="14477"/>
                        </a:moveTo>
                        <a:lnTo>
                          <a:pt x="7619" y="12953"/>
                        </a:lnTo>
                        <a:lnTo>
                          <a:pt x="12954" y="7619"/>
                        </a:lnTo>
                        <a:lnTo>
                          <a:pt x="15239" y="0"/>
                        </a:lnTo>
                      </a:path>
                    </a:pathLst>
                  </a:custGeom>
                  <a:ln w="3175">
                    <a:solidFill>
                      <a:srgbClr val="000000"/>
                    </a:solidFill>
                  </a:ln>
                </p:spPr>
                <p:txBody>
                  <a:bodyPr wrap="square" lIns="0" tIns="0" rIns="0" bIns="0" rtlCol="0"/>
                  <a:lstStyle/>
                  <a:p>
                    <a:endParaRPr sz="800"/>
                  </a:p>
                </p:txBody>
              </p:sp>
              <p:sp>
                <p:nvSpPr>
                  <p:cNvPr id="108" name="object 91">
                    <a:extLst>
                      <a:ext uri="{FF2B5EF4-FFF2-40B4-BE49-F238E27FC236}">
                        <a16:creationId xmlns:a16="http://schemas.microsoft.com/office/drawing/2014/main" id="{C2B1DE52-B858-0ACB-310B-1F5258B2D9B0}"/>
                      </a:ext>
                    </a:extLst>
                  </p:cNvPr>
                  <p:cNvSpPr/>
                  <p:nvPr/>
                </p:nvSpPr>
                <p:spPr>
                  <a:xfrm>
                    <a:off x="1917191" y="5043677"/>
                    <a:ext cx="6350" cy="6350"/>
                  </a:xfrm>
                  <a:custGeom>
                    <a:avLst/>
                    <a:gdLst/>
                    <a:ahLst/>
                    <a:cxnLst/>
                    <a:rect l="l" t="t" r="r" b="b"/>
                    <a:pathLst>
                      <a:path w="6350" h="6350">
                        <a:moveTo>
                          <a:pt x="0" y="0"/>
                        </a:moveTo>
                        <a:lnTo>
                          <a:pt x="6095" y="6096"/>
                        </a:lnTo>
                      </a:path>
                    </a:pathLst>
                  </a:custGeom>
                  <a:ln w="3175">
                    <a:solidFill>
                      <a:srgbClr val="FF00FF"/>
                    </a:solidFill>
                  </a:ln>
                </p:spPr>
                <p:txBody>
                  <a:bodyPr wrap="square" lIns="0" tIns="0" rIns="0" bIns="0" rtlCol="0"/>
                  <a:lstStyle/>
                  <a:p>
                    <a:endParaRPr sz="800"/>
                  </a:p>
                </p:txBody>
              </p:sp>
              <p:sp>
                <p:nvSpPr>
                  <p:cNvPr id="109" name="object 92">
                    <a:extLst>
                      <a:ext uri="{FF2B5EF4-FFF2-40B4-BE49-F238E27FC236}">
                        <a16:creationId xmlns:a16="http://schemas.microsoft.com/office/drawing/2014/main" id="{4C20E16F-F49E-2D53-E887-A87691595D42}"/>
                      </a:ext>
                    </a:extLst>
                  </p:cNvPr>
                  <p:cNvSpPr/>
                  <p:nvPr/>
                </p:nvSpPr>
                <p:spPr>
                  <a:xfrm>
                    <a:off x="1914905" y="5051297"/>
                    <a:ext cx="15240" cy="14604"/>
                  </a:xfrm>
                  <a:custGeom>
                    <a:avLst/>
                    <a:gdLst/>
                    <a:ahLst/>
                    <a:cxnLst/>
                    <a:rect l="l" t="t" r="r" b="b"/>
                    <a:pathLst>
                      <a:path w="15239" h="14604">
                        <a:moveTo>
                          <a:pt x="0" y="14477"/>
                        </a:moveTo>
                        <a:lnTo>
                          <a:pt x="15239" y="0"/>
                        </a:lnTo>
                      </a:path>
                    </a:pathLst>
                  </a:custGeom>
                  <a:ln w="3175">
                    <a:solidFill>
                      <a:srgbClr val="000000"/>
                    </a:solidFill>
                  </a:ln>
                </p:spPr>
                <p:txBody>
                  <a:bodyPr wrap="square" lIns="0" tIns="0" rIns="0" bIns="0" rtlCol="0"/>
                  <a:lstStyle/>
                  <a:p>
                    <a:endParaRPr sz="800"/>
                  </a:p>
                </p:txBody>
              </p:sp>
              <p:sp>
                <p:nvSpPr>
                  <p:cNvPr id="110" name="object 93">
                    <a:extLst>
                      <a:ext uri="{FF2B5EF4-FFF2-40B4-BE49-F238E27FC236}">
                        <a16:creationId xmlns:a16="http://schemas.microsoft.com/office/drawing/2014/main" id="{3706F648-4B73-E5FE-71FC-4E05379D2A54}"/>
                      </a:ext>
                    </a:extLst>
                  </p:cNvPr>
                  <p:cNvSpPr/>
                  <p:nvPr/>
                </p:nvSpPr>
                <p:spPr>
                  <a:xfrm>
                    <a:off x="1913382" y="5049773"/>
                    <a:ext cx="14604" cy="13970"/>
                  </a:xfrm>
                  <a:custGeom>
                    <a:avLst/>
                    <a:gdLst/>
                    <a:ahLst/>
                    <a:cxnLst/>
                    <a:rect l="l" t="t" r="r" b="b"/>
                    <a:pathLst>
                      <a:path w="14605" h="13970">
                        <a:moveTo>
                          <a:pt x="0" y="9905"/>
                        </a:moveTo>
                        <a:lnTo>
                          <a:pt x="3810" y="13715"/>
                        </a:lnTo>
                      </a:path>
                      <a:path w="14605" h="13970">
                        <a:moveTo>
                          <a:pt x="9906" y="0"/>
                        </a:moveTo>
                        <a:lnTo>
                          <a:pt x="14478" y="3810"/>
                        </a:lnTo>
                      </a:path>
                    </a:pathLst>
                  </a:custGeom>
                  <a:ln w="3175">
                    <a:solidFill>
                      <a:srgbClr val="006500"/>
                    </a:solidFill>
                  </a:ln>
                </p:spPr>
                <p:txBody>
                  <a:bodyPr wrap="square" lIns="0" tIns="0" rIns="0" bIns="0" rtlCol="0"/>
                  <a:lstStyle/>
                  <a:p>
                    <a:endParaRPr sz="800"/>
                  </a:p>
                </p:txBody>
              </p:sp>
              <p:sp>
                <p:nvSpPr>
                  <p:cNvPr id="111" name="object 94">
                    <a:extLst>
                      <a:ext uri="{FF2B5EF4-FFF2-40B4-BE49-F238E27FC236}">
                        <a16:creationId xmlns:a16="http://schemas.microsoft.com/office/drawing/2014/main" id="{E176C3F4-E458-E2D4-CCA3-1AE384054BC2}"/>
                      </a:ext>
                    </a:extLst>
                  </p:cNvPr>
                  <p:cNvSpPr/>
                  <p:nvPr/>
                </p:nvSpPr>
                <p:spPr>
                  <a:xfrm>
                    <a:off x="1886712" y="4992623"/>
                    <a:ext cx="51435" cy="81915"/>
                  </a:xfrm>
                  <a:custGeom>
                    <a:avLst/>
                    <a:gdLst/>
                    <a:ahLst/>
                    <a:cxnLst/>
                    <a:rect l="l" t="t" r="r" b="b"/>
                    <a:pathLst>
                      <a:path w="51435" h="81914">
                        <a:moveTo>
                          <a:pt x="43433" y="58674"/>
                        </a:moveTo>
                        <a:lnTo>
                          <a:pt x="32765" y="48767"/>
                        </a:lnTo>
                      </a:path>
                      <a:path w="51435" h="81914">
                        <a:moveTo>
                          <a:pt x="51054" y="30479"/>
                        </a:moveTo>
                        <a:lnTo>
                          <a:pt x="0" y="81534"/>
                        </a:lnTo>
                      </a:path>
                      <a:path w="51435" h="81914">
                        <a:moveTo>
                          <a:pt x="44957" y="36575"/>
                        </a:moveTo>
                        <a:lnTo>
                          <a:pt x="8381" y="0"/>
                        </a:lnTo>
                      </a:path>
                      <a:path w="51435" h="81914">
                        <a:moveTo>
                          <a:pt x="42671" y="38100"/>
                        </a:moveTo>
                        <a:lnTo>
                          <a:pt x="6857" y="2286"/>
                        </a:lnTo>
                      </a:path>
                    </a:pathLst>
                  </a:custGeom>
                  <a:ln w="3175">
                    <a:solidFill>
                      <a:srgbClr val="FF00FF"/>
                    </a:solidFill>
                  </a:ln>
                </p:spPr>
                <p:txBody>
                  <a:bodyPr wrap="square" lIns="0" tIns="0" rIns="0" bIns="0" rtlCol="0"/>
                  <a:lstStyle/>
                  <a:p>
                    <a:endParaRPr sz="800"/>
                  </a:p>
                </p:txBody>
              </p:sp>
              <p:sp>
                <p:nvSpPr>
                  <p:cNvPr id="112" name="object 95">
                    <a:extLst>
                      <a:ext uri="{FF2B5EF4-FFF2-40B4-BE49-F238E27FC236}">
                        <a16:creationId xmlns:a16="http://schemas.microsoft.com/office/drawing/2014/main" id="{EB6D14C9-C116-23FD-EA7F-072744F83C16}"/>
                      </a:ext>
                    </a:extLst>
                  </p:cNvPr>
                  <p:cNvSpPr/>
                  <p:nvPr/>
                </p:nvSpPr>
                <p:spPr>
                  <a:xfrm>
                    <a:off x="1862327" y="4998719"/>
                    <a:ext cx="77470" cy="77470"/>
                  </a:xfrm>
                  <a:custGeom>
                    <a:avLst/>
                    <a:gdLst/>
                    <a:ahLst/>
                    <a:cxnLst/>
                    <a:rect l="l" t="t" r="r" b="b"/>
                    <a:pathLst>
                      <a:path w="77469" h="77470">
                        <a:moveTo>
                          <a:pt x="76962" y="76962"/>
                        </a:moveTo>
                        <a:lnTo>
                          <a:pt x="0" y="0"/>
                        </a:lnTo>
                      </a:path>
                    </a:pathLst>
                  </a:custGeom>
                  <a:ln w="3175">
                    <a:solidFill>
                      <a:srgbClr val="00FFFF"/>
                    </a:solidFill>
                  </a:ln>
                </p:spPr>
                <p:txBody>
                  <a:bodyPr wrap="square" lIns="0" tIns="0" rIns="0" bIns="0" rtlCol="0"/>
                  <a:lstStyle/>
                  <a:p>
                    <a:endParaRPr sz="800"/>
                  </a:p>
                </p:txBody>
              </p:sp>
              <p:sp>
                <p:nvSpPr>
                  <p:cNvPr id="113" name="object 96">
                    <a:extLst>
                      <a:ext uri="{FF2B5EF4-FFF2-40B4-BE49-F238E27FC236}">
                        <a16:creationId xmlns:a16="http://schemas.microsoft.com/office/drawing/2014/main" id="{5EDCD19F-0B72-98AD-C2CE-9024EF85EFC6}"/>
                      </a:ext>
                    </a:extLst>
                  </p:cNvPr>
                  <p:cNvSpPr/>
                  <p:nvPr/>
                </p:nvSpPr>
                <p:spPr>
                  <a:xfrm>
                    <a:off x="1995677" y="4865369"/>
                    <a:ext cx="304800" cy="316230"/>
                  </a:xfrm>
                  <a:custGeom>
                    <a:avLst/>
                    <a:gdLst/>
                    <a:ahLst/>
                    <a:cxnLst/>
                    <a:rect l="l" t="t" r="r" b="b"/>
                    <a:pathLst>
                      <a:path w="304800" h="316229">
                        <a:moveTo>
                          <a:pt x="4572" y="136397"/>
                        </a:moveTo>
                        <a:lnTo>
                          <a:pt x="0" y="128015"/>
                        </a:lnTo>
                      </a:path>
                      <a:path w="304800" h="316229">
                        <a:moveTo>
                          <a:pt x="304800" y="246125"/>
                        </a:moveTo>
                        <a:lnTo>
                          <a:pt x="304800" y="106679"/>
                        </a:lnTo>
                      </a:path>
                      <a:path w="304800" h="316229">
                        <a:moveTo>
                          <a:pt x="276606" y="167639"/>
                        </a:moveTo>
                        <a:lnTo>
                          <a:pt x="260604" y="121157"/>
                        </a:lnTo>
                        <a:lnTo>
                          <a:pt x="218694" y="95250"/>
                        </a:lnTo>
                        <a:lnTo>
                          <a:pt x="202692" y="92963"/>
                        </a:lnTo>
                        <a:lnTo>
                          <a:pt x="185928" y="95250"/>
                        </a:lnTo>
                        <a:lnTo>
                          <a:pt x="144780" y="121157"/>
                        </a:lnTo>
                        <a:lnTo>
                          <a:pt x="128778" y="167639"/>
                        </a:lnTo>
                        <a:lnTo>
                          <a:pt x="130302" y="183641"/>
                        </a:lnTo>
                        <a:lnTo>
                          <a:pt x="156210" y="224789"/>
                        </a:lnTo>
                        <a:lnTo>
                          <a:pt x="202692" y="241553"/>
                        </a:lnTo>
                        <a:lnTo>
                          <a:pt x="218694" y="239267"/>
                        </a:lnTo>
                        <a:lnTo>
                          <a:pt x="260604" y="213359"/>
                        </a:lnTo>
                        <a:lnTo>
                          <a:pt x="276606" y="167639"/>
                        </a:lnTo>
                      </a:path>
                      <a:path w="304800" h="316229">
                        <a:moveTo>
                          <a:pt x="99822" y="106679"/>
                        </a:moveTo>
                        <a:lnTo>
                          <a:pt x="99822" y="246125"/>
                        </a:lnTo>
                      </a:path>
                      <a:path w="304800" h="316229">
                        <a:moveTo>
                          <a:pt x="280416" y="167639"/>
                        </a:moveTo>
                        <a:lnTo>
                          <a:pt x="263652" y="118871"/>
                        </a:lnTo>
                        <a:lnTo>
                          <a:pt x="220218" y="91439"/>
                        </a:lnTo>
                        <a:lnTo>
                          <a:pt x="202692" y="89153"/>
                        </a:lnTo>
                        <a:lnTo>
                          <a:pt x="185166" y="91439"/>
                        </a:lnTo>
                        <a:lnTo>
                          <a:pt x="141732" y="118871"/>
                        </a:lnTo>
                        <a:lnTo>
                          <a:pt x="124206" y="167639"/>
                        </a:lnTo>
                        <a:lnTo>
                          <a:pt x="126492" y="184403"/>
                        </a:lnTo>
                        <a:lnTo>
                          <a:pt x="153924" y="228600"/>
                        </a:lnTo>
                        <a:lnTo>
                          <a:pt x="202692" y="245363"/>
                        </a:lnTo>
                        <a:lnTo>
                          <a:pt x="220218" y="243839"/>
                        </a:lnTo>
                        <a:lnTo>
                          <a:pt x="263652" y="215645"/>
                        </a:lnTo>
                        <a:lnTo>
                          <a:pt x="280416" y="167639"/>
                        </a:lnTo>
                      </a:path>
                      <a:path w="304800" h="316229">
                        <a:moveTo>
                          <a:pt x="99822" y="246125"/>
                        </a:moveTo>
                        <a:lnTo>
                          <a:pt x="101346" y="254507"/>
                        </a:lnTo>
                        <a:lnTo>
                          <a:pt x="105918" y="260603"/>
                        </a:lnTo>
                        <a:lnTo>
                          <a:pt x="112776" y="265175"/>
                        </a:lnTo>
                        <a:lnTo>
                          <a:pt x="120396" y="266700"/>
                        </a:lnTo>
                      </a:path>
                      <a:path w="304800" h="316229">
                        <a:moveTo>
                          <a:pt x="197358" y="266700"/>
                        </a:moveTo>
                        <a:lnTo>
                          <a:pt x="197358" y="316229"/>
                        </a:lnTo>
                      </a:path>
                      <a:path w="304800" h="316229">
                        <a:moveTo>
                          <a:pt x="120396" y="266700"/>
                        </a:moveTo>
                        <a:lnTo>
                          <a:pt x="197358" y="266700"/>
                        </a:lnTo>
                      </a:path>
                      <a:path w="304800" h="316229">
                        <a:moveTo>
                          <a:pt x="208026" y="266700"/>
                        </a:moveTo>
                        <a:lnTo>
                          <a:pt x="284988" y="266700"/>
                        </a:lnTo>
                      </a:path>
                      <a:path w="304800" h="316229">
                        <a:moveTo>
                          <a:pt x="208026" y="266700"/>
                        </a:moveTo>
                        <a:lnTo>
                          <a:pt x="208026" y="316229"/>
                        </a:lnTo>
                      </a:path>
                      <a:path w="304800" h="316229">
                        <a:moveTo>
                          <a:pt x="284988" y="266700"/>
                        </a:moveTo>
                        <a:lnTo>
                          <a:pt x="292608" y="265175"/>
                        </a:lnTo>
                        <a:lnTo>
                          <a:pt x="299466" y="260603"/>
                        </a:lnTo>
                        <a:lnTo>
                          <a:pt x="303276" y="254507"/>
                        </a:lnTo>
                        <a:lnTo>
                          <a:pt x="304800" y="246125"/>
                        </a:lnTo>
                      </a:path>
                      <a:path w="304800" h="316229">
                        <a:moveTo>
                          <a:pt x="187452" y="53339"/>
                        </a:moveTo>
                        <a:lnTo>
                          <a:pt x="217932" y="53339"/>
                        </a:lnTo>
                      </a:path>
                      <a:path w="304800" h="316229">
                        <a:moveTo>
                          <a:pt x="187452" y="1524"/>
                        </a:moveTo>
                        <a:lnTo>
                          <a:pt x="217932" y="1524"/>
                        </a:lnTo>
                      </a:path>
                      <a:path w="304800" h="316229">
                        <a:moveTo>
                          <a:pt x="215646" y="0"/>
                        </a:moveTo>
                        <a:lnTo>
                          <a:pt x="188976" y="0"/>
                        </a:lnTo>
                      </a:path>
                      <a:path w="304800" h="316229">
                        <a:moveTo>
                          <a:pt x="187452" y="59435"/>
                        </a:moveTo>
                        <a:lnTo>
                          <a:pt x="292608" y="59435"/>
                        </a:lnTo>
                      </a:path>
                    </a:pathLst>
                  </a:custGeom>
                  <a:ln w="3175">
                    <a:solidFill>
                      <a:srgbClr val="000000"/>
                    </a:solidFill>
                  </a:ln>
                </p:spPr>
                <p:txBody>
                  <a:bodyPr wrap="square" lIns="0" tIns="0" rIns="0" bIns="0" rtlCol="0"/>
                  <a:lstStyle/>
                  <a:p>
                    <a:endParaRPr sz="800"/>
                  </a:p>
                </p:txBody>
              </p:sp>
              <p:sp>
                <p:nvSpPr>
                  <p:cNvPr id="114" name="object 97">
                    <a:extLst>
                      <a:ext uri="{FF2B5EF4-FFF2-40B4-BE49-F238E27FC236}">
                        <a16:creationId xmlns:a16="http://schemas.microsoft.com/office/drawing/2014/main" id="{94C00B7E-18E8-976D-4BB6-2DF1C0B2BEA5}"/>
                      </a:ext>
                    </a:extLst>
                  </p:cNvPr>
                  <p:cNvSpPr/>
                  <p:nvPr/>
                </p:nvSpPr>
                <p:spPr>
                  <a:xfrm>
                    <a:off x="2112263" y="5033009"/>
                    <a:ext cx="135890" cy="0"/>
                  </a:xfrm>
                  <a:custGeom>
                    <a:avLst/>
                    <a:gdLst/>
                    <a:ahLst/>
                    <a:cxnLst/>
                    <a:rect l="l" t="t" r="r" b="b"/>
                    <a:pathLst>
                      <a:path w="135889">
                        <a:moveTo>
                          <a:pt x="67056" y="0"/>
                        </a:moveTo>
                        <a:lnTo>
                          <a:pt x="135636" y="0"/>
                        </a:lnTo>
                      </a:path>
                      <a:path w="135889">
                        <a:moveTo>
                          <a:pt x="0" y="0"/>
                        </a:moveTo>
                        <a:lnTo>
                          <a:pt x="67056" y="0"/>
                        </a:lnTo>
                      </a:path>
                    </a:pathLst>
                  </a:custGeom>
                  <a:ln w="3175">
                    <a:solidFill>
                      <a:srgbClr val="00FFFF"/>
                    </a:solidFill>
                  </a:ln>
                </p:spPr>
                <p:txBody>
                  <a:bodyPr wrap="square" lIns="0" tIns="0" rIns="0" bIns="0" rtlCol="0"/>
                  <a:lstStyle/>
                  <a:p>
                    <a:endParaRPr sz="800"/>
                  </a:p>
                </p:txBody>
              </p:sp>
              <p:sp>
                <p:nvSpPr>
                  <p:cNvPr id="115" name="object 98">
                    <a:extLst>
                      <a:ext uri="{FF2B5EF4-FFF2-40B4-BE49-F238E27FC236}">
                        <a16:creationId xmlns:a16="http://schemas.microsoft.com/office/drawing/2014/main" id="{D72AD0A1-0B67-80D0-2213-97C6A02262D7}"/>
                      </a:ext>
                    </a:extLst>
                  </p:cNvPr>
                  <p:cNvSpPr/>
                  <p:nvPr/>
                </p:nvSpPr>
                <p:spPr>
                  <a:xfrm>
                    <a:off x="2076450" y="4865369"/>
                    <a:ext cx="108585" cy="106680"/>
                  </a:xfrm>
                  <a:custGeom>
                    <a:avLst/>
                    <a:gdLst/>
                    <a:ahLst/>
                    <a:cxnLst/>
                    <a:rect l="l" t="t" r="r" b="b"/>
                    <a:pathLst>
                      <a:path w="108585" h="106679">
                        <a:moveTo>
                          <a:pt x="33527" y="48767"/>
                        </a:moveTo>
                        <a:lnTo>
                          <a:pt x="106680" y="48767"/>
                        </a:lnTo>
                      </a:path>
                      <a:path w="108585" h="106679">
                        <a:moveTo>
                          <a:pt x="31242" y="59435"/>
                        </a:moveTo>
                        <a:lnTo>
                          <a:pt x="106680" y="59435"/>
                        </a:lnTo>
                      </a:path>
                      <a:path w="108585" h="106679">
                        <a:moveTo>
                          <a:pt x="0" y="91439"/>
                        </a:moveTo>
                        <a:lnTo>
                          <a:pt x="6095" y="86105"/>
                        </a:lnTo>
                        <a:lnTo>
                          <a:pt x="8381" y="79247"/>
                        </a:lnTo>
                      </a:path>
                      <a:path w="108585" h="106679">
                        <a:moveTo>
                          <a:pt x="2286" y="101345"/>
                        </a:moveTo>
                        <a:lnTo>
                          <a:pt x="10668" y="96012"/>
                        </a:lnTo>
                        <a:lnTo>
                          <a:pt x="16763" y="87629"/>
                        </a:lnTo>
                        <a:lnTo>
                          <a:pt x="19050" y="77724"/>
                        </a:lnTo>
                      </a:path>
                      <a:path w="108585" h="106679">
                        <a:moveTo>
                          <a:pt x="15239" y="96774"/>
                        </a:moveTo>
                        <a:lnTo>
                          <a:pt x="18287" y="106679"/>
                        </a:lnTo>
                      </a:path>
                      <a:path w="108585" h="106679">
                        <a:moveTo>
                          <a:pt x="33527" y="48767"/>
                        </a:moveTo>
                        <a:lnTo>
                          <a:pt x="23622" y="51053"/>
                        </a:lnTo>
                        <a:lnTo>
                          <a:pt x="16001" y="56387"/>
                        </a:lnTo>
                        <a:lnTo>
                          <a:pt x="10668" y="64769"/>
                        </a:lnTo>
                        <a:lnTo>
                          <a:pt x="8381" y="73913"/>
                        </a:lnTo>
                      </a:path>
                      <a:path w="108585" h="106679">
                        <a:moveTo>
                          <a:pt x="31242" y="59435"/>
                        </a:moveTo>
                        <a:lnTo>
                          <a:pt x="25145" y="60959"/>
                        </a:lnTo>
                        <a:lnTo>
                          <a:pt x="20574" y="65531"/>
                        </a:lnTo>
                        <a:lnTo>
                          <a:pt x="19050" y="71627"/>
                        </a:lnTo>
                        <a:lnTo>
                          <a:pt x="19050" y="77724"/>
                        </a:lnTo>
                      </a:path>
                      <a:path w="108585" h="106679">
                        <a:moveTo>
                          <a:pt x="8381" y="73913"/>
                        </a:moveTo>
                        <a:lnTo>
                          <a:pt x="8381" y="79247"/>
                        </a:lnTo>
                      </a:path>
                      <a:path w="108585" h="106679">
                        <a:moveTo>
                          <a:pt x="106680" y="1524"/>
                        </a:moveTo>
                        <a:lnTo>
                          <a:pt x="106680" y="53339"/>
                        </a:lnTo>
                      </a:path>
                      <a:path w="108585" h="106679">
                        <a:moveTo>
                          <a:pt x="106680" y="1524"/>
                        </a:moveTo>
                        <a:lnTo>
                          <a:pt x="108204" y="0"/>
                        </a:lnTo>
                      </a:path>
                      <a:path w="108585" h="106679">
                        <a:moveTo>
                          <a:pt x="106680" y="53339"/>
                        </a:moveTo>
                        <a:lnTo>
                          <a:pt x="106680" y="59435"/>
                        </a:lnTo>
                      </a:path>
                    </a:pathLst>
                  </a:custGeom>
                  <a:ln w="3175">
                    <a:solidFill>
                      <a:srgbClr val="000000"/>
                    </a:solidFill>
                  </a:ln>
                </p:spPr>
                <p:txBody>
                  <a:bodyPr wrap="square" lIns="0" tIns="0" rIns="0" bIns="0" rtlCol="0"/>
                  <a:lstStyle/>
                  <a:p>
                    <a:endParaRPr sz="800"/>
                  </a:p>
                </p:txBody>
              </p:sp>
              <p:sp>
                <p:nvSpPr>
                  <p:cNvPr id="116" name="object 99">
                    <a:extLst>
                      <a:ext uri="{FF2B5EF4-FFF2-40B4-BE49-F238E27FC236}">
                        <a16:creationId xmlns:a16="http://schemas.microsoft.com/office/drawing/2014/main" id="{EC53008A-C18B-76D7-A708-5AD1E121FDC0}"/>
                      </a:ext>
                    </a:extLst>
                  </p:cNvPr>
                  <p:cNvSpPr/>
                  <p:nvPr/>
                </p:nvSpPr>
                <p:spPr>
                  <a:xfrm>
                    <a:off x="2247900" y="5033009"/>
                    <a:ext cx="36830" cy="0"/>
                  </a:xfrm>
                  <a:custGeom>
                    <a:avLst/>
                    <a:gdLst/>
                    <a:ahLst/>
                    <a:cxnLst/>
                    <a:rect l="l" t="t" r="r" b="b"/>
                    <a:pathLst>
                      <a:path w="36830">
                        <a:moveTo>
                          <a:pt x="0" y="0"/>
                        </a:moveTo>
                        <a:lnTo>
                          <a:pt x="36575" y="0"/>
                        </a:lnTo>
                      </a:path>
                    </a:pathLst>
                  </a:custGeom>
                  <a:ln w="3175">
                    <a:solidFill>
                      <a:srgbClr val="00FFFF"/>
                    </a:solidFill>
                  </a:ln>
                </p:spPr>
                <p:txBody>
                  <a:bodyPr wrap="square" lIns="0" tIns="0" rIns="0" bIns="0" rtlCol="0"/>
                  <a:lstStyle/>
                  <a:p>
                    <a:endParaRPr sz="800"/>
                  </a:p>
                </p:txBody>
              </p:sp>
              <p:sp>
                <p:nvSpPr>
                  <p:cNvPr id="117" name="object 100">
                    <a:extLst>
                      <a:ext uri="{FF2B5EF4-FFF2-40B4-BE49-F238E27FC236}">
                        <a16:creationId xmlns:a16="http://schemas.microsoft.com/office/drawing/2014/main" id="{5A3D3AFC-B943-7FD1-7E56-81F97673987F}"/>
                      </a:ext>
                    </a:extLst>
                  </p:cNvPr>
                  <p:cNvSpPr/>
                  <p:nvPr/>
                </p:nvSpPr>
                <p:spPr>
                  <a:xfrm>
                    <a:off x="2211324" y="4865369"/>
                    <a:ext cx="108585" cy="106680"/>
                  </a:xfrm>
                  <a:custGeom>
                    <a:avLst/>
                    <a:gdLst/>
                    <a:ahLst/>
                    <a:cxnLst/>
                    <a:rect l="l" t="t" r="r" b="b"/>
                    <a:pathLst>
                      <a:path w="108585" h="106679">
                        <a:moveTo>
                          <a:pt x="2286" y="48767"/>
                        </a:moveTo>
                        <a:lnTo>
                          <a:pt x="75437" y="48767"/>
                        </a:lnTo>
                      </a:path>
                      <a:path w="108585" h="106679">
                        <a:moveTo>
                          <a:pt x="2286" y="1524"/>
                        </a:moveTo>
                        <a:lnTo>
                          <a:pt x="2286" y="53339"/>
                        </a:lnTo>
                      </a:path>
                      <a:path w="108585" h="106679">
                        <a:moveTo>
                          <a:pt x="2286" y="1524"/>
                        </a:moveTo>
                        <a:lnTo>
                          <a:pt x="0" y="0"/>
                        </a:lnTo>
                      </a:path>
                      <a:path w="108585" h="106679">
                        <a:moveTo>
                          <a:pt x="2286" y="53339"/>
                        </a:moveTo>
                        <a:lnTo>
                          <a:pt x="2286" y="60197"/>
                        </a:lnTo>
                      </a:path>
                      <a:path w="108585" h="106679">
                        <a:moveTo>
                          <a:pt x="89153" y="77724"/>
                        </a:moveTo>
                        <a:lnTo>
                          <a:pt x="91439" y="87629"/>
                        </a:lnTo>
                        <a:lnTo>
                          <a:pt x="97536" y="96012"/>
                        </a:lnTo>
                        <a:lnTo>
                          <a:pt x="106680" y="101345"/>
                        </a:lnTo>
                      </a:path>
                      <a:path w="108585" h="106679">
                        <a:moveTo>
                          <a:pt x="89915" y="106679"/>
                        </a:moveTo>
                        <a:lnTo>
                          <a:pt x="92963" y="96774"/>
                        </a:lnTo>
                      </a:path>
                      <a:path w="108585" h="106679">
                        <a:moveTo>
                          <a:pt x="89153" y="71627"/>
                        </a:moveTo>
                        <a:lnTo>
                          <a:pt x="89153" y="77724"/>
                        </a:lnTo>
                      </a:path>
                      <a:path w="108585" h="106679">
                        <a:moveTo>
                          <a:pt x="99821" y="73913"/>
                        </a:moveTo>
                        <a:lnTo>
                          <a:pt x="99821" y="79247"/>
                        </a:lnTo>
                        <a:lnTo>
                          <a:pt x="102107" y="86105"/>
                        </a:lnTo>
                        <a:lnTo>
                          <a:pt x="108203" y="91439"/>
                        </a:lnTo>
                      </a:path>
                      <a:path w="108585" h="106679">
                        <a:moveTo>
                          <a:pt x="99821" y="73913"/>
                        </a:moveTo>
                        <a:lnTo>
                          <a:pt x="98298" y="64769"/>
                        </a:lnTo>
                        <a:lnTo>
                          <a:pt x="92201" y="56387"/>
                        </a:lnTo>
                        <a:lnTo>
                          <a:pt x="84581" y="51053"/>
                        </a:lnTo>
                        <a:lnTo>
                          <a:pt x="75437" y="48767"/>
                        </a:lnTo>
                      </a:path>
                      <a:path w="108585" h="106679">
                        <a:moveTo>
                          <a:pt x="89153" y="71627"/>
                        </a:moveTo>
                        <a:lnTo>
                          <a:pt x="87630" y="65531"/>
                        </a:lnTo>
                        <a:lnTo>
                          <a:pt x="83057" y="60959"/>
                        </a:lnTo>
                        <a:lnTo>
                          <a:pt x="76962" y="59435"/>
                        </a:lnTo>
                      </a:path>
                    </a:pathLst>
                  </a:custGeom>
                  <a:ln w="3175">
                    <a:solidFill>
                      <a:srgbClr val="000000"/>
                    </a:solidFill>
                  </a:ln>
                </p:spPr>
                <p:txBody>
                  <a:bodyPr wrap="square" lIns="0" tIns="0" rIns="0" bIns="0" rtlCol="0"/>
                  <a:lstStyle/>
                  <a:p>
                    <a:endParaRPr sz="800"/>
                  </a:p>
                </p:txBody>
              </p:sp>
              <p:sp>
                <p:nvSpPr>
                  <p:cNvPr id="118" name="object 101">
                    <a:extLst>
                      <a:ext uri="{FF2B5EF4-FFF2-40B4-BE49-F238E27FC236}">
                        <a16:creationId xmlns:a16="http://schemas.microsoft.com/office/drawing/2014/main" id="{258BB545-FBC3-DD21-C8AA-8D8D2AE1B150}"/>
                      </a:ext>
                    </a:extLst>
                  </p:cNvPr>
                  <p:cNvSpPr/>
                  <p:nvPr/>
                </p:nvSpPr>
                <p:spPr>
                  <a:xfrm>
                    <a:off x="2624328" y="5292089"/>
                    <a:ext cx="0" cy="82550"/>
                  </a:xfrm>
                  <a:custGeom>
                    <a:avLst/>
                    <a:gdLst/>
                    <a:ahLst/>
                    <a:cxnLst/>
                    <a:rect l="l" t="t" r="r" b="b"/>
                    <a:pathLst>
                      <a:path h="82550">
                        <a:moveTo>
                          <a:pt x="0" y="82296"/>
                        </a:moveTo>
                        <a:lnTo>
                          <a:pt x="0" y="0"/>
                        </a:lnTo>
                      </a:path>
                    </a:pathLst>
                  </a:custGeom>
                  <a:ln w="3175">
                    <a:solidFill>
                      <a:srgbClr val="00FFFF"/>
                    </a:solidFill>
                  </a:ln>
                </p:spPr>
                <p:txBody>
                  <a:bodyPr wrap="square" lIns="0" tIns="0" rIns="0" bIns="0" rtlCol="0"/>
                  <a:lstStyle/>
                  <a:p>
                    <a:endParaRPr sz="800"/>
                  </a:p>
                </p:txBody>
              </p:sp>
              <p:sp>
                <p:nvSpPr>
                  <p:cNvPr id="119" name="object 102">
                    <a:extLst>
                      <a:ext uri="{FF2B5EF4-FFF2-40B4-BE49-F238E27FC236}">
                        <a16:creationId xmlns:a16="http://schemas.microsoft.com/office/drawing/2014/main" id="{C0D5B1E1-0610-7F2A-851E-C866639B6C76}"/>
                      </a:ext>
                    </a:extLst>
                  </p:cNvPr>
                  <p:cNvSpPr/>
                  <p:nvPr/>
                </p:nvSpPr>
                <p:spPr>
                  <a:xfrm>
                    <a:off x="2392680" y="4962905"/>
                    <a:ext cx="262890" cy="783590"/>
                  </a:xfrm>
                  <a:custGeom>
                    <a:avLst/>
                    <a:gdLst/>
                    <a:ahLst/>
                    <a:cxnLst/>
                    <a:rect l="l" t="t" r="r" b="b"/>
                    <a:pathLst>
                      <a:path w="262889" h="783589">
                        <a:moveTo>
                          <a:pt x="27431" y="671322"/>
                        </a:moveTo>
                        <a:lnTo>
                          <a:pt x="80771" y="623316"/>
                        </a:lnTo>
                        <a:lnTo>
                          <a:pt x="124206" y="566166"/>
                        </a:lnTo>
                        <a:lnTo>
                          <a:pt x="156209" y="502158"/>
                        </a:lnTo>
                        <a:lnTo>
                          <a:pt x="175259" y="432816"/>
                        </a:lnTo>
                        <a:lnTo>
                          <a:pt x="180594" y="361188"/>
                        </a:lnTo>
                        <a:lnTo>
                          <a:pt x="177545" y="325374"/>
                        </a:lnTo>
                      </a:path>
                      <a:path w="262889" h="783589">
                        <a:moveTo>
                          <a:pt x="0" y="783336"/>
                        </a:moveTo>
                        <a:lnTo>
                          <a:pt x="35051" y="765048"/>
                        </a:lnTo>
                        <a:lnTo>
                          <a:pt x="68580" y="744474"/>
                        </a:lnTo>
                        <a:lnTo>
                          <a:pt x="99821" y="720090"/>
                        </a:lnTo>
                        <a:lnTo>
                          <a:pt x="128777" y="693420"/>
                        </a:lnTo>
                        <a:lnTo>
                          <a:pt x="155447" y="664464"/>
                        </a:lnTo>
                        <a:lnTo>
                          <a:pt x="179831" y="632460"/>
                        </a:lnTo>
                        <a:lnTo>
                          <a:pt x="201168" y="599694"/>
                        </a:lnTo>
                        <a:lnTo>
                          <a:pt x="219456" y="564642"/>
                        </a:lnTo>
                        <a:lnTo>
                          <a:pt x="234695" y="528066"/>
                        </a:lnTo>
                        <a:lnTo>
                          <a:pt x="246887" y="489966"/>
                        </a:lnTo>
                        <a:lnTo>
                          <a:pt x="255269" y="451866"/>
                        </a:lnTo>
                        <a:lnTo>
                          <a:pt x="260603" y="412242"/>
                        </a:lnTo>
                        <a:lnTo>
                          <a:pt x="262889" y="372618"/>
                        </a:lnTo>
                        <a:lnTo>
                          <a:pt x="261365" y="333756"/>
                        </a:lnTo>
                        <a:lnTo>
                          <a:pt x="256031" y="294132"/>
                        </a:lnTo>
                        <a:lnTo>
                          <a:pt x="247650" y="255270"/>
                        </a:lnTo>
                        <a:lnTo>
                          <a:pt x="236219" y="217932"/>
                        </a:lnTo>
                        <a:lnTo>
                          <a:pt x="221742" y="181356"/>
                        </a:lnTo>
                        <a:lnTo>
                          <a:pt x="203453" y="146304"/>
                        </a:lnTo>
                        <a:lnTo>
                          <a:pt x="182118" y="112014"/>
                        </a:lnTo>
                        <a:lnTo>
                          <a:pt x="158495" y="80772"/>
                        </a:lnTo>
                        <a:lnTo>
                          <a:pt x="132587" y="51054"/>
                        </a:lnTo>
                        <a:lnTo>
                          <a:pt x="103631" y="24384"/>
                        </a:lnTo>
                        <a:lnTo>
                          <a:pt x="72389" y="0"/>
                        </a:lnTo>
                      </a:path>
                    </a:pathLst>
                  </a:custGeom>
                  <a:ln w="3175">
                    <a:solidFill>
                      <a:srgbClr val="000000"/>
                    </a:solidFill>
                  </a:ln>
                </p:spPr>
                <p:txBody>
                  <a:bodyPr wrap="square" lIns="0" tIns="0" rIns="0" bIns="0" rtlCol="0"/>
                  <a:lstStyle/>
                  <a:p>
                    <a:endParaRPr sz="800"/>
                  </a:p>
                </p:txBody>
              </p:sp>
              <p:pic>
                <p:nvPicPr>
                  <p:cNvPr id="120" name="object 103">
                    <a:extLst>
                      <a:ext uri="{FF2B5EF4-FFF2-40B4-BE49-F238E27FC236}">
                        <a16:creationId xmlns:a16="http://schemas.microsoft.com/office/drawing/2014/main" id="{FE75425B-7DB6-4574-A1FC-DB442081472B}"/>
                      </a:ext>
                    </a:extLst>
                  </p:cNvPr>
                  <p:cNvPicPr/>
                  <p:nvPr/>
                </p:nvPicPr>
                <p:blipFill>
                  <a:blip r:embed="rId15" cstate="print"/>
                  <a:stretch>
                    <a:fillRect/>
                  </a:stretch>
                </p:blipFill>
                <p:spPr>
                  <a:xfrm>
                    <a:off x="2402205" y="5556122"/>
                    <a:ext cx="144018" cy="124206"/>
                  </a:xfrm>
                  <a:prstGeom prst="rect">
                    <a:avLst/>
                  </a:prstGeom>
                </p:spPr>
              </p:pic>
              <p:sp>
                <p:nvSpPr>
                  <p:cNvPr id="121" name="object 104">
                    <a:extLst>
                      <a:ext uri="{FF2B5EF4-FFF2-40B4-BE49-F238E27FC236}">
                        <a16:creationId xmlns:a16="http://schemas.microsoft.com/office/drawing/2014/main" id="{8A1AC39A-6DDC-81BA-4CBC-EC6FAC4EA72A}"/>
                      </a:ext>
                    </a:extLst>
                  </p:cNvPr>
                  <p:cNvSpPr/>
                  <p:nvPr/>
                </p:nvSpPr>
                <p:spPr>
                  <a:xfrm>
                    <a:off x="2593086" y="5353811"/>
                    <a:ext cx="62230" cy="0"/>
                  </a:xfrm>
                  <a:custGeom>
                    <a:avLst/>
                    <a:gdLst/>
                    <a:ahLst/>
                    <a:cxnLst/>
                    <a:rect l="l" t="t" r="r" b="b"/>
                    <a:pathLst>
                      <a:path w="62230">
                        <a:moveTo>
                          <a:pt x="61721" y="0"/>
                        </a:moveTo>
                        <a:lnTo>
                          <a:pt x="0" y="0"/>
                        </a:lnTo>
                      </a:path>
                    </a:pathLst>
                  </a:custGeom>
                  <a:ln w="3175">
                    <a:solidFill>
                      <a:srgbClr val="FF00FF"/>
                    </a:solidFill>
                  </a:ln>
                </p:spPr>
                <p:txBody>
                  <a:bodyPr wrap="square" lIns="0" tIns="0" rIns="0" bIns="0" rtlCol="0"/>
                  <a:lstStyle/>
                  <a:p>
                    <a:endParaRPr sz="800"/>
                  </a:p>
                </p:txBody>
              </p:sp>
              <p:sp>
                <p:nvSpPr>
                  <p:cNvPr id="122" name="object 105">
                    <a:extLst>
                      <a:ext uri="{FF2B5EF4-FFF2-40B4-BE49-F238E27FC236}">
                        <a16:creationId xmlns:a16="http://schemas.microsoft.com/office/drawing/2014/main" id="{60711D80-56A0-5686-44F0-16B0F0FE93EB}"/>
                      </a:ext>
                    </a:extLst>
                  </p:cNvPr>
                  <p:cNvSpPr/>
                  <p:nvPr/>
                </p:nvSpPr>
                <p:spPr>
                  <a:xfrm>
                    <a:off x="2619756" y="4870703"/>
                    <a:ext cx="139700" cy="335280"/>
                  </a:xfrm>
                  <a:custGeom>
                    <a:avLst/>
                    <a:gdLst/>
                    <a:ahLst/>
                    <a:cxnLst/>
                    <a:rect l="l" t="t" r="r" b="b"/>
                    <a:pathLst>
                      <a:path w="139700" h="335279">
                        <a:moveTo>
                          <a:pt x="57912" y="94487"/>
                        </a:moveTo>
                        <a:lnTo>
                          <a:pt x="139445" y="94487"/>
                        </a:lnTo>
                      </a:path>
                      <a:path w="139700" h="335279">
                        <a:moveTo>
                          <a:pt x="139445" y="0"/>
                        </a:moveTo>
                        <a:lnTo>
                          <a:pt x="65531" y="0"/>
                        </a:lnTo>
                      </a:path>
                      <a:path w="139700" h="335279">
                        <a:moveTo>
                          <a:pt x="139445" y="94487"/>
                        </a:moveTo>
                        <a:lnTo>
                          <a:pt x="0" y="94487"/>
                        </a:lnTo>
                      </a:path>
                      <a:path w="139700" h="335279">
                        <a:moveTo>
                          <a:pt x="90677" y="199644"/>
                        </a:moveTo>
                        <a:lnTo>
                          <a:pt x="9143" y="199644"/>
                        </a:lnTo>
                      </a:path>
                      <a:path w="139700" h="335279">
                        <a:moveTo>
                          <a:pt x="90677" y="208025"/>
                        </a:moveTo>
                        <a:lnTo>
                          <a:pt x="9143" y="208025"/>
                        </a:lnTo>
                      </a:path>
                      <a:path w="139700" h="335279">
                        <a:moveTo>
                          <a:pt x="72389" y="334518"/>
                        </a:moveTo>
                        <a:lnTo>
                          <a:pt x="76200" y="335280"/>
                        </a:lnTo>
                        <a:lnTo>
                          <a:pt x="80771" y="334518"/>
                        </a:lnTo>
                      </a:path>
                      <a:path w="139700" h="335279">
                        <a:moveTo>
                          <a:pt x="72389" y="292608"/>
                        </a:moveTo>
                        <a:lnTo>
                          <a:pt x="80771" y="292608"/>
                        </a:lnTo>
                      </a:path>
                      <a:path w="139700" h="335279">
                        <a:moveTo>
                          <a:pt x="80771" y="325374"/>
                        </a:moveTo>
                        <a:lnTo>
                          <a:pt x="72389" y="325374"/>
                        </a:lnTo>
                      </a:path>
                      <a:path w="139700" h="335279">
                        <a:moveTo>
                          <a:pt x="79248" y="292608"/>
                        </a:moveTo>
                        <a:lnTo>
                          <a:pt x="73151" y="292608"/>
                        </a:lnTo>
                      </a:path>
                      <a:path w="139700" h="335279">
                        <a:moveTo>
                          <a:pt x="80771" y="292608"/>
                        </a:moveTo>
                        <a:lnTo>
                          <a:pt x="19050" y="292608"/>
                        </a:lnTo>
                      </a:path>
                      <a:path w="139700" h="335279">
                        <a:moveTo>
                          <a:pt x="80771" y="230886"/>
                        </a:moveTo>
                        <a:lnTo>
                          <a:pt x="19050" y="230886"/>
                        </a:lnTo>
                      </a:path>
                      <a:path w="139700" h="335279">
                        <a:moveTo>
                          <a:pt x="83057" y="314706"/>
                        </a:moveTo>
                        <a:lnTo>
                          <a:pt x="70104" y="314706"/>
                        </a:lnTo>
                      </a:path>
                      <a:path w="139700" h="335279">
                        <a:moveTo>
                          <a:pt x="83057" y="335280"/>
                        </a:moveTo>
                        <a:lnTo>
                          <a:pt x="70104" y="335280"/>
                        </a:lnTo>
                      </a:path>
                      <a:path w="139700" h="335279">
                        <a:moveTo>
                          <a:pt x="84581" y="329946"/>
                        </a:moveTo>
                        <a:lnTo>
                          <a:pt x="67818" y="329946"/>
                        </a:lnTo>
                      </a:path>
                      <a:path w="139700" h="335279">
                        <a:moveTo>
                          <a:pt x="83057" y="314706"/>
                        </a:moveTo>
                        <a:lnTo>
                          <a:pt x="16763" y="314706"/>
                        </a:lnTo>
                      </a:path>
                      <a:path w="139700" h="335279">
                        <a:moveTo>
                          <a:pt x="90677" y="306324"/>
                        </a:moveTo>
                        <a:lnTo>
                          <a:pt x="16763" y="306324"/>
                        </a:lnTo>
                      </a:path>
                    </a:pathLst>
                  </a:custGeom>
                  <a:ln w="3175">
                    <a:solidFill>
                      <a:srgbClr val="000000"/>
                    </a:solidFill>
                  </a:ln>
                </p:spPr>
                <p:txBody>
                  <a:bodyPr wrap="square" lIns="0" tIns="0" rIns="0" bIns="0" rtlCol="0"/>
                  <a:lstStyle/>
                  <a:p>
                    <a:endParaRPr sz="800"/>
                  </a:p>
                </p:txBody>
              </p:sp>
              <p:sp>
                <p:nvSpPr>
                  <p:cNvPr id="123" name="object 106">
                    <a:extLst>
                      <a:ext uri="{FF2B5EF4-FFF2-40B4-BE49-F238E27FC236}">
                        <a16:creationId xmlns:a16="http://schemas.microsoft.com/office/drawing/2014/main" id="{BDAA2366-329F-6477-84C5-7B969D2646EE}"/>
                      </a:ext>
                    </a:extLst>
                  </p:cNvPr>
                  <p:cNvSpPr/>
                  <p:nvPr/>
                </p:nvSpPr>
                <p:spPr>
                  <a:xfrm>
                    <a:off x="2608325" y="5054345"/>
                    <a:ext cx="139700" cy="158750"/>
                  </a:xfrm>
                  <a:custGeom>
                    <a:avLst/>
                    <a:gdLst/>
                    <a:ahLst/>
                    <a:cxnLst/>
                    <a:rect l="l" t="t" r="r" b="b"/>
                    <a:pathLst>
                      <a:path w="139700" h="158750">
                        <a:moveTo>
                          <a:pt x="139446" y="77724"/>
                        </a:moveTo>
                        <a:lnTo>
                          <a:pt x="0" y="77724"/>
                        </a:lnTo>
                      </a:path>
                      <a:path w="139700" h="158750">
                        <a:moveTo>
                          <a:pt x="60960" y="0"/>
                        </a:moveTo>
                        <a:lnTo>
                          <a:pt x="60960" y="38862"/>
                        </a:lnTo>
                      </a:path>
                      <a:path w="139700" h="158750">
                        <a:moveTo>
                          <a:pt x="60960" y="762"/>
                        </a:moveTo>
                        <a:lnTo>
                          <a:pt x="60960" y="158495"/>
                        </a:lnTo>
                      </a:path>
                    </a:pathLst>
                  </a:custGeom>
                  <a:ln w="3175">
                    <a:solidFill>
                      <a:srgbClr val="00FFFF"/>
                    </a:solidFill>
                  </a:ln>
                </p:spPr>
                <p:txBody>
                  <a:bodyPr wrap="square" lIns="0" tIns="0" rIns="0" bIns="0" rtlCol="0"/>
                  <a:lstStyle/>
                  <a:p>
                    <a:endParaRPr sz="800"/>
                  </a:p>
                </p:txBody>
              </p:sp>
              <p:sp>
                <p:nvSpPr>
                  <p:cNvPr id="124" name="object 107">
                    <a:extLst>
                      <a:ext uri="{FF2B5EF4-FFF2-40B4-BE49-F238E27FC236}">
                        <a16:creationId xmlns:a16="http://schemas.microsoft.com/office/drawing/2014/main" id="{24FF1735-E685-B3AF-87B8-AF85180B3857}"/>
                      </a:ext>
                    </a:extLst>
                  </p:cNvPr>
                  <p:cNvSpPr/>
                  <p:nvPr/>
                </p:nvSpPr>
                <p:spPr>
                  <a:xfrm>
                    <a:off x="2608325" y="5078729"/>
                    <a:ext cx="66040" cy="86360"/>
                  </a:xfrm>
                  <a:custGeom>
                    <a:avLst/>
                    <a:gdLst/>
                    <a:ahLst/>
                    <a:cxnLst/>
                    <a:rect l="l" t="t" r="r" b="b"/>
                    <a:pathLst>
                      <a:path w="66039" h="86360">
                        <a:moveTo>
                          <a:pt x="16001" y="12192"/>
                        </a:moveTo>
                        <a:lnTo>
                          <a:pt x="16001" y="86106"/>
                        </a:lnTo>
                      </a:path>
                      <a:path w="66039" h="86360">
                        <a:moveTo>
                          <a:pt x="7619" y="12192"/>
                        </a:moveTo>
                        <a:lnTo>
                          <a:pt x="7619" y="20574"/>
                        </a:lnTo>
                      </a:path>
                      <a:path w="66039" h="86360">
                        <a:moveTo>
                          <a:pt x="0" y="12192"/>
                        </a:moveTo>
                        <a:lnTo>
                          <a:pt x="0" y="20574"/>
                        </a:lnTo>
                      </a:path>
                      <a:path w="66039" h="86360">
                        <a:moveTo>
                          <a:pt x="65531" y="0"/>
                        </a:moveTo>
                        <a:lnTo>
                          <a:pt x="65531" y="22098"/>
                        </a:lnTo>
                      </a:path>
                    </a:pathLst>
                  </a:custGeom>
                  <a:ln w="3175">
                    <a:solidFill>
                      <a:srgbClr val="000000"/>
                    </a:solidFill>
                  </a:ln>
                </p:spPr>
                <p:txBody>
                  <a:bodyPr wrap="square" lIns="0" tIns="0" rIns="0" bIns="0" rtlCol="0"/>
                  <a:lstStyle/>
                  <a:p>
                    <a:endParaRPr sz="800"/>
                  </a:p>
                </p:txBody>
              </p:sp>
              <p:sp>
                <p:nvSpPr>
                  <p:cNvPr id="125" name="object 108">
                    <a:extLst>
                      <a:ext uri="{FF2B5EF4-FFF2-40B4-BE49-F238E27FC236}">
                        <a16:creationId xmlns:a16="http://schemas.microsoft.com/office/drawing/2014/main" id="{E2460951-0BE1-87D3-730E-C2641C060D3B}"/>
                      </a:ext>
                    </a:extLst>
                  </p:cNvPr>
                  <p:cNvSpPr/>
                  <p:nvPr/>
                </p:nvSpPr>
                <p:spPr>
                  <a:xfrm>
                    <a:off x="2666237" y="5078729"/>
                    <a:ext cx="6350" cy="22860"/>
                  </a:xfrm>
                  <a:custGeom>
                    <a:avLst/>
                    <a:gdLst/>
                    <a:ahLst/>
                    <a:cxnLst/>
                    <a:rect l="l" t="t" r="r" b="b"/>
                    <a:pathLst>
                      <a:path w="6350" h="22860">
                        <a:moveTo>
                          <a:pt x="6095" y="0"/>
                        </a:moveTo>
                        <a:lnTo>
                          <a:pt x="6095" y="22860"/>
                        </a:lnTo>
                      </a:path>
                      <a:path w="6350" h="22860">
                        <a:moveTo>
                          <a:pt x="0" y="0"/>
                        </a:moveTo>
                        <a:lnTo>
                          <a:pt x="0" y="22860"/>
                        </a:lnTo>
                      </a:path>
                    </a:pathLst>
                  </a:custGeom>
                  <a:ln w="3175">
                    <a:solidFill>
                      <a:srgbClr val="006500"/>
                    </a:solidFill>
                  </a:ln>
                </p:spPr>
                <p:txBody>
                  <a:bodyPr wrap="square" lIns="0" tIns="0" rIns="0" bIns="0" rtlCol="0"/>
                  <a:lstStyle/>
                  <a:p>
                    <a:endParaRPr sz="800"/>
                  </a:p>
                </p:txBody>
              </p:sp>
              <p:sp>
                <p:nvSpPr>
                  <p:cNvPr id="126" name="object 109">
                    <a:extLst>
                      <a:ext uri="{FF2B5EF4-FFF2-40B4-BE49-F238E27FC236}">
                        <a16:creationId xmlns:a16="http://schemas.microsoft.com/office/drawing/2014/main" id="{1AD5839D-3F19-B694-29F4-AF29C46EB795}"/>
                      </a:ext>
                    </a:extLst>
                  </p:cNvPr>
                  <p:cNvSpPr/>
                  <p:nvPr/>
                </p:nvSpPr>
                <p:spPr>
                  <a:xfrm>
                    <a:off x="2487168" y="5078729"/>
                    <a:ext cx="178435" cy="209550"/>
                  </a:xfrm>
                  <a:custGeom>
                    <a:avLst/>
                    <a:gdLst/>
                    <a:ahLst/>
                    <a:cxnLst/>
                    <a:rect l="l" t="t" r="r" b="b"/>
                    <a:pathLst>
                      <a:path w="178435" h="209550">
                        <a:moveTo>
                          <a:pt x="178307" y="0"/>
                        </a:moveTo>
                        <a:lnTo>
                          <a:pt x="178307" y="22098"/>
                        </a:lnTo>
                      </a:path>
                      <a:path w="178435" h="209550">
                        <a:moveTo>
                          <a:pt x="0" y="15240"/>
                        </a:moveTo>
                        <a:lnTo>
                          <a:pt x="8381" y="9144"/>
                        </a:lnTo>
                      </a:path>
                      <a:path w="178435" h="209550">
                        <a:moveTo>
                          <a:pt x="83057" y="209550"/>
                        </a:moveTo>
                        <a:lnTo>
                          <a:pt x="39624" y="209550"/>
                        </a:lnTo>
                      </a:path>
                    </a:pathLst>
                  </a:custGeom>
                  <a:ln w="3175">
                    <a:solidFill>
                      <a:srgbClr val="000000"/>
                    </a:solidFill>
                  </a:ln>
                </p:spPr>
                <p:txBody>
                  <a:bodyPr wrap="square" lIns="0" tIns="0" rIns="0" bIns="0" rtlCol="0"/>
                  <a:lstStyle/>
                  <a:p>
                    <a:endParaRPr sz="800"/>
                  </a:p>
                </p:txBody>
              </p:sp>
              <p:sp>
                <p:nvSpPr>
                  <p:cNvPr id="127" name="object 110">
                    <a:extLst>
                      <a:ext uri="{FF2B5EF4-FFF2-40B4-BE49-F238E27FC236}">
                        <a16:creationId xmlns:a16="http://schemas.microsoft.com/office/drawing/2014/main" id="{D800B825-6E58-144C-11C4-6310ECB49D39}"/>
                      </a:ext>
                    </a:extLst>
                  </p:cNvPr>
                  <p:cNvSpPr/>
                  <p:nvPr/>
                </p:nvSpPr>
                <p:spPr>
                  <a:xfrm>
                    <a:off x="2458974" y="5234177"/>
                    <a:ext cx="135890" cy="0"/>
                  </a:xfrm>
                  <a:custGeom>
                    <a:avLst/>
                    <a:gdLst/>
                    <a:ahLst/>
                    <a:cxnLst/>
                    <a:rect l="l" t="t" r="r" b="b"/>
                    <a:pathLst>
                      <a:path w="135889">
                        <a:moveTo>
                          <a:pt x="0" y="0"/>
                        </a:moveTo>
                        <a:lnTo>
                          <a:pt x="135636" y="0"/>
                        </a:lnTo>
                      </a:path>
                    </a:pathLst>
                  </a:custGeom>
                  <a:ln w="3175">
                    <a:solidFill>
                      <a:srgbClr val="00FFFF"/>
                    </a:solidFill>
                  </a:ln>
                </p:spPr>
                <p:txBody>
                  <a:bodyPr wrap="square" lIns="0" tIns="0" rIns="0" bIns="0" rtlCol="0"/>
                  <a:lstStyle/>
                  <a:p>
                    <a:endParaRPr sz="800"/>
                  </a:p>
                </p:txBody>
              </p:sp>
              <p:sp>
                <p:nvSpPr>
                  <p:cNvPr id="128" name="object 111">
                    <a:extLst>
                      <a:ext uri="{FF2B5EF4-FFF2-40B4-BE49-F238E27FC236}">
                        <a16:creationId xmlns:a16="http://schemas.microsoft.com/office/drawing/2014/main" id="{D0C21DE5-6BC4-144F-0D1B-23CDEF82DDAC}"/>
                      </a:ext>
                    </a:extLst>
                  </p:cNvPr>
                  <p:cNvSpPr/>
                  <p:nvPr/>
                </p:nvSpPr>
                <p:spPr>
                  <a:xfrm>
                    <a:off x="2483358" y="5190744"/>
                    <a:ext cx="86995" cy="86995"/>
                  </a:xfrm>
                  <a:custGeom>
                    <a:avLst/>
                    <a:gdLst/>
                    <a:ahLst/>
                    <a:cxnLst/>
                    <a:rect l="l" t="t" r="r" b="b"/>
                    <a:pathLst>
                      <a:path w="86994" h="86995">
                        <a:moveTo>
                          <a:pt x="83819" y="43433"/>
                        </a:moveTo>
                        <a:lnTo>
                          <a:pt x="55625" y="5333"/>
                        </a:lnTo>
                        <a:lnTo>
                          <a:pt x="43434" y="3047"/>
                        </a:lnTo>
                        <a:lnTo>
                          <a:pt x="31242" y="5333"/>
                        </a:lnTo>
                        <a:lnTo>
                          <a:pt x="19812" y="10667"/>
                        </a:lnTo>
                        <a:lnTo>
                          <a:pt x="11430" y="19811"/>
                        </a:lnTo>
                        <a:lnTo>
                          <a:pt x="5334" y="30479"/>
                        </a:lnTo>
                        <a:lnTo>
                          <a:pt x="3048" y="43433"/>
                        </a:lnTo>
                        <a:lnTo>
                          <a:pt x="5334" y="55625"/>
                        </a:lnTo>
                        <a:lnTo>
                          <a:pt x="11430" y="66293"/>
                        </a:lnTo>
                        <a:lnTo>
                          <a:pt x="19812" y="75437"/>
                        </a:lnTo>
                        <a:lnTo>
                          <a:pt x="31242" y="80771"/>
                        </a:lnTo>
                        <a:lnTo>
                          <a:pt x="43434" y="83057"/>
                        </a:lnTo>
                        <a:lnTo>
                          <a:pt x="55625" y="80771"/>
                        </a:lnTo>
                        <a:lnTo>
                          <a:pt x="67056" y="75437"/>
                        </a:lnTo>
                        <a:lnTo>
                          <a:pt x="76200" y="66293"/>
                        </a:lnTo>
                        <a:lnTo>
                          <a:pt x="81534" y="55625"/>
                        </a:lnTo>
                        <a:lnTo>
                          <a:pt x="83819" y="43433"/>
                        </a:lnTo>
                      </a:path>
                      <a:path w="86994" h="86995">
                        <a:moveTo>
                          <a:pt x="86868" y="43433"/>
                        </a:moveTo>
                        <a:lnTo>
                          <a:pt x="64769" y="5333"/>
                        </a:lnTo>
                        <a:lnTo>
                          <a:pt x="43434" y="0"/>
                        </a:lnTo>
                        <a:lnTo>
                          <a:pt x="32004" y="1523"/>
                        </a:lnTo>
                        <a:lnTo>
                          <a:pt x="1524" y="32003"/>
                        </a:lnTo>
                        <a:lnTo>
                          <a:pt x="0" y="43433"/>
                        </a:lnTo>
                        <a:lnTo>
                          <a:pt x="1524" y="54101"/>
                        </a:lnTo>
                        <a:lnTo>
                          <a:pt x="32004" y="85343"/>
                        </a:lnTo>
                        <a:lnTo>
                          <a:pt x="43434" y="86867"/>
                        </a:lnTo>
                        <a:lnTo>
                          <a:pt x="54864" y="85343"/>
                        </a:lnTo>
                        <a:lnTo>
                          <a:pt x="85343" y="54101"/>
                        </a:lnTo>
                        <a:lnTo>
                          <a:pt x="86868" y="43433"/>
                        </a:lnTo>
                      </a:path>
                    </a:pathLst>
                  </a:custGeom>
                  <a:ln w="3175">
                    <a:solidFill>
                      <a:srgbClr val="000000"/>
                    </a:solidFill>
                  </a:ln>
                </p:spPr>
                <p:txBody>
                  <a:bodyPr wrap="square" lIns="0" tIns="0" rIns="0" bIns="0" rtlCol="0"/>
                  <a:lstStyle/>
                  <a:p>
                    <a:endParaRPr sz="800"/>
                  </a:p>
                </p:txBody>
              </p:sp>
              <p:sp>
                <p:nvSpPr>
                  <p:cNvPr id="129" name="object 112">
                    <a:extLst>
                      <a:ext uri="{FF2B5EF4-FFF2-40B4-BE49-F238E27FC236}">
                        <a16:creationId xmlns:a16="http://schemas.microsoft.com/office/drawing/2014/main" id="{DDEC37A3-5D46-3124-4E3C-72A6A49F4797}"/>
                      </a:ext>
                    </a:extLst>
                  </p:cNvPr>
                  <p:cNvSpPr/>
                  <p:nvPr/>
                </p:nvSpPr>
                <p:spPr>
                  <a:xfrm>
                    <a:off x="2526791" y="5165597"/>
                    <a:ext cx="0" cy="136525"/>
                  </a:xfrm>
                  <a:custGeom>
                    <a:avLst/>
                    <a:gdLst/>
                    <a:ahLst/>
                    <a:cxnLst/>
                    <a:rect l="l" t="t" r="r" b="b"/>
                    <a:pathLst>
                      <a:path h="136525">
                        <a:moveTo>
                          <a:pt x="0" y="0"/>
                        </a:moveTo>
                        <a:lnTo>
                          <a:pt x="0" y="136398"/>
                        </a:lnTo>
                      </a:path>
                    </a:pathLst>
                  </a:custGeom>
                  <a:ln w="3175">
                    <a:solidFill>
                      <a:srgbClr val="00FFFF"/>
                    </a:solidFill>
                  </a:ln>
                </p:spPr>
                <p:txBody>
                  <a:bodyPr wrap="square" lIns="0" tIns="0" rIns="0" bIns="0" rtlCol="0"/>
                  <a:lstStyle/>
                  <a:p>
                    <a:endParaRPr sz="800"/>
                  </a:p>
                </p:txBody>
              </p:sp>
              <p:sp>
                <p:nvSpPr>
                  <p:cNvPr id="130" name="object 113">
                    <a:extLst>
                      <a:ext uri="{FF2B5EF4-FFF2-40B4-BE49-F238E27FC236}">
                        <a16:creationId xmlns:a16="http://schemas.microsoft.com/office/drawing/2014/main" id="{BECF8B02-B05B-263E-1322-B379A0F50161}"/>
                      </a:ext>
                    </a:extLst>
                  </p:cNvPr>
                  <p:cNvSpPr/>
                  <p:nvPr/>
                </p:nvSpPr>
                <p:spPr>
                  <a:xfrm>
                    <a:off x="2471166" y="5093969"/>
                    <a:ext cx="55880" cy="194310"/>
                  </a:xfrm>
                  <a:custGeom>
                    <a:avLst/>
                    <a:gdLst/>
                    <a:ahLst/>
                    <a:cxnLst/>
                    <a:rect l="l" t="t" r="r" b="b"/>
                    <a:pathLst>
                      <a:path w="55880" h="194310">
                        <a:moveTo>
                          <a:pt x="0" y="138683"/>
                        </a:moveTo>
                        <a:lnTo>
                          <a:pt x="0" y="28193"/>
                        </a:lnTo>
                      </a:path>
                      <a:path w="55880" h="194310">
                        <a:moveTo>
                          <a:pt x="0" y="138683"/>
                        </a:moveTo>
                        <a:lnTo>
                          <a:pt x="16763" y="178307"/>
                        </a:lnTo>
                        <a:lnTo>
                          <a:pt x="41147" y="192785"/>
                        </a:lnTo>
                        <a:lnTo>
                          <a:pt x="55625" y="194309"/>
                        </a:lnTo>
                      </a:path>
                      <a:path w="55880" h="194310">
                        <a:moveTo>
                          <a:pt x="16001" y="0"/>
                        </a:moveTo>
                        <a:lnTo>
                          <a:pt x="0" y="28193"/>
                        </a:lnTo>
                      </a:path>
                    </a:pathLst>
                  </a:custGeom>
                  <a:ln w="3175">
                    <a:solidFill>
                      <a:srgbClr val="000000"/>
                    </a:solidFill>
                  </a:ln>
                </p:spPr>
                <p:txBody>
                  <a:bodyPr wrap="square" lIns="0" tIns="0" rIns="0" bIns="0" rtlCol="0"/>
                  <a:lstStyle/>
                  <a:p>
                    <a:endParaRPr sz="800"/>
                  </a:p>
                </p:txBody>
              </p:sp>
              <p:sp>
                <p:nvSpPr>
                  <p:cNvPr id="131" name="object 114">
                    <a:extLst>
                      <a:ext uri="{FF2B5EF4-FFF2-40B4-BE49-F238E27FC236}">
                        <a16:creationId xmlns:a16="http://schemas.microsoft.com/office/drawing/2014/main" id="{17D8FA03-24E0-A1AC-5F0A-1B8285778495}"/>
                      </a:ext>
                    </a:extLst>
                  </p:cNvPr>
                  <p:cNvSpPr/>
                  <p:nvPr/>
                </p:nvSpPr>
                <p:spPr>
                  <a:xfrm>
                    <a:off x="2642615" y="5157977"/>
                    <a:ext cx="53340" cy="55244"/>
                  </a:xfrm>
                  <a:custGeom>
                    <a:avLst/>
                    <a:gdLst/>
                    <a:ahLst/>
                    <a:cxnLst/>
                    <a:rect l="l" t="t" r="r" b="b"/>
                    <a:pathLst>
                      <a:path w="53339" h="55245">
                        <a:moveTo>
                          <a:pt x="53339" y="0"/>
                        </a:moveTo>
                        <a:lnTo>
                          <a:pt x="53339" y="54863"/>
                        </a:lnTo>
                      </a:path>
                      <a:path w="53339" h="55245">
                        <a:moveTo>
                          <a:pt x="53339" y="52577"/>
                        </a:moveTo>
                        <a:lnTo>
                          <a:pt x="53339" y="13716"/>
                        </a:lnTo>
                      </a:path>
                      <a:path w="53339" h="55245">
                        <a:moveTo>
                          <a:pt x="0" y="2286"/>
                        </a:moveTo>
                        <a:lnTo>
                          <a:pt x="0" y="54863"/>
                        </a:lnTo>
                      </a:path>
                      <a:path w="53339" h="55245">
                        <a:moveTo>
                          <a:pt x="0" y="52577"/>
                        </a:moveTo>
                        <a:lnTo>
                          <a:pt x="0" y="13716"/>
                        </a:lnTo>
                      </a:path>
                    </a:pathLst>
                  </a:custGeom>
                  <a:ln w="3175">
                    <a:solidFill>
                      <a:srgbClr val="00FFFF"/>
                    </a:solidFill>
                  </a:ln>
                </p:spPr>
                <p:txBody>
                  <a:bodyPr wrap="square" lIns="0" tIns="0" rIns="0" bIns="0" rtlCol="0"/>
                  <a:lstStyle/>
                  <a:p>
                    <a:endParaRPr sz="800"/>
                  </a:p>
                </p:txBody>
              </p:sp>
              <p:sp>
                <p:nvSpPr>
                  <p:cNvPr id="132" name="object 115">
                    <a:extLst>
                      <a:ext uri="{FF2B5EF4-FFF2-40B4-BE49-F238E27FC236}">
                        <a16:creationId xmlns:a16="http://schemas.microsoft.com/office/drawing/2014/main" id="{35BFE3DA-A7C3-2F5A-18A6-2F40FE5AC8C2}"/>
                      </a:ext>
                    </a:extLst>
                  </p:cNvPr>
                  <p:cNvSpPr/>
                  <p:nvPr/>
                </p:nvSpPr>
                <p:spPr>
                  <a:xfrm>
                    <a:off x="2593086" y="5312663"/>
                    <a:ext cx="62230" cy="0"/>
                  </a:xfrm>
                  <a:custGeom>
                    <a:avLst/>
                    <a:gdLst/>
                    <a:ahLst/>
                    <a:cxnLst/>
                    <a:rect l="l" t="t" r="r" b="b"/>
                    <a:pathLst>
                      <a:path w="62230">
                        <a:moveTo>
                          <a:pt x="61721" y="0"/>
                        </a:moveTo>
                        <a:lnTo>
                          <a:pt x="0" y="0"/>
                        </a:lnTo>
                      </a:path>
                    </a:pathLst>
                  </a:custGeom>
                  <a:ln w="3175">
                    <a:solidFill>
                      <a:srgbClr val="FF00FF"/>
                    </a:solidFill>
                  </a:ln>
                </p:spPr>
                <p:txBody>
                  <a:bodyPr wrap="square" lIns="0" tIns="0" rIns="0" bIns="0" rtlCol="0"/>
                  <a:lstStyle/>
                  <a:p>
                    <a:endParaRPr sz="800"/>
                  </a:p>
                </p:txBody>
              </p:sp>
              <p:sp>
                <p:nvSpPr>
                  <p:cNvPr id="133" name="object 116">
                    <a:extLst>
                      <a:ext uri="{FF2B5EF4-FFF2-40B4-BE49-F238E27FC236}">
                        <a16:creationId xmlns:a16="http://schemas.microsoft.com/office/drawing/2014/main" id="{7DC75C18-2A95-2757-1536-7CE456B882A9}"/>
                      </a:ext>
                    </a:extLst>
                  </p:cNvPr>
                  <p:cNvSpPr/>
                  <p:nvPr/>
                </p:nvSpPr>
                <p:spPr>
                  <a:xfrm>
                    <a:off x="2610612" y="5136641"/>
                    <a:ext cx="5715" cy="0"/>
                  </a:xfrm>
                  <a:custGeom>
                    <a:avLst/>
                    <a:gdLst/>
                    <a:ahLst/>
                    <a:cxnLst/>
                    <a:rect l="l" t="t" r="r" b="b"/>
                    <a:pathLst>
                      <a:path w="5714">
                        <a:moveTo>
                          <a:pt x="0" y="0"/>
                        </a:moveTo>
                        <a:lnTo>
                          <a:pt x="5333" y="0"/>
                        </a:lnTo>
                      </a:path>
                    </a:pathLst>
                  </a:custGeom>
                  <a:ln w="3175">
                    <a:solidFill>
                      <a:srgbClr val="000000"/>
                    </a:solidFill>
                  </a:ln>
                </p:spPr>
                <p:txBody>
                  <a:bodyPr wrap="square" lIns="0" tIns="0" rIns="0" bIns="0" rtlCol="0"/>
                  <a:lstStyle/>
                  <a:p>
                    <a:endParaRPr sz="800"/>
                  </a:p>
                </p:txBody>
              </p:sp>
              <p:sp>
                <p:nvSpPr>
                  <p:cNvPr id="134" name="object 117">
                    <a:extLst>
                      <a:ext uri="{FF2B5EF4-FFF2-40B4-BE49-F238E27FC236}">
                        <a16:creationId xmlns:a16="http://schemas.microsoft.com/office/drawing/2014/main" id="{8AB4ED51-FFE4-DBBA-79B6-877ECCE3D874}"/>
                      </a:ext>
                    </a:extLst>
                  </p:cNvPr>
                  <p:cNvSpPr/>
                  <p:nvPr/>
                </p:nvSpPr>
                <p:spPr>
                  <a:xfrm>
                    <a:off x="2606802" y="5129022"/>
                    <a:ext cx="9525" cy="6350"/>
                  </a:xfrm>
                  <a:custGeom>
                    <a:avLst/>
                    <a:gdLst/>
                    <a:ahLst/>
                    <a:cxnLst/>
                    <a:rect l="l" t="t" r="r" b="b"/>
                    <a:pathLst>
                      <a:path w="9525" h="6350">
                        <a:moveTo>
                          <a:pt x="3048" y="6095"/>
                        </a:moveTo>
                        <a:lnTo>
                          <a:pt x="9143" y="6095"/>
                        </a:lnTo>
                      </a:path>
                      <a:path w="9525" h="6350">
                        <a:moveTo>
                          <a:pt x="0" y="0"/>
                        </a:moveTo>
                        <a:lnTo>
                          <a:pt x="9143" y="0"/>
                        </a:lnTo>
                      </a:path>
                    </a:pathLst>
                  </a:custGeom>
                  <a:ln w="3175">
                    <a:solidFill>
                      <a:srgbClr val="006500"/>
                    </a:solidFill>
                  </a:ln>
                </p:spPr>
                <p:txBody>
                  <a:bodyPr wrap="square" lIns="0" tIns="0" rIns="0" bIns="0" rtlCol="0"/>
                  <a:lstStyle/>
                  <a:p>
                    <a:endParaRPr sz="800"/>
                  </a:p>
                </p:txBody>
              </p:sp>
              <p:sp>
                <p:nvSpPr>
                  <p:cNvPr id="135" name="object 118">
                    <a:extLst>
                      <a:ext uri="{FF2B5EF4-FFF2-40B4-BE49-F238E27FC236}">
                        <a16:creationId xmlns:a16="http://schemas.microsoft.com/office/drawing/2014/main" id="{AE862075-00A6-6A8B-70AC-4B0CA409AC41}"/>
                      </a:ext>
                    </a:extLst>
                  </p:cNvPr>
                  <p:cNvSpPr/>
                  <p:nvPr/>
                </p:nvSpPr>
                <p:spPr>
                  <a:xfrm>
                    <a:off x="2605278" y="5099303"/>
                    <a:ext cx="10795" cy="29209"/>
                  </a:xfrm>
                  <a:custGeom>
                    <a:avLst/>
                    <a:gdLst/>
                    <a:ahLst/>
                    <a:cxnLst/>
                    <a:rect l="l" t="t" r="r" b="b"/>
                    <a:pathLst>
                      <a:path w="10794" h="29210">
                        <a:moveTo>
                          <a:pt x="1524" y="28956"/>
                        </a:moveTo>
                        <a:lnTo>
                          <a:pt x="10668" y="28956"/>
                        </a:lnTo>
                      </a:path>
                      <a:path w="10794" h="29210">
                        <a:moveTo>
                          <a:pt x="0" y="27432"/>
                        </a:moveTo>
                        <a:lnTo>
                          <a:pt x="10668" y="27432"/>
                        </a:lnTo>
                      </a:path>
                      <a:path w="10794" h="29210">
                        <a:moveTo>
                          <a:pt x="10668" y="0"/>
                        </a:moveTo>
                        <a:lnTo>
                          <a:pt x="3048" y="0"/>
                        </a:lnTo>
                      </a:path>
                    </a:pathLst>
                  </a:custGeom>
                  <a:ln w="3175">
                    <a:solidFill>
                      <a:srgbClr val="000000"/>
                    </a:solidFill>
                  </a:ln>
                </p:spPr>
                <p:txBody>
                  <a:bodyPr wrap="square" lIns="0" tIns="0" rIns="0" bIns="0" rtlCol="0"/>
                  <a:lstStyle/>
                  <a:p>
                    <a:endParaRPr sz="800"/>
                  </a:p>
                </p:txBody>
              </p:sp>
              <p:sp>
                <p:nvSpPr>
                  <p:cNvPr id="136" name="object 119">
                    <a:extLst>
                      <a:ext uri="{FF2B5EF4-FFF2-40B4-BE49-F238E27FC236}">
                        <a16:creationId xmlns:a16="http://schemas.microsoft.com/office/drawing/2014/main" id="{EC34F4EB-00F9-6199-83F4-189EAE8ADD92}"/>
                      </a:ext>
                    </a:extLst>
                  </p:cNvPr>
                  <p:cNvSpPr/>
                  <p:nvPr/>
                </p:nvSpPr>
                <p:spPr>
                  <a:xfrm>
                    <a:off x="2605278" y="5106923"/>
                    <a:ext cx="10795" cy="6350"/>
                  </a:xfrm>
                  <a:custGeom>
                    <a:avLst/>
                    <a:gdLst/>
                    <a:ahLst/>
                    <a:cxnLst/>
                    <a:rect l="l" t="t" r="r" b="b"/>
                    <a:pathLst>
                      <a:path w="10794" h="6350">
                        <a:moveTo>
                          <a:pt x="0" y="6096"/>
                        </a:moveTo>
                        <a:lnTo>
                          <a:pt x="10668" y="6096"/>
                        </a:lnTo>
                      </a:path>
                      <a:path w="10794" h="6350">
                        <a:moveTo>
                          <a:pt x="0" y="0"/>
                        </a:moveTo>
                        <a:lnTo>
                          <a:pt x="10668" y="0"/>
                        </a:lnTo>
                      </a:path>
                    </a:pathLst>
                  </a:custGeom>
                  <a:ln w="3175">
                    <a:solidFill>
                      <a:srgbClr val="006500"/>
                    </a:solidFill>
                  </a:ln>
                </p:spPr>
                <p:txBody>
                  <a:bodyPr wrap="square" lIns="0" tIns="0" rIns="0" bIns="0" rtlCol="0"/>
                  <a:lstStyle/>
                  <a:p>
                    <a:endParaRPr sz="800"/>
                  </a:p>
                </p:txBody>
              </p:sp>
              <p:sp>
                <p:nvSpPr>
                  <p:cNvPr id="137" name="object 120">
                    <a:extLst>
                      <a:ext uri="{FF2B5EF4-FFF2-40B4-BE49-F238E27FC236}">
                        <a16:creationId xmlns:a16="http://schemas.microsoft.com/office/drawing/2014/main" id="{9B0F2092-7099-F318-8628-0AE91F0FB234}"/>
                      </a:ext>
                    </a:extLst>
                  </p:cNvPr>
                  <p:cNvSpPr/>
                  <p:nvPr/>
                </p:nvSpPr>
                <p:spPr>
                  <a:xfrm>
                    <a:off x="2601468" y="5105400"/>
                    <a:ext cx="14604" cy="8890"/>
                  </a:xfrm>
                  <a:custGeom>
                    <a:avLst/>
                    <a:gdLst/>
                    <a:ahLst/>
                    <a:cxnLst/>
                    <a:rect l="l" t="t" r="r" b="b"/>
                    <a:pathLst>
                      <a:path w="14605" h="8889">
                        <a:moveTo>
                          <a:pt x="0" y="0"/>
                        </a:moveTo>
                        <a:lnTo>
                          <a:pt x="14477" y="0"/>
                        </a:lnTo>
                      </a:path>
                      <a:path w="14605" h="8889">
                        <a:moveTo>
                          <a:pt x="0" y="8382"/>
                        </a:moveTo>
                        <a:lnTo>
                          <a:pt x="14477" y="8382"/>
                        </a:lnTo>
                      </a:path>
                    </a:pathLst>
                  </a:custGeom>
                  <a:ln w="3175">
                    <a:solidFill>
                      <a:srgbClr val="000000"/>
                    </a:solidFill>
                  </a:ln>
                </p:spPr>
                <p:txBody>
                  <a:bodyPr wrap="square" lIns="0" tIns="0" rIns="0" bIns="0" rtlCol="0"/>
                  <a:lstStyle/>
                  <a:p>
                    <a:endParaRPr sz="800"/>
                  </a:p>
                </p:txBody>
              </p:sp>
              <p:sp>
                <p:nvSpPr>
                  <p:cNvPr id="138" name="object 121">
                    <a:extLst>
                      <a:ext uri="{FF2B5EF4-FFF2-40B4-BE49-F238E27FC236}">
                        <a16:creationId xmlns:a16="http://schemas.microsoft.com/office/drawing/2014/main" id="{10A04219-649B-8F53-AFE3-3B7D221C30E2}"/>
                      </a:ext>
                    </a:extLst>
                  </p:cNvPr>
                  <p:cNvSpPr/>
                  <p:nvPr/>
                </p:nvSpPr>
                <p:spPr>
                  <a:xfrm>
                    <a:off x="2599181" y="5109972"/>
                    <a:ext cx="40640" cy="0"/>
                  </a:xfrm>
                  <a:custGeom>
                    <a:avLst/>
                    <a:gdLst/>
                    <a:ahLst/>
                    <a:cxnLst/>
                    <a:rect l="l" t="t" r="r" b="b"/>
                    <a:pathLst>
                      <a:path w="40639">
                        <a:moveTo>
                          <a:pt x="40386" y="0"/>
                        </a:moveTo>
                        <a:lnTo>
                          <a:pt x="0" y="0"/>
                        </a:lnTo>
                      </a:path>
                    </a:pathLst>
                  </a:custGeom>
                  <a:ln w="3175">
                    <a:solidFill>
                      <a:srgbClr val="00FFFF"/>
                    </a:solidFill>
                  </a:ln>
                </p:spPr>
                <p:txBody>
                  <a:bodyPr wrap="square" lIns="0" tIns="0" rIns="0" bIns="0" rtlCol="0"/>
                  <a:lstStyle/>
                  <a:p>
                    <a:endParaRPr sz="800"/>
                  </a:p>
                </p:txBody>
              </p:sp>
              <p:sp>
                <p:nvSpPr>
                  <p:cNvPr id="139" name="object 122">
                    <a:extLst>
                      <a:ext uri="{FF2B5EF4-FFF2-40B4-BE49-F238E27FC236}">
                        <a16:creationId xmlns:a16="http://schemas.microsoft.com/office/drawing/2014/main" id="{C883EC19-7E73-FEEF-2F13-50BB57294E97}"/>
                      </a:ext>
                    </a:extLst>
                  </p:cNvPr>
                  <p:cNvSpPr/>
                  <p:nvPr/>
                </p:nvSpPr>
                <p:spPr>
                  <a:xfrm>
                    <a:off x="2595372" y="5101589"/>
                    <a:ext cx="1905" cy="6985"/>
                  </a:xfrm>
                  <a:custGeom>
                    <a:avLst/>
                    <a:gdLst/>
                    <a:ahLst/>
                    <a:cxnLst/>
                    <a:rect l="l" t="t" r="r" b="b"/>
                    <a:pathLst>
                      <a:path w="1905" h="6985">
                        <a:moveTo>
                          <a:pt x="1523" y="0"/>
                        </a:moveTo>
                        <a:lnTo>
                          <a:pt x="0" y="1524"/>
                        </a:lnTo>
                        <a:lnTo>
                          <a:pt x="0" y="3048"/>
                        </a:lnTo>
                        <a:lnTo>
                          <a:pt x="1523" y="3810"/>
                        </a:lnTo>
                        <a:lnTo>
                          <a:pt x="0" y="6858"/>
                        </a:lnTo>
                      </a:path>
                      <a:path w="1905" h="6985">
                        <a:moveTo>
                          <a:pt x="0" y="6096"/>
                        </a:moveTo>
                        <a:lnTo>
                          <a:pt x="0" y="1524"/>
                        </a:lnTo>
                      </a:path>
                    </a:pathLst>
                  </a:custGeom>
                  <a:ln w="3175">
                    <a:solidFill>
                      <a:srgbClr val="000000"/>
                    </a:solidFill>
                  </a:ln>
                </p:spPr>
                <p:txBody>
                  <a:bodyPr wrap="square" lIns="0" tIns="0" rIns="0" bIns="0" rtlCol="0"/>
                  <a:lstStyle/>
                  <a:p>
                    <a:endParaRPr sz="800"/>
                  </a:p>
                </p:txBody>
              </p:sp>
              <p:sp>
                <p:nvSpPr>
                  <p:cNvPr id="140" name="object 123">
                    <a:extLst>
                      <a:ext uri="{FF2B5EF4-FFF2-40B4-BE49-F238E27FC236}">
                        <a16:creationId xmlns:a16="http://schemas.microsoft.com/office/drawing/2014/main" id="{AA2CBDF5-C6F5-E559-1510-F6676C4A1838}"/>
                      </a:ext>
                    </a:extLst>
                  </p:cNvPr>
                  <p:cNvSpPr/>
                  <p:nvPr/>
                </p:nvSpPr>
                <p:spPr>
                  <a:xfrm>
                    <a:off x="2603753" y="5105400"/>
                    <a:ext cx="1905" cy="8890"/>
                  </a:xfrm>
                  <a:custGeom>
                    <a:avLst/>
                    <a:gdLst/>
                    <a:ahLst/>
                    <a:cxnLst/>
                    <a:rect l="l" t="t" r="r" b="b"/>
                    <a:pathLst>
                      <a:path w="1905" h="8889">
                        <a:moveTo>
                          <a:pt x="1523" y="7620"/>
                        </a:moveTo>
                        <a:lnTo>
                          <a:pt x="0" y="8382"/>
                        </a:lnTo>
                      </a:path>
                      <a:path w="1905" h="8889">
                        <a:moveTo>
                          <a:pt x="1523" y="1524"/>
                        </a:moveTo>
                        <a:lnTo>
                          <a:pt x="0" y="0"/>
                        </a:lnTo>
                      </a:path>
                    </a:pathLst>
                  </a:custGeom>
                  <a:ln w="3175">
                    <a:solidFill>
                      <a:srgbClr val="006500"/>
                    </a:solidFill>
                  </a:ln>
                </p:spPr>
                <p:txBody>
                  <a:bodyPr wrap="square" lIns="0" tIns="0" rIns="0" bIns="0" rtlCol="0"/>
                  <a:lstStyle/>
                  <a:p>
                    <a:endParaRPr sz="800"/>
                  </a:p>
                </p:txBody>
              </p:sp>
              <p:sp>
                <p:nvSpPr>
                  <p:cNvPr id="141" name="object 124">
                    <a:extLst>
                      <a:ext uri="{FF2B5EF4-FFF2-40B4-BE49-F238E27FC236}">
                        <a16:creationId xmlns:a16="http://schemas.microsoft.com/office/drawing/2014/main" id="{72B4D4C5-A58A-C915-8BA3-DE420EBFB742}"/>
                      </a:ext>
                    </a:extLst>
                  </p:cNvPr>
                  <p:cNvSpPr/>
                  <p:nvPr/>
                </p:nvSpPr>
                <p:spPr>
                  <a:xfrm>
                    <a:off x="2596896" y="5105400"/>
                    <a:ext cx="8890" cy="8890"/>
                  </a:xfrm>
                  <a:custGeom>
                    <a:avLst/>
                    <a:gdLst/>
                    <a:ahLst/>
                    <a:cxnLst/>
                    <a:rect l="l" t="t" r="r" b="b"/>
                    <a:pathLst>
                      <a:path w="8889" h="8889">
                        <a:moveTo>
                          <a:pt x="8381" y="8382"/>
                        </a:moveTo>
                        <a:lnTo>
                          <a:pt x="8381" y="0"/>
                        </a:lnTo>
                      </a:path>
                      <a:path w="8889" h="8889">
                        <a:moveTo>
                          <a:pt x="4572" y="8382"/>
                        </a:moveTo>
                        <a:lnTo>
                          <a:pt x="2286" y="8382"/>
                        </a:lnTo>
                      </a:path>
                      <a:path w="8889" h="8889">
                        <a:moveTo>
                          <a:pt x="4572" y="0"/>
                        </a:moveTo>
                        <a:lnTo>
                          <a:pt x="0" y="0"/>
                        </a:lnTo>
                      </a:path>
                    </a:pathLst>
                  </a:custGeom>
                  <a:ln w="3175">
                    <a:solidFill>
                      <a:srgbClr val="000000"/>
                    </a:solidFill>
                  </a:ln>
                </p:spPr>
                <p:txBody>
                  <a:bodyPr wrap="square" lIns="0" tIns="0" rIns="0" bIns="0" rtlCol="0"/>
                  <a:lstStyle/>
                  <a:p>
                    <a:endParaRPr sz="800"/>
                  </a:p>
                </p:txBody>
              </p:sp>
              <p:sp>
                <p:nvSpPr>
                  <p:cNvPr id="142" name="object 125">
                    <a:extLst>
                      <a:ext uri="{FF2B5EF4-FFF2-40B4-BE49-F238E27FC236}">
                        <a16:creationId xmlns:a16="http://schemas.microsoft.com/office/drawing/2014/main" id="{4E3ECB55-F18B-3600-E68A-DAD982E98391}"/>
                      </a:ext>
                    </a:extLst>
                  </p:cNvPr>
                  <p:cNvSpPr/>
                  <p:nvPr/>
                </p:nvSpPr>
                <p:spPr>
                  <a:xfrm>
                    <a:off x="2601087" y="5117972"/>
                    <a:ext cx="1270" cy="1270"/>
                  </a:xfrm>
                  <a:custGeom>
                    <a:avLst/>
                    <a:gdLst/>
                    <a:ahLst/>
                    <a:cxnLst/>
                    <a:rect l="l" t="t" r="r" b="b"/>
                    <a:pathLst>
                      <a:path w="1269" h="1270">
                        <a:moveTo>
                          <a:pt x="381" y="0"/>
                        </a:moveTo>
                        <a:lnTo>
                          <a:pt x="650" y="111"/>
                        </a:lnTo>
                        <a:lnTo>
                          <a:pt x="762" y="380"/>
                        </a:lnTo>
                        <a:lnTo>
                          <a:pt x="650" y="650"/>
                        </a:lnTo>
                        <a:lnTo>
                          <a:pt x="381" y="761"/>
                        </a:lnTo>
                        <a:lnTo>
                          <a:pt x="111" y="650"/>
                        </a:lnTo>
                        <a:lnTo>
                          <a:pt x="0" y="380"/>
                        </a:lnTo>
                        <a:lnTo>
                          <a:pt x="111" y="111"/>
                        </a:lnTo>
                        <a:lnTo>
                          <a:pt x="381" y="0"/>
                        </a:lnTo>
                        <a:close/>
                      </a:path>
                    </a:pathLst>
                  </a:custGeom>
                  <a:solidFill>
                    <a:srgbClr val="000000"/>
                  </a:solidFill>
                </p:spPr>
                <p:txBody>
                  <a:bodyPr wrap="square" lIns="0" tIns="0" rIns="0" bIns="0" rtlCol="0"/>
                  <a:lstStyle/>
                  <a:p>
                    <a:endParaRPr sz="800"/>
                  </a:p>
                </p:txBody>
              </p:sp>
              <p:sp>
                <p:nvSpPr>
                  <p:cNvPr id="143" name="object 126">
                    <a:extLst>
                      <a:ext uri="{FF2B5EF4-FFF2-40B4-BE49-F238E27FC236}">
                        <a16:creationId xmlns:a16="http://schemas.microsoft.com/office/drawing/2014/main" id="{8E542EA3-4947-572F-9D02-9F4389741888}"/>
                      </a:ext>
                    </a:extLst>
                  </p:cNvPr>
                  <p:cNvSpPr/>
                  <p:nvPr/>
                </p:nvSpPr>
                <p:spPr>
                  <a:xfrm>
                    <a:off x="2596896" y="5100827"/>
                    <a:ext cx="96520" cy="105410"/>
                  </a:xfrm>
                  <a:custGeom>
                    <a:avLst/>
                    <a:gdLst/>
                    <a:ahLst/>
                    <a:cxnLst/>
                    <a:rect l="l" t="t" r="r" b="b"/>
                    <a:pathLst>
                      <a:path w="96519" h="105410">
                        <a:moveTo>
                          <a:pt x="4572" y="762"/>
                        </a:moveTo>
                        <a:lnTo>
                          <a:pt x="0" y="762"/>
                        </a:lnTo>
                      </a:path>
                      <a:path w="96519" h="105410">
                        <a:moveTo>
                          <a:pt x="4572" y="17525"/>
                        </a:moveTo>
                        <a:lnTo>
                          <a:pt x="4572" y="762"/>
                        </a:lnTo>
                      </a:path>
                      <a:path w="96519" h="105410">
                        <a:moveTo>
                          <a:pt x="85343" y="31242"/>
                        </a:moveTo>
                        <a:lnTo>
                          <a:pt x="83058" y="25146"/>
                        </a:lnTo>
                        <a:lnTo>
                          <a:pt x="79248" y="20574"/>
                        </a:lnTo>
                        <a:lnTo>
                          <a:pt x="72390" y="19050"/>
                        </a:lnTo>
                        <a:lnTo>
                          <a:pt x="66293" y="20574"/>
                        </a:lnTo>
                        <a:lnTo>
                          <a:pt x="61722" y="25146"/>
                        </a:lnTo>
                        <a:lnTo>
                          <a:pt x="60198" y="31242"/>
                        </a:lnTo>
                        <a:lnTo>
                          <a:pt x="61722" y="37337"/>
                        </a:lnTo>
                        <a:lnTo>
                          <a:pt x="66293" y="41910"/>
                        </a:lnTo>
                        <a:lnTo>
                          <a:pt x="72390" y="43434"/>
                        </a:lnTo>
                        <a:lnTo>
                          <a:pt x="79248" y="41910"/>
                        </a:lnTo>
                        <a:lnTo>
                          <a:pt x="83058" y="37337"/>
                        </a:lnTo>
                        <a:lnTo>
                          <a:pt x="85343" y="31242"/>
                        </a:lnTo>
                      </a:path>
                      <a:path w="96519" h="105410">
                        <a:moveTo>
                          <a:pt x="75437" y="762"/>
                        </a:moveTo>
                        <a:lnTo>
                          <a:pt x="69342" y="762"/>
                        </a:lnTo>
                      </a:path>
                      <a:path w="96519" h="105410">
                        <a:moveTo>
                          <a:pt x="68580" y="0"/>
                        </a:moveTo>
                        <a:lnTo>
                          <a:pt x="76962" y="0"/>
                        </a:lnTo>
                      </a:path>
                      <a:path w="96519" h="105410">
                        <a:moveTo>
                          <a:pt x="69342" y="762"/>
                        </a:moveTo>
                        <a:lnTo>
                          <a:pt x="68580" y="0"/>
                        </a:lnTo>
                      </a:path>
                      <a:path w="96519" h="105410">
                        <a:moveTo>
                          <a:pt x="90678" y="104394"/>
                        </a:moveTo>
                        <a:lnTo>
                          <a:pt x="92202" y="105156"/>
                        </a:lnTo>
                        <a:lnTo>
                          <a:pt x="93726" y="105156"/>
                        </a:lnTo>
                        <a:lnTo>
                          <a:pt x="95250" y="104394"/>
                        </a:lnTo>
                      </a:path>
                      <a:path w="96519" h="105410">
                        <a:moveTo>
                          <a:pt x="96012" y="62484"/>
                        </a:moveTo>
                        <a:lnTo>
                          <a:pt x="95250" y="62484"/>
                        </a:lnTo>
                      </a:path>
                    </a:pathLst>
                  </a:custGeom>
                  <a:ln w="3175">
                    <a:solidFill>
                      <a:srgbClr val="000000"/>
                    </a:solidFill>
                  </a:ln>
                </p:spPr>
                <p:txBody>
                  <a:bodyPr wrap="square" lIns="0" tIns="0" rIns="0" bIns="0" rtlCol="0"/>
                  <a:lstStyle/>
                  <a:p>
                    <a:endParaRPr sz="800"/>
                  </a:p>
                </p:txBody>
              </p:sp>
              <p:sp>
                <p:nvSpPr>
                  <p:cNvPr id="144" name="object 127">
                    <a:extLst>
                      <a:ext uri="{FF2B5EF4-FFF2-40B4-BE49-F238E27FC236}">
                        <a16:creationId xmlns:a16="http://schemas.microsoft.com/office/drawing/2014/main" id="{EDBC83BA-0B74-DCA5-F36C-CC77B17BEC64}"/>
                      </a:ext>
                    </a:extLst>
                  </p:cNvPr>
                  <p:cNvSpPr/>
                  <p:nvPr/>
                </p:nvSpPr>
                <p:spPr>
                  <a:xfrm>
                    <a:off x="2692146" y="5185409"/>
                    <a:ext cx="1270" cy="13335"/>
                  </a:xfrm>
                  <a:custGeom>
                    <a:avLst/>
                    <a:gdLst/>
                    <a:ahLst/>
                    <a:cxnLst/>
                    <a:rect l="l" t="t" r="r" b="b"/>
                    <a:pathLst>
                      <a:path w="1269" h="13335">
                        <a:moveTo>
                          <a:pt x="762" y="10667"/>
                        </a:moveTo>
                        <a:lnTo>
                          <a:pt x="0" y="12953"/>
                        </a:lnTo>
                      </a:path>
                      <a:path w="1269" h="13335">
                        <a:moveTo>
                          <a:pt x="762" y="10667"/>
                        </a:moveTo>
                        <a:lnTo>
                          <a:pt x="762" y="0"/>
                        </a:lnTo>
                      </a:path>
                    </a:pathLst>
                  </a:custGeom>
                  <a:ln w="3175">
                    <a:solidFill>
                      <a:srgbClr val="006500"/>
                    </a:solidFill>
                  </a:ln>
                </p:spPr>
                <p:txBody>
                  <a:bodyPr wrap="square" lIns="0" tIns="0" rIns="0" bIns="0" rtlCol="0"/>
                  <a:lstStyle/>
                  <a:p>
                    <a:endParaRPr sz="800"/>
                  </a:p>
                </p:txBody>
              </p:sp>
              <p:sp>
                <p:nvSpPr>
                  <p:cNvPr id="145" name="object 128">
                    <a:extLst>
                      <a:ext uri="{FF2B5EF4-FFF2-40B4-BE49-F238E27FC236}">
                        <a16:creationId xmlns:a16="http://schemas.microsoft.com/office/drawing/2014/main" id="{08A3B121-96FC-30C1-A766-9E4948E2766F}"/>
                      </a:ext>
                    </a:extLst>
                  </p:cNvPr>
                  <p:cNvSpPr/>
                  <p:nvPr/>
                </p:nvSpPr>
                <p:spPr>
                  <a:xfrm>
                    <a:off x="2687574" y="5163311"/>
                    <a:ext cx="5080" cy="41910"/>
                  </a:xfrm>
                  <a:custGeom>
                    <a:avLst/>
                    <a:gdLst/>
                    <a:ahLst/>
                    <a:cxnLst/>
                    <a:rect l="l" t="t" r="r" b="b"/>
                    <a:pathLst>
                      <a:path w="5080" h="41910">
                        <a:moveTo>
                          <a:pt x="4571" y="37337"/>
                        </a:moveTo>
                        <a:lnTo>
                          <a:pt x="4571" y="41910"/>
                        </a:lnTo>
                      </a:path>
                      <a:path w="5080" h="41910">
                        <a:moveTo>
                          <a:pt x="0" y="37337"/>
                        </a:moveTo>
                        <a:lnTo>
                          <a:pt x="0" y="41910"/>
                        </a:lnTo>
                      </a:path>
                      <a:path w="5080" h="41910">
                        <a:moveTo>
                          <a:pt x="4571" y="37337"/>
                        </a:moveTo>
                        <a:lnTo>
                          <a:pt x="4571" y="22098"/>
                        </a:lnTo>
                      </a:path>
                      <a:path w="5080" h="41910">
                        <a:moveTo>
                          <a:pt x="4571" y="13715"/>
                        </a:moveTo>
                        <a:lnTo>
                          <a:pt x="4571" y="0"/>
                        </a:lnTo>
                      </a:path>
                    </a:pathLst>
                  </a:custGeom>
                  <a:ln w="3175">
                    <a:solidFill>
                      <a:srgbClr val="000000"/>
                    </a:solidFill>
                  </a:ln>
                </p:spPr>
                <p:txBody>
                  <a:bodyPr wrap="square" lIns="0" tIns="0" rIns="0" bIns="0" rtlCol="0"/>
                  <a:lstStyle/>
                  <a:p>
                    <a:endParaRPr sz="800"/>
                  </a:p>
                </p:txBody>
              </p:sp>
              <p:sp>
                <p:nvSpPr>
                  <p:cNvPr id="146" name="object 129">
                    <a:extLst>
                      <a:ext uri="{FF2B5EF4-FFF2-40B4-BE49-F238E27FC236}">
                        <a16:creationId xmlns:a16="http://schemas.microsoft.com/office/drawing/2014/main" id="{F308363F-0D66-7F41-1CB9-4DE61A1342A0}"/>
                      </a:ext>
                    </a:extLst>
                  </p:cNvPr>
                  <p:cNvSpPr/>
                  <p:nvPr/>
                </p:nvSpPr>
                <p:spPr>
                  <a:xfrm>
                    <a:off x="2692908" y="5163311"/>
                    <a:ext cx="0" cy="13970"/>
                  </a:xfrm>
                  <a:custGeom>
                    <a:avLst/>
                    <a:gdLst/>
                    <a:ahLst/>
                    <a:cxnLst/>
                    <a:rect l="l" t="t" r="r" b="b"/>
                    <a:pathLst>
                      <a:path h="13970">
                        <a:moveTo>
                          <a:pt x="0" y="13715"/>
                        </a:moveTo>
                        <a:lnTo>
                          <a:pt x="0" y="0"/>
                        </a:lnTo>
                      </a:path>
                    </a:pathLst>
                  </a:custGeom>
                  <a:ln w="3175">
                    <a:solidFill>
                      <a:srgbClr val="006500"/>
                    </a:solidFill>
                  </a:ln>
                </p:spPr>
                <p:txBody>
                  <a:bodyPr wrap="square" lIns="0" tIns="0" rIns="0" bIns="0" rtlCol="0"/>
                  <a:lstStyle/>
                  <a:p>
                    <a:endParaRPr sz="800"/>
                  </a:p>
                </p:txBody>
              </p:sp>
              <p:sp>
                <p:nvSpPr>
                  <p:cNvPr id="147" name="object 130">
                    <a:extLst>
                      <a:ext uri="{FF2B5EF4-FFF2-40B4-BE49-F238E27FC236}">
                        <a16:creationId xmlns:a16="http://schemas.microsoft.com/office/drawing/2014/main" id="{2F4DC126-C747-EDA3-1394-027FA1C15228}"/>
                      </a:ext>
                    </a:extLst>
                  </p:cNvPr>
                  <p:cNvSpPr/>
                  <p:nvPr/>
                </p:nvSpPr>
                <p:spPr>
                  <a:xfrm>
                    <a:off x="2624328" y="5100827"/>
                    <a:ext cx="49530" cy="105410"/>
                  </a:xfrm>
                  <a:custGeom>
                    <a:avLst/>
                    <a:gdLst/>
                    <a:ahLst/>
                    <a:cxnLst/>
                    <a:rect l="l" t="t" r="r" b="b"/>
                    <a:pathLst>
                      <a:path w="49530" h="105410">
                        <a:moveTo>
                          <a:pt x="48006" y="762"/>
                        </a:moveTo>
                        <a:lnTo>
                          <a:pt x="49530" y="0"/>
                        </a:lnTo>
                      </a:path>
                      <a:path w="49530" h="105410">
                        <a:moveTo>
                          <a:pt x="14478" y="762"/>
                        </a:moveTo>
                        <a:lnTo>
                          <a:pt x="14478" y="62484"/>
                        </a:lnTo>
                      </a:path>
                      <a:path w="49530" h="105410">
                        <a:moveTo>
                          <a:pt x="6096" y="83820"/>
                        </a:moveTo>
                        <a:lnTo>
                          <a:pt x="12192" y="84582"/>
                        </a:lnTo>
                      </a:path>
                      <a:path w="49530" h="105410">
                        <a:moveTo>
                          <a:pt x="0" y="64008"/>
                        </a:moveTo>
                        <a:lnTo>
                          <a:pt x="1524" y="70104"/>
                        </a:lnTo>
                        <a:lnTo>
                          <a:pt x="6096" y="74675"/>
                        </a:lnTo>
                        <a:lnTo>
                          <a:pt x="12192" y="76200"/>
                        </a:lnTo>
                      </a:path>
                      <a:path w="49530" h="105410">
                        <a:moveTo>
                          <a:pt x="12954" y="105156"/>
                        </a:moveTo>
                        <a:lnTo>
                          <a:pt x="14478" y="104394"/>
                        </a:lnTo>
                      </a:path>
                      <a:path w="49530" h="105410">
                        <a:moveTo>
                          <a:pt x="22860" y="104394"/>
                        </a:moveTo>
                        <a:lnTo>
                          <a:pt x="23622" y="105156"/>
                        </a:lnTo>
                        <a:lnTo>
                          <a:pt x="25146" y="105156"/>
                        </a:lnTo>
                        <a:lnTo>
                          <a:pt x="26670" y="104394"/>
                        </a:lnTo>
                      </a:path>
                      <a:path w="49530" h="105410">
                        <a:moveTo>
                          <a:pt x="14478" y="104394"/>
                        </a:moveTo>
                        <a:lnTo>
                          <a:pt x="18288" y="105156"/>
                        </a:lnTo>
                        <a:lnTo>
                          <a:pt x="22860" y="104394"/>
                        </a:lnTo>
                      </a:path>
                    </a:pathLst>
                  </a:custGeom>
                  <a:ln w="3175">
                    <a:solidFill>
                      <a:srgbClr val="000000"/>
                    </a:solidFill>
                  </a:ln>
                </p:spPr>
                <p:txBody>
                  <a:bodyPr wrap="square" lIns="0" tIns="0" rIns="0" bIns="0" rtlCol="0"/>
                  <a:lstStyle/>
                  <a:p>
                    <a:endParaRPr sz="800"/>
                  </a:p>
                </p:txBody>
              </p:sp>
              <p:sp>
                <p:nvSpPr>
                  <p:cNvPr id="148" name="object 131">
                    <a:extLst>
                      <a:ext uri="{FF2B5EF4-FFF2-40B4-BE49-F238E27FC236}">
                        <a16:creationId xmlns:a16="http://schemas.microsoft.com/office/drawing/2014/main" id="{0C04B8C7-F8E8-0093-39CF-57D60748A98E}"/>
                      </a:ext>
                    </a:extLst>
                  </p:cNvPr>
                  <p:cNvSpPr/>
                  <p:nvPr/>
                </p:nvSpPr>
                <p:spPr>
                  <a:xfrm>
                    <a:off x="2618994" y="5154929"/>
                    <a:ext cx="22860" cy="0"/>
                  </a:xfrm>
                  <a:custGeom>
                    <a:avLst/>
                    <a:gdLst/>
                    <a:ahLst/>
                    <a:cxnLst/>
                    <a:rect l="l" t="t" r="r" b="b"/>
                    <a:pathLst>
                      <a:path w="22860">
                        <a:moveTo>
                          <a:pt x="22860" y="0"/>
                        </a:moveTo>
                        <a:lnTo>
                          <a:pt x="0" y="0"/>
                        </a:lnTo>
                      </a:path>
                    </a:pathLst>
                  </a:custGeom>
                  <a:ln w="3175">
                    <a:solidFill>
                      <a:srgbClr val="00FFFF"/>
                    </a:solidFill>
                  </a:ln>
                </p:spPr>
                <p:txBody>
                  <a:bodyPr wrap="square" lIns="0" tIns="0" rIns="0" bIns="0" rtlCol="0"/>
                  <a:lstStyle/>
                  <a:p>
                    <a:endParaRPr sz="800"/>
                  </a:p>
                </p:txBody>
              </p:sp>
              <p:sp>
                <p:nvSpPr>
                  <p:cNvPr id="149" name="object 132">
                    <a:extLst>
                      <a:ext uri="{FF2B5EF4-FFF2-40B4-BE49-F238E27FC236}">
                        <a16:creationId xmlns:a16="http://schemas.microsoft.com/office/drawing/2014/main" id="{518D9579-57D2-6A12-4CEF-61D91C4A08B5}"/>
                      </a:ext>
                    </a:extLst>
                  </p:cNvPr>
                  <p:cNvSpPr/>
                  <p:nvPr/>
                </p:nvSpPr>
                <p:spPr>
                  <a:xfrm>
                    <a:off x="2636519" y="5163311"/>
                    <a:ext cx="13335" cy="43180"/>
                  </a:xfrm>
                  <a:custGeom>
                    <a:avLst/>
                    <a:gdLst/>
                    <a:ahLst/>
                    <a:cxnLst/>
                    <a:rect l="l" t="t" r="r" b="b"/>
                    <a:pathLst>
                      <a:path w="13335" h="43179">
                        <a:moveTo>
                          <a:pt x="12954" y="22098"/>
                        </a:moveTo>
                        <a:lnTo>
                          <a:pt x="0" y="22098"/>
                        </a:lnTo>
                      </a:path>
                      <a:path w="13335" h="43179">
                        <a:moveTo>
                          <a:pt x="12954" y="42672"/>
                        </a:moveTo>
                        <a:lnTo>
                          <a:pt x="762" y="42672"/>
                        </a:lnTo>
                      </a:path>
                      <a:path w="13335" h="43179">
                        <a:moveTo>
                          <a:pt x="2286" y="0"/>
                        </a:moveTo>
                        <a:lnTo>
                          <a:pt x="10668" y="0"/>
                        </a:lnTo>
                      </a:path>
                      <a:path w="13335" h="43179">
                        <a:moveTo>
                          <a:pt x="9143" y="0"/>
                        </a:moveTo>
                        <a:lnTo>
                          <a:pt x="10668" y="0"/>
                        </a:lnTo>
                      </a:path>
                    </a:pathLst>
                  </a:custGeom>
                  <a:ln w="3175">
                    <a:solidFill>
                      <a:srgbClr val="000000"/>
                    </a:solidFill>
                  </a:ln>
                </p:spPr>
                <p:txBody>
                  <a:bodyPr wrap="square" lIns="0" tIns="0" rIns="0" bIns="0" rtlCol="0"/>
                  <a:lstStyle/>
                  <a:p>
                    <a:endParaRPr sz="800"/>
                  </a:p>
                </p:txBody>
              </p:sp>
              <p:sp>
                <p:nvSpPr>
                  <p:cNvPr id="150" name="object 133">
                    <a:extLst>
                      <a:ext uri="{FF2B5EF4-FFF2-40B4-BE49-F238E27FC236}">
                        <a16:creationId xmlns:a16="http://schemas.microsoft.com/office/drawing/2014/main" id="{1EBD608D-AAF1-06AE-0C25-53B5BFB318F8}"/>
                      </a:ext>
                    </a:extLst>
                  </p:cNvPr>
                  <p:cNvSpPr/>
                  <p:nvPr/>
                </p:nvSpPr>
                <p:spPr>
                  <a:xfrm>
                    <a:off x="2645663" y="5196077"/>
                    <a:ext cx="1905" cy="2540"/>
                  </a:xfrm>
                  <a:custGeom>
                    <a:avLst/>
                    <a:gdLst/>
                    <a:ahLst/>
                    <a:cxnLst/>
                    <a:rect l="l" t="t" r="r" b="b"/>
                    <a:pathLst>
                      <a:path w="1905" h="2539">
                        <a:moveTo>
                          <a:pt x="0" y="0"/>
                        </a:moveTo>
                        <a:lnTo>
                          <a:pt x="1524" y="2286"/>
                        </a:lnTo>
                      </a:path>
                    </a:pathLst>
                  </a:custGeom>
                  <a:ln w="3175">
                    <a:solidFill>
                      <a:srgbClr val="006500"/>
                    </a:solidFill>
                  </a:ln>
                </p:spPr>
                <p:txBody>
                  <a:bodyPr wrap="square" lIns="0" tIns="0" rIns="0" bIns="0" rtlCol="0"/>
                  <a:lstStyle/>
                  <a:p>
                    <a:endParaRPr sz="800"/>
                  </a:p>
                </p:txBody>
              </p:sp>
              <p:sp>
                <p:nvSpPr>
                  <p:cNvPr id="151" name="object 134">
                    <a:extLst>
                      <a:ext uri="{FF2B5EF4-FFF2-40B4-BE49-F238E27FC236}">
                        <a16:creationId xmlns:a16="http://schemas.microsoft.com/office/drawing/2014/main" id="{54930C56-1100-00B2-33DE-02924C74DA59}"/>
                      </a:ext>
                    </a:extLst>
                  </p:cNvPr>
                  <p:cNvSpPr/>
                  <p:nvPr/>
                </p:nvSpPr>
                <p:spPr>
                  <a:xfrm>
                    <a:off x="2638806" y="5163311"/>
                    <a:ext cx="1270" cy="0"/>
                  </a:xfrm>
                  <a:custGeom>
                    <a:avLst/>
                    <a:gdLst/>
                    <a:ahLst/>
                    <a:cxnLst/>
                    <a:rect l="l" t="t" r="r" b="b"/>
                    <a:pathLst>
                      <a:path w="1269">
                        <a:moveTo>
                          <a:pt x="762" y="0"/>
                        </a:moveTo>
                        <a:lnTo>
                          <a:pt x="0" y="0"/>
                        </a:lnTo>
                      </a:path>
                    </a:pathLst>
                  </a:custGeom>
                  <a:ln w="3175">
                    <a:solidFill>
                      <a:srgbClr val="000000"/>
                    </a:solidFill>
                  </a:ln>
                </p:spPr>
                <p:txBody>
                  <a:bodyPr wrap="square" lIns="0" tIns="0" rIns="0" bIns="0" rtlCol="0"/>
                  <a:lstStyle/>
                  <a:p>
                    <a:endParaRPr sz="800"/>
                  </a:p>
                </p:txBody>
              </p:sp>
              <p:sp>
                <p:nvSpPr>
                  <p:cNvPr id="152" name="object 135">
                    <a:extLst>
                      <a:ext uri="{FF2B5EF4-FFF2-40B4-BE49-F238E27FC236}">
                        <a16:creationId xmlns:a16="http://schemas.microsoft.com/office/drawing/2014/main" id="{10A6EEC0-61DC-C28A-9EC9-69E6A65F6057}"/>
                      </a:ext>
                    </a:extLst>
                  </p:cNvPr>
                  <p:cNvSpPr/>
                  <p:nvPr/>
                </p:nvSpPr>
                <p:spPr>
                  <a:xfrm>
                    <a:off x="2638806" y="5196077"/>
                    <a:ext cx="1270" cy="2540"/>
                  </a:xfrm>
                  <a:custGeom>
                    <a:avLst/>
                    <a:gdLst/>
                    <a:ahLst/>
                    <a:cxnLst/>
                    <a:rect l="l" t="t" r="r" b="b"/>
                    <a:pathLst>
                      <a:path w="1269" h="2539">
                        <a:moveTo>
                          <a:pt x="762" y="0"/>
                        </a:moveTo>
                        <a:lnTo>
                          <a:pt x="0" y="2286"/>
                        </a:lnTo>
                      </a:path>
                    </a:pathLst>
                  </a:custGeom>
                  <a:ln w="3175">
                    <a:solidFill>
                      <a:srgbClr val="006500"/>
                    </a:solidFill>
                  </a:ln>
                </p:spPr>
                <p:txBody>
                  <a:bodyPr wrap="square" lIns="0" tIns="0" rIns="0" bIns="0" rtlCol="0"/>
                  <a:lstStyle/>
                  <a:p>
                    <a:endParaRPr sz="800"/>
                  </a:p>
                </p:txBody>
              </p:sp>
              <p:sp>
                <p:nvSpPr>
                  <p:cNvPr id="153" name="object 136">
                    <a:extLst>
                      <a:ext uri="{FF2B5EF4-FFF2-40B4-BE49-F238E27FC236}">
                        <a16:creationId xmlns:a16="http://schemas.microsoft.com/office/drawing/2014/main" id="{ED625D34-110D-08C3-8648-6BC7220B6668}"/>
                      </a:ext>
                    </a:extLst>
                  </p:cNvPr>
                  <p:cNvSpPr/>
                  <p:nvPr/>
                </p:nvSpPr>
                <p:spPr>
                  <a:xfrm>
                    <a:off x="2638806" y="5196077"/>
                    <a:ext cx="8890" cy="0"/>
                  </a:xfrm>
                  <a:custGeom>
                    <a:avLst/>
                    <a:gdLst/>
                    <a:ahLst/>
                    <a:cxnLst/>
                    <a:rect l="l" t="t" r="r" b="b"/>
                    <a:pathLst>
                      <a:path w="8889">
                        <a:moveTo>
                          <a:pt x="8381" y="0"/>
                        </a:moveTo>
                        <a:lnTo>
                          <a:pt x="0" y="0"/>
                        </a:lnTo>
                      </a:path>
                    </a:pathLst>
                  </a:custGeom>
                  <a:ln w="3175">
                    <a:solidFill>
                      <a:srgbClr val="000000"/>
                    </a:solidFill>
                  </a:ln>
                </p:spPr>
                <p:txBody>
                  <a:bodyPr wrap="square" lIns="0" tIns="0" rIns="0" bIns="0" rtlCol="0"/>
                  <a:lstStyle/>
                  <a:p>
                    <a:endParaRPr sz="800"/>
                  </a:p>
                </p:txBody>
              </p:sp>
              <p:sp>
                <p:nvSpPr>
                  <p:cNvPr id="154" name="object 137">
                    <a:extLst>
                      <a:ext uri="{FF2B5EF4-FFF2-40B4-BE49-F238E27FC236}">
                        <a16:creationId xmlns:a16="http://schemas.microsoft.com/office/drawing/2014/main" id="{E830AF9B-0FFB-1A72-3A38-C523B474477B}"/>
                      </a:ext>
                    </a:extLst>
                  </p:cNvPr>
                  <p:cNvSpPr/>
                  <p:nvPr/>
                </p:nvSpPr>
                <p:spPr>
                  <a:xfrm>
                    <a:off x="2639568" y="5185409"/>
                    <a:ext cx="6350" cy="10795"/>
                  </a:xfrm>
                  <a:custGeom>
                    <a:avLst/>
                    <a:gdLst/>
                    <a:ahLst/>
                    <a:cxnLst/>
                    <a:rect l="l" t="t" r="r" b="b"/>
                    <a:pathLst>
                      <a:path w="6350" h="10795">
                        <a:moveTo>
                          <a:pt x="6095" y="10667"/>
                        </a:moveTo>
                        <a:lnTo>
                          <a:pt x="6095" y="0"/>
                        </a:lnTo>
                      </a:path>
                      <a:path w="6350" h="10795">
                        <a:moveTo>
                          <a:pt x="0" y="10667"/>
                        </a:moveTo>
                        <a:lnTo>
                          <a:pt x="0" y="0"/>
                        </a:lnTo>
                      </a:path>
                    </a:pathLst>
                  </a:custGeom>
                  <a:ln w="3175">
                    <a:solidFill>
                      <a:srgbClr val="006500"/>
                    </a:solidFill>
                  </a:ln>
                </p:spPr>
                <p:txBody>
                  <a:bodyPr wrap="square" lIns="0" tIns="0" rIns="0" bIns="0" rtlCol="0"/>
                  <a:lstStyle/>
                  <a:p>
                    <a:endParaRPr sz="800"/>
                  </a:p>
                </p:txBody>
              </p:sp>
              <p:sp>
                <p:nvSpPr>
                  <p:cNvPr id="155" name="object 138">
                    <a:extLst>
                      <a:ext uri="{FF2B5EF4-FFF2-40B4-BE49-F238E27FC236}">
                        <a16:creationId xmlns:a16="http://schemas.microsoft.com/office/drawing/2014/main" id="{08DAA8CA-3999-67C2-53FC-DAA43C3E8032}"/>
                      </a:ext>
                    </a:extLst>
                  </p:cNvPr>
                  <p:cNvSpPr/>
                  <p:nvPr/>
                </p:nvSpPr>
                <p:spPr>
                  <a:xfrm>
                    <a:off x="2624328" y="5150357"/>
                    <a:ext cx="26670" cy="55244"/>
                  </a:xfrm>
                  <a:custGeom>
                    <a:avLst/>
                    <a:gdLst/>
                    <a:ahLst/>
                    <a:cxnLst/>
                    <a:rect l="l" t="t" r="r" b="b"/>
                    <a:pathLst>
                      <a:path w="26669" h="55245">
                        <a:moveTo>
                          <a:pt x="22860" y="50291"/>
                        </a:moveTo>
                        <a:lnTo>
                          <a:pt x="22860" y="54863"/>
                        </a:lnTo>
                      </a:path>
                      <a:path w="26669" h="55245">
                        <a:moveTo>
                          <a:pt x="14478" y="50291"/>
                        </a:moveTo>
                        <a:lnTo>
                          <a:pt x="14478" y="54863"/>
                        </a:lnTo>
                      </a:path>
                      <a:path w="26669" h="55245">
                        <a:moveTo>
                          <a:pt x="26670" y="50291"/>
                        </a:moveTo>
                        <a:lnTo>
                          <a:pt x="26670" y="54863"/>
                        </a:lnTo>
                      </a:path>
                      <a:path w="26669" h="55245">
                        <a:moveTo>
                          <a:pt x="21336" y="12953"/>
                        </a:moveTo>
                        <a:lnTo>
                          <a:pt x="15240" y="12953"/>
                        </a:lnTo>
                      </a:path>
                      <a:path w="26669" h="55245">
                        <a:moveTo>
                          <a:pt x="14478" y="50291"/>
                        </a:moveTo>
                        <a:lnTo>
                          <a:pt x="14478" y="35051"/>
                        </a:lnTo>
                      </a:path>
                      <a:path w="26669" h="55245">
                        <a:moveTo>
                          <a:pt x="22860" y="50291"/>
                        </a:moveTo>
                        <a:lnTo>
                          <a:pt x="22860" y="35051"/>
                        </a:lnTo>
                      </a:path>
                      <a:path w="26669" h="55245">
                        <a:moveTo>
                          <a:pt x="26670" y="50291"/>
                        </a:moveTo>
                        <a:lnTo>
                          <a:pt x="10668" y="50291"/>
                        </a:lnTo>
                      </a:path>
                      <a:path w="26669" h="55245">
                        <a:moveTo>
                          <a:pt x="0" y="0"/>
                        </a:moveTo>
                        <a:lnTo>
                          <a:pt x="13716" y="0"/>
                        </a:lnTo>
                      </a:path>
                    </a:pathLst>
                  </a:custGeom>
                  <a:ln w="3175">
                    <a:solidFill>
                      <a:srgbClr val="000000"/>
                    </a:solidFill>
                  </a:ln>
                </p:spPr>
                <p:txBody>
                  <a:bodyPr wrap="square" lIns="0" tIns="0" rIns="0" bIns="0" rtlCol="0"/>
                  <a:lstStyle/>
                  <a:p>
                    <a:endParaRPr sz="800"/>
                  </a:p>
                </p:txBody>
              </p:sp>
              <p:sp>
                <p:nvSpPr>
                  <p:cNvPr id="156" name="object 139">
                    <a:extLst>
                      <a:ext uri="{FF2B5EF4-FFF2-40B4-BE49-F238E27FC236}">
                        <a16:creationId xmlns:a16="http://schemas.microsoft.com/office/drawing/2014/main" id="{1E849F04-F042-09C6-BD32-6C4981ABB29E}"/>
                      </a:ext>
                    </a:extLst>
                  </p:cNvPr>
                  <p:cNvSpPr/>
                  <p:nvPr/>
                </p:nvSpPr>
                <p:spPr>
                  <a:xfrm>
                    <a:off x="2624328" y="5151881"/>
                    <a:ext cx="14604" cy="6350"/>
                  </a:xfrm>
                  <a:custGeom>
                    <a:avLst/>
                    <a:gdLst/>
                    <a:ahLst/>
                    <a:cxnLst/>
                    <a:rect l="l" t="t" r="r" b="b"/>
                    <a:pathLst>
                      <a:path w="14605" h="6350">
                        <a:moveTo>
                          <a:pt x="0" y="0"/>
                        </a:moveTo>
                        <a:lnTo>
                          <a:pt x="14478" y="0"/>
                        </a:lnTo>
                      </a:path>
                      <a:path w="14605" h="6350">
                        <a:moveTo>
                          <a:pt x="0" y="6095"/>
                        </a:moveTo>
                        <a:lnTo>
                          <a:pt x="14478" y="6095"/>
                        </a:lnTo>
                      </a:path>
                    </a:pathLst>
                  </a:custGeom>
                  <a:ln w="3175">
                    <a:solidFill>
                      <a:srgbClr val="006500"/>
                    </a:solidFill>
                  </a:ln>
                </p:spPr>
                <p:txBody>
                  <a:bodyPr wrap="square" lIns="0" tIns="0" rIns="0" bIns="0" rtlCol="0"/>
                  <a:lstStyle/>
                  <a:p>
                    <a:endParaRPr sz="800"/>
                  </a:p>
                </p:txBody>
              </p:sp>
              <p:sp>
                <p:nvSpPr>
                  <p:cNvPr id="157" name="object 140">
                    <a:extLst>
                      <a:ext uri="{FF2B5EF4-FFF2-40B4-BE49-F238E27FC236}">
                        <a16:creationId xmlns:a16="http://schemas.microsoft.com/office/drawing/2014/main" id="{04087AE4-9BCD-E113-A6F6-FA116D5E929F}"/>
                      </a:ext>
                    </a:extLst>
                  </p:cNvPr>
                  <p:cNvSpPr/>
                  <p:nvPr/>
                </p:nvSpPr>
                <p:spPr>
                  <a:xfrm>
                    <a:off x="2624328" y="5150357"/>
                    <a:ext cx="14604" cy="8890"/>
                  </a:xfrm>
                  <a:custGeom>
                    <a:avLst/>
                    <a:gdLst/>
                    <a:ahLst/>
                    <a:cxnLst/>
                    <a:rect l="l" t="t" r="r" b="b"/>
                    <a:pathLst>
                      <a:path w="14605" h="8889">
                        <a:moveTo>
                          <a:pt x="0" y="8381"/>
                        </a:moveTo>
                        <a:lnTo>
                          <a:pt x="13716" y="8381"/>
                        </a:lnTo>
                      </a:path>
                      <a:path w="14605" h="8889">
                        <a:moveTo>
                          <a:pt x="14478" y="7619"/>
                        </a:moveTo>
                        <a:lnTo>
                          <a:pt x="14478" y="1524"/>
                        </a:lnTo>
                        <a:lnTo>
                          <a:pt x="13716" y="0"/>
                        </a:lnTo>
                      </a:path>
                      <a:path w="14605" h="8889">
                        <a:moveTo>
                          <a:pt x="14478" y="7619"/>
                        </a:moveTo>
                        <a:lnTo>
                          <a:pt x="13716" y="8381"/>
                        </a:lnTo>
                      </a:path>
                      <a:path w="14605" h="8889">
                        <a:moveTo>
                          <a:pt x="13716" y="0"/>
                        </a:moveTo>
                        <a:lnTo>
                          <a:pt x="13716" y="8381"/>
                        </a:lnTo>
                      </a:path>
                    </a:pathLst>
                  </a:custGeom>
                  <a:ln w="3175">
                    <a:solidFill>
                      <a:srgbClr val="000000"/>
                    </a:solidFill>
                  </a:ln>
                </p:spPr>
                <p:txBody>
                  <a:bodyPr wrap="square" lIns="0" tIns="0" rIns="0" bIns="0" rtlCol="0"/>
                  <a:lstStyle/>
                  <a:p>
                    <a:endParaRPr sz="800"/>
                  </a:p>
                </p:txBody>
              </p:sp>
              <p:sp>
                <p:nvSpPr>
                  <p:cNvPr id="158" name="object 141">
                    <a:extLst>
                      <a:ext uri="{FF2B5EF4-FFF2-40B4-BE49-F238E27FC236}">
                        <a16:creationId xmlns:a16="http://schemas.microsoft.com/office/drawing/2014/main" id="{92121DBF-646A-3408-918D-30621D722E1E}"/>
                      </a:ext>
                    </a:extLst>
                  </p:cNvPr>
                  <p:cNvSpPr/>
                  <p:nvPr/>
                </p:nvSpPr>
                <p:spPr>
                  <a:xfrm>
                    <a:off x="2645663" y="5163311"/>
                    <a:ext cx="0" cy="13970"/>
                  </a:xfrm>
                  <a:custGeom>
                    <a:avLst/>
                    <a:gdLst/>
                    <a:ahLst/>
                    <a:cxnLst/>
                    <a:rect l="l" t="t" r="r" b="b"/>
                    <a:pathLst>
                      <a:path h="13970">
                        <a:moveTo>
                          <a:pt x="0" y="13715"/>
                        </a:moveTo>
                        <a:lnTo>
                          <a:pt x="0" y="0"/>
                        </a:lnTo>
                      </a:path>
                    </a:pathLst>
                  </a:custGeom>
                  <a:ln w="3175">
                    <a:solidFill>
                      <a:srgbClr val="006500"/>
                    </a:solidFill>
                  </a:ln>
                </p:spPr>
                <p:txBody>
                  <a:bodyPr wrap="square" lIns="0" tIns="0" rIns="0" bIns="0" rtlCol="0"/>
                  <a:lstStyle/>
                  <a:p>
                    <a:endParaRPr sz="800"/>
                  </a:p>
                </p:txBody>
              </p:sp>
              <p:sp>
                <p:nvSpPr>
                  <p:cNvPr id="159" name="object 142">
                    <a:extLst>
                      <a:ext uri="{FF2B5EF4-FFF2-40B4-BE49-F238E27FC236}">
                        <a16:creationId xmlns:a16="http://schemas.microsoft.com/office/drawing/2014/main" id="{1291A616-885C-6008-5EF9-DCDADE6ABCA6}"/>
                      </a:ext>
                    </a:extLst>
                  </p:cNvPr>
                  <p:cNvSpPr/>
                  <p:nvPr/>
                </p:nvSpPr>
                <p:spPr>
                  <a:xfrm>
                    <a:off x="2647187" y="5163311"/>
                    <a:ext cx="0" cy="13970"/>
                  </a:xfrm>
                  <a:custGeom>
                    <a:avLst/>
                    <a:gdLst/>
                    <a:ahLst/>
                    <a:cxnLst/>
                    <a:rect l="l" t="t" r="r" b="b"/>
                    <a:pathLst>
                      <a:path h="13970">
                        <a:moveTo>
                          <a:pt x="0" y="13715"/>
                        </a:moveTo>
                        <a:lnTo>
                          <a:pt x="0" y="0"/>
                        </a:lnTo>
                      </a:path>
                    </a:pathLst>
                  </a:custGeom>
                  <a:ln w="3175">
                    <a:solidFill>
                      <a:srgbClr val="000000"/>
                    </a:solidFill>
                  </a:ln>
                </p:spPr>
                <p:txBody>
                  <a:bodyPr wrap="square" lIns="0" tIns="0" rIns="0" bIns="0" rtlCol="0"/>
                  <a:lstStyle/>
                  <a:p>
                    <a:endParaRPr sz="800"/>
                  </a:p>
                </p:txBody>
              </p:sp>
              <p:sp>
                <p:nvSpPr>
                  <p:cNvPr id="160" name="object 143">
                    <a:extLst>
                      <a:ext uri="{FF2B5EF4-FFF2-40B4-BE49-F238E27FC236}">
                        <a16:creationId xmlns:a16="http://schemas.microsoft.com/office/drawing/2014/main" id="{823D57D7-F7EA-88F1-5CC6-75231D956854}"/>
                      </a:ext>
                    </a:extLst>
                  </p:cNvPr>
                  <p:cNvSpPr/>
                  <p:nvPr/>
                </p:nvSpPr>
                <p:spPr>
                  <a:xfrm>
                    <a:off x="2639568" y="5163311"/>
                    <a:ext cx="0" cy="13970"/>
                  </a:xfrm>
                  <a:custGeom>
                    <a:avLst/>
                    <a:gdLst/>
                    <a:ahLst/>
                    <a:cxnLst/>
                    <a:rect l="l" t="t" r="r" b="b"/>
                    <a:pathLst>
                      <a:path h="13970">
                        <a:moveTo>
                          <a:pt x="0" y="13715"/>
                        </a:moveTo>
                        <a:lnTo>
                          <a:pt x="0" y="0"/>
                        </a:lnTo>
                      </a:path>
                    </a:pathLst>
                  </a:custGeom>
                  <a:ln w="3175">
                    <a:solidFill>
                      <a:srgbClr val="006500"/>
                    </a:solidFill>
                  </a:ln>
                </p:spPr>
                <p:txBody>
                  <a:bodyPr wrap="square" lIns="0" tIns="0" rIns="0" bIns="0" rtlCol="0"/>
                  <a:lstStyle/>
                  <a:p>
                    <a:endParaRPr sz="800"/>
                  </a:p>
                </p:txBody>
              </p:sp>
              <p:sp>
                <p:nvSpPr>
                  <p:cNvPr id="161" name="object 144">
                    <a:extLst>
                      <a:ext uri="{FF2B5EF4-FFF2-40B4-BE49-F238E27FC236}">
                        <a16:creationId xmlns:a16="http://schemas.microsoft.com/office/drawing/2014/main" id="{2C42A644-E9D7-E433-03E9-F2190BAF5982}"/>
                      </a:ext>
                    </a:extLst>
                  </p:cNvPr>
                  <p:cNvSpPr/>
                  <p:nvPr/>
                </p:nvSpPr>
                <p:spPr>
                  <a:xfrm>
                    <a:off x="2624328" y="5105400"/>
                    <a:ext cx="14604" cy="71755"/>
                  </a:xfrm>
                  <a:custGeom>
                    <a:avLst/>
                    <a:gdLst/>
                    <a:ahLst/>
                    <a:cxnLst/>
                    <a:rect l="l" t="t" r="r" b="b"/>
                    <a:pathLst>
                      <a:path w="14605" h="71754">
                        <a:moveTo>
                          <a:pt x="14478" y="71627"/>
                        </a:moveTo>
                        <a:lnTo>
                          <a:pt x="14478" y="57912"/>
                        </a:lnTo>
                      </a:path>
                      <a:path w="14605" h="71754">
                        <a:moveTo>
                          <a:pt x="13716" y="0"/>
                        </a:moveTo>
                        <a:lnTo>
                          <a:pt x="13716" y="8382"/>
                        </a:lnTo>
                      </a:path>
                      <a:path w="14605" h="71754">
                        <a:moveTo>
                          <a:pt x="14478" y="7620"/>
                        </a:moveTo>
                        <a:lnTo>
                          <a:pt x="13716" y="8382"/>
                        </a:lnTo>
                      </a:path>
                      <a:path w="14605" h="71754">
                        <a:moveTo>
                          <a:pt x="14478" y="1524"/>
                        </a:moveTo>
                        <a:lnTo>
                          <a:pt x="13716" y="0"/>
                        </a:lnTo>
                      </a:path>
                      <a:path w="14605" h="71754">
                        <a:moveTo>
                          <a:pt x="14478" y="7620"/>
                        </a:moveTo>
                        <a:lnTo>
                          <a:pt x="14478" y="1524"/>
                        </a:lnTo>
                      </a:path>
                      <a:path w="14605" h="71754">
                        <a:moveTo>
                          <a:pt x="0" y="8382"/>
                        </a:moveTo>
                        <a:lnTo>
                          <a:pt x="13716" y="8382"/>
                        </a:lnTo>
                      </a:path>
                    </a:pathLst>
                  </a:custGeom>
                  <a:ln w="3175">
                    <a:solidFill>
                      <a:srgbClr val="000000"/>
                    </a:solidFill>
                  </a:ln>
                </p:spPr>
                <p:txBody>
                  <a:bodyPr wrap="square" lIns="0" tIns="0" rIns="0" bIns="0" rtlCol="0"/>
                  <a:lstStyle/>
                  <a:p>
                    <a:endParaRPr sz="800"/>
                  </a:p>
                </p:txBody>
              </p:sp>
              <p:sp>
                <p:nvSpPr>
                  <p:cNvPr id="162" name="object 145">
                    <a:extLst>
                      <a:ext uri="{FF2B5EF4-FFF2-40B4-BE49-F238E27FC236}">
                        <a16:creationId xmlns:a16="http://schemas.microsoft.com/office/drawing/2014/main" id="{48A36B5D-790A-E88E-F904-6CAF0F0B7763}"/>
                      </a:ext>
                    </a:extLst>
                  </p:cNvPr>
                  <p:cNvSpPr/>
                  <p:nvPr/>
                </p:nvSpPr>
                <p:spPr>
                  <a:xfrm>
                    <a:off x="2624328" y="5106923"/>
                    <a:ext cx="14604" cy="6350"/>
                  </a:xfrm>
                  <a:custGeom>
                    <a:avLst/>
                    <a:gdLst/>
                    <a:ahLst/>
                    <a:cxnLst/>
                    <a:rect l="l" t="t" r="r" b="b"/>
                    <a:pathLst>
                      <a:path w="14605" h="6350">
                        <a:moveTo>
                          <a:pt x="0" y="6096"/>
                        </a:moveTo>
                        <a:lnTo>
                          <a:pt x="14478" y="6096"/>
                        </a:lnTo>
                      </a:path>
                      <a:path w="14605" h="6350">
                        <a:moveTo>
                          <a:pt x="0" y="0"/>
                        </a:moveTo>
                        <a:lnTo>
                          <a:pt x="14478" y="0"/>
                        </a:lnTo>
                      </a:path>
                    </a:pathLst>
                  </a:custGeom>
                  <a:ln w="3175">
                    <a:solidFill>
                      <a:srgbClr val="006500"/>
                    </a:solidFill>
                  </a:ln>
                </p:spPr>
                <p:txBody>
                  <a:bodyPr wrap="square" lIns="0" tIns="0" rIns="0" bIns="0" rtlCol="0"/>
                  <a:lstStyle/>
                  <a:p>
                    <a:endParaRPr sz="800"/>
                  </a:p>
                </p:txBody>
              </p:sp>
              <p:sp>
                <p:nvSpPr>
                  <p:cNvPr id="163" name="object 146">
                    <a:extLst>
                      <a:ext uri="{FF2B5EF4-FFF2-40B4-BE49-F238E27FC236}">
                        <a16:creationId xmlns:a16="http://schemas.microsoft.com/office/drawing/2014/main" id="{58B95184-16E2-1664-E7D0-126733C66B3B}"/>
                      </a:ext>
                    </a:extLst>
                  </p:cNvPr>
                  <p:cNvSpPr/>
                  <p:nvPr/>
                </p:nvSpPr>
                <p:spPr>
                  <a:xfrm>
                    <a:off x="2624328" y="5105400"/>
                    <a:ext cx="13970" cy="22860"/>
                  </a:xfrm>
                  <a:custGeom>
                    <a:avLst/>
                    <a:gdLst/>
                    <a:ahLst/>
                    <a:cxnLst/>
                    <a:rect l="l" t="t" r="r" b="b"/>
                    <a:pathLst>
                      <a:path w="13969" h="22860">
                        <a:moveTo>
                          <a:pt x="0" y="0"/>
                        </a:moveTo>
                        <a:lnTo>
                          <a:pt x="13716" y="0"/>
                        </a:lnTo>
                      </a:path>
                      <a:path w="13969" h="22860">
                        <a:moveTo>
                          <a:pt x="0" y="22860"/>
                        </a:moveTo>
                        <a:lnTo>
                          <a:pt x="13716" y="22860"/>
                        </a:lnTo>
                      </a:path>
                    </a:pathLst>
                  </a:custGeom>
                  <a:ln w="3175">
                    <a:solidFill>
                      <a:srgbClr val="000000"/>
                    </a:solidFill>
                  </a:ln>
                </p:spPr>
                <p:txBody>
                  <a:bodyPr wrap="square" lIns="0" tIns="0" rIns="0" bIns="0" rtlCol="0"/>
                  <a:lstStyle/>
                  <a:p>
                    <a:endParaRPr sz="800"/>
                  </a:p>
                </p:txBody>
              </p:sp>
              <p:sp>
                <p:nvSpPr>
                  <p:cNvPr id="164" name="object 147">
                    <a:extLst>
                      <a:ext uri="{FF2B5EF4-FFF2-40B4-BE49-F238E27FC236}">
                        <a16:creationId xmlns:a16="http://schemas.microsoft.com/office/drawing/2014/main" id="{1ADDFB8D-7B78-C7C0-4E9C-5B303336F781}"/>
                      </a:ext>
                    </a:extLst>
                  </p:cNvPr>
                  <p:cNvSpPr/>
                  <p:nvPr/>
                </p:nvSpPr>
                <p:spPr>
                  <a:xfrm>
                    <a:off x="2624328" y="5129022"/>
                    <a:ext cx="14604" cy="6350"/>
                  </a:xfrm>
                  <a:custGeom>
                    <a:avLst/>
                    <a:gdLst/>
                    <a:ahLst/>
                    <a:cxnLst/>
                    <a:rect l="l" t="t" r="r" b="b"/>
                    <a:pathLst>
                      <a:path w="14605" h="6350">
                        <a:moveTo>
                          <a:pt x="0" y="0"/>
                        </a:moveTo>
                        <a:lnTo>
                          <a:pt x="14478" y="0"/>
                        </a:lnTo>
                      </a:path>
                      <a:path w="14605" h="6350">
                        <a:moveTo>
                          <a:pt x="0" y="6095"/>
                        </a:moveTo>
                        <a:lnTo>
                          <a:pt x="14478" y="6095"/>
                        </a:lnTo>
                      </a:path>
                    </a:pathLst>
                  </a:custGeom>
                  <a:ln w="3175">
                    <a:solidFill>
                      <a:srgbClr val="006500"/>
                    </a:solidFill>
                  </a:ln>
                </p:spPr>
                <p:txBody>
                  <a:bodyPr wrap="square" lIns="0" tIns="0" rIns="0" bIns="0" rtlCol="0"/>
                  <a:lstStyle/>
                  <a:p>
                    <a:endParaRPr sz="800"/>
                  </a:p>
                </p:txBody>
              </p:sp>
              <p:sp>
                <p:nvSpPr>
                  <p:cNvPr id="165" name="object 148">
                    <a:extLst>
                      <a:ext uri="{FF2B5EF4-FFF2-40B4-BE49-F238E27FC236}">
                        <a16:creationId xmlns:a16="http://schemas.microsoft.com/office/drawing/2014/main" id="{54AA6F0F-8AF0-7296-3E0F-752C2F6DBD1B}"/>
                      </a:ext>
                    </a:extLst>
                  </p:cNvPr>
                  <p:cNvSpPr/>
                  <p:nvPr/>
                </p:nvSpPr>
                <p:spPr>
                  <a:xfrm>
                    <a:off x="2478786" y="4882133"/>
                    <a:ext cx="207010" cy="266700"/>
                  </a:xfrm>
                  <a:custGeom>
                    <a:avLst/>
                    <a:gdLst/>
                    <a:ahLst/>
                    <a:cxnLst/>
                    <a:rect l="l" t="t" r="r" b="b"/>
                    <a:pathLst>
                      <a:path w="207010" h="266700">
                        <a:moveTo>
                          <a:pt x="145541" y="254507"/>
                        </a:moveTo>
                        <a:lnTo>
                          <a:pt x="159257" y="254507"/>
                        </a:lnTo>
                      </a:path>
                      <a:path w="207010" h="266700">
                        <a:moveTo>
                          <a:pt x="160019" y="252983"/>
                        </a:moveTo>
                        <a:lnTo>
                          <a:pt x="160019" y="246887"/>
                        </a:lnTo>
                        <a:lnTo>
                          <a:pt x="159257" y="246125"/>
                        </a:lnTo>
                      </a:path>
                      <a:path w="207010" h="266700">
                        <a:moveTo>
                          <a:pt x="160019" y="252983"/>
                        </a:moveTo>
                        <a:lnTo>
                          <a:pt x="159257" y="254507"/>
                        </a:lnTo>
                      </a:path>
                      <a:path w="207010" h="266700">
                        <a:moveTo>
                          <a:pt x="159257" y="246125"/>
                        </a:moveTo>
                        <a:lnTo>
                          <a:pt x="159257" y="254507"/>
                        </a:lnTo>
                      </a:path>
                      <a:path w="207010" h="266700">
                        <a:moveTo>
                          <a:pt x="206501" y="249936"/>
                        </a:moveTo>
                        <a:lnTo>
                          <a:pt x="204215" y="242315"/>
                        </a:lnTo>
                        <a:lnTo>
                          <a:pt x="198881" y="236981"/>
                        </a:lnTo>
                        <a:lnTo>
                          <a:pt x="190500" y="234695"/>
                        </a:lnTo>
                        <a:lnTo>
                          <a:pt x="182880" y="236981"/>
                        </a:lnTo>
                        <a:lnTo>
                          <a:pt x="177545" y="242315"/>
                        </a:lnTo>
                        <a:lnTo>
                          <a:pt x="175259" y="249936"/>
                        </a:lnTo>
                        <a:lnTo>
                          <a:pt x="177545" y="257555"/>
                        </a:lnTo>
                        <a:lnTo>
                          <a:pt x="182880" y="263651"/>
                        </a:lnTo>
                        <a:lnTo>
                          <a:pt x="190500" y="265175"/>
                        </a:lnTo>
                        <a:lnTo>
                          <a:pt x="198881" y="263651"/>
                        </a:lnTo>
                        <a:lnTo>
                          <a:pt x="204215" y="257555"/>
                        </a:lnTo>
                        <a:lnTo>
                          <a:pt x="206501" y="249936"/>
                        </a:lnTo>
                      </a:path>
                      <a:path w="207010" h="266700">
                        <a:moveTo>
                          <a:pt x="204215" y="249936"/>
                        </a:moveTo>
                        <a:lnTo>
                          <a:pt x="201930" y="243077"/>
                        </a:lnTo>
                        <a:lnTo>
                          <a:pt x="197357" y="238505"/>
                        </a:lnTo>
                        <a:lnTo>
                          <a:pt x="190500" y="236981"/>
                        </a:lnTo>
                        <a:lnTo>
                          <a:pt x="184403" y="238505"/>
                        </a:lnTo>
                        <a:lnTo>
                          <a:pt x="179069" y="243077"/>
                        </a:lnTo>
                        <a:lnTo>
                          <a:pt x="177545" y="249936"/>
                        </a:lnTo>
                        <a:lnTo>
                          <a:pt x="179069" y="256793"/>
                        </a:lnTo>
                        <a:lnTo>
                          <a:pt x="184403" y="261365"/>
                        </a:lnTo>
                        <a:lnTo>
                          <a:pt x="190500" y="263651"/>
                        </a:lnTo>
                        <a:lnTo>
                          <a:pt x="197357" y="261365"/>
                        </a:lnTo>
                        <a:lnTo>
                          <a:pt x="201930" y="256793"/>
                        </a:lnTo>
                        <a:lnTo>
                          <a:pt x="204215" y="249936"/>
                        </a:lnTo>
                      </a:path>
                      <a:path w="207010" h="266700">
                        <a:moveTo>
                          <a:pt x="137159" y="217169"/>
                        </a:moveTo>
                        <a:lnTo>
                          <a:pt x="137159" y="266700"/>
                        </a:lnTo>
                      </a:path>
                      <a:path w="207010" h="266700">
                        <a:moveTo>
                          <a:pt x="44195" y="18287"/>
                        </a:moveTo>
                        <a:lnTo>
                          <a:pt x="54101" y="18287"/>
                        </a:lnTo>
                      </a:path>
                      <a:path w="207010" h="266700">
                        <a:moveTo>
                          <a:pt x="44195" y="3810"/>
                        </a:moveTo>
                        <a:lnTo>
                          <a:pt x="54101" y="3810"/>
                        </a:lnTo>
                      </a:path>
                      <a:path w="207010" h="266700">
                        <a:moveTo>
                          <a:pt x="44195" y="22098"/>
                        </a:moveTo>
                        <a:lnTo>
                          <a:pt x="54101" y="22098"/>
                        </a:lnTo>
                      </a:path>
                      <a:path w="207010" h="266700">
                        <a:moveTo>
                          <a:pt x="44195" y="0"/>
                        </a:moveTo>
                        <a:lnTo>
                          <a:pt x="54101" y="0"/>
                        </a:lnTo>
                      </a:path>
                      <a:path w="207010" h="266700">
                        <a:moveTo>
                          <a:pt x="68580" y="51053"/>
                        </a:moveTo>
                        <a:lnTo>
                          <a:pt x="0" y="90677"/>
                        </a:lnTo>
                      </a:path>
                      <a:path w="207010" h="266700">
                        <a:moveTo>
                          <a:pt x="6857" y="51053"/>
                        </a:moveTo>
                        <a:lnTo>
                          <a:pt x="58674" y="51053"/>
                        </a:lnTo>
                      </a:path>
                    </a:pathLst>
                  </a:custGeom>
                  <a:ln w="3175">
                    <a:solidFill>
                      <a:srgbClr val="000000"/>
                    </a:solidFill>
                  </a:ln>
                </p:spPr>
                <p:txBody>
                  <a:bodyPr wrap="square" lIns="0" tIns="0" rIns="0" bIns="0" rtlCol="0"/>
                  <a:lstStyle/>
                  <a:p>
                    <a:endParaRPr sz="800"/>
                  </a:p>
                </p:txBody>
              </p:sp>
              <p:sp>
                <p:nvSpPr>
                  <p:cNvPr id="166" name="object 149">
                    <a:extLst>
                      <a:ext uri="{FF2B5EF4-FFF2-40B4-BE49-F238E27FC236}">
                        <a16:creationId xmlns:a16="http://schemas.microsoft.com/office/drawing/2014/main" id="{9B02AB11-B823-B193-D607-2CE143B92E9D}"/>
                      </a:ext>
                    </a:extLst>
                  </p:cNvPr>
                  <p:cNvSpPr/>
                  <p:nvPr/>
                </p:nvSpPr>
                <p:spPr>
                  <a:xfrm>
                    <a:off x="2457450" y="4998719"/>
                    <a:ext cx="76200" cy="77470"/>
                  </a:xfrm>
                  <a:custGeom>
                    <a:avLst/>
                    <a:gdLst/>
                    <a:ahLst/>
                    <a:cxnLst/>
                    <a:rect l="l" t="t" r="r" b="b"/>
                    <a:pathLst>
                      <a:path w="76200" h="77470">
                        <a:moveTo>
                          <a:pt x="76200" y="0"/>
                        </a:moveTo>
                        <a:lnTo>
                          <a:pt x="0" y="76962"/>
                        </a:lnTo>
                      </a:path>
                    </a:pathLst>
                  </a:custGeom>
                  <a:ln w="3175">
                    <a:solidFill>
                      <a:srgbClr val="00FFFF"/>
                    </a:solidFill>
                  </a:ln>
                </p:spPr>
                <p:txBody>
                  <a:bodyPr wrap="square" lIns="0" tIns="0" rIns="0" bIns="0" rtlCol="0"/>
                  <a:lstStyle/>
                  <a:p>
                    <a:endParaRPr sz="800"/>
                  </a:p>
                </p:txBody>
              </p:sp>
              <p:sp>
                <p:nvSpPr>
                  <p:cNvPr id="167" name="object 150">
                    <a:extLst>
                      <a:ext uri="{FF2B5EF4-FFF2-40B4-BE49-F238E27FC236}">
                        <a16:creationId xmlns:a16="http://schemas.microsoft.com/office/drawing/2014/main" id="{D20C62DF-189A-3965-D8BA-AF8077066015}"/>
                      </a:ext>
                    </a:extLst>
                  </p:cNvPr>
                  <p:cNvSpPr/>
                  <p:nvPr/>
                </p:nvSpPr>
                <p:spPr>
                  <a:xfrm>
                    <a:off x="2501646" y="5029961"/>
                    <a:ext cx="44450" cy="44450"/>
                  </a:xfrm>
                  <a:custGeom>
                    <a:avLst/>
                    <a:gdLst/>
                    <a:ahLst/>
                    <a:cxnLst/>
                    <a:rect l="l" t="t" r="r" b="b"/>
                    <a:pathLst>
                      <a:path w="44450" h="44450">
                        <a:moveTo>
                          <a:pt x="38100" y="2286"/>
                        </a:moveTo>
                        <a:lnTo>
                          <a:pt x="2286" y="38100"/>
                        </a:lnTo>
                      </a:path>
                      <a:path w="44450" h="44450">
                        <a:moveTo>
                          <a:pt x="7620" y="44196"/>
                        </a:moveTo>
                        <a:lnTo>
                          <a:pt x="44196" y="7620"/>
                        </a:lnTo>
                      </a:path>
                      <a:path w="44450" h="44450">
                        <a:moveTo>
                          <a:pt x="35814" y="0"/>
                        </a:moveTo>
                        <a:lnTo>
                          <a:pt x="0" y="35813"/>
                        </a:lnTo>
                      </a:path>
                    </a:pathLst>
                  </a:custGeom>
                  <a:ln w="3175">
                    <a:solidFill>
                      <a:srgbClr val="FF00FF"/>
                    </a:solidFill>
                  </a:ln>
                </p:spPr>
                <p:txBody>
                  <a:bodyPr wrap="square" lIns="0" tIns="0" rIns="0" bIns="0" rtlCol="0"/>
                  <a:lstStyle/>
                  <a:p>
                    <a:endParaRPr sz="800"/>
                  </a:p>
                </p:txBody>
              </p:sp>
              <p:sp>
                <p:nvSpPr>
                  <p:cNvPr id="168" name="object 151">
                    <a:extLst>
                      <a:ext uri="{FF2B5EF4-FFF2-40B4-BE49-F238E27FC236}">
                        <a16:creationId xmlns:a16="http://schemas.microsoft.com/office/drawing/2014/main" id="{75DEF72B-A5D9-E561-5AB5-DA600F212FD1}"/>
                      </a:ext>
                    </a:extLst>
                  </p:cNvPr>
                  <p:cNvSpPr/>
                  <p:nvPr/>
                </p:nvSpPr>
                <p:spPr>
                  <a:xfrm>
                    <a:off x="2526791" y="4970525"/>
                    <a:ext cx="78740" cy="45720"/>
                  </a:xfrm>
                  <a:custGeom>
                    <a:avLst/>
                    <a:gdLst/>
                    <a:ahLst/>
                    <a:cxnLst/>
                    <a:rect l="l" t="t" r="r" b="b"/>
                    <a:pathLst>
                      <a:path w="78739" h="45720">
                        <a:moveTo>
                          <a:pt x="78485" y="0"/>
                        </a:moveTo>
                        <a:lnTo>
                          <a:pt x="0" y="45720"/>
                        </a:lnTo>
                      </a:path>
                    </a:pathLst>
                  </a:custGeom>
                  <a:ln w="3175">
                    <a:solidFill>
                      <a:srgbClr val="000000"/>
                    </a:solidFill>
                  </a:ln>
                </p:spPr>
                <p:txBody>
                  <a:bodyPr wrap="square" lIns="0" tIns="0" rIns="0" bIns="0" rtlCol="0"/>
                  <a:lstStyle/>
                  <a:p>
                    <a:endParaRPr sz="800"/>
                  </a:p>
                </p:txBody>
              </p:sp>
              <p:sp>
                <p:nvSpPr>
                  <p:cNvPr id="169" name="object 152">
                    <a:extLst>
                      <a:ext uri="{FF2B5EF4-FFF2-40B4-BE49-F238E27FC236}">
                        <a16:creationId xmlns:a16="http://schemas.microsoft.com/office/drawing/2014/main" id="{7C2D1F08-677E-5255-A3D3-D8EBFBB76A21}"/>
                      </a:ext>
                    </a:extLst>
                  </p:cNvPr>
                  <p:cNvSpPr/>
                  <p:nvPr/>
                </p:nvSpPr>
                <p:spPr>
                  <a:xfrm>
                    <a:off x="2503169" y="4892801"/>
                    <a:ext cx="128270" cy="0"/>
                  </a:xfrm>
                  <a:custGeom>
                    <a:avLst/>
                    <a:gdLst/>
                    <a:ahLst/>
                    <a:cxnLst/>
                    <a:rect l="l" t="t" r="r" b="b"/>
                    <a:pathLst>
                      <a:path w="128269">
                        <a:moveTo>
                          <a:pt x="0" y="0"/>
                        </a:moveTo>
                        <a:lnTo>
                          <a:pt x="128016" y="0"/>
                        </a:lnTo>
                      </a:path>
                    </a:pathLst>
                  </a:custGeom>
                  <a:ln w="3175">
                    <a:solidFill>
                      <a:srgbClr val="00FFFF"/>
                    </a:solidFill>
                  </a:ln>
                </p:spPr>
                <p:txBody>
                  <a:bodyPr wrap="square" lIns="0" tIns="0" rIns="0" bIns="0" rtlCol="0"/>
                  <a:lstStyle/>
                  <a:p>
                    <a:endParaRPr sz="800"/>
                  </a:p>
                </p:txBody>
              </p:sp>
              <p:sp>
                <p:nvSpPr>
                  <p:cNvPr id="170" name="object 153">
                    <a:extLst>
                      <a:ext uri="{FF2B5EF4-FFF2-40B4-BE49-F238E27FC236}">
                        <a16:creationId xmlns:a16="http://schemas.microsoft.com/office/drawing/2014/main" id="{DACA60BC-0EE8-4257-816F-7ECFE70B4F30}"/>
                      </a:ext>
                    </a:extLst>
                  </p:cNvPr>
                  <p:cNvSpPr/>
                  <p:nvPr/>
                </p:nvSpPr>
                <p:spPr>
                  <a:xfrm>
                    <a:off x="2369058" y="4933187"/>
                    <a:ext cx="116839" cy="132715"/>
                  </a:xfrm>
                  <a:custGeom>
                    <a:avLst/>
                    <a:gdLst/>
                    <a:ahLst/>
                    <a:cxnLst/>
                    <a:rect l="l" t="t" r="r" b="b"/>
                    <a:pathLst>
                      <a:path w="116839" h="132714">
                        <a:moveTo>
                          <a:pt x="4572" y="34289"/>
                        </a:moveTo>
                        <a:lnTo>
                          <a:pt x="0" y="44196"/>
                        </a:lnTo>
                      </a:path>
                      <a:path w="116839" h="132714">
                        <a:moveTo>
                          <a:pt x="116586" y="0"/>
                        </a:moveTo>
                        <a:lnTo>
                          <a:pt x="66293" y="71627"/>
                        </a:lnTo>
                      </a:path>
                      <a:path w="116839" h="132714">
                        <a:moveTo>
                          <a:pt x="32004" y="60198"/>
                        </a:moveTo>
                        <a:lnTo>
                          <a:pt x="26669" y="68579"/>
                        </a:lnTo>
                      </a:path>
                      <a:path w="116839" h="132714">
                        <a:moveTo>
                          <a:pt x="97536" y="118110"/>
                        </a:moveTo>
                        <a:lnTo>
                          <a:pt x="99822" y="125729"/>
                        </a:lnTo>
                        <a:lnTo>
                          <a:pt x="105156" y="131063"/>
                        </a:lnTo>
                        <a:lnTo>
                          <a:pt x="112014" y="132587"/>
                        </a:lnTo>
                      </a:path>
                    </a:pathLst>
                  </a:custGeom>
                  <a:ln w="3175">
                    <a:solidFill>
                      <a:srgbClr val="000000"/>
                    </a:solidFill>
                  </a:ln>
                </p:spPr>
                <p:txBody>
                  <a:bodyPr wrap="square" lIns="0" tIns="0" rIns="0" bIns="0" rtlCol="0"/>
                  <a:lstStyle/>
                  <a:p>
                    <a:endParaRPr sz="800"/>
                  </a:p>
                </p:txBody>
              </p:sp>
              <p:sp>
                <p:nvSpPr>
                  <p:cNvPr id="171" name="object 154">
                    <a:extLst>
                      <a:ext uri="{FF2B5EF4-FFF2-40B4-BE49-F238E27FC236}">
                        <a16:creationId xmlns:a16="http://schemas.microsoft.com/office/drawing/2014/main" id="{A131849E-6A33-1C3B-5DC6-FC7D05C88B2F}"/>
                      </a:ext>
                    </a:extLst>
                  </p:cNvPr>
                  <p:cNvSpPr/>
                  <p:nvPr/>
                </p:nvSpPr>
                <p:spPr>
                  <a:xfrm>
                    <a:off x="2472690" y="5043677"/>
                    <a:ext cx="6350" cy="6350"/>
                  </a:xfrm>
                  <a:custGeom>
                    <a:avLst/>
                    <a:gdLst/>
                    <a:ahLst/>
                    <a:cxnLst/>
                    <a:rect l="l" t="t" r="r" b="b"/>
                    <a:pathLst>
                      <a:path w="6350" h="6350">
                        <a:moveTo>
                          <a:pt x="0" y="6096"/>
                        </a:moveTo>
                        <a:lnTo>
                          <a:pt x="6096" y="0"/>
                        </a:lnTo>
                      </a:path>
                    </a:pathLst>
                  </a:custGeom>
                  <a:ln w="3175">
                    <a:solidFill>
                      <a:srgbClr val="FF00FF"/>
                    </a:solidFill>
                  </a:ln>
                </p:spPr>
                <p:txBody>
                  <a:bodyPr wrap="square" lIns="0" tIns="0" rIns="0" bIns="0" rtlCol="0"/>
                  <a:lstStyle/>
                  <a:p>
                    <a:endParaRPr sz="800"/>
                  </a:p>
                </p:txBody>
              </p:sp>
              <p:sp>
                <p:nvSpPr>
                  <p:cNvPr id="172" name="object 155">
                    <a:extLst>
                      <a:ext uri="{FF2B5EF4-FFF2-40B4-BE49-F238E27FC236}">
                        <a16:creationId xmlns:a16="http://schemas.microsoft.com/office/drawing/2014/main" id="{40621EE7-563F-1711-11BE-37CAB3D93A4A}"/>
                      </a:ext>
                    </a:extLst>
                  </p:cNvPr>
                  <p:cNvSpPr/>
                  <p:nvPr/>
                </p:nvSpPr>
                <p:spPr>
                  <a:xfrm>
                    <a:off x="2466594" y="5051297"/>
                    <a:ext cx="14604" cy="14604"/>
                  </a:xfrm>
                  <a:custGeom>
                    <a:avLst/>
                    <a:gdLst/>
                    <a:ahLst/>
                    <a:cxnLst/>
                    <a:rect l="l" t="t" r="r" b="b"/>
                    <a:pathLst>
                      <a:path w="14605" h="14604">
                        <a:moveTo>
                          <a:pt x="0" y="0"/>
                        </a:moveTo>
                        <a:lnTo>
                          <a:pt x="14478" y="14477"/>
                        </a:lnTo>
                      </a:path>
                    </a:pathLst>
                  </a:custGeom>
                  <a:ln w="3175">
                    <a:solidFill>
                      <a:srgbClr val="000000"/>
                    </a:solidFill>
                  </a:ln>
                </p:spPr>
                <p:txBody>
                  <a:bodyPr wrap="square" lIns="0" tIns="0" rIns="0" bIns="0" rtlCol="0"/>
                  <a:lstStyle/>
                  <a:p>
                    <a:endParaRPr sz="800"/>
                  </a:p>
                </p:txBody>
              </p:sp>
              <p:sp>
                <p:nvSpPr>
                  <p:cNvPr id="173" name="object 156">
                    <a:extLst>
                      <a:ext uri="{FF2B5EF4-FFF2-40B4-BE49-F238E27FC236}">
                        <a16:creationId xmlns:a16="http://schemas.microsoft.com/office/drawing/2014/main" id="{64DBF28E-4B49-D3DF-0508-3BD1DDF1BD27}"/>
                      </a:ext>
                    </a:extLst>
                  </p:cNvPr>
                  <p:cNvSpPr/>
                  <p:nvPr/>
                </p:nvSpPr>
                <p:spPr>
                  <a:xfrm>
                    <a:off x="2466594" y="5041391"/>
                    <a:ext cx="10160" cy="10160"/>
                  </a:xfrm>
                  <a:custGeom>
                    <a:avLst/>
                    <a:gdLst/>
                    <a:ahLst/>
                    <a:cxnLst/>
                    <a:rect l="l" t="t" r="r" b="b"/>
                    <a:pathLst>
                      <a:path w="10160" h="10160">
                        <a:moveTo>
                          <a:pt x="9906" y="0"/>
                        </a:moveTo>
                        <a:lnTo>
                          <a:pt x="0" y="9906"/>
                        </a:lnTo>
                      </a:path>
                    </a:pathLst>
                  </a:custGeom>
                  <a:ln w="3175">
                    <a:solidFill>
                      <a:srgbClr val="FF00FF"/>
                    </a:solidFill>
                  </a:ln>
                </p:spPr>
                <p:txBody>
                  <a:bodyPr wrap="square" lIns="0" tIns="0" rIns="0" bIns="0" rtlCol="0"/>
                  <a:lstStyle/>
                  <a:p>
                    <a:endParaRPr sz="800"/>
                  </a:p>
                </p:txBody>
              </p:sp>
              <p:sp>
                <p:nvSpPr>
                  <p:cNvPr id="174" name="object 157">
                    <a:extLst>
                      <a:ext uri="{FF2B5EF4-FFF2-40B4-BE49-F238E27FC236}">
                        <a16:creationId xmlns:a16="http://schemas.microsoft.com/office/drawing/2014/main" id="{C33C8384-DAD7-781B-16B4-6621EB06F55F}"/>
                      </a:ext>
                    </a:extLst>
                  </p:cNvPr>
                  <p:cNvSpPr/>
                  <p:nvPr/>
                </p:nvSpPr>
                <p:spPr>
                  <a:xfrm>
                    <a:off x="2468880" y="5049773"/>
                    <a:ext cx="14604" cy="13970"/>
                  </a:xfrm>
                  <a:custGeom>
                    <a:avLst/>
                    <a:gdLst/>
                    <a:ahLst/>
                    <a:cxnLst/>
                    <a:rect l="l" t="t" r="r" b="b"/>
                    <a:pathLst>
                      <a:path w="14605" h="13970">
                        <a:moveTo>
                          <a:pt x="0" y="3810"/>
                        </a:moveTo>
                        <a:lnTo>
                          <a:pt x="3809" y="0"/>
                        </a:lnTo>
                      </a:path>
                      <a:path w="14605" h="13970">
                        <a:moveTo>
                          <a:pt x="9906" y="13715"/>
                        </a:moveTo>
                        <a:lnTo>
                          <a:pt x="14477" y="9905"/>
                        </a:lnTo>
                      </a:path>
                    </a:pathLst>
                  </a:custGeom>
                  <a:ln w="3175">
                    <a:solidFill>
                      <a:srgbClr val="006500"/>
                    </a:solidFill>
                  </a:ln>
                </p:spPr>
                <p:txBody>
                  <a:bodyPr wrap="square" lIns="0" tIns="0" rIns="0" bIns="0" rtlCol="0"/>
                  <a:lstStyle/>
                  <a:p>
                    <a:endParaRPr sz="800"/>
                  </a:p>
                </p:txBody>
              </p:sp>
              <p:sp>
                <p:nvSpPr>
                  <p:cNvPr id="175" name="object 158">
                    <a:extLst>
                      <a:ext uri="{FF2B5EF4-FFF2-40B4-BE49-F238E27FC236}">
                        <a16:creationId xmlns:a16="http://schemas.microsoft.com/office/drawing/2014/main" id="{29402AE5-2E00-5CF5-11E8-30CDE492E801}"/>
                      </a:ext>
                    </a:extLst>
                  </p:cNvPr>
                  <p:cNvSpPr/>
                  <p:nvPr/>
                </p:nvSpPr>
                <p:spPr>
                  <a:xfrm>
                    <a:off x="2458212" y="4986527"/>
                    <a:ext cx="51435" cy="87630"/>
                  </a:xfrm>
                  <a:custGeom>
                    <a:avLst/>
                    <a:gdLst/>
                    <a:ahLst/>
                    <a:cxnLst/>
                    <a:rect l="l" t="t" r="r" b="b"/>
                    <a:pathLst>
                      <a:path w="51435" h="87629">
                        <a:moveTo>
                          <a:pt x="51054" y="87630"/>
                        </a:moveTo>
                        <a:lnTo>
                          <a:pt x="0" y="36575"/>
                        </a:lnTo>
                      </a:path>
                      <a:path w="51435" h="87629">
                        <a:moveTo>
                          <a:pt x="42671" y="6096"/>
                        </a:moveTo>
                        <a:lnTo>
                          <a:pt x="6095" y="42672"/>
                        </a:lnTo>
                      </a:path>
                      <a:path w="51435" h="87629">
                        <a:moveTo>
                          <a:pt x="44957" y="8382"/>
                        </a:moveTo>
                        <a:lnTo>
                          <a:pt x="8381" y="44196"/>
                        </a:lnTo>
                      </a:path>
                      <a:path w="51435" h="87629">
                        <a:moveTo>
                          <a:pt x="25145" y="73151"/>
                        </a:moveTo>
                        <a:lnTo>
                          <a:pt x="31242" y="67056"/>
                        </a:lnTo>
                      </a:path>
                      <a:path w="51435" h="87629">
                        <a:moveTo>
                          <a:pt x="32765" y="69342"/>
                        </a:moveTo>
                        <a:lnTo>
                          <a:pt x="22860" y="79248"/>
                        </a:lnTo>
                      </a:path>
                      <a:path w="51435" h="87629">
                        <a:moveTo>
                          <a:pt x="0" y="36575"/>
                        </a:moveTo>
                        <a:lnTo>
                          <a:pt x="36575" y="0"/>
                        </a:lnTo>
                      </a:path>
                    </a:pathLst>
                  </a:custGeom>
                  <a:ln w="3175">
                    <a:solidFill>
                      <a:srgbClr val="FF00FF"/>
                    </a:solidFill>
                  </a:ln>
                </p:spPr>
                <p:txBody>
                  <a:bodyPr wrap="square" lIns="0" tIns="0" rIns="0" bIns="0" rtlCol="0"/>
                  <a:lstStyle/>
                  <a:p>
                    <a:endParaRPr sz="800"/>
                  </a:p>
                </p:txBody>
              </p:sp>
              <p:sp>
                <p:nvSpPr>
                  <p:cNvPr id="176" name="object 159">
                    <a:extLst>
                      <a:ext uri="{FF2B5EF4-FFF2-40B4-BE49-F238E27FC236}">
                        <a16:creationId xmlns:a16="http://schemas.microsoft.com/office/drawing/2014/main" id="{D438ADD9-6BB0-24A1-A954-FF2DE9CE0BF5}"/>
                      </a:ext>
                    </a:extLst>
                  </p:cNvPr>
                  <p:cNvSpPr/>
                  <p:nvPr/>
                </p:nvSpPr>
                <p:spPr>
                  <a:xfrm>
                    <a:off x="2512313" y="4882133"/>
                    <a:ext cx="165735" cy="208915"/>
                  </a:xfrm>
                  <a:custGeom>
                    <a:avLst/>
                    <a:gdLst/>
                    <a:ahLst/>
                    <a:cxnLst/>
                    <a:rect l="l" t="t" r="r" b="b"/>
                    <a:pathLst>
                      <a:path w="165735" h="208914">
                        <a:moveTo>
                          <a:pt x="10668" y="6857"/>
                        </a:moveTo>
                        <a:lnTo>
                          <a:pt x="0" y="6857"/>
                        </a:lnTo>
                      </a:path>
                      <a:path w="165735" h="208914">
                        <a:moveTo>
                          <a:pt x="10668" y="15239"/>
                        </a:moveTo>
                        <a:lnTo>
                          <a:pt x="0" y="15239"/>
                        </a:lnTo>
                      </a:path>
                      <a:path w="165735" h="208914">
                        <a:moveTo>
                          <a:pt x="10668" y="22098"/>
                        </a:moveTo>
                        <a:lnTo>
                          <a:pt x="10668" y="0"/>
                        </a:lnTo>
                      </a:path>
                      <a:path w="165735" h="208914">
                        <a:moveTo>
                          <a:pt x="2286" y="17525"/>
                        </a:moveTo>
                        <a:lnTo>
                          <a:pt x="2286" y="4571"/>
                        </a:lnTo>
                        <a:lnTo>
                          <a:pt x="10668" y="4571"/>
                        </a:lnTo>
                      </a:path>
                      <a:path w="165735" h="208914">
                        <a:moveTo>
                          <a:pt x="0" y="6857"/>
                        </a:moveTo>
                        <a:lnTo>
                          <a:pt x="2286" y="4571"/>
                        </a:lnTo>
                      </a:path>
                      <a:path w="165735" h="208914">
                        <a:moveTo>
                          <a:pt x="0" y="15239"/>
                        </a:moveTo>
                        <a:lnTo>
                          <a:pt x="0" y="6857"/>
                        </a:lnTo>
                      </a:path>
                      <a:path w="165735" h="208914">
                        <a:moveTo>
                          <a:pt x="2286" y="17525"/>
                        </a:moveTo>
                        <a:lnTo>
                          <a:pt x="0" y="15239"/>
                        </a:lnTo>
                      </a:path>
                      <a:path w="165735" h="208914">
                        <a:moveTo>
                          <a:pt x="10668" y="17525"/>
                        </a:moveTo>
                        <a:lnTo>
                          <a:pt x="2286" y="17525"/>
                        </a:lnTo>
                      </a:path>
                      <a:path w="165735" h="208914">
                        <a:moveTo>
                          <a:pt x="116586" y="188213"/>
                        </a:moveTo>
                        <a:lnTo>
                          <a:pt x="108204" y="190500"/>
                        </a:lnTo>
                        <a:lnTo>
                          <a:pt x="101346" y="194310"/>
                        </a:lnTo>
                        <a:lnTo>
                          <a:pt x="97536" y="201167"/>
                        </a:lnTo>
                        <a:lnTo>
                          <a:pt x="96012" y="208787"/>
                        </a:lnTo>
                      </a:path>
                      <a:path w="165735" h="208914">
                        <a:moveTo>
                          <a:pt x="116586" y="196595"/>
                        </a:moveTo>
                        <a:lnTo>
                          <a:pt x="109728" y="198119"/>
                        </a:lnTo>
                        <a:lnTo>
                          <a:pt x="105156" y="202691"/>
                        </a:lnTo>
                        <a:lnTo>
                          <a:pt x="103631" y="208787"/>
                        </a:lnTo>
                      </a:path>
                      <a:path w="165735" h="208914">
                        <a:moveTo>
                          <a:pt x="161544" y="169163"/>
                        </a:moveTo>
                        <a:lnTo>
                          <a:pt x="156972" y="167639"/>
                        </a:lnTo>
                        <a:lnTo>
                          <a:pt x="153162" y="169163"/>
                        </a:lnTo>
                      </a:path>
                      <a:path w="165735" h="208914">
                        <a:moveTo>
                          <a:pt x="165354" y="173736"/>
                        </a:moveTo>
                        <a:lnTo>
                          <a:pt x="148590" y="173736"/>
                        </a:lnTo>
                      </a:path>
                      <a:path w="165735" h="208914">
                        <a:moveTo>
                          <a:pt x="161544" y="178307"/>
                        </a:moveTo>
                        <a:lnTo>
                          <a:pt x="153162" y="178307"/>
                        </a:lnTo>
                      </a:path>
                      <a:path w="165735" h="208914">
                        <a:moveTo>
                          <a:pt x="163830" y="167639"/>
                        </a:moveTo>
                        <a:lnTo>
                          <a:pt x="150875" y="167639"/>
                        </a:lnTo>
                      </a:path>
                      <a:path w="165735" h="208914">
                        <a:moveTo>
                          <a:pt x="153162" y="169163"/>
                        </a:moveTo>
                        <a:lnTo>
                          <a:pt x="151637" y="168401"/>
                        </a:lnTo>
                        <a:lnTo>
                          <a:pt x="150113" y="168401"/>
                        </a:lnTo>
                        <a:lnTo>
                          <a:pt x="148590" y="169163"/>
                        </a:lnTo>
                      </a:path>
                      <a:path w="165735" h="208914">
                        <a:moveTo>
                          <a:pt x="153162" y="173736"/>
                        </a:moveTo>
                        <a:lnTo>
                          <a:pt x="153162" y="188213"/>
                        </a:lnTo>
                      </a:path>
                      <a:path w="165735" h="208914">
                        <a:moveTo>
                          <a:pt x="148590" y="173736"/>
                        </a:moveTo>
                        <a:lnTo>
                          <a:pt x="148590" y="169163"/>
                        </a:lnTo>
                      </a:path>
                      <a:path w="165735" h="208914">
                        <a:moveTo>
                          <a:pt x="153162" y="173736"/>
                        </a:moveTo>
                        <a:lnTo>
                          <a:pt x="153162" y="169163"/>
                        </a:lnTo>
                      </a:path>
                    </a:pathLst>
                  </a:custGeom>
                  <a:ln w="3175">
                    <a:solidFill>
                      <a:srgbClr val="000000"/>
                    </a:solidFill>
                  </a:ln>
                </p:spPr>
                <p:txBody>
                  <a:bodyPr wrap="square" lIns="0" tIns="0" rIns="0" bIns="0" rtlCol="0"/>
                  <a:lstStyle/>
                  <a:p>
                    <a:endParaRPr sz="800"/>
                  </a:p>
                </p:txBody>
              </p:sp>
              <p:sp>
                <p:nvSpPr>
                  <p:cNvPr id="177" name="object 160">
                    <a:extLst>
                      <a:ext uri="{FF2B5EF4-FFF2-40B4-BE49-F238E27FC236}">
                        <a16:creationId xmlns:a16="http://schemas.microsoft.com/office/drawing/2014/main" id="{114DF05D-90EA-11C4-6FB8-A50023EF1785}"/>
                      </a:ext>
                    </a:extLst>
                  </p:cNvPr>
                  <p:cNvSpPr/>
                  <p:nvPr/>
                </p:nvSpPr>
                <p:spPr>
                  <a:xfrm>
                    <a:off x="2665475" y="5058155"/>
                    <a:ext cx="1270" cy="12700"/>
                  </a:xfrm>
                  <a:custGeom>
                    <a:avLst/>
                    <a:gdLst/>
                    <a:ahLst/>
                    <a:cxnLst/>
                    <a:rect l="l" t="t" r="r" b="b"/>
                    <a:pathLst>
                      <a:path w="1269" h="12700">
                        <a:moveTo>
                          <a:pt x="762" y="2286"/>
                        </a:moveTo>
                        <a:lnTo>
                          <a:pt x="762" y="12192"/>
                        </a:lnTo>
                      </a:path>
                      <a:path w="1269" h="12700">
                        <a:moveTo>
                          <a:pt x="762" y="2286"/>
                        </a:moveTo>
                        <a:lnTo>
                          <a:pt x="0" y="0"/>
                        </a:lnTo>
                      </a:path>
                    </a:pathLst>
                  </a:custGeom>
                  <a:ln w="3175">
                    <a:solidFill>
                      <a:srgbClr val="006500"/>
                    </a:solidFill>
                  </a:ln>
                </p:spPr>
                <p:txBody>
                  <a:bodyPr wrap="square" lIns="0" tIns="0" rIns="0" bIns="0" rtlCol="0"/>
                  <a:lstStyle/>
                  <a:p>
                    <a:endParaRPr sz="800"/>
                  </a:p>
                </p:txBody>
              </p:sp>
              <p:sp>
                <p:nvSpPr>
                  <p:cNvPr id="178" name="object 161">
                    <a:extLst>
                      <a:ext uri="{FF2B5EF4-FFF2-40B4-BE49-F238E27FC236}">
                        <a16:creationId xmlns:a16="http://schemas.microsoft.com/office/drawing/2014/main" id="{52011E0B-7351-E263-BFD5-B3CE4C839A06}"/>
                      </a:ext>
                    </a:extLst>
                  </p:cNvPr>
                  <p:cNvSpPr/>
                  <p:nvPr/>
                </p:nvSpPr>
                <p:spPr>
                  <a:xfrm>
                    <a:off x="2673858" y="5050535"/>
                    <a:ext cx="3810" cy="20320"/>
                  </a:xfrm>
                  <a:custGeom>
                    <a:avLst/>
                    <a:gdLst/>
                    <a:ahLst/>
                    <a:cxnLst/>
                    <a:rect l="l" t="t" r="r" b="b"/>
                    <a:pathLst>
                      <a:path w="3810" h="20320">
                        <a:moveTo>
                          <a:pt x="3810" y="762"/>
                        </a:moveTo>
                        <a:lnTo>
                          <a:pt x="3048" y="0"/>
                        </a:lnTo>
                        <a:lnTo>
                          <a:pt x="762" y="0"/>
                        </a:lnTo>
                        <a:lnTo>
                          <a:pt x="0" y="762"/>
                        </a:lnTo>
                      </a:path>
                      <a:path w="3810" h="20320">
                        <a:moveTo>
                          <a:pt x="0" y="5334"/>
                        </a:moveTo>
                        <a:lnTo>
                          <a:pt x="0" y="19812"/>
                        </a:lnTo>
                      </a:path>
                      <a:path w="3810" h="20320">
                        <a:moveTo>
                          <a:pt x="3810" y="5334"/>
                        </a:moveTo>
                        <a:lnTo>
                          <a:pt x="3810" y="762"/>
                        </a:lnTo>
                      </a:path>
                      <a:path w="3810" h="20320">
                        <a:moveTo>
                          <a:pt x="0" y="5334"/>
                        </a:moveTo>
                        <a:lnTo>
                          <a:pt x="0" y="762"/>
                        </a:lnTo>
                      </a:path>
                    </a:pathLst>
                  </a:custGeom>
                  <a:ln w="3175">
                    <a:solidFill>
                      <a:srgbClr val="000000"/>
                    </a:solidFill>
                  </a:ln>
                </p:spPr>
                <p:txBody>
                  <a:bodyPr wrap="square" lIns="0" tIns="0" rIns="0" bIns="0" rtlCol="0"/>
                  <a:lstStyle/>
                  <a:p>
                    <a:endParaRPr sz="800"/>
                  </a:p>
                </p:txBody>
              </p:sp>
              <p:sp>
                <p:nvSpPr>
                  <p:cNvPr id="179" name="object 162">
                    <a:extLst>
                      <a:ext uri="{FF2B5EF4-FFF2-40B4-BE49-F238E27FC236}">
                        <a16:creationId xmlns:a16="http://schemas.microsoft.com/office/drawing/2014/main" id="{2E44F5A1-7569-9FEB-1C33-20DFF4A6F70C}"/>
                      </a:ext>
                    </a:extLst>
                  </p:cNvPr>
                  <p:cNvSpPr/>
                  <p:nvPr/>
                </p:nvSpPr>
                <p:spPr>
                  <a:xfrm>
                    <a:off x="2672334" y="5058155"/>
                    <a:ext cx="1905" cy="12700"/>
                  </a:xfrm>
                  <a:custGeom>
                    <a:avLst/>
                    <a:gdLst/>
                    <a:ahLst/>
                    <a:cxnLst/>
                    <a:rect l="l" t="t" r="r" b="b"/>
                    <a:pathLst>
                      <a:path w="1905" h="12700">
                        <a:moveTo>
                          <a:pt x="0" y="2286"/>
                        </a:moveTo>
                        <a:lnTo>
                          <a:pt x="0" y="12192"/>
                        </a:lnTo>
                      </a:path>
                      <a:path w="1905" h="12700">
                        <a:moveTo>
                          <a:pt x="0" y="2286"/>
                        </a:moveTo>
                        <a:lnTo>
                          <a:pt x="1524" y="0"/>
                        </a:lnTo>
                      </a:path>
                    </a:pathLst>
                  </a:custGeom>
                  <a:ln w="3175">
                    <a:solidFill>
                      <a:srgbClr val="006500"/>
                    </a:solidFill>
                  </a:ln>
                </p:spPr>
                <p:txBody>
                  <a:bodyPr wrap="square" lIns="0" tIns="0" rIns="0" bIns="0" rtlCol="0"/>
                  <a:lstStyle/>
                  <a:p>
                    <a:endParaRPr sz="800"/>
                  </a:p>
                </p:txBody>
              </p:sp>
              <p:sp>
                <p:nvSpPr>
                  <p:cNvPr id="180" name="object 163">
                    <a:extLst>
                      <a:ext uri="{FF2B5EF4-FFF2-40B4-BE49-F238E27FC236}">
                        <a16:creationId xmlns:a16="http://schemas.microsoft.com/office/drawing/2014/main" id="{89E96080-3595-4F7E-8F02-C4CB4DE0D092}"/>
                      </a:ext>
                    </a:extLst>
                  </p:cNvPr>
                  <p:cNvSpPr/>
                  <p:nvPr/>
                </p:nvSpPr>
                <p:spPr>
                  <a:xfrm>
                    <a:off x="2537459" y="4862322"/>
                    <a:ext cx="113664" cy="228600"/>
                  </a:xfrm>
                  <a:custGeom>
                    <a:avLst/>
                    <a:gdLst/>
                    <a:ahLst/>
                    <a:cxnLst/>
                    <a:rect l="l" t="t" r="r" b="b"/>
                    <a:pathLst>
                      <a:path w="113664" h="228600">
                        <a:moveTo>
                          <a:pt x="86867" y="228600"/>
                        </a:moveTo>
                        <a:lnTo>
                          <a:pt x="78485" y="228600"/>
                        </a:lnTo>
                      </a:path>
                      <a:path w="113664" h="228600">
                        <a:moveTo>
                          <a:pt x="82295" y="102869"/>
                        </a:moveTo>
                        <a:lnTo>
                          <a:pt x="73913" y="104393"/>
                        </a:lnTo>
                        <a:lnTo>
                          <a:pt x="67817" y="108203"/>
                        </a:lnTo>
                      </a:path>
                      <a:path w="113664" h="228600">
                        <a:moveTo>
                          <a:pt x="71627" y="41148"/>
                        </a:moveTo>
                        <a:lnTo>
                          <a:pt x="81533" y="41148"/>
                        </a:lnTo>
                      </a:path>
                      <a:path w="113664" h="228600">
                        <a:moveTo>
                          <a:pt x="71627" y="20574"/>
                        </a:moveTo>
                        <a:lnTo>
                          <a:pt x="81533" y="20574"/>
                        </a:lnTo>
                      </a:path>
                      <a:path w="113664" h="228600">
                        <a:moveTo>
                          <a:pt x="73913" y="0"/>
                        </a:moveTo>
                        <a:lnTo>
                          <a:pt x="92201" y="0"/>
                        </a:lnTo>
                      </a:path>
                      <a:path w="113664" h="228600">
                        <a:moveTo>
                          <a:pt x="73913" y="6095"/>
                        </a:moveTo>
                        <a:lnTo>
                          <a:pt x="92201" y="6095"/>
                        </a:lnTo>
                      </a:path>
                      <a:path w="113664" h="228600">
                        <a:moveTo>
                          <a:pt x="113537" y="10667"/>
                        </a:moveTo>
                        <a:lnTo>
                          <a:pt x="61721" y="41148"/>
                        </a:lnTo>
                      </a:path>
                      <a:path w="113664" h="228600">
                        <a:moveTo>
                          <a:pt x="44195" y="16001"/>
                        </a:moveTo>
                        <a:lnTo>
                          <a:pt x="44195" y="762"/>
                        </a:lnTo>
                      </a:path>
                      <a:path w="113664" h="228600">
                        <a:moveTo>
                          <a:pt x="73913" y="6095"/>
                        </a:moveTo>
                        <a:lnTo>
                          <a:pt x="69341" y="7619"/>
                        </a:lnTo>
                        <a:lnTo>
                          <a:pt x="67817" y="12191"/>
                        </a:lnTo>
                      </a:path>
                      <a:path w="113664" h="228600">
                        <a:moveTo>
                          <a:pt x="73913" y="0"/>
                        </a:moveTo>
                        <a:lnTo>
                          <a:pt x="67817" y="1524"/>
                        </a:lnTo>
                        <a:lnTo>
                          <a:pt x="63245" y="6095"/>
                        </a:lnTo>
                        <a:lnTo>
                          <a:pt x="61721" y="12191"/>
                        </a:lnTo>
                      </a:path>
                      <a:path w="113664" h="228600">
                        <a:moveTo>
                          <a:pt x="69341" y="49529"/>
                        </a:moveTo>
                        <a:lnTo>
                          <a:pt x="70865" y="48767"/>
                        </a:lnTo>
                        <a:lnTo>
                          <a:pt x="71627" y="47243"/>
                        </a:lnTo>
                      </a:path>
                      <a:path w="113664" h="228600">
                        <a:moveTo>
                          <a:pt x="71627" y="14477"/>
                        </a:moveTo>
                        <a:lnTo>
                          <a:pt x="70865" y="12953"/>
                        </a:lnTo>
                        <a:lnTo>
                          <a:pt x="69341" y="12191"/>
                        </a:lnTo>
                      </a:path>
                      <a:path w="113664" h="228600">
                        <a:moveTo>
                          <a:pt x="67817" y="51053"/>
                        </a:moveTo>
                        <a:lnTo>
                          <a:pt x="67817" y="12191"/>
                        </a:lnTo>
                      </a:path>
                      <a:path w="113664" h="228600">
                        <a:moveTo>
                          <a:pt x="69341" y="49529"/>
                        </a:moveTo>
                        <a:lnTo>
                          <a:pt x="67817" y="49529"/>
                        </a:lnTo>
                      </a:path>
                      <a:path w="113664" h="228600">
                        <a:moveTo>
                          <a:pt x="69341" y="49529"/>
                        </a:moveTo>
                        <a:lnTo>
                          <a:pt x="67817" y="49529"/>
                        </a:lnTo>
                      </a:path>
                      <a:path w="113664" h="228600">
                        <a:moveTo>
                          <a:pt x="67817" y="51053"/>
                        </a:moveTo>
                        <a:lnTo>
                          <a:pt x="61721" y="51053"/>
                        </a:lnTo>
                      </a:path>
                      <a:path w="113664" h="228600">
                        <a:moveTo>
                          <a:pt x="67817" y="12191"/>
                        </a:moveTo>
                        <a:lnTo>
                          <a:pt x="69341" y="12191"/>
                        </a:lnTo>
                      </a:path>
                      <a:path w="113664" h="228600">
                        <a:moveTo>
                          <a:pt x="67817" y="49529"/>
                        </a:moveTo>
                        <a:lnTo>
                          <a:pt x="69341" y="49529"/>
                        </a:lnTo>
                      </a:path>
                      <a:path w="113664" h="228600">
                        <a:moveTo>
                          <a:pt x="71627" y="14477"/>
                        </a:moveTo>
                        <a:lnTo>
                          <a:pt x="71627" y="41148"/>
                        </a:lnTo>
                      </a:path>
                      <a:path w="113664" h="228600">
                        <a:moveTo>
                          <a:pt x="67817" y="12191"/>
                        </a:moveTo>
                        <a:lnTo>
                          <a:pt x="69341" y="12191"/>
                        </a:lnTo>
                      </a:path>
                      <a:path w="113664" h="228600">
                        <a:moveTo>
                          <a:pt x="71627" y="47243"/>
                        </a:moveTo>
                        <a:lnTo>
                          <a:pt x="71627" y="41148"/>
                        </a:lnTo>
                      </a:path>
                      <a:path w="113664" h="228600">
                        <a:moveTo>
                          <a:pt x="16763" y="16001"/>
                        </a:moveTo>
                        <a:lnTo>
                          <a:pt x="30479" y="23622"/>
                        </a:lnTo>
                      </a:path>
                      <a:path w="113664" h="228600">
                        <a:moveTo>
                          <a:pt x="16763" y="762"/>
                        </a:moveTo>
                        <a:lnTo>
                          <a:pt x="16763" y="16001"/>
                        </a:lnTo>
                      </a:path>
                      <a:path w="113664" h="228600">
                        <a:moveTo>
                          <a:pt x="0" y="70865"/>
                        </a:moveTo>
                        <a:lnTo>
                          <a:pt x="61721" y="70865"/>
                        </a:lnTo>
                      </a:path>
                    </a:pathLst>
                  </a:custGeom>
                  <a:ln w="3175">
                    <a:solidFill>
                      <a:srgbClr val="000000"/>
                    </a:solidFill>
                  </a:ln>
                </p:spPr>
                <p:txBody>
                  <a:bodyPr wrap="square" lIns="0" tIns="0" rIns="0" bIns="0" rtlCol="0"/>
                  <a:lstStyle/>
                  <a:p>
                    <a:endParaRPr sz="800"/>
                  </a:p>
                </p:txBody>
              </p:sp>
              <p:sp>
                <p:nvSpPr>
                  <p:cNvPr id="181" name="object 164">
                    <a:extLst>
                      <a:ext uri="{FF2B5EF4-FFF2-40B4-BE49-F238E27FC236}">
                        <a16:creationId xmlns:a16="http://schemas.microsoft.com/office/drawing/2014/main" id="{3CBF5077-6D3F-D3CA-52B1-8E6FF735840E}"/>
                      </a:ext>
                    </a:extLst>
                  </p:cNvPr>
                  <p:cNvSpPr/>
                  <p:nvPr/>
                </p:nvSpPr>
                <p:spPr>
                  <a:xfrm>
                    <a:off x="2545080" y="4870703"/>
                    <a:ext cx="45085" cy="0"/>
                  </a:xfrm>
                  <a:custGeom>
                    <a:avLst/>
                    <a:gdLst/>
                    <a:ahLst/>
                    <a:cxnLst/>
                    <a:rect l="l" t="t" r="r" b="b"/>
                    <a:pathLst>
                      <a:path w="45085">
                        <a:moveTo>
                          <a:pt x="0" y="0"/>
                        </a:moveTo>
                        <a:lnTo>
                          <a:pt x="44957" y="0"/>
                        </a:lnTo>
                      </a:path>
                    </a:pathLst>
                  </a:custGeom>
                  <a:ln w="3175">
                    <a:solidFill>
                      <a:srgbClr val="00FFFF"/>
                    </a:solidFill>
                  </a:ln>
                </p:spPr>
                <p:txBody>
                  <a:bodyPr wrap="square" lIns="0" tIns="0" rIns="0" bIns="0" rtlCol="0"/>
                  <a:lstStyle/>
                  <a:p>
                    <a:endParaRPr sz="800"/>
                  </a:p>
                </p:txBody>
              </p:sp>
              <p:sp>
                <p:nvSpPr>
                  <p:cNvPr id="182" name="object 165">
                    <a:extLst>
                      <a:ext uri="{FF2B5EF4-FFF2-40B4-BE49-F238E27FC236}">
                        <a16:creationId xmlns:a16="http://schemas.microsoft.com/office/drawing/2014/main" id="{ADE63DB8-61A1-1BDE-1935-FECA62ACE8E7}"/>
                      </a:ext>
                    </a:extLst>
                  </p:cNvPr>
                  <p:cNvSpPr/>
                  <p:nvPr/>
                </p:nvSpPr>
                <p:spPr>
                  <a:xfrm>
                    <a:off x="2554224" y="4856987"/>
                    <a:ext cx="27940" cy="26670"/>
                  </a:xfrm>
                  <a:custGeom>
                    <a:avLst/>
                    <a:gdLst/>
                    <a:ahLst/>
                    <a:cxnLst/>
                    <a:rect l="l" t="t" r="r" b="b"/>
                    <a:pathLst>
                      <a:path w="27939" h="26670">
                        <a:moveTo>
                          <a:pt x="22098" y="13715"/>
                        </a:moveTo>
                        <a:lnTo>
                          <a:pt x="20574" y="9144"/>
                        </a:lnTo>
                        <a:lnTo>
                          <a:pt x="17525" y="6858"/>
                        </a:lnTo>
                        <a:lnTo>
                          <a:pt x="13715" y="5334"/>
                        </a:lnTo>
                        <a:lnTo>
                          <a:pt x="9906" y="6858"/>
                        </a:lnTo>
                        <a:lnTo>
                          <a:pt x="6857" y="9144"/>
                        </a:lnTo>
                        <a:lnTo>
                          <a:pt x="5333" y="13715"/>
                        </a:lnTo>
                        <a:lnTo>
                          <a:pt x="6857" y="17525"/>
                        </a:lnTo>
                        <a:lnTo>
                          <a:pt x="9906" y="20574"/>
                        </a:lnTo>
                        <a:lnTo>
                          <a:pt x="13715" y="22098"/>
                        </a:lnTo>
                        <a:lnTo>
                          <a:pt x="17525" y="20574"/>
                        </a:lnTo>
                        <a:lnTo>
                          <a:pt x="20574" y="17525"/>
                        </a:lnTo>
                        <a:lnTo>
                          <a:pt x="22098" y="13715"/>
                        </a:lnTo>
                      </a:path>
                      <a:path w="27939" h="26670">
                        <a:moveTo>
                          <a:pt x="27431" y="13715"/>
                        </a:moveTo>
                        <a:lnTo>
                          <a:pt x="25145" y="6858"/>
                        </a:lnTo>
                        <a:lnTo>
                          <a:pt x="20574" y="2286"/>
                        </a:lnTo>
                        <a:lnTo>
                          <a:pt x="13715" y="0"/>
                        </a:lnTo>
                        <a:lnTo>
                          <a:pt x="6857" y="2286"/>
                        </a:lnTo>
                        <a:lnTo>
                          <a:pt x="2286" y="6858"/>
                        </a:lnTo>
                        <a:lnTo>
                          <a:pt x="0" y="13715"/>
                        </a:lnTo>
                        <a:lnTo>
                          <a:pt x="2286" y="20574"/>
                        </a:lnTo>
                        <a:lnTo>
                          <a:pt x="6857" y="25146"/>
                        </a:lnTo>
                        <a:lnTo>
                          <a:pt x="13715" y="26670"/>
                        </a:lnTo>
                        <a:lnTo>
                          <a:pt x="20574" y="25146"/>
                        </a:lnTo>
                        <a:lnTo>
                          <a:pt x="25145" y="20574"/>
                        </a:lnTo>
                        <a:lnTo>
                          <a:pt x="27431" y="13715"/>
                        </a:lnTo>
                      </a:path>
                    </a:pathLst>
                  </a:custGeom>
                  <a:ln w="3175">
                    <a:solidFill>
                      <a:srgbClr val="000000"/>
                    </a:solidFill>
                  </a:ln>
                </p:spPr>
                <p:txBody>
                  <a:bodyPr wrap="square" lIns="0" tIns="0" rIns="0" bIns="0" rtlCol="0"/>
                  <a:lstStyle/>
                  <a:p>
                    <a:endParaRPr sz="800"/>
                  </a:p>
                </p:txBody>
              </p:sp>
              <p:sp>
                <p:nvSpPr>
                  <p:cNvPr id="183" name="object 166">
                    <a:extLst>
                      <a:ext uri="{FF2B5EF4-FFF2-40B4-BE49-F238E27FC236}">
                        <a16:creationId xmlns:a16="http://schemas.microsoft.com/office/drawing/2014/main" id="{39D9AE11-F023-68B4-9594-C3EFFFDBD8C6}"/>
                      </a:ext>
                    </a:extLst>
                  </p:cNvPr>
                  <p:cNvSpPr/>
                  <p:nvPr/>
                </p:nvSpPr>
                <p:spPr>
                  <a:xfrm>
                    <a:off x="2561844" y="4864607"/>
                    <a:ext cx="12700" cy="12700"/>
                  </a:xfrm>
                  <a:custGeom>
                    <a:avLst/>
                    <a:gdLst/>
                    <a:ahLst/>
                    <a:cxnLst/>
                    <a:rect l="l" t="t" r="r" b="b"/>
                    <a:pathLst>
                      <a:path w="12700" h="12700">
                        <a:moveTo>
                          <a:pt x="6095" y="12191"/>
                        </a:moveTo>
                        <a:lnTo>
                          <a:pt x="10668" y="9905"/>
                        </a:lnTo>
                        <a:lnTo>
                          <a:pt x="12192" y="6095"/>
                        </a:lnTo>
                        <a:lnTo>
                          <a:pt x="10668" y="1524"/>
                        </a:lnTo>
                        <a:lnTo>
                          <a:pt x="6095" y="0"/>
                        </a:lnTo>
                        <a:lnTo>
                          <a:pt x="1524" y="1524"/>
                        </a:lnTo>
                        <a:lnTo>
                          <a:pt x="0" y="6095"/>
                        </a:lnTo>
                      </a:path>
                    </a:pathLst>
                  </a:custGeom>
                  <a:ln w="3175">
                    <a:solidFill>
                      <a:srgbClr val="006500"/>
                    </a:solidFill>
                  </a:ln>
                </p:spPr>
                <p:txBody>
                  <a:bodyPr wrap="square" lIns="0" tIns="0" rIns="0" bIns="0" rtlCol="0"/>
                  <a:lstStyle/>
                  <a:p>
                    <a:endParaRPr sz="800"/>
                  </a:p>
                </p:txBody>
              </p:sp>
              <p:sp>
                <p:nvSpPr>
                  <p:cNvPr id="184" name="object 167">
                    <a:extLst>
                      <a:ext uri="{FF2B5EF4-FFF2-40B4-BE49-F238E27FC236}">
                        <a16:creationId xmlns:a16="http://schemas.microsoft.com/office/drawing/2014/main" id="{D54D3F0F-FC8D-3D0B-1DD5-61831292FC37}"/>
                      </a:ext>
                    </a:extLst>
                  </p:cNvPr>
                  <p:cNvSpPr/>
                  <p:nvPr/>
                </p:nvSpPr>
                <p:spPr>
                  <a:xfrm>
                    <a:off x="2532887" y="4870703"/>
                    <a:ext cx="152400" cy="41275"/>
                  </a:xfrm>
                  <a:custGeom>
                    <a:avLst/>
                    <a:gdLst/>
                    <a:ahLst/>
                    <a:cxnLst/>
                    <a:rect l="l" t="t" r="r" b="b"/>
                    <a:pathLst>
                      <a:path w="152400" h="41275">
                        <a:moveTo>
                          <a:pt x="35051" y="15240"/>
                        </a:moveTo>
                        <a:lnTo>
                          <a:pt x="48768" y="7620"/>
                        </a:lnTo>
                      </a:path>
                      <a:path w="152400" h="41275">
                        <a:moveTo>
                          <a:pt x="2286" y="3810"/>
                        </a:moveTo>
                        <a:lnTo>
                          <a:pt x="762" y="4572"/>
                        </a:lnTo>
                        <a:lnTo>
                          <a:pt x="0" y="6096"/>
                        </a:lnTo>
                      </a:path>
                      <a:path w="152400" h="41275">
                        <a:moveTo>
                          <a:pt x="0" y="38862"/>
                        </a:moveTo>
                        <a:lnTo>
                          <a:pt x="762" y="40386"/>
                        </a:lnTo>
                        <a:lnTo>
                          <a:pt x="2286" y="41148"/>
                        </a:lnTo>
                      </a:path>
                      <a:path w="152400" h="41275">
                        <a:moveTo>
                          <a:pt x="0" y="38862"/>
                        </a:moveTo>
                        <a:lnTo>
                          <a:pt x="0" y="6096"/>
                        </a:lnTo>
                      </a:path>
                      <a:path w="152400" h="41275">
                        <a:moveTo>
                          <a:pt x="2286" y="3810"/>
                        </a:moveTo>
                        <a:lnTo>
                          <a:pt x="4572" y="3810"/>
                        </a:lnTo>
                      </a:path>
                      <a:path w="152400" h="41275">
                        <a:moveTo>
                          <a:pt x="2286" y="41148"/>
                        </a:moveTo>
                        <a:lnTo>
                          <a:pt x="4572" y="41148"/>
                        </a:lnTo>
                      </a:path>
                      <a:path w="152400" h="41275">
                        <a:moveTo>
                          <a:pt x="152400" y="0"/>
                        </a:moveTo>
                        <a:lnTo>
                          <a:pt x="128778" y="0"/>
                        </a:lnTo>
                      </a:path>
                      <a:path w="152400" h="41275">
                        <a:moveTo>
                          <a:pt x="86106" y="32766"/>
                        </a:moveTo>
                        <a:lnTo>
                          <a:pt x="87630" y="32004"/>
                        </a:lnTo>
                        <a:lnTo>
                          <a:pt x="88392" y="30480"/>
                        </a:lnTo>
                      </a:path>
                      <a:path w="152400" h="41275">
                        <a:moveTo>
                          <a:pt x="86106" y="32766"/>
                        </a:moveTo>
                        <a:lnTo>
                          <a:pt x="87630" y="32004"/>
                        </a:lnTo>
                        <a:lnTo>
                          <a:pt x="88392" y="30480"/>
                        </a:lnTo>
                      </a:path>
                      <a:path w="152400" h="41275">
                        <a:moveTo>
                          <a:pt x="88392" y="14478"/>
                        </a:moveTo>
                        <a:lnTo>
                          <a:pt x="87630" y="12954"/>
                        </a:lnTo>
                        <a:lnTo>
                          <a:pt x="86106" y="12192"/>
                        </a:lnTo>
                      </a:path>
                      <a:path w="152400" h="41275">
                        <a:moveTo>
                          <a:pt x="88392" y="14478"/>
                        </a:moveTo>
                        <a:lnTo>
                          <a:pt x="88392" y="30480"/>
                        </a:lnTo>
                      </a:path>
                      <a:path w="152400" h="41275">
                        <a:moveTo>
                          <a:pt x="128778" y="0"/>
                        </a:moveTo>
                        <a:lnTo>
                          <a:pt x="118110" y="2286"/>
                        </a:lnTo>
                      </a:path>
                    </a:pathLst>
                  </a:custGeom>
                  <a:ln w="3175">
                    <a:solidFill>
                      <a:srgbClr val="000000"/>
                    </a:solidFill>
                  </a:ln>
                </p:spPr>
                <p:txBody>
                  <a:bodyPr wrap="square" lIns="0" tIns="0" rIns="0" bIns="0" rtlCol="0"/>
                  <a:lstStyle/>
                  <a:p>
                    <a:endParaRPr sz="800"/>
                  </a:p>
                </p:txBody>
              </p:sp>
              <p:sp>
                <p:nvSpPr>
                  <p:cNvPr id="185" name="object 168">
                    <a:extLst>
                      <a:ext uri="{FF2B5EF4-FFF2-40B4-BE49-F238E27FC236}">
                        <a16:creationId xmlns:a16="http://schemas.microsoft.com/office/drawing/2014/main" id="{B0FC3579-079B-95ED-2687-28B07C7DD14F}"/>
                      </a:ext>
                    </a:extLst>
                  </p:cNvPr>
                  <p:cNvSpPr/>
                  <p:nvPr/>
                </p:nvSpPr>
                <p:spPr>
                  <a:xfrm>
                    <a:off x="2807969" y="5051297"/>
                    <a:ext cx="0" cy="166370"/>
                  </a:xfrm>
                  <a:custGeom>
                    <a:avLst/>
                    <a:gdLst/>
                    <a:ahLst/>
                    <a:cxnLst/>
                    <a:rect l="l" t="t" r="r" b="b"/>
                    <a:pathLst>
                      <a:path h="166370">
                        <a:moveTo>
                          <a:pt x="0" y="166115"/>
                        </a:moveTo>
                        <a:lnTo>
                          <a:pt x="0" y="0"/>
                        </a:lnTo>
                      </a:path>
                    </a:pathLst>
                  </a:custGeom>
                  <a:ln w="3175">
                    <a:solidFill>
                      <a:srgbClr val="006500"/>
                    </a:solidFill>
                  </a:ln>
                </p:spPr>
                <p:txBody>
                  <a:bodyPr wrap="square" lIns="0" tIns="0" rIns="0" bIns="0" rtlCol="0"/>
                  <a:lstStyle/>
                  <a:p>
                    <a:endParaRPr sz="800"/>
                  </a:p>
                </p:txBody>
              </p:sp>
              <p:sp>
                <p:nvSpPr>
                  <p:cNvPr id="186" name="object 169">
                    <a:extLst>
                      <a:ext uri="{FF2B5EF4-FFF2-40B4-BE49-F238E27FC236}">
                        <a16:creationId xmlns:a16="http://schemas.microsoft.com/office/drawing/2014/main" id="{FF4786FB-BFE6-77A0-7487-D06815B901DB}"/>
                      </a:ext>
                    </a:extLst>
                  </p:cNvPr>
                  <p:cNvSpPr/>
                  <p:nvPr/>
                </p:nvSpPr>
                <p:spPr>
                  <a:xfrm>
                    <a:off x="2722625" y="5052822"/>
                    <a:ext cx="67310" cy="165100"/>
                  </a:xfrm>
                  <a:custGeom>
                    <a:avLst/>
                    <a:gdLst/>
                    <a:ahLst/>
                    <a:cxnLst/>
                    <a:rect l="l" t="t" r="r" b="b"/>
                    <a:pathLst>
                      <a:path w="67310" h="165100">
                        <a:moveTo>
                          <a:pt x="67056" y="164591"/>
                        </a:moveTo>
                        <a:lnTo>
                          <a:pt x="67056" y="0"/>
                        </a:lnTo>
                      </a:path>
                      <a:path w="67310" h="165100">
                        <a:moveTo>
                          <a:pt x="8381" y="38100"/>
                        </a:moveTo>
                        <a:lnTo>
                          <a:pt x="8381" y="120395"/>
                        </a:lnTo>
                      </a:path>
                      <a:path w="67310" h="165100">
                        <a:moveTo>
                          <a:pt x="0" y="38100"/>
                        </a:moveTo>
                        <a:lnTo>
                          <a:pt x="0" y="120395"/>
                        </a:lnTo>
                      </a:path>
                      <a:path w="67310" h="165100">
                        <a:moveTo>
                          <a:pt x="28193" y="83819"/>
                        </a:moveTo>
                        <a:lnTo>
                          <a:pt x="28956" y="79248"/>
                        </a:lnTo>
                        <a:lnTo>
                          <a:pt x="28193" y="75437"/>
                        </a:lnTo>
                      </a:path>
                      <a:path w="67310" h="165100">
                        <a:moveTo>
                          <a:pt x="28193" y="87629"/>
                        </a:moveTo>
                        <a:lnTo>
                          <a:pt x="28956" y="86105"/>
                        </a:lnTo>
                        <a:lnTo>
                          <a:pt x="28956" y="84581"/>
                        </a:lnTo>
                        <a:lnTo>
                          <a:pt x="28193" y="83819"/>
                        </a:lnTo>
                      </a:path>
                      <a:path w="67310" h="165100">
                        <a:moveTo>
                          <a:pt x="28193" y="75437"/>
                        </a:moveTo>
                        <a:lnTo>
                          <a:pt x="28956" y="73913"/>
                        </a:lnTo>
                        <a:lnTo>
                          <a:pt x="28956" y="72389"/>
                        </a:lnTo>
                        <a:lnTo>
                          <a:pt x="28193" y="70865"/>
                        </a:lnTo>
                      </a:path>
                      <a:path w="67310" h="165100">
                        <a:moveTo>
                          <a:pt x="23622" y="87629"/>
                        </a:moveTo>
                        <a:lnTo>
                          <a:pt x="23622" y="70865"/>
                        </a:lnTo>
                        <a:lnTo>
                          <a:pt x="28193" y="70865"/>
                        </a:lnTo>
                      </a:path>
                      <a:path w="67310" h="165100">
                        <a:moveTo>
                          <a:pt x="23622" y="87629"/>
                        </a:moveTo>
                        <a:lnTo>
                          <a:pt x="28193" y="87629"/>
                        </a:lnTo>
                      </a:path>
                      <a:path w="67310" h="165100">
                        <a:moveTo>
                          <a:pt x="23622" y="75437"/>
                        </a:moveTo>
                        <a:lnTo>
                          <a:pt x="28193" y="75437"/>
                        </a:lnTo>
                      </a:path>
                      <a:path w="67310" h="165100">
                        <a:moveTo>
                          <a:pt x="23622" y="83819"/>
                        </a:moveTo>
                        <a:lnTo>
                          <a:pt x="28193" y="83819"/>
                        </a:lnTo>
                      </a:path>
                      <a:path w="67310" h="165100">
                        <a:moveTo>
                          <a:pt x="19050" y="83819"/>
                        </a:moveTo>
                        <a:lnTo>
                          <a:pt x="19050" y="75437"/>
                        </a:lnTo>
                      </a:path>
                    </a:pathLst>
                  </a:custGeom>
                  <a:ln w="3175">
                    <a:solidFill>
                      <a:srgbClr val="000000"/>
                    </a:solidFill>
                  </a:ln>
                </p:spPr>
                <p:txBody>
                  <a:bodyPr wrap="square" lIns="0" tIns="0" rIns="0" bIns="0" rtlCol="0"/>
                  <a:lstStyle/>
                  <a:p>
                    <a:endParaRPr sz="800"/>
                  </a:p>
                </p:txBody>
              </p:sp>
              <p:sp>
                <p:nvSpPr>
                  <p:cNvPr id="187" name="object 170">
                    <a:extLst>
                      <a:ext uri="{FF2B5EF4-FFF2-40B4-BE49-F238E27FC236}">
                        <a16:creationId xmlns:a16="http://schemas.microsoft.com/office/drawing/2014/main" id="{2D8C4380-73F2-2515-A665-6CF833A098F5}"/>
                      </a:ext>
                    </a:extLst>
                  </p:cNvPr>
                  <p:cNvSpPr/>
                  <p:nvPr/>
                </p:nvSpPr>
                <p:spPr>
                  <a:xfrm>
                    <a:off x="2741675" y="5128259"/>
                    <a:ext cx="2540" cy="8890"/>
                  </a:xfrm>
                  <a:custGeom>
                    <a:avLst/>
                    <a:gdLst/>
                    <a:ahLst/>
                    <a:cxnLst/>
                    <a:rect l="l" t="t" r="r" b="b"/>
                    <a:pathLst>
                      <a:path w="2539" h="8889">
                        <a:moveTo>
                          <a:pt x="0" y="762"/>
                        </a:moveTo>
                        <a:lnTo>
                          <a:pt x="2286" y="0"/>
                        </a:lnTo>
                      </a:path>
                      <a:path w="2539" h="8889">
                        <a:moveTo>
                          <a:pt x="0" y="6857"/>
                        </a:moveTo>
                        <a:lnTo>
                          <a:pt x="2286" y="8381"/>
                        </a:lnTo>
                      </a:path>
                    </a:pathLst>
                  </a:custGeom>
                  <a:ln w="3175">
                    <a:solidFill>
                      <a:srgbClr val="006500"/>
                    </a:solidFill>
                  </a:ln>
                </p:spPr>
                <p:txBody>
                  <a:bodyPr wrap="square" lIns="0" tIns="0" rIns="0" bIns="0" rtlCol="0"/>
                  <a:lstStyle/>
                  <a:p>
                    <a:endParaRPr sz="800"/>
                  </a:p>
                </p:txBody>
              </p:sp>
              <p:sp>
                <p:nvSpPr>
                  <p:cNvPr id="188" name="object 171">
                    <a:extLst>
                      <a:ext uri="{FF2B5EF4-FFF2-40B4-BE49-F238E27FC236}">
                        <a16:creationId xmlns:a16="http://schemas.microsoft.com/office/drawing/2014/main" id="{0A10CC57-C538-A40E-E517-072C2E61F950}"/>
                      </a:ext>
                    </a:extLst>
                  </p:cNvPr>
                  <p:cNvSpPr/>
                  <p:nvPr/>
                </p:nvSpPr>
                <p:spPr>
                  <a:xfrm>
                    <a:off x="2702813" y="5125973"/>
                    <a:ext cx="48895" cy="79375"/>
                  </a:xfrm>
                  <a:custGeom>
                    <a:avLst/>
                    <a:gdLst/>
                    <a:ahLst/>
                    <a:cxnLst/>
                    <a:rect l="l" t="t" r="r" b="b"/>
                    <a:pathLst>
                      <a:path w="48894" h="79375">
                        <a:moveTo>
                          <a:pt x="48768" y="12191"/>
                        </a:moveTo>
                        <a:lnTo>
                          <a:pt x="48768" y="0"/>
                        </a:lnTo>
                      </a:path>
                      <a:path w="48894" h="79375">
                        <a:moveTo>
                          <a:pt x="7619" y="67817"/>
                        </a:moveTo>
                        <a:lnTo>
                          <a:pt x="16002" y="66293"/>
                        </a:lnTo>
                        <a:lnTo>
                          <a:pt x="22098" y="61722"/>
                        </a:lnTo>
                        <a:lnTo>
                          <a:pt x="26669" y="55625"/>
                        </a:lnTo>
                        <a:lnTo>
                          <a:pt x="28193" y="47243"/>
                        </a:lnTo>
                      </a:path>
                      <a:path w="48894" h="79375">
                        <a:moveTo>
                          <a:pt x="7619" y="59436"/>
                        </a:moveTo>
                        <a:lnTo>
                          <a:pt x="13716" y="57912"/>
                        </a:lnTo>
                        <a:lnTo>
                          <a:pt x="18287" y="53339"/>
                        </a:lnTo>
                        <a:lnTo>
                          <a:pt x="19812" y="47243"/>
                        </a:lnTo>
                      </a:path>
                      <a:path w="48894" h="79375">
                        <a:moveTo>
                          <a:pt x="7619" y="51053"/>
                        </a:moveTo>
                        <a:lnTo>
                          <a:pt x="7619" y="59436"/>
                        </a:lnTo>
                      </a:path>
                      <a:path w="48894" h="79375">
                        <a:moveTo>
                          <a:pt x="0" y="59436"/>
                        </a:moveTo>
                        <a:lnTo>
                          <a:pt x="0" y="67817"/>
                        </a:lnTo>
                      </a:path>
                      <a:path w="48894" h="79375">
                        <a:moveTo>
                          <a:pt x="7619" y="59436"/>
                        </a:moveTo>
                        <a:lnTo>
                          <a:pt x="0" y="59436"/>
                        </a:lnTo>
                      </a:path>
                      <a:path w="48894" h="79375">
                        <a:moveTo>
                          <a:pt x="7619" y="67817"/>
                        </a:moveTo>
                        <a:lnTo>
                          <a:pt x="0" y="67817"/>
                        </a:lnTo>
                      </a:path>
                      <a:path w="48894" h="79375">
                        <a:moveTo>
                          <a:pt x="1524" y="74675"/>
                        </a:moveTo>
                        <a:lnTo>
                          <a:pt x="1524" y="79248"/>
                        </a:lnTo>
                      </a:path>
                      <a:path w="48894" h="79375">
                        <a:moveTo>
                          <a:pt x="43434" y="10667"/>
                        </a:moveTo>
                        <a:lnTo>
                          <a:pt x="28193" y="10667"/>
                        </a:lnTo>
                      </a:path>
                      <a:path w="48894" h="79375">
                        <a:moveTo>
                          <a:pt x="43434" y="2286"/>
                        </a:moveTo>
                        <a:lnTo>
                          <a:pt x="28193" y="2286"/>
                        </a:lnTo>
                      </a:path>
                    </a:pathLst>
                  </a:custGeom>
                  <a:ln w="3175">
                    <a:solidFill>
                      <a:srgbClr val="000000"/>
                    </a:solidFill>
                  </a:ln>
                </p:spPr>
                <p:txBody>
                  <a:bodyPr wrap="square" lIns="0" tIns="0" rIns="0" bIns="0" rtlCol="0"/>
                  <a:lstStyle/>
                  <a:p>
                    <a:endParaRPr sz="800"/>
                  </a:p>
                </p:txBody>
              </p:sp>
              <p:sp>
                <p:nvSpPr>
                  <p:cNvPr id="189" name="object 172">
                    <a:extLst>
                      <a:ext uri="{FF2B5EF4-FFF2-40B4-BE49-F238E27FC236}">
                        <a16:creationId xmlns:a16="http://schemas.microsoft.com/office/drawing/2014/main" id="{A716E670-3CD4-AED3-BF63-C1B771D422C7}"/>
                      </a:ext>
                    </a:extLst>
                  </p:cNvPr>
                  <p:cNvSpPr/>
                  <p:nvPr/>
                </p:nvSpPr>
                <p:spPr>
                  <a:xfrm>
                    <a:off x="2731008" y="5129022"/>
                    <a:ext cx="10795" cy="6350"/>
                  </a:xfrm>
                  <a:custGeom>
                    <a:avLst/>
                    <a:gdLst/>
                    <a:ahLst/>
                    <a:cxnLst/>
                    <a:rect l="l" t="t" r="r" b="b"/>
                    <a:pathLst>
                      <a:path w="10794" h="6350">
                        <a:moveTo>
                          <a:pt x="10668" y="0"/>
                        </a:moveTo>
                        <a:lnTo>
                          <a:pt x="0" y="0"/>
                        </a:lnTo>
                      </a:path>
                      <a:path w="10794" h="6350">
                        <a:moveTo>
                          <a:pt x="10668" y="6095"/>
                        </a:moveTo>
                        <a:lnTo>
                          <a:pt x="0" y="6095"/>
                        </a:lnTo>
                      </a:path>
                    </a:pathLst>
                  </a:custGeom>
                  <a:ln w="3175">
                    <a:solidFill>
                      <a:srgbClr val="006500"/>
                    </a:solidFill>
                  </a:ln>
                </p:spPr>
                <p:txBody>
                  <a:bodyPr wrap="square" lIns="0" tIns="0" rIns="0" bIns="0" rtlCol="0"/>
                  <a:lstStyle/>
                  <a:p>
                    <a:endParaRPr sz="800"/>
                  </a:p>
                </p:txBody>
              </p:sp>
              <p:sp>
                <p:nvSpPr>
                  <p:cNvPr id="190" name="object 173">
                    <a:extLst>
                      <a:ext uri="{FF2B5EF4-FFF2-40B4-BE49-F238E27FC236}">
                        <a16:creationId xmlns:a16="http://schemas.microsoft.com/office/drawing/2014/main" id="{5DC56151-06AD-E7D6-DD0B-7B2101B9B373}"/>
                      </a:ext>
                    </a:extLst>
                  </p:cNvPr>
                  <p:cNvSpPr/>
                  <p:nvPr/>
                </p:nvSpPr>
                <p:spPr>
                  <a:xfrm>
                    <a:off x="2699003" y="5101589"/>
                    <a:ext cx="1905" cy="62230"/>
                  </a:xfrm>
                  <a:custGeom>
                    <a:avLst/>
                    <a:gdLst/>
                    <a:ahLst/>
                    <a:cxnLst/>
                    <a:rect l="l" t="t" r="r" b="b"/>
                    <a:pathLst>
                      <a:path w="1905" h="62229">
                        <a:moveTo>
                          <a:pt x="1523" y="0"/>
                        </a:moveTo>
                        <a:lnTo>
                          <a:pt x="1523" y="61722"/>
                        </a:lnTo>
                      </a:path>
                      <a:path w="1905" h="62229">
                        <a:moveTo>
                          <a:pt x="0" y="61722"/>
                        </a:moveTo>
                        <a:lnTo>
                          <a:pt x="1523" y="61722"/>
                        </a:lnTo>
                      </a:path>
                    </a:pathLst>
                  </a:custGeom>
                  <a:ln w="3175">
                    <a:solidFill>
                      <a:srgbClr val="000000"/>
                    </a:solidFill>
                  </a:ln>
                </p:spPr>
                <p:txBody>
                  <a:bodyPr wrap="square" lIns="0" tIns="0" rIns="0" bIns="0" rtlCol="0"/>
                  <a:lstStyle/>
                  <a:p>
                    <a:endParaRPr sz="800"/>
                  </a:p>
                </p:txBody>
              </p:sp>
              <p:sp>
                <p:nvSpPr>
                  <p:cNvPr id="191" name="object 174">
                    <a:extLst>
                      <a:ext uri="{FF2B5EF4-FFF2-40B4-BE49-F238E27FC236}">
                        <a16:creationId xmlns:a16="http://schemas.microsoft.com/office/drawing/2014/main" id="{E29CD5BA-F15E-3F01-D04D-C6B893406AFA}"/>
                      </a:ext>
                    </a:extLst>
                  </p:cNvPr>
                  <p:cNvSpPr/>
                  <p:nvPr/>
                </p:nvSpPr>
                <p:spPr>
                  <a:xfrm>
                    <a:off x="2699003" y="5185409"/>
                    <a:ext cx="1905" cy="13335"/>
                  </a:xfrm>
                  <a:custGeom>
                    <a:avLst/>
                    <a:gdLst/>
                    <a:ahLst/>
                    <a:cxnLst/>
                    <a:rect l="l" t="t" r="r" b="b"/>
                    <a:pathLst>
                      <a:path w="1905" h="13335">
                        <a:moveTo>
                          <a:pt x="0" y="10667"/>
                        </a:moveTo>
                        <a:lnTo>
                          <a:pt x="1523" y="12953"/>
                        </a:lnTo>
                      </a:path>
                      <a:path w="1905" h="13335">
                        <a:moveTo>
                          <a:pt x="0" y="10667"/>
                        </a:moveTo>
                        <a:lnTo>
                          <a:pt x="0" y="0"/>
                        </a:lnTo>
                      </a:path>
                    </a:pathLst>
                  </a:custGeom>
                  <a:ln w="3175">
                    <a:solidFill>
                      <a:srgbClr val="006500"/>
                    </a:solidFill>
                  </a:ln>
                </p:spPr>
                <p:txBody>
                  <a:bodyPr wrap="square" lIns="0" tIns="0" rIns="0" bIns="0" rtlCol="0"/>
                  <a:lstStyle/>
                  <a:p>
                    <a:endParaRPr sz="800"/>
                  </a:p>
                </p:txBody>
              </p:sp>
              <p:sp>
                <p:nvSpPr>
                  <p:cNvPr id="192" name="object 175">
                    <a:extLst>
                      <a:ext uri="{FF2B5EF4-FFF2-40B4-BE49-F238E27FC236}">
                        <a16:creationId xmlns:a16="http://schemas.microsoft.com/office/drawing/2014/main" id="{4882A32C-1F1A-EBC0-AEC0-10F9CD5ED6D5}"/>
                      </a:ext>
                    </a:extLst>
                  </p:cNvPr>
                  <p:cNvSpPr/>
                  <p:nvPr/>
                </p:nvSpPr>
                <p:spPr>
                  <a:xfrm>
                    <a:off x="2700528" y="5185409"/>
                    <a:ext cx="0" cy="20320"/>
                  </a:xfrm>
                  <a:custGeom>
                    <a:avLst/>
                    <a:gdLst/>
                    <a:ahLst/>
                    <a:cxnLst/>
                    <a:rect l="l" t="t" r="r" b="b"/>
                    <a:pathLst>
                      <a:path h="20320">
                        <a:moveTo>
                          <a:pt x="0" y="15239"/>
                        </a:moveTo>
                        <a:lnTo>
                          <a:pt x="0" y="19812"/>
                        </a:lnTo>
                      </a:path>
                      <a:path h="20320">
                        <a:moveTo>
                          <a:pt x="0" y="15239"/>
                        </a:moveTo>
                        <a:lnTo>
                          <a:pt x="0" y="0"/>
                        </a:lnTo>
                      </a:path>
                    </a:pathLst>
                  </a:custGeom>
                  <a:ln w="3175">
                    <a:solidFill>
                      <a:srgbClr val="000000"/>
                    </a:solidFill>
                  </a:ln>
                </p:spPr>
                <p:txBody>
                  <a:bodyPr wrap="square" lIns="0" tIns="0" rIns="0" bIns="0" rtlCol="0"/>
                  <a:lstStyle/>
                  <a:p>
                    <a:endParaRPr sz="800"/>
                  </a:p>
                </p:txBody>
              </p:sp>
              <p:sp>
                <p:nvSpPr>
                  <p:cNvPr id="193" name="object 176">
                    <a:extLst>
                      <a:ext uri="{FF2B5EF4-FFF2-40B4-BE49-F238E27FC236}">
                        <a16:creationId xmlns:a16="http://schemas.microsoft.com/office/drawing/2014/main" id="{5263FD0F-8B9E-731D-142E-BC923F83ACDA}"/>
                      </a:ext>
                    </a:extLst>
                  </p:cNvPr>
                  <p:cNvSpPr/>
                  <p:nvPr/>
                </p:nvSpPr>
                <p:spPr>
                  <a:xfrm>
                    <a:off x="2699003" y="5163311"/>
                    <a:ext cx="0" cy="13970"/>
                  </a:xfrm>
                  <a:custGeom>
                    <a:avLst/>
                    <a:gdLst/>
                    <a:ahLst/>
                    <a:cxnLst/>
                    <a:rect l="l" t="t" r="r" b="b"/>
                    <a:pathLst>
                      <a:path h="13970">
                        <a:moveTo>
                          <a:pt x="0" y="13715"/>
                        </a:moveTo>
                        <a:lnTo>
                          <a:pt x="0" y="0"/>
                        </a:lnTo>
                      </a:path>
                    </a:pathLst>
                  </a:custGeom>
                  <a:ln w="3175">
                    <a:solidFill>
                      <a:srgbClr val="006500"/>
                    </a:solidFill>
                  </a:ln>
                </p:spPr>
                <p:txBody>
                  <a:bodyPr wrap="square" lIns="0" tIns="0" rIns="0" bIns="0" rtlCol="0"/>
                  <a:lstStyle/>
                  <a:p>
                    <a:endParaRPr sz="800"/>
                  </a:p>
                </p:txBody>
              </p:sp>
              <p:sp>
                <p:nvSpPr>
                  <p:cNvPr id="194" name="object 177">
                    <a:extLst>
                      <a:ext uri="{FF2B5EF4-FFF2-40B4-BE49-F238E27FC236}">
                        <a16:creationId xmlns:a16="http://schemas.microsoft.com/office/drawing/2014/main" id="{920ECF73-6B8B-271A-0C07-43C5B2A3A830}"/>
                      </a:ext>
                    </a:extLst>
                  </p:cNvPr>
                  <p:cNvSpPr/>
                  <p:nvPr/>
                </p:nvSpPr>
                <p:spPr>
                  <a:xfrm>
                    <a:off x="2700528" y="5128259"/>
                    <a:ext cx="22225" cy="78105"/>
                  </a:xfrm>
                  <a:custGeom>
                    <a:avLst/>
                    <a:gdLst/>
                    <a:ahLst/>
                    <a:cxnLst/>
                    <a:rect l="l" t="t" r="r" b="b"/>
                    <a:pathLst>
                      <a:path w="22225" h="78104">
                        <a:moveTo>
                          <a:pt x="0" y="48767"/>
                        </a:moveTo>
                        <a:lnTo>
                          <a:pt x="0" y="35051"/>
                        </a:lnTo>
                      </a:path>
                      <a:path w="22225" h="78104">
                        <a:moveTo>
                          <a:pt x="762" y="0"/>
                        </a:moveTo>
                        <a:lnTo>
                          <a:pt x="762" y="8381"/>
                        </a:lnTo>
                      </a:path>
                      <a:path w="22225" h="78104">
                        <a:moveTo>
                          <a:pt x="0" y="6857"/>
                        </a:moveTo>
                        <a:lnTo>
                          <a:pt x="762" y="8381"/>
                        </a:lnTo>
                      </a:path>
                      <a:path w="22225" h="78104">
                        <a:moveTo>
                          <a:pt x="0" y="762"/>
                        </a:moveTo>
                        <a:lnTo>
                          <a:pt x="762" y="0"/>
                        </a:lnTo>
                      </a:path>
                      <a:path w="22225" h="78104">
                        <a:moveTo>
                          <a:pt x="0" y="6857"/>
                        </a:moveTo>
                        <a:lnTo>
                          <a:pt x="0" y="762"/>
                        </a:lnTo>
                      </a:path>
                      <a:path w="22225" h="78104">
                        <a:moveTo>
                          <a:pt x="0" y="76962"/>
                        </a:moveTo>
                        <a:lnTo>
                          <a:pt x="762" y="77724"/>
                        </a:lnTo>
                        <a:lnTo>
                          <a:pt x="3048" y="77724"/>
                        </a:lnTo>
                        <a:lnTo>
                          <a:pt x="3810" y="76962"/>
                        </a:lnTo>
                      </a:path>
                      <a:path w="22225" h="78104">
                        <a:moveTo>
                          <a:pt x="22098" y="8381"/>
                        </a:moveTo>
                        <a:lnTo>
                          <a:pt x="762" y="8381"/>
                        </a:lnTo>
                      </a:path>
                    </a:pathLst>
                  </a:custGeom>
                  <a:ln w="3175">
                    <a:solidFill>
                      <a:srgbClr val="000000"/>
                    </a:solidFill>
                  </a:ln>
                </p:spPr>
                <p:txBody>
                  <a:bodyPr wrap="square" lIns="0" tIns="0" rIns="0" bIns="0" rtlCol="0"/>
                  <a:lstStyle/>
                  <a:p>
                    <a:endParaRPr sz="800"/>
                  </a:p>
                </p:txBody>
              </p:sp>
              <p:sp>
                <p:nvSpPr>
                  <p:cNvPr id="195" name="object 178">
                    <a:extLst>
                      <a:ext uri="{FF2B5EF4-FFF2-40B4-BE49-F238E27FC236}">
                        <a16:creationId xmlns:a16="http://schemas.microsoft.com/office/drawing/2014/main" id="{DC9EC118-D1EF-3696-B374-475173085A87}"/>
                      </a:ext>
                    </a:extLst>
                  </p:cNvPr>
                  <p:cNvSpPr/>
                  <p:nvPr/>
                </p:nvSpPr>
                <p:spPr>
                  <a:xfrm>
                    <a:off x="2700528" y="5129022"/>
                    <a:ext cx="22225" cy="6350"/>
                  </a:xfrm>
                  <a:custGeom>
                    <a:avLst/>
                    <a:gdLst/>
                    <a:ahLst/>
                    <a:cxnLst/>
                    <a:rect l="l" t="t" r="r" b="b"/>
                    <a:pathLst>
                      <a:path w="22225" h="6350">
                        <a:moveTo>
                          <a:pt x="22098" y="6095"/>
                        </a:moveTo>
                        <a:lnTo>
                          <a:pt x="0" y="6095"/>
                        </a:lnTo>
                      </a:path>
                      <a:path w="22225" h="6350">
                        <a:moveTo>
                          <a:pt x="22098" y="0"/>
                        </a:moveTo>
                        <a:lnTo>
                          <a:pt x="0" y="0"/>
                        </a:lnTo>
                      </a:path>
                    </a:pathLst>
                  </a:custGeom>
                  <a:ln w="3175">
                    <a:solidFill>
                      <a:srgbClr val="006500"/>
                    </a:solidFill>
                  </a:ln>
                </p:spPr>
                <p:txBody>
                  <a:bodyPr wrap="square" lIns="0" tIns="0" rIns="0" bIns="0" rtlCol="0"/>
                  <a:lstStyle/>
                  <a:p>
                    <a:endParaRPr sz="800"/>
                  </a:p>
                </p:txBody>
              </p:sp>
              <p:sp>
                <p:nvSpPr>
                  <p:cNvPr id="196" name="object 179">
                    <a:extLst>
                      <a:ext uri="{FF2B5EF4-FFF2-40B4-BE49-F238E27FC236}">
                        <a16:creationId xmlns:a16="http://schemas.microsoft.com/office/drawing/2014/main" id="{B966C636-3414-3EDF-BCF2-820E95A6E9B7}"/>
                      </a:ext>
                    </a:extLst>
                  </p:cNvPr>
                  <p:cNvSpPr/>
                  <p:nvPr/>
                </p:nvSpPr>
                <p:spPr>
                  <a:xfrm>
                    <a:off x="2701290" y="4870703"/>
                    <a:ext cx="58419" cy="257810"/>
                  </a:xfrm>
                  <a:custGeom>
                    <a:avLst/>
                    <a:gdLst/>
                    <a:ahLst/>
                    <a:cxnLst/>
                    <a:rect l="l" t="t" r="r" b="b"/>
                    <a:pathLst>
                      <a:path w="58419" h="257810">
                        <a:moveTo>
                          <a:pt x="21336" y="257556"/>
                        </a:moveTo>
                        <a:lnTo>
                          <a:pt x="0" y="257556"/>
                        </a:lnTo>
                      </a:path>
                      <a:path w="58419" h="257810">
                        <a:moveTo>
                          <a:pt x="29718" y="220218"/>
                        </a:moveTo>
                        <a:lnTo>
                          <a:pt x="28193" y="212598"/>
                        </a:lnTo>
                        <a:lnTo>
                          <a:pt x="23622" y="205740"/>
                        </a:lnTo>
                        <a:lnTo>
                          <a:pt x="17526" y="201930"/>
                        </a:lnTo>
                        <a:lnTo>
                          <a:pt x="9143" y="199644"/>
                        </a:lnTo>
                      </a:path>
                      <a:path w="58419" h="257810">
                        <a:moveTo>
                          <a:pt x="21336" y="220218"/>
                        </a:moveTo>
                        <a:lnTo>
                          <a:pt x="19812" y="214122"/>
                        </a:lnTo>
                        <a:lnTo>
                          <a:pt x="15240" y="209550"/>
                        </a:lnTo>
                        <a:lnTo>
                          <a:pt x="9143" y="208025"/>
                        </a:lnTo>
                      </a:path>
                      <a:path w="58419" h="257810">
                        <a:moveTo>
                          <a:pt x="57912" y="94487"/>
                        </a:moveTo>
                        <a:lnTo>
                          <a:pt x="57912" y="0"/>
                        </a:lnTo>
                      </a:path>
                    </a:pathLst>
                  </a:custGeom>
                  <a:ln w="3175">
                    <a:solidFill>
                      <a:srgbClr val="000000"/>
                    </a:solidFill>
                  </a:ln>
                </p:spPr>
                <p:txBody>
                  <a:bodyPr wrap="square" lIns="0" tIns="0" rIns="0" bIns="0" rtlCol="0"/>
                  <a:lstStyle/>
                  <a:p>
                    <a:endParaRPr sz="800"/>
                  </a:p>
                </p:txBody>
              </p:sp>
              <p:pic>
                <p:nvPicPr>
                  <p:cNvPr id="197" name="object 180">
                    <a:extLst>
                      <a:ext uri="{FF2B5EF4-FFF2-40B4-BE49-F238E27FC236}">
                        <a16:creationId xmlns:a16="http://schemas.microsoft.com/office/drawing/2014/main" id="{674AD36C-9A1A-3541-B41A-1C9AE8EA18C8}"/>
                      </a:ext>
                    </a:extLst>
                  </p:cNvPr>
                  <p:cNvPicPr/>
                  <p:nvPr/>
                </p:nvPicPr>
                <p:blipFill>
                  <a:blip r:embed="rId16" cstate="print"/>
                  <a:stretch>
                    <a:fillRect/>
                  </a:stretch>
                </p:blipFill>
                <p:spPr>
                  <a:xfrm>
                    <a:off x="2204085" y="3823334"/>
                    <a:ext cx="183641" cy="72389"/>
                  </a:xfrm>
                  <a:prstGeom prst="rect">
                    <a:avLst/>
                  </a:prstGeom>
                </p:spPr>
              </p:pic>
              <p:sp>
                <p:nvSpPr>
                  <p:cNvPr id="198" name="object 181">
                    <a:extLst>
                      <a:ext uri="{FF2B5EF4-FFF2-40B4-BE49-F238E27FC236}">
                        <a16:creationId xmlns:a16="http://schemas.microsoft.com/office/drawing/2014/main" id="{7A672F1C-0643-92EB-421F-59789F7D6139}"/>
                      </a:ext>
                    </a:extLst>
                  </p:cNvPr>
                  <p:cNvSpPr/>
                  <p:nvPr/>
                </p:nvSpPr>
                <p:spPr>
                  <a:xfrm>
                    <a:off x="1838705" y="3932681"/>
                    <a:ext cx="563880" cy="291465"/>
                  </a:xfrm>
                  <a:custGeom>
                    <a:avLst/>
                    <a:gdLst/>
                    <a:ahLst/>
                    <a:cxnLst/>
                    <a:rect l="l" t="t" r="r" b="b"/>
                    <a:pathLst>
                      <a:path w="563880" h="291464">
                        <a:moveTo>
                          <a:pt x="19812" y="249935"/>
                        </a:moveTo>
                        <a:lnTo>
                          <a:pt x="563118" y="249935"/>
                        </a:lnTo>
                      </a:path>
                      <a:path w="563880" h="291464">
                        <a:moveTo>
                          <a:pt x="0" y="291083"/>
                        </a:moveTo>
                        <a:lnTo>
                          <a:pt x="563880" y="291083"/>
                        </a:lnTo>
                      </a:path>
                      <a:path w="563880" h="291464">
                        <a:moveTo>
                          <a:pt x="549401" y="0"/>
                        </a:moveTo>
                        <a:lnTo>
                          <a:pt x="164592" y="0"/>
                        </a:lnTo>
                      </a:path>
                    </a:pathLst>
                  </a:custGeom>
                  <a:ln w="3175">
                    <a:solidFill>
                      <a:srgbClr val="000000"/>
                    </a:solidFill>
                  </a:ln>
                </p:spPr>
                <p:txBody>
                  <a:bodyPr wrap="square" lIns="0" tIns="0" rIns="0" bIns="0" rtlCol="0"/>
                  <a:lstStyle/>
                  <a:p>
                    <a:endParaRPr sz="800"/>
                  </a:p>
                </p:txBody>
              </p:sp>
              <p:sp>
                <p:nvSpPr>
                  <p:cNvPr id="199" name="object 182">
                    <a:extLst>
                      <a:ext uri="{FF2B5EF4-FFF2-40B4-BE49-F238E27FC236}">
                        <a16:creationId xmlns:a16="http://schemas.microsoft.com/office/drawing/2014/main" id="{08241DC0-5F3E-F491-FADB-8B52DEF06B8F}"/>
                      </a:ext>
                    </a:extLst>
                  </p:cNvPr>
                  <p:cNvSpPr/>
                  <p:nvPr/>
                </p:nvSpPr>
                <p:spPr>
                  <a:xfrm>
                    <a:off x="2004060" y="3895343"/>
                    <a:ext cx="384175" cy="37465"/>
                  </a:xfrm>
                  <a:custGeom>
                    <a:avLst/>
                    <a:gdLst/>
                    <a:ahLst/>
                    <a:cxnLst/>
                    <a:rect l="l" t="t" r="r" b="b"/>
                    <a:pathLst>
                      <a:path w="384175" h="37464">
                        <a:moveTo>
                          <a:pt x="198119" y="37337"/>
                        </a:moveTo>
                        <a:lnTo>
                          <a:pt x="235457" y="0"/>
                        </a:lnTo>
                      </a:path>
                      <a:path w="384175" h="37464">
                        <a:moveTo>
                          <a:pt x="140207" y="37337"/>
                        </a:moveTo>
                        <a:lnTo>
                          <a:pt x="177545" y="0"/>
                        </a:lnTo>
                      </a:path>
                      <a:path w="384175" h="37464">
                        <a:moveTo>
                          <a:pt x="82295" y="37337"/>
                        </a:moveTo>
                        <a:lnTo>
                          <a:pt x="118871" y="0"/>
                        </a:lnTo>
                      </a:path>
                      <a:path w="384175" h="37464">
                        <a:moveTo>
                          <a:pt x="24383" y="37337"/>
                        </a:moveTo>
                        <a:lnTo>
                          <a:pt x="60959" y="0"/>
                        </a:lnTo>
                      </a:path>
                      <a:path w="384175" h="37464">
                        <a:moveTo>
                          <a:pt x="0" y="3047"/>
                        </a:moveTo>
                        <a:lnTo>
                          <a:pt x="3047" y="0"/>
                        </a:lnTo>
                      </a:path>
                      <a:path w="384175" h="37464">
                        <a:moveTo>
                          <a:pt x="256794" y="37337"/>
                        </a:moveTo>
                        <a:lnTo>
                          <a:pt x="293369" y="0"/>
                        </a:lnTo>
                      </a:path>
                      <a:path w="384175" h="37464">
                        <a:moveTo>
                          <a:pt x="314706" y="37337"/>
                        </a:moveTo>
                        <a:lnTo>
                          <a:pt x="351281" y="0"/>
                        </a:lnTo>
                      </a:path>
                      <a:path w="384175" h="37464">
                        <a:moveTo>
                          <a:pt x="372617" y="37337"/>
                        </a:moveTo>
                        <a:lnTo>
                          <a:pt x="384047" y="25907"/>
                        </a:lnTo>
                      </a:path>
                    </a:pathLst>
                  </a:custGeom>
                  <a:ln w="3175">
                    <a:solidFill>
                      <a:srgbClr val="FF0000"/>
                    </a:solidFill>
                  </a:ln>
                </p:spPr>
                <p:txBody>
                  <a:bodyPr wrap="square" lIns="0" tIns="0" rIns="0" bIns="0" rtlCol="0"/>
                  <a:lstStyle/>
                  <a:p>
                    <a:endParaRPr sz="800"/>
                  </a:p>
                </p:txBody>
              </p:sp>
              <p:sp>
                <p:nvSpPr>
                  <p:cNvPr id="200" name="object 183">
                    <a:extLst>
                      <a:ext uri="{FF2B5EF4-FFF2-40B4-BE49-F238E27FC236}">
                        <a16:creationId xmlns:a16="http://schemas.microsoft.com/office/drawing/2014/main" id="{995604EA-8AD7-F81C-6E81-8271824C9DF7}"/>
                      </a:ext>
                    </a:extLst>
                  </p:cNvPr>
                  <p:cNvSpPr/>
                  <p:nvPr/>
                </p:nvSpPr>
                <p:spPr>
                  <a:xfrm>
                    <a:off x="1725930" y="3960875"/>
                    <a:ext cx="934719" cy="165100"/>
                  </a:xfrm>
                  <a:custGeom>
                    <a:avLst/>
                    <a:gdLst/>
                    <a:ahLst/>
                    <a:cxnLst/>
                    <a:rect l="l" t="t" r="r" b="b"/>
                    <a:pathLst>
                      <a:path w="934719" h="165100">
                        <a:moveTo>
                          <a:pt x="574547" y="164591"/>
                        </a:moveTo>
                        <a:lnTo>
                          <a:pt x="934212" y="164591"/>
                        </a:lnTo>
                      </a:path>
                      <a:path w="934719" h="165100">
                        <a:moveTo>
                          <a:pt x="883157" y="26670"/>
                        </a:moveTo>
                        <a:lnTo>
                          <a:pt x="61721" y="26670"/>
                        </a:lnTo>
                      </a:path>
                      <a:path w="934719" h="165100">
                        <a:moveTo>
                          <a:pt x="9906" y="133350"/>
                        </a:moveTo>
                        <a:lnTo>
                          <a:pt x="934212" y="133350"/>
                        </a:lnTo>
                      </a:path>
                      <a:path w="934719" h="165100">
                        <a:moveTo>
                          <a:pt x="9906" y="0"/>
                        </a:moveTo>
                        <a:lnTo>
                          <a:pt x="934212" y="0"/>
                        </a:lnTo>
                      </a:path>
                      <a:path w="934719" h="165100">
                        <a:moveTo>
                          <a:pt x="934212" y="16763"/>
                        </a:moveTo>
                        <a:lnTo>
                          <a:pt x="9906" y="16763"/>
                        </a:lnTo>
                      </a:path>
                      <a:path w="934719" h="165100">
                        <a:moveTo>
                          <a:pt x="9906" y="106679"/>
                        </a:moveTo>
                        <a:lnTo>
                          <a:pt x="934212" y="106679"/>
                        </a:lnTo>
                      </a:path>
                      <a:path w="934719" h="165100">
                        <a:moveTo>
                          <a:pt x="0" y="123444"/>
                        </a:moveTo>
                        <a:lnTo>
                          <a:pt x="934212" y="123444"/>
                        </a:lnTo>
                      </a:path>
                    </a:pathLst>
                  </a:custGeom>
                  <a:ln w="3175">
                    <a:solidFill>
                      <a:srgbClr val="000000"/>
                    </a:solidFill>
                  </a:ln>
                </p:spPr>
                <p:txBody>
                  <a:bodyPr wrap="square" lIns="0" tIns="0" rIns="0" bIns="0" rtlCol="0"/>
                  <a:lstStyle/>
                  <a:p>
                    <a:endParaRPr sz="800"/>
                  </a:p>
                </p:txBody>
              </p:sp>
              <p:sp>
                <p:nvSpPr>
                  <p:cNvPr id="201" name="object 184">
                    <a:extLst>
                      <a:ext uri="{FF2B5EF4-FFF2-40B4-BE49-F238E27FC236}">
                        <a16:creationId xmlns:a16="http://schemas.microsoft.com/office/drawing/2014/main" id="{3F1C2078-D7A2-594D-5C84-814EA7445D20}"/>
                      </a:ext>
                    </a:extLst>
                  </p:cNvPr>
                  <p:cNvSpPr/>
                  <p:nvPr/>
                </p:nvSpPr>
                <p:spPr>
                  <a:xfrm>
                    <a:off x="1860804" y="4531613"/>
                    <a:ext cx="674370" cy="0"/>
                  </a:xfrm>
                  <a:custGeom>
                    <a:avLst/>
                    <a:gdLst/>
                    <a:ahLst/>
                    <a:cxnLst/>
                    <a:rect l="l" t="t" r="r" b="b"/>
                    <a:pathLst>
                      <a:path w="674369">
                        <a:moveTo>
                          <a:pt x="0" y="0"/>
                        </a:moveTo>
                        <a:lnTo>
                          <a:pt x="176021" y="0"/>
                        </a:lnTo>
                      </a:path>
                      <a:path w="674369">
                        <a:moveTo>
                          <a:pt x="256794" y="0"/>
                        </a:moveTo>
                        <a:lnTo>
                          <a:pt x="417575" y="0"/>
                        </a:lnTo>
                      </a:path>
                      <a:path w="674369">
                        <a:moveTo>
                          <a:pt x="498347" y="0"/>
                        </a:moveTo>
                        <a:lnTo>
                          <a:pt x="674369" y="0"/>
                        </a:lnTo>
                      </a:path>
                    </a:pathLst>
                  </a:custGeom>
                  <a:ln w="3175">
                    <a:solidFill>
                      <a:srgbClr val="00FFFF"/>
                    </a:solidFill>
                  </a:ln>
                </p:spPr>
                <p:txBody>
                  <a:bodyPr wrap="square" lIns="0" tIns="0" rIns="0" bIns="0" rtlCol="0"/>
                  <a:lstStyle/>
                  <a:p>
                    <a:endParaRPr sz="800"/>
                  </a:p>
                </p:txBody>
              </p:sp>
              <p:sp>
                <p:nvSpPr>
                  <p:cNvPr id="202" name="object 185">
                    <a:extLst>
                      <a:ext uri="{FF2B5EF4-FFF2-40B4-BE49-F238E27FC236}">
                        <a16:creationId xmlns:a16="http://schemas.microsoft.com/office/drawing/2014/main" id="{2D0D187C-814C-5743-709D-E3F690EB9DC0}"/>
                      </a:ext>
                    </a:extLst>
                  </p:cNvPr>
                  <p:cNvSpPr/>
                  <p:nvPr/>
                </p:nvSpPr>
                <p:spPr>
                  <a:xfrm>
                    <a:off x="1890522" y="4223765"/>
                    <a:ext cx="610870" cy="615950"/>
                  </a:xfrm>
                  <a:custGeom>
                    <a:avLst/>
                    <a:gdLst/>
                    <a:ahLst/>
                    <a:cxnLst/>
                    <a:rect l="l" t="t" r="r" b="b"/>
                    <a:pathLst>
                      <a:path w="610869" h="615950">
                        <a:moveTo>
                          <a:pt x="603503" y="307848"/>
                        </a:moveTo>
                        <a:lnTo>
                          <a:pt x="595883" y="242316"/>
                        </a:lnTo>
                        <a:lnTo>
                          <a:pt x="573785" y="179832"/>
                        </a:lnTo>
                        <a:lnTo>
                          <a:pt x="538733" y="123444"/>
                        </a:lnTo>
                        <a:lnTo>
                          <a:pt x="492251" y="76962"/>
                        </a:lnTo>
                        <a:lnTo>
                          <a:pt x="435863" y="41910"/>
                        </a:lnTo>
                        <a:lnTo>
                          <a:pt x="373379" y="19812"/>
                        </a:lnTo>
                        <a:lnTo>
                          <a:pt x="307847" y="12192"/>
                        </a:lnTo>
                        <a:lnTo>
                          <a:pt x="274319" y="14478"/>
                        </a:lnTo>
                        <a:lnTo>
                          <a:pt x="210311" y="28956"/>
                        </a:lnTo>
                        <a:lnTo>
                          <a:pt x="150113" y="57912"/>
                        </a:lnTo>
                        <a:lnTo>
                          <a:pt x="98297" y="99060"/>
                        </a:lnTo>
                        <a:lnTo>
                          <a:pt x="57150" y="150875"/>
                        </a:lnTo>
                        <a:lnTo>
                          <a:pt x="28193" y="210312"/>
                        </a:lnTo>
                        <a:lnTo>
                          <a:pt x="13715" y="275082"/>
                        </a:lnTo>
                        <a:lnTo>
                          <a:pt x="11429" y="307848"/>
                        </a:lnTo>
                        <a:lnTo>
                          <a:pt x="13715" y="341375"/>
                        </a:lnTo>
                        <a:lnTo>
                          <a:pt x="28193" y="405384"/>
                        </a:lnTo>
                        <a:lnTo>
                          <a:pt x="57150" y="465582"/>
                        </a:lnTo>
                        <a:lnTo>
                          <a:pt x="98297" y="517398"/>
                        </a:lnTo>
                        <a:lnTo>
                          <a:pt x="150113" y="558546"/>
                        </a:lnTo>
                        <a:lnTo>
                          <a:pt x="210311" y="586739"/>
                        </a:lnTo>
                        <a:lnTo>
                          <a:pt x="274319" y="601980"/>
                        </a:lnTo>
                        <a:lnTo>
                          <a:pt x="307847" y="603504"/>
                        </a:lnTo>
                        <a:lnTo>
                          <a:pt x="340613" y="601980"/>
                        </a:lnTo>
                        <a:lnTo>
                          <a:pt x="405383" y="586739"/>
                        </a:lnTo>
                        <a:lnTo>
                          <a:pt x="464819" y="558546"/>
                        </a:lnTo>
                        <a:lnTo>
                          <a:pt x="516635" y="517398"/>
                        </a:lnTo>
                        <a:lnTo>
                          <a:pt x="557783" y="465582"/>
                        </a:lnTo>
                        <a:lnTo>
                          <a:pt x="586739" y="405384"/>
                        </a:lnTo>
                        <a:lnTo>
                          <a:pt x="601217" y="341375"/>
                        </a:lnTo>
                        <a:lnTo>
                          <a:pt x="603503" y="307848"/>
                        </a:lnTo>
                      </a:path>
                      <a:path w="610869" h="615950">
                        <a:moveTo>
                          <a:pt x="610361" y="250698"/>
                        </a:moveTo>
                        <a:lnTo>
                          <a:pt x="592073" y="188975"/>
                        </a:lnTo>
                        <a:lnTo>
                          <a:pt x="560832" y="133350"/>
                        </a:lnTo>
                        <a:lnTo>
                          <a:pt x="518921" y="84582"/>
                        </a:lnTo>
                        <a:lnTo>
                          <a:pt x="467867" y="44958"/>
                        </a:lnTo>
                        <a:lnTo>
                          <a:pt x="409955" y="17525"/>
                        </a:lnTo>
                        <a:lnTo>
                          <a:pt x="348233" y="3048"/>
                        </a:lnTo>
                        <a:lnTo>
                          <a:pt x="316229" y="0"/>
                        </a:lnTo>
                        <a:lnTo>
                          <a:pt x="283463" y="762"/>
                        </a:lnTo>
                        <a:lnTo>
                          <a:pt x="220217" y="12954"/>
                        </a:lnTo>
                        <a:lnTo>
                          <a:pt x="161544" y="37337"/>
                        </a:lnTo>
                        <a:lnTo>
                          <a:pt x="108203" y="73151"/>
                        </a:lnTo>
                        <a:lnTo>
                          <a:pt x="64007" y="119634"/>
                        </a:lnTo>
                        <a:lnTo>
                          <a:pt x="30479" y="173736"/>
                        </a:lnTo>
                        <a:lnTo>
                          <a:pt x="8381" y="234696"/>
                        </a:lnTo>
                        <a:lnTo>
                          <a:pt x="0" y="297942"/>
                        </a:lnTo>
                        <a:lnTo>
                          <a:pt x="0" y="329946"/>
                        </a:lnTo>
                        <a:lnTo>
                          <a:pt x="11429" y="393192"/>
                        </a:lnTo>
                        <a:lnTo>
                          <a:pt x="35813" y="452628"/>
                        </a:lnTo>
                        <a:lnTo>
                          <a:pt x="71627" y="505968"/>
                        </a:lnTo>
                        <a:lnTo>
                          <a:pt x="117347" y="550163"/>
                        </a:lnTo>
                        <a:lnTo>
                          <a:pt x="172211" y="584454"/>
                        </a:lnTo>
                        <a:lnTo>
                          <a:pt x="232409" y="606551"/>
                        </a:lnTo>
                        <a:lnTo>
                          <a:pt x="295655" y="615696"/>
                        </a:lnTo>
                        <a:lnTo>
                          <a:pt x="327659" y="614934"/>
                        </a:lnTo>
                        <a:lnTo>
                          <a:pt x="390905" y="604266"/>
                        </a:lnTo>
                        <a:lnTo>
                          <a:pt x="451103" y="580644"/>
                        </a:lnTo>
                        <a:lnTo>
                          <a:pt x="504444" y="544830"/>
                        </a:lnTo>
                        <a:lnTo>
                          <a:pt x="549401" y="499110"/>
                        </a:lnTo>
                        <a:lnTo>
                          <a:pt x="583691" y="445008"/>
                        </a:lnTo>
                        <a:lnTo>
                          <a:pt x="605789" y="384810"/>
                        </a:lnTo>
                      </a:path>
                    </a:pathLst>
                  </a:custGeom>
                  <a:ln w="3175">
                    <a:solidFill>
                      <a:srgbClr val="000000"/>
                    </a:solidFill>
                  </a:ln>
                </p:spPr>
                <p:txBody>
                  <a:bodyPr wrap="square" lIns="0" tIns="0" rIns="0" bIns="0" rtlCol="0"/>
                  <a:lstStyle/>
                  <a:p>
                    <a:endParaRPr sz="800"/>
                  </a:p>
                </p:txBody>
              </p:sp>
              <p:sp>
                <p:nvSpPr>
                  <p:cNvPr id="203" name="object 186">
                    <a:extLst>
                      <a:ext uri="{FF2B5EF4-FFF2-40B4-BE49-F238E27FC236}">
                        <a16:creationId xmlns:a16="http://schemas.microsoft.com/office/drawing/2014/main" id="{14607C11-8252-158C-6E37-95203B67BFB0}"/>
                      </a:ext>
                    </a:extLst>
                  </p:cNvPr>
                  <p:cNvSpPr/>
                  <p:nvPr/>
                </p:nvSpPr>
                <p:spPr>
                  <a:xfrm>
                    <a:off x="1889760" y="4223765"/>
                    <a:ext cx="616585" cy="615950"/>
                  </a:xfrm>
                  <a:custGeom>
                    <a:avLst/>
                    <a:gdLst/>
                    <a:ahLst/>
                    <a:cxnLst/>
                    <a:rect l="l" t="t" r="r" b="b"/>
                    <a:pathLst>
                      <a:path w="616585" h="615950">
                        <a:moveTo>
                          <a:pt x="176021" y="43434"/>
                        </a:moveTo>
                        <a:lnTo>
                          <a:pt x="199644" y="19812"/>
                        </a:lnTo>
                      </a:path>
                      <a:path w="616585" h="615950">
                        <a:moveTo>
                          <a:pt x="19812" y="199644"/>
                        </a:moveTo>
                        <a:lnTo>
                          <a:pt x="44195" y="176022"/>
                        </a:lnTo>
                      </a:path>
                      <a:path w="616585" h="615950">
                        <a:moveTo>
                          <a:pt x="243839" y="19812"/>
                        </a:moveTo>
                        <a:lnTo>
                          <a:pt x="259079" y="3810"/>
                        </a:lnTo>
                      </a:path>
                      <a:path w="616585" h="615950">
                        <a:moveTo>
                          <a:pt x="3809" y="259080"/>
                        </a:moveTo>
                        <a:lnTo>
                          <a:pt x="19812" y="243078"/>
                        </a:lnTo>
                      </a:path>
                      <a:path w="616585" h="615950">
                        <a:moveTo>
                          <a:pt x="294131" y="12954"/>
                        </a:moveTo>
                        <a:lnTo>
                          <a:pt x="306323" y="0"/>
                        </a:lnTo>
                      </a:path>
                      <a:path w="616585" h="615950">
                        <a:moveTo>
                          <a:pt x="0" y="306324"/>
                        </a:moveTo>
                        <a:lnTo>
                          <a:pt x="12953" y="293370"/>
                        </a:lnTo>
                      </a:path>
                      <a:path w="616585" h="615950">
                        <a:moveTo>
                          <a:pt x="336803" y="13716"/>
                        </a:moveTo>
                        <a:lnTo>
                          <a:pt x="347471" y="2286"/>
                        </a:lnTo>
                      </a:path>
                      <a:path w="616585" h="615950">
                        <a:moveTo>
                          <a:pt x="3047" y="347472"/>
                        </a:moveTo>
                        <a:lnTo>
                          <a:pt x="13715" y="336042"/>
                        </a:lnTo>
                      </a:path>
                      <a:path w="616585" h="615950">
                        <a:moveTo>
                          <a:pt x="374141" y="19812"/>
                        </a:moveTo>
                        <a:lnTo>
                          <a:pt x="384047" y="9906"/>
                        </a:lnTo>
                      </a:path>
                      <a:path w="616585" h="615950">
                        <a:moveTo>
                          <a:pt x="9906" y="384048"/>
                        </a:moveTo>
                        <a:lnTo>
                          <a:pt x="19812" y="374142"/>
                        </a:lnTo>
                      </a:path>
                      <a:path w="616585" h="615950">
                        <a:moveTo>
                          <a:pt x="407669" y="29718"/>
                        </a:moveTo>
                        <a:lnTo>
                          <a:pt x="417575" y="19812"/>
                        </a:lnTo>
                      </a:path>
                      <a:path w="616585" h="615950">
                        <a:moveTo>
                          <a:pt x="19812" y="416813"/>
                        </a:moveTo>
                        <a:lnTo>
                          <a:pt x="29717" y="407670"/>
                        </a:lnTo>
                      </a:path>
                      <a:path w="616585" h="615950">
                        <a:moveTo>
                          <a:pt x="438912" y="42672"/>
                        </a:moveTo>
                        <a:lnTo>
                          <a:pt x="448056" y="33528"/>
                        </a:lnTo>
                      </a:path>
                      <a:path w="616585" h="615950">
                        <a:moveTo>
                          <a:pt x="33527" y="447294"/>
                        </a:moveTo>
                        <a:lnTo>
                          <a:pt x="42671" y="438150"/>
                        </a:lnTo>
                      </a:path>
                      <a:path w="616585" h="615950">
                        <a:moveTo>
                          <a:pt x="466344" y="57912"/>
                        </a:moveTo>
                        <a:lnTo>
                          <a:pt x="475488" y="49530"/>
                        </a:lnTo>
                      </a:path>
                      <a:path w="616585" h="615950">
                        <a:moveTo>
                          <a:pt x="49529" y="474725"/>
                        </a:moveTo>
                        <a:lnTo>
                          <a:pt x="58673" y="466344"/>
                        </a:lnTo>
                      </a:path>
                      <a:path w="616585" h="615950">
                        <a:moveTo>
                          <a:pt x="492251" y="76200"/>
                        </a:moveTo>
                        <a:lnTo>
                          <a:pt x="500633" y="67818"/>
                        </a:lnTo>
                      </a:path>
                      <a:path w="616585" h="615950">
                        <a:moveTo>
                          <a:pt x="67817" y="499872"/>
                        </a:moveTo>
                        <a:lnTo>
                          <a:pt x="76200" y="491489"/>
                        </a:lnTo>
                      </a:path>
                      <a:path w="616585" h="615950">
                        <a:moveTo>
                          <a:pt x="515112" y="96774"/>
                        </a:moveTo>
                        <a:lnTo>
                          <a:pt x="524256" y="87630"/>
                        </a:lnTo>
                      </a:path>
                      <a:path w="616585" h="615950">
                        <a:moveTo>
                          <a:pt x="88391" y="523494"/>
                        </a:moveTo>
                        <a:lnTo>
                          <a:pt x="96773" y="514350"/>
                        </a:lnTo>
                      </a:path>
                      <a:path w="616585" h="615950">
                        <a:moveTo>
                          <a:pt x="535685" y="119634"/>
                        </a:moveTo>
                        <a:lnTo>
                          <a:pt x="544829" y="110489"/>
                        </a:lnTo>
                      </a:path>
                      <a:path w="616585" h="615950">
                        <a:moveTo>
                          <a:pt x="110489" y="544068"/>
                        </a:moveTo>
                        <a:lnTo>
                          <a:pt x="119633" y="535686"/>
                        </a:lnTo>
                      </a:path>
                      <a:path w="616585" h="615950">
                        <a:moveTo>
                          <a:pt x="554735" y="144018"/>
                        </a:moveTo>
                        <a:lnTo>
                          <a:pt x="563879" y="135636"/>
                        </a:lnTo>
                      </a:path>
                      <a:path w="616585" h="615950">
                        <a:moveTo>
                          <a:pt x="135635" y="563118"/>
                        </a:moveTo>
                        <a:lnTo>
                          <a:pt x="144779" y="553974"/>
                        </a:lnTo>
                      </a:path>
                      <a:path w="616585" h="615950">
                        <a:moveTo>
                          <a:pt x="570738" y="171450"/>
                        </a:moveTo>
                        <a:lnTo>
                          <a:pt x="579882" y="162306"/>
                        </a:lnTo>
                      </a:path>
                      <a:path w="616585" h="615950">
                        <a:moveTo>
                          <a:pt x="163067" y="579120"/>
                        </a:moveTo>
                        <a:lnTo>
                          <a:pt x="171450" y="570738"/>
                        </a:lnTo>
                      </a:path>
                      <a:path w="616585" h="615950">
                        <a:moveTo>
                          <a:pt x="584453" y="201930"/>
                        </a:moveTo>
                        <a:lnTo>
                          <a:pt x="593597" y="192024"/>
                        </a:lnTo>
                      </a:path>
                      <a:path w="616585" h="615950">
                        <a:moveTo>
                          <a:pt x="192023" y="593598"/>
                        </a:moveTo>
                        <a:lnTo>
                          <a:pt x="201929" y="583692"/>
                        </a:lnTo>
                      </a:path>
                      <a:path w="616585" h="615950">
                        <a:moveTo>
                          <a:pt x="595121" y="234696"/>
                        </a:moveTo>
                        <a:lnTo>
                          <a:pt x="605027" y="224789"/>
                        </a:lnTo>
                      </a:path>
                      <a:path w="616585" h="615950">
                        <a:moveTo>
                          <a:pt x="224789" y="604266"/>
                        </a:moveTo>
                        <a:lnTo>
                          <a:pt x="234695" y="594360"/>
                        </a:lnTo>
                      </a:path>
                      <a:path w="616585" h="615950">
                        <a:moveTo>
                          <a:pt x="601979" y="271272"/>
                        </a:moveTo>
                        <a:lnTo>
                          <a:pt x="612647" y="260604"/>
                        </a:lnTo>
                      </a:path>
                      <a:path w="616585" h="615950">
                        <a:moveTo>
                          <a:pt x="260603" y="611886"/>
                        </a:moveTo>
                        <a:lnTo>
                          <a:pt x="271271" y="601218"/>
                        </a:lnTo>
                      </a:path>
                      <a:path w="616585" h="615950">
                        <a:moveTo>
                          <a:pt x="604265" y="312420"/>
                        </a:moveTo>
                        <a:lnTo>
                          <a:pt x="616457" y="300228"/>
                        </a:lnTo>
                      </a:path>
                      <a:path w="616585" h="615950">
                        <a:moveTo>
                          <a:pt x="300989" y="615696"/>
                        </a:moveTo>
                        <a:lnTo>
                          <a:pt x="313181" y="603504"/>
                        </a:lnTo>
                      </a:path>
                      <a:path w="616585" h="615950">
                        <a:moveTo>
                          <a:pt x="599694" y="361188"/>
                        </a:moveTo>
                        <a:lnTo>
                          <a:pt x="614171" y="345948"/>
                        </a:lnTo>
                      </a:path>
                      <a:path w="616585" h="615950">
                        <a:moveTo>
                          <a:pt x="346709" y="613410"/>
                        </a:moveTo>
                        <a:lnTo>
                          <a:pt x="361188" y="598932"/>
                        </a:lnTo>
                      </a:path>
                      <a:path w="616585" h="615950">
                        <a:moveTo>
                          <a:pt x="580644" y="422910"/>
                        </a:moveTo>
                        <a:lnTo>
                          <a:pt x="601979" y="402336"/>
                        </a:lnTo>
                      </a:path>
                      <a:path w="616585" h="615950">
                        <a:moveTo>
                          <a:pt x="402335" y="601218"/>
                        </a:moveTo>
                        <a:lnTo>
                          <a:pt x="422909" y="580644"/>
                        </a:lnTo>
                      </a:path>
                      <a:path w="616585" h="615950">
                        <a:moveTo>
                          <a:pt x="491489" y="555498"/>
                        </a:moveTo>
                        <a:lnTo>
                          <a:pt x="555497" y="491489"/>
                        </a:lnTo>
                      </a:path>
                      <a:path w="616585" h="615950">
                        <a:moveTo>
                          <a:pt x="49529" y="140970"/>
                        </a:moveTo>
                        <a:lnTo>
                          <a:pt x="140969" y="49530"/>
                        </a:lnTo>
                      </a:path>
                      <a:path w="616585" h="615950">
                        <a:moveTo>
                          <a:pt x="201929" y="32004"/>
                        </a:moveTo>
                        <a:lnTo>
                          <a:pt x="221741" y="12954"/>
                        </a:lnTo>
                      </a:path>
                      <a:path w="616585" h="615950">
                        <a:moveTo>
                          <a:pt x="12953" y="220980"/>
                        </a:moveTo>
                        <a:lnTo>
                          <a:pt x="32765" y="201930"/>
                        </a:lnTo>
                      </a:path>
                      <a:path w="616585" h="615950">
                        <a:moveTo>
                          <a:pt x="261365" y="16001"/>
                        </a:moveTo>
                        <a:lnTo>
                          <a:pt x="275844" y="1524"/>
                        </a:lnTo>
                      </a:path>
                      <a:path w="616585" h="615950">
                        <a:moveTo>
                          <a:pt x="2285" y="275844"/>
                        </a:moveTo>
                        <a:lnTo>
                          <a:pt x="16001" y="261366"/>
                        </a:lnTo>
                      </a:path>
                      <a:path w="616585" h="615950">
                        <a:moveTo>
                          <a:pt x="308609" y="12192"/>
                        </a:moveTo>
                        <a:lnTo>
                          <a:pt x="320801" y="762"/>
                        </a:lnTo>
                      </a:path>
                      <a:path w="616585" h="615950">
                        <a:moveTo>
                          <a:pt x="762" y="320801"/>
                        </a:moveTo>
                        <a:lnTo>
                          <a:pt x="12191" y="308610"/>
                        </a:lnTo>
                      </a:path>
                      <a:path w="616585" h="615950">
                        <a:moveTo>
                          <a:pt x="349757" y="15239"/>
                        </a:moveTo>
                        <a:lnTo>
                          <a:pt x="360425" y="4572"/>
                        </a:lnTo>
                      </a:path>
                      <a:path w="616585" h="615950">
                        <a:moveTo>
                          <a:pt x="4571" y="359663"/>
                        </a:moveTo>
                        <a:lnTo>
                          <a:pt x="15239" y="348996"/>
                        </a:lnTo>
                      </a:path>
                      <a:path w="616585" h="615950">
                        <a:moveTo>
                          <a:pt x="385571" y="22860"/>
                        </a:moveTo>
                        <a:lnTo>
                          <a:pt x="395477" y="12954"/>
                        </a:lnTo>
                      </a:path>
                      <a:path w="616585" h="615950">
                        <a:moveTo>
                          <a:pt x="12953" y="395478"/>
                        </a:moveTo>
                        <a:lnTo>
                          <a:pt x="22859" y="385572"/>
                        </a:lnTo>
                      </a:path>
                      <a:path w="616585" h="615950">
                        <a:moveTo>
                          <a:pt x="418338" y="33528"/>
                        </a:moveTo>
                        <a:lnTo>
                          <a:pt x="427481" y="24384"/>
                        </a:lnTo>
                      </a:path>
                      <a:path w="616585" h="615950">
                        <a:moveTo>
                          <a:pt x="24383" y="427482"/>
                        </a:moveTo>
                        <a:lnTo>
                          <a:pt x="33527" y="418338"/>
                        </a:lnTo>
                      </a:path>
                      <a:path w="616585" h="615950">
                        <a:moveTo>
                          <a:pt x="448056" y="47244"/>
                        </a:moveTo>
                        <a:lnTo>
                          <a:pt x="457200" y="38862"/>
                        </a:lnTo>
                      </a:path>
                      <a:path w="616585" h="615950">
                        <a:moveTo>
                          <a:pt x="38862" y="457200"/>
                        </a:moveTo>
                        <a:lnTo>
                          <a:pt x="48006" y="448056"/>
                        </a:lnTo>
                      </a:path>
                      <a:path w="616585" h="615950">
                        <a:moveTo>
                          <a:pt x="475488" y="64008"/>
                        </a:moveTo>
                        <a:lnTo>
                          <a:pt x="483869" y="54863"/>
                        </a:lnTo>
                      </a:path>
                      <a:path w="616585" h="615950">
                        <a:moveTo>
                          <a:pt x="54863" y="483870"/>
                        </a:moveTo>
                        <a:lnTo>
                          <a:pt x="64007" y="474725"/>
                        </a:lnTo>
                      </a:path>
                      <a:path w="616585" h="615950">
                        <a:moveTo>
                          <a:pt x="499871" y="83058"/>
                        </a:moveTo>
                        <a:lnTo>
                          <a:pt x="508253" y="73913"/>
                        </a:lnTo>
                      </a:path>
                      <a:path w="616585" h="615950">
                        <a:moveTo>
                          <a:pt x="73913" y="508254"/>
                        </a:moveTo>
                        <a:lnTo>
                          <a:pt x="83057" y="499872"/>
                        </a:lnTo>
                      </a:path>
                      <a:path w="616585" h="615950">
                        <a:moveTo>
                          <a:pt x="522731" y="103632"/>
                        </a:moveTo>
                        <a:lnTo>
                          <a:pt x="531113" y="95250"/>
                        </a:lnTo>
                      </a:path>
                      <a:path w="616585" h="615950">
                        <a:moveTo>
                          <a:pt x="95250" y="530351"/>
                        </a:moveTo>
                        <a:lnTo>
                          <a:pt x="104393" y="521970"/>
                        </a:lnTo>
                      </a:path>
                      <a:path w="616585" h="615950">
                        <a:moveTo>
                          <a:pt x="542544" y="127254"/>
                        </a:moveTo>
                        <a:lnTo>
                          <a:pt x="550926" y="118872"/>
                        </a:lnTo>
                      </a:path>
                      <a:path w="616585" h="615950">
                        <a:moveTo>
                          <a:pt x="118871" y="550926"/>
                        </a:moveTo>
                        <a:lnTo>
                          <a:pt x="127253" y="541782"/>
                        </a:lnTo>
                      </a:path>
                      <a:path w="616585" h="615950">
                        <a:moveTo>
                          <a:pt x="560069" y="153162"/>
                        </a:moveTo>
                        <a:lnTo>
                          <a:pt x="569213" y="144018"/>
                        </a:lnTo>
                      </a:path>
                      <a:path w="616585" h="615950">
                        <a:moveTo>
                          <a:pt x="144779" y="568451"/>
                        </a:moveTo>
                        <a:lnTo>
                          <a:pt x="153162" y="560070"/>
                        </a:lnTo>
                      </a:path>
                      <a:path w="616585" h="615950">
                        <a:moveTo>
                          <a:pt x="575309" y="181356"/>
                        </a:moveTo>
                        <a:lnTo>
                          <a:pt x="585215" y="172212"/>
                        </a:lnTo>
                      </a:path>
                      <a:path w="616585" h="615950">
                        <a:moveTo>
                          <a:pt x="172212" y="584454"/>
                        </a:moveTo>
                        <a:lnTo>
                          <a:pt x="181356" y="575310"/>
                        </a:lnTo>
                      </a:path>
                      <a:path w="616585" h="615950">
                        <a:moveTo>
                          <a:pt x="588263" y="212598"/>
                        </a:moveTo>
                        <a:lnTo>
                          <a:pt x="598169" y="202692"/>
                        </a:lnTo>
                      </a:path>
                      <a:path w="616585" h="615950">
                        <a:moveTo>
                          <a:pt x="202691" y="597408"/>
                        </a:moveTo>
                        <a:lnTo>
                          <a:pt x="212597" y="587501"/>
                        </a:lnTo>
                      </a:path>
                      <a:path w="616585" h="615950">
                        <a:moveTo>
                          <a:pt x="597407" y="246125"/>
                        </a:moveTo>
                        <a:lnTo>
                          <a:pt x="608076" y="236220"/>
                        </a:lnTo>
                      </a:path>
                      <a:path w="616585" h="615950">
                        <a:moveTo>
                          <a:pt x="236219" y="607313"/>
                        </a:moveTo>
                        <a:lnTo>
                          <a:pt x="246887" y="597408"/>
                        </a:lnTo>
                      </a:path>
                      <a:path w="616585" h="615950">
                        <a:moveTo>
                          <a:pt x="603503" y="284225"/>
                        </a:moveTo>
                        <a:lnTo>
                          <a:pt x="614171" y="273558"/>
                        </a:lnTo>
                      </a:path>
                      <a:path w="616585" h="615950">
                        <a:moveTo>
                          <a:pt x="273557" y="614172"/>
                        </a:moveTo>
                        <a:lnTo>
                          <a:pt x="284988" y="602742"/>
                        </a:lnTo>
                      </a:path>
                      <a:path w="616585" h="615950">
                        <a:moveTo>
                          <a:pt x="603503" y="327660"/>
                        </a:moveTo>
                        <a:lnTo>
                          <a:pt x="616457" y="314706"/>
                        </a:lnTo>
                      </a:path>
                      <a:path w="616585" h="615950">
                        <a:moveTo>
                          <a:pt x="315467" y="615696"/>
                        </a:moveTo>
                        <a:lnTo>
                          <a:pt x="328421" y="602742"/>
                        </a:lnTo>
                      </a:path>
                      <a:path w="616585" h="615950">
                        <a:moveTo>
                          <a:pt x="595121" y="379475"/>
                        </a:moveTo>
                        <a:lnTo>
                          <a:pt x="611123" y="363474"/>
                        </a:lnTo>
                      </a:path>
                      <a:path w="616585" h="615950">
                        <a:moveTo>
                          <a:pt x="363473" y="611124"/>
                        </a:moveTo>
                        <a:lnTo>
                          <a:pt x="379475" y="595122"/>
                        </a:lnTo>
                      </a:path>
                      <a:path w="616585" h="615950">
                        <a:moveTo>
                          <a:pt x="566927" y="451104"/>
                        </a:moveTo>
                        <a:lnTo>
                          <a:pt x="593597" y="424434"/>
                        </a:lnTo>
                      </a:path>
                      <a:path w="616585" h="615950">
                        <a:moveTo>
                          <a:pt x="425195" y="592836"/>
                        </a:moveTo>
                        <a:lnTo>
                          <a:pt x="451103" y="566928"/>
                        </a:lnTo>
                      </a:path>
                    </a:pathLst>
                  </a:custGeom>
                  <a:ln w="3175">
                    <a:solidFill>
                      <a:srgbClr val="00FFFF"/>
                    </a:solidFill>
                  </a:ln>
                </p:spPr>
                <p:txBody>
                  <a:bodyPr wrap="square" lIns="0" tIns="0" rIns="0" bIns="0" rtlCol="0"/>
                  <a:lstStyle/>
                  <a:p>
                    <a:endParaRPr sz="800"/>
                  </a:p>
                </p:txBody>
              </p:sp>
              <p:sp>
                <p:nvSpPr>
                  <p:cNvPr id="204" name="object 187">
                    <a:extLst>
                      <a:ext uri="{FF2B5EF4-FFF2-40B4-BE49-F238E27FC236}">
                        <a16:creationId xmlns:a16="http://schemas.microsoft.com/office/drawing/2014/main" id="{106A3862-BB01-8014-463C-0D48EED76279}"/>
                      </a:ext>
                    </a:extLst>
                  </p:cNvPr>
                  <p:cNvSpPr/>
                  <p:nvPr/>
                </p:nvSpPr>
                <p:spPr>
                  <a:xfrm>
                    <a:off x="1949196" y="3895343"/>
                    <a:ext cx="608965" cy="250825"/>
                  </a:xfrm>
                  <a:custGeom>
                    <a:avLst/>
                    <a:gdLst/>
                    <a:ahLst/>
                    <a:cxnLst/>
                    <a:rect l="l" t="t" r="r" b="b"/>
                    <a:pathLst>
                      <a:path w="608964" h="250825">
                        <a:moveTo>
                          <a:pt x="608838" y="250697"/>
                        </a:moveTo>
                        <a:lnTo>
                          <a:pt x="0" y="250697"/>
                        </a:lnTo>
                      </a:path>
                      <a:path w="608964" h="250825">
                        <a:moveTo>
                          <a:pt x="585216" y="112013"/>
                        </a:moveTo>
                        <a:lnTo>
                          <a:pt x="403098" y="112013"/>
                        </a:lnTo>
                      </a:path>
                      <a:path w="608964" h="250825">
                        <a:moveTo>
                          <a:pt x="585216" y="136397"/>
                        </a:moveTo>
                        <a:lnTo>
                          <a:pt x="403098" y="136397"/>
                        </a:lnTo>
                      </a:path>
                      <a:path w="608964" h="250825">
                        <a:moveTo>
                          <a:pt x="54864" y="0"/>
                        </a:moveTo>
                        <a:lnTo>
                          <a:pt x="53340" y="44195"/>
                        </a:lnTo>
                      </a:path>
                    </a:pathLst>
                  </a:custGeom>
                  <a:ln w="3175">
                    <a:solidFill>
                      <a:srgbClr val="000000"/>
                    </a:solidFill>
                  </a:ln>
                </p:spPr>
                <p:txBody>
                  <a:bodyPr wrap="square" lIns="0" tIns="0" rIns="0" bIns="0" rtlCol="0"/>
                  <a:lstStyle/>
                  <a:p>
                    <a:endParaRPr sz="800"/>
                  </a:p>
                </p:txBody>
              </p:sp>
              <p:sp>
                <p:nvSpPr>
                  <p:cNvPr id="205" name="object 188">
                    <a:extLst>
                      <a:ext uri="{FF2B5EF4-FFF2-40B4-BE49-F238E27FC236}">
                        <a16:creationId xmlns:a16="http://schemas.microsoft.com/office/drawing/2014/main" id="{F3E00745-5548-3FA5-2DBC-5614605E01B0}"/>
                      </a:ext>
                    </a:extLst>
                  </p:cNvPr>
                  <p:cNvSpPr/>
                  <p:nvPr/>
                </p:nvSpPr>
                <p:spPr>
                  <a:xfrm>
                    <a:off x="1832610" y="3912107"/>
                    <a:ext cx="0" cy="48895"/>
                  </a:xfrm>
                  <a:custGeom>
                    <a:avLst/>
                    <a:gdLst/>
                    <a:ahLst/>
                    <a:cxnLst/>
                    <a:rect l="l" t="t" r="r" b="b"/>
                    <a:pathLst>
                      <a:path h="48895">
                        <a:moveTo>
                          <a:pt x="0" y="48767"/>
                        </a:moveTo>
                        <a:lnTo>
                          <a:pt x="0" y="0"/>
                        </a:lnTo>
                      </a:path>
                    </a:pathLst>
                  </a:custGeom>
                  <a:ln w="3175">
                    <a:solidFill>
                      <a:srgbClr val="006500"/>
                    </a:solidFill>
                  </a:ln>
                </p:spPr>
                <p:txBody>
                  <a:bodyPr wrap="square" lIns="0" tIns="0" rIns="0" bIns="0" rtlCol="0"/>
                  <a:lstStyle/>
                  <a:p>
                    <a:endParaRPr sz="800"/>
                  </a:p>
                </p:txBody>
              </p:sp>
              <p:sp>
                <p:nvSpPr>
                  <p:cNvPr id="206" name="object 189">
                    <a:extLst>
                      <a:ext uri="{FF2B5EF4-FFF2-40B4-BE49-F238E27FC236}">
                        <a16:creationId xmlns:a16="http://schemas.microsoft.com/office/drawing/2014/main" id="{35AE6D37-DE98-40F7-955C-6AFA0D9F51DC}"/>
                      </a:ext>
                    </a:extLst>
                  </p:cNvPr>
                  <p:cNvSpPr/>
                  <p:nvPr/>
                </p:nvSpPr>
                <p:spPr>
                  <a:xfrm>
                    <a:off x="1838705" y="3895343"/>
                    <a:ext cx="0" cy="37465"/>
                  </a:xfrm>
                  <a:custGeom>
                    <a:avLst/>
                    <a:gdLst/>
                    <a:ahLst/>
                    <a:cxnLst/>
                    <a:rect l="l" t="t" r="r" b="b"/>
                    <a:pathLst>
                      <a:path h="37464">
                        <a:moveTo>
                          <a:pt x="0" y="37337"/>
                        </a:moveTo>
                        <a:lnTo>
                          <a:pt x="0" y="0"/>
                        </a:lnTo>
                      </a:path>
                    </a:pathLst>
                  </a:custGeom>
                  <a:ln w="3175">
                    <a:solidFill>
                      <a:srgbClr val="000000"/>
                    </a:solidFill>
                  </a:ln>
                </p:spPr>
                <p:txBody>
                  <a:bodyPr wrap="square" lIns="0" tIns="0" rIns="0" bIns="0" rtlCol="0"/>
                  <a:lstStyle/>
                  <a:p>
                    <a:endParaRPr sz="800"/>
                  </a:p>
                </p:txBody>
              </p:sp>
              <p:sp>
                <p:nvSpPr>
                  <p:cNvPr id="207" name="object 190">
                    <a:extLst>
                      <a:ext uri="{FF2B5EF4-FFF2-40B4-BE49-F238E27FC236}">
                        <a16:creationId xmlns:a16="http://schemas.microsoft.com/office/drawing/2014/main" id="{A181D8BF-B3B0-CDC2-7E7B-394F1D5C4F06}"/>
                      </a:ext>
                    </a:extLst>
                  </p:cNvPr>
                  <p:cNvSpPr/>
                  <p:nvPr/>
                </p:nvSpPr>
                <p:spPr>
                  <a:xfrm>
                    <a:off x="1853183" y="3895343"/>
                    <a:ext cx="128905" cy="37465"/>
                  </a:xfrm>
                  <a:custGeom>
                    <a:avLst/>
                    <a:gdLst/>
                    <a:ahLst/>
                    <a:cxnLst/>
                    <a:rect l="l" t="t" r="r" b="b"/>
                    <a:pathLst>
                      <a:path w="128905" h="37464">
                        <a:moveTo>
                          <a:pt x="58674" y="37337"/>
                        </a:moveTo>
                        <a:lnTo>
                          <a:pt x="95250" y="0"/>
                        </a:lnTo>
                      </a:path>
                      <a:path w="128905" h="37464">
                        <a:moveTo>
                          <a:pt x="0" y="37337"/>
                        </a:moveTo>
                        <a:lnTo>
                          <a:pt x="37338" y="0"/>
                        </a:lnTo>
                      </a:path>
                      <a:path w="128905" h="37464">
                        <a:moveTo>
                          <a:pt x="116586" y="37337"/>
                        </a:moveTo>
                        <a:lnTo>
                          <a:pt x="128778" y="25145"/>
                        </a:lnTo>
                      </a:path>
                    </a:pathLst>
                  </a:custGeom>
                  <a:ln w="3175">
                    <a:solidFill>
                      <a:srgbClr val="FF0000"/>
                    </a:solidFill>
                  </a:ln>
                </p:spPr>
                <p:txBody>
                  <a:bodyPr wrap="square" lIns="0" tIns="0" rIns="0" bIns="0" rtlCol="0"/>
                  <a:lstStyle/>
                  <a:p>
                    <a:endParaRPr sz="800"/>
                  </a:p>
                </p:txBody>
              </p:sp>
              <p:sp>
                <p:nvSpPr>
                  <p:cNvPr id="208" name="object 191">
                    <a:extLst>
                      <a:ext uri="{FF2B5EF4-FFF2-40B4-BE49-F238E27FC236}">
                        <a16:creationId xmlns:a16="http://schemas.microsoft.com/office/drawing/2014/main" id="{1298EF93-E63C-19D1-1B59-B849417C54A1}"/>
                      </a:ext>
                    </a:extLst>
                  </p:cNvPr>
                  <p:cNvSpPr/>
                  <p:nvPr/>
                </p:nvSpPr>
                <p:spPr>
                  <a:xfrm>
                    <a:off x="1581912" y="3895343"/>
                    <a:ext cx="400050" cy="44450"/>
                  </a:xfrm>
                  <a:custGeom>
                    <a:avLst/>
                    <a:gdLst/>
                    <a:ahLst/>
                    <a:cxnLst/>
                    <a:rect l="l" t="t" r="r" b="b"/>
                    <a:pathLst>
                      <a:path w="400050" h="44450">
                        <a:moveTo>
                          <a:pt x="400050" y="44195"/>
                        </a:moveTo>
                        <a:lnTo>
                          <a:pt x="399288" y="0"/>
                        </a:lnTo>
                      </a:path>
                      <a:path w="400050" h="44450">
                        <a:moveTo>
                          <a:pt x="9906" y="9143"/>
                        </a:moveTo>
                        <a:lnTo>
                          <a:pt x="0" y="28193"/>
                        </a:lnTo>
                      </a:path>
                    </a:pathLst>
                  </a:custGeom>
                  <a:ln w="3175">
                    <a:solidFill>
                      <a:srgbClr val="000000"/>
                    </a:solidFill>
                  </a:ln>
                </p:spPr>
                <p:txBody>
                  <a:bodyPr wrap="square" lIns="0" tIns="0" rIns="0" bIns="0" rtlCol="0"/>
                  <a:lstStyle/>
                  <a:p>
                    <a:endParaRPr sz="800"/>
                  </a:p>
                </p:txBody>
              </p:sp>
              <p:sp>
                <p:nvSpPr>
                  <p:cNvPr id="209" name="object 192">
                    <a:extLst>
                      <a:ext uri="{FF2B5EF4-FFF2-40B4-BE49-F238E27FC236}">
                        <a16:creationId xmlns:a16="http://schemas.microsoft.com/office/drawing/2014/main" id="{881C31B7-193F-19ED-1534-502B7818E77F}"/>
                      </a:ext>
                    </a:extLst>
                  </p:cNvPr>
                  <p:cNvSpPr/>
                  <p:nvPr/>
                </p:nvSpPr>
                <p:spPr>
                  <a:xfrm>
                    <a:off x="1633728" y="3912107"/>
                    <a:ext cx="109220" cy="45085"/>
                  </a:xfrm>
                  <a:custGeom>
                    <a:avLst/>
                    <a:gdLst/>
                    <a:ahLst/>
                    <a:cxnLst/>
                    <a:rect l="l" t="t" r="r" b="b"/>
                    <a:pathLst>
                      <a:path w="109219" h="45085">
                        <a:moveTo>
                          <a:pt x="108966" y="0"/>
                        </a:moveTo>
                        <a:lnTo>
                          <a:pt x="85344" y="1524"/>
                        </a:lnTo>
                        <a:lnTo>
                          <a:pt x="61722" y="7619"/>
                        </a:lnTo>
                        <a:lnTo>
                          <a:pt x="38862" y="16763"/>
                        </a:lnTo>
                        <a:lnTo>
                          <a:pt x="18288" y="28955"/>
                        </a:lnTo>
                        <a:lnTo>
                          <a:pt x="0" y="44957"/>
                        </a:lnTo>
                      </a:path>
                    </a:pathLst>
                  </a:custGeom>
                  <a:ln w="3175">
                    <a:solidFill>
                      <a:srgbClr val="006500"/>
                    </a:solidFill>
                  </a:ln>
                </p:spPr>
                <p:txBody>
                  <a:bodyPr wrap="square" lIns="0" tIns="0" rIns="0" bIns="0" rtlCol="0"/>
                  <a:lstStyle/>
                  <a:p>
                    <a:endParaRPr sz="800"/>
                  </a:p>
                </p:txBody>
              </p:sp>
              <p:sp>
                <p:nvSpPr>
                  <p:cNvPr id="210" name="object 193">
                    <a:extLst>
                      <a:ext uri="{FF2B5EF4-FFF2-40B4-BE49-F238E27FC236}">
                        <a16:creationId xmlns:a16="http://schemas.microsoft.com/office/drawing/2014/main" id="{AB44C186-6000-C497-78EF-D2ADC725DFD5}"/>
                      </a:ext>
                    </a:extLst>
                  </p:cNvPr>
                  <p:cNvSpPr/>
                  <p:nvPr/>
                </p:nvSpPr>
                <p:spPr>
                  <a:xfrm>
                    <a:off x="1992630" y="3803141"/>
                    <a:ext cx="0" cy="148590"/>
                  </a:xfrm>
                  <a:custGeom>
                    <a:avLst/>
                    <a:gdLst/>
                    <a:ahLst/>
                    <a:cxnLst/>
                    <a:rect l="l" t="t" r="r" b="b"/>
                    <a:pathLst>
                      <a:path h="148589">
                        <a:moveTo>
                          <a:pt x="0" y="0"/>
                        </a:moveTo>
                        <a:lnTo>
                          <a:pt x="0" y="148590"/>
                        </a:lnTo>
                      </a:path>
                    </a:pathLst>
                  </a:custGeom>
                  <a:ln w="3175">
                    <a:solidFill>
                      <a:srgbClr val="00FFFF"/>
                    </a:solidFill>
                  </a:ln>
                </p:spPr>
                <p:txBody>
                  <a:bodyPr wrap="square" lIns="0" tIns="0" rIns="0" bIns="0" rtlCol="0"/>
                  <a:lstStyle/>
                  <a:p>
                    <a:endParaRPr sz="800"/>
                  </a:p>
                </p:txBody>
              </p:sp>
              <p:sp>
                <p:nvSpPr>
                  <p:cNvPr id="211" name="object 194">
                    <a:extLst>
                      <a:ext uri="{FF2B5EF4-FFF2-40B4-BE49-F238E27FC236}">
                        <a16:creationId xmlns:a16="http://schemas.microsoft.com/office/drawing/2014/main" id="{0E8B393D-7F60-45E9-8D4E-E754A6019BD2}"/>
                      </a:ext>
                    </a:extLst>
                  </p:cNvPr>
                  <p:cNvSpPr/>
                  <p:nvPr/>
                </p:nvSpPr>
                <p:spPr>
                  <a:xfrm>
                    <a:off x="1581912" y="3706367"/>
                    <a:ext cx="212090" cy="217170"/>
                  </a:xfrm>
                  <a:custGeom>
                    <a:avLst/>
                    <a:gdLst/>
                    <a:ahLst/>
                    <a:cxnLst/>
                    <a:rect l="l" t="t" r="r" b="b"/>
                    <a:pathLst>
                      <a:path w="212089" h="217170">
                        <a:moveTo>
                          <a:pt x="9906" y="210312"/>
                        </a:moveTo>
                        <a:lnTo>
                          <a:pt x="9906" y="0"/>
                        </a:lnTo>
                      </a:path>
                      <a:path w="212089" h="217170">
                        <a:moveTo>
                          <a:pt x="191262" y="115824"/>
                        </a:moveTo>
                        <a:lnTo>
                          <a:pt x="124968" y="145542"/>
                        </a:lnTo>
                        <a:lnTo>
                          <a:pt x="61721" y="179070"/>
                        </a:lnTo>
                        <a:lnTo>
                          <a:pt x="0" y="217170"/>
                        </a:lnTo>
                      </a:path>
                      <a:path w="212089" h="217170">
                        <a:moveTo>
                          <a:pt x="211836" y="107442"/>
                        </a:moveTo>
                        <a:lnTo>
                          <a:pt x="159258" y="129540"/>
                        </a:lnTo>
                        <a:lnTo>
                          <a:pt x="108204" y="153924"/>
                        </a:lnTo>
                        <a:lnTo>
                          <a:pt x="58674" y="180594"/>
                        </a:lnTo>
                        <a:lnTo>
                          <a:pt x="9906" y="210312"/>
                        </a:lnTo>
                      </a:path>
                    </a:pathLst>
                  </a:custGeom>
                  <a:ln w="3175">
                    <a:solidFill>
                      <a:srgbClr val="000000"/>
                    </a:solidFill>
                  </a:ln>
                </p:spPr>
                <p:txBody>
                  <a:bodyPr wrap="square" lIns="0" tIns="0" rIns="0" bIns="0" rtlCol="0"/>
                  <a:lstStyle/>
                  <a:p>
                    <a:endParaRPr sz="800"/>
                  </a:p>
                </p:txBody>
              </p:sp>
              <p:sp>
                <p:nvSpPr>
                  <p:cNvPr id="212" name="object 195">
                    <a:extLst>
                      <a:ext uri="{FF2B5EF4-FFF2-40B4-BE49-F238E27FC236}">
                        <a16:creationId xmlns:a16="http://schemas.microsoft.com/office/drawing/2014/main" id="{5A981916-63F2-27AD-56E3-A9C5D097EDBC}"/>
                      </a:ext>
                    </a:extLst>
                  </p:cNvPr>
                  <p:cNvSpPr/>
                  <p:nvPr/>
                </p:nvSpPr>
                <p:spPr>
                  <a:xfrm>
                    <a:off x="1079754" y="3854195"/>
                    <a:ext cx="622935" cy="970915"/>
                  </a:xfrm>
                  <a:custGeom>
                    <a:avLst/>
                    <a:gdLst/>
                    <a:ahLst/>
                    <a:cxnLst/>
                    <a:rect l="l" t="t" r="r" b="b"/>
                    <a:pathLst>
                      <a:path w="622935" h="970914">
                        <a:moveTo>
                          <a:pt x="11430" y="843533"/>
                        </a:moveTo>
                        <a:lnTo>
                          <a:pt x="30480" y="823721"/>
                        </a:lnTo>
                      </a:path>
                      <a:path w="622935" h="970914">
                        <a:moveTo>
                          <a:pt x="23621" y="772667"/>
                        </a:moveTo>
                        <a:lnTo>
                          <a:pt x="44958" y="751331"/>
                        </a:lnTo>
                      </a:path>
                      <a:path w="622935" h="970914">
                        <a:moveTo>
                          <a:pt x="42671" y="695705"/>
                        </a:moveTo>
                        <a:lnTo>
                          <a:pt x="67056" y="671321"/>
                        </a:lnTo>
                      </a:path>
                      <a:path w="622935" h="970914">
                        <a:moveTo>
                          <a:pt x="70865" y="608838"/>
                        </a:moveTo>
                        <a:lnTo>
                          <a:pt x="100584" y="579881"/>
                        </a:lnTo>
                      </a:path>
                      <a:path w="622935" h="970914">
                        <a:moveTo>
                          <a:pt x="115823" y="506729"/>
                        </a:moveTo>
                        <a:lnTo>
                          <a:pt x="154685" y="467867"/>
                        </a:lnTo>
                      </a:path>
                      <a:path w="622935" h="970914">
                        <a:moveTo>
                          <a:pt x="583691" y="38862"/>
                        </a:moveTo>
                        <a:lnTo>
                          <a:pt x="622554" y="0"/>
                        </a:lnTo>
                      </a:path>
                      <a:path w="622935" h="970914">
                        <a:moveTo>
                          <a:pt x="198881" y="364998"/>
                        </a:moveTo>
                        <a:lnTo>
                          <a:pt x="300227" y="263651"/>
                        </a:lnTo>
                      </a:path>
                      <a:path w="622935" h="970914">
                        <a:moveTo>
                          <a:pt x="380237" y="184403"/>
                        </a:moveTo>
                        <a:lnTo>
                          <a:pt x="480821" y="83819"/>
                        </a:lnTo>
                      </a:path>
                      <a:path w="622935" h="970914">
                        <a:moveTo>
                          <a:pt x="3809" y="909065"/>
                        </a:moveTo>
                        <a:lnTo>
                          <a:pt x="22098" y="890777"/>
                        </a:lnTo>
                      </a:path>
                      <a:path w="622935" h="970914">
                        <a:moveTo>
                          <a:pt x="0" y="970788"/>
                        </a:moveTo>
                        <a:lnTo>
                          <a:pt x="17526" y="953262"/>
                        </a:lnTo>
                      </a:path>
                    </a:pathLst>
                  </a:custGeom>
                  <a:ln w="3175">
                    <a:solidFill>
                      <a:srgbClr val="FF0000"/>
                    </a:solidFill>
                  </a:ln>
                </p:spPr>
                <p:txBody>
                  <a:bodyPr wrap="square" lIns="0" tIns="0" rIns="0" bIns="0" rtlCol="0"/>
                  <a:lstStyle/>
                  <a:p>
                    <a:endParaRPr sz="800"/>
                  </a:p>
                </p:txBody>
              </p:sp>
              <p:pic>
                <p:nvPicPr>
                  <p:cNvPr id="213" name="object 196">
                    <a:extLst>
                      <a:ext uri="{FF2B5EF4-FFF2-40B4-BE49-F238E27FC236}">
                        <a16:creationId xmlns:a16="http://schemas.microsoft.com/office/drawing/2014/main" id="{505FCFB7-C3AB-959E-E3A6-67AF6D4527A2}"/>
                      </a:ext>
                    </a:extLst>
                  </p:cNvPr>
                  <p:cNvPicPr/>
                  <p:nvPr/>
                </p:nvPicPr>
                <p:blipFill>
                  <a:blip r:embed="rId17" cstate="print"/>
                  <a:stretch>
                    <a:fillRect/>
                  </a:stretch>
                </p:blipFill>
                <p:spPr>
                  <a:xfrm>
                    <a:off x="1605915" y="3977258"/>
                    <a:ext cx="128778" cy="303275"/>
                  </a:xfrm>
                  <a:prstGeom prst="rect">
                    <a:avLst/>
                  </a:prstGeom>
                </p:spPr>
              </p:pic>
              <p:sp>
                <p:nvSpPr>
                  <p:cNvPr id="214" name="object 197">
                    <a:extLst>
                      <a:ext uri="{FF2B5EF4-FFF2-40B4-BE49-F238E27FC236}">
                        <a16:creationId xmlns:a16="http://schemas.microsoft.com/office/drawing/2014/main" id="{B36972D5-DB07-88A7-9845-9CFAD8027A76}"/>
                      </a:ext>
                    </a:extLst>
                  </p:cNvPr>
                  <p:cNvSpPr/>
                  <p:nvPr/>
                </p:nvSpPr>
                <p:spPr>
                  <a:xfrm>
                    <a:off x="1690116" y="4483607"/>
                    <a:ext cx="33020" cy="0"/>
                  </a:xfrm>
                  <a:custGeom>
                    <a:avLst/>
                    <a:gdLst/>
                    <a:ahLst/>
                    <a:cxnLst/>
                    <a:rect l="l" t="t" r="r" b="b"/>
                    <a:pathLst>
                      <a:path w="33019">
                        <a:moveTo>
                          <a:pt x="32765" y="0"/>
                        </a:moveTo>
                        <a:lnTo>
                          <a:pt x="0" y="0"/>
                        </a:lnTo>
                      </a:path>
                    </a:pathLst>
                  </a:custGeom>
                  <a:ln w="3175">
                    <a:solidFill>
                      <a:srgbClr val="000000"/>
                    </a:solidFill>
                  </a:ln>
                </p:spPr>
                <p:txBody>
                  <a:bodyPr wrap="square" lIns="0" tIns="0" rIns="0" bIns="0" rtlCol="0"/>
                  <a:lstStyle/>
                  <a:p>
                    <a:endParaRPr sz="800"/>
                  </a:p>
                </p:txBody>
              </p:sp>
              <p:pic>
                <p:nvPicPr>
                  <p:cNvPr id="215" name="object 198">
                    <a:extLst>
                      <a:ext uri="{FF2B5EF4-FFF2-40B4-BE49-F238E27FC236}">
                        <a16:creationId xmlns:a16="http://schemas.microsoft.com/office/drawing/2014/main" id="{11E00436-36AB-0538-FB32-1903FEBA7833}"/>
                      </a:ext>
                    </a:extLst>
                  </p:cNvPr>
                  <p:cNvPicPr/>
                  <p:nvPr/>
                </p:nvPicPr>
                <p:blipFill>
                  <a:blip r:embed="rId18" cstate="print"/>
                  <a:stretch>
                    <a:fillRect/>
                  </a:stretch>
                </p:blipFill>
                <p:spPr>
                  <a:xfrm>
                    <a:off x="1639062" y="4606670"/>
                    <a:ext cx="171069" cy="152400"/>
                  </a:xfrm>
                  <a:prstGeom prst="rect">
                    <a:avLst/>
                  </a:prstGeom>
                </p:spPr>
              </p:pic>
              <p:sp>
                <p:nvSpPr>
                  <p:cNvPr id="216" name="object 199">
                    <a:extLst>
                      <a:ext uri="{FF2B5EF4-FFF2-40B4-BE49-F238E27FC236}">
                        <a16:creationId xmlns:a16="http://schemas.microsoft.com/office/drawing/2014/main" id="{402220BD-7E40-F763-A98F-690BB8D50FA2}"/>
                      </a:ext>
                    </a:extLst>
                  </p:cNvPr>
                  <p:cNvSpPr/>
                  <p:nvPr/>
                </p:nvSpPr>
                <p:spPr>
                  <a:xfrm>
                    <a:off x="1409700" y="4114037"/>
                    <a:ext cx="604520" cy="405765"/>
                  </a:xfrm>
                  <a:custGeom>
                    <a:avLst/>
                    <a:gdLst/>
                    <a:ahLst/>
                    <a:cxnLst/>
                    <a:rect l="l" t="t" r="r" b="b"/>
                    <a:pathLst>
                      <a:path w="604519" h="405764">
                        <a:moveTo>
                          <a:pt x="604266" y="0"/>
                        </a:moveTo>
                        <a:lnTo>
                          <a:pt x="537972" y="6858"/>
                        </a:lnTo>
                        <a:lnTo>
                          <a:pt x="473963" y="27432"/>
                        </a:lnTo>
                        <a:lnTo>
                          <a:pt x="416051" y="60960"/>
                        </a:lnTo>
                        <a:lnTo>
                          <a:pt x="366522" y="105917"/>
                        </a:lnTo>
                        <a:lnTo>
                          <a:pt x="326898" y="160020"/>
                        </a:lnTo>
                        <a:lnTo>
                          <a:pt x="299466" y="220979"/>
                        </a:lnTo>
                        <a:lnTo>
                          <a:pt x="285750" y="287274"/>
                        </a:lnTo>
                        <a:lnTo>
                          <a:pt x="284225" y="320039"/>
                        </a:lnTo>
                      </a:path>
                      <a:path w="604519" h="405764">
                        <a:moveTo>
                          <a:pt x="604266" y="24384"/>
                        </a:moveTo>
                        <a:lnTo>
                          <a:pt x="538733" y="32003"/>
                        </a:lnTo>
                        <a:lnTo>
                          <a:pt x="476250" y="54101"/>
                        </a:lnTo>
                        <a:lnTo>
                          <a:pt x="419862" y="89153"/>
                        </a:lnTo>
                        <a:lnTo>
                          <a:pt x="373380" y="135636"/>
                        </a:lnTo>
                        <a:lnTo>
                          <a:pt x="338327" y="192024"/>
                        </a:lnTo>
                        <a:lnTo>
                          <a:pt x="316230" y="254508"/>
                        </a:lnTo>
                        <a:lnTo>
                          <a:pt x="310895" y="287274"/>
                        </a:lnTo>
                        <a:lnTo>
                          <a:pt x="308610" y="320039"/>
                        </a:lnTo>
                      </a:path>
                      <a:path w="604519" h="405764">
                        <a:moveTo>
                          <a:pt x="51815" y="268224"/>
                        </a:moveTo>
                        <a:lnTo>
                          <a:pt x="13715" y="293370"/>
                        </a:lnTo>
                        <a:lnTo>
                          <a:pt x="0" y="336803"/>
                        </a:lnTo>
                        <a:lnTo>
                          <a:pt x="1524" y="352044"/>
                        </a:lnTo>
                        <a:lnTo>
                          <a:pt x="25908" y="390906"/>
                        </a:lnTo>
                        <a:lnTo>
                          <a:pt x="69341" y="405384"/>
                        </a:lnTo>
                        <a:lnTo>
                          <a:pt x="84581" y="403860"/>
                        </a:lnTo>
                        <a:lnTo>
                          <a:pt x="123443" y="379475"/>
                        </a:lnTo>
                        <a:lnTo>
                          <a:pt x="139446" y="336803"/>
                        </a:lnTo>
                        <a:lnTo>
                          <a:pt x="137922" y="321563"/>
                        </a:lnTo>
                        <a:lnTo>
                          <a:pt x="114299" y="281939"/>
                        </a:lnTo>
                        <a:lnTo>
                          <a:pt x="86867" y="268224"/>
                        </a:lnTo>
                      </a:path>
                    </a:pathLst>
                  </a:custGeom>
                  <a:ln w="3175">
                    <a:solidFill>
                      <a:srgbClr val="000000"/>
                    </a:solidFill>
                  </a:ln>
                </p:spPr>
                <p:txBody>
                  <a:bodyPr wrap="square" lIns="0" tIns="0" rIns="0" bIns="0" rtlCol="0"/>
                  <a:lstStyle/>
                  <a:p>
                    <a:endParaRPr sz="800"/>
                  </a:p>
                </p:txBody>
              </p:sp>
              <p:sp>
                <p:nvSpPr>
                  <p:cNvPr id="217" name="object 200">
                    <a:extLst>
                      <a:ext uri="{FF2B5EF4-FFF2-40B4-BE49-F238E27FC236}">
                        <a16:creationId xmlns:a16="http://schemas.microsoft.com/office/drawing/2014/main" id="{57C55A13-4568-27B5-5654-A5B96E2AAB90}"/>
                      </a:ext>
                    </a:extLst>
                  </p:cNvPr>
                  <p:cNvSpPr/>
                  <p:nvPr/>
                </p:nvSpPr>
                <p:spPr>
                  <a:xfrm>
                    <a:off x="1479042" y="4312919"/>
                    <a:ext cx="0" cy="224790"/>
                  </a:xfrm>
                  <a:custGeom>
                    <a:avLst/>
                    <a:gdLst/>
                    <a:ahLst/>
                    <a:cxnLst/>
                    <a:rect l="l" t="t" r="r" b="b"/>
                    <a:pathLst>
                      <a:path h="224789">
                        <a:moveTo>
                          <a:pt x="0" y="224789"/>
                        </a:moveTo>
                        <a:lnTo>
                          <a:pt x="0" y="0"/>
                        </a:lnTo>
                      </a:path>
                    </a:pathLst>
                  </a:custGeom>
                  <a:ln w="3175">
                    <a:solidFill>
                      <a:srgbClr val="00FFFF"/>
                    </a:solidFill>
                  </a:ln>
                </p:spPr>
                <p:txBody>
                  <a:bodyPr wrap="square" lIns="0" tIns="0" rIns="0" bIns="0" rtlCol="0"/>
                  <a:lstStyle/>
                  <a:p>
                    <a:endParaRPr sz="800"/>
                  </a:p>
                </p:txBody>
              </p:sp>
              <p:sp>
                <p:nvSpPr>
                  <p:cNvPr id="218" name="object 201">
                    <a:extLst>
                      <a:ext uri="{FF2B5EF4-FFF2-40B4-BE49-F238E27FC236}">
                        <a16:creationId xmlns:a16="http://schemas.microsoft.com/office/drawing/2014/main" id="{FDAE79F6-F2B1-E457-0444-B4E579AE811D}"/>
                      </a:ext>
                    </a:extLst>
                  </p:cNvPr>
                  <p:cNvSpPr/>
                  <p:nvPr/>
                </p:nvSpPr>
                <p:spPr>
                  <a:xfrm>
                    <a:off x="1612392" y="4323587"/>
                    <a:ext cx="10795" cy="280670"/>
                  </a:xfrm>
                  <a:custGeom>
                    <a:avLst/>
                    <a:gdLst/>
                    <a:ahLst/>
                    <a:cxnLst/>
                    <a:rect l="l" t="t" r="r" b="b"/>
                    <a:pathLst>
                      <a:path w="10794" h="280670">
                        <a:moveTo>
                          <a:pt x="0" y="239267"/>
                        </a:moveTo>
                        <a:lnTo>
                          <a:pt x="0" y="0"/>
                        </a:lnTo>
                      </a:path>
                      <a:path w="10794" h="280670">
                        <a:moveTo>
                          <a:pt x="10668" y="280415"/>
                        </a:moveTo>
                        <a:lnTo>
                          <a:pt x="10668" y="0"/>
                        </a:lnTo>
                      </a:path>
                    </a:pathLst>
                  </a:custGeom>
                  <a:ln w="3175">
                    <a:solidFill>
                      <a:srgbClr val="000000"/>
                    </a:solidFill>
                  </a:ln>
                </p:spPr>
                <p:txBody>
                  <a:bodyPr wrap="square" lIns="0" tIns="0" rIns="0" bIns="0" rtlCol="0"/>
                  <a:lstStyle/>
                  <a:p>
                    <a:endParaRPr sz="800"/>
                  </a:p>
                </p:txBody>
              </p:sp>
              <p:sp>
                <p:nvSpPr>
                  <p:cNvPr id="219" name="object 202">
                    <a:extLst>
                      <a:ext uri="{FF2B5EF4-FFF2-40B4-BE49-F238E27FC236}">
                        <a16:creationId xmlns:a16="http://schemas.microsoft.com/office/drawing/2014/main" id="{C888E8D3-0645-1439-8669-F28E0C66C177}"/>
                      </a:ext>
                    </a:extLst>
                  </p:cNvPr>
                  <p:cNvSpPr/>
                  <p:nvPr/>
                </p:nvSpPr>
                <p:spPr>
                  <a:xfrm>
                    <a:off x="1594104" y="4323587"/>
                    <a:ext cx="0" cy="201295"/>
                  </a:xfrm>
                  <a:custGeom>
                    <a:avLst/>
                    <a:gdLst/>
                    <a:ahLst/>
                    <a:cxnLst/>
                    <a:rect l="l" t="t" r="r" b="b"/>
                    <a:pathLst>
                      <a:path h="201295">
                        <a:moveTo>
                          <a:pt x="0" y="201167"/>
                        </a:moveTo>
                        <a:lnTo>
                          <a:pt x="0" y="0"/>
                        </a:lnTo>
                      </a:path>
                    </a:pathLst>
                  </a:custGeom>
                  <a:ln w="3175">
                    <a:solidFill>
                      <a:srgbClr val="006500"/>
                    </a:solidFill>
                  </a:ln>
                </p:spPr>
                <p:txBody>
                  <a:bodyPr wrap="square" lIns="0" tIns="0" rIns="0" bIns="0" rtlCol="0"/>
                  <a:lstStyle/>
                  <a:p>
                    <a:endParaRPr sz="800"/>
                  </a:p>
                </p:txBody>
              </p:sp>
              <p:sp>
                <p:nvSpPr>
                  <p:cNvPr id="220" name="object 203">
                    <a:extLst>
                      <a:ext uri="{FF2B5EF4-FFF2-40B4-BE49-F238E27FC236}">
                        <a16:creationId xmlns:a16="http://schemas.microsoft.com/office/drawing/2014/main" id="{35C09093-49EF-A871-3A21-650381CF943C}"/>
                      </a:ext>
                    </a:extLst>
                  </p:cNvPr>
                  <p:cNvSpPr/>
                  <p:nvPr/>
                </p:nvSpPr>
                <p:spPr>
                  <a:xfrm>
                    <a:off x="1383792" y="4354067"/>
                    <a:ext cx="190500" cy="191770"/>
                  </a:xfrm>
                  <a:custGeom>
                    <a:avLst/>
                    <a:gdLst/>
                    <a:ahLst/>
                    <a:cxnLst/>
                    <a:rect l="l" t="t" r="r" b="b"/>
                    <a:pathLst>
                      <a:path w="190500" h="191770">
                        <a:moveTo>
                          <a:pt x="95250" y="191262"/>
                        </a:moveTo>
                        <a:lnTo>
                          <a:pt x="95249" y="0"/>
                        </a:lnTo>
                      </a:path>
                      <a:path w="190500" h="191770">
                        <a:moveTo>
                          <a:pt x="0" y="96012"/>
                        </a:moveTo>
                        <a:lnTo>
                          <a:pt x="190500" y="96012"/>
                        </a:lnTo>
                      </a:path>
                    </a:pathLst>
                  </a:custGeom>
                  <a:ln w="3175">
                    <a:solidFill>
                      <a:srgbClr val="00FFFF"/>
                    </a:solidFill>
                  </a:ln>
                </p:spPr>
                <p:txBody>
                  <a:bodyPr wrap="square" lIns="0" tIns="0" rIns="0" bIns="0" rtlCol="0"/>
                  <a:lstStyle/>
                  <a:p>
                    <a:endParaRPr sz="800"/>
                  </a:p>
                </p:txBody>
              </p:sp>
              <p:sp>
                <p:nvSpPr>
                  <p:cNvPr id="221" name="object 204">
                    <a:extLst>
                      <a:ext uri="{FF2B5EF4-FFF2-40B4-BE49-F238E27FC236}">
                        <a16:creationId xmlns:a16="http://schemas.microsoft.com/office/drawing/2014/main" id="{88C0647F-FE62-5E79-304F-C0A0497A7588}"/>
                      </a:ext>
                    </a:extLst>
                  </p:cNvPr>
                  <p:cNvSpPr/>
                  <p:nvPr/>
                </p:nvSpPr>
                <p:spPr>
                  <a:xfrm>
                    <a:off x="1417320" y="4387595"/>
                    <a:ext cx="273050" cy="219710"/>
                  </a:xfrm>
                  <a:custGeom>
                    <a:avLst/>
                    <a:gdLst/>
                    <a:ahLst/>
                    <a:cxnLst/>
                    <a:rect l="l" t="t" r="r" b="b"/>
                    <a:pathLst>
                      <a:path w="273050" h="219710">
                        <a:moveTo>
                          <a:pt x="124206" y="62483"/>
                        </a:moveTo>
                        <a:lnTo>
                          <a:pt x="110489" y="23621"/>
                        </a:lnTo>
                        <a:lnTo>
                          <a:pt x="75437" y="1524"/>
                        </a:lnTo>
                        <a:lnTo>
                          <a:pt x="61721" y="0"/>
                        </a:lnTo>
                        <a:lnTo>
                          <a:pt x="48005" y="1524"/>
                        </a:lnTo>
                        <a:lnTo>
                          <a:pt x="12953" y="23621"/>
                        </a:lnTo>
                        <a:lnTo>
                          <a:pt x="0" y="62483"/>
                        </a:lnTo>
                        <a:lnTo>
                          <a:pt x="1524" y="76200"/>
                        </a:lnTo>
                        <a:lnTo>
                          <a:pt x="22860" y="110489"/>
                        </a:lnTo>
                        <a:lnTo>
                          <a:pt x="61721" y="124205"/>
                        </a:lnTo>
                        <a:lnTo>
                          <a:pt x="75438" y="122681"/>
                        </a:lnTo>
                        <a:lnTo>
                          <a:pt x="110490" y="100583"/>
                        </a:lnTo>
                        <a:lnTo>
                          <a:pt x="124206" y="62483"/>
                        </a:lnTo>
                      </a:path>
                      <a:path w="273050" h="219710">
                        <a:moveTo>
                          <a:pt x="118110" y="62483"/>
                        </a:moveTo>
                        <a:lnTo>
                          <a:pt x="101345" y="22098"/>
                        </a:lnTo>
                        <a:lnTo>
                          <a:pt x="61721" y="6095"/>
                        </a:lnTo>
                        <a:lnTo>
                          <a:pt x="47243" y="7619"/>
                        </a:lnTo>
                        <a:lnTo>
                          <a:pt x="12954" y="34289"/>
                        </a:lnTo>
                        <a:lnTo>
                          <a:pt x="5334" y="62483"/>
                        </a:lnTo>
                        <a:lnTo>
                          <a:pt x="7620" y="76962"/>
                        </a:lnTo>
                        <a:lnTo>
                          <a:pt x="33528" y="111251"/>
                        </a:lnTo>
                        <a:lnTo>
                          <a:pt x="61721" y="118109"/>
                        </a:lnTo>
                        <a:lnTo>
                          <a:pt x="76200" y="116586"/>
                        </a:lnTo>
                        <a:lnTo>
                          <a:pt x="110490" y="90677"/>
                        </a:lnTo>
                        <a:lnTo>
                          <a:pt x="118110" y="62483"/>
                        </a:lnTo>
                      </a:path>
                      <a:path w="273050" h="219710">
                        <a:moveTo>
                          <a:pt x="272796" y="96012"/>
                        </a:moveTo>
                        <a:lnTo>
                          <a:pt x="272796" y="219455"/>
                        </a:lnTo>
                      </a:path>
                      <a:path w="273050" h="219710">
                        <a:moveTo>
                          <a:pt x="195072" y="175259"/>
                        </a:moveTo>
                        <a:lnTo>
                          <a:pt x="188976" y="175259"/>
                        </a:lnTo>
                      </a:path>
                    </a:pathLst>
                  </a:custGeom>
                  <a:ln w="3175">
                    <a:solidFill>
                      <a:srgbClr val="000000"/>
                    </a:solidFill>
                  </a:ln>
                </p:spPr>
                <p:txBody>
                  <a:bodyPr wrap="square" lIns="0" tIns="0" rIns="0" bIns="0" rtlCol="0"/>
                  <a:lstStyle/>
                  <a:p>
                    <a:endParaRPr sz="800"/>
                  </a:p>
                </p:txBody>
              </p:sp>
              <p:sp>
                <p:nvSpPr>
                  <p:cNvPr id="222" name="object 205">
                    <a:extLst>
                      <a:ext uri="{FF2B5EF4-FFF2-40B4-BE49-F238E27FC236}">
                        <a16:creationId xmlns:a16="http://schemas.microsoft.com/office/drawing/2014/main" id="{63450802-3B1F-F02D-4E9A-554B23E327CE}"/>
                      </a:ext>
                    </a:extLst>
                  </p:cNvPr>
                  <p:cNvSpPr/>
                  <p:nvPr/>
                </p:nvSpPr>
                <p:spPr>
                  <a:xfrm>
                    <a:off x="1590294" y="4583429"/>
                    <a:ext cx="60325" cy="0"/>
                  </a:xfrm>
                  <a:custGeom>
                    <a:avLst/>
                    <a:gdLst/>
                    <a:ahLst/>
                    <a:cxnLst/>
                    <a:rect l="l" t="t" r="r" b="b"/>
                    <a:pathLst>
                      <a:path w="60325">
                        <a:moveTo>
                          <a:pt x="60198" y="0"/>
                        </a:moveTo>
                        <a:lnTo>
                          <a:pt x="0" y="0"/>
                        </a:lnTo>
                      </a:path>
                    </a:pathLst>
                  </a:custGeom>
                  <a:ln w="3175">
                    <a:solidFill>
                      <a:srgbClr val="00FFFF"/>
                    </a:solidFill>
                  </a:ln>
                </p:spPr>
                <p:txBody>
                  <a:bodyPr wrap="square" lIns="0" tIns="0" rIns="0" bIns="0" rtlCol="0"/>
                  <a:lstStyle/>
                  <a:p>
                    <a:endParaRPr sz="800"/>
                  </a:p>
                </p:txBody>
              </p:sp>
              <p:sp>
                <p:nvSpPr>
                  <p:cNvPr id="223" name="object 206">
                    <a:extLst>
                      <a:ext uri="{FF2B5EF4-FFF2-40B4-BE49-F238E27FC236}">
                        <a16:creationId xmlns:a16="http://schemas.microsoft.com/office/drawing/2014/main" id="{38C5E978-9918-8391-5132-4D724DBEAE1D}"/>
                      </a:ext>
                    </a:extLst>
                  </p:cNvPr>
                  <p:cNvSpPr/>
                  <p:nvPr/>
                </p:nvSpPr>
                <p:spPr>
                  <a:xfrm>
                    <a:off x="1588008" y="4524755"/>
                    <a:ext cx="6350" cy="38100"/>
                  </a:xfrm>
                  <a:custGeom>
                    <a:avLst/>
                    <a:gdLst/>
                    <a:ahLst/>
                    <a:cxnLst/>
                    <a:rect l="l" t="t" r="r" b="b"/>
                    <a:pathLst>
                      <a:path w="6350" h="38100">
                        <a:moveTo>
                          <a:pt x="6095" y="0"/>
                        </a:moveTo>
                        <a:lnTo>
                          <a:pt x="0" y="38100"/>
                        </a:lnTo>
                      </a:path>
                    </a:pathLst>
                  </a:custGeom>
                  <a:ln w="3175">
                    <a:solidFill>
                      <a:srgbClr val="006500"/>
                    </a:solidFill>
                  </a:ln>
                </p:spPr>
                <p:txBody>
                  <a:bodyPr wrap="square" lIns="0" tIns="0" rIns="0" bIns="0" rtlCol="0"/>
                  <a:lstStyle/>
                  <a:p>
                    <a:endParaRPr sz="800"/>
                  </a:p>
                </p:txBody>
              </p:sp>
              <p:sp>
                <p:nvSpPr>
                  <p:cNvPr id="224" name="object 207">
                    <a:extLst>
                      <a:ext uri="{FF2B5EF4-FFF2-40B4-BE49-F238E27FC236}">
                        <a16:creationId xmlns:a16="http://schemas.microsoft.com/office/drawing/2014/main" id="{AA0B0C16-16CC-A398-293B-063A01519BBA}"/>
                      </a:ext>
                    </a:extLst>
                  </p:cNvPr>
                  <p:cNvSpPr/>
                  <p:nvPr/>
                </p:nvSpPr>
                <p:spPr>
                  <a:xfrm>
                    <a:off x="1612392" y="4434077"/>
                    <a:ext cx="81915" cy="170180"/>
                  </a:xfrm>
                  <a:custGeom>
                    <a:avLst/>
                    <a:gdLst/>
                    <a:ahLst/>
                    <a:cxnLst/>
                    <a:rect l="l" t="t" r="r" b="b"/>
                    <a:pathLst>
                      <a:path w="81914" h="170179">
                        <a:moveTo>
                          <a:pt x="63246" y="102870"/>
                        </a:moveTo>
                        <a:lnTo>
                          <a:pt x="61721" y="110489"/>
                        </a:lnTo>
                        <a:lnTo>
                          <a:pt x="63246" y="117348"/>
                        </a:lnTo>
                        <a:lnTo>
                          <a:pt x="61721" y="121158"/>
                        </a:lnTo>
                        <a:lnTo>
                          <a:pt x="63246" y="124968"/>
                        </a:lnTo>
                      </a:path>
                      <a:path w="81914" h="170179">
                        <a:moveTo>
                          <a:pt x="63246" y="95250"/>
                        </a:moveTo>
                        <a:lnTo>
                          <a:pt x="61721" y="99060"/>
                        </a:lnTo>
                        <a:lnTo>
                          <a:pt x="63246" y="102870"/>
                        </a:lnTo>
                      </a:path>
                      <a:path w="81914" h="170179">
                        <a:moveTo>
                          <a:pt x="63246" y="139446"/>
                        </a:moveTo>
                        <a:lnTo>
                          <a:pt x="61721" y="147066"/>
                        </a:lnTo>
                        <a:lnTo>
                          <a:pt x="63246" y="153924"/>
                        </a:lnTo>
                        <a:lnTo>
                          <a:pt x="61721" y="157734"/>
                        </a:lnTo>
                        <a:lnTo>
                          <a:pt x="63246" y="161544"/>
                        </a:lnTo>
                      </a:path>
                      <a:path w="81914" h="170179">
                        <a:moveTo>
                          <a:pt x="63246" y="132587"/>
                        </a:moveTo>
                        <a:lnTo>
                          <a:pt x="61721" y="136398"/>
                        </a:lnTo>
                        <a:lnTo>
                          <a:pt x="63246" y="139446"/>
                        </a:lnTo>
                      </a:path>
                      <a:path w="81914" h="170179">
                        <a:moveTo>
                          <a:pt x="72390" y="92963"/>
                        </a:moveTo>
                        <a:lnTo>
                          <a:pt x="77724" y="92963"/>
                        </a:lnTo>
                      </a:path>
                      <a:path w="81914" h="170179">
                        <a:moveTo>
                          <a:pt x="63246" y="124968"/>
                        </a:moveTo>
                        <a:lnTo>
                          <a:pt x="72390" y="124968"/>
                        </a:lnTo>
                      </a:path>
                      <a:path w="81914" h="170179">
                        <a:moveTo>
                          <a:pt x="72390" y="117348"/>
                        </a:moveTo>
                        <a:lnTo>
                          <a:pt x="63246" y="117348"/>
                        </a:lnTo>
                      </a:path>
                      <a:path w="81914" h="170179">
                        <a:moveTo>
                          <a:pt x="61721" y="99060"/>
                        </a:moveTo>
                        <a:lnTo>
                          <a:pt x="61721" y="121158"/>
                        </a:lnTo>
                      </a:path>
                      <a:path w="81914" h="170179">
                        <a:moveTo>
                          <a:pt x="72390" y="102870"/>
                        </a:moveTo>
                        <a:lnTo>
                          <a:pt x="63246" y="102870"/>
                        </a:lnTo>
                      </a:path>
                      <a:path w="81914" h="170179">
                        <a:moveTo>
                          <a:pt x="72390" y="127254"/>
                        </a:moveTo>
                        <a:lnTo>
                          <a:pt x="72390" y="92963"/>
                        </a:lnTo>
                      </a:path>
                      <a:path w="81914" h="170179">
                        <a:moveTo>
                          <a:pt x="72390" y="95250"/>
                        </a:moveTo>
                        <a:lnTo>
                          <a:pt x="63246" y="95250"/>
                        </a:lnTo>
                      </a:path>
                      <a:path w="81914" h="170179">
                        <a:moveTo>
                          <a:pt x="72390" y="127254"/>
                        </a:moveTo>
                        <a:lnTo>
                          <a:pt x="77724" y="127254"/>
                        </a:lnTo>
                      </a:path>
                      <a:path w="81914" h="170179">
                        <a:moveTo>
                          <a:pt x="72390" y="129539"/>
                        </a:moveTo>
                        <a:lnTo>
                          <a:pt x="77724" y="129539"/>
                        </a:lnTo>
                      </a:path>
                      <a:path w="81914" h="170179">
                        <a:moveTo>
                          <a:pt x="63246" y="161544"/>
                        </a:moveTo>
                        <a:lnTo>
                          <a:pt x="72390" y="161544"/>
                        </a:lnTo>
                      </a:path>
                      <a:path w="81914" h="170179">
                        <a:moveTo>
                          <a:pt x="72390" y="153924"/>
                        </a:moveTo>
                        <a:lnTo>
                          <a:pt x="63246" y="153924"/>
                        </a:lnTo>
                      </a:path>
                      <a:path w="81914" h="170179">
                        <a:moveTo>
                          <a:pt x="61721" y="136398"/>
                        </a:moveTo>
                        <a:lnTo>
                          <a:pt x="61721" y="157734"/>
                        </a:lnTo>
                      </a:path>
                      <a:path w="81914" h="170179">
                        <a:moveTo>
                          <a:pt x="72390" y="139446"/>
                        </a:moveTo>
                        <a:lnTo>
                          <a:pt x="63246" y="139446"/>
                        </a:lnTo>
                      </a:path>
                      <a:path w="81914" h="170179">
                        <a:moveTo>
                          <a:pt x="72390" y="164592"/>
                        </a:moveTo>
                        <a:lnTo>
                          <a:pt x="72390" y="129539"/>
                        </a:lnTo>
                      </a:path>
                      <a:path w="81914" h="170179">
                        <a:moveTo>
                          <a:pt x="72390" y="132587"/>
                        </a:moveTo>
                        <a:lnTo>
                          <a:pt x="63246" y="132587"/>
                        </a:lnTo>
                      </a:path>
                      <a:path w="81914" h="170179">
                        <a:moveTo>
                          <a:pt x="72390" y="164592"/>
                        </a:moveTo>
                        <a:lnTo>
                          <a:pt x="77724" y="164592"/>
                        </a:lnTo>
                      </a:path>
                      <a:path w="81914" h="170179">
                        <a:moveTo>
                          <a:pt x="0" y="169925"/>
                        </a:moveTo>
                        <a:lnTo>
                          <a:pt x="0" y="128777"/>
                        </a:lnTo>
                      </a:path>
                      <a:path w="81914" h="170179">
                        <a:moveTo>
                          <a:pt x="10668" y="169925"/>
                        </a:moveTo>
                        <a:lnTo>
                          <a:pt x="0" y="169925"/>
                        </a:lnTo>
                      </a:path>
                      <a:path w="81914" h="170179">
                        <a:moveTo>
                          <a:pt x="81534" y="49530"/>
                        </a:moveTo>
                        <a:lnTo>
                          <a:pt x="81534" y="0"/>
                        </a:lnTo>
                      </a:path>
                    </a:pathLst>
                  </a:custGeom>
                  <a:ln w="3175">
                    <a:solidFill>
                      <a:srgbClr val="000000"/>
                    </a:solidFill>
                  </a:ln>
                </p:spPr>
                <p:txBody>
                  <a:bodyPr wrap="square" lIns="0" tIns="0" rIns="0" bIns="0" rtlCol="0"/>
                  <a:lstStyle/>
                  <a:p>
                    <a:endParaRPr sz="800"/>
                  </a:p>
                </p:txBody>
              </p:sp>
              <p:sp>
                <p:nvSpPr>
                  <p:cNvPr id="225" name="object 208">
                    <a:extLst>
                      <a:ext uri="{FF2B5EF4-FFF2-40B4-BE49-F238E27FC236}">
                        <a16:creationId xmlns:a16="http://schemas.microsoft.com/office/drawing/2014/main" id="{4BE61128-DE80-33B5-BB88-8027B0E8672D}"/>
                      </a:ext>
                    </a:extLst>
                  </p:cNvPr>
                  <p:cNvSpPr/>
                  <p:nvPr/>
                </p:nvSpPr>
                <p:spPr>
                  <a:xfrm>
                    <a:off x="1350263" y="4315967"/>
                    <a:ext cx="62865" cy="0"/>
                  </a:xfrm>
                  <a:custGeom>
                    <a:avLst/>
                    <a:gdLst/>
                    <a:ahLst/>
                    <a:cxnLst/>
                    <a:rect l="l" t="t" r="r" b="b"/>
                    <a:pathLst>
                      <a:path w="62865">
                        <a:moveTo>
                          <a:pt x="62484" y="0"/>
                        </a:moveTo>
                        <a:lnTo>
                          <a:pt x="0" y="0"/>
                        </a:lnTo>
                      </a:path>
                    </a:pathLst>
                  </a:custGeom>
                  <a:ln w="3175">
                    <a:solidFill>
                      <a:srgbClr val="00FFFF"/>
                    </a:solidFill>
                  </a:ln>
                </p:spPr>
                <p:txBody>
                  <a:bodyPr wrap="square" lIns="0" tIns="0" rIns="0" bIns="0" rtlCol="0"/>
                  <a:lstStyle/>
                  <a:p>
                    <a:endParaRPr sz="800"/>
                  </a:p>
                </p:txBody>
              </p:sp>
              <p:sp>
                <p:nvSpPr>
                  <p:cNvPr id="226" name="object 209">
                    <a:extLst>
                      <a:ext uri="{FF2B5EF4-FFF2-40B4-BE49-F238E27FC236}">
                        <a16:creationId xmlns:a16="http://schemas.microsoft.com/office/drawing/2014/main" id="{D543EB4D-9934-F246-49FA-7478F371EBFF}"/>
                      </a:ext>
                    </a:extLst>
                  </p:cNvPr>
                  <p:cNvSpPr/>
                  <p:nvPr/>
                </p:nvSpPr>
                <p:spPr>
                  <a:xfrm>
                    <a:off x="1321308" y="4200905"/>
                    <a:ext cx="43180" cy="135890"/>
                  </a:xfrm>
                  <a:custGeom>
                    <a:avLst/>
                    <a:gdLst/>
                    <a:ahLst/>
                    <a:cxnLst/>
                    <a:rect l="l" t="t" r="r" b="b"/>
                    <a:pathLst>
                      <a:path w="43180" h="135889">
                        <a:moveTo>
                          <a:pt x="42671" y="0"/>
                        </a:moveTo>
                        <a:lnTo>
                          <a:pt x="28955" y="15240"/>
                        </a:lnTo>
                        <a:lnTo>
                          <a:pt x="17525" y="32766"/>
                        </a:lnTo>
                        <a:lnTo>
                          <a:pt x="10667" y="51054"/>
                        </a:lnTo>
                        <a:lnTo>
                          <a:pt x="6857" y="70866"/>
                        </a:lnTo>
                        <a:lnTo>
                          <a:pt x="0" y="135636"/>
                        </a:lnTo>
                      </a:path>
                    </a:pathLst>
                  </a:custGeom>
                  <a:ln w="3175">
                    <a:solidFill>
                      <a:srgbClr val="006500"/>
                    </a:solidFill>
                  </a:ln>
                </p:spPr>
                <p:txBody>
                  <a:bodyPr wrap="square" lIns="0" tIns="0" rIns="0" bIns="0" rtlCol="0"/>
                  <a:lstStyle/>
                  <a:p>
                    <a:endParaRPr sz="800"/>
                  </a:p>
                </p:txBody>
              </p:sp>
              <p:sp>
                <p:nvSpPr>
                  <p:cNvPr id="227" name="object 210">
                    <a:extLst>
                      <a:ext uri="{FF2B5EF4-FFF2-40B4-BE49-F238E27FC236}">
                        <a16:creationId xmlns:a16="http://schemas.microsoft.com/office/drawing/2014/main" id="{06ACCD59-1849-A220-296A-D3C10EF41933}"/>
                      </a:ext>
                    </a:extLst>
                  </p:cNvPr>
                  <p:cNvSpPr/>
                  <p:nvPr/>
                </p:nvSpPr>
                <p:spPr>
                  <a:xfrm>
                    <a:off x="1487424" y="4043933"/>
                    <a:ext cx="201295" cy="234950"/>
                  </a:xfrm>
                  <a:custGeom>
                    <a:avLst/>
                    <a:gdLst/>
                    <a:ahLst/>
                    <a:cxnLst/>
                    <a:rect l="l" t="t" r="r" b="b"/>
                    <a:pathLst>
                      <a:path w="201294" h="234950">
                        <a:moveTo>
                          <a:pt x="12191" y="234695"/>
                        </a:moveTo>
                        <a:lnTo>
                          <a:pt x="201168" y="9905"/>
                        </a:lnTo>
                      </a:path>
                      <a:path w="201294" h="234950">
                        <a:moveTo>
                          <a:pt x="0" y="224789"/>
                        </a:moveTo>
                        <a:lnTo>
                          <a:pt x="188214" y="0"/>
                        </a:lnTo>
                      </a:path>
                    </a:pathLst>
                  </a:custGeom>
                  <a:ln w="3175">
                    <a:solidFill>
                      <a:srgbClr val="000000"/>
                    </a:solidFill>
                  </a:ln>
                </p:spPr>
                <p:txBody>
                  <a:bodyPr wrap="square" lIns="0" tIns="0" rIns="0" bIns="0" rtlCol="0"/>
                  <a:lstStyle/>
                  <a:p>
                    <a:endParaRPr sz="800"/>
                  </a:p>
                </p:txBody>
              </p:sp>
              <p:sp>
                <p:nvSpPr>
                  <p:cNvPr id="228" name="object 211">
                    <a:extLst>
                      <a:ext uri="{FF2B5EF4-FFF2-40B4-BE49-F238E27FC236}">
                        <a16:creationId xmlns:a16="http://schemas.microsoft.com/office/drawing/2014/main" id="{23679F8C-F570-BA16-CAF3-AFD466584EA2}"/>
                      </a:ext>
                    </a:extLst>
                  </p:cNvPr>
                  <p:cNvSpPr/>
                  <p:nvPr/>
                </p:nvSpPr>
                <p:spPr>
                  <a:xfrm>
                    <a:off x="1363980" y="3966971"/>
                    <a:ext cx="260350" cy="234315"/>
                  </a:xfrm>
                  <a:custGeom>
                    <a:avLst/>
                    <a:gdLst/>
                    <a:ahLst/>
                    <a:cxnLst/>
                    <a:rect l="l" t="t" r="r" b="b"/>
                    <a:pathLst>
                      <a:path w="260350" h="234314">
                        <a:moveTo>
                          <a:pt x="0" y="233933"/>
                        </a:moveTo>
                        <a:lnTo>
                          <a:pt x="85343" y="157733"/>
                        </a:lnTo>
                      </a:path>
                      <a:path w="260350" h="234314">
                        <a:moveTo>
                          <a:pt x="174497" y="76962"/>
                        </a:moveTo>
                        <a:lnTo>
                          <a:pt x="259841" y="0"/>
                        </a:lnTo>
                      </a:path>
                    </a:pathLst>
                  </a:custGeom>
                  <a:ln w="3175">
                    <a:solidFill>
                      <a:srgbClr val="006500"/>
                    </a:solidFill>
                  </a:ln>
                </p:spPr>
                <p:txBody>
                  <a:bodyPr wrap="square" lIns="0" tIns="0" rIns="0" bIns="0" rtlCol="0"/>
                  <a:lstStyle/>
                  <a:p>
                    <a:endParaRPr sz="800"/>
                  </a:p>
                </p:txBody>
              </p:sp>
              <p:sp>
                <p:nvSpPr>
                  <p:cNvPr id="229" name="object 212">
                    <a:extLst>
                      <a:ext uri="{FF2B5EF4-FFF2-40B4-BE49-F238E27FC236}">
                        <a16:creationId xmlns:a16="http://schemas.microsoft.com/office/drawing/2014/main" id="{BAB862D5-097E-A4EE-297D-7C0938C81045}"/>
                      </a:ext>
                    </a:extLst>
                  </p:cNvPr>
                  <p:cNvSpPr/>
                  <p:nvPr/>
                </p:nvSpPr>
                <p:spPr>
                  <a:xfrm>
                    <a:off x="1396746" y="4004309"/>
                    <a:ext cx="266700" cy="241935"/>
                  </a:xfrm>
                  <a:custGeom>
                    <a:avLst/>
                    <a:gdLst/>
                    <a:ahLst/>
                    <a:cxnLst/>
                    <a:rect l="l" t="t" r="r" b="b"/>
                    <a:pathLst>
                      <a:path w="266700" h="241935">
                        <a:moveTo>
                          <a:pt x="6857" y="241553"/>
                        </a:moveTo>
                        <a:lnTo>
                          <a:pt x="266700" y="7619"/>
                        </a:lnTo>
                      </a:path>
                      <a:path w="266700" h="241935">
                        <a:moveTo>
                          <a:pt x="0" y="233934"/>
                        </a:moveTo>
                        <a:lnTo>
                          <a:pt x="259842" y="0"/>
                        </a:lnTo>
                      </a:path>
                    </a:pathLst>
                  </a:custGeom>
                  <a:ln w="3175">
                    <a:solidFill>
                      <a:srgbClr val="000000"/>
                    </a:solidFill>
                  </a:ln>
                </p:spPr>
                <p:txBody>
                  <a:bodyPr wrap="square" lIns="0" tIns="0" rIns="0" bIns="0" rtlCol="0"/>
                  <a:lstStyle/>
                  <a:p>
                    <a:endParaRPr sz="800"/>
                  </a:p>
                </p:txBody>
              </p:sp>
              <p:sp>
                <p:nvSpPr>
                  <p:cNvPr id="230" name="object 213">
                    <a:extLst>
                      <a:ext uri="{FF2B5EF4-FFF2-40B4-BE49-F238E27FC236}">
                        <a16:creationId xmlns:a16="http://schemas.microsoft.com/office/drawing/2014/main" id="{4399938E-6D7F-8A1B-DA12-1DF4A4707C32}"/>
                      </a:ext>
                    </a:extLst>
                  </p:cNvPr>
                  <p:cNvSpPr/>
                  <p:nvPr/>
                </p:nvSpPr>
                <p:spPr>
                  <a:xfrm>
                    <a:off x="1437894" y="4347209"/>
                    <a:ext cx="90805" cy="0"/>
                  </a:xfrm>
                  <a:custGeom>
                    <a:avLst/>
                    <a:gdLst/>
                    <a:ahLst/>
                    <a:cxnLst/>
                    <a:rect l="l" t="t" r="r" b="b"/>
                    <a:pathLst>
                      <a:path w="90805">
                        <a:moveTo>
                          <a:pt x="0" y="0"/>
                        </a:moveTo>
                        <a:lnTo>
                          <a:pt x="90678" y="0"/>
                        </a:lnTo>
                      </a:path>
                    </a:pathLst>
                  </a:custGeom>
                  <a:ln w="3175">
                    <a:solidFill>
                      <a:srgbClr val="00FFFF"/>
                    </a:solidFill>
                  </a:ln>
                </p:spPr>
                <p:txBody>
                  <a:bodyPr wrap="square" lIns="0" tIns="0" rIns="0" bIns="0" rtlCol="0"/>
                  <a:lstStyle/>
                  <a:p>
                    <a:endParaRPr sz="800"/>
                  </a:p>
                </p:txBody>
              </p:sp>
              <p:sp>
                <p:nvSpPr>
                  <p:cNvPr id="231" name="object 214">
                    <a:extLst>
                      <a:ext uri="{FF2B5EF4-FFF2-40B4-BE49-F238E27FC236}">
                        <a16:creationId xmlns:a16="http://schemas.microsoft.com/office/drawing/2014/main" id="{BDC731FF-C4C2-4748-02CD-E16945F17432}"/>
                      </a:ext>
                    </a:extLst>
                  </p:cNvPr>
                  <p:cNvSpPr/>
                  <p:nvPr/>
                </p:nvSpPr>
                <p:spPr>
                  <a:xfrm>
                    <a:off x="1370076" y="4238243"/>
                    <a:ext cx="133350" cy="132080"/>
                  </a:xfrm>
                  <a:custGeom>
                    <a:avLst/>
                    <a:gdLst/>
                    <a:ahLst/>
                    <a:cxnLst/>
                    <a:rect l="l" t="t" r="r" b="b"/>
                    <a:pathLst>
                      <a:path w="133350" h="132079">
                        <a:moveTo>
                          <a:pt x="117348" y="30479"/>
                        </a:moveTo>
                        <a:lnTo>
                          <a:pt x="108204" y="43433"/>
                        </a:lnTo>
                        <a:lnTo>
                          <a:pt x="102870" y="58673"/>
                        </a:lnTo>
                        <a:lnTo>
                          <a:pt x="100584" y="74675"/>
                        </a:lnTo>
                      </a:path>
                      <a:path w="133350" h="132079">
                        <a:moveTo>
                          <a:pt x="33528" y="7619"/>
                        </a:moveTo>
                        <a:lnTo>
                          <a:pt x="24384" y="18287"/>
                        </a:lnTo>
                        <a:lnTo>
                          <a:pt x="18287" y="31241"/>
                        </a:lnTo>
                        <a:lnTo>
                          <a:pt x="16764" y="45719"/>
                        </a:lnTo>
                      </a:path>
                      <a:path w="133350" h="132079">
                        <a:moveTo>
                          <a:pt x="26670" y="0"/>
                        </a:moveTo>
                        <a:lnTo>
                          <a:pt x="18287" y="9143"/>
                        </a:lnTo>
                        <a:lnTo>
                          <a:pt x="11430" y="20573"/>
                        </a:lnTo>
                        <a:lnTo>
                          <a:pt x="7620" y="32765"/>
                        </a:lnTo>
                        <a:lnTo>
                          <a:pt x="6096" y="45719"/>
                        </a:lnTo>
                      </a:path>
                      <a:path w="133350" h="132079">
                        <a:moveTo>
                          <a:pt x="16764" y="45719"/>
                        </a:moveTo>
                        <a:lnTo>
                          <a:pt x="16764" y="98297"/>
                        </a:lnTo>
                      </a:path>
                      <a:path w="133350" h="132079">
                        <a:moveTo>
                          <a:pt x="6096" y="57150"/>
                        </a:moveTo>
                        <a:lnTo>
                          <a:pt x="0" y="57150"/>
                        </a:lnTo>
                      </a:path>
                      <a:path w="133350" h="132079">
                        <a:moveTo>
                          <a:pt x="6096" y="98297"/>
                        </a:moveTo>
                        <a:lnTo>
                          <a:pt x="16764" y="98297"/>
                        </a:lnTo>
                      </a:path>
                      <a:path w="133350" h="132079">
                        <a:moveTo>
                          <a:pt x="129540" y="40385"/>
                        </a:moveTo>
                        <a:lnTo>
                          <a:pt x="122682" y="51053"/>
                        </a:lnTo>
                        <a:lnTo>
                          <a:pt x="118872" y="62483"/>
                        </a:lnTo>
                        <a:lnTo>
                          <a:pt x="117348" y="74675"/>
                        </a:lnTo>
                      </a:path>
                      <a:path w="133350" h="132079">
                        <a:moveTo>
                          <a:pt x="117348" y="131825"/>
                        </a:moveTo>
                        <a:lnTo>
                          <a:pt x="117348" y="74675"/>
                        </a:lnTo>
                      </a:path>
                      <a:path w="133350" h="132079">
                        <a:moveTo>
                          <a:pt x="123443" y="131825"/>
                        </a:moveTo>
                        <a:lnTo>
                          <a:pt x="123443" y="88391"/>
                        </a:lnTo>
                      </a:path>
                      <a:path w="133350" h="132079">
                        <a:moveTo>
                          <a:pt x="133350" y="114300"/>
                        </a:moveTo>
                        <a:lnTo>
                          <a:pt x="133350" y="97535"/>
                        </a:lnTo>
                      </a:path>
                      <a:path w="133350" h="132079">
                        <a:moveTo>
                          <a:pt x="133350" y="120395"/>
                        </a:moveTo>
                        <a:lnTo>
                          <a:pt x="133350" y="114300"/>
                        </a:lnTo>
                      </a:path>
                      <a:path w="133350" h="132079">
                        <a:moveTo>
                          <a:pt x="124206" y="102869"/>
                        </a:moveTo>
                        <a:lnTo>
                          <a:pt x="124206" y="114300"/>
                        </a:lnTo>
                      </a:path>
                      <a:path w="133350" h="132079">
                        <a:moveTo>
                          <a:pt x="124206" y="97535"/>
                        </a:moveTo>
                        <a:lnTo>
                          <a:pt x="124206" y="102869"/>
                        </a:lnTo>
                      </a:path>
                      <a:path w="133350" h="132079">
                        <a:moveTo>
                          <a:pt x="124206" y="114300"/>
                        </a:moveTo>
                        <a:lnTo>
                          <a:pt x="124206" y="120395"/>
                        </a:lnTo>
                      </a:path>
                    </a:pathLst>
                  </a:custGeom>
                  <a:ln w="3175">
                    <a:solidFill>
                      <a:srgbClr val="000000"/>
                    </a:solidFill>
                  </a:ln>
                </p:spPr>
                <p:txBody>
                  <a:bodyPr wrap="square" lIns="0" tIns="0" rIns="0" bIns="0" rtlCol="0"/>
                  <a:lstStyle/>
                  <a:p>
                    <a:endParaRPr sz="800"/>
                  </a:p>
                </p:txBody>
              </p:sp>
              <p:sp>
                <p:nvSpPr>
                  <p:cNvPr id="232" name="object 215">
                    <a:extLst>
                      <a:ext uri="{FF2B5EF4-FFF2-40B4-BE49-F238E27FC236}">
                        <a16:creationId xmlns:a16="http://schemas.microsoft.com/office/drawing/2014/main" id="{30B8C6A0-8F58-7966-74AC-2951A0C44C8C}"/>
                      </a:ext>
                    </a:extLst>
                  </p:cNvPr>
                  <p:cNvSpPr/>
                  <p:nvPr/>
                </p:nvSpPr>
                <p:spPr>
                  <a:xfrm>
                    <a:off x="1504188" y="4342637"/>
                    <a:ext cx="10160" cy="8890"/>
                  </a:xfrm>
                  <a:custGeom>
                    <a:avLst/>
                    <a:gdLst/>
                    <a:ahLst/>
                    <a:cxnLst/>
                    <a:rect l="l" t="t" r="r" b="b"/>
                    <a:pathLst>
                      <a:path w="10159" h="8889">
                        <a:moveTo>
                          <a:pt x="9906" y="0"/>
                        </a:moveTo>
                        <a:lnTo>
                          <a:pt x="0" y="0"/>
                        </a:lnTo>
                      </a:path>
                      <a:path w="10159" h="8889">
                        <a:moveTo>
                          <a:pt x="9906" y="8382"/>
                        </a:moveTo>
                        <a:lnTo>
                          <a:pt x="0" y="8382"/>
                        </a:lnTo>
                      </a:path>
                    </a:pathLst>
                  </a:custGeom>
                  <a:ln w="3175">
                    <a:solidFill>
                      <a:srgbClr val="006500"/>
                    </a:solidFill>
                  </a:ln>
                </p:spPr>
                <p:txBody>
                  <a:bodyPr wrap="square" lIns="0" tIns="0" rIns="0" bIns="0" rtlCol="0"/>
                  <a:lstStyle/>
                  <a:p>
                    <a:endParaRPr sz="800"/>
                  </a:p>
                </p:txBody>
              </p:sp>
              <p:sp>
                <p:nvSpPr>
                  <p:cNvPr id="233" name="object 216">
                    <a:extLst>
                      <a:ext uri="{FF2B5EF4-FFF2-40B4-BE49-F238E27FC236}">
                        <a16:creationId xmlns:a16="http://schemas.microsoft.com/office/drawing/2014/main" id="{E1C74C4C-BE8A-77E1-5C54-451FD56353EE}"/>
                      </a:ext>
                    </a:extLst>
                  </p:cNvPr>
                  <p:cNvSpPr/>
                  <p:nvPr/>
                </p:nvSpPr>
                <p:spPr>
                  <a:xfrm>
                    <a:off x="1450086" y="4275581"/>
                    <a:ext cx="173355" cy="107950"/>
                  </a:xfrm>
                  <a:custGeom>
                    <a:avLst/>
                    <a:gdLst/>
                    <a:ahLst/>
                    <a:cxnLst/>
                    <a:rect l="l" t="t" r="r" b="b"/>
                    <a:pathLst>
                      <a:path w="173355" h="107950">
                        <a:moveTo>
                          <a:pt x="61721" y="65531"/>
                        </a:moveTo>
                        <a:lnTo>
                          <a:pt x="54101" y="65531"/>
                        </a:lnTo>
                      </a:path>
                      <a:path w="173355" h="107950">
                        <a:moveTo>
                          <a:pt x="54101" y="80009"/>
                        </a:moveTo>
                        <a:lnTo>
                          <a:pt x="54101" y="63245"/>
                        </a:lnTo>
                      </a:path>
                      <a:path w="173355" h="107950">
                        <a:moveTo>
                          <a:pt x="53339" y="65531"/>
                        </a:moveTo>
                        <a:lnTo>
                          <a:pt x="44195" y="65531"/>
                        </a:lnTo>
                      </a:path>
                      <a:path w="173355" h="107950">
                        <a:moveTo>
                          <a:pt x="53339" y="76962"/>
                        </a:moveTo>
                        <a:lnTo>
                          <a:pt x="44195" y="76962"/>
                        </a:lnTo>
                      </a:path>
                      <a:path w="173355" h="107950">
                        <a:moveTo>
                          <a:pt x="53339" y="83057"/>
                        </a:moveTo>
                        <a:lnTo>
                          <a:pt x="44195" y="83057"/>
                        </a:lnTo>
                      </a:path>
                      <a:path w="173355" h="107950">
                        <a:moveTo>
                          <a:pt x="53339" y="60197"/>
                        </a:moveTo>
                        <a:lnTo>
                          <a:pt x="44195" y="60197"/>
                        </a:lnTo>
                      </a:path>
                      <a:path w="173355" h="107950">
                        <a:moveTo>
                          <a:pt x="61721" y="77723"/>
                        </a:moveTo>
                        <a:lnTo>
                          <a:pt x="61721" y="65531"/>
                        </a:lnTo>
                      </a:path>
                      <a:path w="173355" h="107950">
                        <a:moveTo>
                          <a:pt x="54101" y="77723"/>
                        </a:moveTo>
                        <a:lnTo>
                          <a:pt x="61721" y="77723"/>
                        </a:lnTo>
                        <a:lnTo>
                          <a:pt x="64007" y="75437"/>
                        </a:lnTo>
                        <a:lnTo>
                          <a:pt x="64007" y="67055"/>
                        </a:lnTo>
                        <a:lnTo>
                          <a:pt x="61721" y="65531"/>
                        </a:lnTo>
                      </a:path>
                      <a:path w="173355" h="107950">
                        <a:moveTo>
                          <a:pt x="43433" y="51053"/>
                        </a:moveTo>
                        <a:lnTo>
                          <a:pt x="37337" y="51053"/>
                        </a:lnTo>
                      </a:path>
                      <a:path w="173355" h="107950">
                        <a:moveTo>
                          <a:pt x="43433" y="64007"/>
                        </a:moveTo>
                        <a:lnTo>
                          <a:pt x="37337" y="64007"/>
                        </a:lnTo>
                      </a:path>
                      <a:path w="173355" h="107950">
                        <a:moveTo>
                          <a:pt x="37337" y="78485"/>
                        </a:moveTo>
                        <a:lnTo>
                          <a:pt x="43433" y="78485"/>
                        </a:lnTo>
                      </a:path>
                      <a:path w="173355" h="107950">
                        <a:moveTo>
                          <a:pt x="20573" y="94487"/>
                        </a:moveTo>
                        <a:lnTo>
                          <a:pt x="20573" y="37337"/>
                        </a:lnTo>
                      </a:path>
                      <a:path w="173355" h="107950">
                        <a:moveTo>
                          <a:pt x="14477" y="86867"/>
                        </a:moveTo>
                        <a:lnTo>
                          <a:pt x="13715" y="86867"/>
                        </a:lnTo>
                      </a:path>
                      <a:path w="173355" h="107950">
                        <a:moveTo>
                          <a:pt x="13715" y="56387"/>
                        </a:moveTo>
                        <a:lnTo>
                          <a:pt x="14477" y="56387"/>
                        </a:lnTo>
                      </a:path>
                      <a:path w="173355" h="107950">
                        <a:moveTo>
                          <a:pt x="14477" y="51053"/>
                        </a:moveTo>
                        <a:lnTo>
                          <a:pt x="14477" y="56387"/>
                        </a:lnTo>
                        <a:lnTo>
                          <a:pt x="13715" y="65531"/>
                        </a:lnTo>
                        <a:lnTo>
                          <a:pt x="13715" y="77723"/>
                        </a:lnTo>
                      </a:path>
                      <a:path w="173355" h="107950">
                        <a:moveTo>
                          <a:pt x="14477" y="56387"/>
                        </a:moveTo>
                        <a:lnTo>
                          <a:pt x="14477" y="86867"/>
                        </a:lnTo>
                      </a:path>
                      <a:path w="173355" h="107950">
                        <a:moveTo>
                          <a:pt x="13715" y="77723"/>
                        </a:moveTo>
                        <a:lnTo>
                          <a:pt x="14477" y="86867"/>
                        </a:lnTo>
                      </a:path>
                      <a:path w="173355" h="107950">
                        <a:moveTo>
                          <a:pt x="14477" y="78485"/>
                        </a:moveTo>
                        <a:lnTo>
                          <a:pt x="20573" y="78485"/>
                        </a:lnTo>
                      </a:path>
                      <a:path w="173355" h="107950">
                        <a:moveTo>
                          <a:pt x="20573" y="64007"/>
                        </a:moveTo>
                        <a:lnTo>
                          <a:pt x="14477" y="64007"/>
                        </a:lnTo>
                      </a:path>
                      <a:path w="173355" h="107950">
                        <a:moveTo>
                          <a:pt x="20573" y="51053"/>
                        </a:moveTo>
                        <a:lnTo>
                          <a:pt x="14477" y="51053"/>
                        </a:lnTo>
                      </a:path>
                      <a:path w="173355" h="107950">
                        <a:moveTo>
                          <a:pt x="20573" y="92201"/>
                        </a:moveTo>
                        <a:lnTo>
                          <a:pt x="37337" y="92201"/>
                        </a:lnTo>
                      </a:path>
                      <a:path w="173355" h="107950">
                        <a:moveTo>
                          <a:pt x="49529" y="107441"/>
                        </a:moveTo>
                        <a:lnTo>
                          <a:pt x="46481" y="106679"/>
                        </a:lnTo>
                      </a:path>
                      <a:path w="173355" h="107950">
                        <a:moveTo>
                          <a:pt x="37337" y="94487"/>
                        </a:moveTo>
                        <a:lnTo>
                          <a:pt x="38861" y="99821"/>
                        </a:lnTo>
                        <a:lnTo>
                          <a:pt x="41909" y="104393"/>
                        </a:lnTo>
                        <a:lnTo>
                          <a:pt x="46481" y="106679"/>
                        </a:lnTo>
                      </a:path>
                      <a:path w="173355" h="107950">
                        <a:moveTo>
                          <a:pt x="0" y="80771"/>
                        </a:moveTo>
                        <a:lnTo>
                          <a:pt x="761" y="81533"/>
                        </a:lnTo>
                        <a:lnTo>
                          <a:pt x="1523" y="81533"/>
                        </a:lnTo>
                      </a:path>
                      <a:path w="173355" h="107950">
                        <a:moveTo>
                          <a:pt x="1523" y="60959"/>
                        </a:moveTo>
                        <a:lnTo>
                          <a:pt x="0" y="62483"/>
                        </a:lnTo>
                      </a:path>
                      <a:path w="173355" h="107950">
                        <a:moveTo>
                          <a:pt x="12953" y="77723"/>
                        </a:moveTo>
                        <a:lnTo>
                          <a:pt x="12953" y="64769"/>
                        </a:lnTo>
                      </a:path>
                      <a:path w="173355" h="107950">
                        <a:moveTo>
                          <a:pt x="0" y="62483"/>
                        </a:moveTo>
                        <a:lnTo>
                          <a:pt x="0" y="80771"/>
                        </a:lnTo>
                      </a:path>
                      <a:path w="173355" h="107950">
                        <a:moveTo>
                          <a:pt x="1523" y="81533"/>
                        </a:moveTo>
                        <a:lnTo>
                          <a:pt x="12953" y="81533"/>
                        </a:lnTo>
                      </a:path>
                      <a:path w="173355" h="107950">
                        <a:moveTo>
                          <a:pt x="12953" y="64769"/>
                        </a:moveTo>
                        <a:lnTo>
                          <a:pt x="12953" y="60959"/>
                        </a:lnTo>
                      </a:path>
                      <a:path w="173355" h="107950">
                        <a:moveTo>
                          <a:pt x="1523" y="60959"/>
                        </a:moveTo>
                        <a:lnTo>
                          <a:pt x="12953" y="60959"/>
                        </a:lnTo>
                      </a:path>
                      <a:path w="173355" h="107950">
                        <a:moveTo>
                          <a:pt x="12953" y="81533"/>
                        </a:moveTo>
                        <a:lnTo>
                          <a:pt x="12953" y="78485"/>
                        </a:lnTo>
                      </a:path>
                      <a:path w="173355" h="107950">
                        <a:moveTo>
                          <a:pt x="12953" y="77723"/>
                        </a:moveTo>
                        <a:lnTo>
                          <a:pt x="12953" y="65531"/>
                        </a:lnTo>
                      </a:path>
                      <a:path w="173355" h="107950">
                        <a:moveTo>
                          <a:pt x="13715" y="86867"/>
                        </a:moveTo>
                        <a:lnTo>
                          <a:pt x="12953" y="77723"/>
                        </a:lnTo>
                      </a:path>
                      <a:path w="173355" h="107950">
                        <a:moveTo>
                          <a:pt x="12953" y="64769"/>
                        </a:moveTo>
                        <a:lnTo>
                          <a:pt x="13715" y="56387"/>
                        </a:lnTo>
                      </a:path>
                      <a:path w="173355" h="107950">
                        <a:moveTo>
                          <a:pt x="11429" y="106679"/>
                        </a:moveTo>
                        <a:lnTo>
                          <a:pt x="16763" y="104393"/>
                        </a:lnTo>
                        <a:lnTo>
                          <a:pt x="19811" y="99821"/>
                        </a:lnTo>
                        <a:lnTo>
                          <a:pt x="20573" y="94487"/>
                        </a:lnTo>
                      </a:path>
                      <a:path w="173355" h="107950">
                        <a:moveTo>
                          <a:pt x="172973" y="0"/>
                        </a:moveTo>
                        <a:lnTo>
                          <a:pt x="166877" y="15239"/>
                        </a:lnTo>
                        <a:lnTo>
                          <a:pt x="163829" y="31241"/>
                        </a:lnTo>
                        <a:lnTo>
                          <a:pt x="162305" y="48005"/>
                        </a:lnTo>
                      </a:path>
                    </a:pathLst>
                  </a:custGeom>
                  <a:ln w="3175">
                    <a:solidFill>
                      <a:srgbClr val="000000"/>
                    </a:solidFill>
                  </a:ln>
                </p:spPr>
                <p:txBody>
                  <a:bodyPr wrap="square" lIns="0" tIns="0" rIns="0" bIns="0" rtlCol="0"/>
                  <a:lstStyle/>
                  <a:p>
                    <a:endParaRPr sz="800"/>
                  </a:p>
                </p:txBody>
              </p:sp>
              <p:sp>
                <p:nvSpPr>
                  <p:cNvPr id="234" name="object 217">
                    <a:extLst>
                      <a:ext uri="{FF2B5EF4-FFF2-40B4-BE49-F238E27FC236}">
                        <a16:creationId xmlns:a16="http://schemas.microsoft.com/office/drawing/2014/main" id="{A7F27754-EEFE-22E8-236B-9DF67A0A9064}"/>
                      </a:ext>
                    </a:extLst>
                  </p:cNvPr>
                  <p:cNvSpPr/>
                  <p:nvPr/>
                </p:nvSpPr>
                <p:spPr>
                  <a:xfrm>
                    <a:off x="1594104" y="4267961"/>
                    <a:ext cx="12700" cy="55880"/>
                  </a:xfrm>
                  <a:custGeom>
                    <a:avLst/>
                    <a:gdLst/>
                    <a:ahLst/>
                    <a:cxnLst/>
                    <a:rect l="l" t="t" r="r" b="b"/>
                    <a:pathLst>
                      <a:path w="12700" h="55879">
                        <a:moveTo>
                          <a:pt x="12192" y="0"/>
                        </a:moveTo>
                        <a:lnTo>
                          <a:pt x="5334" y="17525"/>
                        </a:lnTo>
                        <a:lnTo>
                          <a:pt x="1524" y="36575"/>
                        </a:lnTo>
                        <a:lnTo>
                          <a:pt x="0" y="55625"/>
                        </a:lnTo>
                      </a:path>
                    </a:pathLst>
                  </a:custGeom>
                  <a:ln w="3175">
                    <a:solidFill>
                      <a:srgbClr val="006500"/>
                    </a:solidFill>
                  </a:ln>
                </p:spPr>
                <p:txBody>
                  <a:bodyPr wrap="square" lIns="0" tIns="0" rIns="0" bIns="0" rtlCol="0"/>
                  <a:lstStyle/>
                  <a:p>
                    <a:endParaRPr sz="800"/>
                  </a:p>
                </p:txBody>
              </p:sp>
              <p:sp>
                <p:nvSpPr>
                  <p:cNvPr id="235" name="object 218">
                    <a:extLst>
                      <a:ext uri="{FF2B5EF4-FFF2-40B4-BE49-F238E27FC236}">
                        <a16:creationId xmlns:a16="http://schemas.microsoft.com/office/drawing/2014/main" id="{89021E6C-5820-CF5C-6D1E-FACEF4E5D2F6}"/>
                      </a:ext>
                    </a:extLst>
                  </p:cNvPr>
                  <p:cNvSpPr/>
                  <p:nvPr/>
                </p:nvSpPr>
                <p:spPr>
                  <a:xfrm>
                    <a:off x="1623060" y="4280153"/>
                    <a:ext cx="174625" cy="403860"/>
                  </a:xfrm>
                  <a:custGeom>
                    <a:avLst/>
                    <a:gdLst/>
                    <a:ahLst/>
                    <a:cxnLst/>
                    <a:rect l="l" t="t" r="r" b="b"/>
                    <a:pathLst>
                      <a:path w="174625" h="403860">
                        <a:moveTo>
                          <a:pt x="9906" y="0"/>
                        </a:moveTo>
                        <a:lnTo>
                          <a:pt x="2286" y="21336"/>
                        </a:lnTo>
                        <a:lnTo>
                          <a:pt x="0" y="43434"/>
                        </a:lnTo>
                      </a:path>
                      <a:path w="174625" h="403860">
                        <a:moveTo>
                          <a:pt x="174498" y="325374"/>
                        </a:moveTo>
                        <a:lnTo>
                          <a:pt x="174498" y="403860"/>
                        </a:lnTo>
                      </a:path>
                    </a:pathLst>
                  </a:custGeom>
                  <a:ln w="3175">
                    <a:solidFill>
                      <a:srgbClr val="000000"/>
                    </a:solidFill>
                  </a:ln>
                </p:spPr>
                <p:txBody>
                  <a:bodyPr wrap="square" lIns="0" tIns="0" rIns="0" bIns="0" rtlCol="0"/>
                  <a:lstStyle/>
                  <a:p>
                    <a:endParaRPr sz="800"/>
                  </a:p>
                </p:txBody>
              </p:sp>
              <p:sp>
                <p:nvSpPr>
                  <p:cNvPr id="236" name="object 219">
                    <a:extLst>
                      <a:ext uri="{FF2B5EF4-FFF2-40B4-BE49-F238E27FC236}">
                        <a16:creationId xmlns:a16="http://schemas.microsoft.com/office/drawing/2014/main" id="{9C31D377-B4D9-9EEC-153D-ECF9AA578906}"/>
                      </a:ext>
                    </a:extLst>
                  </p:cNvPr>
                  <p:cNvSpPr/>
                  <p:nvPr/>
                </p:nvSpPr>
                <p:spPr>
                  <a:xfrm>
                    <a:off x="1735074" y="4588001"/>
                    <a:ext cx="0" cy="200660"/>
                  </a:xfrm>
                  <a:custGeom>
                    <a:avLst/>
                    <a:gdLst/>
                    <a:ahLst/>
                    <a:cxnLst/>
                    <a:rect l="l" t="t" r="r" b="b"/>
                    <a:pathLst>
                      <a:path h="200660">
                        <a:moveTo>
                          <a:pt x="0" y="200406"/>
                        </a:moveTo>
                        <a:lnTo>
                          <a:pt x="0" y="0"/>
                        </a:lnTo>
                      </a:path>
                    </a:pathLst>
                  </a:custGeom>
                  <a:ln w="3175">
                    <a:solidFill>
                      <a:srgbClr val="00FFFF"/>
                    </a:solidFill>
                  </a:ln>
                </p:spPr>
                <p:txBody>
                  <a:bodyPr wrap="square" lIns="0" tIns="0" rIns="0" bIns="0" rtlCol="0"/>
                  <a:lstStyle/>
                  <a:p>
                    <a:endParaRPr sz="800"/>
                  </a:p>
                </p:txBody>
              </p:sp>
              <p:sp>
                <p:nvSpPr>
                  <p:cNvPr id="237" name="object 220">
                    <a:extLst>
                      <a:ext uri="{FF2B5EF4-FFF2-40B4-BE49-F238E27FC236}">
                        <a16:creationId xmlns:a16="http://schemas.microsoft.com/office/drawing/2014/main" id="{EE7EF8E5-C79D-5F92-CACC-2F0F812DCCE0}"/>
                      </a:ext>
                    </a:extLst>
                  </p:cNvPr>
                  <p:cNvSpPr/>
                  <p:nvPr/>
                </p:nvSpPr>
                <p:spPr>
                  <a:xfrm>
                    <a:off x="1766316" y="4609337"/>
                    <a:ext cx="144145" cy="190500"/>
                  </a:xfrm>
                  <a:custGeom>
                    <a:avLst/>
                    <a:gdLst/>
                    <a:ahLst/>
                    <a:cxnLst/>
                    <a:rect l="l" t="t" r="r" b="b"/>
                    <a:pathLst>
                      <a:path w="144144" h="190500">
                        <a:moveTo>
                          <a:pt x="19050" y="12953"/>
                        </a:moveTo>
                        <a:lnTo>
                          <a:pt x="25145" y="11429"/>
                        </a:lnTo>
                        <a:lnTo>
                          <a:pt x="29717" y="6858"/>
                        </a:lnTo>
                        <a:lnTo>
                          <a:pt x="31241" y="762"/>
                        </a:lnTo>
                      </a:path>
                      <a:path w="144144" h="190500">
                        <a:moveTo>
                          <a:pt x="19050" y="12191"/>
                        </a:moveTo>
                        <a:lnTo>
                          <a:pt x="25145" y="10667"/>
                        </a:lnTo>
                        <a:lnTo>
                          <a:pt x="29717" y="6096"/>
                        </a:lnTo>
                        <a:lnTo>
                          <a:pt x="31241" y="0"/>
                        </a:lnTo>
                      </a:path>
                      <a:path w="144144" h="190500">
                        <a:moveTo>
                          <a:pt x="144017" y="179832"/>
                        </a:moveTo>
                        <a:lnTo>
                          <a:pt x="92963" y="179832"/>
                        </a:lnTo>
                      </a:path>
                      <a:path w="144144" h="190500">
                        <a:moveTo>
                          <a:pt x="31241" y="74675"/>
                        </a:moveTo>
                        <a:lnTo>
                          <a:pt x="31241" y="190500"/>
                        </a:lnTo>
                      </a:path>
                      <a:path w="144144" h="190500">
                        <a:moveTo>
                          <a:pt x="10667" y="136398"/>
                        </a:moveTo>
                        <a:lnTo>
                          <a:pt x="19050" y="136398"/>
                        </a:lnTo>
                      </a:path>
                      <a:path w="144144" h="190500">
                        <a:moveTo>
                          <a:pt x="19050" y="142494"/>
                        </a:moveTo>
                        <a:lnTo>
                          <a:pt x="0" y="142494"/>
                        </a:lnTo>
                      </a:path>
                    </a:pathLst>
                  </a:custGeom>
                  <a:ln w="3175">
                    <a:solidFill>
                      <a:srgbClr val="000000"/>
                    </a:solidFill>
                  </a:ln>
                </p:spPr>
                <p:txBody>
                  <a:bodyPr wrap="square" lIns="0" tIns="0" rIns="0" bIns="0" rtlCol="0"/>
                  <a:lstStyle/>
                  <a:p>
                    <a:endParaRPr sz="800"/>
                  </a:p>
                </p:txBody>
              </p:sp>
              <p:sp>
                <p:nvSpPr>
                  <p:cNvPr id="238" name="object 221">
                    <a:extLst>
                      <a:ext uri="{FF2B5EF4-FFF2-40B4-BE49-F238E27FC236}">
                        <a16:creationId xmlns:a16="http://schemas.microsoft.com/office/drawing/2014/main" id="{FA92B4C7-5573-AD58-6ACA-38506CFABA95}"/>
                      </a:ext>
                    </a:extLst>
                  </p:cNvPr>
                  <p:cNvSpPr/>
                  <p:nvPr/>
                </p:nvSpPr>
                <p:spPr>
                  <a:xfrm>
                    <a:off x="1735455" y="4745354"/>
                    <a:ext cx="1270" cy="1270"/>
                  </a:xfrm>
                  <a:custGeom>
                    <a:avLst/>
                    <a:gdLst/>
                    <a:ahLst/>
                    <a:cxnLst/>
                    <a:rect l="l" t="t" r="r" b="b"/>
                    <a:pathLst>
                      <a:path w="1269" h="1270">
                        <a:moveTo>
                          <a:pt x="381" y="0"/>
                        </a:moveTo>
                        <a:lnTo>
                          <a:pt x="650" y="111"/>
                        </a:lnTo>
                        <a:lnTo>
                          <a:pt x="762" y="380"/>
                        </a:lnTo>
                        <a:lnTo>
                          <a:pt x="650" y="650"/>
                        </a:lnTo>
                        <a:lnTo>
                          <a:pt x="381" y="761"/>
                        </a:lnTo>
                        <a:lnTo>
                          <a:pt x="111" y="650"/>
                        </a:lnTo>
                        <a:lnTo>
                          <a:pt x="0" y="380"/>
                        </a:lnTo>
                        <a:lnTo>
                          <a:pt x="111" y="111"/>
                        </a:lnTo>
                        <a:lnTo>
                          <a:pt x="381" y="0"/>
                        </a:lnTo>
                        <a:close/>
                      </a:path>
                    </a:pathLst>
                  </a:custGeom>
                  <a:solidFill>
                    <a:srgbClr val="000000"/>
                  </a:solidFill>
                </p:spPr>
                <p:txBody>
                  <a:bodyPr wrap="square" lIns="0" tIns="0" rIns="0" bIns="0" rtlCol="0"/>
                  <a:lstStyle/>
                  <a:p>
                    <a:endParaRPr sz="800"/>
                  </a:p>
                </p:txBody>
              </p:sp>
              <p:sp>
                <p:nvSpPr>
                  <p:cNvPr id="239" name="object 222">
                    <a:extLst>
                      <a:ext uri="{FF2B5EF4-FFF2-40B4-BE49-F238E27FC236}">
                        <a16:creationId xmlns:a16="http://schemas.microsoft.com/office/drawing/2014/main" id="{8CC1211E-A0BB-D9EA-F0C6-161B09D7C3D3}"/>
                      </a:ext>
                    </a:extLst>
                  </p:cNvPr>
                  <p:cNvSpPr/>
                  <p:nvPr/>
                </p:nvSpPr>
                <p:spPr>
                  <a:xfrm>
                    <a:off x="1729740" y="4621529"/>
                    <a:ext cx="67945" cy="180975"/>
                  </a:xfrm>
                  <a:custGeom>
                    <a:avLst/>
                    <a:gdLst/>
                    <a:ahLst/>
                    <a:cxnLst/>
                    <a:rect l="l" t="t" r="r" b="b"/>
                    <a:pathLst>
                      <a:path w="67944" h="180975">
                        <a:moveTo>
                          <a:pt x="10668" y="137160"/>
                        </a:moveTo>
                        <a:lnTo>
                          <a:pt x="9143" y="124206"/>
                        </a:lnTo>
                      </a:path>
                      <a:path w="67944" h="180975">
                        <a:moveTo>
                          <a:pt x="0" y="137160"/>
                        </a:moveTo>
                        <a:lnTo>
                          <a:pt x="1524" y="124206"/>
                        </a:lnTo>
                      </a:path>
                      <a:path w="67944" h="180975">
                        <a:moveTo>
                          <a:pt x="61722" y="136398"/>
                        </a:moveTo>
                        <a:lnTo>
                          <a:pt x="59436" y="131825"/>
                        </a:lnTo>
                        <a:lnTo>
                          <a:pt x="55626" y="130302"/>
                        </a:lnTo>
                      </a:path>
                      <a:path w="67944" h="180975">
                        <a:moveTo>
                          <a:pt x="61722" y="136398"/>
                        </a:moveTo>
                        <a:lnTo>
                          <a:pt x="61722" y="180594"/>
                        </a:lnTo>
                      </a:path>
                      <a:path w="67944" h="180975">
                        <a:moveTo>
                          <a:pt x="67818" y="136398"/>
                        </a:moveTo>
                        <a:lnTo>
                          <a:pt x="66293" y="130302"/>
                        </a:lnTo>
                        <a:lnTo>
                          <a:pt x="61722" y="125730"/>
                        </a:lnTo>
                        <a:lnTo>
                          <a:pt x="55626" y="124206"/>
                        </a:lnTo>
                      </a:path>
                      <a:path w="67944" h="180975">
                        <a:moveTo>
                          <a:pt x="67818" y="180594"/>
                        </a:moveTo>
                        <a:lnTo>
                          <a:pt x="61722" y="180594"/>
                        </a:lnTo>
                      </a:path>
                      <a:path w="67944" h="180975">
                        <a:moveTo>
                          <a:pt x="47243" y="0"/>
                        </a:moveTo>
                        <a:lnTo>
                          <a:pt x="55626" y="0"/>
                        </a:lnTo>
                      </a:path>
                    </a:pathLst>
                  </a:custGeom>
                  <a:ln w="3175">
                    <a:solidFill>
                      <a:srgbClr val="000000"/>
                    </a:solidFill>
                  </a:ln>
                </p:spPr>
                <p:txBody>
                  <a:bodyPr wrap="square" lIns="0" tIns="0" rIns="0" bIns="0" rtlCol="0"/>
                  <a:lstStyle/>
                  <a:p>
                    <a:endParaRPr sz="800"/>
                  </a:p>
                </p:txBody>
              </p:sp>
              <p:sp>
                <p:nvSpPr>
                  <p:cNvPr id="240" name="object 223">
                    <a:extLst>
                      <a:ext uri="{FF2B5EF4-FFF2-40B4-BE49-F238E27FC236}">
                        <a16:creationId xmlns:a16="http://schemas.microsoft.com/office/drawing/2014/main" id="{0F341907-06C9-485D-5345-D21471B3DA58}"/>
                      </a:ext>
                    </a:extLst>
                  </p:cNvPr>
                  <p:cNvSpPr/>
                  <p:nvPr/>
                </p:nvSpPr>
                <p:spPr>
                  <a:xfrm>
                    <a:off x="1796796" y="4684013"/>
                    <a:ext cx="33655" cy="0"/>
                  </a:xfrm>
                  <a:custGeom>
                    <a:avLst/>
                    <a:gdLst/>
                    <a:ahLst/>
                    <a:cxnLst/>
                    <a:rect l="l" t="t" r="r" b="b"/>
                    <a:pathLst>
                      <a:path w="33655">
                        <a:moveTo>
                          <a:pt x="0" y="0"/>
                        </a:moveTo>
                        <a:lnTo>
                          <a:pt x="33528" y="0"/>
                        </a:lnTo>
                      </a:path>
                    </a:pathLst>
                  </a:custGeom>
                  <a:ln w="3175">
                    <a:solidFill>
                      <a:srgbClr val="00FFFF"/>
                    </a:solidFill>
                  </a:ln>
                </p:spPr>
                <p:txBody>
                  <a:bodyPr wrap="square" lIns="0" tIns="0" rIns="0" bIns="0" rtlCol="0"/>
                  <a:lstStyle/>
                  <a:p>
                    <a:endParaRPr sz="800"/>
                  </a:p>
                </p:txBody>
              </p:sp>
              <p:sp>
                <p:nvSpPr>
                  <p:cNvPr id="241" name="object 224">
                    <a:extLst>
                      <a:ext uri="{FF2B5EF4-FFF2-40B4-BE49-F238E27FC236}">
                        <a16:creationId xmlns:a16="http://schemas.microsoft.com/office/drawing/2014/main" id="{DE2EFEE5-3FE7-0307-04E5-65D5887FBECF}"/>
                      </a:ext>
                    </a:extLst>
                  </p:cNvPr>
                  <p:cNvSpPr/>
                  <p:nvPr/>
                </p:nvSpPr>
                <p:spPr>
                  <a:xfrm>
                    <a:off x="1718310" y="4018787"/>
                    <a:ext cx="603250" cy="821690"/>
                  </a:xfrm>
                  <a:custGeom>
                    <a:avLst/>
                    <a:gdLst/>
                    <a:ahLst/>
                    <a:cxnLst/>
                    <a:rect l="l" t="t" r="r" b="b"/>
                    <a:pathLst>
                      <a:path w="603250" h="821689">
                        <a:moveTo>
                          <a:pt x="248412" y="713994"/>
                        </a:moveTo>
                        <a:lnTo>
                          <a:pt x="192023" y="770382"/>
                        </a:lnTo>
                      </a:path>
                      <a:path w="603250" h="821689">
                        <a:moveTo>
                          <a:pt x="4571" y="464820"/>
                        </a:moveTo>
                        <a:lnTo>
                          <a:pt x="4571" y="588263"/>
                        </a:lnTo>
                      </a:path>
                      <a:path w="603250" h="821689">
                        <a:moveTo>
                          <a:pt x="59435" y="533400"/>
                        </a:moveTo>
                        <a:lnTo>
                          <a:pt x="61721" y="531113"/>
                        </a:lnTo>
                      </a:path>
                      <a:path w="603250" h="821689">
                        <a:moveTo>
                          <a:pt x="61721" y="519684"/>
                        </a:moveTo>
                        <a:lnTo>
                          <a:pt x="59435" y="517398"/>
                        </a:lnTo>
                      </a:path>
                      <a:path w="603250" h="821689">
                        <a:moveTo>
                          <a:pt x="59435" y="570738"/>
                        </a:moveTo>
                        <a:lnTo>
                          <a:pt x="61721" y="567689"/>
                        </a:lnTo>
                      </a:path>
                      <a:path w="603250" h="821689">
                        <a:moveTo>
                          <a:pt x="61721" y="557022"/>
                        </a:moveTo>
                        <a:lnTo>
                          <a:pt x="59435" y="553974"/>
                        </a:lnTo>
                      </a:path>
                      <a:path w="603250" h="821689">
                        <a:moveTo>
                          <a:pt x="61721" y="531113"/>
                        </a:moveTo>
                        <a:lnTo>
                          <a:pt x="47243" y="531113"/>
                        </a:lnTo>
                      </a:path>
                      <a:path w="603250" h="821689">
                        <a:moveTo>
                          <a:pt x="61721" y="519684"/>
                        </a:moveTo>
                        <a:lnTo>
                          <a:pt x="47243" y="519684"/>
                        </a:lnTo>
                      </a:path>
                      <a:path w="603250" h="821689">
                        <a:moveTo>
                          <a:pt x="61721" y="567689"/>
                        </a:moveTo>
                        <a:lnTo>
                          <a:pt x="47243" y="567689"/>
                        </a:lnTo>
                      </a:path>
                      <a:path w="603250" h="821689">
                        <a:moveTo>
                          <a:pt x="61721" y="557022"/>
                        </a:moveTo>
                        <a:lnTo>
                          <a:pt x="47243" y="557022"/>
                        </a:lnTo>
                      </a:path>
                      <a:path w="603250" h="821689">
                        <a:moveTo>
                          <a:pt x="48006" y="596646"/>
                        </a:moveTo>
                        <a:lnTo>
                          <a:pt x="67056" y="596646"/>
                        </a:lnTo>
                      </a:path>
                      <a:path w="603250" h="821689">
                        <a:moveTo>
                          <a:pt x="59435" y="533400"/>
                        </a:moveTo>
                        <a:lnTo>
                          <a:pt x="59435" y="517398"/>
                        </a:lnTo>
                      </a:path>
                      <a:path w="603250" h="821689">
                        <a:moveTo>
                          <a:pt x="59435" y="570738"/>
                        </a:moveTo>
                        <a:lnTo>
                          <a:pt x="59435" y="553974"/>
                        </a:lnTo>
                      </a:path>
                      <a:path w="603250" h="821689">
                        <a:moveTo>
                          <a:pt x="35051" y="518160"/>
                        </a:moveTo>
                        <a:lnTo>
                          <a:pt x="35051" y="540258"/>
                        </a:lnTo>
                      </a:path>
                      <a:path w="603250" h="821689">
                        <a:moveTo>
                          <a:pt x="35051" y="510539"/>
                        </a:moveTo>
                        <a:lnTo>
                          <a:pt x="35051" y="518160"/>
                        </a:lnTo>
                      </a:path>
                      <a:path w="603250" h="821689">
                        <a:moveTo>
                          <a:pt x="46481" y="532638"/>
                        </a:moveTo>
                        <a:lnTo>
                          <a:pt x="46481" y="518160"/>
                        </a:lnTo>
                      </a:path>
                      <a:path w="603250" h="821689">
                        <a:moveTo>
                          <a:pt x="46481" y="540258"/>
                        </a:moveTo>
                        <a:lnTo>
                          <a:pt x="46481" y="532638"/>
                        </a:lnTo>
                      </a:path>
                      <a:path w="603250" h="821689">
                        <a:moveTo>
                          <a:pt x="46481" y="518160"/>
                        </a:moveTo>
                        <a:lnTo>
                          <a:pt x="46481" y="510539"/>
                        </a:lnTo>
                      </a:path>
                      <a:path w="603250" h="821689">
                        <a:moveTo>
                          <a:pt x="35051" y="554736"/>
                        </a:moveTo>
                        <a:lnTo>
                          <a:pt x="35051" y="576834"/>
                        </a:lnTo>
                      </a:path>
                      <a:path w="603250" h="821689">
                        <a:moveTo>
                          <a:pt x="35051" y="547877"/>
                        </a:moveTo>
                        <a:lnTo>
                          <a:pt x="35051" y="554736"/>
                        </a:lnTo>
                      </a:path>
                      <a:path w="603250" h="821689">
                        <a:moveTo>
                          <a:pt x="46481" y="569213"/>
                        </a:moveTo>
                        <a:lnTo>
                          <a:pt x="46481" y="554736"/>
                        </a:lnTo>
                      </a:path>
                      <a:path w="603250" h="821689">
                        <a:moveTo>
                          <a:pt x="46481" y="576834"/>
                        </a:moveTo>
                        <a:lnTo>
                          <a:pt x="46481" y="569213"/>
                        </a:lnTo>
                      </a:path>
                      <a:path w="603250" h="821689">
                        <a:moveTo>
                          <a:pt x="46481" y="554736"/>
                        </a:moveTo>
                        <a:lnTo>
                          <a:pt x="46481" y="547877"/>
                        </a:lnTo>
                      </a:path>
                      <a:path w="603250" h="821689">
                        <a:moveTo>
                          <a:pt x="33527" y="508253"/>
                        </a:moveTo>
                        <a:lnTo>
                          <a:pt x="28956" y="508253"/>
                        </a:lnTo>
                      </a:path>
                      <a:path w="603250" h="821689">
                        <a:moveTo>
                          <a:pt x="33527" y="542544"/>
                        </a:moveTo>
                        <a:lnTo>
                          <a:pt x="33527" y="508253"/>
                        </a:lnTo>
                      </a:path>
                      <a:path w="603250" h="821689">
                        <a:moveTo>
                          <a:pt x="35051" y="532638"/>
                        </a:moveTo>
                        <a:lnTo>
                          <a:pt x="46481" y="532638"/>
                        </a:lnTo>
                      </a:path>
                      <a:path w="603250" h="821689">
                        <a:moveTo>
                          <a:pt x="35051" y="518160"/>
                        </a:moveTo>
                        <a:lnTo>
                          <a:pt x="46481" y="518160"/>
                        </a:lnTo>
                      </a:path>
                      <a:path w="603250" h="821689">
                        <a:moveTo>
                          <a:pt x="35051" y="510539"/>
                        </a:moveTo>
                        <a:lnTo>
                          <a:pt x="46481" y="510539"/>
                        </a:lnTo>
                      </a:path>
                      <a:path w="603250" h="821689">
                        <a:moveTo>
                          <a:pt x="35051" y="540258"/>
                        </a:moveTo>
                        <a:lnTo>
                          <a:pt x="46481" y="540258"/>
                        </a:lnTo>
                      </a:path>
                      <a:path w="603250" h="821689">
                        <a:moveTo>
                          <a:pt x="47243" y="536448"/>
                        </a:moveTo>
                        <a:lnTo>
                          <a:pt x="47243" y="514350"/>
                        </a:lnTo>
                      </a:path>
                      <a:path w="603250" h="821689">
                        <a:moveTo>
                          <a:pt x="28956" y="542544"/>
                        </a:moveTo>
                        <a:lnTo>
                          <a:pt x="33527" y="542544"/>
                        </a:lnTo>
                      </a:path>
                      <a:path w="603250" h="821689">
                        <a:moveTo>
                          <a:pt x="33527" y="544829"/>
                        </a:moveTo>
                        <a:lnTo>
                          <a:pt x="28956" y="544829"/>
                        </a:lnTo>
                      </a:path>
                      <a:path w="603250" h="821689">
                        <a:moveTo>
                          <a:pt x="28956" y="497586"/>
                        </a:moveTo>
                        <a:lnTo>
                          <a:pt x="28956" y="591312"/>
                        </a:lnTo>
                      </a:path>
                      <a:path w="603250" h="821689">
                        <a:moveTo>
                          <a:pt x="33527" y="579882"/>
                        </a:moveTo>
                        <a:lnTo>
                          <a:pt x="33527" y="544829"/>
                        </a:lnTo>
                      </a:path>
                      <a:path w="603250" h="821689">
                        <a:moveTo>
                          <a:pt x="35051" y="569213"/>
                        </a:moveTo>
                        <a:lnTo>
                          <a:pt x="46481" y="569213"/>
                        </a:lnTo>
                      </a:path>
                      <a:path w="603250" h="821689">
                        <a:moveTo>
                          <a:pt x="35051" y="554736"/>
                        </a:moveTo>
                        <a:lnTo>
                          <a:pt x="46481" y="554736"/>
                        </a:lnTo>
                      </a:path>
                      <a:path w="603250" h="821689">
                        <a:moveTo>
                          <a:pt x="35051" y="576834"/>
                        </a:moveTo>
                        <a:lnTo>
                          <a:pt x="46481" y="576834"/>
                        </a:lnTo>
                      </a:path>
                      <a:path w="603250" h="821689">
                        <a:moveTo>
                          <a:pt x="47243" y="573024"/>
                        </a:moveTo>
                        <a:lnTo>
                          <a:pt x="47243" y="551688"/>
                        </a:lnTo>
                      </a:path>
                      <a:path w="603250" h="821689">
                        <a:moveTo>
                          <a:pt x="46481" y="547877"/>
                        </a:moveTo>
                        <a:lnTo>
                          <a:pt x="35051" y="547877"/>
                        </a:lnTo>
                      </a:path>
                      <a:path w="603250" h="821689">
                        <a:moveTo>
                          <a:pt x="28956" y="579882"/>
                        </a:moveTo>
                        <a:lnTo>
                          <a:pt x="33527" y="579882"/>
                        </a:lnTo>
                      </a:path>
                      <a:path w="603250" h="821689">
                        <a:moveTo>
                          <a:pt x="59435" y="517398"/>
                        </a:moveTo>
                        <a:lnTo>
                          <a:pt x="47243" y="517398"/>
                        </a:lnTo>
                      </a:path>
                      <a:path w="603250" h="821689">
                        <a:moveTo>
                          <a:pt x="47243" y="533400"/>
                        </a:moveTo>
                        <a:lnTo>
                          <a:pt x="59435" y="533400"/>
                        </a:lnTo>
                      </a:path>
                      <a:path w="603250" h="821689">
                        <a:moveTo>
                          <a:pt x="59435" y="553974"/>
                        </a:moveTo>
                        <a:lnTo>
                          <a:pt x="47243" y="553974"/>
                        </a:lnTo>
                      </a:path>
                      <a:path w="603250" h="821689">
                        <a:moveTo>
                          <a:pt x="47243" y="570738"/>
                        </a:moveTo>
                        <a:lnTo>
                          <a:pt x="59435" y="570738"/>
                        </a:lnTo>
                      </a:path>
                      <a:path w="603250" h="821689">
                        <a:moveTo>
                          <a:pt x="4571" y="591312"/>
                        </a:moveTo>
                        <a:lnTo>
                          <a:pt x="4571" y="588263"/>
                        </a:lnTo>
                      </a:path>
                      <a:path w="603250" h="821689">
                        <a:moveTo>
                          <a:pt x="4571" y="497586"/>
                        </a:moveTo>
                        <a:lnTo>
                          <a:pt x="28956" y="497586"/>
                        </a:lnTo>
                      </a:path>
                      <a:path w="603250" h="821689">
                        <a:moveTo>
                          <a:pt x="140969" y="594360"/>
                        </a:moveTo>
                        <a:lnTo>
                          <a:pt x="140969" y="536448"/>
                        </a:lnTo>
                      </a:path>
                      <a:path w="603250" h="821689">
                        <a:moveTo>
                          <a:pt x="79247" y="573786"/>
                        </a:moveTo>
                        <a:lnTo>
                          <a:pt x="79247" y="561594"/>
                        </a:lnTo>
                      </a:path>
                      <a:path w="603250" h="821689">
                        <a:moveTo>
                          <a:pt x="79247" y="586739"/>
                        </a:moveTo>
                        <a:lnTo>
                          <a:pt x="79247" y="573786"/>
                        </a:lnTo>
                      </a:path>
                      <a:path w="603250" h="821689">
                        <a:moveTo>
                          <a:pt x="79247" y="561594"/>
                        </a:moveTo>
                        <a:lnTo>
                          <a:pt x="79247" y="536448"/>
                        </a:lnTo>
                        <a:lnTo>
                          <a:pt x="140969" y="536448"/>
                        </a:lnTo>
                      </a:path>
                      <a:path w="603250" h="821689">
                        <a:moveTo>
                          <a:pt x="73151" y="547115"/>
                        </a:moveTo>
                        <a:lnTo>
                          <a:pt x="73151" y="591312"/>
                        </a:lnTo>
                      </a:path>
                      <a:path w="603250" h="821689">
                        <a:moveTo>
                          <a:pt x="61721" y="531113"/>
                        </a:moveTo>
                        <a:lnTo>
                          <a:pt x="61721" y="519684"/>
                        </a:lnTo>
                      </a:path>
                      <a:path w="603250" h="821689">
                        <a:moveTo>
                          <a:pt x="61721" y="567689"/>
                        </a:moveTo>
                        <a:lnTo>
                          <a:pt x="61721" y="557022"/>
                        </a:lnTo>
                      </a:path>
                      <a:path w="603250" h="821689">
                        <a:moveTo>
                          <a:pt x="67056" y="596646"/>
                        </a:moveTo>
                        <a:lnTo>
                          <a:pt x="70865" y="595122"/>
                        </a:lnTo>
                        <a:lnTo>
                          <a:pt x="73151" y="590550"/>
                        </a:lnTo>
                      </a:path>
                      <a:path w="603250" h="821689">
                        <a:moveTo>
                          <a:pt x="73151" y="547115"/>
                        </a:moveTo>
                        <a:lnTo>
                          <a:pt x="79247" y="547115"/>
                        </a:lnTo>
                      </a:path>
                      <a:path w="603250" h="821689">
                        <a:moveTo>
                          <a:pt x="0" y="464820"/>
                        </a:moveTo>
                        <a:lnTo>
                          <a:pt x="0" y="415289"/>
                        </a:lnTo>
                      </a:path>
                      <a:path w="603250" h="821689">
                        <a:moveTo>
                          <a:pt x="356615" y="801624"/>
                        </a:moveTo>
                        <a:lnTo>
                          <a:pt x="358139" y="810006"/>
                        </a:lnTo>
                        <a:lnTo>
                          <a:pt x="363473" y="816863"/>
                        </a:lnTo>
                        <a:lnTo>
                          <a:pt x="370331" y="821436"/>
                        </a:lnTo>
                      </a:path>
                      <a:path w="603250" h="821689">
                        <a:moveTo>
                          <a:pt x="356615" y="794003"/>
                        </a:moveTo>
                        <a:lnTo>
                          <a:pt x="356615" y="801624"/>
                        </a:lnTo>
                      </a:path>
                      <a:path w="603250" h="821689">
                        <a:moveTo>
                          <a:pt x="602741" y="794003"/>
                        </a:moveTo>
                        <a:lnTo>
                          <a:pt x="602741" y="801624"/>
                        </a:lnTo>
                      </a:path>
                      <a:path w="603250" h="821689">
                        <a:moveTo>
                          <a:pt x="589026" y="821436"/>
                        </a:moveTo>
                        <a:lnTo>
                          <a:pt x="596645" y="816863"/>
                        </a:lnTo>
                        <a:lnTo>
                          <a:pt x="601217" y="810006"/>
                        </a:lnTo>
                        <a:lnTo>
                          <a:pt x="602741" y="801624"/>
                        </a:lnTo>
                      </a:path>
                      <a:path w="603250" h="821689">
                        <a:moveTo>
                          <a:pt x="324612" y="95250"/>
                        </a:moveTo>
                        <a:lnTo>
                          <a:pt x="295656" y="95250"/>
                        </a:lnTo>
                      </a:path>
                      <a:path w="603250" h="821689">
                        <a:moveTo>
                          <a:pt x="324612" y="119634"/>
                        </a:moveTo>
                        <a:lnTo>
                          <a:pt x="295656" y="119634"/>
                        </a:lnTo>
                      </a:path>
                      <a:path w="603250" h="821689">
                        <a:moveTo>
                          <a:pt x="377189" y="0"/>
                        </a:moveTo>
                        <a:lnTo>
                          <a:pt x="69341" y="0"/>
                        </a:lnTo>
                      </a:path>
                      <a:path w="603250" h="821689">
                        <a:moveTo>
                          <a:pt x="120395" y="127253"/>
                        </a:moveTo>
                        <a:lnTo>
                          <a:pt x="120395" y="147827"/>
                        </a:lnTo>
                      </a:path>
                    </a:pathLst>
                  </a:custGeom>
                  <a:ln w="3175">
                    <a:solidFill>
                      <a:srgbClr val="000000"/>
                    </a:solidFill>
                  </a:ln>
                </p:spPr>
                <p:txBody>
                  <a:bodyPr wrap="square" lIns="0" tIns="0" rIns="0" bIns="0" rtlCol="0"/>
                  <a:lstStyle/>
                  <a:p>
                    <a:endParaRPr sz="800"/>
                  </a:p>
                </p:txBody>
              </p:sp>
              <p:sp>
                <p:nvSpPr>
                  <p:cNvPr id="242" name="object 225">
                    <a:extLst>
                      <a:ext uri="{FF2B5EF4-FFF2-40B4-BE49-F238E27FC236}">
                        <a16:creationId xmlns:a16="http://schemas.microsoft.com/office/drawing/2014/main" id="{B5E12944-0613-742B-64A7-F4BEC8BBBD06}"/>
                      </a:ext>
                    </a:extLst>
                  </p:cNvPr>
                  <p:cNvSpPr/>
                  <p:nvPr/>
                </p:nvSpPr>
                <p:spPr>
                  <a:xfrm>
                    <a:off x="1943862" y="4124705"/>
                    <a:ext cx="0" cy="166370"/>
                  </a:xfrm>
                  <a:custGeom>
                    <a:avLst/>
                    <a:gdLst/>
                    <a:ahLst/>
                    <a:cxnLst/>
                    <a:rect l="l" t="t" r="r" b="b"/>
                    <a:pathLst>
                      <a:path h="166370">
                        <a:moveTo>
                          <a:pt x="0" y="166116"/>
                        </a:moveTo>
                        <a:lnTo>
                          <a:pt x="0" y="0"/>
                        </a:lnTo>
                      </a:path>
                    </a:pathLst>
                  </a:custGeom>
                  <a:ln w="3175">
                    <a:solidFill>
                      <a:srgbClr val="00FFFF"/>
                    </a:solidFill>
                  </a:ln>
                </p:spPr>
                <p:txBody>
                  <a:bodyPr wrap="square" lIns="0" tIns="0" rIns="0" bIns="0" rtlCol="0"/>
                  <a:lstStyle/>
                  <a:p>
                    <a:endParaRPr sz="800"/>
                  </a:p>
                </p:txBody>
              </p:sp>
              <p:sp>
                <p:nvSpPr>
                  <p:cNvPr id="243" name="object 226">
                    <a:extLst>
                      <a:ext uri="{FF2B5EF4-FFF2-40B4-BE49-F238E27FC236}">
                        <a16:creationId xmlns:a16="http://schemas.microsoft.com/office/drawing/2014/main" id="{56320809-CF4A-1FDF-221F-70B4B29AEBEC}"/>
                      </a:ext>
                    </a:extLst>
                  </p:cNvPr>
                  <p:cNvSpPr/>
                  <p:nvPr/>
                </p:nvSpPr>
                <p:spPr>
                  <a:xfrm>
                    <a:off x="1729740" y="3932681"/>
                    <a:ext cx="283845" cy="416559"/>
                  </a:xfrm>
                  <a:custGeom>
                    <a:avLst/>
                    <a:gdLst/>
                    <a:ahLst/>
                    <a:cxnLst/>
                    <a:rect l="l" t="t" r="r" b="b"/>
                    <a:pathLst>
                      <a:path w="283844" h="416560">
                        <a:moveTo>
                          <a:pt x="108966" y="354329"/>
                        </a:moveTo>
                        <a:lnTo>
                          <a:pt x="191262" y="416051"/>
                        </a:lnTo>
                      </a:path>
                      <a:path w="283844" h="416560">
                        <a:moveTo>
                          <a:pt x="108966" y="263651"/>
                        </a:moveTo>
                        <a:lnTo>
                          <a:pt x="108966" y="354329"/>
                        </a:lnTo>
                      </a:path>
                      <a:path w="283844" h="416560">
                        <a:moveTo>
                          <a:pt x="283464" y="354329"/>
                        </a:moveTo>
                        <a:lnTo>
                          <a:pt x="283464" y="291083"/>
                        </a:lnTo>
                      </a:path>
                      <a:path w="283844" h="416560">
                        <a:moveTo>
                          <a:pt x="191262" y="416051"/>
                        </a:moveTo>
                        <a:lnTo>
                          <a:pt x="222504" y="416051"/>
                        </a:lnTo>
                      </a:path>
                      <a:path w="283844" h="416560">
                        <a:moveTo>
                          <a:pt x="145542" y="213359"/>
                        </a:moveTo>
                        <a:lnTo>
                          <a:pt x="108966" y="213359"/>
                        </a:lnTo>
                      </a:path>
                      <a:path w="283844" h="416560">
                        <a:moveTo>
                          <a:pt x="108966" y="0"/>
                        </a:moveTo>
                        <a:lnTo>
                          <a:pt x="252222" y="0"/>
                        </a:lnTo>
                      </a:path>
                      <a:path w="283844" h="416560">
                        <a:moveTo>
                          <a:pt x="6096" y="192785"/>
                        </a:moveTo>
                        <a:lnTo>
                          <a:pt x="200406" y="192785"/>
                        </a:lnTo>
                      </a:path>
                      <a:path w="283844" h="416560">
                        <a:moveTo>
                          <a:pt x="0" y="102107"/>
                        </a:moveTo>
                        <a:lnTo>
                          <a:pt x="150114" y="102107"/>
                        </a:lnTo>
                      </a:path>
                    </a:pathLst>
                  </a:custGeom>
                  <a:ln w="3175">
                    <a:solidFill>
                      <a:srgbClr val="000000"/>
                    </a:solidFill>
                  </a:ln>
                </p:spPr>
                <p:txBody>
                  <a:bodyPr wrap="square" lIns="0" tIns="0" rIns="0" bIns="0" rtlCol="0"/>
                  <a:lstStyle/>
                  <a:p>
                    <a:endParaRPr sz="800"/>
                  </a:p>
                </p:txBody>
              </p:sp>
              <p:sp>
                <p:nvSpPr>
                  <p:cNvPr id="244" name="object 227">
                    <a:extLst>
                      <a:ext uri="{FF2B5EF4-FFF2-40B4-BE49-F238E27FC236}">
                        <a16:creationId xmlns:a16="http://schemas.microsoft.com/office/drawing/2014/main" id="{42349128-629E-9E8F-F0E7-87C793C136B6}"/>
                      </a:ext>
                    </a:extLst>
                  </p:cNvPr>
                  <p:cNvSpPr/>
                  <p:nvPr/>
                </p:nvSpPr>
                <p:spPr>
                  <a:xfrm>
                    <a:off x="1734312" y="4049267"/>
                    <a:ext cx="47625" cy="0"/>
                  </a:xfrm>
                  <a:custGeom>
                    <a:avLst/>
                    <a:gdLst/>
                    <a:ahLst/>
                    <a:cxnLst/>
                    <a:rect l="l" t="t" r="r" b="b"/>
                    <a:pathLst>
                      <a:path w="47625">
                        <a:moveTo>
                          <a:pt x="47243" y="0"/>
                        </a:moveTo>
                        <a:lnTo>
                          <a:pt x="0" y="0"/>
                        </a:lnTo>
                      </a:path>
                    </a:pathLst>
                  </a:custGeom>
                  <a:ln w="3175">
                    <a:solidFill>
                      <a:srgbClr val="006500"/>
                    </a:solidFill>
                  </a:ln>
                </p:spPr>
                <p:txBody>
                  <a:bodyPr wrap="square" lIns="0" tIns="0" rIns="0" bIns="0" rtlCol="0"/>
                  <a:lstStyle/>
                  <a:p>
                    <a:endParaRPr sz="800"/>
                  </a:p>
                </p:txBody>
              </p:sp>
              <p:sp>
                <p:nvSpPr>
                  <p:cNvPr id="245" name="object 228">
                    <a:extLst>
                      <a:ext uri="{FF2B5EF4-FFF2-40B4-BE49-F238E27FC236}">
                        <a16:creationId xmlns:a16="http://schemas.microsoft.com/office/drawing/2014/main" id="{3E97D5D6-4252-1426-ADCF-06715D6D772D}"/>
                      </a:ext>
                    </a:extLst>
                  </p:cNvPr>
                  <p:cNvSpPr/>
                  <p:nvPr/>
                </p:nvSpPr>
                <p:spPr>
                  <a:xfrm>
                    <a:off x="1735836" y="4067555"/>
                    <a:ext cx="0" cy="58419"/>
                  </a:xfrm>
                  <a:custGeom>
                    <a:avLst/>
                    <a:gdLst/>
                    <a:ahLst/>
                    <a:cxnLst/>
                    <a:rect l="l" t="t" r="r" b="b"/>
                    <a:pathLst>
                      <a:path h="58420">
                        <a:moveTo>
                          <a:pt x="0" y="26670"/>
                        </a:moveTo>
                        <a:lnTo>
                          <a:pt x="0" y="0"/>
                        </a:lnTo>
                      </a:path>
                      <a:path h="58420">
                        <a:moveTo>
                          <a:pt x="0" y="57912"/>
                        </a:moveTo>
                        <a:lnTo>
                          <a:pt x="0" y="26670"/>
                        </a:lnTo>
                      </a:path>
                    </a:pathLst>
                  </a:custGeom>
                  <a:ln w="3175">
                    <a:solidFill>
                      <a:srgbClr val="000000"/>
                    </a:solidFill>
                  </a:ln>
                </p:spPr>
                <p:txBody>
                  <a:bodyPr wrap="square" lIns="0" tIns="0" rIns="0" bIns="0" rtlCol="0"/>
                  <a:lstStyle/>
                  <a:p>
                    <a:endParaRPr sz="800"/>
                  </a:p>
                </p:txBody>
              </p:sp>
              <p:sp>
                <p:nvSpPr>
                  <p:cNvPr id="246" name="object 229">
                    <a:extLst>
                      <a:ext uri="{FF2B5EF4-FFF2-40B4-BE49-F238E27FC236}">
                        <a16:creationId xmlns:a16="http://schemas.microsoft.com/office/drawing/2014/main" id="{BC85B34E-4C97-6BA9-8AD4-BFACAB126D2C}"/>
                      </a:ext>
                    </a:extLst>
                  </p:cNvPr>
                  <p:cNvSpPr/>
                  <p:nvPr/>
                </p:nvSpPr>
                <p:spPr>
                  <a:xfrm>
                    <a:off x="1757172" y="4057649"/>
                    <a:ext cx="0" cy="74930"/>
                  </a:xfrm>
                  <a:custGeom>
                    <a:avLst/>
                    <a:gdLst/>
                    <a:ahLst/>
                    <a:cxnLst/>
                    <a:rect l="l" t="t" r="r" b="b"/>
                    <a:pathLst>
                      <a:path h="74929">
                        <a:moveTo>
                          <a:pt x="0" y="74675"/>
                        </a:moveTo>
                        <a:lnTo>
                          <a:pt x="0" y="0"/>
                        </a:lnTo>
                      </a:path>
                    </a:pathLst>
                  </a:custGeom>
                  <a:ln w="3175">
                    <a:solidFill>
                      <a:srgbClr val="00FFFF"/>
                    </a:solidFill>
                  </a:ln>
                </p:spPr>
                <p:txBody>
                  <a:bodyPr wrap="square" lIns="0" tIns="0" rIns="0" bIns="0" rtlCol="0"/>
                  <a:lstStyle/>
                  <a:p>
                    <a:endParaRPr sz="800"/>
                  </a:p>
                </p:txBody>
              </p:sp>
              <p:sp>
                <p:nvSpPr>
                  <p:cNvPr id="247" name="object 230">
                    <a:extLst>
                      <a:ext uri="{FF2B5EF4-FFF2-40B4-BE49-F238E27FC236}">
                        <a16:creationId xmlns:a16="http://schemas.microsoft.com/office/drawing/2014/main" id="{2B568906-735E-1BCC-ADB9-5821D03644F3}"/>
                      </a:ext>
                    </a:extLst>
                  </p:cNvPr>
                  <p:cNvSpPr/>
                  <p:nvPr/>
                </p:nvSpPr>
                <p:spPr>
                  <a:xfrm>
                    <a:off x="1706880" y="4084319"/>
                    <a:ext cx="41910" cy="16510"/>
                  </a:xfrm>
                  <a:custGeom>
                    <a:avLst/>
                    <a:gdLst/>
                    <a:ahLst/>
                    <a:cxnLst/>
                    <a:rect l="l" t="t" r="r" b="b"/>
                    <a:pathLst>
                      <a:path w="41910" h="16510">
                        <a:moveTo>
                          <a:pt x="19050" y="9905"/>
                        </a:moveTo>
                        <a:lnTo>
                          <a:pt x="12953" y="12191"/>
                        </a:lnTo>
                        <a:lnTo>
                          <a:pt x="9906" y="16001"/>
                        </a:lnTo>
                      </a:path>
                      <a:path w="41910" h="16510">
                        <a:moveTo>
                          <a:pt x="19050" y="9905"/>
                        </a:moveTo>
                        <a:lnTo>
                          <a:pt x="41909" y="9905"/>
                        </a:lnTo>
                      </a:path>
                      <a:path w="41910" h="16510">
                        <a:moveTo>
                          <a:pt x="19050" y="0"/>
                        </a:moveTo>
                        <a:lnTo>
                          <a:pt x="11430" y="1524"/>
                        </a:lnTo>
                        <a:lnTo>
                          <a:pt x="4571" y="5333"/>
                        </a:lnTo>
                        <a:lnTo>
                          <a:pt x="0" y="11429"/>
                        </a:lnTo>
                      </a:path>
                    </a:pathLst>
                  </a:custGeom>
                  <a:ln w="3175">
                    <a:solidFill>
                      <a:srgbClr val="000000"/>
                    </a:solidFill>
                  </a:ln>
                </p:spPr>
                <p:txBody>
                  <a:bodyPr wrap="square" lIns="0" tIns="0" rIns="0" bIns="0" rtlCol="0"/>
                  <a:lstStyle/>
                  <a:p>
                    <a:endParaRPr sz="800"/>
                  </a:p>
                </p:txBody>
              </p:sp>
              <p:sp>
                <p:nvSpPr>
                  <p:cNvPr id="248" name="object 231">
                    <a:extLst>
                      <a:ext uri="{FF2B5EF4-FFF2-40B4-BE49-F238E27FC236}">
                        <a16:creationId xmlns:a16="http://schemas.microsoft.com/office/drawing/2014/main" id="{DC399A9E-6EAD-4A4F-84FC-4F71306A561A}"/>
                      </a:ext>
                    </a:extLst>
                  </p:cNvPr>
                  <p:cNvSpPr/>
                  <p:nvPr/>
                </p:nvSpPr>
                <p:spPr>
                  <a:xfrm>
                    <a:off x="1781555" y="4049267"/>
                    <a:ext cx="0" cy="18415"/>
                  </a:xfrm>
                  <a:custGeom>
                    <a:avLst/>
                    <a:gdLst/>
                    <a:ahLst/>
                    <a:cxnLst/>
                    <a:rect l="l" t="t" r="r" b="b"/>
                    <a:pathLst>
                      <a:path h="18414">
                        <a:moveTo>
                          <a:pt x="0" y="18287"/>
                        </a:moveTo>
                        <a:lnTo>
                          <a:pt x="0" y="0"/>
                        </a:lnTo>
                      </a:path>
                    </a:pathLst>
                  </a:custGeom>
                  <a:ln w="3175">
                    <a:solidFill>
                      <a:srgbClr val="006500"/>
                    </a:solidFill>
                  </a:ln>
                </p:spPr>
                <p:txBody>
                  <a:bodyPr wrap="square" lIns="0" tIns="0" rIns="0" bIns="0" rtlCol="0"/>
                  <a:lstStyle/>
                  <a:p>
                    <a:endParaRPr sz="800"/>
                  </a:p>
                </p:txBody>
              </p:sp>
              <p:sp>
                <p:nvSpPr>
                  <p:cNvPr id="249" name="object 232">
                    <a:extLst>
                      <a:ext uri="{FF2B5EF4-FFF2-40B4-BE49-F238E27FC236}">
                        <a16:creationId xmlns:a16="http://schemas.microsoft.com/office/drawing/2014/main" id="{B629A12C-6E28-9F12-1E27-85AEBF72A18D}"/>
                      </a:ext>
                    </a:extLst>
                  </p:cNvPr>
                  <p:cNvSpPr/>
                  <p:nvPr/>
                </p:nvSpPr>
                <p:spPr>
                  <a:xfrm>
                    <a:off x="1725930" y="3960875"/>
                    <a:ext cx="74295" cy="58419"/>
                  </a:xfrm>
                  <a:custGeom>
                    <a:avLst/>
                    <a:gdLst/>
                    <a:ahLst/>
                    <a:cxnLst/>
                    <a:rect l="l" t="t" r="r" b="b"/>
                    <a:pathLst>
                      <a:path w="74294" h="58420">
                        <a:moveTo>
                          <a:pt x="0" y="26670"/>
                        </a:moveTo>
                        <a:lnTo>
                          <a:pt x="61721" y="26670"/>
                        </a:lnTo>
                      </a:path>
                      <a:path w="74294" h="58420">
                        <a:moveTo>
                          <a:pt x="3809" y="57912"/>
                        </a:moveTo>
                        <a:lnTo>
                          <a:pt x="73913" y="57912"/>
                        </a:lnTo>
                      </a:path>
                      <a:path w="74294" h="58420">
                        <a:moveTo>
                          <a:pt x="9906" y="0"/>
                        </a:moveTo>
                        <a:lnTo>
                          <a:pt x="9906" y="16763"/>
                        </a:lnTo>
                        <a:lnTo>
                          <a:pt x="0" y="16763"/>
                        </a:lnTo>
                      </a:path>
                    </a:pathLst>
                  </a:custGeom>
                  <a:ln w="3175">
                    <a:solidFill>
                      <a:srgbClr val="000000"/>
                    </a:solidFill>
                  </a:ln>
                </p:spPr>
                <p:txBody>
                  <a:bodyPr wrap="square" lIns="0" tIns="0" rIns="0" bIns="0" rtlCol="0"/>
                  <a:lstStyle/>
                  <a:p>
                    <a:endParaRPr sz="800"/>
                  </a:p>
                </p:txBody>
              </p:sp>
              <p:sp>
                <p:nvSpPr>
                  <p:cNvPr id="250" name="object 233">
                    <a:extLst>
                      <a:ext uri="{FF2B5EF4-FFF2-40B4-BE49-F238E27FC236}">
                        <a16:creationId xmlns:a16="http://schemas.microsoft.com/office/drawing/2014/main" id="{DD0A55A3-86FF-468B-EE0E-BB9406786500}"/>
                      </a:ext>
                    </a:extLst>
                  </p:cNvPr>
                  <p:cNvSpPr/>
                  <p:nvPr/>
                </p:nvSpPr>
                <p:spPr>
                  <a:xfrm>
                    <a:off x="1808226" y="3953255"/>
                    <a:ext cx="0" cy="74930"/>
                  </a:xfrm>
                  <a:custGeom>
                    <a:avLst/>
                    <a:gdLst/>
                    <a:ahLst/>
                    <a:cxnLst/>
                    <a:rect l="l" t="t" r="r" b="b"/>
                    <a:pathLst>
                      <a:path h="74929">
                        <a:moveTo>
                          <a:pt x="0" y="74676"/>
                        </a:moveTo>
                        <a:lnTo>
                          <a:pt x="0" y="0"/>
                        </a:lnTo>
                      </a:path>
                    </a:pathLst>
                  </a:custGeom>
                  <a:ln w="3175">
                    <a:solidFill>
                      <a:srgbClr val="00FFFF"/>
                    </a:solidFill>
                  </a:ln>
                </p:spPr>
                <p:txBody>
                  <a:bodyPr wrap="square" lIns="0" tIns="0" rIns="0" bIns="0" rtlCol="0"/>
                  <a:lstStyle/>
                  <a:p>
                    <a:endParaRPr sz="800"/>
                  </a:p>
                </p:txBody>
              </p:sp>
              <p:sp>
                <p:nvSpPr>
                  <p:cNvPr id="251" name="object 234">
                    <a:extLst>
                      <a:ext uri="{FF2B5EF4-FFF2-40B4-BE49-F238E27FC236}">
                        <a16:creationId xmlns:a16="http://schemas.microsoft.com/office/drawing/2014/main" id="{9CEB91A9-8299-64EF-4B5F-92C2BBF0BEB4}"/>
                      </a:ext>
                    </a:extLst>
                  </p:cNvPr>
                  <p:cNvSpPr/>
                  <p:nvPr/>
                </p:nvSpPr>
                <p:spPr>
                  <a:xfrm>
                    <a:off x="1787652" y="3932681"/>
                    <a:ext cx="565150" cy="208915"/>
                  </a:xfrm>
                  <a:custGeom>
                    <a:avLst/>
                    <a:gdLst/>
                    <a:ahLst/>
                    <a:cxnLst/>
                    <a:rect l="l" t="t" r="r" b="b"/>
                    <a:pathLst>
                      <a:path w="565150" h="208914">
                        <a:moveTo>
                          <a:pt x="0" y="86105"/>
                        </a:moveTo>
                        <a:lnTo>
                          <a:pt x="0" y="54863"/>
                        </a:lnTo>
                      </a:path>
                      <a:path w="565150" h="208914">
                        <a:moveTo>
                          <a:pt x="92202" y="102107"/>
                        </a:moveTo>
                        <a:lnTo>
                          <a:pt x="92202" y="86105"/>
                        </a:lnTo>
                      </a:path>
                      <a:path w="565150" h="208914">
                        <a:moveTo>
                          <a:pt x="102108" y="86105"/>
                        </a:moveTo>
                        <a:lnTo>
                          <a:pt x="102108" y="134873"/>
                        </a:lnTo>
                      </a:path>
                      <a:path w="565150" h="208914">
                        <a:moveTo>
                          <a:pt x="102108" y="0"/>
                        </a:moveTo>
                        <a:lnTo>
                          <a:pt x="102108" y="28193"/>
                        </a:lnTo>
                      </a:path>
                      <a:path w="565150" h="208914">
                        <a:moveTo>
                          <a:pt x="194310" y="6857"/>
                        </a:moveTo>
                        <a:lnTo>
                          <a:pt x="214884" y="6857"/>
                        </a:lnTo>
                      </a:path>
                      <a:path w="565150" h="208914">
                        <a:moveTo>
                          <a:pt x="198120" y="9905"/>
                        </a:moveTo>
                        <a:lnTo>
                          <a:pt x="211836" y="9905"/>
                        </a:lnTo>
                      </a:path>
                      <a:path w="565150" h="208914">
                        <a:moveTo>
                          <a:pt x="194310" y="6857"/>
                        </a:moveTo>
                        <a:lnTo>
                          <a:pt x="198120" y="9905"/>
                        </a:lnTo>
                      </a:path>
                      <a:path w="565150" h="208914">
                        <a:moveTo>
                          <a:pt x="211836" y="9905"/>
                        </a:moveTo>
                        <a:lnTo>
                          <a:pt x="214884" y="6857"/>
                        </a:lnTo>
                      </a:path>
                      <a:path w="565150" h="208914">
                        <a:moveTo>
                          <a:pt x="307848" y="208787"/>
                        </a:moveTo>
                        <a:lnTo>
                          <a:pt x="512825" y="208787"/>
                        </a:lnTo>
                      </a:path>
                      <a:path w="565150" h="208914">
                        <a:moveTo>
                          <a:pt x="512825" y="178307"/>
                        </a:moveTo>
                        <a:lnTo>
                          <a:pt x="307848" y="178307"/>
                        </a:lnTo>
                      </a:path>
                      <a:path w="565150" h="208914">
                        <a:moveTo>
                          <a:pt x="512825" y="71627"/>
                        </a:moveTo>
                        <a:lnTo>
                          <a:pt x="307848" y="71627"/>
                        </a:lnTo>
                      </a:path>
                      <a:path w="565150" h="208914">
                        <a:moveTo>
                          <a:pt x="307848" y="102107"/>
                        </a:moveTo>
                        <a:lnTo>
                          <a:pt x="512825" y="102107"/>
                        </a:lnTo>
                      </a:path>
                      <a:path w="565150" h="208914">
                        <a:moveTo>
                          <a:pt x="307848" y="71627"/>
                        </a:moveTo>
                        <a:lnTo>
                          <a:pt x="307848" y="102107"/>
                        </a:lnTo>
                      </a:path>
                      <a:path w="565150" h="208914">
                        <a:moveTo>
                          <a:pt x="307848" y="178307"/>
                        </a:moveTo>
                        <a:lnTo>
                          <a:pt x="307848" y="183641"/>
                        </a:lnTo>
                        <a:lnTo>
                          <a:pt x="255270" y="181355"/>
                        </a:lnTo>
                      </a:path>
                      <a:path w="565150" h="208914">
                        <a:moveTo>
                          <a:pt x="307848" y="204215"/>
                        </a:moveTo>
                        <a:lnTo>
                          <a:pt x="307848" y="208787"/>
                        </a:lnTo>
                      </a:path>
                      <a:path w="565150" h="208914">
                        <a:moveTo>
                          <a:pt x="307848" y="204215"/>
                        </a:moveTo>
                        <a:lnTo>
                          <a:pt x="255270" y="205739"/>
                        </a:lnTo>
                      </a:path>
                      <a:path w="565150" h="208914">
                        <a:moveTo>
                          <a:pt x="307848" y="183641"/>
                        </a:moveTo>
                        <a:lnTo>
                          <a:pt x="307848" y="204215"/>
                        </a:lnTo>
                      </a:path>
                      <a:path w="565150" h="208914">
                        <a:moveTo>
                          <a:pt x="512825" y="102107"/>
                        </a:moveTo>
                        <a:lnTo>
                          <a:pt x="512825" y="97535"/>
                        </a:lnTo>
                      </a:path>
                      <a:path w="565150" h="208914">
                        <a:moveTo>
                          <a:pt x="564642" y="99059"/>
                        </a:moveTo>
                        <a:lnTo>
                          <a:pt x="512825" y="97535"/>
                        </a:lnTo>
                      </a:path>
                      <a:path w="565150" h="208914">
                        <a:moveTo>
                          <a:pt x="512825" y="208787"/>
                        </a:moveTo>
                        <a:lnTo>
                          <a:pt x="512825" y="178307"/>
                        </a:lnTo>
                      </a:path>
                      <a:path w="565150" h="208914">
                        <a:moveTo>
                          <a:pt x="512825" y="76962"/>
                        </a:moveTo>
                        <a:lnTo>
                          <a:pt x="512825" y="71627"/>
                        </a:lnTo>
                      </a:path>
                      <a:path w="565150" h="208914">
                        <a:moveTo>
                          <a:pt x="512825" y="97535"/>
                        </a:moveTo>
                        <a:lnTo>
                          <a:pt x="512825" y="76962"/>
                        </a:lnTo>
                      </a:path>
                      <a:path w="565150" h="208914">
                        <a:moveTo>
                          <a:pt x="564642" y="74675"/>
                        </a:moveTo>
                        <a:lnTo>
                          <a:pt x="512825" y="76962"/>
                        </a:lnTo>
                      </a:path>
                    </a:pathLst>
                  </a:custGeom>
                  <a:ln w="3175">
                    <a:solidFill>
                      <a:srgbClr val="000000"/>
                    </a:solidFill>
                  </a:ln>
                </p:spPr>
                <p:txBody>
                  <a:bodyPr wrap="square" lIns="0" tIns="0" rIns="0" bIns="0" rtlCol="0"/>
                  <a:lstStyle/>
                  <a:p>
                    <a:endParaRPr sz="800"/>
                  </a:p>
                </p:txBody>
              </p:sp>
              <p:sp>
                <p:nvSpPr>
                  <p:cNvPr id="252" name="object 235">
                    <a:extLst>
                      <a:ext uri="{FF2B5EF4-FFF2-40B4-BE49-F238E27FC236}">
                        <a16:creationId xmlns:a16="http://schemas.microsoft.com/office/drawing/2014/main" id="{F3F1E219-5B5B-017D-59C7-9FB561411925}"/>
                      </a:ext>
                    </a:extLst>
                  </p:cNvPr>
                  <p:cNvSpPr/>
                  <p:nvPr/>
                </p:nvSpPr>
                <p:spPr>
                  <a:xfrm>
                    <a:off x="1674113" y="3623309"/>
                    <a:ext cx="1270" cy="1905"/>
                  </a:xfrm>
                  <a:custGeom>
                    <a:avLst/>
                    <a:gdLst/>
                    <a:ahLst/>
                    <a:cxnLst/>
                    <a:rect l="l" t="t" r="r" b="b"/>
                    <a:pathLst>
                      <a:path w="1269" h="1904">
                        <a:moveTo>
                          <a:pt x="762" y="1524"/>
                        </a:moveTo>
                        <a:lnTo>
                          <a:pt x="0" y="0"/>
                        </a:lnTo>
                      </a:path>
                    </a:pathLst>
                  </a:custGeom>
                  <a:ln w="3175">
                    <a:solidFill>
                      <a:srgbClr val="FF0000"/>
                    </a:solidFill>
                  </a:ln>
                </p:spPr>
                <p:txBody>
                  <a:bodyPr wrap="square" lIns="0" tIns="0" rIns="0" bIns="0" rtlCol="0"/>
                  <a:lstStyle/>
                  <a:p>
                    <a:endParaRPr sz="800"/>
                  </a:p>
                </p:txBody>
              </p:sp>
              <p:sp>
                <p:nvSpPr>
                  <p:cNvPr id="253" name="object 236">
                    <a:extLst>
                      <a:ext uri="{FF2B5EF4-FFF2-40B4-BE49-F238E27FC236}">
                        <a16:creationId xmlns:a16="http://schemas.microsoft.com/office/drawing/2014/main" id="{A8F88C68-8C45-81AA-F0BB-F4B26BB0A189}"/>
                      </a:ext>
                    </a:extLst>
                  </p:cNvPr>
                  <p:cNvSpPr/>
                  <p:nvPr/>
                </p:nvSpPr>
                <p:spPr>
                  <a:xfrm>
                    <a:off x="1674113" y="3503675"/>
                    <a:ext cx="37465" cy="48895"/>
                  </a:xfrm>
                  <a:custGeom>
                    <a:avLst/>
                    <a:gdLst/>
                    <a:ahLst/>
                    <a:cxnLst/>
                    <a:rect l="l" t="t" r="r" b="b"/>
                    <a:pathLst>
                      <a:path w="37464" h="48895">
                        <a:moveTo>
                          <a:pt x="31242" y="48768"/>
                        </a:moveTo>
                        <a:lnTo>
                          <a:pt x="0" y="48768"/>
                        </a:lnTo>
                      </a:path>
                      <a:path w="37464" h="48895">
                        <a:moveTo>
                          <a:pt x="31242" y="48768"/>
                        </a:moveTo>
                        <a:lnTo>
                          <a:pt x="8381" y="48768"/>
                        </a:lnTo>
                      </a:path>
                      <a:path w="37464" h="48895">
                        <a:moveTo>
                          <a:pt x="37337" y="6096"/>
                        </a:moveTo>
                        <a:lnTo>
                          <a:pt x="30480" y="1524"/>
                        </a:lnTo>
                        <a:lnTo>
                          <a:pt x="22860" y="0"/>
                        </a:lnTo>
                        <a:lnTo>
                          <a:pt x="15240" y="1524"/>
                        </a:lnTo>
                        <a:lnTo>
                          <a:pt x="8381" y="6096"/>
                        </a:lnTo>
                      </a:path>
                      <a:path w="37464" h="48895">
                        <a:moveTo>
                          <a:pt x="8381" y="42672"/>
                        </a:moveTo>
                        <a:lnTo>
                          <a:pt x="15240" y="47244"/>
                        </a:lnTo>
                        <a:lnTo>
                          <a:pt x="22860" y="48768"/>
                        </a:lnTo>
                        <a:lnTo>
                          <a:pt x="30480" y="47244"/>
                        </a:lnTo>
                        <a:lnTo>
                          <a:pt x="37337" y="42672"/>
                        </a:lnTo>
                      </a:path>
                    </a:pathLst>
                  </a:custGeom>
                  <a:ln w="3175">
                    <a:solidFill>
                      <a:srgbClr val="000000"/>
                    </a:solidFill>
                  </a:ln>
                </p:spPr>
                <p:txBody>
                  <a:bodyPr wrap="square" lIns="0" tIns="0" rIns="0" bIns="0" rtlCol="0"/>
                  <a:lstStyle/>
                  <a:p>
                    <a:endParaRPr sz="800"/>
                  </a:p>
                </p:txBody>
              </p:sp>
              <p:sp>
                <p:nvSpPr>
                  <p:cNvPr id="254" name="object 237">
                    <a:extLst>
                      <a:ext uri="{FF2B5EF4-FFF2-40B4-BE49-F238E27FC236}">
                        <a16:creationId xmlns:a16="http://schemas.microsoft.com/office/drawing/2014/main" id="{7FF0FD6B-43FA-E334-26A9-525BE3FEF403}"/>
                      </a:ext>
                    </a:extLst>
                  </p:cNvPr>
                  <p:cNvSpPr/>
                  <p:nvPr/>
                </p:nvSpPr>
                <p:spPr>
                  <a:xfrm>
                    <a:off x="1674113" y="3565397"/>
                    <a:ext cx="31750" cy="31750"/>
                  </a:xfrm>
                  <a:custGeom>
                    <a:avLst/>
                    <a:gdLst/>
                    <a:ahLst/>
                    <a:cxnLst/>
                    <a:rect l="l" t="t" r="r" b="b"/>
                    <a:pathLst>
                      <a:path w="31750" h="31750">
                        <a:moveTo>
                          <a:pt x="31242" y="31241"/>
                        </a:moveTo>
                        <a:lnTo>
                          <a:pt x="0" y="0"/>
                        </a:lnTo>
                      </a:path>
                    </a:pathLst>
                  </a:custGeom>
                  <a:ln w="3175">
                    <a:solidFill>
                      <a:srgbClr val="FF0000"/>
                    </a:solidFill>
                  </a:ln>
                </p:spPr>
                <p:txBody>
                  <a:bodyPr wrap="square" lIns="0" tIns="0" rIns="0" bIns="0" rtlCol="0"/>
                  <a:lstStyle/>
                  <a:p>
                    <a:endParaRPr sz="800"/>
                  </a:p>
                </p:txBody>
              </p:sp>
              <p:sp>
                <p:nvSpPr>
                  <p:cNvPr id="255" name="object 238">
                    <a:extLst>
                      <a:ext uri="{FF2B5EF4-FFF2-40B4-BE49-F238E27FC236}">
                        <a16:creationId xmlns:a16="http://schemas.microsoft.com/office/drawing/2014/main" id="{77B20D12-877E-6F0D-1542-2E663712282E}"/>
                      </a:ext>
                    </a:extLst>
                  </p:cNvPr>
                  <p:cNvSpPr/>
                  <p:nvPr/>
                </p:nvSpPr>
                <p:spPr>
                  <a:xfrm>
                    <a:off x="1674113" y="3624833"/>
                    <a:ext cx="31750" cy="0"/>
                  </a:xfrm>
                  <a:custGeom>
                    <a:avLst/>
                    <a:gdLst/>
                    <a:ahLst/>
                    <a:cxnLst/>
                    <a:rect l="l" t="t" r="r" b="b"/>
                    <a:pathLst>
                      <a:path w="31750">
                        <a:moveTo>
                          <a:pt x="31242" y="0"/>
                        </a:moveTo>
                        <a:lnTo>
                          <a:pt x="0" y="0"/>
                        </a:lnTo>
                      </a:path>
                    </a:pathLst>
                  </a:custGeom>
                  <a:ln w="3175">
                    <a:solidFill>
                      <a:srgbClr val="000000"/>
                    </a:solidFill>
                  </a:ln>
                </p:spPr>
                <p:txBody>
                  <a:bodyPr wrap="square" lIns="0" tIns="0" rIns="0" bIns="0" rtlCol="0"/>
                  <a:lstStyle/>
                  <a:p>
                    <a:endParaRPr sz="800"/>
                  </a:p>
                </p:txBody>
              </p:sp>
              <p:pic>
                <p:nvPicPr>
                  <p:cNvPr id="256" name="object 239">
                    <a:extLst>
                      <a:ext uri="{FF2B5EF4-FFF2-40B4-BE49-F238E27FC236}">
                        <a16:creationId xmlns:a16="http://schemas.microsoft.com/office/drawing/2014/main" id="{072DE65D-C058-24DA-2761-26E292CDD0DC}"/>
                      </a:ext>
                    </a:extLst>
                  </p:cNvPr>
                  <p:cNvPicPr/>
                  <p:nvPr/>
                </p:nvPicPr>
                <p:blipFill>
                  <a:blip r:embed="rId19" cstate="print"/>
                  <a:stretch>
                    <a:fillRect/>
                  </a:stretch>
                </p:blipFill>
                <p:spPr>
                  <a:xfrm>
                    <a:off x="1591437" y="3705986"/>
                    <a:ext cx="202692" cy="201167"/>
                  </a:xfrm>
                  <a:prstGeom prst="rect">
                    <a:avLst/>
                  </a:prstGeom>
                </p:spPr>
              </p:pic>
              <p:sp>
                <p:nvSpPr>
                  <p:cNvPr id="257" name="object 240">
                    <a:extLst>
                      <a:ext uri="{FF2B5EF4-FFF2-40B4-BE49-F238E27FC236}">
                        <a16:creationId xmlns:a16="http://schemas.microsoft.com/office/drawing/2014/main" id="{4D75C917-6C5A-D1E6-F682-BDBE8BC1E76B}"/>
                      </a:ext>
                    </a:extLst>
                  </p:cNvPr>
                  <p:cNvSpPr/>
                  <p:nvPr/>
                </p:nvSpPr>
                <p:spPr>
                  <a:xfrm>
                    <a:off x="2198369" y="3197351"/>
                    <a:ext cx="0" cy="131445"/>
                  </a:xfrm>
                  <a:custGeom>
                    <a:avLst/>
                    <a:gdLst/>
                    <a:ahLst/>
                    <a:cxnLst/>
                    <a:rect l="l" t="t" r="r" b="b"/>
                    <a:pathLst>
                      <a:path h="131445">
                        <a:moveTo>
                          <a:pt x="0" y="131063"/>
                        </a:moveTo>
                        <a:lnTo>
                          <a:pt x="0" y="0"/>
                        </a:lnTo>
                      </a:path>
                    </a:pathLst>
                  </a:custGeom>
                  <a:ln w="3175">
                    <a:solidFill>
                      <a:srgbClr val="00FFFF"/>
                    </a:solidFill>
                  </a:ln>
                </p:spPr>
                <p:txBody>
                  <a:bodyPr wrap="square" lIns="0" tIns="0" rIns="0" bIns="0" rtlCol="0"/>
                  <a:lstStyle/>
                  <a:p>
                    <a:endParaRPr sz="800"/>
                  </a:p>
                </p:txBody>
              </p:sp>
              <p:sp>
                <p:nvSpPr>
                  <p:cNvPr id="258" name="object 241">
                    <a:extLst>
                      <a:ext uri="{FF2B5EF4-FFF2-40B4-BE49-F238E27FC236}">
                        <a16:creationId xmlns:a16="http://schemas.microsoft.com/office/drawing/2014/main" id="{D8099A10-A33E-A896-BB4D-2F9C41C00117}"/>
                      </a:ext>
                    </a:extLst>
                  </p:cNvPr>
                  <p:cNvSpPr/>
                  <p:nvPr/>
                </p:nvSpPr>
                <p:spPr>
                  <a:xfrm>
                    <a:off x="1632966" y="3320795"/>
                    <a:ext cx="1130300" cy="20955"/>
                  </a:xfrm>
                  <a:custGeom>
                    <a:avLst/>
                    <a:gdLst/>
                    <a:ahLst/>
                    <a:cxnLst/>
                    <a:rect l="l" t="t" r="r" b="b"/>
                    <a:pathLst>
                      <a:path w="1130300" h="20954">
                        <a:moveTo>
                          <a:pt x="0" y="0"/>
                        </a:moveTo>
                        <a:lnTo>
                          <a:pt x="1130045" y="0"/>
                        </a:lnTo>
                      </a:path>
                      <a:path w="1130300" h="20954">
                        <a:moveTo>
                          <a:pt x="0" y="20574"/>
                        </a:moveTo>
                        <a:lnTo>
                          <a:pt x="1109471" y="20574"/>
                        </a:lnTo>
                      </a:path>
                    </a:pathLst>
                  </a:custGeom>
                  <a:ln w="3175">
                    <a:solidFill>
                      <a:srgbClr val="000000"/>
                    </a:solidFill>
                  </a:ln>
                </p:spPr>
                <p:txBody>
                  <a:bodyPr wrap="square" lIns="0" tIns="0" rIns="0" bIns="0" rtlCol="0"/>
                  <a:lstStyle/>
                  <a:p>
                    <a:endParaRPr sz="800"/>
                  </a:p>
                </p:txBody>
              </p:sp>
              <p:sp>
                <p:nvSpPr>
                  <p:cNvPr id="259" name="object 242">
                    <a:extLst>
                      <a:ext uri="{FF2B5EF4-FFF2-40B4-BE49-F238E27FC236}">
                        <a16:creationId xmlns:a16="http://schemas.microsoft.com/office/drawing/2014/main" id="{0C0CAF8A-ADE5-8658-1028-2BB963A79840}"/>
                      </a:ext>
                    </a:extLst>
                  </p:cNvPr>
                  <p:cNvSpPr/>
                  <p:nvPr/>
                </p:nvSpPr>
                <p:spPr>
                  <a:xfrm>
                    <a:off x="1632966" y="3320795"/>
                    <a:ext cx="1130300" cy="20955"/>
                  </a:xfrm>
                  <a:custGeom>
                    <a:avLst/>
                    <a:gdLst/>
                    <a:ahLst/>
                    <a:cxnLst/>
                    <a:rect l="l" t="t" r="r" b="b"/>
                    <a:pathLst>
                      <a:path w="1130300" h="20954">
                        <a:moveTo>
                          <a:pt x="1523" y="20574"/>
                        </a:moveTo>
                        <a:lnTo>
                          <a:pt x="0" y="19050"/>
                        </a:lnTo>
                      </a:path>
                      <a:path w="1130300" h="20954">
                        <a:moveTo>
                          <a:pt x="25145" y="20574"/>
                        </a:moveTo>
                        <a:lnTo>
                          <a:pt x="4571" y="0"/>
                        </a:lnTo>
                      </a:path>
                      <a:path w="1130300" h="20954">
                        <a:moveTo>
                          <a:pt x="48006" y="20574"/>
                        </a:moveTo>
                        <a:lnTo>
                          <a:pt x="27431" y="0"/>
                        </a:lnTo>
                      </a:path>
                      <a:path w="1130300" h="20954">
                        <a:moveTo>
                          <a:pt x="70865" y="20574"/>
                        </a:moveTo>
                        <a:lnTo>
                          <a:pt x="51053" y="0"/>
                        </a:lnTo>
                      </a:path>
                      <a:path w="1130300" h="20954">
                        <a:moveTo>
                          <a:pt x="94487" y="20574"/>
                        </a:moveTo>
                        <a:lnTo>
                          <a:pt x="73913" y="0"/>
                        </a:lnTo>
                      </a:path>
                      <a:path w="1130300" h="20954">
                        <a:moveTo>
                          <a:pt x="118109" y="20574"/>
                        </a:moveTo>
                        <a:lnTo>
                          <a:pt x="97535" y="0"/>
                        </a:lnTo>
                      </a:path>
                      <a:path w="1130300" h="20954">
                        <a:moveTo>
                          <a:pt x="140969" y="20574"/>
                        </a:moveTo>
                        <a:lnTo>
                          <a:pt x="120395" y="0"/>
                        </a:lnTo>
                      </a:path>
                      <a:path w="1130300" h="20954">
                        <a:moveTo>
                          <a:pt x="164591" y="20574"/>
                        </a:moveTo>
                        <a:lnTo>
                          <a:pt x="144017" y="0"/>
                        </a:lnTo>
                      </a:path>
                      <a:path w="1130300" h="20954">
                        <a:moveTo>
                          <a:pt x="187451" y="20574"/>
                        </a:moveTo>
                        <a:lnTo>
                          <a:pt x="166877" y="0"/>
                        </a:lnTo>
                      </a:path>
                      <a:path w="1130300" h="20954">
                        <a:moveTo>
                          <a:pt x="211073" y="20574"/>
                        </a:moveTo>
                        <a:lnTo>
                          <a:pt x="190500" y="0"/>
                        </a:lnTo>
                      </a:path>
                      <a:path w="1130300" h="20954">
                        <a:moveTo>
                          <a:pt x="233933" y="20574"/>
                        </a:moveTo>
                        <a:lnTo>
                          <a:pt x="213359" y="0"/>
                        </a:lnTo>
                      </a:path>
                      <a:path w="1130300" h="20954">
                        <a:moveTo>
                          <a:pt x="257556" y="20574"/>
                        </a:moveTo>
                        <a:lnTo>
                          <a:pt x="236981" y="0"/>
                        </a:lnTo>
                      </a:path>
                      <a:path w="1130300" h="20954">
                        <a:moveTo>
                          <a:pt x="280415" y="20574"/>
                        </a:moveTo>
                        <a:lnTo>
                          <a:pt x="259841" y="0"/>
                        </a:lnTo>
                      </a:path>
                      <a:path w="1130300" h="20954">
                        <a:moveTo>
                          <a:pt x="303275" y="20574"/>
                        </a:moveTo>
                        <a:lnTo>
                          <a:pt x="283463" y="0"/>
                        </a:lnTo>
                      </a:path>
                      <a:path w="1130300" h="20954">
                        <a:moveTo>
                          <a:pt x="326897" y="20574"/>
                        </a:moveTo>
                        <a:lnTo>
                          <a:pt x="306323" y="0"/>
                        </a:lnTo>
                      </a:path>
                      <a:path w="1130300" h="20954">
                        <a:moveTo>
                          <a:pt x="350519" y="20574"/>
                        </a:moveTo>
                        <a:lnTo>
                          <a:pt x="329945" y="0"/>
                        </a:lnTo>
                      </a:path>
                      <a:path w="1130300" h="20954">
                        <a:moveTo>
                          <a:pt x="373379" y="20574"/>
                        </a:moveTo>
                        <a:lnTo>
                          <a:pt x="352806" y="0"/>
                        </a:lnTo>
                      </a:path>
                      <a:path w="1130300" h="20954">
                        <a:moveTo>
                          <a:pt x="397001" y="20574"/>
                        </a:moveTo>
                        <a:lnTo>
                          <a:pt x="376427" y="0"/>
                        </a:lnTo>
                      </a:path>
                      <a:path w="1130300" h="20954">
                        <a:moveTo>
                          <a:pt x="419861" y="20574"/>
                        </a:moveTo>
                        <a:lnTo>
                          <a:pt x="399288" y="0"/>
                        </a:lnTo>
                      </a:path>
                      <a:path w="1130300" h="20954">
                        <a:moveTo>
                          <a:pt x="443483" y="20574"/>
                        </a:moveTo>
                        <a:lnTo>
                          <a:pt x="422909" y="0"/>
                        </a:lnTo>
                      </a:path>
                      <a:path w="1130300" h="20954">
                        <a:moveTo>
                          <a:pt x="466344" y="20574"/>
                        </a:moveTo>
                        <a:lnTo>
                          <a:pt x="445769" y="0"/>
                        </a:lnTo>
                      </a:path>
                      <a:path w="1130300" h="20954">
                        <a:moveTo>
                          <a:pt x="489965" y="20574"/>
                        </a:moveTo>
                        <a:lnTo>
                          <a:pt x="469391" y="0"/>
                        </a:lnTo>
                      </a:path>
                      <a:path w="1130300" h="20954">
                        <a:moveTo>
                          <a:pt x="512825" y="20574"/>
                        </a:moveTo>
                        <a:lnTo>
                          <a:pt x="492251" y="0"/>
                        </a:lnTo>
                      </a:path>
                      <a:path w="1130300" h="20954">
                        <a:moveTo>
                          <a:pt x="535685" y="20574"/>
                        </a:moveTo>
                        <a:lnTo>
                          <a:pt x="515873" y="0"/>
                        </a:lnTo>
                      </a:path>
                      <a:path w="1130300" h="20954">
                        <a:moveTo>
                          <a:pt x="559307" y="20574"/>
                        </a:moveTo>
                        <a:lnTo>
                          <a:pt x="538733" y="0"/>
                        </a:lnTo>
                      </a:path>
                      <a:path w="1130300" h="20954">
                        <a:moveTo>
                          <a:pt x="582929" y="20574"/>
                        </a:moveTo>
                        <a:lnTo>
                          <a:pt x="562356" y="0"/>
                        </a:lnTo>
                      </a:path>
                      <a:path w="1130300" h="20954">
                        <a:moveTo>
                          <a:pt x="605789" y="20574"/>
                        </a:moveTo>
                        <a:lnTo>
                          <a:pt x="585215" y="0"/>
                        </a:lnTo>
                      </a:path>
                      <a:path w="1130300" h="20954">
                        <a:moveTo>
                          <a:pt x="629411" y="20574"/>
                        </a:moveTo>
                        <a:lnTo>
                          <a:pt x="608838" y="0"/>
                        </a:lnTo>
                      </a:path>
                      <a:path w="1130300" h="20954">
                        <a:moveTo>
                          <a:pt x="652271" y="20574"/>
                        </a:moveTo>
                        <a:lnTo>
                          <a:pt x="631697" y="0"/>
                        </a:lnTo>
                      </a:path>
                      <a:path w="1130300" h="20954">
                        <a:moveTo>
                          <a:pt x="675894" y="20574"/>
                        </a:moveTo>
                        <a:lnTo>
                          <a:pt x="655319" y="0"/>
                        </a:lnTo>
                      </a:path>
                      <a:path w="1130300" h="20954">
                        <a:moveTo>
                          <a:pt x="698753" y="20574"/>
                        </a:moveTo>
                        <a:lnTo>
                          <a:pt x="678179" y="0"/>
                        </a:lnTo>
                      </a:path>
                      <a:path w="1130300" h="20954">
                        <a:moveTo>
                          <a:pt x="722376" y="20574"/>
                        </a:moveTo>
                        <a:lnTo>
                          <a:pt x="701801" y="0"/>
                        </a:lnTo>
                      </a:path>
                      <a:path w="1130300" h="20954">
                        <a:moveTo>
                          <a:pt x="745235" y="20574"/>
                        </a:moveTo>
                        <a:lnTo>
                          <a:pt x="724661" y="0"/>
                        </a:lnTo>
                      </a:path>
                      <a:path w="1130300" h="20954">
                        <a:moveTo>
                          <a:pt x="768857" y="20574"/>
                        </a:moveTo>
                        <a:lnTo>
                          <a:pt x="748283" y="0"/>
                        </a:lnTo>
                      </a:path>
                      <a:path w="1130300" h="20954">
                        <a:moveTo>
                          <a:pt x="791717" y="20574"/>
                        </a:moveTo>
                        <a:lnTo>
                          <a:pt x="771144" y="0"/>
                        </a:lnTo>
                      </a:path>
                      <a:path w="1130300" h="20954">
                        <a:moveTo>
                          <a:pt x="815339" y="20574"/>
                        </a:moveTo>
                        <a:lnTo>
                          <a:pt x="794765" y="0"/>
                        </a:lnTo>
                      </a:path>
                      <a:path w="1130300" h="20954">
                        <a:moveTo>
                          <a:pt x="838200" y="20574"/>
                        </a:moveTo>
                        <a:lnTo>
                          <a:pt x="817626" y="0"/>
                        </a:lnTo>
                      </a:path>
                      <a:path w="1130300" h="20954">
                        <a:moveTo>
                          <a:pt x="861821" y="20574"/>
                        </a:moveTo>
                        <a:lnTo>
                          <a:pt x="841247" y="0"/>
                        </a:lnTo>
                      </a:path>
                      <a:path w="1130300" h="20954">
                        <a:moveTo>
                          <a:pt x="884682" y="20574"/>
                        </a:moveTo>
                        <a:lnTo>
                          <a:pt x="864107" y="0"/>
                        </a:lnTo>
                      </a:path>
                      <a:path w="1130300" h="20954">
                        <a:moveTo>
                          <a:pt x="908303" y="20574"/>
                        </a:moveTo>
                        <a:lnTo>
                          <a:pt x="887729" y="0"/>
                        </a:lnTo>
                      </a:path>
                      <a:path w="1130300" h="20954">
                        <a:moveTo>
                          <a:pt x="931163" y="20574"/>
                        </a:moveTo>
                        <a:lnTo>
                          <a:pt x="910589" y="0"/>
                        </a:lnTo>
                      </a:path>
                      <a:path w="1130300" h="20954">
                        <a:moveTo>
                          <a:pt x="954785" y="20574"/>
                        </a:moveTo>
                        <a:lnTo>
                          <a:pt x="934211" y="0"/>
                        </a:lnTo>
                      </a:path>
                      <a:path w="1130300" h="20954">
                        <a:moveTo>
                          <a:pt x="977645" y="20574"/>
                        </a:moveTo>
                        <a:lnTo>
                          <a:pt x="957071" y="0"/>
                        </a:lnTo>
                      </a:path>
                      <a:path w="1130300" h="20954">
                        <a:moveTo>
                          <a:pt x="1001267" y="20574"/>
                        </a:moveTo>
                        <a:lnTo>
                          <a:pt x="980694" y="0"/>
                        </a:lnTo>
                      </a:path>
                      <a:path w="1130300" h="20954">
                        <a:moveTo>
                          <a:pt x="1024127" y="20574"/>
                        </a:moveTo>
                        <a:lnTo>
                          <a:pt x="1003553" y="0"/>
                        </a:lnTo>
                      </a:path>
                      <a:path w="1130300" h="20954">
                        <a:moveTo>
                          <a:pt x="1047750" y="20574"/>
                        </a:moveTo>
                        <a:lnTo>
                          <a:pt x="1027176" y="0"/>
                        </a:lnTo>
                      </a:path>
                      <a:path w="1130300" h="20954">
                        <a:moveTo>
                          <a:pt x="1070609" y="20574"/>
                        </a:moveTo>
                        <a:lnTo>
                          <a:pt x="1050035" y="0"/>
                        </a:lnTo>
                      </a:path>
                      <a:path w="1130300" h="20954">
                        <a:moveTo>
                          <a:pt x="1094232" y="20574"/>
                        </a:moveTo>
                        <a:lnTo>
                          <a:pt x="1073658" y="0"/>
                        </a:lnTo>
                      </a:path>
                      <a:path w="1130300" h="20954">
                        <a:moveTo>
                          <a:pt x="1117091" y="20574"/>
                        </a:moveTo>
                        <a:lnTo>
                          <a:pt x="1096517" y="0"/>
                        </a:lnTo>
                      </a:path>
                      <a:path w="1130300" h="20954">
                        <a:moveTo>
                          <a:pt x="1130045" y="9905"/>
                        </a:moveTo>
                        <a:lnTo>
                          <a:pt x="1120139" y="0"/>
                        </a:lnTo>
                      </a:path>
                    </a:pathLst>
                  </a:custGeom>
                  <a:ln w="3175">
                    <a:solidFill>
                      <a:srgbClr val="00FFFF"/>
                    </a:solidFill>
                  </a:ln>
                </p:spPr>
                <p:txBody>
                  <a:bodyPr wrap="square" lIns="0" tIns="0" rIns="0" bIns="0" rtlCol="0"/>
                  <a:lstStyle/>
                  <a:p>
                    <a:endParaRPr sz="800"/>
                  </a:p>
                </p:txBody>
              </p:sp>
              <p:sp>
                <p:nvSpPr>
                  <p:cNvPr id="260" name="object 243">
                    <a:extLst>
                      <a:ext uri="{FF2B5EF4-FFF2-40B4-BE49-F238E27FC236}">
                        <a16:creationId xmlns:a16="http://schemas.microsoft.com/office/drawing/2014/main" id="{1A217D0A-8811-BE0C-7CF6-8FFCE0B6052A}"/>
                      </a:ext>
                    </a:extLst>
                  </p:cNvPr>
                  <p:cNvSpPr/>
                  <p:nvPr/>
                </p:nvSpPr>
                <p:spPr>
                  <a:xfrm>
                    <a:off x="1643634" y="3341369"/>
                    <a:ext cx="10160" cy="339090"/>
                  </a:xfrm>
                  <a:custGeom>
                    <a:avLst/>
                    <a:gdLst/>
                    <a:ahLst/>
                    <a:cxnLst/>
                    <a:rect l="l" t="t" r="r" b="b"/>
                    <a:pathLst>
                      <a:path w="10160" h="339089">
                        <a:moveTo>
                          <a:pt x="0" y="316229"/>
                        </a:moveTo>
                        <a:lnTo>
                          <a:pt x="0" y="9905"/>
                        </a:lnTo>
                      </a:path>
                      <a:path w="10160" h="339089">
                        <a:moveTo>
                          <a:pt x="9906" y="339089"/>
                        </a:moveTo>
                        <a:lnTo>
                          <a:pt x="9906" y="0"/>
                        </a:lnTo>
                      </a:path>
                    </a:pathLst>
                  </a:custGeom>
                  <a:ln w="3175">
                    <a:solidFill>
                      <a:srgbClr val="000000"/>
                    </a:solidFill>
                  </a:ln>
                </p:spPr>
                <p:txBody>
                  <a:bodyPr wrap="square" lIns="0" tIns="0" rIns="0" bIns="0" rtlCol="0"/>
                  <a:lstStyle/>
                  <a:p>
                    <a:endParaRPr sz="800"/>
                  </a:p>
                </p:txBody>
              </p:sp>
              <p:sp>
                <p:nvSpPr>
                  <p:cNvPr id="261" name="object 244">
                    <a:extLst>
                      <a:ext uri="{FF2B5EF4-FFF2-40B4-BE49-F238E27FC236}">
                        <a16:creationId xmlns:a16="http://schemas.microsoft.com/office/drawing/2014/main" id="{6DDD6ACF-EE5B-7F79-351E-82886FE31028}"/>
                      </a:ext>
                    </a:extLst>
                  </p:cNvPr>
                  <p:cNvSpPr/>
                  <p:nvPr/>
                </p:nvSpPr>
                <p:spPr>
                  <a:xfrm>
                    <a:off x="1643634" y="3343655"/>
                    <a:ext cx="10160" cy="335280"/>
                  </a:xfrm>
                  <a:custGeom>
                    <a:avLst/>
                    <a:gdLst/>
                    <a:ahLst/>
                    <a:cxnLst/>
                    <a:rect l="l" t="t" r="r" b="b"/>
                    <a:pathLst>
                      <a:path w="10160" h="335279">
                        <a:moveTo>
                          <a:pt x="0" y="10668"/>
                        </a:moveTo>
                        <a:lnTo>
                          <a:pt x="9906" y="0"/>
                        </a:lnTo>
                      </a:path>
                      <a:path w="10160" h="335279">
                        <a:moveTo>
                          <a:pt x="0" y="33528"/>
                        </a:moveTo>
                        <a:lnTo>
                          <a:pt x="9906" y="23622"/>
                        </a:lnTo>
                      </a:path>
                      <a:path w="10160" h="335279">
                        <a:moveTo>
                          <a:pt x="0" y="56388"/>
                        </a:moveTo>
                        <a:lnTo>
                          <a:pt x="9906" y="46482"/>
                        </a:lnTo>
                      </a:path>
                      <a:path w="10160" h="335279">
                        <a:moveTo>
                          <a:pt x="0" y="80010"/>
                        </a:moveTo>
                        <a:lnTo>
                          <a:pt x="9906" y="70104"/>
                        </a:lnTo>
                      </a:path>
                      <a:path w="10160" h="335279">
                        <a:moveTo>
                          <a:pt x="0" y="103632"/>
                        </a:moveTo>
                        <a:lnTo>
                          <a:pt x="9906" y="92964"/>
                        </a:lnTo>
                      </a:path>
                      <a:path w="10160" h="335279">
                        <a:moveTo>
                          <a:pt x="0" y="126492"/>
                        </a:moveTo>
                        <a:lnTo>
                          <a:pt x="9906" y="116586"/>
                        </a:lnTo>
                      </a:path>
                      <a:path w="10160" h="335279">
                        <a:moveTo>
                          <a:pt x="0" y="149352"/>
                        </a:moveTo>
                        <a:lnTo>
                          <a:pt x="9906" y="139446"/>
                        </a:lnTo>
                      </a:path>
                      <a:path w="10160" h="335279">
                        <a:moveTo>
                          <a:pt x="0" y="172974"/>
                        </a:moveTo>
                        <a:lnTo>
                          <a:pt x="9906" y="162306"/>
                        </a:lnTo>
                      </a:path>
                      <a:path w="10160" h="335279">
                        <a:moveTo>
                          <a:pt x="0" y="195834"/>
                        </a:moveTo>
                        <a:lnTo>
                          <a:pt x="9906" y="185928"/>
                        </a:lnTo>
                      </a:path>
                      <a:path w="10160" h="335279">
                        <a:moveTo>
                          <a:pt x="0" y="219456"/>
                        </a:moveTo>
                        <a:lnTo>
                          <a:pt x="9906" y="208788"/>
                        </a:lnTo>
                      </a:path>
                      <a:path w="10160" h="335279">
                        <a:moveTo>
                          <a:pt x="0" y="242316"/>
                        </a:moveTo>
                        <a:lnTo>
                          <a:pt x="9906" y="232410"/>
                        </a:lnTo>
                      </a:path>
                      <a:path w="10160" h="335279">
                        <a:moveTo>
                          <a:pt x="0" y="265938"/>
                        </a:moveTo>
                        <a:lnTo>
                          <a:pt x="9906" y="255270"/>
                        </a:lnTo>
                      </a:path>
                      <a:path w="10160" h="335279">
                        <a:moveTo>
                          <a:pt x="0" y="288798"/>
                        </a:moveTo>
                        <a:lnTo>
                          <a:pt x="9906" y="278892"/>
                        </a:lnTo>
                      </a:path>
                      <a:path w="10160" h="335279">
                        <a:moveTo>
                          <a:pt x="0" y="312420"/>
                        </a:moveTo>
                        <a:lnTo>
                          <a:pt x="9906" y="301752"/>
                        </a:lnTo>
                      </a:path>
                      <a:path w="10160" h="335279">
                        <a:moveTo>
                          <a:pt x="0" y="335280"/>
                        </a:moveTo>
                        <a:lnTo>
                          <a:pt x="9906" y="325374"/>
                        </a:lnTo>
                      </a:path>
                    </a:pathLst>
                  </a:custGeom>
                  <a:ln w="3175">
                    <a:solidFill>
                      <a:srgbClr val="00FFFF"/>
                    </a:solidFill>
                  </a:ln>
                </p:spPr>
                <p:txBody>
                  <a:bodyPr wrap="square" lIns="0" tIns="0" rIns="0" bIns="0" rtlCol="0"/>
                  <a:lstStyle/>
                  <a:p>
                    <a:endParaRPr sz="800"/>
                  </a:p>
                </p:txBody>
              </p:sp>
              <p:sp>
                <p:nvSpPr>
                  <p:cNvPr id="262" name="object 245">
                    <a:extLst>
                      <a:ext uri="{FF2B5EF4-FFF2-40B4-BE49-F238E27FC236}">
                        <a16:creationId xmlns:a16="http://schemas.microsoft.com/office/drawing/2014/main" id="{F709185F-B57B-27AC-B40A-BF2748DB578C}"/>
                      </a:ext>
                    </a:extLst>
                  </p:cNvPr>
                  <p:cNvSpPr/>
                  <p:nvPr/>
                </p:nvSpPr>
                <p:spPr>
                  <a:xfrm>
                    <a:off x="1591818" y="3665981"/>
                    <a:ext cx="32384" cy="40640"/>
                  </a:xfrm>
                  <a:custGeom>
                    <a:avLst/>
                    <a:gdLst/>
                    <a:ahLst/>
                    <a:cxnLst/>
                    <a:rect l="l" t="t" r="r" b="b"/>
                    <a:pathLst>
                      <a:path w="32384" h="40639">
                        <a:moveTo>
                          <a:pt x="32003" y="0"/>
                        </a:moveTo>
                        <a:lnTo>
                          <a:pt x="32003" y="40385"/>
                        </a:lnTo>
                      </a:path>
                      <a:path w="32384" h="40639">
                        <a:moveTo>
                          <a:pt x="9906" y="0"/>
                        </a:moveTo>
                        <a:lnTo>
                          <a:pt x="9906" y="40385"/>
                        </a:lnTo>
                      </a:path>
                      <a:path w="32384" h="40639">
                        <a:moveTo>
                          <a:pt x="0" y="0"/>
                        </a:moveTo>
                        <a:lnTo>
                          <a:pt x="0" y="40385"/>
                        </a:lnTo>
                      </a:path>
                    </a:pathLst>
                  </a:custGeom>
                  <a:ln w="3175">
                    <a:solidFill>
                      <a:srgbClr val="000000"/>
                    </a:solidFill>
                  </a:ln>
                </p:spPr>
                <p:txBody>
                  <a:bodyPr wrap="square" lIns="0" tIns="0" rIns="0" bIns="0" rtlCol="0"/>
                  <a:lstStyle/>
                  <a:p>
                    <a:endParaRPr sz="800"/>
                  </a:p>
                </p:txBody>
              </p:sp>
              <p:sp>
                <p:nvSpPr>
                  <p:cNvPr id="263" name="object 246">
                    <a:extLst>
                      <a:ext uri="{FF2B5EF4-FFF2-40B4-BE49-F238E27FC236}">
                        <a16:creationId xmlns:a16="http://schemas.microsoft.com/office/drawing/2014/main" id="{CB2F7F55-9145-AEEE-5D1B-B13334378452}"/>
                      </a:ext>
                    </a:extLst>
                  </p:cNvPr>
                  <p:cNvSpPr/>
                  <p:nvPr/>
                </p:nvSpPr>
                <p:spPr>
                  <a:xfrm>
                    <a:off x="1591818" y="3670553"/>
                    <a:ext cx="10160" cy="33020"/>
                  </a:xfrm>
                  <a:custGeom>
                    <a:avLst/>
                    <a:gdLst/>
                    <a:ahLst/>
                    <a:cxnLst/>
                    <a:rect l="l" t="t" r="r" b="b"/>
                    <a:pathLst>
                      <a:path w="10159" h="33020">
                        <a:moveTo>
                          <a:pt x="9906" y="32766"/>
                        </a:moveTo>
                        <a:lnTo>
                          <a:pt x="0" y="22860"/>
                        </a:lnTo>
                      </a:path>
                      <a:path w="10159" h="33020">
                        <a:moveTo>
                          <a:pt x="9906" y="9906"/>
                        </a:moveTo>
                        <a:lnTo>
                          <a:pt x="0" y="0"/>
                        </a:lnTo>
                      </a:path>
                    </a:pathLst>
                  </a:custGeom>
                  <a:ln w="3175">
                    <a:solidFill>
                      <a:srgbClr val="00FFFF"/>
                    </a:solidFill>
                  </a:ln>
                </p:spPr>
                <p:txBody>
                  <a:bodyPr wrap="square" lIns="0" tIns="0" rIns="0" bIns="0" rtlCol="0"/>
                  <a:lstStyle/>
                  <a:p>
                    <a:endParaRPr sz="800"/>
                  </a:p>
                </p:txBody>
              </p:sp>
              <p:sp>
                <p:nvSpPr>
                  <p:cNvPr id="264" name="object 247">
                    <a:extLst>
                      <a:ext uri="{FF2B5EF4-FFF2-40B4-BE49-F238E27FC236}">
                        <a16:creationId xmlns:a16="http://schemas.microsoft.com/office/drawing/2014/main" id="{E14AC9ED-FD23-5970-C35B-288DBAACB25F}"/>
                      </a:ext>
                    </a:extLst>
                  </p:cNvPr>
                  <p:cNvSpPr/>
                  <p:nvPr/>
                </p:nvSpPr>
                <p:spPr>
                  <a:xfrm>
                    <a:off x="1643634" y="3665981"/>
                    <a:ext cx="0" cy="20955"/>
                  </a:xfrm>
                  <a:custGeom>
                    <a:avLst/>
                    <a:gdLst/>
                    <a:ahLst/>
                    <a:cxnLst/>
                    <a:rect l="l" t="t" r="r" b="b"/>
                    <a:pathLst>
                      <a:path h="20954">
                        <a:moveTo>
                          <a:pt x="0" y="20573"/>
                        </a:moveTo>
                        <a:lnTo>
                          <a:pt x="0" y="0"/>
                        </a:lnTo>
                      </a:path>
                    </a:pathLst>
                  </a:custGeom>
                  <a:ln w="3175">
                    <a:solidFill>
                      <a:srgbClr val="000000"/>
                    </a:solidFill>
                  </a:ln>
                </p:spPr>
                <p:txBody>
                  <a:bodyPr wrap="square" lIns="0" tIns="0" rIns="0" bIns="0" rtlCol="0"/>
                  <a:lstStyle/>
                  <a:p>
                    <a:endParaRPr sz="800"/>
                  </a:p>
                </p:txBody>
              </p:sp>
              <p:sp>
                <p:nvSpPr>
                  <p:cNvPr id="265" name="object 248">
                    <a:extLst>
                      <a:ext uri="{FF2B5EF4-FFF2-40B4-BE49-F238E27FC236}">
                        <a16:creationId xmlns:a16="http://schemas.microsoft.com/office/drawing/2014/main" id="{6918D59E-6986-837A-0D9E-07F7F864C7D0}"/>
                      </a:ext>
                    </a:extLst>
                  </p:cNvPr>
                  <p:cNvSpPr/>
                  <p:nvPr/>
                </p:nvSpPr>
                <p:spPr>
                  <a:xfrm>
                    <a:off x="1612392" y="3640835"/>
                    <a:ext cx="40005" cy="124460"/>
                  </a:xfrm>
                  <a:custGeom>
                    <a:avLst/>
                    <a:gdLst/>
                    <a:ahLst/>
                    <a:cxnLst/>
                    <a:rect l="l" t="t" r="r" b="b"/>
                    <a:pathLst>
                      <a:path w="40005" h="124460">
                        <a:moveTo>
                          <a:pt x="16002" y="65531"/>
                        </a:moveTo>
                        <a:lnTo>
                          <a:pt x="11430" y="60960"/>
                        </a:lnTo>
                      </a:path>
                      <a:path w="40005" h="124460">
                        <a:moveTo>
                          <a:pt x="28956" y="55625"/>
                        </a:moveTo>
                        <a:lnTo>
                          <a:pt x="11430" y="38100"/>
                        </a:lnTo>
                      </a:path>
                      <a:path w="40005" h="124460">
                        <a:moveTo>
                          <a:pt x="39624" y="65531"/>
                        </a:moveTo>
                        <a:lnTo>
                          <a:pt x="31242" y="57912"/>
                        </a:lnTo>
                      </a:path>
                      <a:path w="40005" h="124460">
                        <a:moveTo>
                          <a:pt x="31242" y="34289"/>
                        </a:moveTo>
                        <a:lnTo>
                          <a:pt x="21336" y="25146"/>
                        </a:lnTo>
                      </a:path>
                      <a:path w="40005" h="124460">
                        <a:moveTo>
                          <a:pt x="0" y="0"/>
                        </a:moveTo>
                        <a:lnTo>
                          <a:pt x="0" y="124205"/>
                        </a:lnTo>
                      </a:path>
                    </a:pathLst>
                  </a:custGeom>
                  <a:ln w="3175">
                    <a:solidFill>
                      <a:srgbClr val="00FFFF"/>
                    </a:solidFill>
                  </a:ln>
                </p:spPr>
                <p:txBody>
                  <a:bodyPr wrap="square" lIns="0" tIns="0" rIns="0" bIns="0" rtlCol="0"/>
                  <a:lstStyle/>
                  <a:p>
                    <a:endParaRPr sz="800"/>
                  </a:p>
                </p:txBody>
              </p:sp>
              <p:sp>
                <p:nvSpPr>
                  <p:cNvPr id="266" name="object 249">
                    <a:extLst>
                      <a:ext uri="{FF2B5EF4-FFF2-40B4-BE49-F238E27FC236}">
                        <a16:creationId xmlns:a16="http://schemas.microsoft.com/office/drawing/2014/main" id="{91DF3EDC-38D6-BD5E-1A09-77DE21569FA0}"/>
                      </a:ext>
                    </a:extLst>
                  </p:cNvPr>
                  <p:cNvSpPr/>
                  <p:nvPr/>
                </p:nvSpPr>
                <p:spPr>
                  <a:xfrm>
                    <a:off x="1591818" y="3706367"/>
                    <a:ext cx="37465" cy="47625"/>
                  </a:xfrm>
                  <a:custGeom>
                    <a:avLst/>
                    <a:gdLst/>
                    <a:ahLst/>
                    <a:cxnLst/>
                    <a:rect l="l" t="t" r="r" b="b"/>
                    <a:pathLst>
                      <a:path w="37464" h="47625">
                        <a:moveTo>
                          <a:pt x="28956" y="42672"/>
                        </a:moveTo>
                        <a:lnTo>
                          <a:pt x="12953" y="42672"/>
                        </a:lnTo>
                      </a:path>
                      <a:path w="37464" h="47625">
                        <a:moveTo>
                          <a:pt x="20573" y="47244"/>
                        </a:moveTo>
                        <a:lnTo>
                          <a:pt x="12953" y="42672"/>
                        </a:lnTo>
                      </a:path>
                      <a:path w="37464" h="47625">
                        <a:moveTo>
                          <a:pt x="10668" y="32004"/>
                        </a:moveTo>
                        <a:lnTo>
                          <a:pt x="31241" y="32004"/>
                        </a:lnTo>
                      </a:path>
                      <a:path w="37464" h="47625">
                        <a:moveTo>
                          <a:pt x="37338" y="0"/>
                        </a:moveTo>
                        <a:lnTo>
                          <a:pt x="0" y="0"/>
                        </a:lnTo>
                      </a:path>
                      <a:path w="37464" h="47625">
                        <a:moveTo>
                          <a:pt x="12953" y="32004"/>
                        </a:moveTo>
                        <a:lnTo>
                          <a:pt x="12953" y="42672"/>
                        </a:lnTo>
                      </a:path>
                      <a:path w="37464" h="47625">
                        <a:moveTo>
                          <a:pt x="10668" y="32004"/>
                        </a:moveTo>
                        <a:lnTo>
                          <a:pt x="10668" y="0"/>
                        </a:lnTo>
                      </a:path>
                    </a:pathLst>
                  </a:custGeom>
                  <a:ln w="3175">
                    <a:solidFill>
                      <a:srgbClr val="000000"/>
                    </a:solidFill>
                  </a:ln>
                </p:spPr>
                <p:txBody>
                  <a:bodyPr wrap="square" lIns="0" tIns="0" rIns="0" bIns="0" rtlCol="0"/>
                  <a:lstStyle/>
                  <a:p>
                    <a:endParaRPr sz="800"/>
                  </a:p>
                </p:txBody>
              </p:sp>
              <p:sp>
                <p:nvSpPr>
                  <p:cNvPr id="267" name="object 250">
                    <a:extLst>
                      <a:ext uri="{FF2B5EF4-FFF2-40B4-BE49-F238E27FC236}">
                        <a16:creationId xmlns:a16="http://schemas.microsoft.com/office/drawing/2014/main" id="{A511D4B1-26C0-69F3-AAF7-C8AC76B5B3B3}"/>
                      </a:ext>
                    </a:extLst>
                  </p:cNvPr>
                  <p:cNvSpPr/>
                  <p:nvPr/>
                </p:nvSpPr>
                <p:spPr>
                  <a:xfrm>
                    <a:off x="1604772" y="3706367"/>
                    <a:ext cx="0" cy="32384"/>
                  </a:xfrm>
                  <a:custGeom>
                    <a:avLst/>
                    <a:gdLst/>
                    <a:ahLst/>
                    <a:cxnLst/>
                    <a:rect l="l" t="t" r="r" b="b"/>
                    <a:pathLst>
                      <a:path h="32385">
                        <a:moveTo>
                          <a:pt x="0" y="0"/>
                        </a:moveTo>
                        <a:lnTo>
                          <a:pt x="0" y="32004"/>
                        </a:lnTo>
                      </a:path>
                    </a:pathLst>
                  </a:custGeom>
                  <a:ln w="3175">
                    <a:solidFill>
                      <a:srgbClr val="006500"/>
                    </a:solidFill>
                  </a:ln>
                </p:spPr>
                <p:txBody>
                  <a:bodyPr wrap="square" lIns="0" tIns="0" rIns="0" bIns="0" rtlCol="0"/>
                  <a:lstStyle/>
                  <a:p>
                    <a:endParaRPr sz="800"/>
                  </a:p>
                </p:txBody>
              </p:sp>
              <p:sp>
                <p:nvSpPr>
                  <p:cNvPr id="268" name="object 251">
                    <a:extLst>
                      <a:ext uri="{FF2B5EF4-FFF2-40B4-BE49-F238E27FC236}">
                        <a16:creationId xmlns:a16="http://schemas.microsoft.com/office/drawing/2014/main" id="{C72D84F3-B9DF-B59E-4F33-147619C71B62}"/>
                      </a:ext>
                    </a:extLst>
                  </p:cNvPr>
                  <p:cNvSpPr/>
                  <p:nvPr/>
                </p:nvSpPr>
                <p:spPr>
                  <a:xfrm>
                    <a:off x="1629156" y="3680459"/>
                    <a:ext cx="24765" cy="26670"/>
                  </a:xfrm>
                  <a:custGeom>
                    <a:avLst/>
                    <a:gdLst/>
                    <a:ahLst/>
                    <a:cxnLst/>
                    <a:rect l="l" t="t" r="r" b="b"/>
                    <a:pathLst>
                      <a:path w="24764" h="26670">
                        <a:moveTo>
                          <a:pt x="24383" y="25907"/>
                        </a:moveTo>
                        <a:lnTo>
                          <a:pt x="24383" y="0"/>
                        </a:lnTo>
                      </a:path>
                      <a:path w="24764" h="26670">
                        <a:moveTo>
                          <a:pt x="12192" y="21336"/>
                        </a:moveTo>
                        <a:lnTo>
                          <a:pt x="10668" y="17525"/>
                        </a:lnTo>
                        <a:lnTo>
                          <a:pt x="6857" y="16001"/>
                        </a:lnTo>
                        <a:lnTo>
                          <a:pt x="3048" y="17525"/>
                        </a:lnTo>
                        <a:lnTo>
                          <a:pt x="1524" y="21336"/>
                        </a:lnTo>
                        <a:lnTo>
                          <a:pt x="3048" y="25145"/>
                        </a:lnTo>
                        <a:lnTo>
                          <a:pt x="6857" y="26669"/>
                        </a:lnTo>
                        <a:lnTo>
                          <a:pt x="10668" y="25145"/>
                        </a:lnTo>
                        <a:lnTo>
                          <a:pt x="12192" y="21336"/>
                        </a:lnTo>
                      </a:path>
                      <a:path w="24764" h="26670">
                        <a:moveTo>
                          <a:pt x="0" y="25907"/>
                        </a:moveTo>
                        <a:lnTo>
                          <a:pt x="14477" y="25907"/>
                        </a:lnTo>
                      </a:path>
                      <a:path w="24764" h="26670">
                        <a:moveTo>
                          <a:pt x="14477" y="16001"/>
                        </a:moveTo>
                        <a:lnTo>
                          <a:pt x="0" y="16001"/>
                        </a:lnTo>
                      </a:path>
                    </a:pathLst>
                  </a:custGeom>
                  <a:ln w="3175">
                    <a:solidFill>
                      <a:srgbClr val="000000"/>
                    </a:solidFill>
                  </a:ln>
                </p:spPr>
                <p:txBody>
                  <a:bodyPr wrap="square" lIns="0" tIns="0" rIns="0" bIns="0" rtlCol="0"/>
                  <a:lstStyle/>
                  <a:p>
                    <a:endParaRPr sz="800"/>
                  </a:p>
                </p:txBody>
              </p:sp>
              <p:sp>
                <p:nvSpPr>
                  <p:cNvPr id="269" name="object 252">
                    <a:extLst>
                      <a:ext uri="{FF2B5EF4-FFF2-40B4-BE49-F238E27FC236}">
                        <a16:creationId xmlns:a16="http://schemas.microsoft.com/office/drawing/2014/main" id="{45E98D34-620F-F539-4ABB-83DF858F5BB9}"/>
                      </a:ext>
                    </a:extLst>
                  </p:cNvPr>
                  <p:cNvSpPr/>
                  <p:nvPr/>
                </p:nvSpPr>
                <p:spPr>
                  <a:xfrm>
                    <a:off x="1630680" y="3696461"/>
                    <a:ext cx="10795" cy="10160"/>
                  </a:xfrm>
                  <a:custGeom>
                    <a:avLst/>
                    <a:gdLst/>
                    <a:ahLst/>
                    <a:cxnLst/>
                    <a:rect l="l" t="t" r="r" b="b"/>
                    <a:pathLst>
                      <a:path w="10794" h="10160">
                        <a:moveTo>
                          <a:pt x="3047" y="762"/>
                        </a:moveTo>
                        <a:lnTo>
                          <a:pt x="8381" y="762"/>
                        </a:lnTo>
                      </a:path>
                      <a:path w="10794" h="10160">
                        <a:moveTo>
                          <a:pt x="0" y="4572"/>
                        </a:moveTo>
                        <a:lnTo>
                          <a:pt x="10668" y="4572"/>
                        </a:lnTo>
                      </a:path>
                      <a:path w="10794" h="10160">
                        <a:moveTo>
                          <a:pt x="1524" y="9143"/>
                        </a:moveTo>
                        <a:lnTo>
                          <a:pt x="9143" y="9143"/>
                        </a:lnTo>
                      </a:path>
                      <a:path w="10794" h="10160">
                        <a:moveTo>
                          <a:pt x="762" y="6858"/>
                        </a:moveTo>
                        <a:lnTo>
                          <a:pt x="6857" y="0"/>
                        </a:lnTo>
                      </a:path>
                      <a:path w="10794" h="10160">
                        <a:moveTo>
                          <a:pt x="3047" y="9905"/>
                        </a:moveTo>
                        <a:lnTo>
                          <a:pt x="9906" y="2286"/>
                        </a:lnTo>
                      </a:path>
                    </a:pathLst>
                  </a:custGeom>
                  <a:ln w="3175">
                    <a:solidFill>
                      <a:srgbClr val="00FFFF"/>
                    </a:solidFill>
                  </a:ln>
                </p:spPr>
                <p:txBody>
                  <a:bodyPr wrap="square" lIns="0" tIns="0" rIns="0" bIns="0" rtlCol="0"/>
                  <a:lstStyle/>
                  <a:p>
                    <a:endParaRPr sz="800"/>
                  </a:p>
                </p:txBody>
              </p:sp>
              <p:sp>
                <p:nvSpPr>
                  <p:cNvPr id="270" name="object 253">
                    <a:extLst>
                      <a:ext uri="{FF2B5EF4-FFF2-40B4-BE49-F238E27FC236}">
                        <a16:creationId xmlns:a16="http://schemas.microsoft.com/office/drawing/2014/main" id="{F4BAF43F-9608-D916-0E1F-05224D591E3E}"/>
                      </a:ext>
                    </a:extLst>
                  </p:cNvPr>
                  <p:cNvSpPr/>
                  <p:nvPr/>
                </p:nvSpPr>
                <p:spPr>
                  <a:xfrm>
                    <a:off x="1629156" y="3680459"/>
                    <a:ext cx="24765" cy="26034"/>
                  </a:xfrm>
                  <a:custGeom>
                    <a:avLst/>
                    <a:gdLst/>
                    <a:ahLst/>
                    <a:cxnLst/>
                    <a:rect l="l" t="t" r="r" b="b"/>
                    <a:pathLst>
                      <a:path w="24764" h="26035">
                        <a:moveTo>
                          <a:pt x="0" y="16001"/>
                        </a:moveTo>
                        <a:lnTo>
                          <a:pt x="0" y="25907"/>
                        </a:lnTo>
                      </a:path>
                      <a:path w="24764" h="26035">
                        <a:moveTo>
                          <a:pt x="14477" y="9905"/>
                        </a:moveTo>
                        <a:lnTo>
                          <a:pt x="14477" y="6095"/>
                        </a:lnTo>
                      </a:path>
                      <a:path w="24764" h="26035">
                        <a:moveTo>
                          <a:pt x="14477" y="16001"/>
                        </a:moveTo>
                        <a:lnTo>
                          <a:pt x="14477" y="25907"/>
                        </a:lnTo>
                      </a:path>
                      <a:path w="24764" h="26035">
                        <a:moveTo>
                          <a:pt x="24383" y="25907"/>
                        </a:moveTo>
                        <a:lnTo>
                          <a:pt x="14477" y="25907"/>
                        </a:lnTo>
                      </a:path>
                      <a:path w="24764" h="26035">
                        <a:moveTo>
                          <a:pt x="24383" y="0"/>
                        </a:moveTo>
                        <a:lnTo>
                          <a:pt x="14477" y="6095"/>
                        </a:lnTo>
                      </a:path>
                      <a:path w="24764" h="26035">
                        <a:moveTo>
                          <a:pt x="14477" y="9905"/>
                        </a:moveTo>
                        <a:lnTo>
                          <a:pt x="24383" y="16001"/>
                        </a:lnTo>
                      </a:path>
                    </a:pathLst>
                  </a:custGeom>
                  <a:ln w="3175">
                    <a:solidFill>
                      <a:srgbClr val="000000"/>
                    </a:solidFill>
                  </a:ln>
                </p:spPr>
                <p:txBody>
                  <a:bodyPr wrap="square" lIns="0" tIns="0" rIns="0" bIns="0" rtlCol="0"/>
                  <a:lstStyle/>
                  <a:p>
                    <a:endParaRPr sz="800"/>
                  </a:p>
                </p:txBody>
              </p:sp>
              <p:sp>
                <p:nvSpPr>
                  <p:cNvPr id="271" name="object 254">
                    <a:extLst>
                      <a:ext uri="{FF2B5EF4-FFF2-40B4-BE49-F238E27FC236}">
                        <a16:creationId xmlns:a16="http://schemas.microsoft.com/office/drawing/2014/main" id="{3BCFF652-4DB8-A0D0-211B-980604B33779}"/>
                      </a:ext>
                    </a:extLst>
                  </p:cNvPr>
                  <p:cNvSpPr/>
                  <p:nvPr/>
                </p:nvSpPr>
                <p:spPr>
                  <a:xfrm>
                    <a:off x="1643634" y="3680459"/>
                    <a:ext cx="10160" cy="15240"/>
                  </a:xfrm>
                  <a:custGeom>
                    <a:avLst/>
                    <a:gdLst/>
                    <a:ahLst/>
                    <a:cxnLst/>
                    <a:rect l="l" t="t" r="r" b="b"/>
                    <a:pathLst>
                      <a:path w="10160" h="15239">
                        <a:moveTo>
                          <a:pt x="0" y="7619"/>
                        </a:moveTo>
                        <a:lnTo>
                          <a:pt x="4572" y="3048"/>
                        </a:lnTo>
                      </a:path>
                      <a:path w="10160" h="15239">
                        <a:moveTo>
                          <a:pt x="0" y="9905"/>
                        </a:moveTo>
                        <a:lnTo>
                          <a:pt x="9906" y="0"/>
                        </a:lnTo>
                      </a:path>
                      <a:path w="10160" h="15239">
                        <a:moveTo>
                          <a:pt x="1524" y="10667"/>
                        </a:moveTo>
                        <a:lnTo>
                          <a:pt x="9906" y="2286"/>
                        </a:lnTo>
                      </a:path>
                      <a:path w="10160" h="15239">
                        <a:moveTo>
                          <a:pt x="3048" y="12191"/>
                        </a:moveTo>
                        <a:lnTo>
                          <a:pt x="9906" y="4572"/>
                        </a:lnTo>
                      </a:path>
                      <a:path w="10160" h="15239">
                        <a:moveTo>
                          <a:pt x="4572" y="12191"/>
                        </a:moveTo>
                        <a:lnTo>
                          <a:pt x="9906" y="6857"/>
                        </a:lnTo>
                      </a:path>
                      <a:path w="10160" h="15239">
                        <a:moveTo>
                          <a:pt x="6096" y="13715"/>
                        </a:moveTo>
                        <a:lnTo>
                          <a:pt x="9906" y="9143"/>
                        </a:lnTo>
                      </a:path>
                      <a:path w="10160" h="15239">
                        <a:moveTo>
                          <a:pt x="7620" y="14477"/>
                        </a:moveTo>
                        <a:lnTo>
                          <a:pt x="9906" y="11429"/>
                        </a:lnTo>
                      </a:path>
                      <a:path w="10160" h="15239">
                        <a:moveTo>
                          <a:pt x="9143" y="15239"/>
                        </a:moveTo>
                        <a:lnTo>
                          <a:pt x="9906" y="13715"/>
                        </a:lnTo>
                      </a:path>
                    </a:pathLst>
                  </a:custGeom>
                  <a:ln w="3175">
                    <a:solidFill>
                      <a:srgbClr val="00FFFF"/>
                    </a:solidFill>
                  </a:ln>
                </p:spPr>
                <p:txBody>
                  <a:bodyPr wrap="square" lIns="0" tIns="0" rIns="0" bIns="0" rtlCol="0"/>
                  <a:lstStyle/>
                  <a:p>
                    <a:endParaRPr sz="800"/>
                  </a:p>
                </p:txBody>
              </p:sp>
              <p:sp>
                <p:nvSpPr>
                  <p:cNvPr id="272" name="object 255">
                    <a:extLst>
                      <a:ext uri="{FF2B5EF4-FFF2-40B4-BE49-F238E27FC236}">
                        <a16:creationId xmlns:a16="http://schemas.microsoft.com/office/drawing/2014/main" id="{36CCE438-84B5-1AD7-860E-E17D5ECBB71E}"/>
                      </a:ext>
                    </a:extLst>
                  </p:cNvPr>
                  <p:cNvSpPr/>
                  <p:nvPr/>
                </p:nvSpPr>
                <p:spPr>
                  <a:xfrm>
                    <a:off x="1620774" y="3706367"/>
                    <a:ext cx="2540" cy="43180"/>
                  </a:xfrm>
                  <a:custGeom>
                    <a:avLst/>
                    <a:gdLst/>
                    <a:ahLst/>
                    <a:cxnLst/>
                    <a:rect l="l" t="t" r="r" b="b"/>
                    <a:pathLst>
                      <a:path w="2540" h="43179">
                        <a:moveTo>
                          <a:pt x="0" y="32004"/>
                        </a:moveTo>
                        <a:lnTo>
                          <a:pt x="0" y="42672"/>
                        </a:lnTo>
                      </a:path>
                      <a:path w="2540" h="43179">
                        <a:moveTo>
                          <a:pt x="2285" y="32004"/>
                        </a:moveTo>
                        <a:lnTo>
                          <a:pt x="2285" y="0"/>
                        </a:lnTo>
                      </a:path>
                    </a:pathLst>
                  </a:custGeom>
                  <a:ln w="3175">
                    <a:solidFill>
                      <a:srgbClr val="000000"/>
                    </a:solidFill>
                  </a:ln>
                </p:spPr>
                <p:txBody>
                  <a:bodyPr wrap="square" lIns="0" tIns="0" rIns="0" bIns="0" rtlCol="0"/>
                  <a:lstStyle/>
                  <a:p>
                    <a:endParaRPr sz="800"/>
                  </a:p>
                </p:txBody>
              </p:sp>
              <p:sp>
                <p:nvSpPr>
                  <p:cNvPr id="273" name="object 256">
                    <a:extLst>
                      <a:ext uri="{FF2B5EF4-FFF2-40B4-BE49-F238E27FC236}">
                        <a16:creationId xmlns:a16="http://schemas.microsoft.com/office/drawing/2014/main" id="{C3ECCA6D-062E-4288-4E9A-851EC6C4BFCE}"/>
                      </a:ext>
                    </a:extLst>
                  </p:cNvPr>
                  <p:cNvSpPr/>
                  <p:nvPr/>
                </p:nvSpPr>
                <p:spPr>
                  <a:xfrm>
                    <a:off x="1620774" y="3706367"/>
                    <a:ext cx="0" cy="32384"/>
                  </a:xfrm>
                  <a:custGeom>
                    <a:avLst/>
                    <a:gdLst/>
                    <a:ahLst/>
                    <a:cxnLst/>
                    <a:rect l="l" t="t" r="r" b="b"/>
                    <a:pathLst>
                      <a:path h="32385">
                        <a:moveTo>
                          <a:pt x="0" y="0"/>
                        </a:moveTo>
                        <a:lnTo>
                          <a:pt x="0" y="32004"/>
                        </a:lnTo>
                      </a:path>
                    </a:pathLst>
                  </a:custGeom>
                  <a:ln w="3175">
                    <a:solidFill>
                      <a:srgbClr val="006500"/>
                    </a:solidFill>
                  </a:ln>
                </p:spPr>
                <p:txBody>
                  <a:bodyPr wrap="square" lIns="0" tIns="0" rIns="0" bIns="0" rtlCol="0"/>
                  <a:lstStyle/>
                  <a:p>
                    <a:endParaRPr sz="800"/>
                  </a:p>
                </p:txBody>
              </p:sp>
              <p:sp>
                <p:nvSpPr>
                  <p:cNvPr id="274" name="object 257">
                    <a:extLst>
                      <a:ext uri="{FF2B5EF4-FFF2-40B4-BE49-F238E27FC236}">
                        <a16:creationId xmlns:a16="http://schemas.microsoft.com/office/drawing/2014/main" id="{D63D231D-9CA8-A020-CC2A-121ACC74A431}"/>
                      </a:ext>
                    </a:extLst>
                  </p:cNvPr>
                  <p:cNvSpPr/>
                  <p:nvPr/>
                </p:nvSpPr>
                <p:spPr>
                  <a:xfrm>
                    <a:off x="1591818" y="3552443"/>
                    <a:ext cx="82550" cy="201295"/>
                  </a:xfrm>
                  <a:custGeom>
                    <a:avLst/>
                    <a:gdLst/>
                    <a:ahLst/>
                    <a:cxnLst/>
                    <a:rect l="l" t="t" r="r" b="b"/>
                    <a:pathLst>
                      <a:path w="82550" h="201295">
                        <a:moveTo>
                          <a:pt x="20573" y="201167"/>
                        </a:moveTo>
                        <a:lnTo>
                          <a:pt x="28956" y="196595"/>
                        </a:lnTo>
                      </a:path>
                      <a:path w="82550" h="201295">
                        <a:moveTo>
                          <a:pt x="82296" y="72389"/>
                        </a:moveTo>
                        <a:lnTo>
                          <a:pt x="82296" y="0"/>
                        </a:lnTo>
                      </a:path>
                      <a:path w="82550" h="201295">
                        <a:moveTo>
                          <a:pt x="0" y="113537"/>
                        </a:moveTo>
                        <a:lnTo>
                          <a:pt x="51815" y="113537"/>
                        </a:lnTo>
                      </a:path>
                      <a:path w="82550" h="201295">
                        <a:moveTo>
                          <a:pt x="43434" y="113537"/>
                        </a:moveTo>
                        <a:lnTo>
                          <a:pt x="51815" y="105155"/>
                        </a:lnTo>
                      </a:path>
                    </a:pathLst>
                  </a:custGeom>
                  <a:ln w="3175">
                    <a:solidFill>
                      <a:srgbClr val="000000"/>
                    </a:solidFill>
                  </a:ln>
                </p:spPr>
                <p:txBody>
                  <a:bodyPr wrap="square" lIns="0" tIns="0" rIns="0" bIns="0" rtlCol="0"/>
                  <a:lstStyle/>
                  <a:p>
                    <a:endParaRPr sz="800"/>
                  </a:p>
                </p:txBody>
              </p:sp>
              <p:sp>
                <p:nvSpPr>
                  <p:cNvPr id="275" name="object 258">
                    <a:extLst>
                      <a:ext uri="{FF2B5EF4-FFF2-40B4-BE49-F238E27FC236}">
                        <a16:creationId xmlns:a16="http://schemas.microsoft.com/office/drawing/2014/main" id="{08CCF71A-7710-B602-7AF9-26634BAD5E81}"/>
                      </a:ext>
                    </a:extLst>
                  </p:cNvPr>
                  <p:cNvSpPr/>
                  <p:nvPr/>
                </p:nvSpPr>
                <p:spPr>
                  <a:xfrm>
                    <a:off x="1636013" y="3658361"/>
                    <a:ext cx="7620" cy="7620"/>
                  </a:xfrm>
                  <a:custGeom>
                    <a:avLst/>
                    <a:gdLst/>
                    <a:ahLst/>
                    <a:cxnLst/>
                    <a:rect l="l" t="t" r="r" b="b"/>
                    <a:pathLst>
                      <a:path w="7619" h="7620">
                        <a:moveTo>
                          <a:pt x="0" y="7620"/>
                        </a:moveTo>
                        <a:lnTo>
                          <a:pt x="7619" y="0"/>
                        </a:lnTo>
                      </a:path>
                      <a:path w="7619" h="7620">
                        <a:moveTo>
                          <a:pt x="2286" y="7620"/>
                        </a:moveTo>
                        <a:lnTo>
                          <a:pt x="7619" y="2286"/>
                        </a:lnTo>
                      </a:path>
                      <a:path w="7619" h="7620">
                        <a:moveTo>
                          <a:pt x="4572" y="7620"/>
                        </a:moveTo>
                        <a:lnTo>
                          <a:pt x="7619" y="4572"/>
                        </a:lnTo>
                      </a:path>
                      <a:path w="7619" h="7620">
                        <a:moveTo>
                          <a:pt x="6858" y="7620"/>
                        </a:moveTo>
                        <a:lnTo>
                          <a:pt x="7619" y="6858"/>
                        </a:lnTo>
                      </a:path>
                    </a:pathLst>
                  </a:custGeom>
                  <a:ln w="3175">
                    <a:solidFill>
                      <a:srgbClr val="00FFFF"/>
                    </a:solidFill>
                  </a:ln>
                </p:spPr>
                <p:txBody>
                  <a:bodyPr wrap="square" lIns="0" tIns="0" rIns="0" bIns="0" rtlCol="0"/>
                  <a:lstStyle/>
                  <a:p>
                    <a:endParaRPr sz="800"/>
                  </a:p>
                </p:txBody>
              </p:sp>
              <p:sp>
                <p:nvSpPr>
                  <p:cNvPr id="276" name="object 259">
                    <a:extLst>
                      <a:ext uri="{FF2B5EF4-FFF2-40B4-BE49-F238E27FC236}">
                        <a16:creationId xmlns:a16="http://schemas.microsoft.com/office/drawing/2014/main" id="{186CC1A8-A7E5-4A32-DDA1-1296D0C8298D}"/>
                      </a:ext>
                    </a:extLst>
                  </p:cNvPr>
                  <p:cNvSpPr/>
                  <p:nvPr/>
                </p:nvSpPr>
                <p:spPr>
                  <a:xfrm>
                    <a:off x="1632966" y="3320795"/>
                    <a:ext cx="49530" cy="345440"/>
                  </a:xfrm>
                  <a:custGeom>
                    <a:avLst/>
                    <a:gdLst/>
                    <a:ahLst/>
                    <a:cxnLst/>
                    <a:rect l="l" t="t" r="r" b="b"/>
                    <a:pathLst>
                      <a:path w="49530" h="345439">
                        <a:moveTo>
                          <a:pt x="10667" y="345186"/>
                        </a:moveTo>
                        <a:lnTo>
                          <a:pt x="10667" y="336803"/>
                        </a:lnTo>
                      </a:path>
                      <a:path w="49530" h="345439">
                        <a:moveTo>
                          <a:pt x="49529" y="188975"/>
                        </a:moveTo>
                        <a:lnTo>
                          <a:pt x="49529" y="225551"/>
                        </a:lnTo>
                      </a:path>
                      <a:path w="49530" h="345439">
                        <a:moveTo>
                          <a:pt x="0" y="0"/>
                        </a:moveTo>
                        <a:lnTo>
                          <a:pt x="0" y="20574"/>
                        </a:lnTo>
                      </a:path>
                      <a:path w="49530" h="345439">
                        <a:moveTo>
                          <a:pt x="10667" y="30479"/>
                        </a:moveTo>
                        <a:lnTo>
                          <a:pt x="0" y="20574"/>
                        </a:lnTo>
                      </a:path>
                      <a:path w="49530" h="345439">
                        <a:moveTo>
                          <a:pt x="10667" y="30479"/>
                        </a:moveTo>
                        <a:lnTo>
                          <a:pt x="20573" y="20574"/>
                        </a:lnTo>
                      </a:path>
                    </a:pathLst>
                  </a:custGeom>
                  <a:ln w="3175">
                    <a:solidFill>
                      <a:srgbClr val="000000"/>
                    </a:solidFill>
                  </a:ln>
                </p:spPr>
                <p:txBody>
                  <a:bodyPr wrap="square" lIns="0" tIns="0" rIns="0" bIns="0" rtlCol="0"/>
                  <a:lstStyle/>
                  <a:p>
                    <a:endParaRPr sz="800"/>
                  </a:p>
                </p:txBody>
              </p:sp>
              <p:sp>
                <p:nvSpPr>
                  <p:cNvPr id="277" name="object 260">
                    <a:extLst>
                      <a:ext uri="{FF2B5EF4-FFF2-40B4-BE49-F238E27FC236}">
                        <a16:creationId xmlns:a16="http://schemas.microsoft.com/office/drawing/2014/main" id="{AB54730A-0816-15BA-2B4B-94D8C9F39311}"/>
                      </a:ext>
                    </a:extLst>
                  </p:cNvPr>
                  <p:cNvSpPr/>
                  <p:nvPr/>
                </p:nvSpPr>
                <p:spPr>
                  <a:xfrm>
                    <a:off x="1735836" y="3414521"/>
                    <a:ext cx="581660" cy="66675"/>
                  </a:xfrm>
                  <a:custGeom>
                    <a:avLst/>
                    <a:gdLst/>
                    <a:ahLst/>
                    <a:cxnLst/>
                    <a:rect l="l" t="t" r="r" b="b"/>
                    <a:pathLst>
                      <a:path w="581660" h="66675">
                        <a:moveTo>
                          <a:pt x="581406" y="32765"/>
                        </a:moveTo>
                        <a:lnTo>
                          <a:pt x="581406" y="0"/>
                        </a:lnTo>
                      </a:path>
                      <a:path w="581660" h="66675">
                        <a:moveTo>
                          <a:pt x="342900" y="0"/>
                        </a:moveTo>
                        <a:lnTo>
                          <a:pt x="342900" y="66293"/>
                        </a:lnTo>
                      </a:path>
                      <a:path w="581660" h="66675">
                        <a:moveTo>
                          <a:pt x="0" y="32765"/>
                        </a:moveTo>
                        <a:lnTo>
                          <a:pt x="0" y="15239"/>
                        </a:lnTo>
                      </a:path>
                    </a:pathLst>
                  </a:custGeom>
                  <a:ln w="3175">
                    <a:solidFill>
                      <a:srgbClr val="00FFFF"/>
                    </a:solidFill>
                  </a:ln>
                </p:spPr>
                <p:txBody>
                  <a:bodyPr wrap="square" lIns="0" tIns="0" rIns="0" bIns="0" rtlCol="0"/>
                  <a:lstStyle/>
                  <a:p>
                    <a:endParaRPr sz="800"/>
                  </a:p>
                </p:txBody>
              </p:sp>
              <p:sp>
                <p:nvSpPr>
                  <p:cNvPr id="278" name="object 261">
                    <a:extLst>
                      <a:ext uri="{FF2B5EF4-FFF2-40B4-BE49-F238E27FC236}">
                        <a16:creationId xmlns:a16="http://schemas.microsoft.com/office/drawing/2014/main" id="{80C0CBDC-55F2-C808-7C61-93514F974776}"/>
                      </a:ext>
                    </a:extLst>
                  </p:cNvPr>
                  <p:cNvSpPr/>
                  <p:nvPr/>
                </p:nvSpPr>
                <p:spPr>
                  <a:xfrm>
                    <a:off x="2004060" y="3823715"/>
                    <a:ext cx="188595" cy="71755"/>
                  </a:xfrm>
                  <a:custGeom>
                    <a:avLst/>
                    <a:gdLst/>
                    <a:ahLst/>
                    <a:cxnLst/>
                    <a:rect l="l" t="t" r="r" b="b"/>
                    <a:pathLst>
                      <a:path w="188594" h="71754">
                        <a:moveTo>
                          <a:pt x="39623" y="0"/>
                        </a:moveTo>
                        <a:lnTo>
                          <a:pt x="1523" y="0"/>
                        </a:lnTo>
                      </a:path>
                      <a:path w="188594" h="71754">
                        <a:moveTo>
                          <a:pt x="188213" y="71628"/>
                        </a:moveTo>
                        <a:lnTo>
                          <a:pt x="0" y="71628"/>
                        </a:lnTo>
                      </a:path>
                    </a:pathLst>
                  </a:custGeom>
                  <a:ln w="3175">
                    <a:solidFill>
                      <a:srgbClr val="000000"/>
                    </a:solidFill>
                  </a:ln>
                </p:spPr>
                <p:txBody>
                  <a:bodyPr wrap="square" lIns="0" tIns="0" rIns="0" bIns="0" rtlCol="0"/>
                  <a:lstStyle/>
                  <a:p>
                    <a:endParaRPr sz="800"/>
                  </a:p>
                </p:txBody>
              </p:sp>
              <p:sp>
                <p:nvSpPr>
                  <p:cNvPr id="279" name="object 262">
                    <a:extLst>
                      <a:ext uri="{FF2B5EF4-FFF2-40B4-BE49-F238E27FC236}">
                        <a16:creationId xmlns:a16="http://schemas.microsoft.com/office/drawing/2014/main" id="{8268DF9A-CD11-0DE9-2010-8661D86ACABD}"/>
                      </a:ext>
                    </a:extLst>
                  </p:cNvPr>
                  <p:cNvSpPr/>
                  <p:nvPr/>
                </p:nvSpPr>
                <p:spPr>
                  <a:xfrm>
                    <a:off x="2004060" y="3826001"/>
                    <a:ext cx="188595" cy="69850"/>
                  </a:xfrm>
                  <a:custGeom>
                    <a:avLst/>
                    <a:gdLst/>
                    <a:ahLst/>
                    <a:cxnLst/>
                    <a:rect l="l" t="t" r="r" b="b"/>
                    <a:pathLst>
                      <a:path w="188594" h="69850">
                        <a:moveTo>
                          <a:pt x="116585" y="69342"/>
                        </a:moveTo>
                        <a:lnTo>
                          <a:pt x="76200" y="28956"/>
                        </a:lnTo>
                      </a:path>
                      <a:path w="188594" h="69850">
                        <a:moveTo>
                          <a:pt x="70103" y="22860"/>
                        </a:moveTo>
                        <a:lnTo>
                          <a:pt x="46481" y="0"/>
                        </a:lnTo>
                      </a:path>
                      <a:path w="188594" h="69850">
                        <a:moveTo>
                          <a:pt x="58673" y="69342"/>
                        </a:moveTo>
                        <a:lnTo>
                          <a:pt x="762" y="12192"/>
                        </a:lnTo>
                      </a:path>
                      <a:path w="188594" h="69850">
                        <a:moveTo>
                          <a:pt x="762" y="69342"/>
                        </a:moveTo>
                        <a:lnTo>
                          <a:pt x="0" y="68580"/>
                        </a:lnTo>
                      </a:path>
                      <a:path w="188594" h="69850">
                        <a:moveTo>
                          <a:pt x="174497" y="69342"/>
                        </a:moveTo>
                        <a:lnTo>
                          <a:pt x="105156" y="0"/>
                        </a:lnTo>
                      </a:path>
                      <a:path w="188594" h="69850">
                        <a:moveTo>
                          <a:pt x="188213" y="24384"/>
                        </a:moveTo>
                        <a:lnTo>
                          <a:pt x="163067" y="0"/>
                        </a:lnTo>
                      </a:path>
                    </a:pathLst>
                  </a:custGeom>
                  <a:ln w="3175">
                    <a:solidFill>
                      <a:srgbClr val="FF0000"/>
                    </a:solidFill>
                  </a:ln>
                </p:spPr>
                <p:txBody>
                  <a:bodyPr wrap="square" lIns="0" tIns="0" rIns="0" bIns="0" rtlCol="0"/>
                  <a:lstStyle/>
                  <a:p>
                    <a:endParaRPr sz="800"/>
                  </a:p>
                </p:txBody>
              </p:sp>
              <p:sp>
                <p:nvSpPr>
                  <p:cNvPr id="280" name="object 263">
                    <a:extLst>
                      <a:ext uri="{FF2B5EF4-FFF2-40B4-BE49-F238E27FC236}">
                        <a16:creationId xmlns:a16="http://schemas.microsoft.com/office/drawing/2014/main" id="{EE871C4D-4184-183E-F9C8-F90ADAA399C8}"/>
                      </a:ext>
                    </a:extLst>
                  </p:cNvPr>
                  <p:cNvSpPr/>
                  <p:nvPr/>
                </p:nvSpPr>
                <p:spPr>
                  <a:xfrm>
                    <a:off x="1838705" y="3659123"/>
                    <a:ext cx="62230" cy="85090"/>
                  </a:xfrm>
                  <a:custGeom>
                    <a:avLst/>
                    <a:gdLst/>
                    <a:ahLst/>
                    <a:cxnLst/>
                    <a:rect l="l" t="t" r="r" b="b"/>
                    <a:pathLst>
                      <a:path w="62230" h="85089">
                        <a:moveTo>
                          <a:pt x="61721" y="84581"/>
                        </a:moveTo>
                        <a:lnTo>
                          <a:pt x="61721" y="0"/>
                        </a:lnTo>
                      </a:path>
                      <a:path w="62230" h="85089">
                        <a:moveTo>
                          <a:pt x="0" y="84581"/>
                        </a:moveTo>
                        <a:lnTo>
                          <a:pt x="0" y="0"/>
                        </a:lnTo>
                      </a:path>
                    </a:pathLst>
                  </a:custGeom>
                  <a:ln w="3175">
                    <a:solidFill>
                      <a:srgbClr val="000000"/>
                    </a:solidFill>
                  </a:ln>
                </p:spPr>
                <p:txBody>
                  <a:bodyPr wrap="square" lIns="0" tIns="0" rIns="0" bIns="0" rtlCol="0"/>
                  <a:lstStyle/>
                  <a:p>
                    <a:endParaRPr sz="800"/>
                  </a:p>
                </p:txBody>
              </p:sp>
              <p:sp>
                <p:nvSpPr>
                  <p:cNvPr id="281" name="object 264">
                    <a:extLst>
                      <a:ext uri="{FF2B5EF4-FFF2-40B4-BE49-F238E27FC236}">
                        <a16:creationId xmlns:a16="http://schemas.microsoft.com/office/drawing/2014/main" id="{48EC9C18-C59A-9C46-CD60-B6804EAA4BEB}"/>
                      </a:ext>
                    </a:extLst>
                  </p:cNvPr>
                  <p:cNvSpPr/>
                  <p:nvPr/>
                </p:nvSpPr>
                <p:spPr>
                  <a:xfrm>
                    <a:off x="1838705" y="3656075"/>
                    <a:ext cx="62230" cy="87630"/>
                  </a:xfrm>
                  <a:custGeom>
                    <a:avLst/>
                    <a:gdLst/>
                    <a:ahLst/>
                    <a:cxnLst/>
                    <a:rect l="l" t="t" r="r" b="b"/>
                    <a:pathLst>
                      <a:path w="62230" h="87629">
                        <a:moveTo>
                          <a:pt x="29718" y="87629"/>
                        </a:moveTo>
                        <a:lnTo>
                          <a:pt x="61721" y="55625"/>
                        </a:lnTo>
                      </a:path>
                      <a:path w="62230" h="87629">
                        <a:moveTo>
                          <a:pt x="0" y="58674"/>
                        </a:moveTo>
                        <a:lnTo>
                          <a:pt x="58674" y="0"/>
                        </a:lnTo>
                      </a:path>
                    </a:pathLst>
                  </a:custGeom>
                  <a:ln w="3175">
                    <a:solidFill>
                      <a:srgbClr val="FF0000"/>
                    </a:solidFill>
                  </a:ln>
                </p:spPr>
                <p:txBody>
                  <a:bodyPr wrap="square" lIns="0" tIns="0" rIns="0" bIns="0" rtlCol="0"/>
                  <a:lstStyle/>
                  <a:p>
                    <a:endParaRPr sz="800"/>
                  </a:p>
                </p:txBody>
              </p:sp>
              <p:sp>
                <p:nvSpPr>
                  <p:cNvPr id="282" name="object 265">
                    <a:extLst>
                      <a:ext uri="{FF2B5EF4-FFF2-40B4-BE49-F238E27FC236}">
                        <a16:creationId xmlns:a16="http://schemas.microsoft.com/office/drawing/2014/main" id="{94F0F145-0B18-E127-0050-5B37BD7D3896}"/>
                      </a:ext>
                    </a:extLst>
                  </p:cNvPr>
                  <p:cNvSpPr/>
                  <p:nvPr/>
                </p:nvSpPr>
                <p:spPr>
                  <a:xfrm>
                    <a:off x="1735836" y="3452621"/>
                    <a:ext cx="0" cy="254635"/>
                  </a:xfrm>
                  <a:custGeom>
                    <a:avLst/>
                    <a:gdLst/>
                    <a:ahLst/>
                    <a:cxnLst/>
                    <a:rect l="l" t="t" r="r" b="b"/>
                    <a:pathLst>
                      <a:path h="254635">
                        <a:moveTo>
                          <a:pt x="0" y="254507"/>
                        </a:moveTo>
                        <a:lnTo>
                          <a:pt x="0" y="167639"/>
                        </a:lnTo>
                      </a:path>
                      <a:path h="254635">
                        <a:moveTo>
                          <a:pt x="0" y="87629"/>
                        </a:moveTo>
                        <a:lnTo>
                          <a:pt x="0" y="0"/>
                        </a:lnTo>
                      </a:path>
                    </a:pathLst>
                  </a:custGeom>
                  <a:ln w="3175">
                    <a:solidFill>
                      <a:srgbClr val="00FFFF"/>
                    </a:solidFill>
                  </a:ln>
                </p:spPr>
                <p:txBody>
                  <a:bodyPr wrap="square" lIns="0" tIns="0" rIns="0" bIns="0" rtlCol="0"/>
                  <a:lstStyle/>
                  <a:p>
                    <a:endParaRPr sz="800"/>
                  </a:p>
                </p:txBody>
              </p:sp>
              <p:sp>
                <p:nvSpPr>
                  <p:cNvPr id="283" name="object 266">
                    <a:extLst>
                      <a:ext uri="{FF2B5EF4-FFF2-40B4-BE49-F238E27FC236}">
                        <a16:creationId xmlns:a16="http://schemas.microsoft.com/office/drawing/2014/main" id="{1525C6B6-24F5-ABF1-C2EB-C7E78385E6D3}"/>
                      </a:ext>
                    </a:extLst>
                  </p:cNvPr>
                  <p:cNvSpPr/>
                  <p:nvPr/>
                </p:nvSpPr>
                <p:spPr>
                  <a:xfrm>
                    <a:off x="1767077" y="3624833"/>
                    <a:ext cx="0" cy="54610"/>
                  </a:xfrm>
                  <a:custGeom>
                    <a:avLst/>
                    <a:gdLst/>
                    <a:ahLst/>
                    <a:cxnLst/>
                    <a:rect l="l" t="t" r="r" b="b"/>
                    <a:pathLst>
                      <a:path h="54610">
                        <a:moveTo>
                          <a:pt x="0" y="0"/>
                        </a:moveTo>
                        <a:lnTo>
                          <a:pt x="0" y="54101"/>
                        </a:lnTo>
                      </a:path>
                    </a:pathLst>
                  </a:custGeom>
                  <a:ln w="3175">
                    <a:solidFill>
                      <a:srgbClr val="000000"/>
                    </a:solidFill>
                  </a:ln>
                </p:spPr>
                <p:txBody>
                  <a:bodyPr wrap="square" lIns="0" tIns="0" rIns="0" bIns="0" rtlCol="0"/>
                  <a:lstStyle/>
                  <a:p>
                    <a:endParaRPr sz="800"/>
                  </a:p>
                </p:txBody>
              </p:sp>
              <p:sp>
                <p:nvSpPr>
                  <p:cNvPr id="284" name="object 267">
                    <a:extLst>
                      <a:ext uri="{FF2B5EF4-FFF2-40B4-BE49-F238E27FC236}">
                        <a16:creationId xmlns:a16="http://schemas.microsoft.com/office/drawing/2014/main" id="{3D854814-C311-E1EE-5DAF-70A05A3F2331}"/>
                      </a:ext>
                    </a:extLst>
                  </p:cNvPr>
                  <p:cNvSpPr/>
                  <p:nvPr/>
                </p:nvSpPr>
                <p:spPr>
                  <a:xfrm>
                    <a:off x="1709166" y="3624833"/>
                    <a:ext cx="53340" cy="59055"/>
                  </a:xfrm>
                  <a:custGeom>
                    <a:avLst/>
                    <a:gdLst/>
                    <a:ahLst/>
                    <a:cxnLst/>
                    <a:rect l="l" t="t" r="r" b="b"/>
                    <a:pathLst>
                      <a:path w="53339" h="59054">
                        <a:moveTo>
                          <a:pt x="53339" y="58674"/>
                        </a:moveTo>
                        <a:lnTo>
                          <a:pt x="53339" y="0"/>
                        </a:lnTo>
                      </a:path>
                      <a:path w="53339" h="59054">
                        <a:moveTo>
                          <a:pt x="0" y="58674"/>
                        </a:moveTo>
                        <a:lnTo>
                          <a:pt x="0" y="0"/>
                        </a:lnTo>
                      </a:path>
                    </a:pathLst>
                  </a:custGeom>
                  <a:ln w="3175">
                    <a:solidFill>
                      <a:srgbClr val="006500"/>
                    </a:solidFill>
                  </a:ln>
                </p:spPr>
                <p:txBody>
                  <a:bodyPr wrap="square" lIns="0" tIns="0" rIns="0" bIns="0" rtlCol="0"/>
                  <a:lstStyle/>
                  <a:p>
                    <a:endParaRPr sz="800"/>
                  </a:p>
                </p:txBody>
              </p:sp>
              <p:sp>
                <p:nvSpPr>
                  <p:cNvPr id="285" name="object 268">
                    <a:extLst>
                      <a:ext uri="{FF2B5EF4-FFF2-40B4-BE49-F238E27FC236}">
                        <a16:creationId xmlns:a16="http://schemas.microsoft.com/office/drawing/2014/main" id="{DED1682E-047D-FC03-74C0-417CAF0D2B9C}"/>
                      </a:ext>
                    </a:extLst>
                  </p:cNvPr>
                  <p:cNvSpPr/>
                  <p:nvPr/>
                </p:nvSpPr>
                <p:spPr>
                  <a:xfrm>
                    <a:off x="1705355" y="3624833"/>
                    <a:ext cx="0" cy="54610"/>
                  </a:xfrm>
                  <a:custGeom>
                    <a:avLst/>
                    <a:gdLst/>
                    <a:ahLst/>
                    <a:cxnLst/>
                    <a:rect l="l" t="t" r="r" b="b"/>
                    <a:pathLst>
                      <a:path h="54610">
                        <a:moveTo>
                          <a:pt x="0" y="0"/>
                        </a:moveTo>
                        <a:lnTo>
                          <a:pt x="0" y="54101"/>
                        </a:lnTo>
                      </a:path>
                    </a:pathLst>
                  </a:custGeom>
                  <a:ln w="3175">
                    <a:solidFill>
                      <a:srgbClr val="000000"/>
                    </a:solidFill>
                  </a:ln>
                </p:spPr>
                <p:txBody>
                  <a:bodyPr wrap="square" lIns="0" tIns="0" rIns="0" bIns="0" rtlCol="0"/>
                  <a:lstStyle/>
                  <a:p>
                    <a:endParaRPr sz="800"/>
                  </a:p>
                </p:txBody>
              </p:sp>
              <p:sp>
                <p:nvSpPr>
                  <p:cNvPr id="286" name="object 269">
                    <a:extLst>
                      <a:ext uri="{FF2B5EF4-FFF2-40B4-BE49-F238E27FC236}">
                        <a16:creationId xmlns:a16="http://schemas.microsoft.com/office/drawing/2014/main" id="{9DD47F0C-6326-C376-94B7-F276EDB7079B}"/>
                      </a:ext>
                    </a:extLst>
                  </p:cNvPr>
                  <p:cNvSpPr/>
                  <p:nvPr/>
                </p:nvSpPr>
                <p:spPr>
                  <a:xfrm>
                    <a:off x="1838705" y="3745991"/>
                    <a:ext cx="62230" cy="0"/>
                  </a:xfrm>
                  <a:custGeom>
                    <a:avLst/>
                    <a:gdLst/>
                    <a:ahLst/>
                    <a:cxnLst/>
                    <a:rect l="l" t="t" r="r" b="b"/>
                    <a:pathLst>
                      <a:path w="62230">
                        <a:moveTo>
                          <a:pt x="0" y="0"/>
                        </a:moveTo>
                        <a:lnTo>
                          <a:pt x="61721" y="0"/>
                        </a:lnTo>
                      </a:path>
                    </a:pathLst>
                  </a:custGeom>
                  <a:ln w="3175">
                    <a:solidFill>
                      <a:srgbClr val="006500"/>
                    </a:solidFill>
                  </a:ln>
                </p:spPr>
                <p:txBody>
                  <a:bodyPr wrap="square" lIns="0" tIns="0" rIns="0" bIns="0" rtlCol="0"/>
                  <a:lstStyle/>
                  <a:p>
                    <a:endParaRPr sz="800"/>
                  </a:p>
                </p:txBody>
              </p:sp>
              <p:sp>
                <p:nvSpPr>
                  <p:cNvPr id="287" name="object 270">
                    <a:extLst>
                      <a:ext uri="{FF2B5EF4-FFF2-40B4-BE49-F238E27FC236}">
                        <a16:creationId xmlns:a16="http://schemas.microsoft.com/office/drawing/2014/main" id="{03C75464-084A-AFAC-38DE-558C86E78A8F}"/>
                      </a:ext>
                    </a:extLst>
                  </p:cNvPr>
                  <p:cNvSpPr/>
                  <p:nvPr/>
                </p:nvSpPr>
                <p:spPr>
                  <a:xfrm>
                    <a:off x="1838705" y="3743705"/>
                    <a:ext cx="62230" cy="0"/>
                  </a:xfrm>
                  <a:custGeom>
                    <a:avLst/>
                    <a:gdLst/>
                    <a:ahLst/>
                    <a:cxnLst/>
                    <a:rect l="l" t="t" r="r" b="b"/>
                    <a:pathLst>
                      <a:path w="62230">
                        <a:moveTo>
                          <a:pt x="0" y="0"/>
                        </a:moveTo>
                        <a:lnTo>
                          <a:pt x="61721" y="0"/>
                        </a:lnTo>
                      </a:path>
                    </a:pathLst>
                  </a:custGeom>
                  <a:ln w="3175">
                    <a:solidFill>
                      <a:srgbClr val="000000"/>
                    </a:solidFill>
                  </a:ln>
                </p:spPr>
                <p:txBody>
                  <a:bodyPr wrap="square" lIns="0" tIns="0" rIns="0" bIns="0" rtlCol="0"/>
                  <a:lstStyle/>
                  <a:p>
                    <a:endParaRPr sz="800"/>
                  </a:p>
                </p:txBody>
              </p:sp>
              <p:sp>
                <p:nvSpPr>
                  <p:cNvPr id="288" name="object 271">
                    <a:extLst>
                      <a:ext uri="{FF2B5EF4-FFF2-40B4-BE49-F238E27FC236}">
                        <a16:creationId xmlns:a16="http://schemas.microsoft.com/office/drawing/2014/main" id="{7B90A4EC-B663-A2F3-EE09-7B0585D0EE9C}"/>
                      </a:ext>
                    </a:extLst>
                  </p:cNvPr>
                  <p:cNvSpPr/>
                  <p:nvPr/>
                </p:nvSpPr>
                <p:spPr>
                  <a:xfrm>
                    <a:off x="1838705" y="3774185"/>
                    <a:ext cx="62230" cy="0"/>
                  </a:xfrm>
                  <a:custGeom>
                    <a:avLst/>
                    <a:gdLst/>
                    <a:ahLst/>
                    <a:cxnLst/>
                    <a:rect l="l" t="t" r="r" b="b"/>
                    <a:pathLst>
                      <a:path w="62230">
                        <a:moveTo>
                          <a:pt x="0" y="0"/>
                        </a:moveTo>
                        <a:lnTo>
                          <a:pt x="61721" y="0"/>
                        </a:lnTo>
                      </a:path>
                    </a:pathLst>
                  </a:custGeom>
                  <a:ln w="3175">
                    <a:solidFill>
                      <a:srgbClr val="006500"/>
                    </a:solidFill>
                  </a:ln>
                </p:spPr>
                <p:txBody>
                  <a:bodyPr wrap="square" lIns="0" tIns="0" rIns="0" bIns="0" rtlCol="0"/>
                  <a:lstStyle/>
                  <a:p>
                    <a:endParaRPr sz="800"/>
                  </a:p>
                </p:txBody>
              </p:sp>
              <p:sp>
                <p:nvSpPr>
                  <p:cNvPr id="289" name="object 272">
                    <a:extLst>
                      <a:ext uri="{FF2B5EF4-FFF2-40B4-BE49-F238E27FC236}">
                        <a16:creationId xmlns:a16="http://schemas.microsoft.com/office/drawing/2014/main" id="{C835D7DE-E103-CBA5-D850-7C4008476785}"/>
                      </a:ext>
                    </a:extLst>
                  </p:cNvPr>
                  <p:cNvSpPr/>
                  <p:nvPr/>
                </p:nvSpPr>
                <p:spPr>
                  <a:xfrm>
                    <a:off x="1838705" y="3776471"/>
                    <a:ext cx="82550" cy="47625"/>
                  </a:xfrm>
                  <a:custGeom>
                    <a:avLst/>
                    <a:gdLst/>
                    <a:ahLst/>
                    <a:cxnLst/>
                    <a:rect l="l" t="t" r="r" b="b"/>
                    <a:pathLst>
                      <a:path w="82550" h="47625">
                        <a:moveTo>
                          <a:pt x="0" y="0"/>
                        </a:moveTo>
                        <a:lnTo>
                          <a:pt x="61721" y="0"/>
                        </a:lnTo>
                      </a:path>
                      <a:path w="82550" h="47625">
                        <a:moveTo>
                          <a:pt x="0" y="47243"/>
                        </a:moveTo>
                        <a:lnTo>
                          <a:pt x="82295" y="47243"/>
                        </a:lnTo>
                      </a:path>
                    </a:pathLst>
                  </a:custGeom>
                  <a:ln w="3175">
                    <a:solidFill>
                      <a:srgbClr val="000000"/>
                    </a:solidFill>
                  </a:ln>
                </p:spPr>
                <p:txBody>
                  <a:bodyPr wrap="square" lIns="0" tIns="0" rIns="0" bIns="0" rtlCol="0"/>
                  <a:lstStyle/>
                  <a:p>
                    <a:endParaRPr sz="800"/>
                  </a:p>
                </p:txBody>
              </p:sp>
              <p:sp>
                <p:nvSpPr>
                  <p:cNvPr id="290" name="object 273">
                    <a:extLst>
                      <a:ext uri="{FF2B5EF4-FFF2-40B4-BE49-F238E27FC236}">
                        <a16:creationId xmlns:a16="http://schemas.microsoft.com/office/drawing/2014/main" id="{6EA21C60-6CD6-61A3-7E5E-B0A722AD218E}"/>
                      </a:ext>
                    </a:extLst>
                  </p:cNvPr>
                  <p:cNvSpPr/>
                  <p:nvPr/>
                </p:nvSpPr>
                <p:spPr>
                  <a:xfrm>
                    <a:off x="1860041" y="3776471"/>
                    <a:ext cx="33655" cy="33655"/>
                  </a:xfrm>
                  <a:custGeom>
                    <a:avLst/>
                    <a:gdLst/>
                    <a:ahLst/>
                    <a:cxnLst/>
                    <a:rect l="l" t="t" r="r" b="b"/>
                    <a:pathLst>
                      <a:path w="33655" h="33654">
                        <a:moveTo>
                          <a:pt x="0" y="33527"/>
                        </a:moveTo>
                        <a:lnTo>
                          <a:pt x="33527" y="0"/>
                        </a:lnTo>
                      </a:path>
                    </a:pathLst>
                  </a:custGeom>
                  <a:ln w="3175">
                    <a:solidFill>
                      <a:srgbClr val="FF0000"/>
                    </a:solidFill>
                  </a:ln>
                </p:spPr>
                <p:txBody>
                  <a:bodyPr wrap="square" lIns="0" tIns="0" rIns="0" bIns="0" rtlCol="0"/>
                  <a:lstStyle/>
                  <a:p>
                    <a:endParaRPr sz="800"/>
                  </a:p>
                </p:txBody>
              </p:sp>
              <p:sp>
                <p:nvSpPr>
                  <p:cNvPr id="291" name="object 274">
                    <a:extLst>
                      <a:ext uri="{FF2B5EF4-FFF2-40B4-BE49-F238E27FC236}">
                        <a16:creationId xmlns:a16="http://schemas.microsoft.com/office/drawing/2014/main" id="{6627CC4B-4746-8E9F-BBB9-FE0BBA577C6A}"/>
                      </a:ext>
                    </a:extLst>
                  </p:cNvPr>
                  <p:cNvSpPr/>
                  <p:nvPr/>
                </p:nvSpPr>
                <p:spPr>
                  <a:xfrm>
                    <a:off x="1838705" y="3788663"/>
                    <a:ext cx="30480" cy="30480"/>
                  </a:xfrm>
                  <a:custGeom>
                    <a:avLst/>
                    <a:gdLst/>
                    <a:ahLst/>
                    <a:cxnLst/>
                    <a:rect l="l" t="t" r="r" b="b"/>
                    <a:pathLst>
                      <a:path w="30480" h="30479">
                        <a:moveTo>
                          <a:pt x="30480" y="30480"/>
                        </a:moveTo>
                        <a:lnTo>
                          <a:pt x="0" y="0"/>
                        </a:lnTo>
                      </a:path>
                    </a:pathLst>
                  </a:custGeom>
                  <a:ln w="3175">
                    <a:solidFill>
                      <a:srgbClr val="000000"/>
                    </a:solidFill>
                  </a:ln>
                </p:spPr>
                <p:txBody>
                  <a:bodyPr wrap="square" lIns="0" tIns="0" rIns="0" bIns="0" rtlCol="0"/>
                  <a:lstStyle/>
                  <a:p>
                    <a:endParaRPr sz="800"/>
                  </a:p>
                </p:txBody>
              </p:sp>
              <p:sp>
                <p:nvSpPr>
                  <p:cNvPr id="292" name="object 275">
                    <a:extLst>
                      <a:ext uri="{FF2B5EF4-FFF2-40B4-BE49-F238E27FC236}">
                        <a16:creationId xmlns:a16="http://schemas.microsoft.com/office/drawing/2014/main" id="{62472F33-859D-C102-7023-815C8D0E6122}"/>
                      </a:ext>
                    </a:extLst>
                  </p:cNvPr>
                  <p:cNvSpPr/>
                  <p:nvPr/>
                </p:nvSpPr>
                <p:spPr>
                  <a:xfrm>
                    <a:off x="1838705" y="3788663"/>
                    <a:ext cx="81915" cy="35560"/>
                  </a:xfrm>
                  <a:custGeom>
                    <a:avLst/>
                    <a:gdLst/>
                    <a:ahLst/>
                    <a:cxnLst/>
                    <a:rect l="l" t="t" r="r" b="b"/>
                    <a:pathLst>
                      <a:path w="81914" h="35560">
                        <a:moveTo>
                          <a:pt x="0" y="1524"/>
                        </a:moveTo>
                        <a:lnTo>
                          <a:pt x="762" y="762"/>
                        </a:lnTo>
                      </a:path>
                      <a:path w="81914" h="35560">
                        <a:moveTo>
                          <a:pt x="0" y="3810"/>
                        </a:moveTo>
                        <a:lnTo>
                          <a:pt x="1524" y="1524"/>
                        </a:lnTo>
                      </a:path>
                      <a:path w="81914" h="35560">
                        <a:moveTo>
                          <a:pt x="0" y="6096"/>
                        </a:moveTo>
                        <a:lnTo>
                          <a:pt x="3048" y="3048"/>
                        </a:lnTo>
                      </a:path>
                      <a:path w="81914" h="35560">
                        <a:moveTo>
                          <a:pt x="0" y="8382"/>
                        </a:moveTo>
                        <a:lnTo>
                          <a:pt x="4571" y="4572"/>
                        </a:lnTo>
                      </a:path>
                      <a:path w="81914" h="35560">
                        <a:moveTo>
                          <a:pt x="0" y="10668"/>
                        </a:moveTo>
                        <a:lnTo>
                          <a:pt x="5333" y="5334"/>
                        </a:lnTo>
                      </a:path>
                      <a:path w="81914" h="35560">
                        <a:moveTo>
                          <a:pt x="0" y="12953"/>
                        </a:moveTo>
                        <a:lnTo>
                          <a:pt x="6095" y="6096"/>
                        </a:lnTo>
                      </a:path>
                      <a:path w="81914" h="35560">
                        <a:moveTo>
                          <a:pt x="0" y="15239"/>
                        </a:moveTo>
                        <a:lnTo>
                          <a:pt x="7619" y="7620"/>
                        </a:lnTo>
                      </a:path>
                      <a:path w="81914" h="35560">
                        <a:moveTo>
                          <a:pt x="0" y="17525"/>
                        </a:moveTo>
                        <a:lnTo>
                          <a:pt x="9143" y="9144"/>
                        </a:lnTo>
                      </a:path>
                      <a:path w="81914" h="35560">
                        <a:moveTo>
                          <a:pt x="0" y="19812"/>
                        </a:moveTo>
                        <a:lnTo>
                          <a:pt x="9906" y="9906"/>
                        </a:lnTo>
                      </a:path>
                      <a:path w="81914" h="35560">
                        <a:moveTo>
                          <a:pt x="0" y="22098"/>
                        </a:moveTo>
                        <a:lnTo>
                          <a:pt x="10668" y="11430"/>
                        </a:lnTo>
                      </a:path>
                      <a:path w="81914" h="35560">
                        <a:moveTo>
                          <a:pt x="0" y="24384"/>
                        </a:moveTo>
                        <a:lnTo>
                          <a:pt x="12192" y="12191"/>
                        </a:lnTo>
                      </a:path>
                      <a:path w="81914" h="35560">
                        <a:moveTo>
                          <a:pt x="0" y="26670"/>
                        </a:moveTo>
                        <a:lnTo>
                          <a:pt x="13716" y="13715"/>
                        </a:lnTo>
                      </a:path>
                      <a:path w="81914" h="35560">
                        <a:moveTo>
                          <a:pt x="0" y="29718"/>
                        </a:moveTo>
                        <a:lnTo>
                          <a:pt x="14477" y="14477"/>
                        </a:lnTo>
                      </a:path>
                      <a:path w="81914" h="35560">
                        <a:moveTo>
                          <a:pt x="0" y="31241"/>
                        </a:moveTo>
                        <a:lnTo>
                          <a:pt x="16001" y="16001"/>
                        </a:lnTo>
                      </a:path>
                      <a:path w="81914" h="35560">
                        <a:moveTo>
                          <a:pt x="0" y="34289"/>
                        </a:moveTo>
                        <a:lnTo>
                          <a:pt x="16763" y="16763"/>
                        </a:lnTo>
                      </a:path>
                      <a:path w="81914" h="35560">
                        <a:moveTo>
                          <a:pt x="1524" y="35051"/>
                        </a:moveTo>
                        <a:lnTo>
                          <a:pt x="18287" y="18287"/>
                        </a:lnTo>
                      </a:path>
                      <a:path w="81914" h="35560">
                        <a:moveTo>
                          <a:pt x="3810" y="35051"/>
                        </a:moveTo>
                        <a:lnTo>
                          <a:pt x="19050" y="19050"/>
                        </a:lnTo>
                      </a:path>
                      <a:path w="81914" h="35560">
                        <a:moveTo>
                          <a:pt x="6095" y="35051"/>
                        </a:moveTo>
                        <a:lnTo>
                          <a:pt x="20574" y="20574"/>
                        </a:lnTo>
                      </a:path>
                      <a:path w="81914" h="35560">
                        <a:moveTo>
                          <a:pt x="8381" y="35051"/>
                        </a:moveTo>
                        <a:lnTo>
                          <a:pt x="21336" y="21336"/>
                        </a:lnTo>
                      </a:path>
                      <a:path w="81914" h="35560">
                        <a:moveTo>
                          <a:pt x="10668" y="35051"/>
                        </a:moveTo>
                        <a:lnTo>
                          <a:pt x="22860" y="22860"/>
                        </a:lnTo>
                      </a:path>
                      <a:path w="81914" h="35560">
                        <a:moveTo>
                          <a:pt x="12954" y="35051"/>
                        </a:moveTo>
                        <a:lnTo>
                          <a:pt x="23621" y="23622"/>
                        </a:lnTo>
                      </a:path>
                      <a:path w="81914" h="35560">
                        <a:moveTo>
                          <a:pt x="15239" y="35051"/>
                        </a:moveTo>
                        <a:lnTo>
                          <a:pt x="25145" y="25146"/>
                        </a:lnTo>
                      </a:path>
                      <a:path w="81914" h="35560">
                        <a:moveTo>
                          <a:pt x="17525" y="35051"/>
                        </a:moveTo>
                        <a:lnTo>
                          <a:pt x="25907" y="26670"/>
                        </a:lnTo>
                      </a:path>
                      <a:path w="81914" h="35560">
                        <a:moveTo>
                          <a:pt x="19812" y="35051"/>
                        </a:moveTo>
                        <a:lnTo>
                          <a:pt x="27431" y="27432"/>
                        </a:lnTo>
                      </a:path>
                      <a:path w="81914" h="35560">
                        <a:moveTo>
                          <a:pt x="22098" y="35051"/>
                        </a:moveTo>
                        <a:lnTo>
                          <a:pt x="28193" y="28194"/>
                        </a:lnTo>
                      </a:path>
                      <a:path w="81914" h="35560">
                        <a:moveTo>
                          <a:pt x="24383" y="35051"/>
                        </a:moveTo>
                        <a:lnTo>
                          <a:pt x="29718" y="29718"/>
                        </a:lnTo>
                      </a:path>
                      <a:path w="81914" h="35560">
                        <a:moveTo>
                          <a:pt x="26669" y="35051"/>
                        </a:moveTo>
                        <a:lnTo>
                          <a:pt x="61721" y="0"/>
                        </a:lnTo>
                      </a:path>
                      <a:path w="81914" h="35560">
                        <a:moveTo>
                          <a:pt x="28956" y="35051"/>
                        </a:moveTo>
                        <a:lnTo>
                          <a:pt x="61721" y="2286"/>
                        </a:lnTo>
                      </a:path>
                      <a:path w="81914" h="35560">
                        <a:moveTo>
                          <a:pt x="31242" y="35051"/>
                        </a:moveTo>
                        <a:lnTo>
                          <a:pt x="61721" y="4572"/>
                        </a:lnTo>
                      </a:path>
                      <a:path w="81914" h="35560">
                        <a:moveTo>
                          <a:pt x="33527" y="35051"/>
                        </a:moveTo>
                        <a:lnTo>
                          <a:pt x="61721" y="6858"/>
                        </a:lnTo>
                      </a:path>
                      <a:path w="81914" h="35560">
                        <a:moveTo>
                          <a:pt x="35813" y="35051"/>
                        </a:moveTo>
                        <a:lnTo>
                          <a:pt x="61721" y="9906"/>
                        </a:lnTo>
                      </a:path>
                      <a:path w="81914" h="35560">
                        <a:moveTo>
                          <a:pt x="38100" y="35051"/>
                        </a:moveTo>
                        <a:lnTo>
                          <a:pt x="61721" y="12191"/>
                        </a:lnTo>
                      </a:path>
                      <a:path w="81914" h="35560">
                        <a:moveTo>
                          <a:pt x="41148" y="35051"/>
                        </a:moveTo>
                        <a:lnTo>
                          <a:pt x="61721" y="14477"/>
                        </a:lnTo>
                      </a:path>
                      <a:path w="81914" h="35560">
                        <a:moveTo>
                          <a:pt x="43433" y="35051"/>
                        </a:moveTo>
                        <a:lnTo>
                          <a:pt x="62483" y="15239"/>
                        </a:lnTo>
                      </a:path>
                      <a:path w="81914" h="35560">
                        <a:moveTo>
                          <a:pt x="45719" y="35051"/>
                        </a:moveTo>
                        <a:lnTo>
                          <a:pt x="64007" y="16763"/>
                        </a:lnTo>
                      </a:path>
                      <a:path w="81914" h="35560">
                        <a:moveTo>
                          <a:pt x="48006" y="35051"/>
                        </a:moveTo>
                        <a:lnTo>
                          <a:pt x="64769" y="17525"/>
                        </a:lnTo>
                      </a:path>
                      <a:path w="81914" h="35560">
                        <a:moveTo>
                          <a:pt x="50292" y="35051"/>
                        </a:moveTo>
                        <a:lnTo>
                          <a:pt x="66293" y="19050"/>
                        </a:lnTo>
                      </a:path>
                      <a:path w="81914" h="35560">
                        <a:moveTo>
                          <a:pt x="52577" y="35051"/>
                        </a:moveTo>
                        <a:lnTo>
                          <a:pt x="67056" y="19812"/>
                        </a:lnTo>
                      </a:path>
                      <a:path w="81914" h="35560">
                        <a:moveTo>
                          <a:pt x="54863" y="35051"/>
                        </a:moveTo>
                        <a:lnTo>
                          <a:pt x="68580" y="21336"/>
                        </a:lnTo>
                      </a:path>
                      <a:path w="81914" h="35560">
                        <a:moveTo>
                          <a:pt x="57150" y="35051"/>
                        </a:moveTo>
                        <a:lnTo>
                          <a:pt x="69342" y="22098"/>
                        </a:lnTo>
                      </a:path>
                      <a:path w="81914" h="35560">
                        <a:moveTo>
                          <a:pt x="59436" y="35051"/>
                        </a:moveTo>
                        <a:lnTo>
                          <a:pt x="70866" y="23622"/>
                        </a:lnTo>
                      </a:path>
                      <a:path w="81914" h="35560">
                        <a:moveTo>
                          <a:pt x="61721" y="35051"/>
                        </a:moveTo>
                        <a:lnTo>
                          <a:pt x="71627" y="25146"/>
                        </a:lnTo>
                      </a:path>
                      <a:path w="81914" h="35560">
                        <a:moveTo>
                          <a:pt x="64007" y="35051"/>
                        </a:moveTo>
                        <a:lnTo>
                          <a:pt x="73151" y="25908"/>
                        </a:lnTo>
                      </a:path>
                      <a:path w="81914" h="35560">
                        <a:moveTo>
                          <a:pt x="66293" y="35051"/>
                        </a:moveTo>
                        <a:lnTo>
                          <a:pt x="73913" y="26670"/>
                        </a:lnTo>
                      </a:path>
                      <a:path w="81914" h="35560">
                        <a:moveTo>
                          <a:pt x="68580" y="35051"/>
                        </a:moveTo>
                        <a:lnTo>
                          <a:pt x="75437" y="28194"/>
                        </a:lnTo>
                      </a:path>
                      <a:path w="81914" h="35560">
                        <a:moveTo>
                          <a:pt x="70866" y="35051"/>
                        </a:moveTo>
                        <a:lnTo>
                          <a:pt x="76200" y="29718"/>
                        </a:lnTo>
                      </a:path>
                      <a:path w="81914" h="35560">
                        <a:moveTo>
                          <a:pt x="73151" y="35051"/>
                        </a:moveTo>
                        <a:lnTo>
                          <a:pt x="77724" y="30480"/>
                        </a:lnTo>
                      </a:path>
                      <a:path w="81914" h="35560">
                        <a:moveTo>
                          <a:pt x="75437" y="35051"/>
                        </a:moveTo>
                        <a:lnTo>
                          <a:pt x="78486" y="32003"/>
                        </a:lnTo>
                      </a:path>
                      <a:path w="81914" h="35560">
                        <a:moveTo>
                          <a:pt x="77724" y="35051"/>
                        </a:moveTo>
                        <a:lnTo>
                          <a:pt x="80010" y="32765"/>
                        </a:lnTo>
                      </a:path>
                      <a:path w="81914" h="35560">
                        <a:moveTo>
                          <a:pt x="80010" y="35051"/>
                        </a:moveTo>
                        <a:lnTo>
                          <a:pt x="81533" y="34289"/>
                        </a:lnTo>
                      </a:path>
                    </a:pathLst>
                  </a:custGeom>
                  <a:ln w="3175">
                    <a:solidFill>
                      <a:srgbClr val="00FFFF"/>
                    </a:solidFill>
                  </a:ln>
                </p:spPr>
                <p:txBody>
                  <a:bodyPr wrap="square" lIns="0" tIns="0" rIns="0" bIns="0" rtlCol="0"/>
                  <a:lstStyle/>
                  <a:p>
                    <a:endParaRPr sz="800"/>
                  </a:p>
                </p:txBody>
              </p:sp>
              <p:sp>
                <p:nvSpPr>
                  <p:cNvPr id="293" name="object 276">
                    <a:extLst>
                      <a:ext uri="{FF2B5EF4-FFF2-40B4-BE49-F238E27FC236}">
                        <a16:creationId xmlns:a16="http://schemas.microsoft.com/office/drawing/2014/main" id="{CF0E9BDD-6F0C-B9DD-F73B-F395751462F9}"/>
                      </a:ext>
                    </a:extLst>
                  </p:cNvPr>
                  <p:cNvSpPr/>
                  <p:nvPr/>
                </p:nvSpPr>
                <p:spPr>
                  <a:xfrm>
                    <a:off x="1838705" y="3895343"/>
                    <a:ext cx="142875" cy="0"/>
                  </a:xfrm>
                  <a:custGeom>
                    <a:avLst/>
                    <a:gdLst/>
                    <a:ahLst/>
                    <a:cxnLst/>
                    <a:rect l="l" t="t" r="r" b="b"/>
                    <a:pathLst>
                      <a:path w="142875">
                        <a:moveTo>
                          <a:pt x="142494" y="0"/>
                        </a:moveTo>
                        <a:lnTo>
                          <a:pt x="0" y="0"/>
                        </a:lnTo>
                      </a:path>
                    </a:pathLst>
                  </a:custGeom>
                  <a:ln w="3175">
                    <a:solidFill>
                      <a:srgbClr val="000000"/>
                    </a:solidFill>
                  </a:ln>
                </p:spPr>
                <p:txBody>
                  <a:bodyPr wrap="square" lIns="0" tIns="0" rIns="0" bIns="0" rtlCol="0"/>
                  <a:lstStyle/>
                  <a:p>
                    <a:endParaRPr sz="800"/>
                  </a:p>
                </p:txBody>
              </p:sp>
              <p:sp>
                <p:nvSpPr>
                  <p:cNvPr id="294" name="object 277">
                    <a:extLst>
                      <a:ext uri="{FF2B5EF4-FFF2-40B4-BE49-F238E27FC236}">
                        <a16:creationId xmlns:a16="http://schemas.microsoft.com/office/drawing/2014/main" id="{EF46058E-5E56-47F7-DDA7-D79C5B838B58}"/>
                      </a:ext>
                    </a:extLst>
                  </p:cNvPr>
                  <p:cNvSpPr/>
                  <p:nvPr/>
                </p:nvSpPr>
                <p:spPr>
                  <a:xfrm>
                    <a:off x="1838705" y="3823715"/>
                    <a:ext cx="142875" cy="71755"/>
                  </a:xfrm>
                  <a:custGeom>
                    <a:avLst/>
                    <a:gdLst/>
                    <a:ahLst/>
                    <a:cxnLst/>
                    <a:rect l="l" t="t" r="r" b="b"/>
                    <a:pathLst>
                      <a:path w="142875" h="71754">
                        <a:moveTo>
                          <a:pt x="49530" y="71628"/>
                        </a:moveTo>
                        <a:lnTo>
                          <a:pt x="0" y="22098"/>
                        </a:lnTo>
                      </a:path>
                      <a:path w="142875" h="71754">
                        <a:moveTo>
                          <a:pt x="107442" y="71628"/>
                        </a:moveTo>
                        <a:lnTo>
                          <a:pt x="35813" y="0"/>
                        </a:lnTo>
                      </a:path>
                      <a:path w="142875" h="71754">
                        <a:moveTo>
                          <a:pt x="142494" y="48768"/>
                        </a:moveTo>
                        <a:lnTo>
                          <a:pt x="93725" y="0"/>
                        </a:lnTo>
                      </a:path>
                    </a:pathLst>
                  </a:custGeom>
                  <a:ln w="3175">
                    <a:solidFill>
                      <a:srgbClr val="FF0000"/>
                    </a:solidFill>
                  </a:ln>
                </p:spPr>
                <p:txBody>
                  <a:bodyPr wrap="square" lIns="0" tIns="0" rIns="0" bIns="0" rtlCol="0"/>
                  <a:lstStyle/>
                  <a:p>
                    <a:endParaRPr sz="800"/>
                  </a:p>
                </p:txBody>
              </p:sp>
              <p:sp>
                <p:nvSpPr>
                  <p:cNvPr id="295" name="object 278">
                    <a:extLst>
                      <a:ext uri="{FF2B5EF4-FFF2-40B4-BE49-F238E27FC236}">
                        <a16:creationId xmlns:a16="http://schemas.microsoft.com/office/drawing/2014/main" id="{15D71BA2-D756-4D1F-C813-04401FD4A798}"/>
                      </a:ext>
                    </a:extLst>
                  </p:cNvPr>
                  <p:cNvSpPr/>
                  <p:nvPr/>
                </p:nvSpPr>
                <p:spPr>
                  <a:xfrm>
                    <a:off x="1766316" y="3759707"/>
                    <a:ext cx="243204" cy="0"/>
                  </a:xfrm>
                  <a:custGeom>
                    <a:avLst/>
                    <a:gdLst/>
                    <a:ahLst/>
                    <a:cxnLst/>
                    <a:rect l="l" t="t" r="r" b="b"/>
                    <a:pathLst>
                      <a:path w="243205">
                        <a:moveTo>
                          <a:pt x="0" y="0"/>
                        </a:moveTo>
                        <a:lnTo>
                          <a:pt x="81533" y="0"/>
                        </a:lnTo>
                      </a:path>
                      <a:path w="243205">
                        <a:moveTo>
                          <a:pt x="161544" y="0"/>
                        </a:moveTo>
                        <a:lnTo>
                          <a:pt x="243077" y="0"/>
                        </a:lnTo>
                      </a:path>
                    </a:pathLst>
                  </a:custGeom>
                  <a:ln w="3175">
                    <a:solidFill>
                      <a:srgbClr val="00FFFF"/>
                    </a:solidFill>
                  </a:ln>
                </p:spPr>
                <p:txBody>
                  <a:bodyPr wrap="square" lIns="0" tIns="0" rIns="0" bIns="0" rtlCol="0"/>
                  <a:lstStyle/>
                  <a:p>
                    <a:endParaRPr sz="800"/>
                  </a:p>
                </p:txBody>
              </p:sp>
              <p:sp>
                <p:nvSpPr>
                  <p:cNvPr id="296" name="object 279">
                    <a:extLst>
                      <a:ext uri="{FF2B5EF4-FFF2-40B4-BE49-F238E27FC236}">
                        <a16:creationId xmlns:a16="http://schemas.microsoft.com/office/drawing/2014/main" id="{2DB7F2CD-D31E-6A0C-FE6B-C981A6A8B8A1}"/>
                      </a:ext>
                    </a:extLst>
                  </p:cNvPr>
                  <p:cNvSpPr/>
                  <p:nvPr/>
                </p:nvSpPr>
                <p:spPr>
                  <a:xfrm>
                    <a:off x="1773174" y="3706367"/>
                    <a:ext cx="66040" cy="134620"/>
                  </a:xfrm>
                  <a:custGeom>
                    <a:avLst/>
                    <a:gdLst/>
                    <a:ahLst/>
                    <a:cxnLst/>
                    <a:rect l="l" t="t" r="r" b="b"/>
                    <a:pathLst>
                      <a:path w="66039" h="134620">
                        <a:moveTo>
                          <a:pt x="65531" y="117348"/>
                        </a:moveTo>
                        <a:lnTo>
                          <a:pt x="65531" y="82296"/>
                        </a:lnTo>
                      </a:path>
                      <a:path w="66039" h="134620">
                        <a:moveTo>
                          <a:pt x="20574" y="107442"/>
                        </a:moveTo>
                        <a:lnTo>
                          <a:pt x="20574" y="0"/>
                        </a:lnTo>
                      </a:path>
                      <a:path w="66039" h="134620">
                        <a:moveTo>
                          <a:pt x="20574" y="107442"/>
                        </a:moveTo>
                        <a:lnTo>
                          <a:pt x="20574" y="0"/>
                        </a:lnTo>
                      </a:path>
                      <a:path w="66039" h="134620">
                        <a:moveTo>
                          <a:pt x="16001" y="108966"/>
                        </a:moveTo>
                        <a:lnTo>
                          <a:pt x="0" y="115824"/>
                        </a:lnTo>
                      </a:path>
                      <a:path w="66039" h="134620">
                        <a:moveTo>
                          <a:pt x="16001" y="108966"/>
                        </a:moveTo>
                        <a:lnTo>
                          <a:pt x="0" y="134112"/>
                        </a:lnTo>
                      </a:path>
                    </a:pathLst>
                  </a:custGeom>
                  <a:ln w="3175">
                    <a:solidFill>
                      <a:srgbClr val="000000"/>
                    </a:solidFill>
                  </a:ln>
                </p:spPr>
                <p:txBody>
                  <a:bodyPr wrap="square" lIns="0" tIns="0" rIns="0" bIns="0" rtlCol="0"/>
                  <a:lstStyle/>
                  <a:p>
                    <a:endParaRPr sz="800"/>
                  </a:p>
                </p:txBody>
              </p:sp>
              <p:sp>
                <p:nvSpPr>
                  <p:cNvPr id="297" name="object 280">
                    <a:extLst>
                      <a:ext uri="{FF2B5EF4-FFF2-40B4-BE49-F238E27FC236}">
                        <a16:creationId xmlns:a16="http://schemas.microsoft.com/office/drawing/2014/main" id="{FDC5E592-9554-3BA5-D493-E764C2BF3E44}"/>
                      </a:ext>
                    </a:extLst>
                  </p:cNvPr>
                  <p:cNvSpPr/>
                  <p:nvPr/>
                </p:nvSpPr>
                <p:spPr>
                  <a:xfrm>
                    <a:off x="1773174" y="3816857"/>
                    <a:ext cx="14604" cy="20955"/>
                  </a:xfrm>
                  <a:custGeom>
                    <a:avLst/>
                    <a:gdLst/>
                    <a:ahLst/>
                    <a:cxnLst/>
                    <a:rect l="l" t="t" r="r" b="b"/>
                    <a:pathLst>
                      <a:path w="14605" h="20954">
                        <a:moveTo>
                          <a:pt x="0" y="6857"/>
                        </a:moveTo>
                        <a:lnTo>
                          <a:pt x="2286" y="4571"/>
                        </a:lnTo>
                      </a:path>
                      <a:path w="14605" h="20954">
                        <a:moveTo>
                          <a:pt x="0" y="9143"/>
                        </a:moveTo>
                        <a:lnTo>
                          <a:pt x="6095" y="3047"/>
                        </a:lnTo>
                      </a:path>
                      <a:path w="14605" h="20954">
                        <a:moveTo>
                          <a:pt x="0" y="11429"/>
                        </a:moveTo>
                        <a:lnTo>
                          <a:pt x="9906" y="1524"/>
                        </a:lnTo>
                      </a:path>
                      <a:path w="14605" h="20954">
                        <a:moveTo>
                          <a:pt x="0" y="13715"/>
                        </a:moveTo>
                        <a:lnTo>
                          <a:pt x="13715" y="0"/>
                        </a:lnTo>
                      </a:path>
                      <a:path w="14605" h="20954">
                        <a:moveTo>
                          <a:pt x="0" y="16001"/>
                        </a:moveTo>
                        <a:lnTo>
                          <a:pt x="14477" y="1524"/>
                        </a:lnTo>
                      </a:path>
                      <a:path w="14605" h="20954">
                        <a:moveTo>
                          <a:pt x="0" y="18287"/>
                        </a:moveTo>
                        <a:lnTo>
                          <a:pt x="9143" y="9143"/>
                        </a:lnTo>
                      </a:path>
                      <a:path w="14605" h="20954">
                        <a:moveTo>
                          <a:pt x="0" y="20574"/>
                        </a:moveTo>
                        <a:lnTo>
                          <a:pt x="4571" y="16001"/>
                        </a:lnTo>
                      </a:path>
                    </a:pathLst>
                  </a:custGeom>
                  <a:ln w="3175">
                    <a:solidFill>
                      <a:srgbClr val="00FFFF"/>
                    </a:solidFill>
                  </a:ln>
                </p:spPr>
                <p:txBody>
                  <a:bodyPr wrap="square" lIns="0" tIns="0" rIns="0" bIns="0" rtlCol="0"/>
                  <a:lstStyle/>
                  <a:p>
                    <a:endParaRPr sz="800"/>
                  </a:p>
                </p:txBody>
              </p:sp>
              <p:sp>
                <p:nvSpPr>
                  <p:cNvPr id="298" name="object 281">
                    <a:extLst>
                      <a:ext uri="{FF2B5EF4-FFF2-40B4-BE49-F238E27FC236}">
                        <a16:creationId xmlns:a16="http://schemas.microsoft.com/office/drawing/2014/main" id="{E15D218E-11DE-4DB8-0883-A19091255E89}"/>
                      </a:ext>
                    </a:extLst>
                  </p:cNvPr>
                  <p:cNvSpPr/>
                  <p:nvPr/>
                </p:nvSpPr>
                <p:spPr>
                  <a:xfrm>
                    <a:off x="1742694" y="3912107"/>
                    <a:ext cx="90170" cy="0"/>
                  </a:xfrm>
                  <a:custGeom>
                    <a:avLst/>
                    <a:gdLst/>
                    <a:ahLst/>
                    <a:cxnLst/>
                    <a:rect l="l" t="t" r="r" b="b"/>
                    <a:pathLst>
                      <a:path w="90169">
                        <a:moveTo>
                          <a:pt x="0" y="0"/>
                        </a:moveTo>
                        <a:lnTo>
                          <a:pt x="89916" y="0"/>
                        </a:lnTo>
                      </a:path>
                    </a:pathLst>
                  </a:custGeom>
                  <a:ln w="3175">
                    <a:solidFill>
                      <a:srgbClr val="006500"/>
                    </a:solidFill>
                  </a:ln>
                </p:spPr>
                <p:txBody>
                  <a:bodyPr wrap="square" lIns="0" tIns="0" rIns="0" bIns="0" rtlCol="0"/>
                  <a:lstStyle/>
                  <a:p>
                    <a:endParaRPr sz="800"/>
                  </a:p>
                </p:txBody>
              </p:sp>
              <p:sp>
                <p:nvSpPr>
                  <p:cNvPr id="299" name="object 282">
                    <a:extLst>
                      <a:ext uri="{FF2B5EF4-FFF2-40B4-BE49-F238E27FC236}">
                        <a16:creationId xmlns:a16="http://schemas.microsoft.com/office/drawing/2014/main" id="{76F6F0CD-E491-345C-B0CF-EBE5251EFEC5}"/>
                      </a:ext>
                    </a:extLst>
                  </p:cNvPr>
                  <p:cNvSpPr/>
                  <p:nvPr/>
                </p:nvSpPr>
                <p:spPr>
                  <a:xfrm>
                    <a:off x="1705355" y="3678935"/>
                    <a:ext cx="133350" cy="216535"/>
                  </a:xfrm>
                  <a:custGeom>
                    <a:avLst/>
                    <a:gdLst/>
                    <a:ahLst/>
                    <a:cxnLst/>
                    <a:rect l="l" t="t" r="r" b="b"/>
                    <a:pathLst>
                      <a:path w="133350" h="216535">
                        <a:moveTo>
                          <a:pt x="67818" y="161543"/>
                        </a:moveTo>
                        <a:lnTo>
                          <a:pt x="67818" y="143255"/>
                        </a:lnTo>
                      </a:path>
                      <a:path w="133350" h="216535">
                        <a:moveTo>
                          <a:pt x="133350" y="216408"/>
                        </a:moveTo>
                        <a:lnTo>
                          <a:pt x="133350" y="144779"/>
                        </a:lnTo>
                      </a:path>
                      <a:path w="133350" h="216535">
                        <a:moveTo>
                          <a:pt x="133350" y="118872"/>
                        </a:moveTo>
                        <a:lnTo>
                          <a:pt x="83819" y="136398"/>
                        </a:lnTo>
                      </a:path>
                      <a:path w="133350" h="216535">
                        <a:moveTo>
                          <a:pt x="133350" y="118872"/>
                        </a:moveTo>
                        <a:lnTo>
                          <a:pt x="83819" y="136398"/>
                        </a:lnTo>
                      </a:path>
                      <a:path w="133350" h="216535">
                        <a:moveTo>
                          <a:pt x="58674" y="13715"/>
                        </a:moveTo>
                        <a:lnTo>
                          <a:pt x="61721" y="10667"/>
                        </a:lnTo>
                      </a:path>
                      <a:path w="133350" h="216535">
                        <a:moveTo>
                          <a:pt x="48006" y="19812"/>
                        </a:moveTo>
                        <a:lnTo>
                          <a:pt x="58674" y="13715"/>
                        </a:lnTo>
                      </a:path>
                      <a:path w="133350" h="216535">
                        <a:moveTo>
                          <a:pt x="48006" y="8381"/>
                        </a:moveTo>
                        <a:lnTo>
                          <a:pt x="48006" y="19812"/>
                        </a:lnTo>
                        <a:lnTo>
                          <a:pt x="47243" y="20574"/>
                        </a:lnTo>
                      </a:path>
                      <a:path w="133350" h="216535">
                        <a:moveTo>
                          <a:pt x="61721" y="0"/>
                        </a:moveTo>
                        <a:lnTo>
                          <a:pt x="53339" y="8381"/>
                        </a:lnTo>
                      </a:path>
                      <a:path w="133350" h="216535">
                        <a:moveTo>
                          <a:pt x="48006" y="8381"/>
                        </a:moveTo>
                        <a:lnTo>
                          <a:pt x="48006" y="19812"/>
                        </a:lnTo>
                        <a:lnTo>
                          <a:pt x="47243" y="20574"/>
                        </a:lnTo>
                      </a:path>
                      <a:path w="133350" h="216535">
                        <a:moveTo>
                          <a:pt x="48768" y="19812"/>
                        </a:moveTo>
                        <a:lnTo>
                          <a:pt x="48006" y="19812"/>
                        </a:lnTo>
                      </a:path>
                      <a:path w="133350" h="216535">
                        <a:moveTo>
                          <a:pt x="61721" y="8381"/>
                        </a:moveTo>
                        <a:lnTo>
                          <a:pt x="61721" y="10667"/>
                        </a:lnTo>
                      </a:path>
                      <a:path w="133350" h="216535">
                        <a:moveTo>
                          <a:pt x="48768" y="19812"/>
                        </a:moveTo>
                        <a:lnTo>
                          <a:pt x="60198" y="13715"/>
                        </a:lnTo>
                      </a:path>
                      <a:path w="133350" h="216535">
                        <a:moveTo>
                          <a:pt x="48768" y="19812"/>
                        </a:moveTo>
                        <a:lnTo>
                          <a:pt x="48768" y="27431"/>
                        </a:lnTo>
                      </a:path>
                      <a:path w="133350" h="216535">
                        <a:moveTo>
                          <a:pt x="61721" y="13715"/>
                        </a:moveTo>
                        <a:lnTo>
                          <a:pt x="61721" y="27431"/>
                        </a:lnTo>
                      </a:path>
                      <a:path w="133350" h="216535">
                        <a:moveTo>
                          <a:pt x="12954" y="8381"/>
                        </a:moveTo>
                        <a:lnTo>
                          <a:pt x="12954" y="19812"/>
                        </a:lnTo>
                      </a:path>
                      <a:path w="133350" h="216535">
                        <a:moveTo>
                          <a:pt x="14477" y="20574"/>
                        </a:moveTo>
                        <a:lnTo>
                          <a:pt x="12954" y="19812"/>
                        </a:lnTo>
                      </a:path>
                      <a:path w="133350" h="216535">
                        <a:moveTo>
                          <a:pt x="12954" y="19812"/>
                        </a:moveTo>
                        <a:lnTo>
                          <a:pt x="12192" y="19812"/>
                        </a:lnTo>
                      </a:path>
                      <a:path w="133350" h="216535">
                        <a:moveTo>
                          <a:pt x="12954" y="8381"/>
                        </a:moveTo>
                        <a:lnTo>
                          <a:pt x="12954" y="19812"/>
                        </a:lnTo>
                      </a:path>
                      <a:path w="133350" h="216535">
                        <a:moveTo>
                          <a:pt x="14477" y="20574"/>
                        </a:moveTo>
                        <a:lnTo>
                          <a:pt x="12954" y="19812"/>
                        </a:lnTo>
                      </a:path>
                      <a:path w="133350" h="216535">
                        <a:moveTo>
                          <a:pt x="12192" y="19812"/>
                        </a:moveTo>
                        <a:lnTo>
                          <a:pt x="12192" y="27431"/>
                        </a:lnTo>
                      </a:path>
                      <a:path w="133350" h="216535">
                        <a:moveTo>
                          <a:pt x="53339" y="8381"/>
                        </a:moveTo>
                        <a:lnTo>
                          <a:pt x="8381" y="8381"/>
                        </a:lnTo>
                      </a:path>
                      <a:path w="133350" h="216535">
                        <a:moveTo>
                          <a:pt x="14477" y="20574"/>
                        </a:moveTo>
                        <a:lnTo>
                          <a:pt x="47243" y="20574"/>
                        </a:lnTo>
                      </a:path>
                      <a:path w="133350" h="216535">
                        <a:moveTo>
                          <a:pt x="12954" y="19812"/>
                        </a:moveTo>
                        <a:lnTo>
                          <a:pt x="48006" y="19812"/>
                        </a:lnTo>
                      </a:path>
                      <a:path w="133350" h="216535">
                        <a:moveTo>
                          <a:pt x="14477" y="20574"/>
                        </a:moveTo>
                        <a:lnTo>
                          <a:pt x="47243" y="20574"/>
                        </a:lnTo>
                      </a:path>
                      <a:path w="133350" h="216535">
                        <a:moveTo>
                          <a:pt x="12954" y="19812"/>
                        </a:moveTo>
                        <a:lnTo>
                          <a:pt x="48006" y="19812"/>
                        </a:lnTo>
                      </a:path>
                      <a:path w="133350" h="216535">
                        <a:moveTo>
                          <a:pt x="0" y="10667"/>
                        </a:moveTo>
                        <a:lnTo>
                          <a:pt x="2286" y="13715"/>
                        </a:lnTo>
                      </a:path>
                      <a:path w="133350" h="216535">
                        <a:moveTo>
                          <a:pt x="0" y="8381"/>
                        </a:moveTo>
                        <a:lnTo>
                          <a:pt x="0" y="10667"/>
                        </a:lnTo>
                      </a:path>
                      <a:path w="133350" h="216535">
                        <a:moveTo>
                          <a:pt x="0" y="13715"/>
                        </a:moveTo>
                        <a:lnTo>
                          <a:pt x="0" y="27431"/>
                        </a:lnTo>
                      </a:path>
                      <a:path w="133350" h="216535">
                        <a:moveTo>
                          <a:pt x="2286" y="13715"/>
                        </a:moveTo>
                        <a:lnTo>
                          <a:pt x="12954" y="19812"/>
                        </a:lnTo>
                      </a:path>
                      <a:path w="133350" h="216535">
                        <a:moveTo>
                          <a:pt x="0" y="0"/>
                        </a:moveTo>
                        <a:lnTo>
                          <a:pt x="8381" y="8381"/>
                        </a:lnTo>
                      </a:path>
                      <a:path w="133350" h="216535">
                        <a:moveTo>
                          <a:pt x="12192" y="19812"/>
                        </a:moveTo>
                        <a:lnTo>
                          <a:pt x="762" y="13715"/>
                        </a:lnTo>
                      </a:path>
                      <a:path w="133350" h="216535">
                        <a:moveTo>
                          <a:pt x="0" y="0"/>
                        </a:moveTo>
                        <a:lnTo>
                          <a:pt x="61721" y="0"/>
                        </a:lnTo>
                      </a:path>
                      <a:path w="133350" h="216535">
                        <a:moveTo>
                          <a:pt x="61721" y="8381"/>
                        </a:moveTo>
                        <a:lnTo>
                          <a:pt x="0" y="8381"/>
                        </a:lnTo>
                      </a:path>
                      <a:path w="133350" h="216535">
                        <a:moveTo>
                          <a:pt x="0" y="10667"/>
                        </a:moveTo>
                        <a:lnTo>
                          <a:pt x="61721" y="10667"/>
                        </a:lnTo>
                      </a:path>
                      <a:path w="133350" h="216535">
                        <a:moveTo>
                          <a:pt x="61721" y="13715"/>
                        </a:moveTo>
                        <a:lnTo>
                          <a:pt x="0" y="13715"/>
                        </a:lnTo>
                      </a:path>
                      <a:path w="133350" h="216535">
                        <a:moveTo>
                          <a:pt x="133350" y="109727"/>
                        </a:moveTo>
                        <a:lnTo>
                          <a:pt x="133350" y="97536"/>
                        </a:lnTo>
                      </a:path>
                      <a:path w="133350" h="216535">
                        <a:moveTo>
                          <a:pt x="92201" y="64769"/>
                        </a:moveTo>
                        <a:lnTo>
                          <a:pt x="89154" y="75437"/>
                        </a:lnTo>
                        <a:lnTo>
                          <a:pt x="89154" y="86867"/>
                        </a:lnTo>
                        <a:lnTo>
                          <a:pt x="92201" y="97536"/>
                        </a:lnTo>
                      </a:path>
                      <a:path w="133350" h="216535">
                        <a:moveTo>
                          <a:pt x="92201" y="64769"/>
                        </a:moveTo>
                        <a:lnTo>
                          <a:pt x="92201" y="97536"/>
                        </a:lnTo>
                        <a:lnTo>
                          <a:pt x="133350" y="97536"/>
                        </a:lnTo>
                      </a:path>
                    </a:pathLst>
                  </a:custGeom>
                  <a:ln w="3175">
                    <a:solidFill>
                      <a:srgbClr val="000000"/>
                    </a:solidFill>
                  </a:ln>
                </p:spPr>
                <p:txBody>
                  <a:bodyPr wrap="square" lIns="0" tIns="0" rIns="0" bIns="0" rtlCol="0"/>
                  <a:lstStyle/>
                  <a:p>
                    <a:endParaRPr sz="800"/>
                  </a:p>
                </p:txBody>
              </p:sp>
              <p:sp>
                <p:nvSpPr>
                  <p:cNvPr id="300" name="object 283">
                    <a:extLst>
                      <a:ext uri="{FF2B5EF4-FFF2-40B4-BE49-F238E27FC236}">
                        <a16:creationId xmlns:a16="http://schemas.microsoft.com/office/drawing/2014/main" id="{9A1E1BFB-B4A9-3CCC-7162-2E39100E0F02}"/>
                      </a:ext>
                    </a:extLst>
                  </p:cNvPr>
                  <p:cNvSpPr/>
                  <p:nvPr/>
                </p:nvSpPr>
                <p:spPr>
                  <a:xfrm>
                    <a:off x="1797558" y="3774185"/>
                    <a:ext cx="41275" cy="0"/>
                  </a:xfrm>
                  <a:custGeom>
                    <a:avLst/>
                    <a:gdLst/>
                    <a:ahLst/>
                    <a:cxnLst/>
                    <a:rect l="l" t="t" r="r" b="b"/>
                    <a:pathLst>
                      <a:path w="41275">
                        <a:moveTo>
                          <a:pt x="0" y="0"/>
                        </a:moveTo>
                        <a:lnTo>
                          <a:pt x="41148" y="0"/>
                        </a:lnTo>
                      </a:path>
                    </a:pathLst>
                  </a:custGeom>
                  <a:ln w="3175">
                    <a:solidFill>
                      <a:srgbClr val="006500"/>
                    </a:solidFill>
                  </a:ln>
                </p:spPr>
                <p:txBody>
                  <a:bodyPr wrap="square" lIns="0" tIns="0" rIns="0" bIns="0" rtlCol="0"/>
                  <a:lstStyle/>
                  <a:p>
                    <a:endParaRPr sz="800"/>
                  </a:p>
                </p:txBody>
              </p:sp>
              <p:sp>
                <p:nvSpPr>
                  <p:cNvPr id="301" name="object 284">
                    <a:extLst>
                      <a:ext uri="{FF2B5EF4-FFF2-40B4-BE49-F238E27FC236}">
                        <a16:creationId xmlns:a16="http://schemas.microsoft.com/office/drawing/2014/main" id="{BE96C332-FF88-CBAC-E79A-D3F1171FEF7E}"/>
                      </a:ext>
                    </a:extLst>
                  </p:cNvPr>
                  <p:cNvSpPr/>
                  <p:nvPr/>
                </p:nvSpPr>
                <p:spPr>
                  <a:xfrm>
                    <a:off x="1793747" y="3706367"/>
                    <a:ext cx="45085" cy="37465"/>
                  </a:xfrm>
                  <a:custGeom>
                    <a:avLst/>
                    <a:gdLst/>
                    <a:ahLst/>
                    <a:cxnLst/>
                    <a:rect l="l" t="t" r="r" b="b"/>
                    <a:pathLst>
                      <a:path w="45085" h="37464">
                        <a:moveTo>
                          <a:pt x="0" y="0"/>
                        </a:moveTo>
                        <a:lnTo>
                          <a:pt x="44957" y="0"/>
                        </a:lnTo>
                      </a:path>
                      <a:path w="45085" h="37464">
                        <a:moveTo>
                          <a:pt x="3809" y="37337"/>
                        </a:moveTo>
                        <a:lnTo>
                          <a:pt x="44957" y="37337"/>
                        </a:lnTo>
                      </a:path>
                    </a:pathLst>
                  </a:custGeom>
                  <a:ln w="3175">
                    <a:solidFill>
                      <a:srgbClr val="000000"/>
                    </a:solidFill>
                  </a:ln>
                </p:spPr>
                <p:txBody>
                  <a:bodyPr wrap="square" lIns="0" tIns="0" rIns="0" bIns="0" rtlCol="0"/>
                  <a:lstStyle/>
                  <a:p>
                    <a:endParaRPr sz="800"/>
                  </a:p>
                </p:txBody>
              </p:sp>
              <p:sp>
                <p:nvSpPr>
                  <p:cNvPr id="302" name="object 285">
                    <a:extLst>
                      <a:ext uri="{FF2B5EF4-FFF2-40B4-BE49-F238E27FC236}">
                        <a16:creationId xmlns:a16="http://schemas.microsoft.com/office/drawing/2014/main" id="{B327A390-BCC8-B7CD-3B6B-6FD630926661}"/>
                      </a:ext>
                    </a:extLst>
                  </p:cNvPr>
                  <p:cNvSpPr/>
                  <p:nvPr/>
                </p:nvSpPr>
                <p:spPr>
                  <a:xfrm>
                    <a:off x="1797558" y="3745991"/>
                    <a:ext cx="41275" cy="0"/>
                  </a:xfrm>
                  <a:custGeom>
                    <a:avLst/>
                    <a:gdLst/>
                    <a:ahLst/>
                    <a:cxnLst/>
                    <a:rect l="l" t="t" r="r" b="b"/>
                    <a:pathLst>
                      <a:path w="41275">
                        <a:moveTo>
                          <a:pt x="0" y="0"/>
                        </a:moveTo>
                        <a:lnTo>
                          <a:pt x="41148" y="0"/>
                        </a:lnTo>
                      </a:path>
                    </a:pathLst>
                  </a:custGeom>
                  <a:ln w="3175">
                    <a:solidFill>
                      <a:srgbClr val="006500"/>
                    </a:solidFill>
                  </a:ln>
                </p:spPr>
                <p:txBody>
                  <a:bodyPr wrap="square" lIns="0" tIns="0" rIns="0" bIns="0" rtlCol="0"/>
                  <a:lstStyle/>
                  <a:p>
                    <a:endParaRPr sz="800"/>
                  </a:p>
                </p:txBody>
              </p:sp>
              <p:sp>
                <p:nvSpPr>
                  <p:cNvPr id="303" name="object 286">
                    <a:extLst>
                      <a:ext uri="{FF2B5EF4-FFF2-40B4-BE49-F238E27FC236}">
                        <a16:creationId xmlns:a16="http://schemas.microsoft.com/office/drawing/2014/main" id="{3E9BDDA4-5B23-09D2-7CF3-39C71655C681}"/>
                      </a:ext>
                    </a:extLst>
                  </p:cNvPr>
                  <p:cNvSpPr/>
                  <p:nvPr/>
                </p:nvSpPr>
                <p:spPr>
                  <a:xfrm>
                    <a:off x="1869186" y="3788663"/>
                    <a:ext cx="128905" cy="60325"/>
                  </a:xfrm>
                  <a:custGeom>
                    <a:avLst/>
                    <a:gdLst/>
                    <a:ahLst/>
                    <a:cxnLst/>
                    <a:rect l="l" t="t" r="r" b="b"/>
                    <a:pathLst>
                      <a:path w="128905" h="60325">
                        <a:moveTo>
                          <a:pt x="31241" y="14477"/>
                        </a:moveTo>
                        <a:lnTo>
                          <a:pt x="31241" y="0"/>
                        </a:lnTo>
                      </a:path>
                      <a:path w="128905" h="60325">
                        <a:moveTo>
                          <a:pt x="0" y="30480"/>
                        </a:moveTo>
                        <a:lnTo>
                          <a:pt x="31241" y="0"/>
                        </a:lnTo>
                      </a:path>
                      <a:path w="128905" h="60325">
                        <a:moveTo>
                          <a:pt x="111251" y="35051"/>
                        </a:moveTo>
                        <a:lnTo>
                          <a:pt x="51815" y="35051"/>
                        </a:lnTo>
                      </a:path>
                      <a:path w="128905" h="60325">
                        <a:moveTo>
                          <a:pt x="31241" y="14477"/>
                        </a:moveTo>
                        <a:lnTo>
                          <a:pt x="51815" y="35051"/>
                        </a:lnTo>
                      </a:path>
                      <a:path w="128905" h="60325">
                        <a:moveTo>
                          <a:pt x="128777" y="56387"/>
                        </a:moveTo>
                        <a:lnTo>
                          <a:pt x="123443" y="60198"/>
                        </a:lnTo>
                      </a:path>
                    </a:pathLst>
                  </a:custGeom>
                  <a:ln w="3175">
                    <a:solidFill>
                      <a:srgbClr val="000000"/>
                    </a:solidFill>
                  </a:ln>
                </p:spPr>
                <p:txBody>
                  <a:bodyPr wrap="square" lIns="0" tIns="0" rIns="0" bIns="0" rtlCol="0"/>
                  <a:lstStyle/>
                  <a:p>
                    <a:endParaRPr sz="800"/>
                  </a:p>
                </p:txBody>
              </p:sp>
              <p:sp>
                <p:nvSpPr>
                  <p:cNvPr id="304" name="object 287">
                    <a:extLst>
                      <a:ext uri="{FF2B5EF4-FFF2-40B4-BE49-F238E27FC236}">
                        <a16:creationId xmlns:a16="http://schemas.microsoft.com/office/drawing/2014/main" id="{0BB85FF7-D4CC-F9F1-A06F-D3CE23AEF13F}"/>
                      </a:ext>
                    </a:extLst>
                  </p:cNvPr>
                  <p:cNvSpPr/>
                  <p:nvPr/>
                </p:nvSpPr>
                <p:spPr>
                  <a:xfrm>
                    <a:off x="1983486" y="3819143"/>
                    <a:ext cx="18415" cy="33655"/>
                  </a:xfrm>
                  <a:custGeom>
                    <a:avLst/>
                    <a:gdLst/>
                    <a:ahLst/>
                    <a:cxnLst/>
                    <a:rect l="l" t="t" r="r" b="b"/>
                    <a:pathLst>
                      <a:path w="18414" h="33654">
                        <a:moveTo>
                          <a:pt x="12191" y="33527"/>
                        </a:moveTo>
                        <a:lnTo>
                          <a:pt x="762" y="22097"/>
                        </a:lnTo>
                      </a:path>
                      <a:path w="18414" h="33654">
                        <a:moveTo>
                          <a:pt x="4571" y="14477"/>
                        </a:moveTo>
                        <a:lnTo>
                          <a:pt x="0" y="10667"/>
                        </a:lnTo>
                      </a:path>
                      <a:path w="18414" h="33654">
                        <a:moveTo>
                          <a:pt x="17525" y="28193"/>
                        </a:moveTo>
                        <a:lnTo>
                          <a:pt x="14477" y="24383"/>
                        </a:lnTo>
                      </a:path>
                      <a:path w="18414" h="33654">
                        <a:moveTo>
                          <a:pt x="4571" y="3047"/>
                        </a:moveTo>
                        <a:lnTo>
                          <a:pt x="1524" y="0"/>
                        </a:lnTo>
                      </a:path>
                      <a:path w="18414" h="33654">
                        <a:moveTo>
                          <a:pt x="18287" y="16763"/>
                        </a:moveTo>
                        <a:lnTo>
                          <a:pt x="14477" y="12191"/>
                        </a:lnTo>
                      </a:path>
                      <a:path w="18414" h="33654">
                        <a:moveTo>
                          <a:pt x="17525" y="4571"/>
                        </a:moveTo>
                        <a:lnTo>
                          <a:pt x="14477" y="761"/>
                        </a:lnTo>
                      </a:path>
                    </a:pathLst>
                  </a:custGeom>
                  <a:ln w="3175">
                    <a:solidFill>
                      <a:srgbClr val="00FFFF"/>
                    </a:solidFill>
                  </a:ln>
                </p:spPr>
                <p:txBody>
                  <a:bodyPr wrap="square" lIns="0" tIns="0" rIns="0" bIns="0" rtlCol="0"/>
                  <a:lstStyle/>
                  <a:p>
                    <a:endParaRPr sz="800"/>
                  </a:p>
                </p:txBody>
              </p:sp>
              <p:sp>
                <p:nvSpPr>
                  <p:cNvPr id="305" name="object 288">
                    <a:extLst>
                      <a:ext uri="{FF2B5EF4-FFF2-40B4-BE49-F238E27FC236}">
                        <a16:creationId xmlns:a16="http://schemas.microsoft.com/office/drawing/2014/main" id="{730E7D6F-FD11-ED0F-5ED4-5D95678D1F38}"/>
                      </a:ext>
                    </a:extLst>
                  </p:cNvPr>
                  <p:cNvSpPr/>
                  <p:nvPr/>
                </p:nvSpPr>
                <p:spPr>
                  <a:xfrm>
                    <a:off x="1982724" y="3819143"/>
                    <a:ext cx="15240" cy="29845"/>
                  </a:xfrm>
                  <a:custGeom>
                    <a:avLst/>
                    <a:gdLst/>
                    <a:ahLst/>
                    <a:cxnLst/>
                    <a:rect l="l" t="t" r="r" b="b"/>
                    <a:pathLst>
                      <a:path w="15239" h="29845">
                        <a:moveTo>
                          <a:pt x="15239" y="20573"/>
                        </a:moveTo>
                        <a:lnTo>
                          <a:pt x="5333" y="20573"/>
                        </a:lnTo>
                      </a:path>
                      <a:path w="15239" h="29845">
                        <a:moveTo>
                          <a:pt x="15239" y="25907"/>
                        </a:moveTo>
                        <a:lnTo>
                          <a:pt x="5333" y="25907"/>
                        </a:lnTo>
                      </a:path>
                      <a:path w="15239" h="29845">
                        <a:moveTo>
                          <a:pt x="5333" y="0"/>
                        </a:moveTo>
                        <a:lnTo>
                          <a:pt x="15239" y="0"/>
                        </a:lnTo>
                      </a:path>
                      <a:path w="15239" h="29845">
                        <a:moveTo>
                          <a:pt x="9906" y="29717"/>
                        </a:moveTo>
                        <a:lnTo>
                          <a:pt x="5333" y="25907"/>
                        </a:lnTo>
                      </a:path>
                      <a:path w="15239" h="29845">
                        <a:moveTo>
                          <a:pt x="0" y="0"/>
                        </a:moveTo>
                        <a:lnTo>
                          <a:pt x="5333" y="0"/>
                        </a:lnTo>
                      </a:path>
                    </a:pathLst>
                  </a:custGeom>
                  <a:ln w="3175">
                    <a:solidFill>
                      <a:srgbClr val="000000"/>
                    </a:solidFill>
                  </a:ln>
                </p:spPr>
                <p:txBody>
                  <a:bodyPr wrap="square" lIns="0" tIns="0" rIns="0" bIns="0" rtlCol="0"/>
                  <a:lstStyle/>
                  <a:p>
                    <a:endParaRPr sz="800"/>
                  </a:p>
                </p:txBody>
              </p:sp>
              <p:sp>
                <p:nvSpPr>
                  <p:cNvPr id="306" name="object 289">
                    <a:extLst>
                      <a:ext uri="{FF2B5EF4-FFF2-40B4-BE49-F238E27FC236}">
                        <a16:creationId xmlns:a16="http://schemas.microsoft.com/office/drawing/2014/main" id="{B4F760E6-636F-F79A-E62E-69E249ABC095}"/>
                      </a:ext>
                    </a:extLst>
                  </p:cNvPr>
                  <p:cNvSpPr/>
                  <p:nvPr/>
                </p:nvSpPr>
                <p:spPr>
                  <a:xfrm>
                    <a:off x="1986533" y="3819143"/>
                    <a:ext cx="0" cy="20955"/>
                  </a:xfrm>
                  <a:custGeom>
                    <a:avLst/>
                    <a:gdLst/>
                    <a:ahLst/>
                    <a:cxnLst/>
                    <a:rect l="l" t="t" r="r" b="b"/>
                    <a:pathLst>
                      <a:path h="20954">
                        <a:moveTo>
                          <a:pt x="0" y="20573"/>
                        </a:moveTo>
                        <a:lnTo>
                          <a:pt x="0" y="0"/>
                        </a:lnTo>
                      </a:path>
                    </a:pathLst>
                  </a:custGeom>
                  <a:ln w="3175">
                    <a:solidFill>
                      <a:srgbClr val="006500"/>
                    </a:solidFill>
                  </a:ln>
                </p:spPr>
                <p:txBody>
                  <a:bodyPr wrap="square" lIns="0" tIns="0" rIns="0" bIns="0" rtlCol="0"/>
                  <a:lstStyle/>
                  <a:p>
                    <a:endParaRPr sz="800"/>
                  </a:p>
                </p:txBody>
              </p:sp>
              <p:sp>
                <p:nvSpPr>
                  <p:cNvPr id="307" name="object 290">
                    <a:extLst>
                      <a:ext uri="{FF2B5EF4-FFF2-40B4-BE49-F238E27FC236}">
                        <a16:creationId xmlns:a16="http://schemas.microsoft.com/office/drawing/2014/main" id="{4D7D1CD4-8963-A1AC-3A90-ACC059EEDB52}"/>
                      </a:ext>
                    </a:extLst>
                  </p:cNvPr>
                  <p:cNvSpPr/>
                  <p:nvPr/>
                </p:nvSpPr>
                <p:spPr>
                  <a:xfrm>
                    <a:off x="1986533" y="3819143"/>
                    <a:ext cx="19050" cy="26034"/>
                  </a:xfrm>
                  <a:custGeom>
                    <a:avLst/>
                    <a:gdLst/>
                    <a:ahLst/>
                    <a:cxnLst/>
                    <a:rect l="l" t="t" r="r" b="b"/>
                    <a:pathLst>
                      <a:path w="19050" h="26035">
                        <a:moveTo>
                          <a:pt x="1524" y="25907"/>
                        </a:moveTo>
                        <a:lnTo>
                          <a:pt x="1524" y="0"/>
                        </a:lnTo>
                      </a:path>
                      <a:path w="19050" h="26035">
                        <a:moveTo>
                          <a:pt x="1524" y="20573"/>
                        </a:moveTo>
                        <a:lnTo>
                          <a:pt x="0" y="20573"/>
                        </a:lnTo>
                      </a:path>
                      <a:path w="19050" h="26035">
                        <a:moveTo>
                          <a:pt x="19050" y="3047"/>
                        </a:moveTo>
                        <a:lnTo>
                          <a:pt x="14478" y="3047"/>
                        </a:lnTo>
                      </a:path>
                      <a:path w="19050" h="26035">
                        <a:moveTo>
                          <a:pt x="19050" y="4571"/>
                        </a:moveTo>
                        <a:lnTo>
                          <a:pt x="19050" y="3047"/>
                        </a:lnTo>
                        <a:lnTo>
                          <a:pt x="16002" y="0"/>
                        </a:lnTo>
                      </a:path>
                      <a:path w="19050" h="26035">
                        <a:moveTo>
                          <a:pt x="14478" y="0"/>
                        </a:moveTo>
                        <a:lnTo>
                          <a:pt x="16002" y="0"/>
                        </a:lnTo>
                      </a:path>
                    </a:pathLst>
                  </a:custGeom>
                  <a:ln w="3175">
                    <a:solidFill>
                      <a:srgbClr val="000000"/>
                    </a:solidFill>
                  </a:ln>
                </p:spPr>
                <p:txBody>
                  <a:bodyPr wrap="square" lIns="0" tIns="0" rIns="0" bIns="0" rtlCol="0"/>
                  <a:lstStyle/>
                  <a:p>
                    <a:endParaRPr sz="800"/>
                  </a:p>
                </p:txBody>
              </p:sp>
              <p:sp>
                <p:nvSpPr>
                  <p:cNvPr id="308" name="object 291">
                    <a:extLst>
                      <a:ext uri="{FF2B5EF4-FFF2-40B4-BE49-F238E27FC236}">
                        <a16:creationId xmlns:a16="http://schemas.microsoft.com/office/drawing/2014/main" id="{6C59D53C-11F8-7C0B-5D5B-8E353A94A06D}"/>
                      </a:ext>
                    </a:extLst>
                  </p:cNvPr>
                  <p:cNvSpPr/>
                  <p:nvPr/>
                </p:nvSpPr>
                <p:spPr>
                  <a:xfrm>
                    <a:off x="1998726" y="3819143"/>
                    <a:ext cx="0" cy="20955"/>
                  </a:xfrm>
                  <a:custGeom>
                    <a:avLst/>
                    <a:gdLst/>
                    <a:ahLst/>
                    <a:cxnLst/>
                    <a:rect l="l" t="t" r="r" b="b"/>
                    <a:pathLst>
                      <a:path h="20954">
                        <a:moveTo>
                          <a:pt x="0" y="0"/>
                        </a:moveTo>
                        <a:lnTo>
                          <a:pt x="0" y="20573"/>
                        </a:lnTo>
                      </a:path>
                    </a:pathLst>
                  </a:custGeom>
                  <a:ln w="3175">
                    <a:solidFill>
                      <a:srgbClr val="006500"/>
                    </a:solidFill>
                  </a:ln>
                </p:spPr>
                <p:txBody>
                  <a:bodyPr wrap="square" lIns="0" tIns="0" rIns="0" bIns="0" rtlCol="0"/>
                  <a:lstStyle/>
                  <a:p>
                    <a:endParaRPr sz="800"/>
                  </a:p>
                </p:txBody>
              </p:sp>
              <p:sp>
                <p:nvSpPr>
                  <p:cNvPr id="309" name="object 292">
                    <a:extLst>
                      <a:ext uri="{FF2B5EF4-FFF2-40B4-BE49-F238E27FC236}">
                        <a16:creationId xmlns:a16="http://schemas.microsoft.com/office/drawing/2014/main" id="{EF21560B-6A7C-4ABF-A2B2-C565D774B585}"/>
                      </a:ext>
                    </a:extLst>
                  </p:cNvPr>
                  <p:cNvSpPr/>
                  <p:nvPr/>
                </p:nvSpPr>
                <p:spPr>
                  <a:xfrm>
                    <a:off x="1979676" y="3819143"/>
                    <a:ext cx="26034" cy="76200"/>
                  </a:xfrm>
                  <a:custGeom>
                    <a:avLst/>
                    <a:gdLst/>
                    <a:ahLst/>
                    <a:cxnLst/>
                    <a:rect l="l" t="t" r="r" b="b"/>
                    <a:pathLst>
                      <a:path w="26035" h="76200">
                        <a:moveTo>
                          <a:pt x="19050" y="20573"/>
                        </a:moveTo>
                        <a:lnTo>
                          <a:pt x="18287" y="20573"/>
                        </a:lnTo>
                      </a:path>
                      <a:path w="26035" h="76200">
                        <a:moveTo>
                          <a:pt x="18287" y="25907"/>
                        </a:moveTo>
                        <a:lnTo>
                          <a:pt x="18287" y="0"/>
                        </a:lnTo>
                        <a:lnTo>
                          <a:pt x="21336" y="0"/>
                        </a:lnTo>
                      </a:path>
                      <a:path w="26035" h="76200">
                        <a:moveTo>
                          <a:pt x="762" y="4571"/>
                        </a:moveTo>
                        <a:lnTo>
                          <a:pt x="0" y="3047"/>
                        </a:lnTo>
                        <a:lnTo>
                          <a:pt x="3048" y="0"/>
                        </a:lnTo>
                      </a:path>
                      <a:path w="26035" h="76200">
                        <a:moveTo>
                          <a:pt x="4572" y="3047"/>
                        </a:moveTo>
                        <a:lnTo>
                          <a:pt x="0" y="3047"/>
                        </a:lnTo>
                      </a:path>
                      <a:path w="26035" h="76200">
                        <a:moveTo>
                          <a:pt x="24384" y="76200"/>
                        </a:moveTo>
                        <a:lnTo>
                          <a:pt x="25907" y="4571"/>
                        </a:lnTo>
                      </a:path>
                      <a:path w="26035" h="76200">
                        <a:moveTo>
                          <a:pt x="762" y="4571"/>
                        </a:moveTo>
                        <a:lnTo>
                          <a:pt x="1524" y="76200"/>
                        </a:lnTo>
                      </a:path>
                    </a:pathLst>
                  </a:custGeom>
                  <a:ln w="3175">
                    <a:solidFill>
                      <a:srgbClr val="000000"/>
                    </a:solidFill>
                  </a:ln>
                </p:spPr>
                <p:txBody>
                  <a:bodyPr wrap="square" lIns="0" tIns="0" rIns="0" bIns="0" rtlCol="0"/>
                  <a:lstStyle/>
                  <a:p>
                    <a:endParaRPr sz="800"/>
                  </a:p>
                </p:txBody>
              </p:sp>
              <p:sp>
                <p:nvSpPr>
                  <p:cNvPr id="310" name="object 293">
                    <a:extLst>
                      <a:ext uri="{FF2B5EF4-FFF2-40B4-BE49-F238E27FC236}">
                        <a16:creationId xmlns:a16="http://schemas.microsoft.com/office/drawing/2014/main" id="{299622FB-34DC-63FA-C5D7-0C55BF279D62}"/>
                      </a:ext>
                    </a:extLst>
                  </p:cNvPr>
                  <p:cNvSpPr/>
                  <p:nvPr/>
                </p:nvSpPr>
                <p:spPr>
                  <a:xfrm>
                    <a:off x="1927097" y="3745991"/>
                    <a:ext cx="27940" cy="0"/>
                  </a:xfrm>
                  <a:custGeom>
                    <a:avLst/>
                    <a:gdLst/>
                    <a:ahLst/>
                    <a:cxnLst/>
                    <a:rect l="l" t="t" r="r" b="b"/>
                    <a:pathLst>
                      <a:path w="27939">
                        <a:moveTo>
                          <a:pt x="0" y="0"/>
                        </a:moveTo>
                        <a:lnTo>
                          <a:pt x="27431" y="0"/>
                        </a:lnTo>
                      </a:path>
                    </a:pathLst>
                  </a:custGeom>
                  <a:ln w="3175">
                    <a:solidFill>
                      <a:srgbClr val="006500"/>
                    </a:solidFill>
                  </a:ln>
                </p:spPr>
                <p:txBody>
                  <a:bodyPr wrap="square" lIns="0" tIns="0" rIns="0" bIns="0" rtlCol="0"/>
                  <a:lstStyle/>
                  <a:p>
                    <a:endParaRPr sz="800"/>
                  </a:p>
                </p:txBody>
              </p:sp>
              <p:sp>
                <p:nvSpPr>
                  <p:cNvPr id="311" name="object 294">
                    <a:extLst>
                      <a:ext uri="{FF2B5EF4-FFF2-40B4-BE49-F238E27FC236}">
                        <a16:creationId xmlns:a16="http://schemas.microsoft.com/office/drawing/2014/main" id="{A7B94CD7-B75D-8389-73A8-65CB22054DA8}"/>
                      </a:ext>
                    </a:extLst>
                  </p:cNvPr>
                  <p:cNvSpPr/>
                  <p:nvPr/>
                </p:nvSpPr>
                <p:spPr>
                  <a:xfrm>
                    <a:off x="1927097" y="3743705"/>
                    <a:ext cx="30480" cy="0"/>
                  </a:xfrm>
                  <a:custGeom>
                    <a:avLst/>
                    <a:gdLst/>
                    <a:ahLst/>
                    <a:cxnLst/>
                    <a:rect l="l" t="t" r="r" b="b"/>
                    <a:pathLst>
                      <a:path w="30480">
                        <a:moveTo>
                          <a:pt x="0" y="0"/>
                        </a:moveTo>
                        <a:lnTo>
                          <a:pt x="30479" y="0"/>
                        </a:lnTo>
                      </a:path>
                    </a:pathLst>
                  </a:custGeom>
                  <a:ln w="3175">
                    <a:solidFill>
                      <a:srgbClr val="000000"/>
                    </a:solidFill>
                  </a:ln>
                </p:spPr>
                <p:txBody>
                  <a:bodyPr wrap="square" lIns="0" tIns="0" rIns="0" bIns="0" rtlCol="0"/>
                  <a:lstStyle/>
                  <a:p>
                    <a:endParaRPr sz="800"/>
                  </a:p>
                </p:txBody>
              </p:sp>
              <p:sp>
                <p:nvSpPr>
                  <p:cNvPr id="312" name="object 295">
                    <a:extLst>
                      <a:ext uri="{FF2B5EF4-FFF2-40B4-BE49-F238E27FC236}">
                        <a16:creationId xmlns:a16="http://schemas.microsoft.com/office/drawing/2014/main" id="{AF7ED340-AC30-D183-6EA0-C37E3477DF98}"/>
                      </a:ext>
                    </a:extLst>
                  </p:cNvPr>
                  <p:cNvSpPr/>
                  <p:nvPr/>
                </p:nvSpPr>
                <p:spPr>
                  <a:xfrm>
                    <a:off x="1927097" y="3774185"/>
                    <a:ext cx="27940" cy="0"/>
                  </a:xfrm>
                  <a:custGeom>
                    <a:avLst/>
                    <a:gdLst/>
                    <a:ahLst/>
                    <a:cxnLst/>
                    <a:rect l="l" t="t" r="r" b="b"/>
                    <a:pathLst>
                      <a:path w="27939">
                        <a:moveTo>
                          <a:pt x="0" y="0"/>
                        </a:moveTo>
                        <a:lnTo>
                          <a:pt x="27431" y="0"/>
                        </a:lnTo>
                      </a:path>
                    </a:pathLst>
                  </a:custGeom>
                  <a:ln w="3175">
                    <a:solidFill>
                      <a:srgbClr val="006500"/>
                    </a:solidFill>
                  </a:ln>
                </p:spPr>
                <p:txBody>
                  <a:bodyPr wrap="square" lIns="0" tIns="0" rIns="0" bIns="0" rtlCol="0"/>
                  <a:lstStyle/>
                  <a:p>
                    <a:endParaRPr sz="800"/>
                  </a:p>
                </p:txBody>
              </p:sp>
              <p:sp>
                <p:nvSpPr>
                  <p:cNvPr id="313" name="object 296">
                    <a:extLst>
                      <a:ext uri="{FF2B5EF4-FFF2-40B4-BE49-F238E27FC236}">
                        <a16:creationId xmlns:a16="http://schemas.microsoft.com/office/drawing/2014/main" id="{3F10BDA2-0680-1393-D4B9-D43AA1949DAD}"/>
                      </a:ext>
                    </a:extLst>
                  </p:cNvPr>
                  <p:cNvSpPr/>
                  <p:nvPr/>
                </p:nvSpPr>
                <p:spPr>
                  <a:xfrm>
                    <a:off x="1900427" y="3731513"/>
                    <a:ext cx="78105" cy="57150"/>
                  </a:xfrm>
                  <a:custGeom>
                    <a:avLst/>
                    <a:gdLst/>
                    <a:ahLst/>
                    <a:cxnLst/>
                    <a:rect l="l" t="t" r="r" b="b"/>
                    <a:pathLst>
                      <a:path w="78105" h="57150">
                        <a:moveTo>
                          <a:pt x="26670" y="44958"/>
                        </a:moveTo>
                        <a:lnTo>
                          <a:pt x="57150" y="44958"/>
                        </a:lnTo>
                      </a:path>
                      <a:path w="78105" h="57150">
                        <a:moveTo>
                          <a:pt x="22860" y="14477"/>
                        </a:moveTo>
                        <a:lnTo>
                          <a:pt x="3048" y="14477"/>
                        </a:lnTo>
                      </a:path>
                      <a:path w="78105" h="57150">
                        <a:moveTo>
                          <a:pt x="3048" y="0"/>
                        </a:moveTo>
                        <a:lnTo>
                          <a:pt x="22860" y="0"/>
                        </a:lnTo>
                      </a:path>
                      <a:path w="78105" h="57150">
                        <a:moveTo>
                          <a:pt x="3048" y="0"/>
                        </a:moveTo>
                        <a:lnTo>
                          <a:pt x="762" y="3048"/>
                        </a:lnTo>
                        <a:lnTo>
                          <a:pt x="0" y="6858"/>
                        </a:lnTo>
                        <a:lnTo>
                          <a:pt x="762" y="11430"/>
                        </a:lnTo>
                        <a:lnTo>
                          <a:pt x="3048" y="14477"/>
                        </a:lnTo>
                      </a:path>
                      <a:path w="78105" h="57150">
                        <a:moveTo>
                          <a:pt x="22860" y="14477"/>
                        </a:moveTo>
                        <a:lnTo>
                          <a:pt x="25908" y="11430"/>
                        </a:lnTo>
                        <a:lnTo>
                          <a:pt x="26670" y="6858"/>
                        </a:lnTo>
                        <a:lnTo>
                          <a:pt x="25908" y="3048"/>
                        </a:lnTo>
                        <a:lnTo>
                          <a:pt x="22860" y="0"/>
                        </a:lnTo>
                      </a:path>
                      <a:path w="78105" h="57150">
                        <a:moveTo>
                          <a:pt x="22860" y="42672"/>
                        </a:moveTo>
                        <a:lnTo>
                          <a:pt x="3048" y="42672"/>
                        </a:lnTo>
                      </a:path>
                      <a:path w="78105" h="57150">
                        <a:moveTo>
                          <a:pt x="3048" y="57150"/>
                        </a:moveTo>
                        <a:lnTo>
                          <a:pt x="22860" y="57150"/>
                        </a:lnTo>
                      </a:path>
                      <a:path w="78105" h="57150">
                        <a:moveTo>
                          <a:pt x="3048" y="42672"/>
                        </a:moveTo>
                        <a:lnTo>
                          <a:pt x="762" y="45720"/>
                        </a:lnTo>
                        <a:lnTo>
                          <a:pt x="0" y="49530"/>
                        </a:lnTo>
                        <a:lnTo>
                          <a:pt x="762" y="54101"/>
                        </a:lnTo>
                        <a:lnTo>
                          <a:pt x="3048" y="57150"/>
                        </a:lnTo>
                      </a:path>
                      <a:path w="78105" h="57150">
                        <a:moveTo>
                          <a:pt x="0" y="57150"/>
                        </a:moveTo>
                        <a:lnTo>
                          <a:pt x="0" y="44958"/>
                        </a:lnTo>
                      </a:path>
                      <a:path w="78105" h="57150">
                        <a:moveTo>
                          <a:pt x="22860" y="57150"/>
                        </a:moveTo>
                        <a:lnTo>
                          <a:pt x="25908" y="54101"/>
                        </a:lnTo>
                        <a:lnTo>
                          <a:pt x="26670" y="49530"/>
                        </a:lnTo>
                        <a:lnTo>
                          <a:pt x="25908" y="45720"/>
                        </a:lnTo>
                        <a:lnTo>
                          <a:pt x="22860" y="42672"/>
                        </a:lnTo>
                      </a:path>
                      <a:path w="78105" h="57150">
                        <a:moveTo>
                          <a:pt x="3048" y="14477"/>
                        </a:moveTo>
                        <a:lnTo>
                          <a:pt x="0" y="23622"/>
                        </a:lnTo>
                        <a:lnTo>
                          <a:pt x="0" y="33527"/>
                        </a:lnTo>
                        <a:lnTo>
                          <a:pt x="3048" y="42672"/>
                        </a:lnTo>
                      </a:path>
                      <a:path w="78105" h="57150">
                        <a:moveTo>
                          <a:pt x="0" y="44958"/>
                        </a:moveTo>
                        <a:lnTo>
                          <a:pt x="0" y="12191"/>
                        </a:lnTo>
                      </a:path>
                      <a:path w="78105" h="57150">
                        <a:moveTo>
                          <a:pt x="22860" y="42672"/>
                        </a:moveTo>
                        <a:lnTo>
                          <a:pt x="25908" y="33527"/>
                        </a:lnTo>
                        <a:lnTo>
                          <a:pt x="25908" y="23622"/>
                        </a:lnTo>
                        <a:lnTo>
                          <a:pt x="22860" y="14477"/>
                        </a:lnTo>
                      </a:path>
                      <a:path w="78105" h="57150">
                        <a:moveTo>
                          <a:pt x="26670" y="6858"/>
                        </a:moveTo>
                        <a:lnTo>
                          <a:pt x="26670" y="49530"/>
                        </a:lnTo>
                      </a:path>
                      <a:path w="78105" h="57150">
                        <a:moveTo>
                          <a:pt x="73914" y="14477"/>
                        </a:moveTo>
                        <a:lnTo>
                          <a:pt x="76962" y="11430"/>
                        </a:lnTo>
                        <a:lnTo>
                          <a:pt x="77724" y="6858"/>
                        </a:lnTo>
                        <a:lnTo>
                          <a:pt x="76962" y="3048"/>
                        </a:lnTo>
                        <a:lnTo>
                          <a:pt x="73914" y="0"/>
                        </a:lnTo>
                      </a:path>
                      <a:path w="78105" h="57150">
                        <a:moveTo>
                          <a:pt x="73914" y="57150"/>
                        </a:moveTo>
                        <a:lnTo>
                          <a:pt x="76962" y="54101"/>
                        </a:lnTo>
                        <a:lnTo>
                          <a:pt x="77724" y="49530"/>
                        </a:lnTo>
                        <a:lnTo>
                          <a:pt x="76962" y="45720"/>
                        </a:lnTo>
                        <a:lnTo>
                          <a:pt x="73914" y="42672"/>
                        </a:lnTo>
                        <a:lnTo>
                          <a:pt x="77724" y="33527"/>
                        </a:lnTo>
                        <a:lnTo>
                          <a:pt x="77724" y="23622"/>
                        </a:lnTo>
                        <a:lnTo>
                          <a:pt x="73914" y="14477"/>
                        </a:lnTo>
                      </a:path>
                      <a:path w="78105" h="57150">
                        <a:moveTo>
                          <a:pt x="77724" y="49530"/>
                        </a:moveTo>
                        <a:lnTo>
                          <a:pt x="77724" y="6858"/>
                        </a:lnTo>
                      </a:path>
                    </a:pathLst>
                  </a:custGeom>
                  <a:ln w="3175">
                    <a:solidFill>
                      <a:srgbClr val="000000"/>
                    </a:solidFill>
                  </a:ln>
                </p:spPr>
                <p:txBody>
                  <a:bodyPr wrap="square" lIns="0" tIns="0" rIns="0" bIns="0" rtlCol="0"/>
                  <a:lstStyle/>
                  <a:p>
                    <a:endParaRPr sz="800"/>
                  </a:p>
                </p:txBody>
              </p:sp>
              <p:sp>
                <p:nvSpPr>
                  <p:cNvPr id="314" name="object 297">
                    <a:extLst>
                      <a:ext uri="{FF2B5EF4-FFF2-40B4-BE49-F238E27FC236}">
                        <a16:creationId xmlns:a16="http://schemas.microsoft.com/office/drawing/2014/main" id="{C78C8567-F02B-880F-5C78-CC95DDEBAF0D}"/>
                      </a:ext>
                    </a:extLst>
                  </p:cNvPr>
                  <p:cNvSpPr/>
                  <p:nvPr/>
                </p:nvSpPr>
                <p:spPr>
                  <a:xfrm>
                    <a:off x="1954530" y="3743705"/>
                    <a:ext cx="3175" cy="33020"/>
                  </a:xfrm>
                  <a:custGeom>
                    <a:avLst/>
                    <a:gdLst/>
                    <a:ahLst/>
                    <a:cxnLst/>
                    <a:rect l="l" t="t" r="r" b="b"/>
                    <a:pathLst>
                      <a:path w="3175" h="33020">
                        <a:moveTo>
                          <a:pt x="0" y="2286"/>
                        </a:moveTo>
                        <a:lnTo>
                          <a:pt x="3047" y="0"/>
                        </a:lnTo>
                      </a:path>
                      <a:path w="3175" h="33020">
                        <a:moveTo>
                          <a:pt x="0" y="30480"/>
                        </a:moveTo>
                        <a:lnTo>
                          <a:pt x="3047" y="32766"/>
                        </a:lnTo>
                      </a:path>
                    </a:pathLst>
                  </a:custGeom>
                  <a:ln w="3175">
                    <a:solidFill>
                      <a:srgbClr val="006500"/>
                    </a:solidFill>
                  </a:ln>
                </p:spPr>
                <p:txBody>
                  <a:bodyPr wrap="square" lIns="0" tIns="0" rIns="0" bIns="0" rtlCol="0"/>
                  <a:lstStyle/>
                  <a:p>
                    <a:endParaRPr sz="800"/>
                  </a:p>
                </p:txBody>
              </p:sp>
              <p:sp>
                <p:nvSpPr>
                  <p:cNvPr id="315" name="object 298">
                    <a:extLst>
                      <a:ext uri="{FF2B5EF4-FFF2-40B4-BE49-F238E27FC236}">
                        <a16:creationId xmlns:a16="http://schemas.microsoft.com/office/drawing/2014/main" id="{80C390F3-7651-4D0D-9EC9-D33B22498801}"/>
                      </a:ext>
                    </a:extLst>
                  </p:cNvPr>
                  <p:cNvSpPr/>
                  <p:nvPr/>
                </p:nvSpPr>
                <p:spPr>
                  <a:xfrm>
                    <a:off x="1818132" y="3624833"/>
                    <a:ext cx="156210" cy="163830"/>
                  </a:xfrm>
                  <a:custGeom>
                    <a:avLst/>
                    <a:gdLst/>
                    <a:ahLst/>
                    <a:cxnLst/>
                    <a:rect l="l" t="t" r="r" b="b"/>
                    <a:pathLst>
                      <a:path w="156210" h="163829">
                        <a:moveTo>
                          <a:pt x="136398" y="121157"/>
                        </a:moveTo>
                        <a:lnTo>
                          <a:pt x="136398" y="149351"/>
                        </a:lnTo>
                      </a:path>
                      <a:path w="156210" h="163829">
                        <a:moveTo>
                          <a:pt x="139445" y="163829"/>
                        </a:moveTo>
                        <a:lnTo>
                          <a:pt x="139445" y="106679"/>
                        </a:lnTo>
                      </a:path>
                      <a:path w="156210" h="163829">
                        <a:moveTo>
                          <a:pt x="156210" y="121157"/>
                        </a:moveTo>
                        <a:lnTo>
                          <a:pt x="139445" y="121157"/>
                        </a:lnTo>
                      </a:path>
                      <a:path w="156210" h="163829">
                        <a:moveTo>
                          <a:pt x="139445" y="106679"/>
                        </a:moveTo>
                        <a:lnTo>
                          <a:pt x="156210" y="106679"/>
                        </a:lnTo>
                      </a:path>
                      <a:path w="156210" h="163829">
                        <a:moveTo>
                          <a:pt x="156210" y="149351"/>
                        </a:moveTo>
                        <a:lnTo>
                          <a:pt x="139445" y="149351"/>
                        </a:lnTo>
                      </a:path>
                      <a:path w="156210" h="163829">
                        <a:moveTo>
                          <a:pt x="139445" y="163829"/>
                        </a:moveTo>
                        <a:lnTo>
                          <a:pt x="156210" y="163829"/>
                        </a:lnTo>
                      </a:path>
                      <a:path w="156210" h="163829">
                        <a:moveTo>
                          <a:pt x="51054" y="3810"/>
                        </a:moveTo>
                        <a:lnTo>
                          <a:pt x="20574" y="34289"/>
                        </a:lnTo>
                      </a:path>
                      <a:path w="156210" h="163829">
                        <a:moveTo>
                          <a:pt x="0" y="0"/>
                        </a:moveTo>
                        <a:lnTo>
                          <a:pt x="82295" y="0"/>
                        </a:lnTo>
                      </a:path>
                    </a:pathLst>
                  </a:custGeom>
                  <a:ln w="3175">
                    <a:solidFill>
                      <a:srgbClr val="000000"/>
                    </a:solidFill>
                  </a:ln>
                </p:spPr>
                <p:txBody>
                  <a:bodyPr wrap="square" lIns="0" tIns="0" rIns="0" bIns="0" rtlCol="0"/>
                  <a:lstStyle/>
                  <a:p>
                    <a:endParaRPr sz="800"/>
                  </a:p>
                </p:txBody>
              </p:sp>
              <p:sp>
                <p:nvSpPr>
                  <p:cNvPr id="316" name="object 299">
                    <a:extLst>
                      <a:ext uri="{FF2B5EF4-FFF2-40B4-BE49-F238E27FC236}">
                        <a16:creationId xmlns:a16="http://schemas.microsoft.com/office/drawing/2014/main" id="{EFBA7DFF-C436-4EA2-28A1-267588FCBBB4}"/>
                      </a:ext>
                    </a:extLst>
                  </p:cNvPr>
                  <p:cNvSpPr/>
                  <p:nvPr/>
                </p:nvSpPr>
                <p:spPr>
                  <a:xfrm>
                    <a:off x="1817751" y="3624452"/>
                    <a:ext cx="1270" cy="1270"/>
                  </a:xfrm>
                  <a:custGeom>
                    <a:avLst/>
                    <a:gdLst/>
                    <a:ahLst/>
                    <a:cxnLst/>
                    <a:rect l="l" t="t" r="r" b="b"/>
                    <a:pathLst>
                      <a:path w="1269" h="1270">
                        <a:moveTo>
                          <a:pt x="381" y="0"/>
                        </a:moveTo>
                        <a:lnTo>
                          <a:pt x="650" y="111"/>
                        </a:lnTo>
                        <a:lnTo>
                          <a:pt x="762" y="380"/>
                        </a:lnTo>
                        <a:lnTo>
                          <a:pt x="650" y="650"/>
                        </a:lnTo>
                        <a:lnTo>
                          <a:pt x="381" y="761"/>
                        </a:lnTo>
                        <a:lnTo>
                          <a:pt x="111" y="650"/>
                        </a:lnTo>
                        <a:lnTo>
                          <a:pt x="0" y="380"/>
                        </a:lnTo>
                        <a:lnTo>
                          <a:pt x="111" y="111"/>
                        </a:lnTo>
                        <a:lnTo>
                          <a:pt x="381" y="0"/>
                        </a:lnTo>
                        <a:close/>
                      </a:path>
                    </a:pathLst>
                  </a:custGeom>
                  <a:solidFill>
                    <a:srgbClr val="00FFFF"/>
                  </a:solidFill>
                </p:spPr>
                <p:txBody>
                  <a:bodyPr wrap="square" lIns="0" tIns="0" rIns="0" bIns="0" rtlCol="0"/>
                  <a:lstStyle/>
                  <a:p>
                    <a:endParaRPr sz="800"/>
                  </a:p>
                </p:txBody>
              </p:sp>
              <p:sp>
                <p:nvSpPr>
                  <p:cNvPr id="317" name="object 300">
                    <a:extLst>
                      <a:ext uri="{FF2B5EF4-FFF2-40B4-BE49-F238E27FC236}">
                        <a16:creationId xmlns:a16="http://schemas.microsoft.com/office/drawing/2014/main" id="{690542CE-71FD-78CA-3378-A172C30B5EA2}"/>
                      </a:ext>
                    </a:extLst>
                  </p:cNvPr>
                  <p:cNvSpPr/>
                  <p:nvPr/>
                </p:nvSpPr>
                <p:spPr>
                  <a:xfrm>
                    <a:off x="1819655" y="3624833"/>
                    <a:ext cx="81280" cy="33655"/>
                  </a:xfrm>
                  <a:custGeom>
                    <a:avLst/>
                    <a:gdLst/>
                    <a:ahLst/>
                    <a:cxnLst/>
                    <a:rect l="l" t="t" r="r" b="b"/>
                    <a:pathLst>
                      <a:path w="81280" h="33654">
                        <a:moveTo>
                          <a:pt x="0" y="762"/>
                        </a:moveTo>
                        <a:lnTo>
                          <a:pt x="1524" y="0"/>
                        </a:lnTo>
                      </a:path>
                      <a:path w="81280" h="33654">
                        <a:moveTo>
                          <a:pt x="762" y="2286"/>
                        </a:moveTo>
                        <a:lnTo>
                          <a:pt x="3048" y="0"/>
                        </a:lnTo>
                      </a:path>
                      <a:path w="81280" h="33654">
                        <a:moveTo>
                          <a:pt x="2286" y="3810"/>
                        </a:moveTo>
                        <a:lnTo>
                          <a:pt x="6095" y="0"/>
                        </a:lnTo>
                      </a:path>
                      <a:path w="81280" h="33654">
                        <a:moveTo>
                          <a:pt x="3048" y="4571"/>
                        </a:moveTo>
                        <a:lnTo>
                          <a:pt x="8381" y="0"/>
                        </a:lnTo>
                      </a:path>
                      <a:path w="81280" h="33654">
                        <a:moveTo>
                          <a:pt x="4571" y="5333"/>
                        </a:moveTo>
                        <a:lnTo>
                          <a:pt x="10668" y="0"/>
                        </a:lnTo>
                      </a:path>
                      <a:path w="81280" h="33654">
                        <a:moveTo>
                          <a:pt x="5333" y="6857"/>
                        </a:moveTo>
                        <a:lnTo>
                          <a:pt x="12954" y="0"/>
                        </a:lnTo>
                      </a:path>
                      <a:path w="81280" h="33654">
                        <a:moveTo>
                          <a:pt x="6857" y="8381"/>
                        </a:moveTo>
                        <a:lnTo>
                          <a:pt x="15239" y="0"/>
                        </a:lnTo>
                      </a:path>
                      <a:path w="81280" h="33654">
                        <a:moveTo>
                          <a:pt x="7619" y="9143"/>
                        </a:moveTo>
                        <a:lnTo>
                          <a:pt x="17525" y="0"/>
                        </a:lnTo>
                      </a:path>
                      <a:path w="81280" h="33654">
                        <a:moveTo>
                          <a:pt x="9143" y="9905"/>
                        </a:moveTo>
                        <a:lnTo>
                          <a:pt x="19812" y="0"/>
                        </a:lnTo>
                      </a:path>
                      <a:path w="81280" h="33654">
                        <a:moveTo>
                          <a:pt x="9906" y="11429"/>
                        </a:moveTo>
                        <a:lnTo>
                          <a:pt x="22098" y="0"/>
                        </a:lnTo>
                      </a:path>
                      <a:path w="81280" h="33654">
                        <a:moveTo>
                          <a:pt x="11430" y="12953"/>
                        </a:moveTo>
                        <a:lnTo>
                          <a:pt x="24383" y="0"/>
                        </a:lnTo>
                      </a:path>
                      <a:path w="81280" h="33654">
                        <a:moveTo>
                          <a:pt x="12192" y="13715"/>
                        </a:moveTo>
                        <a:lnTo>
                          <a:pt x="26669" y="0"/>
                        </a:lnTo>
                      </a:path>
                      <a:path w="81280" h="33654">
                        <a:moveTo>
                          <a:pt x="13716" y="15239"/>
                        </a:moveTo>
                        <a:lnTo>
                          <a:pt x="28956" y="0"/>
                        </a:lnTo>
                      </a:path>
                      <a:path w="81280" h="33654">
                        <a:moveTo>
                          <a:pt x="15239" y="16001"/>
                        </a:moveTo>
                        <a:lnTo>
                          <a:pt x="31242" y="0"/>
                        </a:lnTo>
                      </a:path>
                      <a:path w="81280" h="33654">
                        <a:moveTo>
                          <a:pt x="16001" y="17525"/>
                        </a:moveTo>
                        <a:lnTo>
                          <a:pt x="33527" y="0"/>
                        </a:lnTo>
                      </a:path>
                      <a:path w="81280" h="33654">
                        <a:moveTo>
                          <a:pt x="17525" y="18287"/>
                        </a:moveTo>
                        <a:lnTo>
                          <a:pt x="35813" y="0"/>
                        </a:lnTo>
                      </a:path>
                      <a:path w="81280" h="33654">
                        <a:moveTo>
                          <a:pt x="18287" y="19812"/>
                        </a:moveTo>
                        <a:lnTo>
                          <a:pt x="38100" y="0"/>
                        </a:lnTo>
                      </a:path>
                      <a:path w="81280" h="33654">
                        <a:moveTo>
                          <a:pt x="19050" y="21336"/>
                        </a:moveTo>
                        <a:lnTo>
                          <a:pt x="40386" y="0"/>
                        </a:lnTo>
                      </a:path>
                      <a:path w="81280" h="33654">
                        <a:moveTo>
                          <a:pt x="19050" y="23621"/>
                        </a:moveTo>
                        <a:lnTo>
                          <a:pt x="42671" y="0"/>
                        </a:lnTo>
                      </a:path>
                      <a:path w="81280" h="33654">
                        <a:moveTo>
                          <a:pt x="19050" y="25907"/>
                        </a:moveTo>
                        <a:lnTo>
                          <a:pt x="45719" y="0"/>
                        </a:lnTo>
                      </a:path>
                      <a:path w="81280" h="33654">
                        <a:moveTo>
                          <a:pt x="19050" y="28193"/>
                        </a:moveTo>
                        <a:lnTo>
                          <a:pt x="47243" y="0"/>
                        </a:lnTo>
                      </a:path>
                      <a:path w="81280" h="33654">
                        <a:moveTo>
                          <a:pt x="19050" y="30479"/>
                        </a:moveTo>
                        <a:lnTo>
                          <a:pt x="50292" y="0"/>
                        </a:lnTo>
                      </a:path>
                      <a:path w="81280" h="33654">
                        <a:moveTo>
                          <a:pt x="19050" y="32765"/>
                        </a:moveTo>
                        <a:lnTo>
                          <a:pt x="51816" y="0"/>
                        </a:lnTo>
                      </a:path>
                      <a:path w="81280" h="33654">
                        <a:moveTo>
                          <a:pt x="50292" y="3810"/>
                        </a:moveTo>
                        <a:lnTo>
                          <a:pt x="54863" y="0"/>
                        </a:lnTo>
                      </a:path>
                      <a:path w="81280" h="33654">
                        <a:moveTo>
                          <a:pt x="51054" y="5333"/>
                        </a:moveTo>
                        <a:lnTo>
                          <a:pt x="57150" y="0"/>
                        </a:lnTo>
                      </a:path>
                      <a:path w="81280" h="33654">
                        <a:moveTo>
                          <a:pt x="52577" y="6857"/>
                        </a:moveTo>
                        <a:lnTo>
                          <a:pt x="59436" y="0"/>
                        </a:lnTo>
                      </a:path>
                      <a:path w="81280" h="33654">
                        <a:moveTo>
                          <a:pt x="53339" y="7619"/>
                        </a:moveTo>
                        <a:lnTo>
                          <a:pt x="61721" y="0"/>
                        </a:lnTo>
                      </a:path>
                      <a:path w="81280" h="33654">
                        <a:moveTo>
                          <a:pt x="54863" y="8381"/>
                        </a:moveTo>
                        <a:lnTo>
                          <a:pt x="64007" y="0"/>
                        </a:lnTo>
                      </a:path>
                      <a:path w="81280" h="33654">
                        <a:moveTo>
                          <a:pt x="55625" y="9905"/>
                        </a:moveTo>
                        <a:lnTo>
                          <a:pt x="66293" y="0"/>
                        </a:lnTo>
                      </a:path>
                      <a:path w="81280" h="33654">
                        <a:moveTo>
                          <a:pt x="57150" y="11429"/>
                        </a:moveTo>
                        <a:lnTo>
                          <a:pt x="68580" y="0"/>
                        </a:lnTo>
                      </a:path>
                      <a:path w="81280" h="33654">
                        <a:moveTo>
                          <a:pt x="58674" y="12191"/>
                        </a:moveTo>
                        <a:lnTo>
                          <a:pt x="70866" y="0"/>
                        </a:lnTo>
                      </a:path>
                      <a:path w="81280" h="33654">
                        <a:moveTo>
                          <a:pt x="59436" y="13715"/>
                        </a:moveTo>
                        <a:lnTo>
                          <a:pt x="73151" y="0"/>
                        </a:lnTo>
                      </a:path>
                      <a:path w="81280" h="33654">
                        <a:moveTo>
                          <a:pt x="60198" y="14477"/>
                        </a:moveTo>
                        <a:lnTo>
                          <a:pt x="75437" y="0"/>
                        </a:lnTo>
                      </a:path>
                      <a:path w="81280" h="33654">
                        <a:moveTo>
                          <a:pt x="61721" y="16001"/>
                        </a:moveTo>
                        <a:lnTo>
                          <a:pt x="77724" y="0"/>
                        </a:lnTo>
                      </a:path>
                      <a:path w="81280" h="33654">
                        <a:moveTo>
                          <a:pt x="63245" y="16763"/>
                        </a:moveTo>
                        <a:lnTo>
                          <a:pt x="80010" y="0"/>
                        </a:lnTo>
                      </a:path>
                      <a:path w="81280" h="33654">
                        <a:moveTo>
                          <a:pt x="64007" y="18287"/>
                        </a:moveTo>
                        <a:lnTo>
                          <a:pt x="80771" y="1524"/>
                        </a:lnTo>
                      </a:path>
                      <a:path w="81280" h="33654">
                        <a:moveTo>
                          <a:pt x="65531" y="19050"/>
                        </a:moveTo>
                        <a:lnTo>
                          <a:pt x="80771" y="3810"/>
                        </a:lnTo>
                      </a:path>
                      <a:path w="81280" h="33654">
                        <a:moveTo>
                          <a:pt x="66293" y="20574"/>
                        </a:moveTo>
                        <a:lnTo>
                          <a:pt x="80771" y="6095"/>
                        </a:lnTo>
                      </a:path>
                      <a:path w="81280" h="33654">
                        <a:moveTo>
                          <a:pt x="67818" y="21336"/>
                        </a:moveTo>
                        <a:lnTo>
                          <a:pt x="80771" y="8381"/>
                        </a:lnTo>
                      </a:path>
                      <a:path w="81280" h="33654">
                        <a:moveTo>
                          <a:pt x="68580" y="22860"/>
                        </a:moveTo>
                        <a:lnTo>
                          <a:pt x="80771" y="10667"/>
                        </a:lnTo>
                      </a:path>
                      <a:path w="81280" h="33654">
                        <a:moveTo>
                          <a:pt x="70104" y="23621"/>
                        </a:moveTo>
                        <a:lnTo>
                          <a:pt x="80771" y="12953"/>
                        </a:lnTo>
                      </a:path>
                      <a:path w="81280" h="33654">
                        <a:moveTo>
                          <a:pt x="70866" y="25145"/>
                        </a:moveTo>
                        <a:lnTo>
                          <a:pt x="80771" y="15239"/>
                        </a:lnTo>
                      </a:path>
                      <a:path w="81280" h="33654">
                        <a:moveTo>
                          <a:pt x="72389" y="25907"/>
                        </a:moveTo>
                        <a:lnTo>
                          <a:pt x="80771" y="17525"/>
                        </a:lnTo>
                      </a:path>
                      <a:path w="81280" h="33654">
                        <a:moveTo>
                          <a:pt x="73151" y="27431"/>
                        </a:moveTo>
                        <a:lnTo>
                          <a:pt x="80771" y="19812"/>
                        </a:lnTo>
                      </a:path>
                      <a:path w="81280" h="33654">
                        <a:moveTo>
                          <a:pt x="74675" y="28955"/>
                        </a:moveTo>
                        <a:lnTo>
                          <a:pt x="80771" y="22098"/>
                        </a:lnTo>
                      </a:path>
                      <a:path w="81280" h="33654">
                        <a:moveTo>
                          <a:pt x="75437" y="29717"/>
                        </a:moveTo>
                        <a:lnTo>
                          <a:pt x="80771" y="24383"/>
                        </a:lnTo>
                      </a:path>
                      <a:path w="81280" h="33654">
                        <a:moveTo>
                          <a:pt x="76962" y="30479"/>
                        </a:moveTo>
                        <a:lnTo>
                          <a:pt x="80771" y="27431"/>
                        </a:lnTo>
                      </a:path>
                      <a:path w="81280" h="33654">
                        <a:moveTo>
                          <a:pt x="77724" y="32003"/>
                        </a:moveTo>
                        <a:lnTo>
                          <a:pt x="80771" y="29717"/>
                        </a:lnTo>
                      </a:path>
                      <a:path w="81280" h="33654">
                        <a:moveTo>
                          <a:pt x="79248" y="33527"/>
                        </a:moveTo>
                        <a:lnTo>
                          <a:pt x="80771" y="32003"/>
                        </a:lnTo>
                      </a:path>
                    </a:pathLst>
                  </a:custGeom>
                  <a:ln w="3175">
                    <a:solidFill>
                      <a:srgbClr val="00FFFF"/>
                    </a:solidFill>
                  </a:ln>
                </p:spPr>
                <p:txBody>
                  <a:bodyPr wrap="square" lIns="0" tIns="0" rIns="0" bIns="0" rtlCol="0"/>
                  <a:lstStyle/>
                  <a:p>
                    <a:endParaRPr sz="800"/>
                  </a:p>
                </p:txBody>
              </p:sp>
              <p:sp>
                <p:nvSpPr>
                  <p:cNvPr id="318" name="object 301">
                    <a:extLst>
                      <a:ext uri="{FF2B5EF4-FFF2-40B4-BE49-F238E27FC236}">
                        <a16:creationId xmlns:a16="http://schemas.microsoft.com/office/drawing/2014/main" id="{4C6426D8-5498-7732-F884-9C382C4906CE}"/>
                      </a:ext>
                    </a:extLst>
                  </p:cNvPr>
                  <p:cNvSpPr/>
                  <p:nvPr/>
                </p:nvSpPr>
                <p:spPr>
                  <a:xfrm>
                    <a:off x="1900047" y="3658742"/>
                    <a:ext cx="1270" cy="1270"/>
                  </a:xfrm>
                  <a:custGeom>
                    <a:avLst/>
                    <a:gdLst/>
                    <a:ahLst/>
                    <a:cxnLst/>
                    <a:rect l="l" t="t" r="r" b="b"/>
                    <a:pathLst>
                      <a:path w="1269" h="1270">
                        <a:moveTo>
                          <a:pt x="381" y="0"/>
                        </a:moveTo>
                        <a:lnTo>
                          <a:pt x="650" y="111"/>
                        </a:lnTo>
                        <a:lnTo>
                          <a:pt x="762" y="380"/>
                        </a:lnTo>
                        <a:lnTo>
                          <a:pt x="650" y="650"/>
                        </a:lnTo>
                        <a:lnTo>
                          <a:pt x="381" y="761"/>
                        </a:lnTo>
                        <a:lnTo>
                          <a:pt x="111" y="650"/>
                        </a:lnTo>
                        <a:lnTo>
                          <a:pt x="0" y="380"/>
                        </a:lnTo>
                        <a:lnTo>
                          <a:pt x="111" y="111"/>
                        </a:lnTo>
                        <a:lnTo>
                          <a:pt x="381" y="0"/>
                        </a:lnTo>
                        <a:close/>
                      </a:path>
                    </a:pathLst>
                  </a:custGeom>
                  <a:solidFill>
                    <a:srgbClr val="00FFFF"/>
                  </a:solidFill>
                </p:spPr>
                <p:txBody>
                  <a:bodyPr wrap="square" lIns="0" tIns="0" rIns="0" bIns="0" rtlCol="0"/>
                  <a:lstStyle/>
                  <a:p>
                    <a:endParaRPr sz="800"/>
                  </a:p>
                </p:txBody>
              </p:sp>
              <p:sp>
                <p:nvSpPr>
                  <p:cNvPr id="319" name="object 302">
                    <a:extLst>
                      <a:ext uri="{FF2B5EF4-FFF2-40B4-BE49-F238E27FC236}">
                        <a16:creationId xmlns:a16="http://schemas.microsoft.com/office/drawing/2014/main" id="{7FD919D8-B75D-0455-C4F6-D1BA0CB99B35}"/>
                      </a:ext>
                    </a:extLst>
                  </p:cNvPr>
                  <p:cNvSpPr/>
                  <p:nvPr/>
                </p:nvSpPr>
                <p:spPr>
                  <a:xfrm>
                    <a:off x="1767077" y="3552443"/>
                    <a:ext cx="133350" cy="72390"/>
                  </a:xfrm>
                  <a:custGeom>
                    <a:avLst/>
                    <a:gdLst/>
                    <a:ahLst/>
                    <a:cxnLst/>
                    <a:rect l="l" t="t" r="r" b="b"/>
                    <a:pathLst>
                      <a:path w="133350" h="72389">
                        <a:moveTo>
                          <a:pt x="82296" y="72389"/>
                        </a:moveTo>
                        <a:lnTo>
                          <a:pt x="10668" y="0"/>
                        </a:lnTo>
                      </a:path>
                      <a:path w="133350" h="72389">
                        <a:moveTo>
                          <a:pt x="24384" y="72389"/>
                        </a:moveTo>
                        <a:lnTo>
                          <a:pt x="0" y="47243"/>
                        </a:lnTo>
                      </a:path>
                      <a:path w="133350" h="72389">
                        <a:moveTo>
                          <a:pt x="133350" y="64769"/>
                        </a:moveTo>
                        <a:lnTo>
                          <a:pt x="68580" y="0"/>
                        </a:lnTo>
                      </a:path>
                    </a:pathLst>
                  </a:custGeom>
                  <a:ln w="3175">
                    <a:solidFill>
                      <a:srgbClr val="FF0000"/>
                    </a:solidFill>
                  </a:ln>
                </p:spPr>
                <p:txBody>
                  <a:bodyPr wrap="square" lIns="0" tIns="0" rIns="0" bIns="0" rtlCol="0"/>
                  <a:lstStyle/>
                  <a:p>
                    <a:endParaRPr sz="800"/>
                  </a:p>
                </p:txBody>
              </p:sp>
              <p:sp>
                <p:nvSpPr>
                  <p:cNvPr id="320" name="object 303">
                    <a:extLst>
                      <a:ext uri="{FF2B5EF4-FFF2-40B4-BE49-F238E27FC236}">
                        <a16:creationId xmlns:a16="http://schemas.microsoft.com/office/drawing/2014/main" id="{AAF9F836-66A6-C569-0717-485019185681}"/>
                      </a:ext>
                    </a:extLst>
                  </p:cNvPr>
                  <p:cNvSpPr/>
                  <p:nvPr/>
                </p:nvSpPr>
                <p:spPr>
                  <a:xfrm>
                    <a:off x="1767077" y="3552443"/>
                    <a:ext cx="113030" cy="72390"/>
                  </a:xfrm>
                  <a:custGeom>
                    <a:avLst/>
                    <a:gdLst/>
                    <a:ahLst/>
                    <a:cxnLst/>
                    <a:rect l="l" t="t" r="r" b="b"/>
                    <a:pathLst>
                      <a:path w="113030" h="72389">
                        <a:moveTo>
                          <a:pt x="0" y="0"/>
                        </a:moveTo>
                        <a:lnTo>
                          <a:pt x="112776" y="0"/>
                        </a:lnTo>
                      </a:path>
                      <a:path w="113030" h="72389">
                        <a:moveTo>
                          <a:pt x="0" y="0"/>
                        </a:moveTo>
                        <a:lnTo>
                          <a:pt x="0" y="72389"/>
                        </a:lnTo>
                      </a:path>
                    </a:pathLst>
                  </a:custGeom>
                  <a:ln w="3175">
                    <a:solidFill>
                      <a:srgbClr val="000000"/>
                    </a:solidFill>
                  </a:ln>
                </p:spPr>
                <p:txBody>
                  <a:bodyPr wrap="square" lIns="0" tIns="0" rIns="0" bIns="0" rtlCol="0"/>
                  <a:lstStyle/>
                  <a:p>
                    <a:endParaRPr sz="800"/>
                  </a:p>
                </p:txBody>
              </p:sp>
              <p:sp>
                <p:nvSpPr>
                  <p:cNvPr id="321" name="object 304">
                    <a:extLst>
                      <a:ext uri="{FF2B5EF4-FFF2-40B4-BE49-F238E27FC236}">
                        <a16:creationId xmlns:a16="http://schemas.microsoft.com/office/drawing/2014/main" id="{E6DBDDC4-D5BE-981A-6910-143D927C9901}"/>
                      </a:ext>
                    </a:extLst>
                  </p:cNvPr>
                  <p:cNvSpPr/>
                  <p:nvPr/>
                </p:nvSpPr>
                <p:spPr>
                  <a:xfrm>
                    <a:off x="1762505" y="3552443"/>
                    <a:ext cx="0" cy="72390"/>
                  </a:xfrm>
                  <a:custGeom>
                    <a:avLst/>
                    <a:gdLst/>
                    <a:ahLst/>
                    <a:cxnLst/>
                    <a:rect l="l" t="t" r="r" b="b"/>
                    <a:pathLst>
                      <a:path h="72389">
                        <a:moveTo>
                          <a:pt x="0" y="72389"/>
                        </a:moveTo>
                        <a:lnTo>
                          <a:pt x="0" y="0"/>
                        </a:lnTo>
                      </a:path>
                    </a:pathLst>
                  </a:custGeom>
                  <a:ln w="3175">
                    <a:solidFill>
                      <a:srgbClr val="006500"/>
                    </a:solidFill>
                  </a:ln>
                </p:spPr>
                <p:txBody>
                  <a:bodyPr wrap="square" lIns="0" tIns="0" rIns="0" bIns="0" rtlCol="0"/>
                  <a:lstStyle/>
                  <a:p>
                    <a:endParaRPr sz="800"/>
                  </a:p>
                </p:txBody>
              </p:sp>
              <p:sp>
                <p:nvSpPr>
                  <p:cNvPr id="322" name="object 305">
                    <a:extLst>
                      <a:ext uri="{FF2B5EF4-FFF2-40B4-BE49-F238E27FC236}">
                        <a16:creationId xmlns:a16="http://schemas.microsoft.com/office/drawing/2014/main" id="{7A26F206-560D-2EC4-EF68-1337077D9B6B}"/>
                      </a:ext>
                    </a:extLst>
                  </p:cNvPr>
                  <p:cNvSpPr/>
                  <p:nvPr/>
                </p:nvSpPr>
                <p:spPr>
                  <a:xfrm>
                    <a:off x="1705355" y="3552443"/>
                    <a:ext cx="0" cy="72390"/>
                  </a:xfrm>
                  <a:custGeom>
                    <a:avLst/>
                    <a:gdLst/>
                    <a:ahLst/>
                    <a:cxnLst/>
                    <a:rect l="l" t="t" r="r" b="b"/>
                    <a:pathLst>
                      <a:path h="72389">
                        <a:moveTo>
                          <a:pt x="0" y="72389"/>
                        </a:moveTo>
                        <a:lnTo>
                          <a:pt x="0" y="0"/>
                        </a:lnTo>
                      </a:path>
                    </a:pathLst>
                  </a:custGeom>
                  <a:ln w="3175">
                    <a:solidFill>
                      <a:srgbClr val="000000"/>
                    </a:solidFill>
                  </a:ln>
                </p:spPr>
                <p:txBody>
                  <a:bodyPr wrap="square" lIns="0" tIns="0" rIns="0" bIns="0" rtlCol="0"/>
                  <a:lstStyle/>
                  <a:p>
                    <a:endParaRPr sz="800"/>
                  </a:p>
                </p:txBody>
              </p:sp>
              <p:sp>
                <p:nvSpPr>
                  <p:cNvPr id="323" name="object 306">
                    <a:extLst>
                      <a:ext uri="{FF2B5EF4-FFF2-40B4-BE49-F238E27FC236}">
                        <a16:creationId xmlns:a16="http://schemas.microsoft.com/office/drawing/2014/main" id="{C5396EA7-4FAE-2DE5-F261-05FEB32DD097}"/>
                      </a:ext>
                    </a:extLst>
                  </p:cNvPr>
                  <p:cNvSpPr/>
                  <p:nvPr/>
                </p:nvSpPr>
                <p:spPr>
                  <a:xfrm>
                    <a:off x="1709166" y="3552443"/>
                    <a:ext cx="0" cy="72390"/>
                  </a:xfrm>
                  <a:custGeom>
                    <a:avLst/>
                    <a:gdLst/>
                    <a:ahLst/>
                    <a:cxnLst/>
                    <a:rect l="l" t="t" r="r" b="b"/>
                    <a:pathLst>
                      <a:path h="72389">
                        <a:moveTo>
                          <a:pt x="0" y="72389"/>
                        </a:moveTo>
                        <a:lnTo>
                          <a:pt x="0" y="0"/>
                        </a:lnTo>
                      </a:path>
                    </a:pathLst>
                  </a:custGeom>
                  <a:ln w="3175">
                    <a:solidFill>
                      <a:srgbClr val="006500"/>
                    </a:solidFill>
                  </a:ln>
                </p:spPr>
                <p:txBody>
                  <a:bodyPr wrap="square" lIns="0" tIns="0" rIns="0" bIns="0" rtlCol="0"/>
                  <a:lstStyle/>
                  <a:p>
                    <a:endParaRPr sz="800"/>
                  </a:p>
                </p:txBody>
              </p:sp>
              <p:sp>
                <p:nvSpPr>
                  <p:cNvPr id="324" name="object 307">
                    <a:extLst>
                      <a:ext uri="{FF2B5EF4-FFF2-40B4-BE49-F238E27FC236}">
                        <a16:creationId xmlns:a16="http://schemas.microsoft.com/office/drawing/2014/main" id="{3B2ABA3D-6A58-5B35-78F8-805B3EB762CA}"/>
                      </a:ext>
                    </a:extLst>
                  </p:cNvPr>
                  <p:cNvSpPr/>
                  <p:nvPr/>
                </p:nvSpPr>
                <p:spPr>
                  <a:xfrm>
                    <a:off x="1696974" y="3443477"/>
                    <a:ext cx="655320" cy="452120"/>
                  </a:xfrm>
                  <a:custGeom>
                    <a:avLst/>
                    <a:gdLst/>
                    <a:ahLst/>
                    <a:cxnLst/>
                    <a:rect l="l" t="t" r="r" b="b"/>
                    <a:pathLst>
                      <a:path w="655319" h="452120">
                        <a:moveTo>
                          <a:pt x="121157" y="181356"/>
                        </a:moveTo>
                        <a:lnTo>
                          <a:pt x="70103" y="181356"/>
                        </a:lnTo>
                      </a:path>
                      <a:path w="655319" h="452120">
                        <a:moveTo>
                          <a:pt x="121157" y="181356"/>
                        </a:moveTo>
                        <a:lnTo>
                          <a:pt x="141731" y="201930"/>
                        </a:lnTo>
                      </a:path>
                      <a:path w="655319" h="452120">
                        <a:moveTo>
                          <a:pt x="141731" y="215646"/>
                        </a:moveTo>
                        <a:lnTo>
                          <a:pt x="141731" y="201930"/>
                        </a:lnTo>
                      </a:path>
                      <a:path w="655319" h="452120">
                        <a:moveTo>
                          <a:pt x="92201" y="66294"/>
                        </a:moveTo>
                        <a:lnTo>
                          <a:pt x="86106" y="61722"/>
                        </a:lnTo>
                        <a:lnTo>
                          <a:pt x="77724" y="60198"/>
                        </a:lnTo>
                        <a:lnTo>
                          <a:pt x="70103" y="61722"/>
                        </a:lnTo>
                        <a:lnTo>
                          <a:pt x="64007" y="66294"/>
                        </a:lnTo>
                      </a:path>
                      <a:path w="655319" h="452120">
                        <a:moveTo>
                          <a:pt x="64007" y="102870"/>
                        </a:moveTo>
                        <a:lnTo>
                          <a:pt x="70103" y="107442"/>
                        </a:lnTo>
                        <a:lnTo>
                          <a:pt x="77724" y="108966"/>
                        </a:lnTo>
                        <a:lnTo>
                          <a:pt x="86106" y="107442"/>
                        </a:lnTo>
                        <a:lnTo>
                          <a:pt x="92201" y="102870"/>
                        </a:lnTo>
                      </a:path>
                      <a:path w="655319" h="452120">
                        <a:moveTo>
                          <a:pt x="38862" y="3810"/>
                        </a:moveTo>
                        <a:lnTo>
                          <a:pt x="61721" y="3810"/>
                        </a:lnTo>
                      </a:path>
                      <a:path w="655319" h="452120">
                        <a:moveTo>
                          <a:pt x="38862" y="38862"/>
                        </a:moveTo>
                        <a:lnTo>
                          <a:pt x="38862" y="3810"/>
                        </a:lnTo>
                      </a:path>
                      <a:path w="655319" h="452120">
                        <a:moveTo>
                          <a:pt x="70103" y="47244"/>
                        </a:moveTo>
                        <a:lnTo>
                          <a:pt x="70103" y="60198"/>
                        </a:lnTo>
                      </a:path>
                      <a:path w="655319" h="452120">
                        <a:moveTo>
                          <a:pt x="65531" y="60198"/>
                        </a:moveTo>
                        <a:lnTo>
                          <a:pt x="65531" y="42672"/>
                        </a:lnTo>
                      </a:path>
                      <a:path w="655319" h="452120">
                        <a:moveTo>
                          <a:pt x="61721" y="38862"/>
                        </a:moveTo>
                        <a:lnTo>
                          <a:pt x="70103" y="47244"/>
                        </a:lnTo>
                      </a:path>
                      <a:path w="655319" h="452120">
                        <a:moveTo>
                          <a:pt x="57150" y="0"/>
                        </a:moveTo>
                        <a:lnTo>
                          <a:pt x="61721" y="3810"/>
                        </a:lnTo>
                        <a:lnTo>
                          <a:pt x="61721" y="38862"/>
                        </a:lnTo>
                      </a:path>
                      <a:path w="655319" h="452120">
                        <a:moveTo>
                          <a:pt x="77724" y="60198"/>
                        </a:moveTo>
                        <a:lnTo>
                          <a:pt x="70103" y="60198"/>
                        </a:lnTo>
                      </a:path>
                      <a:path w="655319" h="452120">
                        <a:moveTo>
                          <a:pt x="20574" y="0"/>
                        </a:moveTo>
                        <a:lnTo>
                          <a:pt x="16763" y="3810"/>
                        </a:lnTo>
                        <a:lnTo>
                          <a:pt x="16763" y="38862"/>
                        </a:lnTo>
                      </a:path>
                      <a:path w="655319" h="452120">
                        <a:moveTo>
                          <a:pt x="64007" y="66294"/>
                        </a:moveTo>
                        <a:lnTo>
                          <a:pt x="51815" y="61722"/>
                        </a:lnTo>
                        <a:lnTo>
                          <a:pt x="38862" y="60198"/>
                        </a:lnTo>
                        <a:lnTo>
                          <a:pt x="25907" y="61722"/>
                        </a:lnTo>
                        <a:lnTo>
                          <a:pt x="14477" y="66294"/>
                        </a:lnTo>
                      </a:path>
                      <a:path w="655319" h="452120">
                        <a:moveTo>
                          <a:pt x="16763" y="38862"/>
                        </a:moveTo>
                        <a:lnTo>
                          <a:pt x="61721" y="38862"/>
                        </a:lnTo>
                      </a:path>
                      <a:path w="655319" h="452120">
                        <a:moveTo>
                          <a:pt x="20574" y="0"/>
                        </a:moveTo>
                        <a:lnTo>
                          <a:pt x="57150" y="0"/>
                        </a:lnTo>
                      </a:path>
                      <a:path w="655319" h="452120">
                        <a:moveTo>
                          <a:pt x="16763" y="3810"/>
                        </a:moveTo>
                        <a:lnTo>
                          <a:pt x="38862" y="3810"/>
                        </a:lnTo>
                      </a:path>
                      <a:path w="655319" h="452120">
                        <a:moveTo>
                          <a:pt x="70103" y="108966"/>
                        </a:moveTo>
                        <a:lnTo>
                          <a:pt x="65531" y="108966"/>
                        </a:lnTo>
                      </a:path>
                      <a:path w="655319" h="452120">
                        <a:moveTo>
                          <a:pt x="14477" y="102870"/>
                        </a:moveTo>
                        <a:lnTo>
                          <a:pt x="25907" y="107442"/>
                        </a:lnTo>
                        <a:lnTo>
                          <a:pt x="38862" y="108966"/>
                        </a:lnTo>
                        <a:lnTo>
                          <a:pt x="51815" y="107442"/>
                        </a:lnTo>
                        <a:lnTo>
                          <a:pt x="64007" y="102870"/>
                        </a:lnTo>
                      </a:path>
                      <a:path w="655319" h="452120">
                        <a:moveTo>
                          <a:pt x="14477" y="66294"/>
                        </a:moveTo>
                        <a:lnTo>
                          <a:pt x="14477" y="102870"/>
                        </a:lnTo>
                      </a:path>
                      <a:path w="655319" h="452120">
                        <a:moveTo>
                          <a:pt x="64007" y="66294"/>
                        </a:moveTo>
                        <a:lnTo>
                          <a:pt x="64007" y="102870"/>
                        </a:lnTo>
                      </a:path>
                      <a:path w="655319" h="452120">
                        <a:moveTo>
                          <a:pt x="12192" y="60198"/>
                        </a:moveTo>
                        <a:lnTo>
                          <a:pt x="12192" y="42672"/>
                        </a:lnTo>
                      </a:path>
                      <a:path w="655319" h="452120">
                        <a:moveTo>
                          <a:pt x="8381" y="47244"/>
                        </a:moveTo>
                        <a:lnTo>
                          <a:pt x="8381" y="60198"/>
                        </a:lnTo>
                      </a:path>
                      <a:path w="655319" h="452120">
                        <a:moveTo>
                          <a:pt x="16763" y="38862"/>
                        </a:moveTo>
                        <a:lnTo>
                          <a:pt x="8381" y="47244"/>
                        </a:lnTo>
                      </a:path>
                      <a:path w="655319" h="452120">
                        <a:moveTo>
                          <a:pt x="70103" y="60198"/>
                        </a:moveTo>
                        <a:lnTo>
                          <a:pt x="0" y="60198"/>
                        </a:lnTo>
                      </a:path>
                      <a:path w="655319" h="452120">
                        <a:moveTo>
                          <a:pt x="8381" y="47244"/>
                        </a:moveTo>
                        <a:lnTo>
                          <a:pt x="70103" y="47244"/>
                        </a:lnTo>
                      </a:path>
                      <a:path w="655319" h="452120">
                        <a:moveTo>
                          <a:pt x="65531" y="108966"/>
                        </a:moveTo>
                        <a:lnTo>
                          <a:pt x="0" y="108966"/>
                        </a:lnTo>
                      </a:path>
                      <a:path w="655319" h="452120">
                        <a:moveTo>
                          <a:pt x="92201" y="66294"/>
                        </a:moveTo>
                        <a:lnTo>
                          <a:pt x="92201" y="102870"/>
                        </a:lnTo>
                      </a:path>
                      <a:path w="655319" h="452120">
                        <a:moveTo>
                          <a:pt x="203453" y="129539"/>
                        </a:moveTo>
                        <a:lnTo>
                          <a:pt x="182880" y="108966"/>
                        </a:lnTo>
                      </a:path>
                      <a:path w="655319" h="452120">
                        <a:moveTo>
                          <a:pt x="203453" y="181356"/>
                        </a:moveTo>
                        <a:lnTo>
                          <a:pt x="203453" y="129539"/>
                        </a:lnTo>
                      </a:path>
                      <a:path w="655319" h="452120">
                        <a:moveTo>
                          <a:pt x="203453" y="215646"/>
                        </a:moveTo>
                        <a:lnTo>
                          <a:pt x="203453" y="181356"/>
                        </a:lnTo>
                      </a:path>
                      <a:path w="655319" h="452120">
                        <a:moveTo>
                          <a:pt x="172212" y="185166"/>
                        </a:moveTo>
                        <a:lnTo>
                          <a:pt x="203453" y="215646"/>
                        </a:lnTo>
                      </a:path>
                      <a:path w="655319" h="452120">
                        <a:moveTo>
                          <a:pt x="584453" y="355854"/>
                        </a:moveTo>
                        <a:lnTo>
                          <a:pt x="584453" y="28956"/>
                        </a:lnTo>
                      </a:path>
                      <a:path w="655319" h="452120">
                        <a:moveTo>
                          <a:pt x="592074" y="355854"/>
                        </a:moveTo>
                        <a:lnTo>
                          <a:pt x="592074" y="28956"/>
                        </a:lnTo>
                      </a:path>
                      <a:path w="655319" h="452120">
                        <a:moveTo>
                          <a:pt x="418338" y="355854"/>
                        </a:moveTo>
                        <a:lnTo>
                          <a:pt x="418338" y="28956"/>
                        </a:lnTo>
                      </a:path>
                      <a:path w="655319" h="452120">
                        <a:moveTo>
                          <a:pt x="409956" y="355854"/>
                        </a:moveTo>
                        <a:lnTo>
                          <a:pt x="409956" y="28956"/>
                        </a:lnTo>
                      </a:path>
                      <a:path w="655319" h="452120">
                        <a:moveTo>
                          <a:pt x="507492" y="382524"/>
                        </a:moveTo>
                        <a:lnTo>
                          <a:pt x="495300" y="382524"/>
                        </a:lnTo>
                      </a:path>
                      <a:path w="655319" h="452120">
                        <a:moveTo>
                          <a:pt x="507492" y="451866"/>
                        </a:moveTo>
                        <a:lnTo>
                          <a:pt x="495300" y="451866"/>
                        </a:lnTo>
                      </a:path>
                      <a:path w="655319" h="452120">
                        <a:moveTo>
                          <a:pt x="563118" y="380238"/>
                        </a:moveTo>
                        <a:lnTo>
                          <a:pt x="439674" y="380238"/>
                        </a:lnTo>
                      </a:path>
                      <a:path w="655319" h="452120">
                        <a:moveTo>
                          <a:pt x="409956" y="355854"/>
                        </a:moveTo>
                        <a:lnTo>
                          <a:pt x="592074" y="355854"/>
                        </a:lnTo>
                      </a:path>
                      <a:path w="655319" h="452120">
                        <a:moveTo>
                          <a:pt x="346709" y="380238"/>
                        </a:moveTo>
                        <a:lnTo>
                          <a:pt x="655319" y="380238"/>
                        </a:lnTo>
                      </a:path>
                    </a:pathLst>
                  </a:custGeom>
                  <a:ln w="3175">
                    <a:solidFill>
                      <a:srgbClr val="000000"/>
                    </a:solidFill>
                  </a:ln>
                </p:spPr>
                <p:txBody>
                  <a:bodyPr wrap="square" lIns="0" tIns="0" rIns="0" bIns="0" rtlCol="0"/>
                  <a:lstStyle/>
                  <a:p>
                    <a:endParaRPr sz="800"/>
                  </a:p>
                </p:txBody>
              </p:sp>
              <p:pic>
                <p:nvPicPr>
                  <p:cNvPr id="325" name="object 308">
                    <a:extLst>
                      <a:ext uri="{FF2B5EF4-FFF2-40B4-BE49-F238E27FC236}">
                        <a16:creationId xmlns:a16="http://schemas.microsoft.com/office/drawing/2014/main" id="{91F35DE0-1415-C542-7B34-43D6611A6C65}"/>
                      </a:ext>
                    </a:extLst>
                  </p:cNvPr>
                  <p:cNvPicPr/>
                  <p:nvPr/>
                </p:nvPicPr>
                <p:blipFill>
                  <a:blip r:embed="rId20" cstate="print"/>
                  <a:stretch>
                    <a:fillRect/>
                  </a:stretch>
                </p:blipFill>
                <p:spPr>
                  <a:xfrm>
                    <a:off x="2043302" y="3798950"/>
                    <a:ext cx="309372" cy="96392"/>
                  </a:xfrm>
                  <a:prstGeom prst="rect">
                    <a:avLst/>
                  </a:prstGeom>
                </p:spPr>
              </p:pic>
              <p:sp>
                <p:nvSpPr>
                  <p:cNvPr id="326" name="object 309">
                    <a:extLst>
                      <a:ext uri="{FF2B5EF4-FFF2-40B4-BE49-F238E27FC236}">
                        <a16:creationId xmlns:a16="http://schemas.microsoft.com/office/drawing/2014/main" id="{AFA734B0-5B52-78AA-F32C-ABCFCC7F830D}"/>
                      </a:ext>
                    </a:extLst>
                  </p:cNvPr>
                  <p:cNvSpPr/>
                  <p:nvPr/>
                </p:nvSpPr>
                <p:spPr>
                  <a:xfrm>
                    <a:off x="2198369" y="3409187"/>
                    <a:ext cx="0" cy="161290"/>
                  </a:xfrm>
                  <a:custGeom>
                    <a:avLst/>
                    <a:gdLst/>
                    <a:ahLst/>
                    <a:cxnLst/>
                    <a:rect l="l" t="t" r="r" b="b"/>
                    <a:pathLst>
                      <a:path h="161289">
                        <a:moveTo>
                          <a:pt x="0" y="160782"/>
                        </a:moveTo>
                        <a:lnTo>
                          <a:pt x="0" y="0"/>
                        </a:lnTo>
                      </a:path>
                    </a:pathLst>
                  </a:custGeom>
                  <a:ln w="3175">
                    <a:solidFill>
                      <a:srgbClr val="00FFFF"/>
                    </a:solidFill>
                  </a:ln>
                </p:spPr>
                <p:txBody>
                  <a:bodyPr wrap="square" lIns="0" tIns="0" rIns="0" bIns="0" rtlCol="0"/>
                  <a:lstStyle/>
                  <a:p>
                    <a:endParaRPr sz="800"/>
                  </a:p>
                </p:txBody>
              </p:sp>
              <p:sp>
                <p:nvSpPr>
                  <p:cNvPr id="327" name="object 310">
                    <a:extLst>
                      <a:ext uri="{FF2B5EF4-FFF2-40B4-BE49-F238E27FC236}">
                        <a16:creationId xmlns:a16="http://schemas.microsoft.com/office/drawing/2014/main" id="{8C24B1C1-9758-DA34-69A7-0D2010D83E23}"/>
                      </a:ext>
                    </a:extLst>
                  </p:cNvPr>
                  <p:cNvSpPr/>
                  <p:nvPr/>
                </p:nvSpPr>
                <p:spPr>
                  <a:xfrm>
                    <a:off x="2192274" y="3445763"/>
                    <a:ext cx="12700" cy="26670"/>
                  </a:xfrm>
                  <a:custGeom>
                    <a:avLst/>
                    <a:gdLst/>
                    <a:ahLst/>
                    <a:cxnLst/>
                    <a:rect l="l" t="t" r="r" b="b"/>
                    <a:pathLst>
                      <a:path w="12700" h="26670">
                        <a:moveTo>
                          <a:pt x="12192" y="0"/>
                        </a:moveTo>
                        <a:lnTo>
                          <a:pt x="0" y="0"/>
                        </a:lnTo>
                      </a:path>
                      <a:path w="12700" h="26670">
                        <a:moveTo>
                          <a:pt x="0" y="26670"/>
                        </a:moveTo>
                        <a:lnTo>
                          <a:pt x="12192" y="26670"/>
                        </a:lnTo>
                      </a:path>
                    </a:pathLst>
                  </a:custGeom>
                  <a:ln w="3175">
                    <a:solidFill>
                      <a:srgbClr val="000000"/>
                    </a:solidFill>
                  </a:ln>
                </p:spPr>
                <p:txBody>
                  <a:bodyPr wrap="square" lIns="0" tIns="0" rIns="0" bIns="0" rtlCol="0"/>
                  <a:lstStyle/>
                  <a:p>
                    <a:endParaRPr sz="800"/>
                  </a:p>
                </p:txBody>
              </p:sp>
              <p:sp>
                <p:nvSpPr>
                  <p:cNvPr id="328" name="object 311">
                    <a:extLst>
                      <a:ext uri="{FF2B5EF4-FFF2-40B4-BE49-F238E27FC236}">
                        <a16:creationId xmlns:a16="http://schemas.microsoft.com/office/drawing/2014/main" id="{9978B31F-7A99-E154-8F05-5446597125B9}"/>
                      </a:ext>
                    </a:extLst>
                  </p:cNvPr>
                  <p:cNvSpPr/>
                  <p:nvPr/>
                </p:nvSpPr>
                <p:spPr>
                  <a:xfrm>
                    <a:off x="2084832" y="3445763"/>
                    <a:ext cx="81280" cy="26670"/>
                  </a:xfrm>
                  <a:custGeom>
                    <a:avLst/>
                    <a:gdLst/>
                    <a:ahLst/>
                    <a:cxnLst/>
                    <a:rect l="l" t="t" r="r" b="b"/>
                    <a:pathLst>
                      <a:path w="81280" h="26670">
                        <a:moveTo>
                          <a:pt x="54101" y="26670"/>
                        </a:moveTo>
                        <a:lnTo>
                          <a:pt x="80772" y="0"/>
                        </a:lnTo>
                      </a:path>
                      <a:path w="81280" h="26670">
                        <a:moveTo>
                          <a:pt x="0" y="22860"/>
                        </a:moveTo>
                        <a:lnTo>
                          <a:pt x="22860" y="0"/>
                        </a:lnTo>
                      </a:path>
                    </a:pathLst>
                  </a:custGeom>
                  <a:ln w="3175">
                    <a:solidFill>
                      <a:srgbClr val="FF0000"/>
                    </a:solidFill>
                  </a:ln>
                </p:spPr>
                <p:txBody>
                  <a:bodyPr wrap="square" lIns="0" tIns="0" rIns="0" bIns="0" rtlCol="0"/>
                  <a:lstStyle/>
                  <a:p>
                    <a:endParaRPr sz="800"/>
                  </a:p>
                </p:txBody>
              </p:sp>
              <p:sp>
                <p:nvSpPr>
                  <p:cNvPr id="329" name="object 312">
                    <a:extLst>
                      <a:ext uri="{FF2B5EF4-FFF2-40B4-BE49-F238E27FC236}">
                        <a16:creationId xmlns:a16="http://schemas.microsoft.com/office/drawing/2014/main" id="{B5E16637-4E5D-A758-27DE-D4D77F6A4C01}"/>
                      </a:ext>
                    </a:extLst>
                  </p:cNvPr>
                  <p:cNvSpPr/>
                  <p:nvPr/>
                </p:nvSpPr>
                <p:spPr>
                  <a:xfrm>
                    <a:off x="2059686" y="3445763"/>
                    <a:ext cx="229870" cy="26670"/>
                  </a:xfrm>
                  <a:custGeom>
                    <a:avLst/>
                    <a:gdLst/>
                    <a:ahLst/>
                    <a:cxnLst/>
                    <a:rect l="l" t="t" r="r" b="b"/>
                    <a:pathLst>
                      <a:path w="229869" h="26670">
                        <a:moveTo>
                          <a:pt x="132587" y="0"/>
                        </a:moveTo>
                        <a:lnTo>
                          <a:pt x="24383" y="0"/>
                        </a:lnTo>
                      </a:path>
                      <a:path w="229869" h="26670">
                        <a:moveTo>
                          <a:pt x="47243" y="26670"/>
                        </a:moveTo>
                        <a:lnTo>
                          <a:pt x="132587" y="26670"/>
                        </a:lnTo>
                      </a:path>
                      <a:path w="229869" h="26670">
                        <a:moveTo>
                          <a:pt x="24383" y="0"/>
                        </a:moveTo>
                        <a:lnTo>
                          <a:pt x="14477" y="0"/>
                        </a:lnTo>
                      </a:path>
                      <a:path w="229869" h="26670">
                        <a:moveTo>
                          <a:pt x="14477" y="26670"/>
                        </a:moveTo>
                        <a:lnTo>
                          <a:pt x="24383" y="26670"/>
                        </a:lnTo>
                      </a:path>
                      <a:path w="229869" h="26670">
                        <a:moveTo>
                          <a:pt x="14477" y="0"/>
                        </a:moveTo>
                        <a:lnTo>
                          <a:pt x="14477" y="26670"/>
                        </a:lnTo>
                      </a:path>
                      <a:path w="229869" h="26670">
                        <a:moveTo>
                          <a:pt x="12953" y="0"/>
                        </a:moveTo>
                        <a:lnTo>
                          <a:pt x="12953" y="26670"/>
                        </a:lnTo>
                      </a:path>
                      <a:path w="229869" h="26670">
                        <a:moveTo>
                          <a:pt x="24383" y="0"/>
                        </a:moveTo>
                        <a:lnTo>
                          <a:pt x="24383" y="26670"/>
                        </a:lnTo>
                      </a:path>
                      <a:path w="229869" h="26670">
                        <a:moveTo>
                          <a:pt x="25145" y="0"/>
                        </a:moveTo>
                        <a:lnTo>
                          <a:pt x="25145" y="26670"/>
                        </a:lnTo>
                      </a:path>
                      <a:path w="229869" h="26670">
                        <a:moveTo>
                          <a:pt x="24383" y="26670"/>
                        </a:moveTo>
                        <a:lnTo>
                          <a:pt x="47243" y="26670"/>
                        </a:lnTo>
                      </a:path>
                      <a:path w="229869" h="26670">
                        <a:moveTo>
                          <a:pt x="0" y="0"/>
                        </a:moveTo>
                        <a:lnTo>
                          <a:pt x="0" y="26670"/>
                        </a:lnTo>
                        <a:lnTo>
                          <a:pt x="14477" y="26670"/>
                        </a:lnTo>
                      </a:path>
                      <a:path w="229869" h="26670">
                        <a:moveTo>
                          <a:pt x="14477" y="0"/>
                        </a:moveTo>
                        <a:lnTo>
                          <a:pt x="0" y="0"/>
                        </a:lnTo>
                      </a:path>
                      <a:path w="229869" h="26670">
                        <a:moveTo>
                          <a:pt x="132587" y="0"/>
                        </a:moveTo>
                        <a:lnTo>
                          <a:pt x="132587" y="26670"/>
                        </a:lnTo>
                      </a:path>
                      <a:path w="229869" h="26670">
                        <a:moveTo>
                          <a:pt x="229362" y="26670"/>
                        </a:moveTo>
                        <a:lnTo>
                          <a:pt x="144780" y="26670"/>
                        </a:lnTo>
                      </a:path>
                    </a:pathLst>
                  </a:custGeom>
                  <a:ln w="3175">
                    <a:solidFill>
                      <a:srgbClr val="000000"/>
                    </a:solidFill>
                  </a:ln>
                </p:spPr>
                <p:txBody>
                  <a:bodyPr wrap="square" lIns="0" tIns="0" rIns="0" bIns="0" rtlCol="0"/>
                  <a:lstStyle/>
                  <a:p>
                    <a:endParaRPr sz="800"/>
                  </a:p>
                </p:txBody>
              </p:sp>
              <p:sp>
                <p:nvSpPr>
                  <p:cNvPr id="330" name="object 313">
                    <a:extLst>
                      <a:ext uri="{FF2B5EF4-FFF2-40B4-BE49-F238E27FC236}">
                        <a16:creationId xmlns:a16="http://schemas.microsoft.com/office/drawing/2014/main" id="{12F76657-7AB4-F296-2A79-8B3216D18D19}"/>
                      </a:ext>
                    </a:extLst>
                  </p:cNvPr>
                  <p:cNvSpPr/>
                  <p:nvPr/>
                </p:nvSpPr>
                <p:spPr>
                  <a:xfrm>
                    <a:off x="2204466" y="3445763"/>
                    <a:ext cx="132715" cy="26670"/>
                  </a:xfrm>
                  <a:custGeom>
                    <a:avLst/>
                    <a:gdLst/>
                    <a:ahLst/>
                    <a:cxnLst/>
                    <a:rect l="l" t="t" r="r" b="b"/>
                    <a:pathLst>
                      <a:path w="132714" h="26670">
                        <a:moveTo>
                          <a:pt x="108965" y="26670"/>
                        </a:moveTo>
                        <a:lnTo>
                          <a:pt x="132587" y="3810"/>
                        </a:lnTo>
                      </a:path>
                      <a:path w="132714" h="26670">
                        <a:moveTo>
                          <a:pt x="51053" y="26670"/>
                        </a:moveTo>
                        <a:lnTo>
                          <a:pt x="77723" y="0"/>
                        </a:lnTo>
                      </a:path>
                      <a:path w="132714" h="26670">
                        <a:moveTo>
                          <a:pt x="0" y="19812"/>
                        </a:moveTo>
                        <a:lnTo>
                          <a:pt x="19811" y="0"/>
                        </a:lnTo>
                      </a:path>
                    </a:pathLst>
                  </a:custGeom>
                  <a:ln w="3175">
                    <a:solidFill>
                      <a:srgbClr val="FF0000"/>
                    </a:solidFill>
                  </a:ln>
                </p:spPr>
                <p:txBody>
                  <a:bodyPr wrap="square" lIns="0" tIns="0" rIns="0" bIns="0" rtlCol="0"/>
                  <a:lstStyle/>
                  <a:p>
                    <a:endParaRPr sz="800"/>
                  </a:p>
                </p:txBody>
              </p:sp>
              <p:sp>
                <p:nvSpPr>
                  <p:cNvPr id="331" name="object 314">
                    <a:extLst>
                      <a:ext uri="{FF2B5EF4-FFF2-40B4-BE49-F238E27FC236}">
                        <a16:creationId xmlns:a16="http://schemas.microsoft.com/office/drawing/2014/main" id="{92FB0638-CFC8-8254-9453-0216ADAB1D8A}"/>
                      </a:ext>
                    </a:extLst>
                  </p:cNvPr>
                  <p:cNvSpPr/>
                  <p:nvPr/>
                </p:nvSpPr>
                <p:spPr>
                  <a:xfrm>
                    <a:off x="2059686" y="3377183"/>
                    <a:ext cx="754380" cy="546735"/>
                  </a:xfrm>
                  <a:custGeom>
                    <a:avLst/>
                    <a:gdLst/>
                    <a:ahLst/>
                    <a:cxnLst/>
                    <a:rect l="l" t="t" r="r" b="b"/>
                    <a:pathLst>
                      <a:path w="754380" h="546735">
                        <a:moveTo>
                          <a:pt x="277368" y="68579"/>
                        </a:moveTo>
                        <a:lnTo>
                          <a:pt x="144780" y="68579"/>
                        </a:lnTo>
                        <a:lnTo>
                          <a:pt x="144780" y="95250"/>
                        </a:lnTo>
                      </a:path>
                      <a:path w="754380" h="546735">
                        <a:moveTo>
                          <a:pt x="277368" y="95250"/>
                        </a:moveTo>
                        <a:lnTo>
                          <a:pt x="277368" y="68579"/>
                        </a:lnTo>
                      </a:path>
                      <a:path w="754380" h="546735">
                        <a:moveTo>
                          <a:pt x="277368" y="95250"/>
                        </a:moveTo>
                        <a:lnTo>
                          <a:pt x="229362" y="95250"/>
                        </a:lnTo>
                      </a:path>
                      <a:path w="754380" h="546735">
                        <a:moveTo>
                          <a:pt x="80771" y="15239"/>
                        </a:moveTo>
                        <a:lnTo>
                          <a:pt x="195833" y="15239"/>
                        </a:lnTo>
                      </a:path>
                      <a:path w="754380" h="546735">
                        <a:moveTo>
                          <a:pt x="189737" y="37337"/>
                        </a:moveTo>
                        <a:lnTo>
                          <a:pt x="86868" y="37337"/>
                        </a:lnTo>
                      </a:path>
                      <a:path w="754380" h="546735">
                        <a:moveTo>
                          <a:pt x="200406" y="59436"/>
                        </a:moveTo>
                        <a:lnTo>
                          <a:pt x="76962" y="59436"/>
                        </a:lnTo>
                      </a:path>
                      <a:path w="754380" h="546735">
                        <a:moveTo>
                          <a:pt x="230124" y="0"/>
                        </a:moveTo>
                        <a:lnTo>
                          <a:pt x="47243" y="0"/>
                        </a:lnTo>
                      </a:path>
                      <a:path w="754380" h="546735">
                        <a:moveTo>
                          <a:pt x="277368" y="61721"/>
                        </a:moveTo>
                        <a:lnTo>
                          <a:pt x="0" y="61721"/>
                        </a:lnTo>
                      </a:path>
                      <a:path w="754380" h="546735">
                        <a:moveTo>
                          <a:pt x="47243" y="0"/>
                        </a:moveTo>
                        <a:lnTo>
                          <a:pt x="44957" y="2286"/>
                        </a:lnTo>
                      </a:path>
                      <a:path w="754380" h="546735">
                        <a:moveTo>
                          <a:pt x="12953" y="54863"/>
                        </a:moveTo>
                        <a:lnTo>
                          <a:pt x="25907" y="54863"/>
                        </a:lnTo>
                      </a:path>
                      <a:path w="754380" h="546735">
                        <a:moveTo>
                          <a:pt x="8381" y="44957"/>
                        </a:moveTo>
                        <a:lnTo>
                          <a:pt x="30480" y="44957"/>
                        </a:lnTo>
                      </a:path>
                      <a:path w="754380" h="546735">
                        <a:moveTo>
                          <a:pt x="12953" y="54863"/>
                        </a:moveTo>
                        <a:lnTo>
                          <a:pt x="12953" y="61721"/>
                        </a:lnTo>
                      </a:path>
                      <a:path w="754380" h="546735">
                        <a:moveTo>
                          <a:pt x="8381" y="54863"/>
                        </a:moveTo>
                        <a:lnTo>
                          <a:pt x="12953" y="54863"/>
                        </a:lnTo>
                      </a:path>
                      <a:path w="754380" h="546735">
                        <a:moveTo>
                          <a:pt x="8381" y="44957"/>
                        </a:moveTo>
                        <a:lnTo>
                          <a:pt x="8381" y="54863"/>
                        </a:lnTo>
                      </a:path>
                      <a:path w="754380" h="546735">
                        <a:moveTo>
                          <a:pt x="42671" y="44957"/>
                        </a:moveTo>
                        <a:lnTo>
                          <a:pt x="43433" y="46481"/>
                        </a:lnTo>
                        <a:lnTo>
                          <a:pt x="44957" y="47243"/>
                        </a:lnTo>
                        <a:lnTo>
                          <a:pt x="46481" y="46481"/>
                        </a:lnTo>
                        <a:lnTo>
                          <a:pt x="47243" y="44957"/>
                        </a:lnTo>
                        <a:lnTo>
                          <a:pt x="46481" y="44195"/>
                        </a:lnTo>
                        <a:lnTo>
                          <a:pt x="44957" y="43433"/>
                        </a:lnTo>
                      </a:path>
                      <a:path w="754380" h="546735">
                        <a:moveTo>
                          <a:pt x="25907" y="54863"/>
                        </a:moveTo>
                        <a:lnTo>
                          <a:pt x="30480" y="54863"/>
                        </a:lnTo>
                      </a:path>
                      <a:path w="754380" h="546735">
                        <a:moveTo>
                          <a:pt x="25907" y="54863"/>
                        </a:moveTo>
                        <a:lnTo>
                          <a:pt x="25907" y="61721"/>
                        </a:lnTo>
                      </a:path>
                      <a:path w="754380" h="546735">
                        <a:moveTo>
                          <a:pt x="30480" y="44957"/>
                        </a:moveTo>
                        <a:lnTo>
                          <a:pt x="42671" y="44957"/>
                        </a:lnTo>
                      </a:path>
                      <a:path w="754380" h="546735">
                        <a:moveTo>
                          <a:pt x="30480" y="54863"/>
                        </a:moveTo>
                        <a:lnTo>
                          <a:pt x="30480" y="44957"/>
                        </a:lnTo>
                      </a:path>
                      <a:path w="754380" h="546735">
                        <a:moveTo>
                          <a:pt x="0" y="61721"/>
                        </a:moveTo>
                        <a:lnTo>
                          <a:pt x="0" y="44957"/>
                        </a:lnTo>
                        <a:lnTo>
                          <a:pt x="8381" y="44957"/>
                        </a:lnTo>
                      </a:path>
                      <a:path w="754380" h="546735">
                        <a:moveTo>
                          <a:pt x="44957" y="43433"/>
                        </a:moveTo>
                        <a:lnTo>
                          <a:pt x="44957" y="2286"/>
                        </a:lnTo>
                      </a:path>
                      <a:path w="754380" h="546735">
                        <a:moveTo>
                          <a:pt x="80771" y="15239"/>
                        </a:moveTo>
                        <a:lnTo>
                          <a:pt x="80771" y="30479"/>
                        </a:lnTo>
                      </a:path>
                      <a:path w="754380" h="546735">
                        <a:moveTo>
                          <a:pt x="66293" y="0"/>
                        </a:moveTo>
                        <a:lnTo>
                          <a:pt x="80771" y="15239"/>
                        </a:lnTo>
                      </a:path>
                      <a:path w="754380" h="546735">
                        <a:moveTo>
                          <a:pt x="132587" y="37337"/>
                        </a:moveTo>
                        <a:lnTo>
                          <a:pt x="132587" y="59436"/>
                        </a:lnTo>
                      </a:path>
                      <a:path w="754380" h="546735">
                        <a:moveTo>
                          <a:pt x="76962" y="59436"/>
                        </a:moveTo>
                        <a:lnTo>
                          <a:pt x="76962" y="61721"/>
                        </a:lnTo>
                      </a:path>
                      <a:path w="754380" h="546735">
                        <a:moveTo>
                          <a:pt x="80771" y="30479"/>
                        </a:moveTo>
                        <a:lnTo>
                          <a:pt x="82295" y="35051"/>
                        </a:lnTo>
                        <a:lnTo>
                          <a:pt x="86868" y="37337"/>
                        </a:lnTo>
                      </a:path>
                      <a:path w="754380" h="546735">
                        <a:moveTo>
                          <a:pt x="195833" y="30479"/>
                        </a:moveTo>
                        <a:lnTo>
                          <a:pt x="195833" y="15239"/>
                        </a:lnTo>
                      </a:path>
                      <a:path w="754380" h="546735">
                        <a:moveTo>
                          <a:pt x="211074" y="0"/>
                        </a:moveTo>
                        <a:lnTo>
                          <a:pt x="195833" y="15239"/>
                        </a:lnTo>
                      </a:path>
                      <a:path w="754380" h="546735">
                        <a:moveTo>
                          <a:pt x="200406" y="61721"/>
                        </a:moveTo>
                        <a:lnTo>
                          <a:pt x="200406" y="59436"/>
                        </a:lnTo>
                      </a:path>
                      <a:path w="754380" h="546735">
                        <a:moveTo>
                          <a:pt x="189737" y="37337"/>
                        </a:moveTo>
                        <a:lnTo>
                          <a:pt x="194309" y="35051"/>
                        </a:lnTo>
                        <a:lnTo>
                          <a:pt x="195833" y="30479"/>
                        </a:lnTo>
                      </a:path>
                      <a:path w="754380" h="546735">
                        <a:moveTo>
                          <a:pt x="144780" y="37337"/>
                        </a:moveTo>
                        <a:lnTo>
                          <a:pt x="144780" y="59436"/>
                        </a:lnTo>
                      </a:path>
                      <a:path w="754380" h="546735">
                        <a:moveTo>
                          <a:pt x="230124" y="0"/>
                        </a:moveTo>
                        <a:lnTo>
                          <a:pt x="231647" y="2286"/>
                        </a:lnTo>
                      </a:path>
                      <a:path w="754380" h="546735">
                        <a:moveTo>
                          <a:pt x="262127" y="44957"/>
                        </a:moveTo>
                        <a:lnTo>
                          <a:pt x="262127" y="61721"/>
                        </a:lnTo>
                      </a:path>
                      <a:path w="754380" h="546735">
                        <a:moveTo>
                          <a:pt x="263651" y="44957"/>
                        </a:moveTo>
                        <a:lnTo>
                          <a:pt x="263651" y="61721"/>
                        </a:lnTo>
                      </a:path>
                      <a:path w="754380" h="546735">
                        <a:moveTo>
                          <a:pt x="277368" y="44957"/>
                        </a:moveTo>
                        <a:lnTo>
                          <a:pt x="277368" y="61721"/>
                        </a:lnTo>
                      </a:path>
                      <a:path w="754380" h="546735">
                        <a:moveTo>
                          <a:pt x="231647" y="43433"/>
                        </a:moveTo>
                        <a:lnTo>
                          <a:pt x="230124" y="44957"/>
                        </a:lnTo>
                        <a:lnTo>
                          <a:pt x="230886" y="46481"/>
                        </a:lnTo>
                        <a:lnTo>
                          <a:pt x="231647" y="47243"/>
                        </a:lnTo>
                        <a:lnTo>
                          <a:pt x="233171" y="46481"/>
                        </a:lnTo>
                        <a:lnTo>
                          <a:pt x="233933" y="44957"/>
                        </a:lnTo>
                      </a:path>
                      <a:path w="754380" h="546735">
                        <a:moveTo>
                          <a:pt x="252983" y="44957"/>
                        </a:moveTo>
                        <a:lnTo>
                          <a:pt x="252983" y="61721"/>
                        </a:lnTo>
                      </a:path>
                      <a:path w="754380" h="546735">
                        <a:moveTo>
                          <a:pt x="251459" y="44957"/>
                        </a:moveTo>
                        <a:lnTo>
                          <a:pt x="251459" y="61721"/>
                        </a:lnTo>
                      </a:path>
                      <a:path w="754380" h="546735">
                        <a:moveTo>
                          <a:pt x="277368" y="44957"/>
                        </a:moveTo>
                        <a:lnTo>
                          <a:pt x="233933" y="44957"/>
                        </a:lnTo>
                      </a:path>
                      <a:path w="754380" h="546735">
                        <a:moveTo>
                          <a:pt x="231647" y="2286"/>
                        </a:moveTo>
                        <a:lnTo>
                          <a:pt x="231647" y="43433"/>
                        </a:lnTo>
                      </a:path>
                      <a:path w="754380" h="546735">
                        <a:moveTo>
                          <a:pt x="754380" y="546353"/>
                        </a:moveTo>
                        <a:lnTo>
                          <a:pt x="744474" y="527303"/>
                        </a:lnTo>
                      </a:path>
                    </a:pathLst>
                  </a:custGeom>
                  <a:ln w="3175">
                    <a:solidFill>
                      <a:srgbClr val="000000"/>
                    </a:solidFill>
                  </a:ln>
                </p:spPr>
                <p:txBody>
                  <a:bodyPr wrap="square" lIns="0" tIns="0" rIns="0" bIns="0" rtlCol="0"/>
                  <a:lstStyle/>
                  <a:p>
                    <a:endParaRPr sz="800"/>
                  </a:p>
                </p:txBody>
              </p:sp>
              <p:sp>
                <p:nvSpPr>
                  <p:cNvPr id="332" name="object 315">
                    <a:extLst>
                      <a:ext uri="{FF2B5EF4-FFF2-40B4-BE49-F238E27FC236}">
                        <a16:creationId xmlns:a16="http://schemas.microsoft.com/office/drawing/2014/main" id="{B8043FEB-6F49-E7BF-D6E8-76C02C7EB2E9}"/>
                      </a:ext>
                    </a:extLst>
                  </p:cNvPr>
                  <p:cNvSpPr/>
                  <p:nvPr/>
                </p:nvSpPr>
                <p:spPr>
                  <a:xfrm>
                    <a:off x="2564130" y="3912107"/>
                    <a:ext cx="0" cy="50800"/>
                  </a:xfrm>
                  <a:custGeom>
                    <a:avLst/>
                    <a:gdLst/>
                    <a:ahLst/>
                    <a:cxnLst/>
                    <a:rect l="l" t="t" r="r" b="b"/>
                    <a:pathLst>
                      <a:path h="50800">
                        <a:moveTo>
                          <a:pt x="0" y="50291"/>
                        </a:moveTo>
                        <a:lnTo>
                          <a:pt x="0" y="0"/>
                        </a:lnTo>
                      </a:path>
                    </a:pathLst>
                  </a:custGeom>
                  <a:ln w="3175">
                    <a:solidFill>
                      <a:srgbClr val="006500"/>
                    </a:solidFill>
                  </a:ln>
                </p:spPr>
                <p:txBody>
                  <a:bodyPr wrap="square" lIns="0" tIns="0" rIns="0" bIns="0" rtlCol="0"/>
                  <a:lstStyle/>
                  <a:p>
                    <a:endParaRPr sz="800"/>
                  </a:p>
                </p:txBody>
              </p:sp>
              <p:sp>
                <p:nvSpPr>
                  <p:cNvPr id="333" name="object 316">
                    <a:extLst>
                      <a:ext uri="{FF2B5EF4-FFF2-40B4-BE49-F238E27FC236}">
                        <a16:creationId xmlns:a16="http://schemas.microsoft.com/office/drawing/2014/main" id="{B2658626-5A76-8EAC-8580-9518044D74A0}"/>
                      </a:ext>
                    </a:extLst>
                  </p:cNvPr>
                  <p:cNvSpPr/>
                  <p:nvPr/>
                </p:nvSpPr>
                <p:spPr>
                  <a:xfrm>
                    <a:off x="2558034" y="3895343"/>
                    <a:ext cx="0" cy="37465"/>
                  </a:xfrm>
                  <a:custGeom>
                    <a:avLst/>
                    <a:gdLst/>
                    <a:ahLst/>
                    <a:cxnLst/>
                    <a:rect l="l" t="t" r="r" b="b"/>
                    <a:pathLst>
                      <a:path h="37464">
                        <a:moveTo>
                          <a:pt x="0" y="37337"/>
                        </a:moveTo>
                        <a:lnTo>
                          <a:pt x="0" y="0"/>
                        </a:lnTo>
                      </a:path>
                    </a:pathLst>
                  </a:custGeom>
                  <a:ln w="3175">
                    <a:solidFill>
                      <a:srgbClr val="000000"/>
                    </a:solidFill>
                  </a:ln>
                </p:spPr>
                <p:txBody>
                  <a:bodyPr wrap="square" lIns="0" tIns="0" rIns="0" bIns="0" rtlCol="0"/>
                  <a:lstStyle/>
                  <a:p>
                    <a:endParaRPr sz="800"/>
                  </a:p>
                </p:txBody>
              </p:sp>
              <p:sp>
                <p:nvSpPr>
                  <p:cNvPr id="334" name="object 317">
                    <a:extLst>
                      <a:ext uri="{FF2B5EF4-FFF2-40B4-BE49-F238E27FC236}">
                        <a16:creationId xmlns:a16="http://schemas.microsoft.com/office/drawing/2014/main" id="{2F06FA86-D781-57CF-59D1-2B2473F50217}"/>
                      </a:ext>
                    </a:extLst>
                  </p:cNvPr>
                  <p:cNvSpPr/>
                  <p:nvPr/>
                </p:nvSpPr>
                <p:spPr>
                  <a:xfrm>
                    <a:off x="2653284" y="3912107"/>
                    <a:ext cx="109220" cy="45085"/>
                  </a:xfrm>
                  <a:custGeom>
                    <a:avLst/>
                    <a:gdLst/>
                    <a:ahLst/>
                    <a:cxnLst/>
                    <a:rect l="l" t="t" r="r" b="b"/>
                    <a:pathLst>
                      <a:path w="109219" h="45085">
                        <a:moveTo>
                          <a:pt x="108966" y="44957"/>
                        </a:moveTo>
                        <a:lnTo>
                          <a:pt x="90678" y="28955"/>
                        </a:lnTo>
                        <a:lnTo>
                          <a:pt x="70104" y="16763"/>
                        </a:lnTo>
                        <a:lnTo>
                          <a:pt x="48006" y="7619"/>
                        </a:lnTo>
                        <a:lnTo>
                          <a:pt x="24384" y="1524"/>
                        </a:lnTo>
                        <a:lnTo>
                          <a:pt x="0" y="0"/>
                        </a:lnTo>
                      </a:path>
                    </a:pathLst>
                  </a:custGeom>
                  <a:ln w="3175">
                    <a:solidFill>
                      <a:srgbClr val="006500"/>
                    </a:solidFill>
                  </a:ln>
                </p:spPr>
                <p:txBody>
                  <a:bodyPr wrap="square" lIns="0" tIns="0" rIns="0" bIns="0" rtlCol="0"/>
                  <a:lstStyle/>
                  <a:p>
                    <a:endParaRPr sz="800"/>
                  </a:p>
                </p:txBody>
              </p:sp>
              <p:sp>
                <p:nvSpPr>
                  <p:cNvPr id="335" name="object 318">
                    <a:extLst>
                      <a:ext uri="{FF2B5EF4-FFF2-40B4-BE49-F238E27FC236}">
                        <a16:creationId xmlns:a16="http://schemas.microsoft.com/office/drawing/2014/main" id="{76E8DE14-82F4-3980-ED7A-189F13C07EE4}"/>
                      </a:ext>
                    </a:extLst>
                  </p:cNvPr>
                  <p:cNvSpPr/>
                  <p:nvPr/>
                </p:nvSpPr>
                <p:spPr>
                  <a:xfrm>
                    <a:off x="2388108" y="3706367"/>
                    <a:ext cx="416559" cy="241300"/>
                  </a:xfrm>
                  <a:custGeom>
                    <a:avLst/>
                    <a:gdLst/>
                    <a:ahLst/>
                    <a:cxnLst/>
                    <a:rect l="l" t="t" r="r" b="b"/>
                    <a:pathLst>
                      <a:path w="416560" h="241300">
                        <a:moveTo>
                          <a:pt x="416052" y="210312"/>
                        </a:moveTo>
                        <a:lnTo>
                          <a:pt x="367284" y="180594"/>
                        </a:lnTo>
                        <a:lnTo>
                          <a:pt x="317754" y="153924"/>
                        </a:lnTo>
                        <a:lnTo>
                          <a:pt x="266700" y="129540"/>
                        </a:lnTo>
                        <a:lnTo>
                          <a:pt x="214884" y="107442"/>
                        </a:lnTo>
                      </a:path>
                      <a:path w="416560" h="241300">
                        <a:moveTo>
                          <a:pt x="416052" y="0"/>
                        </a:moveTo>
                        <a:lnTo>
                          <a:pt x="416052" y="210312"/>
                        </a:lnTo>
                      </a:path>
                      <a:path w="416560" h="241300">
                        <a:moveTo>
                          <a:pt x="30480" y="240792"/>
                        </a:moveTo>
                        <a:lnTo>
                          <a:pt x="30480" y="188976"/>
                        </a:lnTo>
                      </a:path>
                      <a:path w="416560" h="241300">
                        <a:moveTo>
                          <a:pt x="0" y="188976"/>
                        </a:moveTo>
                        <a:lnTo>
                          <a:pt x="0" y="240792"/>
                        </a:lnTo>
                      </a:path>
                    </a:pathLst>
                  </a:custGeom>
                  <a:ln w="3175">
                    <a:solidFill>
                      <a:srgbClr val="000000"/>
                    </a:solidFill>
                  </a:ln>
                </p:spPr>
                <p:txBody>
                  <a:bodyPr wrap="square" lIns="0" tIns="0" rIns="0" bIns="0" rtlCol="0"/>
                  <a:lstStyle/>
                  <a:p>
                    <a:endParaRPr sz="800"/>
                  </a:p>
                </p:txBody>
              </p:sp>
              <p:sp>
                <p:nvSpPr>
                  <p:cNvPr id="336" name="object 319">
                    <a:extLst>
                      <a:ext uri="{FF2B5EF4-FFF2-40B4-BE49-F238E27FC236}">
                        <a16:creationId xmlns:a16="http://schemas.microsoft.com/office/drawing/2014/main" id="{78B508BC-FF0E-EA6A-FA7D-914081F9883A}"/>
                      </a:ext>
                    </a:extLst>
                  </p:cNvPr>
                  <p:cNvSpPr/>
                  <p:nvPr/>
                </p:nvSpPr>
                <p:spPr>
                  <a:xfrm>
                    <a:off x="2403347" y="3808475"/>
                    <a:ext cx="0" cy="154940"/>
                  </a:xfrm>
                  <a:custGeom>
                    <a:avLst/>
                    <a:gdLst/>
                    <a:ahLst/>
                    <a:cxnLst/>
                    <a:rect l="l" t="t" r="r" b="b"/>
                    <a:pathLst>
                      <a:path h="154939">
                        <a:moveTo>
                          <a:pt x="0" y="154686"/>
                        </a:moveTo>
                        <a:lnTo>
                          <a:pt x="0" y="0"/>
                        </a:lnTo>
                      </a:path>
                    </a:pathLst>
                  </a:custGeom>
                  <a:ln w="3175">
                    <a:solidFill>
                      <a:srgbClr val="00FFFF"/>
                    </a:solidFill>
                  </a:ln>
                </p:spPr>
                <p:txBody>
                  <a:bodyPr wrap="square" lIns="0" tIns="0" rIns="0" bIns="0" rtlCol="0"/>
                  <a:lstStyle/>
                  <a:p>
                    <a:endParaRPr sz="800"/>
                  </a:p>
                </p:txBody>
              </p:sp>
              <p:sp>
                <p:nvSpPr>
                  <p:cNvPr id="337" name="object 320">
                    <a:extLst>
                      <a:ext uri="{FF2B5EF4-FFF2-40B4-BE49-F238E27FC236}">
                        <a16:creationId xmlns:a16="http://schemas.microsoft.com/office/drawing/2014/main" id="{374BB268-C2EA-3F28-F36D-EDBAD183E86A}"/>
                      </a:ext>
                    </a:extLst>
                  </p:cNvPr>
                  <p:cNvSpPr/>
                  <p:nvPr/>
                </p:nvSpPr>
                <p:spPr>
                  <a:xfrm>
                    <a:off x="2391918" y="3878579"/>
                    <a:ext cx="24130" cy="72390"/>
                  </a:xfrm>
                  <a:custGeom>
                    <a:avLst/>
                    <a:gdLst/>
                    <a:ahLst/>
                    <a:cxnLst/>
                    <a:rect l="l" t="t" r="r" b="b"/>
                    <a:pathLst>
                      <a:path w="24130" h="72389">
                        <a:moveTo>
                          <a:pt x="23621" y="72390"/>
                        </a:moveTo>
                        <a:lnTo>
                          <a:pt x="23621" y="0"/>
                        </a:lnTo>
                      </a:path>
                      <a:path w="24130" h="72389">
                        <a:moveTo>
                          <a:pt x="0" y="72390"/>
                        </a:moveTo>
                        <a:lnTo>
                          <a:pt x="0" y="0"/>
                        </a:lnTo>
                      </a:path>
                    </a:pathLst>
                  </a:custGeom>
                  <a:ln w="3175">
                    <a:solidFill>
                      <a:srgbClr val="006500"/>
                    </a:solidFill>
                  </a:ln>
                </p:spPr>
                <p:txBody>
                  <a:bodyPr wrap="square" lIns="0" tIns="0" rIns="0" bIns="0" rtlCol="0"/>
                  <a:lstStyle/>
                  <a:p>
                    <a:endParaRPr sz="800"/>
                  </a:p>
                </p:txBody>
              </p:sp>
              <p:sp>
                <p:nvSpPr>
                  <p:cNvPr id="338" name="object 321">
                    <a:extLst>
                      <a:ext uri="{FF2B5EF4-FFF2-40B4-BE49-F238E27FC236}">
                        <a16:creationId xmlns:a16="http://schemas.microsoft.com/office/drawing/2014/main" id="{718C4F6E-55B3-F615-B440-0CBD8ED19413}"/>
                      </a:ext>
                    </a:extLst>
                  </p:cNvPr>
                  <p:cNvSpPr/>
                  <p:nvPr/>
                </p:nvSpPr>
                <p:spPr>
                  <a:xfrm>
                    <a:off x="2435352" y="3895343"/>
                    <a:ext cx="123189" cy="37465"/>
                  </a:xfrm>
                  <a:custGeom>
                    <a:avLst/>
                    <a:gdLst/>
                    <a:ahLst/>
                    <a:cxnLst/>
                    <a:rect l="l" t="t" r="r" b="b"/>
                    <a:pathLst>
                      <a:path w="123189" h="37464">
                        <a:moveTo>
                          <a:pt x="57912" y="37337"/>
                        </a:moveTo>
                        <a:lnTo>
                          <a:pt x="94487" y="0"/>
                        </a:lnTo>
                      </a:path>
                      <a:path w="123189" h="37464">
                        <a:moveTo>
                          <a:pt x="0" y="37337"/>
                        </a:moveTo>
                        <a:lnTo>
                          <a:pt x="36575" y="0"/>
                        </a:lnTo>
                      </a:path>
                      <a:path w="123189" h="37464">
                        <a:moveTo>
                          <a:pt x="115824" y="37337"/>
                        </a:moveTo>
                        <a:lnTo>
                          <a:pt x="122681" y="30479"/>
                        </a:lnTo>
                      </a:path>
                    </a:pathLst>
                  </a:custGeom>
                  <a:ln w="3175">
                    <a:solidFill>
                      <a:srgbClr val="FF0000"/>
                    </a:solidFill>
                  </a:ln>
                </p:spPr>
                <p:txBody>
                  <a:bodyPr wrap="square" lIns="0" tIns="0" rIns="0" bIns="0" rtlCol="0"/>
                  <a:lstStyle/>
                  <a:p>
                    <a:endParaRPr sz="800"/>
                  </a:p>
                </p:txBody>
              </p:sp>
              <p:sp>
                <p:nvSpPr>
                  <p:cNvPr id="339" name="object 322">
                    <a:extLst>
                      <a:ext uri="{FF2B5EF4-FFF2-40B4-BE49-F238E27FC236}">
                        <a16:creationId xmlns:a16="http://schemas.microsoft.com/office/drawing/2014/main" id="{5A7D8B96-1DE8-D8AA-411B-44E974DBD9A5}"/>
                      </a:ext>
                    </a:extLst>
                  </p:cNvPr>
                  <p:cNvSpPr/>
                  <p:nvPr/>
                </p:nvSpPr>
                <p:spPr>
                  <a:xfrm>
                    <a:off x="2983230" y="4315967"/>
                    <a:ext cx="63500" cy="0"/>
                  </a:xfrm>
                  <a:custGeom>
                    <a:avLst/>
                    <a:gdLst/>
                    <a:ahLst/>
                    <a:cxnLst/>
                    <a:rect l="l" t="t" r="r" b="b"/>
                    <a:pathLst>
                      <a:path w="63500">
                        <a:moveTo>
                          <a:pt x="63245" y="0"/>
                        </a:moveTo>
                        <a:lnTo>
                          <a:pt x="0" y="0"/>
                        </a:lnTo>
                      </a:path>
                    </a:pathLst>
                  </a:custGeom>
                  <a:ln w="3175">
                    <a:solidFill>
                      <a:srgbClr val="00FFFF"/>
                    </a:solidFill>
                  </a:ln>
                </p:spPr>
                <p:txBody>
                  <a:bodyPr wrap="square" lIns="0" tIns="0" rIns="0" bIns="0" rtlCol="0"/>
                  <a:lstStyle/>
                  <a:p>
                    <a:endParaRPr sz="800"/>
                  </a:p>
                </p:txBody>
              </p:sp>
              <p:sp>
                <p:nvSpPr>
                  <p:cNvPr id="340" name="object 323">
                    <a:extLst>
                      <a:ext uri="{FF2B5EF4-FFF2-40B4-BE49-F238E27FC236}">
                        <a16:creationId xmlns:a16="http://schemas.microsoft.com/office/drawing/2014/main" id="{3F4D6EBC-99A7-23A3-E490-83EA454CDB37}"/>
                      </a:ext>
                    </a:extLst>
                  </p:cNvPr>
                  <p:cNvSpPr/>
                  <p:nvPr/>
                </p:nvSpPr>
                <p:spPr>
                  <a:xfrm>
                    <a:off x="3031997" y="4200905"/>
                    <a:ext cx="36830" cy="71120"/>
                  </a:xfrm>
                  <a:custGeom>
                    <a:avLst/>
                    <a:gdLst/>
                    <a:ahLst/>
                    <a:cxnLst/>
                    <a:rect l="l" t="t" r="r" b="b"/>
                    <a:pathLst>
                      <a:path w="36830" h="71120">
                        <a:moveTo>
                          <a:pt x="36575" y="70866"/>
                        </a:moveTo>
                        <a:lnTo>
                          <a:pt x="32765" y="51054"/>
                        </a:lnTo>
                        <a:lnTo>
                          <a:pt x="25145" y="32766"/>
                        </a:lnTo>
                        <a:lnTo>
                          <a:pt x="14477" y="15240"/>
                        </a:lnTo>
                        <a:lnTo>
                          <a:pt x="0" y="0"/>
                        </a:lnTo>
                      </a:path>
                    </a:pathLst>
                  </a:custGeom>
                  <a:ln w="3175">
                    <a:solidFill>
                      <a:srgbClr val="006500"/>
                    </a:solidFill>
                  </a:ln>
                </p:spPr>
                <p:txBody>
                  <a:bodyPr wrap="square" lIns="0" tIns="0" rIns="0" bIns="0" rtlCol="0"/>
                  <a:lstStyle/>
                  <a:p>
                    <a:endParaRPr sz="800"/>
                  </a:p>
                </p:txBody>
              </p:sp>
              <p:sp>
                <p:nvSpPr>
                  <p:cNvPr id="341" name="object 324">
                    <a:extLst>
                      <a:ext uri="{FF2B5EF4-FFF2-40B4-BE49-F238E27FC236}">
                        <a16:creationId xmlns:a16="http://schemas.microsoft.com/office/drawing/2014/main" id="{2BC0C80C-2EFF-8112-8CB6-C465C4AB5439}"/>
                      </a:ext>
                    </a:extLst>
                  </p:cNvPr>
                  <p:cNvSpPr/>
                  <p:nvPr/>
                </p:nvSpPr>
                <p:spPr>
                  <a:xfrm>
                    <a:off x="2537459" y="4370069"/>
                    <a:ext cx="455295" cy="186690"/>
                  </a:xfrm>
                  <a:custGeom>
                    <a:avLst/>
                    <a:gdLst/>
                    <a:ahLst/>
                    <a:cxnLst/>
                    <a:rect l="l" t="t" r="r" b="b"/>
                    <a:pathLst>
                      <a:path w="455294" h="186689">
                        <a:moveTo>
                          <a:pt x="391667" y="153924"/>
                        </a:moveTo>
                        <a:lnTo>
                          <a:pt x="435101" y="129539"/>
                        </a:lnTo>
                        <a:lnTo>
                          <a:pt x="454913" y="83057"/>
                        </a:lnTo>
                        <a:lnTo>
                          <a:pt x="453389" y="66293"/>
                        </a:lnTo>
                        <a:lnTo>
                          <a:pt x="428244" y="22859"/>
                        </a:lnTo>
                        <a:lnTo>
                          <a:pt x="381762" y="4571"/>
                        </a:lnTo>
                        <a:lnTo>
                          <a:pt x="364997" y="6095"/>
                        </a:lnTo>
                        <a:lnTo>
                          <a:pt x="321563" y="32003"/>
                        </a:lnTo>
                        <a:lnTo>
                          <a:pt x="304800" y="79247"/>
                        </a:lnTo>
                        <a:lnTo>
                          <a:pt x="306323" y="96012"/>
                        </a:lnTo>
                        <a:lnTo>
                          <a:pt x="332994" y="138683"/>
                        </a:lnTo>
                        <a:lnTo>
                          <a:pt x="381000" y="154685"/>
                        </a:lnTo>
                      </a:path>
                      <a:path w="455294" h="186689">
                        <a:moveTo>
                          <a:pt x="160019" y="60959"/>
                        </a:moveTo>
                        <a:lnTo>
                          <a:pt x="135635" y="18287"/>
                        </a:lnTo>
                        <a:lnTo>
                          <a:pt x="110489" y="11429"/>
                        </a:lnTo>
                        <a:lnTo>
                          <a:pt x="97535" y="13715"/>
                        </a:lnTo>
                        <a:lnTo>
                          <a:pt x="62483" y="48005"/>
                        </a:lnTo>
                        <a:lnTo>
                          <a:pt x="60959" y="60959"/>
                        </a:lnTo>
                        <a:lnTo>
                          <a:pt x="62483" y="73913"/>
                        </a:lnTo>
                        <a:lnTo>
                          <a:pt x="97535" y="108965"/>
                        </a:lnTo>
                        <a:lnTo>
                          <a:pt x="110489" y="110489"/>
                        </a:lnTo>
                        <a:lnTo>
                          <a:pt x="123443" y="108965"/>
                        </a:lnTo>
                        <a:lnTo>
                          <a:pt x="158495" y="73913"/>
                        </a:lnTo>
                        <a:lnTo>
                          <a:pt x="160019" y="60959"/>
                        </a:lnTo>
                      </a:path>
                      <a:path w="455294" h="186689">
                        <a:moveTo>
                          <a:pt x="110489" y="116585"/>
                        </a:moveTo>
                        <a:lnTo>
                          <a:pt x="150113" y="100583"/>
                        </a:lnTo>
                        <a:lnTo>
                          <a:pt x="166115" y="60959"/>
                        </a:lnTo>
                        <a:lnTo>
                          <a:pt x="163829" y="46481"/>
                        </a:lnTo>
                        <a:lnTo>
                          <a:pt x="158495" y="33527"/>
                        </a:lnTo>
                        <a:lnTo>
                          <a:pt x="150113" y="22097"/>
                        </a:lnTo>
                        <a:lnTo>
                          <a:pt x="138683" y="12953"/>
                        </a:lnTo>
                        <a:lnTo>
                          <a:pt x="124967" y="7619"/>
                        </a:lnTo>
                        <a:lnTo>
                          <a:pt x="110489" y="6095"/>
                        </a:lnTo>
                      </a:path>
                      <a:path w="455294" h="186689">
                        <a:moveTo>
                          <a:pt x="0" y="2285"/>
                        </a:moveTo>
                        <a:lnTo>
                          <a:pt x="0" y="185165"/>
                        </a:lnTo>
                      </a:path>
                      <a:path w="455294" h="186689">
                        <a:moveTo>
                          <a:pt x="61721" y="0"/>
                        </a:moveTo>
                        <a:lnTo>
                          <a:pt x="61721" y="186689"/>
                        </a:lnTo>
                      </a:path>
                    </a:pathLst>
                  </a:custGeom>
                  <a:ln w="3175">
                    <a:solidFill>
                      <a:srgbClr val="000000"/>
                    </a:solidFill>
                  </a:ln>
                </p:spPr>
                <p:txBody>
                  <a:bodyPr wrap="square" lIns="0" tIns="0" rIns="0" bIns="0" rtlCol="0"/>
                  <a:lstStyle/>
                  <a:p>
                    <a:endParaRPr sz="800"/>
                  </a:p>
                </p:txBody>
              </p:sp>
              <p:sp>
                <p:nvSpPr>
                  <p:cNvPr id="342" name="object 325">
                    <a:extLst>
                      <a:ext uri="{FF2B5EF4-FFF2-40B4-BE49-F238E27FC236}">
                        <a16:creationId xmlns:a16="http://schemas.microsoft.com/office/drawing/2014/main" id="{0E603D37-8FE4-6096-DCED-00228D53504D}"/>
                      </a:ext>
                    </a:extLst>
                  </p:cNvPr>
                  <p:cNvSpPr/>
                  <p:nvPr/>
                </p:nvSpPr>
                <p:spPr>
                  <a:xfrm>
                    <a:off x="2647950" y="4355591"/>
                    <a:ext cx="269240" cy="184785"/>
                  </a:xfrm>
                  <a:custGeom>
                    <a:avLst/>
                    <a:gdLst/>
                    <a:ahLst/>
                    <a:cxnLst/>
                    <a:rect l="l" t="t" r="r" b="b"/>
                    <a:pathLst>
                      <a:path w="269239" h="184785">
                        <a:moveTo>
                          <a:pt x="0" y="0"/>
                        </a:moveTo>
                        <a:lnTo>
                          <a:pt x="0" y="151637"/>
                        </a:lnTo>
                      </a:path>
                      <a:path w="269239" h="184785">
                        <a:moveTo>
                          <a:pt x="268986" y="3810"/>
                        </a:moveTo>
                        <a:lnTo>
                          <a:pt x="268986" y="184404"/>
                        </a:lnTo>
                      </a:path>
                    </a:pathLst>
                  </a:custGeom>
                  <a:ln w="3175">
                    <a:solidFill>
                      <a:srgbClr val="00FFFF"/>
                    </a:solidFill>
                  </a:ln>
                </p:spPr>
                <p:txBody>
                  <a:bodyPr wrap="square" lIns="0" tIns="0" rIns="0" bIns="0" rtlCol="0"/>
                  <a:lstStyle/>
                  <a:p>
                    <a:endParaRPr sz="800"/>
                  </a:p>
                </p:txBody>
              </p:sp>
              <p:sp>
                <p:nvSpPr>
                  <p:cNvPr id="343" name="object 326">
                    <a:extLst>
                      <a:ext uri="{FF2B5EF4-FFF2-40B4-BE49-F238E27FC236}">
                        <a16:creationId xmlns:a16="http://schemas.microsoft.com/office/drawing/2014/main" id="{93E73763-61B3-0E36-F176-CFDF17AA1BEC}"/>
                      </a:ext>
                    </a:extLst>
                  </p:cNvPr>
                  <p:cNvSpPr/>
                  <p:nvPr/>
                </p:nvSpPr>
                <p:spPr>
                  <a:xfrm>
                    <a:off x="2772918" y="4295393"/>
                    <a:ext cx="253365" cy="509270"/>
                  </a:xfrm>
                  <a:custGeom>
                    <a:avLst/>
                    <a:gdLst/>
                    <a:ahLst/>
                    <a:cxnLst/>
                    <a:rect l="l" t="t" r="r" b="b"/>
                    <a:pathLst>
                      <a:path w="253364" h="509270">
                        <a:moveTo>
                          <a:pt x="252983" y="509015"/>
                        </a:moveTo>
                        <a:lnTo>
                          <a:pt x="252983" y="0"/>
                        </a:lnTo>
                      </a:path>
                      <a:path w="253364" h="509270">
                        <a:moveTo>
                          <a:pt x="10668" y="28193"/>
                        </a:moveTo>
                        <a:lnTo>
                          <a:pt x="10668" y="267461"/>
                        </a:lnTo>
                      </a:path>
                      <a:path w="253364" h="509270">
                        <a:moveTo>
                          <a:pt x="0" y="28193"/>
                        </a:moveTo>
                        <a:lnTo>
                          <a:pt x="0" y="308609"/>
                        </a:lnTo>
                      </a:path>
                    </a:pathLst>
                  </a:custGeom>
                  <a:ln w="3175">
                    <a:solidFill>
                      <a:srgbClr val="000000"/>
                    </a:solidFill>
                  </a:ln>
                </p:spPr>
                <p:txBody>
                  <a:bodyPr wrap="square" lIns="0" tIns="0" rIns="0" bIns="0" rtlCol="0"/>
                  <a:lstStyle/>
                  <a:p>
                    <a:endParaRPr sz="800"/>
                  </a:p>
                </p:txBody>
              </p:sp>
              <p:sp>
                <p:nvSpPr>
                  <p:cNvPr id="344" name="object 327">
                    <a:extLst>
                      <a:ext uri="{FF2B5EF4-FFF2-40B4-BE49-F238E27FC236}">
                        <a16:creationId xmlns:a16="http://schemas.microsoft.com/office/drawing/2014/main" id="{DBC93615-6AB7-F547-0DF4-180A5D6D9D1B}"/>
                      </a:ext>
                    </a:extLst>
                  </p:cNvPr>
                  <p:cNvSpPr/>
                  <p:nvPr/>
                </p:nvSpPr>
                <p:spPr>
                  <a:xfrm>
                    <a:off x="2801874" y="4323587"/>
                    <a:ext cx="0" cy="201295"/>
                  </a:xfrm>
                  <a:custGeom>
                    <a:avLst/>
                    <a:gdLst/>
                    <a:ahLst/>
                    <a:cxnLst/>
                    <a:rect l="l" t="t" r="r" b="b"/>
                    <a:pathLst>
                      <a:path h="201295">
                        <a:moveTo>
                          <a:pt x="0" y="0"/>
                        </a:moveTo>
                        <a:lnTo>
                          <a:pt x="0" y="201167"/>
                        </a:lnTo>
                      </a:path>
                    </a:pathLst>
                  </a:custGeom>
                  <a:ln w="3175">
                    <a:solidFill>
                      <a:srgbClr val="006500"/>
                    </a:solidFill>
                  </a:ln>
                </p:spPr>
                <p:txBody>
                  <a:bodyPr wrap="square" lIns="0" tIns="0" rIns="0" bIns="0" rtlCol="0"/>
                  <a:lstStyle/>
                  <a:p>
                    <a:endParaRPr sz="800"/>
                  </a:p>
                </p:txBody>
              </p:sp>
              <p:sp>
                <p:nvSpPr>
                  <p:cNvPr id="345" name="object 328">
                    <a:extLst>
                      <a:ext uri="{FF2B5EF4-FFF2-40B4-BE49-F238E27FC236}">
                        <a16:creationId xmlns:a16="http://schemas.microsoft.com/office/drawing/2014/main" id="{D106A699-5736-41A5-0FE9-FDB1F62A8C2F}"/>
                      </a:ext>
                    </a:extLst>
                  </p:cNvPr>
                  <p:cNvSpPr/>
                  <p:nvPr/>
                </p:nvSpPr>
                <p:spPr>
                  <a:xfrm>
                    <a:off x="2571750" y="4431029"/>
                    <a:ext cx="178435" cy="247015"/>
                  </a:xfrm>
                  <a:custGeom>
                    <a:avLst/>
                    <a:gdLst/>
                    <a:ahLst/>
                    <a:cxnLst/>
                    <a:rect l="l" t="t" r="r" b="b"/>
                    <a:pathLst>
                      <a:path w="178435" h="247014">
                        <a:moveTo>
                          <a:pt x="0" y="0"/>
                        </a:moveTo>
                        <a:lnTo>
                          <a:pt x="152400" y="0"/>
                        </a:lnTo>
                      </a:path>
                      <a:path w="178435" h="247014">
                        <a:moveTo>
                          <a:pt x="178307" y="246887"/>
                        </a:moveTo>
                        <a:lnTo>
                          <a:pt x="1524" y="246887"/>
                        </a:lnTo>
                      </a:path>
                    </a:pathLst>
                  </a:custGeom>
                  <a:ln w="3175">
                    <a:solidFill>
                      <a:srgbClr val="00FFFF"/>
                    </a:solidFill>
                  </a:ln>
                </p:spPr>
                <p:txBody>
                  <a:bodyPr wrap="square" lIns="0" tIns="0" rIns="0" bIns="0" rtlCol="0"/>
                  <a:lstStyle/>
                  <a:p>
                    <a:endParaRPr sz="800"/>
                  </a:p>
                </p:txBody>
              </p:sp>
              <p:sp>
                <p:nvSpPr>
                  <p:cNvPr id="346" name="object 329">
                    <a:extLst>
                      <a:ext uri="{FF2B5EF4-FFF2-40B4-BE49-F238E27FC236}">
                        <a16:creationId xmlns:a16="http://schemas.microsoft.com/office/drawing/2014/main" id="{7B400560-0701-6A48-27F2-501F0A1808F8}"/>
                      </a:ext>
                    </a:extLst>
                  </p:cNvPr>
                  <p:cNvSpPr/>
                  <p:nvPr/>
                </p:nvSpPr>
                <p:spPr>
                  <a:xfrm>
                    <a:off x="2599181" y="4610099"/>
                    <a:ext cx="130810" cy="135890"/>
                  </a:xfrm>
                  <a:custGeom>
                    <a:avLst/>
                    <a:gdLst/>
                    <a:ahLst/>
                    <a:cxnLst/>
                    <a:rect l="l" t="t" r="r" b="b"/>
                    <a:pathLst>
                      <a:path w="130810" h="135889">
                        <a:moveTo>
                          <a:pt x="118110" y="67817"/>
                        </a:moveTo>
                        <a:lnTo>
                          <a:pt x="102107" y="27432"/>
                        </a:lnTo>
                        <a:lnTo>
                          <a:pt x="62484" y="11429"/>
                        </a:lnTo>
                        <a:lnTo>
                          <a:pt x="47243" y="12953"/>
                        </a:lnTo>
                        <a:lnTo>
                          <a:pt x="13716" y="39624"/>
                        </a:lnTo>
                        <a:lnTo>
                          <a:pt x="6095" y="67817"/>
                        </a:lnTo>
                        <a:lnTo>
                          <a:pt x="7619" y="82296"/>
                        </a:lnTo>
                        <a:lnTo>
                          <a:pt x="34290" y="115824"/>
                        </a:lnTo>
                        <a:lnTo>
                          <a:pt x="62484" y="123444"/>
                        </a:lnTo>
                        <a:lnTo>
                          <a:pt x="76962" y="121920"/>
                        </a:lnTo>
                        <a:lnTo>
                          <a:pt x="110490" y="95250"/>
                        </a:lnTo>
                        <a:lnTo>
                          <a:pt x="118110" y="67817"/>
                        </a:lnTo>
                      </a:path>
                      <a:path w="130810" h="135889">
                        <a:moveTo>
                          <a:pt x="124206" y="67817"/>
                        </a:moveTo>
                        <a:lnTo>
                          <a:pt x="110490" y="28955"/>
                        </a:lnTo>
                        <a:lnTo>
                          <a:pt x="76200" y="6858"/>
                        </a:lnTo>
                        <a:lnTo>
                          <a:pt x="62484" y="5334"/>
                        </a:lnTo>
                        <a:lnTo>
                          <a:pt x="48768" y="6858"/>
                        </a:lnTo>
                        <a:lnTo>
                          <a:pt x="13716" y="28955"/>
                        </a:lnTo>
                        <a:lnTo>
                          <a:pt x="0" y="67817"/>
                        </a:lnTo>
                        <a:lnTo>
                          <a:pt x="1524" y="81534"/>
                        </a:lnTo>
                        <a:lnTo>
                          <a:pt x="23622" y="115824"/>
                        </a:lnTo>
                        <a:lnTo>
                          <a:pt x="62484" y="129539"/>
                        </a:lnTo>
                        <a:lnTo>
                          <a:pt x="76200" y="128015"/>
                        </a:lnTo>
                        <a:lnTo>
                          <a:pt x="110490" y="105917"/>
                        </a:lnTo>
                        <a:lnTo>
                          <a:pt x="124206" y="67817"/>
                        </a:lnTo>
                      </a:path>
                      <a:path w="130810" h="135889">
                        <a:moveTo>
                          <a:pt x="62484" y="135636"/>
                        </a:moveTo>
                        <a:lnTo>
                          <a:pt x="104393" y="120396"/>
                        </a:lnTo>
                        <a:lnTo>
                          <a:pt x="128016" y="82296"/>
                        </a:lnTo>
                        <a:lnTo>
                          <a:pt x="130301" y="67817"/>
                        </a:lnTo>
                        <a:lnTo>
                          <a:pt x="128016" y="52577"/>
                        </a:lnTo>
                        <a:lnTo>
                          <a:pt x="104393" y="14477"/>
                        </a:lnTo>
                        <a:lnTo>
                          <a:pt x="76962" y="1524"/>
                        </a:lnTo>
                        <a:lnTo>
                          <a:pt x="62484" y="0"/>
                        </a:lnTo>
                      </a:path>
                    </a:pathLst>
                  </a:custGeom>
                  <a:ln w="3175">
                    <a:solidFill>
                      <a:srgbClr val="000000"/>
                    </a:solidFill>
                  </a:ln>
                </p:spPr>
                <p:txBody>
                  <a:bodyPr wrap="square" lIns="0" tIns="0" rIns="0" bIns="0" rtlCol="0"/>
                  <a:lstStyle/>
                  <a:p>
                    <a:endParaRPr sz="800"/>
                  </a:p>
                </p:txBody>
              </p:sp>
              <p:sp>
                <p:nvSpPr>
                  <p:cNvPr id="347" name="object 330">
                    <a:extLst>
                      <a:ext uri="{FF2B5EF4-FFF2-40B4-BE49-F238E27FC236}">
                        <a16:creationId xmlns:a16="http://schemas.microsoft.com/office/drawing/2014/main" id="{05289319-3DF0-8743-72D6-6509B598E6F8}"/>
                      </a:ext>
                    </a:extLst>
                  </p:cNvPr>
                  <p:cNvSpPr/>
                  <p:nvPr/>
                </p:nvSpPr>
                <p:spPr>
                  <a:xfrm>
                    <a:off x="2661665" y="4616195"/>
                    <a:ext cx="0" cy="123189"/>
                  </a:xfrm>
                  <a:custGeom>
                    <a:avLst/>
                    <a:gdLst/>
                    <a:ahLst/>
                    <a:cxnLst/>
                    <a:rect l="l" t="t" r="r" b="b"/>
                    <a:pathLst>
                      <a:path h="123189">
                        <a:moveTo>
                          <a:pt x="0" y="122681"/>
                        </a:moveTo>
                        <a:lnTo>
                          <a:pt x="0" y="0"/>
                        </a:lnTo>
                      </a:path>
                    </a:pathLst>
                  </a:custGeom>
                  <a:ln w="3175">
                    <a:solidFill>
                      <a:srgbClr val="00FFFF"/>
                    </a:solidFill>
                  </a:ln>
                </p:spPr>
                <p:txBody>
                  <a:bodyPr wrap="square" lIns="0" tIns="0" rIns="0" bIns="0" rtlCol="0"/>
                  <a:lstStyle/>
                  <a:p>
                    <a:endParaRPr sz="800"/>
                  </a:p>
                </p:txBody>
              </p:sp>
              <p:sp>
                <p:nvSpPr>
                  <p:cNvPr id="348" name="object 331">
                    <a:extLst>
                      <a:ext uri="{FF2B5EF4-FFF2-40B4-BE49-F238E27FC236}">
                        <a16:creationId xmlns:a16="http://schemas.microsoft.com/office/drawing/2014/main" id="{1A0D5732-D451-E72E-DA2D-7643FFE6C710}"/>
                      </a:ext>
                    </a:extLst>
                  </p:cNvPr>
                  <p:cNvSpPr/>
                  <p:nvPr/>
                </p:nvSpPr>
                <p:spPr>
                  <a:xfrm>
                    <a:off x="2485644" y="4604003"/>
                    <a:ext cx="113664" cy="185420"/>
                  </a:xfrm>
                  <a:custGeom>
                    <a:avLst/>
                    <a:gdLst/>
                    <a:ahLst/>
                    <a:cxnLst/>
                    <a:rect l="l" t="t" r="r" b="b"/>
                    <a:pathLst>
                      <a:path w="113664" h="185420">
                        <a:moveTo>
                          <a:pt x="113537" y="184404"/>
                        </a:moveTo>
                        <a:lnTo>
                          <a:pt x="113537" y="0"/>
                        </a:lnTo>
                      </a:path>
                      <a:path w="113664" h="185420">
                        <a:moveTo>
                          <a:pt x="47243" y="158496"/>
                        </a:moveTo>
                        <a:lnTo>
                          <a:pt x="37337" y="158496"/>
                        </a:lnTo>
                      </a:path>
                      <a:path w="113664" h="185420">
                        <a:moveTo>
                          <a:pt x="47243" y="172974"/>
                        </a:moveTo>
                        <a:lnTo>
                          <a:pt x="37337" y="172974"/>
                        </a:lnTo>
                      </a:path>
                      <a:path w="113664" h="185420">
                        <a:moveTo>
                          <a:pt x="47243" y="154686"/>
                        </a:moveTo>
                        <a:lnTo>
                          <a:pt x="37337" y="154686"/>
                        </a:lnTo>
                      </a:path>
                      <a:path w="113664" h="185420">
                        <a:moveTo>
                          <a:pt x="47243" y="177546"/>
                        </a:moveTo>
                        <a:lnTo>
                          <a:pt x="37337" y="177546"/>
                        </a:lnTo>
                      </a:path>
                      <a:path w="113664" h="185420">
                        <a:moveTo>
                          <a:pt x="51816" y="185166"/>
                        </a:moveTo>
                        <a:lnTo>
                          <a:pt x="0" y="185166"/>
                        </a:lnTo>
                      </a:path>
                    </a:pathLst>
                  </a:custGeom>
                  <a:ln w="3175">
                    <a:solidFill>
                      <a:srgbClr val="000000"/>
                    </a:solidFill>
                  </a:ln>
                </p:spPr>
                <p:txBody>
                  <a:bodyPr wrap="square" lIns="0" tIns="0" rIns="0" bIns="0" rtlCol="0"/>
                  <a:lstStyle/>
                  <a:p>
                    <a:endParaRPr sz="800"/>
                  </a:p>
                </p:txBody>
              </p:sp>
              <p:sp>
                <p:nvSpPr>
                  <p:cNvPr id="349" name="object 332">
                    <a:extLst>
                      <a:ext uri="{FF2B5EF4-FFF2-40B4-BE49-F238E27FC236}">
                        <a16:creationId xmlns:a16="http://schemas.microsoft.com/office/drawing/2014/main" id="{B0C80A48-DABD-60E9-1B30-4C9345B6071D}"/>
                      </a:ext>
                    </a:extLst>
                  </p:cNvPr>
                  <p:cNvSpPr/>
                  <p:nvPr/>
                </p:nvSpPr>
                <p:spPr>
                  <a:xfrm>
                    <a:off x="2503169" y="4770119"/>
                    <a:ext cx="128270" cy="0"/>
                  </a:xfrm>
                  <a:custGeom>
                    <a:avLst/>
                    <a:gdLst/>
                    <a:ahLst/>
                    <a:cxnLst/>
                    <a:rect l="l" t="t" r="r" b="b"/>
                    <a:pathLst>
                      <a:path w="128269">
                        <a:moveTo>
                          <a:pt x="128016" y="0"/>
                        </a:moveTo>
                        <a:lnTo>
                          <a:pt x="0" y="0"/>
                        </a:lnTo>
                      </a:path>
                    </a:pathLst>
                  </a:custGeom>
                  <a:ln w="3175">
                    <a:solidFill>
                      <a:srgbClr val="00FFFF"/>
                    </a:solidFill>
                  </a:ln>
                </p:spPr>
                <p:txBody>
                  <a:bodyPr wrap="square" lIns="0" tIns="0" rIns="0" bIns="0" rtlCol="0"/>
                  <a:lstStyle/>
                  <a:p>
                    <a:endParaRPr sz="800"/>
                  </a:p>
                </p:txBody>
              </p:sp>
              <p:sp>
                <p:nvSpPr>
                  <p:cNvPr id="350" name="object 333">
                    <a:extLst>
                      <a:ext uri="{FF2B5EF4-FFF2-40B4-BE49-F238E27FC236}">
                        <a16:creationId xmlns:a16="http://schemas.microsoft.com/office/drawing/2014/main" id="{A651FD14-025D-C5F5-0706-B11FF53A9B67}"/>
                      </a:ext>
                    </a:extLst>
                  </p:cNvPr>
                  <p:cNvSpPr/>
                  <p:nvPr/>
                </p:nvSpPr>
                <p:spPr>
                  <a:xfrm>
                    <a:off x="2430018" y="4732781"/>
                    <a:ext cx="200025" cy="67945"/>
                  </a:xfrm>
                  <a:custGeom>
                    <a:avLst/>
                    <a:gdLst/>
                    <a:ahLst/>
                    <a:cxnLst/>
                    <a:rect l="l" t="t" r="r" b="b"/>
                    <a:pathLst>
                      <a:path w="200025" h="67945">
                        <a:moveTo>
                          <a:pt x="55625" y="56387"/>
                        </a:moveTo>
                        <a:lnTo>
                          <a:pt x="0" y="0"/>
                        </a:lnTo>
                      </a:path>
                      <a:path w="200025" h="67945">
                        <a:moveTo>
                          <a:pt x="82295" y="41147"/>
                        </a:moveTo>
                        <a:lnTo>
                          <a:pt x="92963" y="41147"/>
                        </a:lnTo>
                      </a:path>
                      <a:path w="200025" h="67945">
                        <a:moveTo>
                          <a:pt x="82295" y="33527"/>
                        </a:moveTo>
                        <a:lnTo>
                          <a:pt x="92963" y="33527"/>
                        </a:lnTo>
                      </a:path>
                      <a:path w="200025" h="67945">
                        <a:moveTo>
                          <a:pt x="92963" y="48767"/>
                        </a:moveTo>
                        <a:lnTo>
                          <a:pt x="92963" y="25907"/>
                        </a:lnTo>
                      </a:path>
                      <a:path w="200025" h="67945">
                        <a:moveTo>
                          <a:pt x="84581" y="43433"/>
                        </a:moveTo>
                        <a:lnTo>
                          <a:pt x="84581" y="31241"/>
                        </a:lnTo>
                      </a:path>
                      <a:path w="200025" h="67945">
                        <a:moveTo>
                          <a:pt x="92963" y="43433"/>
                        </a:moveTo>
                        <a:lnTo>
                          <a:pt x="84581" y="43433"/>
                        </a:lnTo>
                        <a:lnTo>
                          <a:pt x="82295" y="41147"/>
                        </a:lnTo>
                        <a:lnTo>
                          <a:pt x="82295" y="33527"/>
                        </a:lnTo>
                        <a:lnTo>
                          <a:pt x="84581" y="31241"/>
                        </a:lnTo>
                        <a:lnTo>
                          <a:pt x="92963" y="31241"/>
                        </a:lnTo>
                      </a:path>
                      <a:path w="200025" h="67945">
                        <a:moveTo>
                          <a:pt x="181356" y="6095"/>
                        </a:moveTo>
                        <a:lnTo>
                          <a:pt x="175259" y="8381"/>
                        </a:lnTo>
                        <a:lnTo>
                          <a:pt x="170687" y="12953"/>
                        </a:lnTo>
                        <a:lnTo>
                          <a:pt x="169163" y="19050"/>
                        </a:lnTo>
                      </a:path>
                      <a:path w="200025" h="67945">
                        <a:moveTo>
                          <a:pt x="188975" y="26669"/>
                        </a:moveTo>
                        <a:lnTo>
                          <a:pt x="179069" y="26669"/>
                        </a:lnTo>
                      </a:path>
                      <a:path w="200025" h="67945">
                        <a:moveTo>
                          <a:pt x="188975" y="47243"/>
                        </a:moveTo>
                        <a:lnTo>
                          <a:pt x="179069" y="47243"/>
                        </a:lnTo>
                      </a:path>
                      <a:path w="200025" h="67945">
                        <a:moveTo>
                          <a:pt x="199644" y="67817"/>
                        </a:moveTo>
                        <a:lnTo>
                          <a:pt x="181356" y="67817"/>
                        </a:lnTo>
                      </a:path>
                      <a:path w="200025" h="67945">
                        <a:moveTo>
                          <a:pt x="199644" y="61721"/>
                        </a:moveTo>
                        <a:lnTo>
                          <a:pt x="181356" y="61721"/>
                        </a:lnTo>
                      </a:path>
                    </a:pathLst>
                  </a:custGeom>
                  <a:ln w="3175">
                    <a:solidFill>
                      <a:srgbClr val="000000"/>
                    </a:solidFill>
                  </a:ln>
                </p:spPr>
                <p:txBody>
                  <a:bodyPr wrap="square" lIns="0" tIns="0" rIns="0" bIns="0" rtlCol="0"/>
                  <a:lstStyle/>
                  <a:p>
                    <a:endParaRPr sz="800"/>
                  </a:p>
                </p:txBody>
              </p:sp>
              <p:sp>
                <p:nvSpPr>
                  <p:cNvPr id="351" name="object 334">
                    <a:extLst>
                      <a:ext uri="{FF2B5EF4-FFF2-40B4-BE49-F238E27FC236}">
                        <a16:creationId xmlns:a16="http://schemas.microsoft.com/office/drawing/2014/main" id="{D046CF51-4D5E-7BB4-70F5-57214EBC2235}"/>
                      </a:ext>
                    </a:extLst>
                  </p:cNvPr>
                  <p:cNvSpPr/>
                  <p:nvPr/>
                </p:nvSpPr>
                <p:spPr>
                  <a:xfrm>
                    <a:off x="2583941" y="4831841"/>
                    <a:ext cx="100965" cy="0"/>
                  </a:xfrm>
                  <a:custGeom>
                    <a:avLst/>
                    <a:gdLst/>
                    <a:ahLst/>
                    <a:cxnLst/>
                    <a:rect l="l" t="t" r="r" b="b"/>
                    <a:pathLst>
                      <a:path w="100964">
                        <a:moveTo>
                          <a:pt x="100583" y="0"/>
                        </a:moveTo>
                        <a:lnTo>
                          <a:pt x="0" y="0"/>
                        </a:lnTo>
                      </a:path>
                    </a:pathLst>
                  </a:custGeom>
                  <a:ln w="3175">
                    <a:solidFill>
                      <a:srgbClr val="00FFFF"/>
                    </a:solidFill>
                  </a:ln>
                </p:spPr>
                <p:txBody>
                  <a:bodyPr wrap="square" lIns="0" tIns="0" rIns="0" bIns="0" rtlCol="0"/>
                  <a:lstStyle/>
                  <a:p>
                    <a:endParaRPr sz="800"/>
                  </a:p>
                </p:txBody>
              </p:sp>
              <p:sp>
                <p:nvSpPr>
                  <p:cNvPr id="352" name="object 335">
                    <a:extLst>
                      <a:ext uri="{FF2B5EF4-FFF2-40B4-BE49-F238E27FC236}">
                        <a16:creationId xmlns:a16="http://schemas.microsoft.com/office/drawing/2014/main" id="{5E86D285-CB13-D40B-6BAB-84675EC9EB9D}"/>
                      </a:ext>
                    </a:extLst>
                  </p:cNvPr>
                  <p:cNvSpPr/>
                  <p:nvPr/>
                </p:nvSpPr>
                <p:spPr>
                  <a:xfrm>
                    <a:off x="2554224" y="4738877"/>
                    <a:ext cx="107950" cy="85725"/>
                  </a:xfrm>
                  <a:custGeom>
                    <a:avLst/>
                    <a:gdLst/>
                    <a:ahLst/>
                    <a:cxnLst/>
                    <a:rect l="l" t="t" r="r" b="b"/>
                    <a:pathLst>
                      <a:path w="107950" h="85725">
                        <a:moveTo>
                          <a:pt x="107442" y="6858"/>
                        </a:moveTo>
                        <a:lnTo>
                          <a:pt x="57150" y="6858"/>
                        </a:lnTo>
                      </a:path>
                      <a:path w="107950" h="85725">
                        <a:moveTo>
                          <a:pt x="57150" y="0"/>
                        </a:moveTo>
                        <a:lnTo>
                          <a:pt x="107442" y="0"/>
                        </a:lnTo>
                      </a:path>
                      <a:path w="107950" h="85725">
                        <a:moveTo>
                          <a:pt x="27431" y="77724"/>
                        </a:moveTo>
                        <a:lnTo>
                          <a:pt x="27431" y="62484"/>
                        </a:lnTo>
                      </a:path>
                      <a:path w="107950" h="85725">
                        <a:moveTo>
                          <a:pt x="57150" y="6858"/>
                        </a:moveTo>
                        <a:lnTo>
                          <a:pt x="52577" y="8382"/>
                        </a:lnTo>
                        <a:lnTo>
                          <a:pt x="51053" y="12954"/>
                        </a:lnTo>
                      </a:path>
                      <a:path w="107950" h="85725">
                        <a:moveTo>
                          <a:pt x="44957" y="49530"/>
                        </a:moveTo>
                        <a:lnTo>
                          <a:pt x="46481" y="55625"/>
                        </a:lnTo>
                        <a:lnTo>
                          <a:pt x="51053" y="60198"/>
                        </a:lnTo>
                        <a:lnTo>
                          <a:pt x="57150" y="61722"/>
                        </a:lnTo>
                      </a:path>
                      <a:path w="107950" h="85725">
                        <a:moveTo>
                          <a:pt x="51053" y="49530"/>
                        </a:moveTo>
                        <a:lnTo>
                          <a:pt x="52577" y="54101"/>
                        </a:lnTo>
                        <a:lnTo>
                          <a:pt x="57150" y="55625"/>
                        </a:lnTo>
                      </a:path>
                      <a:path w="107950" h="85725">
                        <a:moveTo>
                          <a:pt x="54863" y="14477"/>
                        </a:moveTo>
                        <a:lnTo>
                          <a:pt x="54101" y="12954"/>
                        </a:lnTo>
                        <a:lnTo>
                          <a:pt x="52577" y="12954"/>
                        </a:lnTo>
                      </a:path>
                      <a:path w="107950" h="85725">
                        <a:moveTo>
                          <a:pt x="52577" y="49530"/>
                        </a:moveTo>
                        <a:lnTo>
                          <a:pt x="54101" y="48768"/>
                        </a:lnTo>
                        <a:lnTo>
                          <a:pt x="54863" y="47244"/>
                        </a:lnTo>
                      </a:path>
                      <a:path w="107950" h="85725">
                        <a:moveTo>
                          <a:pt x="51053" y="51816"/>
                        </a:moveTo>
                        <a:lnTo>
                          <a:pt x="51053" y="49530"/>
                        </a:lnTo>
                      </a:path>
                      <a:path w="107950" h="85725">
                        <a:moveTo>
                          <a:pt x="52577" y="49530"/>
                        </a:moveTo>
                        <a:lnTo>
                          <a:pt x="51053" y="49530"/>
                        </a:lnTo>
                      </a:path>
                      <a:path w="107950" h="85725">
                        <a:moveTo>
                          <a:pt x="52577" y="12954"/>
                        </a:moveTo>
                        <a:lnTo>
                          <a:pt x="51053" y="12954"/>
                        </a:lnTo>
                      </a:path>
                      <a:path w="107950" h="85725">
                        <a:moveTo>
                          <a:pt x="54863" y="20574"/>
                        </a:moveTo>
                        <a:lnTo>
                          <a:pt x="54863" y="47244"/>
                        </a:lnTo>
                      </a:path>
                      <a:path w="107950" h="85725">
                        <a:moveTo>
                          <a:pt x="52577" y="49530"/>
                        </a:moveTo>
                        <a:lnTo>
                          <a:pt x="51053" y="49530"/>
                        </a:lnTo>
                      </a:path>
                      <a:path w="107950" h="85725">
                        <a:moveTo>
                          <a:pt x="54863" y="20574"/>
                        </a:moveTo>
                        <a:lnTo>
                          <a:pt x="54863" y="14477"/>
                        </a:lnTo>
                      </a:path>
                      <a:path w="107950" h="85725">
                        <a:moveTo>
                          <a:pt x="51053" y="49530"/>
                        </a:moveTo>
                        <a:lnTo>
                          <a:pt x="51053" y="12954"/>
                        </a:lnTo>
                      </a:path>
                      <a:path w="107950" h="85725">
                        <a:moveTo>
                          <a:pt x="51053" y="51816"/>
                        </a:moveTo>
                        <a:lnTo>
                          <a:pt x="44957" y="51816"/>
                        </a:lnTo>
                      </a:path>
                      <a:path w="107950" h="85725">
                        <a:moveTo>
                          <a:pt x="0" y="77724"/>
                        </a:moveTo>
                        <a:lnTo>
                          <a:pt x="13715" y="85344"/>
                        </a:lnTo>
                      </a:path>
                      <a:path w="107950" h="85725">
                        <a:moveTo>
                          <a:pt x="13715" y="54863"/>
                        </a:moveTo>
                        <a:lnTo>
                          <a:pt x="0" y="62484"/>
                        </a:lnTo>
                        <a:lnTo>
                          <a:pt x="0" y="77724"/>
                        </a:lnTo>
                      </a:path>
                    </a:pathLst>
                  </a:custGeom>
                  <a:ln w="3175">
                    <a:solidFill>
                      <a:srgbClr val="000000"/>
                    </a:solidFill>
                  </a:ln>
                </p:spPr>
                <p:txBody>
                  <a:bodyPr wrap="square" lIns="0" tIns="0" rIns="0" bIns="0" rtlCol="0"/>
                  <a:lstStyle/>
                  <a:p>
                    <a:endParaRPr sz="800"/>
                  </a:p>
                </p:txBody>
              </p:sp>
              <p:sp>
                <p:nvSpPr>
                  <p:cNvPr id="353" name="object 336">
                    <a:extLst>
                      <a:ext uri="{FF2B5EF4-FFF2-40B4-BE49-F238E27FC236}">
                        <a16:creationId xmlns:a16="http://schemas.microsoft.com/office/drawing/2014/main" id="{5FFC85AF-8397-12AE-094C-8B49D456E36B}"/>
                      </a:ext>
                    </a:extLst>
                  </p:cNvPr>
                  <p:cNvSpPr/>
                  <p:nvPr/>
                </p:nvSpPr>
                <p:spPr>
                  <a:xfrm>
                    <a:off x="2546603" y="4808981"/>
                    <a:ext cx="41910" cy="0"/>
                  </a:xfrm>
                  <a:custGeom>
                    <a:avLst/>
                    <a:gdLst/>
                    <a:ahLst/>
                    <a:cxnLst/>
                    <a:rect l="l" t="t" r="r" b="b"/>
                    <a:pathLst>
                      <a:path w="41910">
                        <a:moveTo>
                          <a:pt x="0" y="0"/>
                        </a:moveTo>
                        <a:lnTo>
                          <a:pt x="41909" y="0"/>
                        </a:lnTo>
                      </a:path>
                    </a:pathLst>
                  </a:custGeom>
                  <a:ln w="3175">
                    <a:solidFill>
                      <a:srgbClr val="00FFFF"/>
                    </a:solidFill>
                  </a:ln>
                </p:spPr>
                <p:txBody>
                  <a:bodyPr wrap="square" lIns="0" tIns="0" rIns="0" bIns="0" rtlCol="0"/>
                  <a:lstStyle/>
                  <a:p>
                    <a:endParaRPr sz="800"/>
                  </a:p>
                </p:txBody>
              </p:sp>
              <p:sp>
                <p:nvSpPr>
                  <p:cNvPr id="354" name="object 337">
                    <a:extLst>
                      <a:ext uri="{FF2B5EF4-FFF2-40B4-BE49-F238E27FC236}">
                        <a16:creationId xmlns:a16="http://schemas.microsoft.com/office/drawing/2014/main" id="{63AB1B8F-1AB4-E820-2F03-6B4F85F6F01C}"/>
                      </a:ext>
                    </a:extLst>
                  </p:cNvPr>
                  <p:cNvSpPr/>
                  <p:nvPr/>
                </p:nvSpPr>
                <p:spPr>
                  <a:xfrm>
                    <a:off x="2554224" y="4796027"/>
                    <a:ext cx="27940" cy="28575"/>
                  </a:xfrm>
                  <a:custGeom>
                    <a:avLst/>
                    <a:gdLst/>
                    <a:ahLst/>
                    <a:cxnLst/>
                    <a:rect l="l" t="t" r="r" b="b"/>
                    <a:pathLst>
                      <a:path w="27939" h="28575">
                        <a:moveTo>
                          <a:pt x="13715" y="28194"/>
                        </a:moveTo>
                        <a:lnTo>
                          <a:pt x="27431" y="20574"/>
                        </a:lnTo>
                      </a:path>
                      <a:path w="27939" h="28575">
                        <a:moveTo>
                          <a:pt x="27431" y="12954"/>
                        </a:moveTo>
                        <a:lnTo>
                          <a:pt x="25145" y="6096"/>
                        </a:lnTo>
                        <a:lnTo>
                          <a:pt x="20574" y="1524"/>
                        </a:lnTo>
                        <a:lnTo>
                          <a:pt x="13715" y="0"/>
                        </a:lnTo>
                        <a:lnTo>
                          <a:pt x="6857" y="1524"/>
                        </a:lnTo>
                        <a:lnTo>
                          <a:pt x="2286" y="6096"/>
                        </a:lnTo>
                        <a:lnTo>
                          <a:pt x="0" y="12954"/>
                        </a:lnTo>
                        <a:lnTo>
                          <a:pt x="2286" y="19812"/>
                        </a:lnTo>
                        <a:lnTo>
                          <a:pt x="6857" y="24384"/>
                        </a:lnTo>
                        <a:lnTo>
                          <a:pt x="13715" y="26670"/>
                        </a:lnTo>
                        <a:lnTo>
                          <a:pt x="20574" y="24384"/>
                        </a:lnTo>
                        <a:lnTo>
                          <a:pt x="25145" y="19812"/>
                        </a:lnTo>
                        <a:lnTo>
                          <a:pt x="27431" y="12954"/>
                        </a:lnTo>
                      </a:path>
                      <a:path w="27939" h="28575">
                        <a:moveTo>
                          <a:pt x="22098" y="12954"/>
                        </a:moveTo>
                        <a:lnTo>
                          <a:pt x="20574" y="9144"/>
                        </a:lnTo>
                        <a:lnTo>
                          <a:pt x="17525" y="6096"/>
                        </a:lnTo>
                        <a:lnTo>
                          <a:pt x="13715" y="4572"/>
                        </a:lnTo>
                        <a:lnTo>
                          <a:pt x="9906" y="6096"/>
                        </a:lnTo>
                        <a:lnTo>
                          <a:pt x="6857" y="9144"/>
                        </a:lnTo>
                        <a:lnTo>
                          <a:pt x="5333" y="12954"/>
                        </a:lnTo>
                        <a:lnTo>
                          <a:pt x="6857" y="16763"/>
                        </a:lnTo>
                        <a:lnTo>
                          <a:pt x="9906" y="19812"/>
                        </a:lnTo>
                        <a:lnTo>
                          <a:pt x="13715" y="21336"/>
                        </a:lnTo>
                        <a:lnTo>
                          <a:pt x="17525" y="19812"/>
                        </a:lnTo>
                        <a:lnTo>
                          <a:pt x="20574" y="16763"/>
                        </a:lnTo>
                        <a:lnTo>
                          <a:pt x="22098" y="12954"/>
                        </a:lnTo>
                      </a:path>
                    </a:pathLst>
                  </a:custGeom>
                  <a:ln w="3175">
                    <a:solidFill>
                      <a:srgbClr val="000000"/>
                    </a:solidFill>
                  </a:ln>
                </p:spPr>
                <p:txBody>
                  <a:bodyPr wrap="square" lIns="0" tIns="0" rIns="0" bIns="0" rtlCol="0"/>
                  <a:lstStyle/>
                  <a:p>
                    <a:endParaRPr sz="800"/>
                  </a:p>
                </p:txBody>
              </p:sp>
              <p:sp>
                <p:nvSpPr>
                  <p:cNvPr id="355" name="object 338">
                    <a:extLst>
                      <a:ext uri="{FF2B5EF4-FFF2-40B4-BE49-F238E27FC236}">
                        <a16:creationId xmlns:a16="http://schemas.microsoft.com/office/drawing/2014/main" id="{580B1613-F948-1B6F-9DD5-EEA7D01C4F0B}"/>
                      </a:ext>
                    </a:extLst>
                  </p:cNvPr>
                  <p:cNvSpPr/>
                  <p:nvPr/>
                </p:nvSpPr>
                <p:spPr>
                  <a:xfrm>
                    <a:off x="2561844" y="4802885"/>
                    <a:ext cx="12700" cy="12700"/>
                  </a:xfrm>
                  <a:custGeom>
                    <a:avLst/>
                    <a:gdLst/>
                    <a:ahLst/>
                    <a:cxnLst/>
                    <a:rect l="l" t="t" r="r" b="b"/>
                    <a:pathLst>
                      <a:path w="12700" h="12700">
                        <a:moveTo>
                          <a:pt x="6095" y="12191"/>
                        </a:moveTo>
                        <a:lnTo>
                          <a:pt x="10668" y="10667"/>
                        </a:lnTo>
                        <a:lnTo>
                          <a:pt x="12192" y="6096"/>
                        </a:lnTo>
                        <a:lnTo>
                          <a:pt x="10668" y="1524"/>
                        </a:lnTo>
                        <a:lnTo>
                          <a:pt x="6095" y="0"/>
                        </a:lnTo>
                        <a:lnTo>
                          <a:pt x="1524" y="1524"/>
                        </a:lnTo>
                        <a:lnTo>
                          <a:pt x="0" y="6096"/>
                        </a:lnTo>
                      </a:path>
                    </a:pathLst>
                  </a:custGeom>
                  <a:ln w="3175">
                    <a:solidFill>
                      <a:srgbClr val="006500"/>
                    </a:solidFill>
                  </a:ln>
                </p:spPr>
                <p:txBody>
                  <a:bodyPr wrap="square" lIns="0" tIns="0" rIns="0" bIns="0" rtlCol="0"/>
                  <a:lstStyle/>
                  <a:p>
                    <a:endParaRPr sz="800"/>
                  </a:p>
                </p:txBody>
              </p:sp>
              <p:sp>
                <p:nvSpPr>
                  <p:cNvPr id="356" name="object 339">
                    <a:extLst>
                      <a:ext uri="{FF2B5EF4-FFF2-40B4-BE49-F238E27FC236}">
                        <a16:creationId xmlns:a16="http://schemas.microsoft.com/office/drawing/2014/main" id="{F88A55E9-E8BB-3D64-C239-735167DA47CE}"/>
                      </a:ext>
                    </a:extLst>
                  </p:cNvPr>
                  <p:cNvSpPr/>
                  <p:nvPr/>
                </p:nvSpPr>
                <p:spPr>
                  <a:xfrm>
                    <a:off x="2532887" y="4751831"/>
                    <a:ext cx="48895" cy="49530"/>
                  </a:xfrm>
                  <a:custGeom>
                    <a:avLst/>
                    <a:gdLst/>
                    <a:ahLst/>
                    <a:cxnLst/>
                    <a:rect l="l" t="t" r="r" b="b"/>
                    <a:pathLst>
                      <a:path w="48894" h="49529">
                        <a:moveTo>
                          <a:pt x="48768" y="49529"/>
                        </a:moveTo>
                        <a:lnTo>
                          <a:pt x="35051" y="41909"/>
                        </a:lnTo>
                      </a:path>
                      <a:path w="48894" h="49529">
                        <a:moveTo>
                          <a:pt x="0" y="34289"/>
                        </a:moveTo>
                        <a:lnTo>
                          <a:pt x="762" y="35813"/>
                        </a:lnTo>
                        <a:lnTo>
                          <a:pt x="2286" y="36575"/>
                        </a:lnTo>
                      </a:path>
                      <a:path w="48894" h="49529">
                        <a:moveTo>
                          <a:pt x="2286" y="0"/>
                        </a:moveTo>
                        <a:lnTo>
                          <a:pt x="762" y="0"/>
                        </a:lnTo>
                        <a:lnTo>
                          <a:pt x="0" y="1523"/>
                        </a:lnTo>
                      </a:path>
                      <a:path w="48894" h="49529">
                        <a:moveTo>
                          <a:pt x="0" y="34289"/>
                        </a:moveTo>
                        <a:lnTo>
                          <a:pt x="0" y="1523"/>
                        </a:lnTo>
                      </a:path>
                      <a:path w="48894" h="49529">
                        <a:moveTo>
                          <a:pt x="4572" y="36575"/>
                        </a:moveTo>
                        <a:lnTo>
                          <a:pt x="2286" y="36575"/>
                        </a:lnTo>
                      </a:path>
                      <a:path w="48894" h="49529">
                        <a:moveTo>
                          <a:pt x="4572" y="0"/>
                        </a:moveTo>
                        <a:lnTo>
                          <a:pt x="2286" y="0"/>
                        </a:lnTo>
                      </a:path>
                    </a:pathLst>
                  </a:custGeom>
                  <a:ln w="3175">
                    <a:solidFill>
                      <a:srgbClr val="000000"/>
                    </a:solidFill>
                  </a:ln>
                </p:spPr>
                <p:txBody>
                  <a:bodyPr wrap="square" lIns="0" tIns="0" rIns="0" bIns="0" rtlCol="0"/>
                  <a:lstStyle/>
                  <a:p>
                    <a:endParaRPr sz="800"/>
                  </a:p>
                </p:txBody>
              </p:sp>
              <p:sp>
                <p:nvSpPr>
                  <p:cNvPr id="357" name="object 340">
                    <a:extLst>
                      <a:ext uri="{FF2B5EF4-FFF2-40B4-BE49-F238E27FC236}">
                        <a16:creationId xmlns:a16="http://schemas.microsoft.com/office/drawing/2014/main" id="{168CF4A4-908C-7213-EB22-0ADD934668DF}"/>
                      </a:ext>
                    </a:extLst>
                  </p:cNvPr>
                  <p:cNvSpPr/>
                  <p:nvPr/>
                </p:nvSpPr>
                <p:spPr>
                  <a:xfrm>
                    <a:off x="2661665" y="4745735"/>
                    <a:ext cx="0" cy="20955"/>
                  </a:xfrm>
                  <a:custGeom>
                    <a:avLst/>
                    <a:gdLst/>
                    <a:ahLst/>
                    <a:cxnLst/>
                    <a:rect l="l" t="t" r="r" b="b"/>
                    <a:pathLst>
                      <a:path h="20954">
                        <a:moveTo>
                          <a:pt x="0" y="20574"/>
                        </a:moveTo>
                        <a:lnTo>
                          <a:pt x="0" y="0"/>
                        </a:lnTo>
                      </a:path>
                    </a:pathLst>
                  </a:custGeom>
                  <a:ln w="3175">
                    <a:solidFill>
                      <a:srgbClr val="00FFFF"/>
                    </a:solidFill>
                  </a:ln>
                </p:spPr>
                <p:txBody>
                  <a:bodyPr wrap="square" lIns="0" tIns="0" rIns="0" bIns="0" rtlCol="0"/>
                  <a:lstStyle/>
                  <a:p>
                    <a:endParaRPr sz="800"/>
                  </a:p>
                </p:txBody>
              </p:sp>
              <p:sp>
                <p:nvSpPr>
                  <p:cNvPr id="358" name="object 341">
                    <a:extLst>
                      <a:ext uri="{FF2B5EF4-FFF2-40B4-BE49-F238E27FC236}">
                        <a16:creationId xmlns:a16="http://schemas.microsoft.com/office/drawing/2014/main" id="{9B896A52-C05F-6B89-CBCE-ACFC284245F1}"/>
                      </a:ext>
                    </a:extLst>
                  </p:cNvPr>
                  <p:cNvSpPr/>
                  <p:nvPr/>
                </p:nvSpPr>
                <p:spPr>
                  <a:xfrm>
                    <a:off x="2522981" y="4500371"/>
                    <a:ext cx="98425" cy="280035"/>
                  </a:xfrm>
                  <a:custGeom>
                    <a:avLst/>
                    <a:gdLst/>
                    <a:ahLst/>
                    <a:cxnLst/>
                    <a:rect l="l" t="t" r="r" b="b"/>
                    <a:pathLst>
                      <a:path w="98425" h="280035">
                        <a:moveTo>
                          <a:pt x="98298" y="261365"/>
                        </a:moveTo>
                        <a:lnTo>
                          <a:pt x="97536" y="259841"/>
                        </a:lnTo>
                        <a:lnTo>
                          <a:pt x="96012" y="259079"/>
                        </a:lnTo>
                      </a:path>
                      <a:path w="98425" h="280035">
                        <a:moveTo>
                          <a:pt x="98298" y="261365"/>
                        </a:moveTo>
                        <a:lnTo>
                          <a:pt x="97536" y="259841"/>
                        </a:lnTo>
                        <a:lnTo>
                          <a:pt x="96012" y="259079"/>
                        </a:lnTo>
                      </a:path>
                      <a:path w="98425" h="280035">
                        <a:moveTo>
                          <a:pt x="96012" y="279653"/>
                        </a:moveTo>
                        <a:lnTo>
                          <a:pt x="97536" y="278891"/>
                        </a:lnTo>
                        <a:lnTo>
                          <a:pt x="98298" y="278129"/>
                        </a:lnTo>
                      </a:path>
                      <a:path w="98425" h="280035">
                        <a:moveTo>
                          <a:pt x="98298" y="261365"/>
                        </a:moveTo>
                        <a:lnTo>
                          <a:pt x="98298" y="278129"/>
                        </a:lnTo>
                      </a:path>
                      <a:path w="98425" h="280035">
                        <a:moveTo>
                          <a:pt x="9906" y="0"/>
                        </a:moveTo>
                        <a:lnTo>
                          <a:pt x="0" y="0"/>
                        </a:lnTo>
                      </a:path>
                      <a:path w="98425" h="280035">
                        <a:moveTo>
                          <a:pt x="0" y="92201"/>
                        </a:moveTo>
                        <a:lnTo>
                          <a:pt x="9906" y="92201"/>
                        </a:lnTo>
                      </a:path>
                      <a:path w="98425" h="280035">
                        <a:moveTo>
                          <a:pt x="0" y="77724"/>
                        </a:moveTo>
                        <a:lnTo>
                          <a:pt x="9906" y="77724"/>
                        </a:lnTo>
                      </a:path>
                      <a:path w="98425" h="280035">
                        <a:moveTo>
                          <a:pt x="0" y="96012"/>
                        </a:moveTo>
                        <a:lnTo>
                          <a:pt x="9906" y="96012"/>
                        </a:lnTo>
                      </a:path>
                      <a:path w="98425" h="280035">
                        <a:moveTo>
                          <a:pt x="0" y="73913"/>
                        </a:moveTo>
                        <a:lnTo>
                          <a:pt x="9906" y="73913"/>
                        </a:lnTo>
                      </a:path>
                      <a:path w="98425" h="280035">
                        <a:moveTo>
                          <a:pt x="9906" y="3810"/>
                        </a:moveTo>
                        <a:lnTo>
                          <a:pt x="0" y="3810"/>
                        </a:lnTo>
                      </a:path>
                      <a:path w="98425" h="280035">
                        <a:moveTo>
                          <a:pt x="9906" y="18287"/>
                        </a:moveTo>
                        <a:lnTo>
                          <a:pt x="0" y="18287"/>
                        </a:lnTo>
                      </a:path>
                      <a:path w="98425" h="280035">
                        <a:moveTo>
                          <a:pt x="9906" y="22098"/>
                        </a:moveTo>
                        <a:lnTo>
                          <a:pt x="0" y="22098"/>
                        </a:lnTo>
                      </a:path>
                    </a:pathLst>
                  </a:custGeom>
                  <a:ln w="3175">
                    <a:solidFill>
                      <a:srgbClr val="000000"/>
                    </a:solidFill>
                  </a:ln>
                </p:spPr>
                <p:txBody>
                  <a:bodyPr wrap="square" lIns="0" tIns="0" rIns="0" bIns="0" rtlCol="0"/>
                  <a:lstStyle/>
                  <a:p>
                    <a:endParaRPr sz="800"/>
                  </a:p>
                </p:txBody>
              </p:sp>
              <p:sp>
                <p:nvSpPr>
                  <p:cNvPr id="359" name="object 342">
                    <a:extLst>
                      <a:ext uri="{FF2B5EF4-FFF2-40B4-BE49-F238E27FC236}">
                        <a16:creationId xmlns:a16="http://schemas.microsoft.com/office/drawing/2014/main" id="{7F801C4F-8437-426C-76AC-7FDD35DDB03B}"/>
                      </a:ext>
                    </a:extLst>
                  </p:cNvPr>
                  <p:cNvSpPr/>
                  <p:nvPr/>
                </p:nvSpPr>
                <p:spPr>
                  <a:xfrm>
                    <a:off x="2503169" y="4511039"/>
                    <a:ext cx="128270" cy="74295"/>
                  </a:xfrm>
                  <a:custGeom>
                    <a:avLst/>
                    <a:gdLst/>
                    <a:ahLst/>
                    <a:cxnLst/>
                    <a:rect l="l" t="t" r="r" b="b"/>
                    <a:pathLst>
                      <a:path w="128269" h="74295">
                        <a:moveTo>
                          <a:pt x="0" y="73913"/>
                        </a:moveTo>
                        <a:lnTo>
                          <a:pt x="128016" y="73913"/>
                        </a:lnTo>
                      </a:path>
                      <a:path w="128269" h="74295">
                        <a:moveTo>
                          <a:pt x="128016" y="0"/>
                        </a:moveTo>
                        <a:lnTo>
                          <a:pt x="0" y="0"/>
                        </a:lnTo>
                      </a:path>
                    </a:pathLst>
                  </a:custGeom>
                  <a:ln w="3175">
                    <a:solidFill>
                      <a:srgbClr val="00FFFF"/>
                    </a:solidFill>
                  </a:ln>
                </p:spPr>
                <p:txBody>
                  <a:bodyPr wrap="square" lIns="0" tIns="0" rIns="0" bIns="0" rtlCol="0"/>
                  <a:lstStyle/>
                  <a:p>
                    <a:endParaRPr sz="800"/>
                  </a:p>
                </p:txBody>
              </p:sp>
              <p:sp>
                <p:nvSpPr>
                  <p:cNvPr id="360" name="object 343">
                    <a:extLst>
                      <a:ext uri="{FF2B5EF4-FFF2-40B4-BE49-F238E27FC236}">
                        <a16:creationId xmlns:a16="http://schemas.microsoft.com/office/drawing/2014/main" id="{22D0B289-6952-B484-B77C-C557B05862B0}"/>
                      </a:ext>
                    </a:extLst>
                  </p:cNvPr>
                  <p:cNvSpPr/>
                  <p:nvPr/>
                </p:nvSpPr>
                <p:spPr>
                  <a:xfrm>
                    <a:off x="2496312" y="4474463"/>
                    <a:ext cx="26670" cy="134620"/>
                  </a:xfrm>
                  <a:custGeom>
                    <a:avLst/>
                    <a:gdLst/>
                    <a:ahLst/>
                    <a:cxnLst/>
                    <a:rect l="l" t="t" r="r" b="b"/>
                    <a:pathLst>
                      <a:path w="26669" h="134620">
                        <a:moveTo>
                          <a:pt x="26669" y="48006"/>
                        </a:moveTo>
                        <a:lnTo>
                          <a:pt x="26669" y="25908"/>
                        </a:lnTo>
                      </a:path>
                      <a:path w="26669" h="134620">
                        <a:moveTo>
                          <a:pt x="0" y="134112"/>
                        </a:moveTo>
                        <a:lnTo>
                          <a:pt x="6857" y="101346"/>
                        </a:lnTo>
                        <a:lnTo>
                          <a:pt x="9906" y="67056"/>
                        </a:lnTo>
                        <a:lnTo>
                          <a:pt x="9143" y="33527"/>
                        </a:lnTo>
                        <a:lnTo>
                          <a:pt x="4571" y="0"/>
                        </a:lnTo>
                      </a:path>
                    </a:pathLst>
                  </a:custGeom>
                  <a:ln w="3175">
                    <a:solidFill>
                      <a:srgbClr val="000000"/>
                    </a:solidFill>
                  </a:ln>
                </p:spPr>
                <p:txBody>
                  <a:bodyPr wrap="square" lIns="0" tIns="0" rIns="0" bIns="0" rtlCol="0"/>
                  <a:lstStyle/>
                  <a:p>
                    <a:endParaRPr sz="800"/>
                  </a:p>
                </p:txBody>
              </p:sp>
              <p:sp>
                <p:nvSpPr>
                  <p:cNvPr id="361" name="object 344">
                    <a:extLst>
                      <a:ext uri="{FF2B5EF4-FFF2-40B4-BE49-F238E27FC236}">
                        <a16:creationId xmlns:a16="http://schemas.microsoft.com/office/drawing/2014/main" id="{63412EF6-3CF3-109A-933C-AB05BBC291A8}"/>
                      </a:ext>
                    </a:extLst>
                  </p:cNvPr>
                  <p:cNvSpPr/>
                  <p:nvPr/>
                </p:nvSpPr>
                <p:spPr>
                  <a:xfrm>
                    <a:off x="2512313" y="4581143"/>
                    <a:ext cx="10795" cy="8890"/>
                  </a:xfrm>
                  <a:custGeom>
                    <a:avLst/>
                    <a:gdLst/>
                    <a:ahLst/>
                    <a:cxnLst/>
                    <a:rect l="l" t="t" r="r" b="b"/>
                    <a:pathLst>
                      <a:path w="10794" h="8889">
                        <a:moveTo>
                          <a:pt x="10668" y="0"/>
                        </a:moveTo>
                        <a:lnTo>
                          <a:pt x="0" y="0"/>
                        </a:lnTo>
                      </a:path>
                      <a:path w="10794" h="8889">
                        <a:moveTo>
                          <a:pt x="10668" y="8381"/>
                        </a:moveTo>
                        <a:lnTo>
                          <a:pt x="0" y="8381"/>
                        </a:lnTo>
                      </a:path>
                    </a:pathLst>
                  </a:custGeom>
                  <a:ln w="3175">
                    <a:solidFill>
                      <a:srgbClr val="006500"/>
                    </a:solidFill>
                  </a:ln>
                </p:spPr>
                <p:txBody>
                  <a:bodyPr wrap="square" lIns="0" tIns="0" rIns="0" bIns="0" rtlCol="0"/>
                  <a:lstStyle/>
                  <a:p>
                    <a:endParaRPr sz="800"/>
                  </a:p>
                </p:txBody>
              </p:sp>
              <p:sp>
                <p:nvSpPr>
                  <p:cNvPr id="362" name="object 345">
                    <a:extLst>
                      <a:ext uri="{FF2B5EF4-FFF2-40B4-BE49-F238E27FC236}">
                        <a16:creationId xmlns:a16="http://schemas.microsoft.com/office/drawing/2014/main" id="{4663158B-36BE-45F5-6DB5-0A246A4D1C2C}"/>
                      </a:ext>
                    </a:extLst>
                  </p:cNvPr>
                  <p:cNvSpPr/>
                  <p:nvPr/>
                </p:nvSpPr>
                <p:spPr>
                  <a:xfrm>
                    <a:off x="2512313" y="4574285"/>
                    <a:ext cx="10795" cy="22225"/>
                  </a:xfrm>
                  <a:custGeom>
                    <a:avLst/>
                    <a:gdLst/>
                    <a:ahLst/>
                    <a:cxnLst/>
                    <a:rect l="l" t="t" r="r" b="b"/>
                    <a:pathLst>
                      <a:path w="10794" h="22225">
                        <a:moveTo>
                          <a:pt x="10668" y="22098"/>
                        </a:moveTo>
                        <a:lnTo>
                          <a:pt x="10668" y="0"/>
                        </a:lnTo>
                      </a:path>
                      <a:path w="10794" h="22225">
                        <a:moveTo>
                          <a:pt x="2286" y="17525"/>
                        </a:moveTo>
                        <a:lnTo>
                          <a:pt x="2286" y="4572"/>
                        </a:lnTo>
                        <a:lnTo>
                          <a:pt x="10668" y="4572"/>
                        </a:lnTo>
                      </a:path>
                      <a:path w="10794" h="22225">
                        <a:moveTo>
                          <a:pt x="0" y="6858"/>
                        </a:moveTo>
                        <a:lnTo>
                          <a:pt x="2286" y="4572"/>
                        </a:lnTo>
                      </a:path>
                      <a:path w="10794" h="22225">
                        <a:moveTo>
                          <a:pt x="0" y="15239"/>
                        </a:moveTo>
                        <a:lnTo>
                          <a:pt x="0" y="6858"/>
                        </a:lnTo>
                      </a:path>
                      <a:path w="10794" h="22225">
                        <a:moveTo>
                          <a:pt x="2286" y="17525"/>
                        </a:moveTo>
                        <a:lnTo>
                          <a:pt x="0" y="15239"/>
                        </a:lnTo>
                      </a:path>
                      <a:path w="10794" h="22225">
                        <a:moveTo>
                          <a:pt x="10668" y="17525"/>
                        </a:moveTo>
                        <a:lnTo>
                          <a:pt x="2286" y="17525"/>
                        </a:lnTo>
                      </a:path>
                    </a:pathLst>
                  </a:custGeom>
                  <a:ln w="3175">
                    <a:solidFill>
                      <a:srgbClr val="000000"/>
                    </a:solidFill>
                  </a:ln>
                </p:spPr>
                <p:txBody>
                  <a:bodyPr wrap="square" lIns="0" tIns="0" rIns="0" bIns="0" rtlCol="0"/>
                  <a:lstStyle/>
                  <a:p>
                    <a:endParaRPr sz="800"/>
                  </a:p>
                </p:txBody>
              </p:sp>
              <p:sp>
                <p:nvSpPr>
                  <p:cNvPr id="363" name="object 346">
                    <a:extLst>
                      <a:ext uri="{FF2B5EF4-FFF2-40B4-BE49-F238E27FC236}">
                        <a16:creationId xmlns:a16="http://schemas.microsoft.com/office/drawing/2014/main" id="{C50EF52F-1BFB-A494-7ADE-7C064867184D}"/>
                      </a:ext>
                    </a:extLst>
                  </p:cNvPr>
                  <p:cNvSpPr/>
                  <p:nvPr/>
                </p:nvSpPr>
                <p:spPr>
                  <a:xfrm>
                    <a:off x="2512313" y="4507229"/>
                    <a:ext cx="10795" cy="8890"/>
                  </a:xfrm>
                  <a:custGeom>
                    <a:avLst/>
                    <a:gdLst/>
                    <a:ahLst/>
                    <a:cxnLst/>
                    <a:rect l="l" t="t" r="r" b="b"/>
                    <a:pathLst>
                      <a:path w="10794" h="8889">
                        <a:moveTo>
                          <a:pt x="0" y="8382"/>
                        </a:moveTo>
                        <a:lnTo>
                          <a:pt x="10668" y="8382"/>
                        </a:lnTo>
                      </a:path>
                      <a:path w="10794" h="8889">
                        <a:moveTo>
                          <a:pt x="0" y="0"/>
                        </a:moveTo>
                        <a:lnTo>
                          <a:pt x="10668" y="0"/>
                        </a:lnTo>
                      </a:path>
                    </a:pathLst>
                  </a:custGeom>
                  <a:ln w="3175">
                    <a:solidFill>
                      <a:srgbClr val="006500"/>
                    </a:solidFill>
                  </a:ln>
                </p:spPr>
                <p:txBody>
                  <a:bodyPr wrap="square" lIns="0" tIns="0" rIns="0" bIns="0" rtlCol="0"/>
                  <a:lstStyle/>
                  <a:p>
                    <a:endParaRPr sz="800"/>
                  </a:p>
                </p:txBody>
              </p:sp>
              <p:sp>
                <p:nvSpPr>
                  <p:cNvPr id="364" name="object 347">
                    <a:extLst>
                      <a:ext uri="{FF2B5EF4-FFF2-40B4-BE49-F238E27FC236}">
                        <a16:creationId xmlns:a16="http://schemas.microsoft.com/office/drawing/2014/main" id="{8A68387B-2D15-E227-EAC7-D02202BF4D72}"/>
                      </a:ext>
                    </a:extLst>
                  </p:cNvPr>
                  <p:cNvSpPr/>
                  <p:nvPr/>
                </p:nvSpPr>
                <p:spPr>
                  <a:xfrm>
                    <a:off x="2512313" y="4492751"/>
                    <a:ext cx="149860" cy="123825"/>
                  </a:xfrm>
                  <a:custGeom>
                    <a:avLst/>
                    <a:gdLst/>
                    <a:ahLst/>
                    <a:cxnLst/>
                    <a:rect l="l" t="t" r="r" b="b"/>
                    <a:pathLst>
                      <a:path w="149860" h="123825">
                        <a:moveTo>
                          <a:pt x="2286" y="24384"/>
                        </a:moveTo>
                        <a:lnTo>
                          <a:pt x="2286" y="12192"/>
                        </a:lnTo>
                      </a:path>
                      <a:path w="149860" h="123825">
                        <a:moveTo>
                          <a:pt x="10668" y="24384"/>
                        </a:moveTo>
                        <a:lnTo>
                          <a:pt x="2286" y="24384"/>
                        </a:lnTo>
                        <a:lnTo>
                          <a:pt x="0" y="22860"/>
                        </a:lnTo>
                        <a:lnTo>
                          <a:pt x="0" y="14477"/>
                        </a:lnTo>
                        <a:lnTo>
                          <a:pt x="2286" y="12192"/>
                        </a:lnTo>
                        <a:lnTo>
                          <a:pt x="10668" y="12192"/>
                        </a:lnTo>
                      </a:path>
                      <a:path w="149860" h="123825">
                        <a:moveTo>
                          <a:pt x="108966" y="10668"/>
                        </a:moveTo>
                        <a:lnTo>
                          <a:pt x="108204" y="9144"/>
                        </a:lnTo>
                        <a:lnTo>
                          <a:pt x="106680" y="8382"/>
                        </a:lnTo>
                      </a:path>
                      <a:path w="149860" h="123825">
                        <a:moveTo>
                          <a:pt x="108966" y="10668"/>
                        </a:moveTo>
                        <a:lnTo>
                          <a:pt x="108204" y="9144"/>
                        </a:lnTo>
                        <a:lnTo>
                          <a:pt x="106680" y="8382"/>
                        </a:lnTo>
                      </a:path>
                      <a:path w="149860" h="123825">
                        <a:moveTo>
                          <a:pt x="96774" y="8382"/>
                        </a:moveTo>
                        <a:lnTo>
                          <a:pt x="96774" y="35051"/>
                        </a:lnTo>
                      </a:path>
                      <a:path w="149860" h="123825">
                        <a:moveTo>
                          <a:pt x="20574" y="35051"/>
                        </a:moveTo>
                        <a:lnTo>
                          <a:pt x="20574" y="2286"/>
                        </a:lnTo>
                      </a:path>
                      <a:path w="149860" h="123825">
                        <a:moveTo>
                          <a:pt x="92963" y="38862"/>
                        </a:moveTo>
                        <a:lnTo>
                          <a:pt x="92963" y="0"/>
                        </a:lnTo>
                      </a:path>
                      <a:path w="149860" h="123825">
                        <a:moveTo>
                          <a:pt x="96774" y="102870"/>
                        </a:moveTo>
                        <a:lnTo>
                          <a:pt x="106680" y="102870"/>
                        </a:lnTo>
                      </a:path>
                      <a:path w="149860" h="123825">
                        <a:moveTo>
                          <a:pt x="96774" y="82296"/>
                        </a:moveTo>
                        <a:lnTo>
                          <a:pt x="106680" y="82296"/>
                        </a:lnTo>
                      </a:path>
                      <a:path w="149860" h="123825">
                        <a:moveTo>
                          <a:pt x="106680" y="28956"/>
                        </a:moveTo>
                        <a:lnTo>
                          <a:pt x="96774" y="28956"/>
                        </a:lnTo>
                      </a:path>
                      <a:path w="149860" h="123825">
                        <a:moveTo>
                          <a:pt x="99060" y="117348"/>
                        </a:moveTo>
                        <a:lnTo>
                          <a:pt x="149352" y="117348"/>
                        </a:lnTo>
                      </a:path>
                      <a:path w="149860" h="123825">
                        <a:moveTo>
                          <a:pt x="99060" y="123444"/>
                        </a:moveTo>
                        <a:lnTo>
                          <a:pt x="149352" y="123444"/>
                        </a:lnTo>
                      </a:path>
                      <a:path w="149860" h="123825">
                        <a:moveTo>
                          <a:pt x="92963" y="111251"/>
                        </a:moveTo>
                        <a:lnTo>
                          <a:pt x="94487" y="115062"/>
                        </a:lnTo>
                        <a:lnTo>
                          <a:pt x="99060" y="117348"/>
                        </a:lnTo>
                      </a:path>
                      <a:path w="149860" h="123825">
                        <a:moveTo>
                          <a:pt x="94487" y="111251"/>
                        </a:moveTo>
                        <a:lnTo>
                          <a:pt x="96012" y="110489"/>
                        </a:lnTo>
                        <a:lnTo>
                          <a:pt x="96774" y="108965"/>
                        </a:lnTo>
                      </a:path>
                      <a:path w="149860" h="123825">
                        <a:moveTo>
                          <a:pt x="96774" y="76200"/>
                        </a:moveTo>
                        <a:lnTo>
                          <a:pt x="96012" y="74675"/>
                        </a:lnTo>
                        <a:lnTo>
                          <a:pt x="94487" y="73913"/>
                        </a:lnTo>
                      </a:path>
                      <a:path w="149860" h="123825">
                        <a:moveTo>
                          <a:pt x="94487" y="37337"/>
                        </a:moveTo>
                        <a:lnTo>
                          <a:pt x="96012" y="36575"/>
                        </a:lnTo>
                        <a:lnTo>
                          <a:pt x="96774" y="35051"/>
                        </a:lnTo>
                      </a:path>
                      <a:path w="149860" h="123825">
                        <a:moveTo>
                          <a:pt x="86868" y="64008"/>
                        </a:moveTo>
                        <a:lnTo>
                          <a:pt x="86868" y="111251"/>
                        </a:lnTo>
                      </a:path>
                      <a:path w="149860" h="123825">
                        <a:moveTo>
                          <a:pt x="92963" y="73913"/>
                        </a:moveTo>
                        <a:lnTo>
                          <a:pt x="94487" y="73913"/>
                        </a:lnTo>
                      </a:path>
                      <a:path w="149860" h="123825">
                        <a:moveTo>
                          <a:pt x="92963" y="111251"/>
                        </a:moveTo>
                        <a:lnTo>
                          <a:pt x="94487" y="111251"/>
                        </a:lnTo>
                      </a:path>
                      <a:path w="149860" h="123825">
                        <a:moveTo>
                          <a:pt x="96774" y="76200"/>
                        </a:moveTo>
                        <a:lnTo>
                          <a:pt x="96774" y="102870"/>
                        </a:lnTo>
                      </a:path>
                      <a:path w="149860" h="123825">
                        <a:moveTo>
                          <a:pt x="92963" y="73913"/>
                        </a:moveTo>
                        <a:lnTo>
                          <a:pt x="94487" y="73913"/>
                        </a:lnTo>
                      </a:path>
                      <a:path w="149860" h="123825">
                        <a:moveTo>
                          <a:pt x="96774" y="108965"/>
                        </a:moveTo>
                        <a:lnTo>
                          <a:pt x="96774" y="102870"/>
                        </a:lnTo>
                      </a:path>
                      <a:path w="149860" h="123825">
                        <a:moveTo>
                          <a:pt x="92963" y="112013"/>
                        </a:moveTo>
                        <a:lnTo>
                          <a:pt x="92963" y="71627"/>
                        </a:lnTo>
                      </a:path>
                      <a:path w="149860" h="123825">
                        <a:moveTo>
                          <a:pt x="86868" y="71627"/>
                        </a:moveTo>
                        <a:lnTo>
                          <a:pt x="92963" y="71627"/>
                        </a:lnTo>
                      </a:path>
                      <a:path w="149860" h="123825">
                        <a:moveTo>
                          <a:pt x="94487" y="37337"/>
                        </a:moveTo>
                        <a:lnTo>
                          <a:pt x="92963" y="37337"/>
                        </a:lnTo>
                      </a:path>
                      <a:path w="149860" h="123825">
                        <a:moveTo>
                          <a:pt x="94487" y="37337"/>
                        </a:moveTo>
                        <a:lnTo>
                          <a:pt x="92963" y="37337"/>
                        </a:lnTo>
                      </a:path>
                      <a:path w="149860" h="123825">
                        <a:moveTo>
                          <a:pt x="92963" y="38862"/>
                        </a:moveTo>
                        <a:lnTo>
                          <a:pt x="86868" y="38862"/>
                        </a:lnTo>
                      </a:path>
                      <a:path w="149860" h="123825">
                        <a:moveTo>
                          <a:pt x="25146" y="86106"/>
                        </a:moveTo>
                        <a:lnTo>
                          <a:pt x="25146" y="99060"/>
                        </a:lnTo>
                      </a:path>
                      <a:path w="149860" h="123825">
                        <a:moveTo>
                          <a:pt x="25146" y="62484"/>
                        </a:moveTo>
                        <a:lnTo>
                          <a:pt x="25146" y="86106"/>
                        </a:lnTo>
                      </a:path>
                      <a:path w="149860" h="123825">
                        <a:moveTo>
                          <a:pt x="25146" y="99060"/>
                        </a:moveTo>
                        <a:lnTo>
                          <a:pt x="25146" y="113537"/>
                        </a:lnTo>
                      </a:path>
                      <a:path w="149860" h="123825">
                        <a:moveTo>
                          <a:pt x="86868" y="111251"/>
                        </a:moveTo>
                        <a:lnTo>
                          <a:pt x="88392" y="117348"/>
                        </a:lnTo>
                        <a:lnTo>
                          <a:pt x="92963" y="121920"/>
                        </a:lnTo>
                        <a:lnTo>
                          <a:pt x="99060" y="123444"/>
                        </a:lnTo>
                      </a:path>
                      <a:path w="149860" h="123825">
                        <a:moveTo>
                          <a:pt x="86868" y="111251"/>
                        </a:moveTo>
                        <a:lnTo>
                          <a:pt x="88392" y="117348"/>
                        </a:lnTo>
                        <a:lnTo>
                          <a:pt x="92963" y="121920"/>
                        </a:lnTo>
                        <a:lnTo>
                          <a:pt x="99060" y="123444"/>
                        </a:lnTo>
                      </a:path>
                      <a:path w="149860" h="123825">
                        <a:moveTo>
                          <a:pt x="22860" y="73913"/>
                        </a:moveTo>
                        <a:lnTo>
                          <a:pt x="21336" y="74675"/>
                        </a:lnTo>
                        <a:lnTo>
                          <a:pt x="20574" y="76200"/>
                        </a:lnTo>
                      </a:path>
                      <a:path w="149860" h="123825">
                        <a:moveTo>
                          <a:pt x="20574" y="108965"/>
                        </a:moveTo>
                        <a:lnTo>
                          <a:pt x="21336" y="110489"/>
                        </a:lnTo>
                        <a:lnTo>
                          <a:pt x="22860" y="111251"/>
                        </a:lnTo>
                      </a:path>
                      <a:path w="149860" h="123825">
                        <a:moveTo>
                          <a:pt x="20574" y="35051"/>
                        </a:moveTo>
                        <a:lnTo>
                          <a:pt x="21336" y="36575"/>
                        </a:lnTo>
                        <a:lnTo>
                          <a:pt x="22860" y="37337"/>
                        </a:lnTo>
                      </a:path>
                      <a:path w="149860" h="123825">
                        <a:moveTo>
                          <a:pt x="20574" y="108965"/>
                        </a:moveTo>
                        <a:lnTo>
                          <a:pt x="20574" y="76200"/>
                        </a:lnTo>
                      </a:path>
                      <a:path w="149860" h="123825">
                        <a:moveTo>
                          <a:pt x="25146" y="111251"/>
                        </a:moveTo>
                        <a:lnTo>
                          <a:pt x="22860" y="111251"/>
                        </a:lnTo>
                      </a:path>
                      <a:path w="149860" h="123825">
                        <a:moveTo>
                          <a:pt x="25146" y="73913"/>
                        </a:moveTo>
                        <a:lnTo>
                          <a:pt x="22860" y="73913"/>
                        </a:lnTo>
                      </a:path>
                      <a:path w="149860" h="123825">
                        <a:moveTo>
                          <a:pt x="22860" y="37337"/>
                        </a:moveTo>
                        <a:lnTo>
                          <a:pt x="25146" y="37337"/>
                        </a:lnTo>
                      </a:path>
                    </a:pathLst>
                  </a:custGeom>
                  <a:ln w="3175">
                    <a:solidFill>
                      <a:srgbClr val="000000"/>
                    </a:solidFill>
                  </a:ln>
                </p:spPr>
                <p:txBody>
                  <a:bodyPr wrap="square" lIns="0" tIns="0" rIns="0" bIns="0" rtlCol="0"/>
                  <a:lstStyle/>
                  <a:p>
                    <a:endParaRPr sz="800"/>
                  </a:p>
                </p:txBody>
              </p:sp>
              <p:sp>
                <p:nvSpPr>
                  <p:cNvPr id="365" name="object 348">
                    <a:extLst>
                      <a:ext uri="{FF2B5EF4-FFF2-40B4-BE49-F238E27FC236}">
                        <a16:creationId xmlns:a16="http://schemas.microsoft.com/office/drawing/2014/main" id="{E8B5AAF4-43D5-276D-ECEB-2DE814ECE468}"/>
                      </a:ext>
                    </a:extLst>
                  </p:cNvPr>
                  <p:cNvSpPr/>
                  <p:nvPr/>
                </p:nvSpPr>
                <p:spPr>
                  <a:xfrm>
                    <a:off x="2661665" y="4589525"/>
                    <a:ext cx="0" cy="20955"/>
                  </a:xfrm>
                  <a:custGeom>
                    <a:avLst/>
                    <a:gdLst/>
                    <a:ahLst/>
                    <a:cxnLst/>
                    <a:rect l="l" t="t" r="r" b="b"/>
                    <a:pathLst>
                      <a:path h="20954">
                        <a:moveTo>
                          <a:pt x="0" y="20574"/>
                        </a:moveTo>
                        <a:lnTo>
                          <a:pt x="0" y="0"/>
                        </a:lnTo>
                      </a:path>
                    </a:pathLst>
                  </a:custGeom>
                  <a:ln w="3175">
                    <a:solidFill>
                      <a:srgbClr val="00FFFF"/>
                    </a:solidFill>
                  </a:ln>
                </p:spPr>
                <p:txBody>
                  <a:bodyPr wrap="square" lIns="0" tIns="0" rIns="0" bIns="0" rtlCol="0"/>
                  <a:lstStyle/>
                  <a:p>
                    <a:endParaRPr sz="800"/>
                  </a:p>
                </p:txBody>
              </p:sp>
              <p:sp>
                <p:nvSpPr>
                  <p:cNvPr id="366" name="object 349">
                    <a:extLst>
                      <a:ext uri="{FF2B5EF4-FFF2-40B4-BE49-F238E27FC236}">
                        <a16:creationId xmlns:a16="http://schemas.microsoft.com/office/drawing/2014/main" id="{A986B9D5-CCE8-E859-E945-CE50D7DACB82}"/>
                      </a:ext>
                    </a:extLst>
                  </p:cNvPr>
                  <p:cNvSpPr/>
                  <p:nvPr/>
                </p:nvSpPr>
                <p:spPr>
                  <a:xfrm>
                    <a:off x="2532887" y="4385309"/>
                    <a:ext cx="447040" cy="210820"/>
                  </a:xfrm>
                  <a:custGeom>
                    <a:avLst/>
                    <a:gdLst/>
                    <a:ahLst/>
                    <a:cxnLst/>
                    <a:rect l="l" t="t" r="r" b="b"/>
                    <a:pathLst>
                      <a:path w="447039" h="210820">
                        <a:moveTo>
                          <a:pt x="86106" y="210312"/>
                        </a:moveTo>
                        <a:lnTo>
                          <a:pt x="87630" y="209550"/>
                        </a:lnTo>
                        <a:lnTo>
                          <a:pt x="88392" y="208025"/>
                        </a:lnTo>
                      </a:path>
                      <a:path w="447039" h="210820">
                        <a:moveTo>
                          <a:pt x="86106" y="210312"/>
                        </a:moveTo>
                        <a:lnTo>
                          <a:pt x="87630" y="209550"/>
                        </a:lnTo>
                        <a:lnTo>
                          <a:pt x="88392" y="208025"/>
                        </a:lnTo>
                      </a:path>
                      <a:path w="447039" h="210820">
                        <a:moveTo>
                          <a:pt x="88392" y="192024"/>
                        </a:moveTo>
                        <a:lnTo>
                          <a:pt x="87630" y="190500"/>
                        </a:lnTo>
                        <a:lnTo>
                          <a:pt x="86106" y="189737"/>
                        </a:lnTo>
                      </a:path>
                      <a:path w="447039" h="210820">
                        <a:moveTo>
                          <a:pt x="86106" y="136398"/>
                        </a:moveTo>
                        <a:lnTo>
                          <a:pt x="87630" y="135636"/>
                        </a:lnTo>
                        <a:lnTo>
                          <a:pt x="88392" y="134112"/>
                        </a:lnTo>
                      </a:path>
                      <a:path w="447039" h="210820">
                        <a:moveTo>
                          <a:pt x="88392" y="192024"/>
                        </a:moveTo>
                        <a:lnTo>
                          <a:pt x="88392" y="208025"/>
                        </a:lnTo>
                      </a:path>
                      <a:path w="447039" h="210820">
                        <a:moveTo>
                          <a:pt x="88392" y="118110"/>
                        </a:moveTo>
                        <a:lnTo>
                          <a:pt x="88392" y="134112"/>
                        </a:lnTo>
                      </a:path>
                      <a:path w="447039" h="210820">
                        <a:moveTo>
                          <a:pt x="78486" y="95250"/>
                        </a:moveTo>
                        <a:lnTo>
                          <a:pt x="115062" y="95250"/>
                        </a:lnTo>
                      </a:path>
                      <a:path w="447039" h="210820">
                        <a:moveTo>
                          <a:pt x="78486" y="101345"/>
                        </a:moveTo>
                        <a:lnTo>
                          <a:pt x="115062" y="101345"/>
                        </a:lnTo>
                      </a:path>
                      <a:path w="447039" h="210820">
                        <a:moveTo>
                          <a:pt x="86106" y="115824"/>
                        </a:moveTo>
                        <a:lnTo>
                          <a:pt x="76200" y="115824"/>
                        </a:lnTo>
                      </a:path>
                      <a:path w="447039" h="210820">
                        <a:moveTo>
                          <a:pt x="161544" y="45719"/>
                        </a:moveTo>
                        <a:lnTo>
                          <a:pt x="137922" y="6095"/>
                        </a:lnTo>
                        <a:lnTo>
                          <a:pt x="115062" y="0"/>
                        </a:lnTo>
                        <a:lnTo>
                          <a:pt x="102869" y="1524"/>
                        </a:lnTo>
                        <a:lnTo>
                          <a:pt x="70866" y="34289"/>
                        </a:lnTo>
                        <a:lnTo>
                          <a:pt x="69342" y="45719"/>
                        </a:lnTo>
                        <a:lnTo>
                          <a:pt x="70866" y="57912"/>
                        </a:lnTo>
                        <a:lnTo>
                          <a:pt x="102869" y="90677"/>
                        </a:lnTo>
                        <a:lnTo>
                          <a:pt x="115062" y="92201"/>
                        </a:lnTo>
                        <a:lnTo>
                          <a:pt x="127254" y="90677"/>
                        </a:lnTo>
                        <a:lnTo>
                          <a:pt x="160019" y="57912"/>
                        </a:lnTo>
                        <a:lnTo>
                          <a:pt x="161544" y="45719"/>
                        </a:lnTo>
                      </a:path>
                      <a:path w="447039" h="210820">
                        <a:moveTo>
                          <a:pt x="78486" y="101345"/>
                        </a:moveTo>
                        <a:lnTo>
                          <a:pt x="73913" y="102869"/>
                        </a:lnTo>
                        <a:lnTo>
                          <a:pt x="72389" y="107441"/>
                        </a:lnTo>
                      </a:path>
                      <a:path w="447039" h="210820">
                        <a:moveTo>
                          <a:pt x="78486" y="95250"/>
                        </a:moveTo>
                        <a:lnTo>
                          <a:pt x="72389" y="96774"/>
                        </a:lnTo>
                        <a:lnTo>
                          <a:pt x="67818" y="101345"/>
                        </a:lnTo>
                        <a:lnTo>
                          <a:pt x="66293" y="107441"/>
                        </a:lnTo>
                      </a:path>
                      <a:path w="447039" h="210820">
                        <a:moveTo>
                          <a:pt x="76200" y="109727"/>
                        </a:moveTo>
                        <a:lnTo>
                          <a:pt x="75437" y="108203"/>
                        </a:lnTo>
                        <a:lnTo>
                          <a:pt x="73913" y="107441"/>
                        </a:lnTo>
                        <a:lnTo>
                          <a:pt x="72389" y="107441"/>
                        </a:lnTo>
                      </a:path>
                      <a:path w="447039" h="210820">
                        <a:moveTo>
                          <a:pt x="76200" y="115824"/>
                        </a:moveTo>
                        <a:lnTo>
                          <a:pt x="76200" y="109727"/>
                        </a:lnTo>
                      </a:path>
                      <a:path w="447039" h="210820">
                        <a:moveTo>
                          <a:pt x="2286" y="107441"/>
                        </a:moveTo>
                        <a:lnTo>
                          <a:pt x="762" y="108203"/>
                        </a:lnTo>
                        <a:lnTo>
                          <a:pt x="0" y="109727"/>
                        </a:lnTo>
                      </a:path>
                      <a:path w="447039" h="210820">
                        <a:moveTo>
                          <a:pt x="2286" y="107441"/>
                        </a:moveTo>
                        <a:lnTo>
                          <a:pt x="4572" y="107441"/>
                        </a:lnTo>
                      </a:path>
                      <a:path w="447039" h="210820">
                        <a:moveTo>
                          <a:pt x="446531" y="64769"/>
                        </a:moveTo>
                        <a:lnTo>
                          <a:pt x="432816" y="25907"/>
                        </a:lnTo>
                        <a:lnTo>
                          <a:pt x="397763" y="3810"/>
                        </a:lnTo>
                        <a:lnTo>
                          <a:pt x="384048" y="2286"/>
                        </a:lnTo>
                        <a:lnTo>
                          <a:pt x="370331" y="3810"/>
                        </a:lnTo>
                        <a:lnTo>
                          <a:pt x="336042" y="25907"/>
                        </a:lnTo>
                        <a:lnTo>
                          <a:pt x="322325" y="64769"/>
                        </a:lnTo>
                        <a:lnTo>
                          <a:pt x="323850" y="78486"/>
                        </a:lnTo>
                        <a:lnTo>
                          <a:pt x="345948" y="112775"/>
                        </a:lnTo>
                        <a:lnTo>
                          <a:pt x="384048" y="126491"/>
                        </a:lnTo>
                        <a:lnTo>
                          <a:pt x="397763" y="124967"/>
                        </a:lnTo>
                        <a:lnTo>
                          <a:pt x="432816" y="102869"/>
                        </a:lnTo>
                        <a:lnTo>
                          <a:pt x="446531" y="64769"/>
                        </a:lnTo>
                      </a:path>
                      <a:path w="447039" h="210820">
                        <a:moveTo>
                          <a:pt x="440436" y="64769"/>
                        </a:moveTo>
                        <a:lnTo>
                          <a:pt x="423672" y="24384"/>
                        </a:lnTo>
                        <a:lnTo>
                          <a:pt x="384048" y="8381"/>
                        </a:lnTo>
                        <a:lnTo>
                          <a:pt x="369569" y="9905"/>
                        </a:lnTo>
                        <a:lnTo>
                          <a:pt x="335280" y="36575"/>
                        </a:lnTo>
                        <a:lnTo>
                          <a:pt x="327660" y="64769"/>
                        </a:lnTo>
                        <a:lnTo>
                          <a:pt x="329945" y="79248"/>
                        </a:lnTo>
                        <a:lnTo>
                          <a:pt x="355854" y="113537"/>
                        </a:lnTo>
                        <a:lnTo>
                          <a:pt x="384048" y="120395"/>
                        </a:lnTo>
                        <a:lnTo>
                          <a:pt x="398525" y="118872"/>
                        </a:lnTo>
                        <a:lnTo>
                          <a:pt x="432816" y="92963"/>
                        </a:lnTo>
                        <a:lnTo>
                          <a:pt x="440436" y="64769"/>
                        </a:lnTo>
                      </a:path>
                    </a:pathLst>
                  </a:custGeom>
                  <a:ln w="3175">
                    <a:solidFill>
                      <a:srgbClr val="000000"/>
                    </a:solidFill>
                  </a:ln>
                </p:spPr>
                <p:txBody>
                  <a:bodyPr wrap="square" lIns="0" tIns="0" rIns="0" bIns="0" rtlCol="0"/>
                  <a:lstStyle/>
                  <a:p>
                    <a:endParaRPr sz="800"/>
                  </a:p>
                </p:txBody>
              </p:sp>
              <p:sp>
                <p:nvSpPr>
                  <p:cNvPr id="367" name="object 350">
                    <a:extLst>
                      <a:ext uri="{FF2B5EF4-FFF2-40B4-BE49-F238E27FC236}">
                        <a16:creationId xmlns:a16="http://schemas.microsoft.com/office/drawing/2014/main" id="{4214D074-4A15-92A4-9435-4C8063512EFA}"/>
                      </a:ext>
                    </a:extLst>
                  </p:cNvPr>
                  <p:cNvSpPr/>
                  <p:nvPr/>
                </p:nvSpPr>
                <p:spPr>
                  <a:xfrm>
                    <a:off x="2826258" y="4450079"/>
                    <a:ext cx="181610" cy="0"/>
                  </a:xfrm>
                  <a:custGeom>
                    <a:avLst/>
                    <a:gdLst/>
                    <a:ahLst/>
                    <a:cxnLst/>
                    <a:rect l="l" t="t" r="r" b="b"/>
                    <a:pathLst>
                      <a:path w="181610">
                        <a:moveTo>
                          <a:pt x="0" y="0"/>
                        </a:moveTo>
                        <a:lnTo>
                          <a:pt x="181356" y="0"/>
                        </a:lnTo>
                      </a:path>
                    </a:pathLst>
                  </a:custGeom>
                  <a:ln w="3175">
                    <a:solidFill>
                      <a:srgbClr val="00FFFF"/>
                    </a:solidFill>
                  </a:ln>
                </p:spPr>
                <p:txBody>
                  <a:bodyPr wrap="square" lIns="0" tIns="0" rIns="0" bIns="0" rtlCol="0"/>
                  <a:lstStyle/>
                  <a:p>
                    <a:endParaRPr sz="800"/>
                  </a:p>
                </p:txBody>
              </p:sp>
              <p:sp>
                <p:nvSpPr>
                  <p:cNvPr id="368" name="object 351">
                    <a:extLst>
                      <a:ext uri="{FF2B5EF4-FFF2-40B4-BE49-F238E27FC236}">
                        <a16:creationId xmlns:a16="http://schemas.microsoft.com/office/drawing/2014/main" id="{3F685B23-5A57-2E90-8B02-6469B285CAC6}"/>
                      </a:ext>
                    </a:extLst>
                  </p:cNvPr>
                  <p:cNvSpPr/>
                  <p:nvPr/>
                </p:nvSpPr>
                <p:spPr>
                  <a:xfrm>
                    <a:off x="2772918" y="4604003"/>
                    <a:ext cx="10795" cy="0"/>
                  </a:xfrm>
                  <a:custGeom>
                    <a:avLst/>
                    <a:gdLst/>
                    <a:ahLst/>
                    <a:cxnLst/>
                    <a:rect l="l" t="t" r="r" b="b"/>
                    <a:pathLst>
                      <a:path w="10794">
                        <a:moveTo>
                          <a:pt x="10668" y="0"/>
                        </a:moveTo>
                        <a:lnTo>
                          <a:pt x="0" y="0"/>
                        </a:lnTo>
                      </a:path>
                    </a:pathLst>
                  </a:custGeom>
                  <a:ln w="3175">
                    <a:solidFill>
                      <a:srgbClr val="000000"/>
                    </a:solidFill>
                  </a:ln>
                </p:spPr>
                <p:txBody>
                  <a:bodyPr wrap="square" lIns="0" tIns="0" rIns="0" bIns="0" rtlCol="0"/>
                  <a:lstStyle/>
                  <a:p>
                    <a:endParaRPr sz="800"/>
                  </a:p>
                </p:txBody>
              </p:sp>
              <p:sp>
                <p:nvSpPr>
                  <p:cNvPr id="369" name="object 352">
                    <a:extLst>
                      <a:ext uri="{FF2B5EF4-FFF2-40B4-BE49-F238E27FC236}">
                        <a16:creationId xmlns:a16="http://schemas.microsoft.com/office/drawing/2014/main" id="{E41D66F3-1C89-91BD-ADE0-702F1D0D67E8}"/>
                      </a:ext>
                    </a:extLst>
                  </p:cNvPr>
                  <p:cNvSpPr/>
                  <p:nvPr/>
                </p:nvSpPr>
                <p:spPr>
                  <a:xfrm>
                    <a:off x="2745486" y="4583429"/>
                    <a:ext cx="60325" cy="0"/>
                  </a:xfrm>
                  <a:custGeom>
                    <a:avLst/>
                    <a:gdLst/>
                    <a:ahLst/>
                    <a:cxnLst/>
                    <a:rect l="l" t="t" r="r" b="b"/>
                    <a:pathLst>
                      <a:path w="60325">
                        <a:moveTo>
                          <a:pt x="60197" y="0"/>
                        </a:moveTo>
                        <a:lnTo>
                          <a:pt x="0" y="0"/>
                        </a:lnTo>
                      </a:path>
                    </a:pathLst>
                  </a:custGeom>
                  <a:ln w="3175">
                    <a:solidFill>
                      <a:srgbClr val="00FFFF"/>
                    </a:solidFill>
                  </a:ln>
                </p:spPr>
                <p:txBody>
                  <a:bodyPr wrap="square" lIns="0" tIns="0" rIns="0" bIns="0" rtlCol="0"/>
                  <a:lstStyle/>
                  <a:p>
                    <a:endParaRPr sz="800"/>
                  </a:p>
                </p:txBody>
              </p:sp>
              <p:sp>
                <p:nvSpPr>
                  <p:cNvPr id="370" name="object 353">
                    <a:extLst>
                      <a:ext uri="{FF2B5EF4-FFF2-40B4-BE49-F238E27FC236}">
                        <a16:creationId xmlns:a16="http://schemas.microsoft.com/office/drawing/2014/main" id="{A2A9BD02-2612-BB0E-9406-63F3A69F974E}"/>
                      </a:ext>
                    </a:extLst>
                  </p:cNvPr>
                  <p:cNvSpPr/>
                  <p:nvPr/>
                </p:nvSpPr>
                <p:spPr>
                  <a:xfrm>
                    <a:off x="2801874" y="4524755"/>
                    <a:ext cx="6350" cy="38100"/>
                  </a:xfrm>
                  <a:custGeom>
                    <a:avLst/>
                    <a:gdLst/>
                    <a:ahLst/>
                    <a:cxnLst/>
                    <a:rect l="l" t="t" r="r" b="b"/>
                    <a:pathLst>
                      <a:path w="6350" h="38100">
                        <a:moveTo>
                          <a:pt x="6095" y="38100"/>
                        </a:moveTo>
                        <a:lnTo>
                          <a:pt x="0" y="0"/>
                        </a:lnTo>
                      </a:path>
                    </a:pathLst>
                  </a:custGeom>
                  <a:ln w="3175">
                    <a:solidFill>
                      <a:srgbClr val="006500"/>
                    </a:solidFill>
                  </a:ln>
                </p:spPr>
                <p:txBody>
                  <a:bodyPr wrap="square" lIns="0" tIns="0" rIns="0" bIns="0" rtlCol="0"/>
                  <a:lstStyle/>
                  <a:p>
                    <a:endParaRPr sz="800"/>
                  </a:p>
                </p:txBody>
              </p:sp>
              <p:sp>
                <p:nvSpPr>
                  <p:cNvPr id="371" name="object 354">
                    <a:extLst>
                      <a:ext uri="{FF2B5EF4-FFF2-40B4-BE49-F238E27FC236}">
                        <a16:creationId xmlns:a16="http://schemas.microsoft.com/office/drawing/2014/main" id="{0EC48EE5-D0A2-3C93-36D6-800C97416D82}"/>
                      </a:ext>
                    </a:extLst>
                  </p:cNvPr>
                  <p:cNvSpPr/>
                  <p:nvPr/>
                </p:nvSpPr>
                <p:spPr>
                  <a:xfrm>
                    <a:off x="2670809" y="3977639"/>
                    <a:ext cx="258445" cy="626745"/>
                  </a:xfrm>
                  <a:custGeom>
                    <a:avLst/>
                    <a:gdLst/>
                    <a:ahLst/>
                    <a:cxnLst/>
                    <a:rect l="l" t="t" r="r" b="b"/>
                    <a:pathLst>
                      <a:path w="258444" h="626745">
                        <a:moveTo>
                          <a:pt x="112775" y="585215"/>
                        </a:moveTo>
                        <a:lnTo>
                          <a:pt x="112775" y="626363"/>
                        </a:lnTo>
                      </a:path>
                      <a:path w="258444" h="626745">
                        <a:moveTo>
                          <a:pt x="118871" y="585215"/>
                        </a:moveTo>
                        <a:lnTo>
                          <a:pt x="112775" y="585215"/>
                        </a:lnTo>
                      </a:path>
                      <a:path w="258444" h="626745">
                        <a:moveTo>
                          <a:pt x="247650" y="534162"/>
                        </a:moveTo>
                        <a:lnTo>
                          <a:pt x="247650" y="547115"/>
                        </a:lnTo>
                      </a:path>
                      <a:path w="258444" h="626745">
                        <a:moveTo>
                          <a:pt x="256031" y="533400"/>
                        </a:moveTo>
                        <a:lnTo>
                          <a:pt x="258317" y="546354"/>
                        </a:lnTo>
                      </a:path>
                      <a:path w="258444" h="626745">
                        <a:moveTo>
                          <a:pt x="61721" y="34289"/>
                        </a:moveTo>
                        <a:lnTo>
                          <a:pt x="48006" y="23622"/>
                        </a:lnTo>
                        <a:lnTo>
                          <a:pt x="32765" y="16001"/>
                        </a:lnTo>
                        <a:lnTo>
                          <a:pt x="16763" y="11430"/>
                        </a:lnTo>
                        <a:lnTo>
                          <a:pt x="0" y="9906"/>
                        </a:lnTo>
                      </a:path>
                      <a:path w="258444" h="626745">
                        <a:moveTo>
                          <a:pt x="68579" y="26670"/>
                        </a:moveTo>
                        <a:lnTo>
                          <a:pt x="53339" y="15239"/>
                        </a:lnTo>
                        <a:lnTo>
                          <a:pt x="36575" y="6858"/>
                        </a:lnTo>
                        <a:lnTo>
                          <a:pt x="18287" y="1524"/>
                        </a:lnTo>
                        <a:lnTo>
                          <a:pt x="0" y="0"/>
                        </a:lnTo>
                      </a:path>
                    </a:pathLst>
                  </a:custGeom>
                  <a:ln w="3175">
                    <a:solidFill>
                      <a:srgbClr val="000000"/>
                    </a:solidFill>
                  </a:ln>
                </p:spPr>
                <p:txBody>
                  <a:bodyPr wrap="square" lIns="0" tIns="0" rIns="0" bIns="0" rtlCol="0"/>
                  <a:lstStyle/>
                  <a:p>
                    <a:endParaRPr sz="800"/>
                  </a:p>
                </p:txBody>
              </p:sp>
              <p:sp>
                <p:nvSpPr>
                  <p:cNvPr id="372" name="object 355">
                    <a:extLst>
                      <a:ext uri="{FF2B5EF4-FFF2-40B4-BE49-F238E27FC236}">
                        <a16:creationId xmlns:a16="http://schemas.microsoft.com/office/drawing/2014/main" id="{D60EC2EC-FF6A-5D0E-6B52-651A946D287E}"/>
                      </a:ext>
                    </a:extLst>
                  </p:cNvPr>
                  <p:cNvSpPr/>
                  <p:nvPr/>
                </p:nvSpPr>
                <p:spPr>
                  <a:xfrm>
                    <a:off x="2661665" y="4049267"/>
                    <a:ext cx="37465" cy="24130"/>
                  </a:xfrm>
                  <a:custGeom>
                    <a:avLst/>
                    <a:gdLst/>
                    <a:ahLst/>
                    <a:cxnLst/>
                    <a:rect l="l" t="t" r="r" b="b"/>
                    <a:pathLst>
                      <a:path w="37464" h="24129">
                        <a:moveTo>
                          <a:pt x="37337" y="23622"/>
                        </a:moveTo>
                        <a:lnTo>
                          <a:pt x="30479" y="14478"/>
                        </a:lnTo>
                        <a:lnTo>
                          <a:pt x="22097" y="6858"/>
                        </a:lnTo>
                        <a:lnTo>
                          <a:pt x="11429" y="1524"/>
                        </a:lnTo>
                        <a:lnTo>
                          <a:pt x="0" y="0"/>
                        </a:lnTo>
                      </a:path>
                    </a:pathLst>
                  </a:custGeom>
                  <a:ln w="3175">
                    <a:solidFill>
                      <a:srgbClr val="006500"/>
                    </a:solidFill>
                  </a:ln>
                </p:spPr>
                <p:txBody>
                  <a:bodyPr wrap="square" lIns="0" tIns="0" rIns="0" bIns="0" rtlCol="0"/>
                  <a:lstStyle/>
                  <a:p>
                    <a:endParaRPr sz="800"/>
                  </a:p>
                </p:txBody>
              </p:sp>
              <p:sp>
                <p:nvSpPr>
                  <p:cNvPr id="373" name="object 356">
                    <a:extLst>
                      <a:ext uri="{FF2B5EF4-FFF2-40B4-BE49-F238E27FC236}">
                        <a16:creationId xmlns:a16="http://schemas.microsoft.com/office/drawing/2014/main" id="{7A4C88D6-21E9-C0E6-58E7-44BB2BB18D91}"/>
                      </a:ext>
                    </a:extLst>
                  </p:cNvPr>
                  <p:cNvSpPr/>
                  <p:nvPr/>
                </p:nvSpPr>
                <p:spPr>
                  <a:xfrm>
                    <a:off x="2475738" y="4007357"/>
                    <a:ext cx="403860" cy="355600"/>
                  </a:xfrm>
                  <a:custGeom>
                    <a:avLst/>
                    <a:gdLst/>
                    <a:ahLst/>
                    <a:cxnLst/>
                    <a:rect l="l" t="t" r="r" b="b"/>
                    <a:pathLst>
                      <a:path w="403860" h="355600">
                        <a:moveTo>
                          <a:pt x="297180" y="268224"/>
                        </a:moveTo>
                        <a:lnTo>
                          <a:pt x="213360" y="88391"/>
                        </a:lnTo>
                      </a:path>
                      <a:path w="403860" h="355600">
                        <a:moveTo>
                          <a:pt x="288036" y="272795"/>
                        </a:moveTo>
                        <a:lnTo>
                          <a:pt x="204216" y="92963"/>
                        </a:lnTo>
                      </a:path>
                      <a:path w="403860" h="355600">
                        <a:moveTo>
                          <a:pt x="403860" y="236219"/>
                        </a:moveTo>
                        <a:lnTo>
                          <a:pt x="401574" y="230124"/>
                        </a:lnTo>
                        <a:lnTo>
                          <a:pt x="400050" y="224027"/>
                        </a:lnTo>
                        <a:lnTo>
                          <a:pt x="397763" y="218693"/>
                        </a:lnTo>
                        <a:lnTo>
                          <a:pt x="396239" y="212597"/>
                        </a:lnTo>
                        <a:lnTo>
                          <a:pt x="393954" y="206501"/>
                        </a:lnTo>
                        <a:lnTo>
                          <a:pt x="391668" y="201167"/>
                        </a:lnTo>
                        <a:lnTo>
                          <a:pt x="389381" y="195071"/>
                        </a:lnTo>
                        <a:lnTo>
                          <a:pt x="382524" y="179069"/>
                        </a:lnTo>
                        <a:lnTo>
                          <a:pt x="377951" y="171450"/>
                        </a:lnTo>
                        <a:lnTo>
                          <a:pt x="374142" y="163829"/>
                        </a:lnTo>
                        <a:lnTo>
                          <a:pt x="369569" y="156971"/>
                        </a:lnTo>
                        <a:lnTo>
                          <a:pt x="364998" y="149351"/>
                        </a:lnTo>
                        <a:lnTo>
                          <a:pt x="360425" y="143255"/>
                        </a:lnTo>
                        <a:lnTo>
                          <a:pt x="355092" y="135636"/>
                        </a:lnTo>
                        <a:lnTo>
                          <a:pt x="349757" y="129539"/>
                        </a:lnTo>
                        <a:lnTo>
                          <a:pt x="344424" y="122681"/>
                        </a:lnTo>
                        <a:lnTo>
                          <a:pt x="338328" y="115824"/>
                        </a:lnTo>
                        <a:lnTo>
                          <a:pt x="332994" y="108965"/>
                        </a:lnTo>
                        <a:lnTo>
                          <a:pt x="325374" y="99821"/>
                        </a:lnTo>
                        <a:lnTo>
                          <a:pt x="316992" y="90677"/>
                        </a:lnTo>
                        <a:lnTo>
                          <a:pt x="308610" y="82295"/>
                        </a:lnTo>
                        <a:lnTo>
                          <a:pt x="300228" y="73151"/>
                        </a:lnTo>
                        <a:lnTo>
                          <a:pt x="291845" y="64769"/>
                        </a:lnTo>
                        <a:lnTo>
                          <a:pt x="273557" y="49529"/>
                        </a:lnTo>
                        <a:lnTo>
                          <a:pt x="263651" y="42671"/>
                        </a:lnTo>
                        <a:lnTo>
                          <a:pt x="254507" y="35813"/>
                        </a:lnTo>
                        <a:lnTo>
                          <a:pt x="227075" y="22859"/>
                        </a:lnTo>
                        <a:lnTo>
                          <a:pt x="210312" y="16763"/>
                        </a:lnTo>
                        <a:lnTo>
                          <a:pt x="192024" y="12191"/>
                        </a:lnTo>
                        <a:lnTo>
                          <a:pt x="182880" y="10667"/>
                        </a:lnTo>
                        <a:lnTo>
                          <a:pt x="174498" y="9143"/>
                        </a:lnTo>
                        <a:lnTo>
                          <a:pt x="156210" y="6095"/>
                        </a:lnTo>
                        <a:lnTo>
                          <a:pt x="146304" y="4571"/>
                        </a:lnTo>
                        <a:lnTo>
                          <a:pt x="116586" y="2286"/>
                        </a:lnTo>
                        <a:lnTo>
                          <a:pt x="107442" y="1524"/>
                        </a:lnTo>
                        <a:lnTo>
                          <a:pt x="97536" y="1524"/>
                        </a:lnTo>
                        <a:lnTo>
                          <a:pt x="87630" y="762"/>
                        </a:lnTo>
                        <a:lnTo>
                          <a:pt x="77724" y="762"/>
                        </a:lnTo>
                        <a:lnTo>
                          <a:pt x="68580" y="0"/>
                        </a:lnTo>
                        <a:lnTo>
                          <a:pt x="58674" y="0"/>
                        </a:lnTo>
                      </a:path>
                      <a:path w="403860" h="355600">
                        <a:moveTo>
                          <a:pt x="379475" y="237743"/>
                        </a:moveTo>
                        <a:lnTo>
                          <a:pt x="377951" y="233171"/>
                        </a:lnTo>
                        <a:lnTo>
                          <a:pt x="375666" y="227837"/>
                        </a:lnTo>
                        <a:lnTo>
                          <a:pt x="374142" y="222503"/>
                        </a:lnTo>
                        <a:lnTo>
                          <a:pt x="372618" y="217931"/>
                        </a:lnTo>
                        <a:lnTo>
                          <a:pt x="371094" y="212597"/>
                        </a:lnTo>
                        <a:lnTo>
                          <a:pt x="369569" y="208025"/>
                        </a:lnTo>
                        <a:lnTo>
                          <a:pt x="368045" y="202691"/>
                        </a:lnTo>
                        <a:lnTo>
                          <a:pt x="365760" y="198119"/>
                        </a:lnTo>
                        <a:lnTo>
                          <a:pt x="363474" y="192786"/>
                        </a:lnTo>
                        <a:lnTo>
                          <a:pt x="361950" y="188213"/>
                        </a:lnTo>
                        <a:lnTo>
                          <a:pt x="350519" y="167639"/>
                        </a:lnTo>
                        <a:lnTo>
                          <a:pt x="345948" y="161543"/>
                        </a:lnTo>
                        <a:lnTo>
                          <a:pt x="341375" y="154686"/>
                        </a:lnTo>
                        <a:lnTo>
                          <a:pt x="336804" y="148589"/>
                        </a:lnTo>
                        <a:lnTo>
                          <a:pt x="331469" y="141731"/>
                        </a:lnTo>
                        <a:lnTo>
                          <a:pt x="320801" y="129539"/>
                        </a:lnTo>
                        <a:lnTo>
                          <a:pt x="316230" y="123443"/>
                        </a:lnTo>
                        <a:lnTo>
                          <a:pt x="308610" y="115062"/>
                        </a:lnTo>
                        <a:lnTo>
                          <a:pt x="300989" y="107441"/>
                        </a:lnTo>
                        <a:lnTo>
                          <a:pt x="293369" y="99059"/>
                        </a:lnTo>
                        <a:lnTo>
                          <a:pt x="260604" y="69341"/>
                        </a:lnTo>
                        <a:lnTo>
                          <a:pt x="217931" y="44957"/>
                        </a:lnTo>
                        <a:lnTo>
                          <a:pt x="201930" y="39624"/>
                        </a:lnTo>
                        <a:lnTo>
                          <a:pt x="194310" y="37337"/>
                        </a:lnTo>
                        <a:lnTo>
                          <a:pt x="185166" y="35051"/>
                        </a:lnTo>
                        <a:lnTo>
                          <a:pt x="160019" y="30479"/>
                        </a:lnTo>
                        <a:lnTo>
                          <a:pt x="151637" y="29717"/>
                        </a:lnTo>
                        <a:lnTo>
                          <a:pt x="141731" y="28193"/>
                        </a:lnTo>
                        <a:lnTo>
                          <a:pt x="114300" y="25907"/>
                        </a:lnTo>
                        <a:lnTo>
                          <a:pt x="105156" y="25907"/>
                        </a:lnTo>
                        <a:lnTo>
                          <a:pt x="96012" y="25145"/>
                        </a:lnTo>
                        <a:lnTo>
                          <a:pt x="67818" y="25145"/>
                        </a:lnTo>
                        <a:lnTo>
                          <a:pt x="58674" y="24383"/>
                        </a:lnTo>
                      </a:path>
                      <a:path w="403860" h="355600">
                        <a:moveTo>
                          <a:pt x="82295" y="138683"/>
                        </a:moveTo>
                        <a:lnTo>
                          <a:pt x="82295" y="175259"/>
                        </a:lnTo>
                      </a:path>
                      <a:path w="403860" h="355600">
                        <a:moveTo>
                          <a:pt x="47243" y="351281"/>
                        </a:moveTo>
                        <a:lnTo>
                          <a:pt x="57150" y="351281"/>
                        </a:lnTo>
                      </a:path>
                      <a:path w="403860" h="355600">
                        <a:moveTo>
                          <a:pt x="47243" y="336803"/>
                        </a:moveTo>
                        <a:lnTo>
                          <a:pt x="57150" y="336803"/>
                        </a:lnTo>
                      </a:path>
                      <a:path w="403860" h="355600">
                        <a:moveTo>
                          <a:pt x="47243" y="332231"/>
                        </a:moveTo>
                        <a:lnTo>
                          <a:pt x="57150" y="332231"/>
                        </a:lnTo>
                      </a:path>
                      <a:path w="403860" h="355600">
                        <a:moveTo>
                          <a:pt x="47243" y="355091"/>
                        </a:moveTo>
                        <a:lnTo>
                          <a:pt x="57150" y="355091"/>
                        </a:lnTo>
                      </a:path>
                      <a:path w="403860" h="355600">
                        <a:moveTo>
                          <a:pt x="0" y="341375"/>
                        </a:moveTo>
                        <a:lnTo>
                          <a:pt x="82295" y="279653"/>
                        </a:lnTo>
                      </a:path>
                    </a:pathLst>
                  </a:custGeom>
                  <a:ln w="3175">
                    <a:solidFill>
                      <a:srgbClr val="000000"/>
                    </a:solidFill>
                  </a:ln>
                </p:spPr>
                <p:txBody>
                  <a:bodyPr wrap="square" lIns="0" tIns="0" rIns="0" bIns="0" rtlCol="0"/>
                  <a:lstStyle/>
                  <a:p>
                    <a:endParaRPr sz="800"/>
                  </a:p>
                </p:txBody>
              </p:sp>
              <p:sp>
                <p:nvSpPr>
                  <p:cNvPr id="374" name="object 357">
                    <a:extLst>
                      <a:ext uri="{FF2B5EF4-FFF2-40B4-BE49-F238E27FC236}">
                        <a16:creationId xmlns:a16="http://schemas.microsoft.com/office/drawing/2014/main" id="{E47C5E26-79A8-2A33-407D-838DD4B7C229}"/>
                      </a:ext>
                    </a:extLst>
                  </p:cNvPr>
                  <p:cNvSpPr/>
                  <p:nvPr/>
                </p:nvSpPr>
                <p:spPr>
                  <a:xfrm>
                    <a:off x="2503169" y="4351019"/>
                    <a:ext cx="136525" cy="0"/>
                  </a:xfrm>
                  <a:custGeom>
                    <a:avLst/>
                    <a:gdLst/>
                    <a:ahLst/>
                    <a:cxnLst/>
                    <a:rect l="l" t="t" r="r" b="b"/>
                    <a:pathLst>
                      <a:path w="136525">
                        <a:moveTo>
                          <a:pt x="0" y="0"/>
                        </a:moveTo>
                        <a:lnTo>
                          <a:pt x="136398" y="0"/>
                        </a:lnTo>
                      </a:path>
                    </a:pathLst>
                  </a:custGeom>
                  <a:ln w="3175">
                    <a:solidFill>
                      <a:srgbClr val="00FFFF"/>
                    </a:solidFill>
                  </a:ln>
                </p:spPr>
                <p:txBody>
                  <a:bodyPr wrap="square" lIns="0" tIns="0" rIns="0" bIns="0" rtlCol="0"/>
                  <a:lstStyle/>
                  <a:p>
                    <a:endParaRPr sz="800"/>
                  </a:p>
                </p:txBody>
              </p:sp>
              <p:sp>
                <p:nvSpPr>
                  <p:cNvPr id="375" name="object 358">
                    <a:extLst>
                      <a:ext uri="{FF2B5EF4-FFF2-40B4-BE49-F238E27FC236}">
                        <a16:creationId xmlns:a16="http://schemas.microsoft.com/office/drawing/2014/main" id="{84E6CEF3-3D25-6BCE-E777-DA46511558C7}"/>
                      </a:ext>
                    </a:extLst>
                  </p:cNvPr>
                  <p:cNvSpPr/>
                  <p:nvPr/>
                </p:nvSpPr>
                <p:spPr>
                  <a:xfrm>
                    <a:off x="2382774" y="4182617"/>
                    <a:ext cx="175260" cy="166370"/>
                  </a:xfrm>
                  <a:custGeom>
                    <a:avLst/>
                    <a:gdLst/>
                    <a:ahLst/>
                    <a:cxnLst/>
                    <a:rect l="l" t="t" r="r" b="b"/>
                    <a:pathLst>
                      <a:path w="175260" h="166370">
                        <a:moveTo>
                          <a:pt x="19050" y="0"/>
                        </a:moveTo>
                        <a:lnTo>
                          <a:pt x="175259" y="0"/>
                        </a:lnTo>
                      </a:path>
                      <a:path w="175260" h="166370">
                        <a:moveTo>
                          <a:pt x="175259" y="41148"/>
                        </a:moveTo>
                        <a:lnTo>
                          <a:pt x="19812" y="41148"/>
                        </a:lnTo>
                      </a:path>
                      <a:path w="175260" h="166370">
                        <a:moveTo>
                          <a:pt x="0" y="105156"/>
                        </a:moveTo>
                        <a:lnTo>
                          <a:pt x="0" y="41148"/>
                        </a:lnTo>
                      </a:path>
                      <a:path w="175260" h="166370">
                        <a:moveTo>
                          <a:pt x="60959" y="166116"/>
                        </a:moveTo>
                        <a:lnTo>
                          <a:pt x="92963" y="166116"/>
                        </a:lnTo>
                      </a:path>
                    </a:pathLst>
                  </a:custGeom>
                  <a:ln w="3175">
                    <a:solidFill>
                      <a:srgbClr val="000000"/>
                    </a:solidFill>
                  </a:ln>
                </p:spPr>
                <p:txBody>
                  <a:bodyPr wrap="square" lIns="0" tIns="0" rIns="0" bIns="0" rtlCol="0"/>
                  <a:lstStyle/>
                  <a:p>
                    <a:endParaRPr sz="800"/>
                  </a:p>
                </p:txBody>
              </p:sp>
              <p:sp>
                <p:nvSpPr>
                  <p:cNvPr id="376" name="object 359">
                    <a:extLst>
                      <a:ext uri="{FF2B5EF4-FFF2-40B4-BE49-F238E27FC236}">
                        <a16:creationId xmlns:a16="http://schemas.microsoft.com/office/drawing/2014/main" id="{96C995BF-C920-5463-C31F-EFA346DB7F1D}"/>
                      </a:ext>
                    </a:extLst>
                  </p:cNvPr>
                  <p:cNvSpPr/>
                  <p:nvPr/>
                </p:nvSpPr>
                <p:spPr>
                  <a:xfrm>
                    <a:off x="2512313" y="4347209"/>
                    <a:ext cx="10795" cy="8890"/>
                  </a:xfrm>
                  <a:custGeom>
                    <a:avLst/>
                    <a:gdLst/>
                    <a:ahLst/>
                    <a:cxnLst/>
                    <a:rect l="l" t="t" r="r" b="b"/>
                    <a:pathLst>
                      <a:path w="10794" h="8889">
                        <a:moveTo>
                          <a:pt x="10668" y="0"/>
                        </a:moveTo>
                        <a:lnTo>
                          <a:pt x="0" y="0"/>
                        </a:lnTo>
                      </a:path>
                      <a:path w="10794" h="8889">
                        <a:moveTo>
                          <a:pt x="10668" y="8381"/>
                        </a:moveTo>
                        <a:lnTo>
                          <a:pt x="0" y="8381"/>
                        </a:lnTo>
                      </a:path>
                    </a:pathLst>
                  </a:custGeom>
                  <a:ln w="3175">
                    <a:solidFill>
                      <a:srgbClr val="006500"/>
                    </a:solidFill>
                  </a:ln>
                </p:spPr>
                <p:txBody>
                  <a:bodyPr wrap="square" lIns="0" tIns="0" rIns="0" bIns="0" rtlCol="0"/>
                  <a:lstStyle/>
                  <a:p>
                    <a:endParaRPr sz="800"/>
                  </a:p>
                </p:txBody>
              </p:sp>
              <p:sp>
                <p:nvSpPr>
                  <p:cNvPr id="377" name="object 360">
                    <a:extLst>
                      <a:ext uri="{FF2B5EF4-FFF2-40B4-BE49-F238E27FC236}">
                        <a16:creationId xmlns:a16="http://schemas.microsoft.com/office/drawing/2014/main" id="{EB29C876-198C-8978-F2B8-9143F51B1497}"/>
                      </a:ext>
                    </a:extLst>
                  </p:cNvPr>
                  <p:cNvSpPr/>
                  <p:nvPr/>
                </p:nvSpPr>
                <p:spPr>
                  <a:xfrm>
                    <a:off x="2388108" y="3932681"/>
                    <a:ext cx="300990" cy="449580"/>
                  </a:xfrm>
                  <a:custGeom>
                    <a:avLst/>
                    <a:gdLst/>
                    <a:ahLst/>
                    <a:cxnLst/>
                    <a:rect l="l" t="t" r="r" b="b"/>
                    <a:pathLst>
                      <a:path w="300989" h="449579">
                        <a:moveTo>
                          <a:pt x="126492" y="424433"/>
                        </a:moveTo>
                        <a:lnTo>
                          <a:pt x="126492" y="412241"/>
                        </a:lnTo>
                        <a:lnTo>
                          <a:pt x="134874" y="412241"/>
                        </a:lnTo>
                      </a:path>
                      <a:path w="300989" h="449579">
                        <a:moveTo>
                          <a:pt x="124206" y="414527"/>
                        </a:moveTo>
                        <a:lnTo>
                          <a:pt x="126492" y="412241"/>
                        </a:lnTo>
                      </a:path>
                      <a:path w="300989" h="449579">
                        <a:moveTo>
                          <a:pt x="124206" y="422909"/>
                        </a:moveTo>
                        <a:lnTo>
                          <a:pt x="124206" y="414527"/>
                        </a:lnTo>
                      </a:path>
                      <a:path w="300989" h="449579">
                        <a:moveTo>
                          <a:pt x="126492" y="424433"/>
                        </a:moveTo>
                        <a:lnTo>
                          <a:pt x="124206" y="422909"/>
                        </a:lnTo>
                      </a:path>
                      <a:path w="300989" h="449579">
                        <a:moveTo>
                          <a:pt x="134874" y="424433"/>
                        </a:moveTo>
                        <a:lnTo>
                          <a:pt x="126492" y="424433"/>
                        </a:lnTo>
                      </a:path>
                      <a:path w="300989" h="449579">
                        <a:moveTo>
                          <a:pt x="134874" y="429767"/>
                        </a:moveTo>
                        <a:lnTo>
                          <a:pt x="134874" y="406907"/>
                        </a:lnTo>
                      </a:path>
                      <a:path w="300989" h="449579">
                        <a:moveTo>
                          <a:pt x="169925" y="354329"/>
                        </a:moveTo>
                        <a:lnTo>
                          <a:pt x="169925" y="291083"/>
                        </a:lnTo>
                      </a:path>
                      <a:path w="300989" h="449579">
                        <a:moveTo>
                          <a:pt x="220980" y="408431"/>
                        </a:moveTo>
                        <a:lnTo>
                          <a:pt x="230886" y="408431"/>
                        </a:lnTo>
                      </a:path>
                      <a:path w="300989" h="449579">
                        <a:moveTo>
                          <a:pt x="220980" y="429005"/>
                        </a:moveTo>
                        <a:lnTo>
                          <a:pt x="230886" y="429005"/>
                        </a:lnTo>
                      </a:path>
                      <a:path w="300989" h="449579">
                        <a:moveTo>
                          <a:pt x="259842" y="449579"/>
                        </a:moveTo>
                        <a:lnTo>
                          <a:pt x="223266" y="449579"/>
                        </a:lnTo>
                      </a:path>
                      <a:path w="300989" h="449579">
                        <a:moveTo>
                          <a:pt x="259842" y="443483"/>
                        </a:moveTo>
                        <a:lnTo>
                          <a:pt x="223266" y="443483"/>
                        </a:lnTo>
                      </a:path>
                      <a:path w="300989" h="449579">
                        <a:moveTo>
                          <a:pt x="220980" y="402335"/>
                        </a:moveTo>
                        <a:lnTo>
                          <a:pt x="220218" y="400812"/>
                        </a:lnTo>
                        <a:lnTo>
                          <a:pt x="218694" y="400050"/>
                        </a:lnTo>
                      </a:path>
                      <a:path w="300989" h="449579">
                        <a:moveTo>
                          <a:pt x="211074" y="397763"/>
                        </a:moveTo>
                        <a:lnTo>
                          <a:pt x="217169" y="397763"/>
                        </a:lnTo>
                      </a:path>
                      <a:path w="300989" h="449579">
                        <a:moveTo>
                          <a:pt x="211074" y="412241"/>
                        </a:moveTo>
                        <a:lnTo>
                          <a:pt x="211074" y="424433"/>
                        </a:lnTo>
                      </a:path>
                      <a:path w="300989" h="449579">
                        <a:moveTo>
                          <a:pt x="211074" y="387857"/>
                        </a:moveTo>
                        <a:lnTo>
                          <a:pt x="211074" y="412241"/>
                        </a:lnTo>
                      </a:path>
                      <a:path w="300989" h="449579">
                        <a:moveTo>
                          <a:pt x="217169" y="400050"/>
                        </a:moveTo>
                        <a:lnTo>
                          <a:pt x="218694" y="400050"/>
                        </a:lnTo>
                      </a:path>
                      <a:path w="300989" h="449579">
                        <a:moveTo>
                          <a:pt x="217169" y="400050"/>
                        </a:moveTo>
                        <a:lnTo>
                          <a:pt x="218694" y="400050"/>
                        </a:lnTo>
                      </a:path>
                      <a:path w="300989" h="449579">
                        <a:moveTo>
                          <a:pt x="218694" y="436625"/>
                        </a:moveTo>
                        <a:lnTo>
                          <a:pt x="220218" y="436625"/>
                        </a:lnTo>
                        <a:lnTo>
                          <a:pt x="220980" y="435101"/>
                        </a:lnTo>
                      </a:path>
                      <a:path w="300989" h="449579">
                        <a:moveTo>
                          <a:pt x="217169" y="436625"/>
                        </a:moveTo>
                        <a:lnTo>
                          <a:pt x="218694" y="436625"/>
                        </a:lnTo>
                      </a:path>
                      <a:path w="300989" h="449579">
                        <a:moveTo>
                          <a:pt x="220980" y="435101"/>
                        </a:moveTo>
                        <a:lnTo>
                          <a:pt x="220980" y="429005"/>
                        </a:lnTo>
                      </a:path>
                      <a:path w="300989" h="449579">
                        <a:moveTo>
                          <a:pt x="217169" y="436625"/>
                        </a:moveTo>
                        <a:lnTo>
                          <a:pt x="217169" y="397763"/>
                        </a:lnTo>
                      </a:path>
                      <a:path w="300989" h="449579">
                        <a:moveTo>
                          <a:pt x="211074" y="424433"/>
                        </a:moveTo>
                        <a:lnTo>
                          <a:pt x="211074" y="437388"/>
                        </a:lnTo>
                      </a:path>
                      <a:path w="300989" h="449579">
                        <a:moveTo>
                          <a:pt x="220980" y="402335"/>
                        </a:moveTo>
                        <a:lnTo>
                          <a:pt x="220980" y="429005"/>
                        </a:lnTo>
                      </a:path>
                      <a:path w="300989" h="449579">
                        <a:moveTo>
                          <a:pt x="149352" y="387857"/>
                        </a:moveTo>
                        <a:lnTo>
                          <a:pt x="149352" y="439673"/>
                        </a:lnTo>
                      </a:path>
                      <a:path w="300989" h="449579">
                        <a:moveTo>
                          <a:pt x="149352" y="387857"/>
                        </a:moveTo>
                        <a:lnTo>
                          <a:pt x="211074" y="387857"/>
                        </a:lnTo>
                      </a:path>
                      <a:path w="300989" h="449579">
                        <a:moveTo>
                          <a:pt x="217169" y="436625"/>
                        </a:moveTo>
                        <a:lnTo>
                          <a:pt x="218694" y="441197"/>
                        </a:lnTo>
                        <a:lnTo>
                          <a:pt x="223266" y="443483"/>
                        </a:lnTo>
                      </a:path>
                      <a:path w="300989" h="449579">
                        <a:moveTo>
                          <a:pt x="211074" y="436625"/>
                        </a:moveTo>
                        <a:lnTo>
                          <a:pt x="212598" y="443483"/>
                        </a:lnTo>
                        <a:lnTo>
                          <a:pt x="217169" y="448055"/>
                        </a:lnTo>
                        <a:lnTo>
                          <a:pt x="223266" y="449579"/>
                        </a:lnTo>
                      </a:path>
                      <a:path w="300989" h="449579">
                        <a:moveTo>
                          <a:pt x="147066" y="400050"/>
                        </a:moveTo>
                        <a:lnTo>
                          <a:pt x="145542" y="400812"/>
                        </a:lnTo>
                        <a:lnTo>
                          <a:pt x="144780" y="402335"/>
                        </a:lnTo>
                      </a:path>
                      <a:path w="300989" h="449579">
                        <a:moveTo>
                          <a:pt x="144780" y="435101"/>
                        </a:moveTo>
                        <a:lnTo>
                          <a:pt x="145542" y="436625"/>
                        </a:lnTo>
                        <a:lnTo>
                          <a:pt x="147066" y="436625"/>
                        </a:lnTo>
                      </a:path>
                      <a:path w="300989" h="449579">
                        <a:moveTo>
                          <a:pt x="144780" y="435101"/>
                        </a:moveTo>
                        <a:lnTo>
                          <a:pt x="144780" y="402335"/>
                        </a:lnTo>
                      </a:path>
                      <a:path w="300989" h="449579">
                        <a:moveTo>
                          <a:pt x="149352" y="400050"/>
                        </a:moveTo>
                        <a:lnTo>
                          <a:pt x="147066" y="400050"/>
                        </a:lnTo>
                      </a:path>
                      <a:path w="300989" h="449579">
                        <a:moveTo>
                          <a:pt x="149352" y="436625"/>
                        </a:moveTo>
                        <a:lnTo>
                          <a:pt x="147066" y="436625"/>
                        </a:lnTo>
                      </a:path>
                      <a:path w="300989" h="449579">
                        <a:moveTo>
                          <a:pt x="233172" y="409955"/>
                        </a:moveTo>
                        <a:lnTo>
                          <a:pt x="232410" y="408431"/>
                        </a:lnTo>
                        <a:lnTo>
                          <a:pt x="230886" y="408431"/>
                        </a:lnTo>
                      </a:path>
                      <a:path w="300989" h="449579">
                        <a:moveTo>
                          <a:pt x="233172" y="409955"/>
                        </a:moveTo>
                        <a:lnTo>
                          <a:pt x="233172" y="426719"/>
                        </a:lnTo>
                      </a:path>
                      <a:path w="300989" h="449579">
                        <a:moveTo>
                          <a:pt x="230886" y="429005"/>
                        </a:moveTo>
                        <a:lnTo>
                          <a:pt x="232410" y="428243"/>
                        </a:lnTo>
                        <a:lnTo>
                          <a:pt x="233172" y="426719"/>
                        </a:lnTo>
                      </a:path>
                      <a:path w="300989" h="449579">
                        <a:moveTo>
                          <a:pt x="230886" y="429005"/>
                        </a:moveTo>
                        <a:lnTo>
                          <a:pt x="232410" y="428243"/>
                        </a:lnTo>
                        <a:lnTo>
                          <a:pt x="233172" y="426719"/>
                        </a:lnTo>
                      </a:path>
                      <a:path w="300989" h="449579">
                        <a:moveTo>
                          <a:pt x="169925" y="291083"/>
                        </a:moveTo>
                        <a:lnTo>
                          <a:pt x="169925" y="249935"/>
                        </a:lnTo>
                      </a:path>
                      <a:path w="300989" h="449579">
                        <a:moveTo>
                          <a:pt x="30480" y="0"/>
                        </a:moveTo>
                        <a:lnTo>
                          <a:pt x="169925" y="0"/>
                        </a:lnTo>
                      </a:path>
                      <a:path w="300989" h="449579">
                        <a:moveTo>
                          <a:pt x="118110" y="86105"/>
                        </a:moveTo>
                        <a:lnTo>
                          <a:pt x="118110" y="134873"/>
                        </a:lnTo>
                      </a:path>
                      <a:path w="300989" h="449579">
                        <a:moveTo>
                          <a:pt x="118110" y="192785"/>
                        </a:moveTo>
                        <a:lnTo>
                          <a:pt x="118110" y="213359"/>
                        </a:lnTo>
                      </a:path>
                      <a:path w="300989" h="449579">
                        <a:moveTo>
                          <a:pt x="27431" y="18287"/>
                        </a:moveTo>
                        <a:lnTo>
                          <a:pt x="30480" y="14477"/>
                        </a:lnTo>
                      </a:path>
                      <a:path w="300989" h="449579">
                        <a:moveTo>
                          <a:pt x="0" y="14477"/>
                        </a:moveTo>
                        <a:lnTo>
                          <a:pt x="3810" y="18287"/>
                        </a:lnTo>
                      </a:path>
                      <a:path w="300989" h="449579">
                        <a:moveTo>
                          <a:pt x="0" y="14477"/>
                        </a:moveTo>
                        <a:lnTo>
                          <a:pt x="30480" y="14477"/>
                        </a:lnTo>
                      </a:path>
                      <a:path w="300989" h="449579">
                        <a:moveTo>
                          <a:pt x="3810" y="18287"/>
                        </a:moveTo>
                        <a:lnTo>
                          <a:pt x="27431" y="18287"/>
                        </a:lnTo>
                      </a:path>
                      <a:path w="300989" h="449579">
                        <a:moveTo>
                          <a:pt x="118110" y="28193"/>
                        </a:moveTo>
                        <a:lnTo>
                          <a:pt x="118110" y="0"/>
                        </a:lnTo>
                      </a:path>
                      <a:path w="300989" h="449579">
                        <a:moveTo>
                          <a:pt x="272034" y="134873"/>
                        </a:moveTo>
                        <a:lnTo>
                          <a:pt x="272034" y="161543"/>
                        </a:lnTo>
                      </a:path>
                      <a:path w="300989" h="449579">
                        <a:moveTo>
                          <a:pt x="272034" y="192785"/>
                        </a:moveTo>
                        <a:lnTo>
                          <a:pt x="272034" y="161543"/>
                        </a:lnTo>
                      </a:path>
                      <a:path w="300989" h="449579">
                        <a:moveTo>
                          <a:pt x="300990" y="163067"/>
                        </a:moveTo>
                        <a:lnTo>
                          <a:pt x="296418" y="156971"/>
                        </a:lnTo>
                        <a:lnTo>
                          <a:pt x="290322" y="153162"/>
                        </a:lnTo>
                        <a:lnTo>
                          <a:pt x="282702" y="151637"/>
                        </a:lnTo>
                      </a:path>
                      <a:path w="300989" h="449579">
                        <a:moveTo>
                          <a:pt x="291846" y="167639"/>
                        </a:moveTo>
                        <a:lnTo>
                          <a:pt x="288036" y="163829"/>
                        </a:lnTo>
                        <a:lnTo>
                          <a:pt x="282702" y="161543"/>
                        </a:lnTo>
                      </a:path>
                    </a:pathLst>
                  </a:custGeom>
                  <a:ln w="3175">
                    <a:solidFill>
                      <a:srgbClr val="000000"/>
                    </a:solidFill>
                  </a:ln>
                </p:spPr>
                <p:txBody>
                  <a:bodyPr wrap="square" lIns="0" tIns="0" rIns="0" bIns="0" rtlCol="0"/>
                  <a:lstStyle/>
                  <a:p>
                    <a:endParaRPr sz="800"/>
                  </a:p>
                </p:txBody>
              </p:sp>
              <p:sp>
                <p:nvSpPr>
                  <p:cNvPr id="378" name="object 361">
                    <a:extLst>
                      <a:ext uri="{FF2B5EF4-FFF2-40B4-BE49-F238E27FC236}">
                        <a16:creationId xmlns:a16="http://schemas.microsoft.com/office/drawing/2014/main" id="{2C83292D-7947-913C-B124-0E519EFE5054}"/>
                      </a:ext>
                    </a:extLst>
                  </p:cNvPr>
                  <p:cNvSpPr/>
                  <p:nvPr/>
                </p:nvSpPr>
                <p:spPr>
                  <a:xfrm>
                    <a:off x="2639568" y="4056887"/>
                    <a:ext cx="0" cy="74930"/>
                  </a:xfrm>
                  <a:custGeom>
                    <a:avLst/>
                    <a:gdLst/>
                    <a:ahLst/>
                    <a:cxnLst/>
                    <a:rect l="l" t="t" r="r" b="b"/>
                    <a:pathLst>
                      <a:path h="74929">
                        <a:moveTo>
                          <a:pt x="0" y="0"/>
                        </a:moveTo>
                        <a:lnTo>
                          <a:pt x="0" y="74675"/>
                        </a:lnTo>
                      </a:path>
                    </a:pathLst>
                  </a:custGeom>
                  <a:ln w="3175">
                    <a:solidFill>
                      <a:srgbClr val="00FFFF"/>
                    </a:solidFill>
                  </a:ln>
                </p:spPr>
                <p:txBody>
                  <a:bodyPr wrap="square" lIns="0" tIns="0" rIns="0" bIns="0" rtlCol="0"/>
                  <a:lstStyle/>
                  <a:p>
                    <a:endParaRPr sz="800"/>
                  </a:p>
                </p:txBody>
              </p:sp>
              <p:sp>
                <p:nvSpPr>
                  <p:cNvPr id="379" name="object 362">
                    <a:extLst>
                      <a:ext uri="{FF2B5EF4-FFF2-40B4-BE49-F238E27FC236}">
                        <a16:creationId xmlns:a16="http://schemas.microsoft.com/office/drawing/2014/main" id="{4EE8F1D8-83FA-6F3E-3FEE-9569D52DB133}"/>
                      </a:ext>
                    </a:extLst>
                  </p:cNvPr>
                  <p:cNvSpPr/>
                  <p:nvPr/>
                </p:nvSpPr>
                <p:spPr>
                  <a:xfrm>
                    <a:off x="2647950" y="4094225"/>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800"/>
                  </a:p>
                </p:txBody>
              </p:sp>
              <p:sp>
                <p:nvSpPr>
                  <p:cNvPr id="380" name="object 363">
                    <a:extLst>
                      <a:ext uri="{FF2B5EF4-FFF2-40B4-BE49-F238E27FC236}">
                        <a16:creationId xmlns:a16="http://schemas.microsoft.com/office/drawing/2014/main" id="{2F228C1C-7698-A7A7-00DD-6F661B2E431D}"/>
                      </a:ext>
                    </a:extLst>
                  </p:cNvPr>
                  <p:cNvSpPr/>
                  <p:nvPr/>
                </p:nvSpPr>
                <p:spPr>
                  <a:xfrm>
                    <a:off x="2615184" y="4049267"/>
                    <a:ext cx="46990" cy="18415"/>
                  </a:xfrm>
                  <a:custGeom>
                    <a:avLst/>
                    <a:gdLst/>
                    <a:ahLst/>
                    <a:cxnLst/>
                    <a:rect l="l" t="t" r="r" b="b"/>
                    <a:pathLst>
                      <a:path w="46989" h="18414">
                        <a:moveTo>
                          <a:pt x="0" y="18287"/>
                        </a:moveTo>
                        <a:lnTo>
                          <a:pt x="0" y="0"/>
                        </a:lnTo>
                      </a:path>
                      <a:path w="46989" h="18414">
                        <a:moveTo>
                          <a:pt x="46482" y="0"/>
                        </a:moveTo>
                        <a:lnTo>
                          <a:pt x="0" y="0"/>
                        </a:lnTo>
                      </a:path>
                    </a:pathLst>
                  </a:custGeom>
                  <a:ln w="3175">
                    <a:solidFill>
                      <a:srgbClr val="006500"/>
                    </a:solidFill>
                  </a:ln>
                </p:spPr>
                <p:txBody>
                  <a:bodyPr wrap="square" lIns="0" tIns="0" rIns="0" bIns="0" rtlCol="0"/>
                  <a:lstStyle/>
                  <a:p>
                    <a:endParaRPr sz="800"/>
                  </a:p>
                </p:txBody>
              </p:sp>
              <p:sp>
                <p:nvSpPr>
                  <p:cNvPr id="381" name="object 364">
                    <a:extLst>
                      <a:ext uri="{FF2B5EF4-FFF2-40B4-BE49-F238E27FC236}">
                        <a16:creationId xmlns:a16="http://schemas.microsoft.com/office/drawing/2014/main" id="{0D8561B9-02C7-98DD-B395-D283C73BD3EC}"/>
                      </a:ext>
                    </a:extLst>
                  </p:cNvPr>
                  <p:cNvSpPr/>
                  <p:nvPr/>
                </p:nvSpPr>
                <p:spPr>
                  <a:xfrm>
                    <a:off x="2609087" y="3987545"/>
                    <a:ext cx="62230" cy="24130"/>
                  </a:xfrm>
                  <a:custGeom>
                    <a:avLst/>
                    <a:gdLst/>
                    <a:ahLst/>
                    <a:cxnLst/>
                    <a:rect l="l" t="t" r="r" b="b"/>
                    <a:pathLst>
                      <a:path w="62230" h="24129">
                        <a:moveTo>
                          <a:pt x="61722" y="0"/>
                        </a:moveTo>
                        <a:lnTo>
                          <a:pt x="0" y="0"/>
                        </a:lnTo>
                      </a:path>
                      <a:path w="62230" h="24129">
                        <a:moveTo>
                          <a:pt x="0" y="23621"/>
                        </a:moveTo>
                        <a:lnTo>
                          <a:pt x="0" y="0"/>
                        </a:lnTo>
                      </a:path>
                    </a:pathLst>
                  </a:custGeom>
                  <a:ln w="3175">
                    <a:solidFill>
                      <a:srgbClr val="000000"/>
                    </a:solidFill>
                  </a:ln>
                </p:spPr>
                <p:txBody>
                  <a:bodyPr wrap="square" lIns="0" tIns="0" rIns="0" bIns="0" rtlCol="0"/>
                  <a:lstStyle/>
                  <a:p>
                    <a:endParaRPr sz="800"/>
                  </a:p>
                </p:txBody>
              </p:sp>
              <p:sp>
                <p:nvSpPr>
                  <p:cNvPr id="382" name="object 365">
                    <a:extLst>
                      <a:ext uri="{FF2B5EF4-FFF2-40B4-BE49-F238E27FC236}">
                        <a16:creationId xmlns:a16="http://schemas.microsoft.com/office/drawing/2014/main" id="{2F3B827A-3850-1E0A-B203-0DC39392BA7D}"/>
                      </a:ext>
                    </a:extLst>
                  </p:cNvPr>
                  <p:cNvSpPr/>
                  <p:nvPr/>
                </p:nvSpPr>
                <p:spPr>
                  <a:xfrm>
                    <a:off x="2588513" y="3953255"/>
                    <a:ext cx="0" cy="74295"/>
                  </a:xfrm>
                  <a:custGeom>
                    <a:avLst/>
                    <a:gdLst/>
                    <a:ahLst/>
                    <a:cxnLst/>
                    <a:rect l="l" t="t" r="r" b="b"/>
                    <a:pathLst>
                      <a:path h="74295">
                        <a:moveTo>
                          <a:pt x="0" y="0"/>
                        </a:moveTo>
                        <a:lnTo>
                          <a:pt x="0" y="73914"/>
                        </a:lnTo>
                      </a:path>
                    </a:pathLst>
                  </a:custGeom>
                  <a:ln w="3175">
                    <a:solidFill>
                      <a:srgbClr val="00FFFF"/>
                    </a:solidFill>
                  </a:ln>
                </p:spPr>
                <p:txBody>
                  <a:bodyPr wrap="square" lIns="0" tIns="0" rIns="0" bIns="0" rtlCol="0"/>
                  <a:lstStyle/>
                  <a:p>
                    <a:endParaRPr sz="800"/>
                  </a:p>
                </p:txBody>
              </p:sp>
              <p:sp>
                <p:nvSpPr>
                  <p:cNvPr id="383" name="object 366">
                    <a:extLst>
                      <a:ext uri="{FF2B5EF4-FFF2-40B4-BE49-F238E27FC236}">
                        <a16:creationId xmlns:a16="http://schemas.microsoft.com/office/drawing/2014/main" id="{B78C7A4E-9E7F-5C1D-D2B5-C1057C1725A4}"/>
                      </a:ext>
                    </a:extLst>
                  </p:cNvPr>
                  <p:cNvSpPr/>
                  <p:nvPr/>
                </p:nvSpPr>
                <p:spPr>
                  <a:xfrm>
                    <a:off x="2660141" y="3960875"/>
                    <a:ext cx="10795" cy="17145"/>
                  </a:xfrm>
                  <a:custGeom>
                    <a:avLst/>
                    <a:gdLst/>
                    <a:ahLst/>
                    <a:cxnLst/>
                    <a:rect l="l" t="t" r="r" b="b"/>
                    <a:pathLst>
                      <a:path w="10794" h="17145">
                        <a:moveTo>
                          <a:pt x="10668" y="16763"/>
                        </a:moveTo>
                        <a:lnTo>
                          <a:pt x="0" y="16763"/>
                        </a:lnTo>
                        <a:lnTo>
                          <a:pt x="0" y="0"/>
                        </a:lnTo>
                      </a:path>
                    </a:pathLst>
                  </a:custGeom>
                  <a:ln w="3175">
                    <a:solidFill>
                      <a:srgbClr val="000000"/>
                    </a:solidFill>
                  </a:ln>
                </p:spPr>
                <p:txBody>
                  <a:bodyPr wrap="square" lIns="0" tIns="0" rIns="0" bIns="0" rtlCol="0"/>
                  <a:lstStyle/>
                  <a:p>
                    <a:endParaRPr sz="800"/>
                  </a:p>
                </p:txBody>
              </p:sp>
              <p:sp>
                <p:nvSpPr>
                  <p:cNvPr id="384" name="object 367">
                    <a:extLst>
                      <a:ext uri="{FF2B5EF4-FFF2-40B4-BE49-F238E27FC236}">
                        <a16:creationId xmlns:a16="http://schemas.microsoft.com/office/drawing/2014/main" id="{48984518-669E-7AA3-3B3D-BACC51BA41B7}"/>
                      </a:ext>
                    </a:extLst>
                  </p:cNvPr>
                  <p:cNvSpPr/>
                  <p:nvPr/>
                </p:nvSpPr>
                <p:spPr>
                  <a:xfrm>
                    <a:off x="2699003" y="4072889"/>
                    <a:ext cx="90805" cy="195580"/>
                  </a:xfrm>
                  <a:custGeom>
                    <a:avLst/>
                    <a:gdLst/>
                    <a:ahLst/>
                    <a:cxnLst/>
                    <a:rect l="l" t="t" r="r" b="b"/>
                    <a:pathLst>
                      <a:path w="90805" h="195579">
                        <a:moveTo>
                          <a:pt x="90677" y="195072"/>
                        </a:moveTo>
                        <a:lnTo>
                          <a:pt x="0" y="0"/>
                        </a:lnTo>
                      </a:path>
                    </a:pathLst>
                  </a:custGeom>
                  <a:ln w="3175">
                    <a:solidFill>
                      <a:srgbClr val="006500"/>
                    </a:solidFill>
                  </a:ln>
                </p:spPr>
                <p:txBody>
                  <a:bodyPr wrap="square" lIns="0" tIns="0" rIns="0" bIns="0" rtlCol="0"/>
                  <a:lstStyle/>
                  <a:p>
                    <a:endParaRPr sz="800"/>
                  </a:p>
                </p:txBody>
              </p:sp>
              <p:sp>
                <p:nvSpPr>
                  <p:cNvPr id="385" name="object 368">
                    <a:extLst>
                      <a:ext uri="{FF2B5EF4-FFF2-40B4-BE49-F238E27FC236}">
                        <a16:creationId xmlns:a16="http://schemas.microsoft.com/office/drawing/2014/main" id="{177FA684-6920-6384-D92B-238F3FF6C7FB}"/>
                      </a:ext>
                    </a:extLst>
                  </p:cNvPr>
                  <p:cNvSpPr/>
                  <p:nvPr/>
                </p:nvSpPr>
                <p:spPr>
                  <a:xfrm>
                    <a:off x="2732531" y="4004309"/>
                    <a:ext cx="266700" cy="241935"/>
                  </a:xfrm>
                  <a:custGeom>
                    <a:avLst/>
                    <a:gdLst/>
                    <a:ahLst/>
                    <a:cxnLst/>
                    <a:rect l="l" t="t" r="r" b="b"/>
                    <a:pathLst>
                      <a:path w="266700" h="241935">
                        <a:moveTo>
                          <a:pt x="0" y="7619"/>
                        </a:moveTo>
                        <a:lnTo>
                          <a:pt x="259842" y="241553"/>
                        </a:lnTo>
                      </a:path>
                      <a:path w="266700" h="241935">
                        <a:moveTo>
                          <a:pt x="6857" y="0"/>
                        </a:moveTo>
                        <a:lnTo>
                          <a:pt x="266700" y="233934"/>
                        </a:lnTo>
                      </a:path>
                    </a:pathLst>
                  </a:custGeom>
                  <a:ln w="3175">
                    <a:solidFill>
                      <a:srgbClr val="000000"/>
                    </a:solidFill>
                  </a:ln>
                </p:spPr>
                <p:txBody>
                  <a:bodyPr wrap="square" lIns="0" tIns="0" rIns="0" bIns="0" rtlCol="0"/>
                  <a:lstStyle/>
                  <a:p>
                    <a:endParaRPr sz="800"/>
                  </a:p>
                </p:txBody>
              </p:sp>
              <p:sp>
                <p:nvSpPr>
                  <p:cNvPr id="386" name="object 369">
                    <a:extLst>
                      <a:ext uri="{FF2B5EF4-FFF2-40B4-BE49-F238E27FC236}">
                        <a16:creationId xmlns:a16="http://schemas.microsoft.com/office/drawing/2014/main" id="{367ACDBF-326F-AFF7-E738-A4BCE1EEDBFB}"/>
                      </a:ext>
                    </a:extLst>
                  </p:cNvPr>
                  <p:cNvSpPr/>
                  <p:nvPr/>
                </p:nvSpPr>
                <p:spPr>
                  <a:xfrm>
                    <a:off x="2772156" y="3966971"/>
                    <a:ext cx="260350" cy="234315"/>
                  </a:xfrm>
                  <a:custGeom>
                    <a:avLst/>
                    <a:gdLst/>
                    <a:ahLst/>
                    <a:cxnLst/>
                    <a:rect l="l" t="t" r="r" b="b"/>
                    <a:pathLst>
                      <a:path w="260350" h="234314">
                        <a:moveTo>
                          <a:pt x="0" y="0"/>
                        </a:moveTo>
                        <a:lnTo>
                          <a:pt x="85343" y="76962"/>
                        </a:lnTo>
                      </a:path>
                      <a:path w="260350" h="234314">
                        <a:moveTo>
                          <a:pt x="175260" y="157733"/>
                        </a:moveTo>
                        <a:lnTo>
                          <a:pt x="259842" y="233933"/>
                        </a:lnTo>
                      </a:path>
                    </a:pathLst>
                  </a:custGeom>
                  <a:ln w="3175">
                    <a:solidFill>
                      <a:srgbClr val="006500"/>
                    </a:solidFill>
                  </a:ln>
                </p:spPr>
                <p:txBody>
                  <a:bodyPr wrap="square" lIns="0" tIns="0" rIns="0" bIns="0" rtlCol="0"/>
                  <a:lstStyle/>
                  <a:p>
                    <a:endParaRPr sz="800"/>
                  </a:p>
                </p:txBody>
              </p:sp>
              <p:sp>
                <p:nvSpPr>
                  <p:cNvPr id="387" name="object 370">
                    <a:extLst>
                      <a:ext uri="{FF2B5EF4-FFF2-40B4-BE49-F238E27FC236}">
                        <a16:creationId xmlns:a16="http://schemas.microsoft.com/office/drawing/2014/main" id="{85CFAB2B-B6C0-1C00-6E2B-A13BEF5B119D}"/>
                      </a:ext>
                    </a:extLst>
                  </p:cNvPr>
                  <p:cNvSpPr/>
                  <p:nvPr/>
                </p:nvSpPr>
                <p:spPr>
                  <a:xfrm>
                    <a:off x="2763774" y="4263389"/>
                    <a:ext cx="124460" cy="116205"/>
                  </a:xfrm>
                  <a:custGeom>
                    <a:avLst/>
                    <a:gdLst/>
                    <a:ahLst/>
                    <a:cxnLst/>
                    <a:rect l="l" t="t" r="r" b="b"/>
                    <a:pathLst>
                      <a:path w="124460" h="116204">
                        <a:moveTo>
                          <a:pt x="124206" y="0"/>
                        </a:moveTo>
                        <a:lnTo>
                          <a:pt x="92201" y="2286"/>
                        </a:lnTo>
                        <a:lnTo>
                          <a:pt x="102107" y="115824"/>
                        </a:lnTo>
                      </a:path>
                      <a:path w="124460" h="116204">
                        <a:moveTo>
                          <a:pt x="19812" y="60198"/>
                        </a:moveTo>
                        <a:lnTo>
                          <a:pt x="18287" y="43434"/>
                        </a:lnTo>
                        <a:lnTo>
                          <a:pt x="15239" y="27432"/>
                        </a:lnTo>
                        <a:lnTo>
                          <a:pt x="9143" y="12192"/>
                        </a:lnTo>
                      </a:path>
                      <a:path w="124460" h="116204">
                        <a:moveTo>
                          <a:pt x="9143" y="60198"/>
                        </a:moveTo>
                        <a:lnTo>
                          <a:pt x="6857" y="38100"/>
                        </a:lnTo>
                        <a:lnTo>
                          <a:pt x="0" y="16763"/>
                        </a:lnTo>
                      </a:path>
                      <a:path w="124460" h="116204">
                        <a:moveTo>
                          <a:pt x="70103" y="99060"/>
                        </a:moveTo>
                        <a:lnTo>
                          <a:pt x="81533" y="97536"/>
                        </a:lnTo>
                      </a:path>
                      <a:path w="124460" h="116204">
                        <a:moveTo>
                          <a:pt x="81533" y="95250"/>
                        </a:moveTo>
                        <a:lnTo>
                          <a:pt x="67056" y="96774"/>
                        </a:lnTo>
                      </a:path>
                      <a:path w="124460" h="116204">
                        <a:moveTo>
                          <a:pt x="80009" y="81534"/>
                        </a:moveTo>
                        <a:lnTo>
                          <a:pt x="68580" y="82296"/>
                        </a:lnTo>
                      </a:path>
                      <a:path w="124460" h="116204">
                        <a:moveTo>
                          <a:pt x="80009" y="83820"/>
                        </a:moveTo>
                        <a:lnTo>
                          <a:pt x="66293" y="85344"/>
                        </a:lnTo>
                      </a:path>
                      <a:path w="124460" h="116204">
                        <a:moveTo>
                          <a:pt x="67056" y="61722"/>
                        </a:moveTo>
                        <a:lnTo>
                          <a:pt x="78486" y="60960"/>
                        </a:lnTo>
                      </a:path>
                      <a:path w="124460" h="116204">
                        <a:moveTo>
                          <a:pt x="76962" y="44958"/>
                        </a:moveTo>
                        <a:lnTo>
                          <a:pt x="65531" y="45720"/>
                        </a:lnTo>
                      </a:path>
                      <a:path w="124460" h="116204">
                        <a:moveTo>
                          <a:pt x="76962" y="47244"/>
                        </a:moveTo>
                        <a:lnTo>
                          <a:pt x="62483" y="48768"/>
                        </a:lnTo>
                      </a:path>
                      <a:path w="124460" h="116204">
                        <a:moveTo>
                          <a:pt x="77724" y="58674"/>
                        </a:moveTo>
                        <a:lnTo>
                          <a:pt x="64007" y="59436"/>
                        </a:lnTo>
                      </a:path>
                      <a:path w="124460" h="116204">
                        <a:moveTo>
                          <a:pt x="66293" y="85344"/>
                        </a:moveTo>
                        <a:lnTo>
                          <a:pt x="67056" y="96774"/>
                        </a:lnTo>
                      </a:path>
                      <a:path w="124460" h="116204">
                        <a:moveTo>
                          <a:pt x="68580" y="82296"/>
                        </a:moveTo>
                        <a:lnTo>
                          <a:pt x="70103" y="99060"/>
                        </a:lnTo>
                      </a:path>
                      <a:path w="124460" h="116204">
                        <a:moveTo>
                          <a:pt x="67056" y="96774"/>
                        </a:moveTo>
                        <a:lnTo>
                          <a:pt x="70103" y="99060"/>
                        </a:lnTo>
                      </a:path>
                      <a:path w="124460" h="116204">
                        <a:moveTo>
                          <a:pt x="68580" y="82296"/>
                        </a:moveTo>
                        <a:lnTo>
                          <a:pt x="66293" y="85344"/>
                        </a:lnTo>
                      </a:path>
                      <a:path w="124460" h="116204">
                        <a:moveTo>
                          <a:pt x="65531" y="45720"/>
                        </a:moveTo>
                        <a:lnTo>
                          <a:pt x="62483" y="48768"/>
                        </a:lnTo>
                        <a:lnTo>
                          <a:pt x="64007" y="59436"/>
                        </a:lnTo>
                        <a:lnTo>
                          <a:pt x="67056" y="61722"/>
                        </a:lnTo>
                      </a:path>
                      <a:path w="124460" h="116204">
                        <a:moveTo>
                          <a:pt x="65531" y="45720"/>
                        </a:moveTo>
                        <a:lnTo>
                          <a:pt x="67056" y="61722"/>
                        </a:lnTo>
                      </a:path>
                      <a:path w="124460" h="116204">
                        <a:moveTo>
                          <a:pt x="81533" y="82296"/>
                        </a:moveTo>
                        <a:lnTo>
                          <a:pt x="82295" y="96774"/>
                        </a:lnTo>
                      </a:path>
                      <a:path w="124460" h="116204">
                        <a:moveTo>
                          <a:pt x="94487" y="96012"/>
                        </a:moveTo>
                        <a:lnTo>
                          <a:pt x="92963" y="80772"/>
                        </a:lnTo>
                      </a:path>
                      <a:path w="124460" h="116204">
                        <a:moveTo>
                          <a:pt x="92963" y="69342"/>
                        </a:moveTo>
                        <a:lnTo>
                          <a:pt x="96012" y="107442"/>
                        </a:lnTo>
                      </a:path>
                      <a:path w="124460" h="116204">
                        <a:moveTo>
                          <a:pt x="80009" y="78486"/>
                        </a:moveTo>
                        <a:lnTo>
                          <a:pt x="81533" y="100584"/>
                        </a:lnTo>
                      </a:path>
                      <a:path w="124460" h="116204">
                        <a:moveTo>
                          <a:pt x="82295" y="96774"/>
                        </a:moveTo>
                        <a:lnTo>
                          <a:pt x="83057" y="104394"/>
                        </a:lnTo>
                      </a:path>
                      <a:path w="124460" h="116204">
                        <a:moveTo>
                          <a:pt x="94487" y="102870"/>
                        </a:moveTo>
                        <a:lnTo>
                          <a:pt x="94487" y="96012"/>
                        </a:lnTo>
                      </a:path>
                      <a:path w="124460" h="116204">
                        <a:moveTo>
                          <a:pt x="96012" y="107442"/>
                        </a:moveTo>
                        <a:lnTo>
                          <a:pt x="101345" y="107442"/>
                        </a:lnTo>
                      </a:path>
                      <a:path w="124460" h="116204">
                        <a:moveTo>
                          <a:pt x="94487" y="102870"/>
                        </a:moveTo>
                        <a:lnTo>
                          <a:pt x="83057" y="104394"/>
                        </a:lnTo>
                      </a:path>
                      <a:path w="124460" h="116204">
                        <a:moveTo>
                          <a:pt x="94487" y="96012"/>
                        </a:moveTo>
                        <a:lnTo>
                          <a:pt x="82295" y="96774"/>
                        </a:lnTo>
                      </a:path>
                      <a:path w="124460" h="116204">
                        <a:moveTo>
                          <a:pt x="80771" y="74675"/>
                        </a:moveTo>
                        <a:lnTo>
                          <a:pt x="81533" y="82296"/>
                        </a:lnTo>
                      </a:path>
                      <a:path w="124460" h="116204">
                        <a:moveTo>
                          <a:pt x="92963" y="80772"/>
                        </a:moveTo>
                        <a:lnTo>
                          <a:pt x="92201" y="73913"/>
                        </a:lnTo>
                      </a:path>
                      <a:path w="124460" h="116204">
                        <a:moveTo>
                          <a:pt x="76962" y="38100"/>
                        </a:moveTo>
                        <a:lnTo>
                          <a:pt x="77724" y="45720"/>
                        </a:lnTo>
                      </a:path>
                      <a:path w="124460" h="116204">
                        <a:moveTo>
                          <a:pt x="79248" y="60198"/>
                        </a:moveTo>
                        <a:lnTo>
                          <a:pt x="80009" y="67056"/>
                        </a:lnTo>
                      </a:path>
                      <a:path w="124460" h="116204">
                        <a:moveTo>
                          <a:pt x="77724" y="45720"/>
                        </a:moveTo>
                        <a:lnTo>
                          <a:pt x="79248" y="60198"/>
                        </a:lnTo>
                      </a:path>
                      <a:path w="124460" h="116204">
                        <a:moveTo>
                          <a:pt x="89915" y="44196"/>
                        </a:moveTo>
                        <a:lnTo>
                          <a:pt x="89153" y="37337"/>
                        </a:lnTo>
                      </a:path>
                      <a:path w="124460" h="116204">
                        <a:moveTo>
                          <a:pt x="91439" y="66294"/>
                        </a:moveTo>
                        <a:lnTo>
                          <a:pt x="91439" y="58674"/>
                        </a:lnTo>
                        <a:lnTo>
                          <a:pt x="89915" y="44196"/>
                        </a:lnTo>
                      </a:path>
                      <a:path w="124460" h="116204">
                        <a:moveTo>
                          <a:pt x="97536" y="68580"/>
                        </a:moveTo>
                        <a:lnTo>
                          <a:pt x="92963" y="69342"/>
                        </a:lnTo>
                      </a:path>
                      <a:path w="124460" h="116204">
                        <a:moveTo>
                          <a:pt x="92201" y="73913"/>
                        </a:moveTo>
                        <a:lnTo>
                          <a:pt x="80771" y="74675"/>
                        </a:lnTo>
                      </a:path>
                      <a:path w="124460" h="116204">
                        <a:moveTo>
                          <a:pt x="92963" y="80772"/>
                        </a:moveTo>
                        <a:lnTo>
                          <a:pt x="81533" y="82296"/>
                        </a:lnTo>
                      </a:path>
                      <a:path w="124460" h="116204">
                        <a:moveTo>
                          <a:pt x="89915" y="32004"/>
                        </a:moveTo>
                        <a:lnTo>
                          <a:pt x="92963" y="70865"/>
                        </a:lnTo>
                        <a:lnTo>
                          <a:pt x="97536" y="70104"/>
                        </a:lnTo>
                      </a:path>
                      <a:path w="124460" h="116204">
                        <a:moveTo>
                          <a:pt x="94487" y="32004"/>
                        </a:moveTo>
                        <a:lnTo>
                          <a:pt x="89915" y="32004"/>
                        </a:lnTo>
                      </a:path>
                      <a:path w="124460" h="116204">
                        <a:moveTo>
                          <a:pt x="76962" y="41910"/>
                        </a:moveTo>
                        <a:lnTo>
                          <a:pt x="78486" y="64008"/>
                        </a:lnTo>
                      </a:path>
                      <a:path w="124460" h="116204">
                        <a:moveTo>
                          <a:pt x="91439" y="66294"/>
                        </a:moveTo>
                        <a:lnTo>
                          <a:pt x="80009" y="67056"/>
                        </a:lnTo>
                      </a:path>
                      <a:path w="124460" h="116204">
                        <a:moveTo>
                          <a:pt x="89153" y="37337"/>
                        </a:moveTo>
                        <a:lnTo>
                          <a:pt x="76962" y="38100"/>
                        </a:lnTo>
                      </a:path>
                      <a:path w="124460" h="116204">
                        <a:moveTo>
                          <a:pt x="89915" y="44196"/>
                        </a:moveTo>
                        <a:lnTo>
                          <a:pt x="77724" y="45720"/>
                        </a:lnTo>
                      </a:path>
                      <a:path w="124460" h="116204">
                        <a:moveTo>
                          <a:pt x="91439" y="58674"/>
                        </a:moveTo>
                        <a:lnTo>
                          <a:pt x="79248" y="60198"/>
                        </a:lnTo>
                      </a:path>
                    </a:pathLst>
                  </a:custGeom>
                  <a:ln w="3175">
                    <a:solidFill>
                      <a:srgbClr val="000000"/>
                    </a:solidFill>
                  </a:ln>
                </p:spPr>
                <p:txBody>
                  <a:bodyPr wrap="square" lIns="0" tIns="0" rIns="0" bIns="0" rtlCol="0"/>
                  <a:lstStyle/>
                  <a:p>
                    <a:endParaRPr sz="800"/>
                  </a:p>
                </p:txBody>
              </p:sp>
              <p:sp>
                <p:nvSpPr>
                  <p:cNvPr id="388" name="object 371">
                    <a:extLst>
                      <a:ext uri="{FF2B5EF4-FFF2-40B4-BE49-F238E27FC236}">
                        <a16:creationId xmlns:a16="http://schemas.microsoft.com/office/drawing/2014/main" id="{B19BA13E-07C3-2385-5802-C01EF1C780E1}"/>
                      </a:ext>
                    </a:extLst>
                  </p:cNvPr>
                  <p:cNvSpPr/>
                  <p:nvPr/>
                </p:nvSpPr>
                <p:spPr>
                  <a:xfrm>
                    <a:off x="2789681" y="4267961"/>
                    <a:ext cx="12700" cy="55880"/>
                  </a:xfrm>
                  <a:custGeom>
                    <a:avLst/>
                    <a:gdLst/>
                    <a:ahLst/>
                    <a:cxnLst/>
                    <a:rect l="l" t="t" r="r" b="b"/>
                    <a:pathLst>
                      <a:path w="12700" h="55879">
                        <a:moveTo>
                          <a:pt x="12192" y="55625"/>
                        </a:moveTo>
                        <a:lnTo>
                          <a:pt x="10668" y="36575"/>
                        </a:lnTo>
                        <a:lnTo>
                          <a:pt x="6857" y="17525"/>
                        </a:lnTo>
                        <a:lnTo>
                          <a:pt x="0" y="0"/>
                        </a:lnTo>
                      </a:path>
                    </a:pathLst>
                  </a:custGeom>
                  <a:ln w="3175">
                    <a:solidFill>
                      <a:srgbClr val="006500"/>
                    </a:solidFill>
                  </a:ln>
                </p:spPr>
                <p:txBody>
                  <a:bodyPr wrap="square" lIns="0" tIns="0" rIns="0" bIns="0" rtlCol="0"/>
                  <a:lstStyle/>
                  <a:p>
                    <a:endParaRPr sz="800"/>
                  </a:p>
                </p:txBody>
              </p:sp>
              <p:sp>
                <p:nvSpPr>
                  <p:cNvPr id="389" name="object 372">
                    <a:extLst>
                      <a:ext uri="{FF2B5EF4-FFF2-40B4-BE49-F238E27FC236}">
                        <a16:creationId xmlns:a16="http://schemas.microsoft.com/office/drawing/2014/main" id="{F53F84A5-61EA-54AC-B585-73758285C803}"/>
                      </a:ext>
                    </a:extLst>
                  </p:cNvPr>
                  <p:cNvSpPr/>
                  <p:nvPr/>
                </p:nvSpPr>
                <p:spPr>
                  <a:xfrm>
                    <a:off x="2855213" y="4238243"/>
                    <a:ext cx="170815" cy="140970"/>
                  </a:xfrm>
                  <a:custGeom>
                    <a:avLst/>
                    <a:gdLst/>
                    <a:ahLst/>
                    <a:cxnLst/>
                    <a:rect l="l" t="t" r="r" b="b"/>
                    <a:pathLst>
                      <a:path w="170814" h="140970">
                        <a:moveTo>
                          <a:pt x="1524" y="27431"/>
                        </a:moveTo>
                        <a:lnTo>
                          <a:pt x="0" y="6857"/>
                        </a:lnTo>
                      </a:path>
                      <a:path w="170814" h="140970">
                        <a:moveTo>
                          <a:pt x="164592" y="45719"/>
                        </a:moveTo>
                        <a:lnTo>
                          <a:pt x="163068" y="32765"/>
                        </a:lnTo>
                        <a:lnTo>
                          <a:pt x="159258" y="20573"/>
                        </a:lnTo>
                        <a:lnTo>
                          <a:pt x="153162" y="9143"/>
                        </a:lnTo>
                        <a:lnTo>
                          <a:pt x="144018" y="0"/>
                        </a:lnTo>
                      </a:path>
                      <a:path w="170814" h="140970">
                        <a:moveTo>
                          <a:pt x="154686" y="45719"/>
                        </a:moveTo>
                        <a:lnTo>
                          <a:pt x="152400" y="31241"/>
                        </a:lnTo>
                        <a:lnTo>
                          <a:pt x="146304" y="18287"/>
                        </a:lnTo>
                        <a:lnTo>
                          <a:pt x="137160" y="7619"/>
                        </a:lnTo>
                      </a:path>
                      <a:path w="170814" h="140970">
                        <a:moveTo>
                          <a:pt x="34290" y="39623"/>
                        </a:moveTo>
                        <a:lnTo>
                          <a:pt x="32766" y="25145"/>
                        </a:lnTo>
                      </a:path>
                      <a:path w="170814" h="140970">
                        <a:moveTo>
                          <a:pt x="68580" y="88391"/>
                        </a:moveTo>
                        <a:lnTo>
                          <a:pt x="63246" y="89153"/>
                        </a:lnTo>
                      </a:path>
                      <a:path w="170814" h="140970">
                        <a:moveTo>
                          <a:pt x="74675" y="55625"/>
                        </a:moveTo>
                        <a:lnTo>
                          <a:pt x="65531" y="56387"/>
                        </a:lnTo>
                      </a:path>
                      <a:path w="170814" h="140970">
                        <a:moveTo>
                          <a:pt x="64008" y="90677"/>
                        </a:moveTo>
                        <a:lnTo>
                          <a:pt x="68580" y="89915"/>
                        </a:lnTo>
                      </a:path>
                      <a:path w="170814" h="140970">
                        <a:moveTo>
                          <a:pt x="64769" y="51815"/>
                        </a:moveTo>
                        <a:lnTo>
                          <a:pt x="68580" y="89915"/>
                        </a:lnTo>
                      </a:path>
                      <a:path w="170814" h="140970">
                        <a:moveTo>
                          <a:pt x="64769" y="51815"/>
                        </a:moveTo>
                        <a:lnTo>
                          <a:pt x="60198" y="51815"/>
                        </a:lnTo>
                      </a:path>
                      <a:path w="170814" h="140970">
                        <a:moveTo>
                          <a:pt x="80010" y="121919"/>
                        </a:moveTo>
                        <a:lnTo>
                          <a:pt x="81534" y="117347"/>
                        </a:lnTo>
                        <a:lnTo>
                          <a:pt x="80010" y="114300"/>
                        </a:lnTo>
                      </a:path>
                      <a:path w="170814" h="140970">
                        <a:moveTo>
                          <a:pt x="68580" y="88391"/>
                        </a:moveTo>
                        <a:lnTo>
                          <a:pt x="71628" y="127253"/>
                        </a:lnTo>
                      </a:path>
                      <a:path w="170814" h="140970">
                        <a:moveTo>
                          <a:pt x="70866" y="121919"/>
                        </a:moveTo>
                        <a:lnTo>
                          <a:pt x="80010" y="121919"/>
                        </a:lnTo>
                      </a:path>
                      <a:path w="170814" h="140970">
                        <a:moveTo>
                          <a:pt x="67056" y="127253"/>
                        </a:moveTo>
                        <a:lnTo>
                          <a:pt x="71628" y="127253"/>
                        </a:lnTo>
                      </a:path>
                      <a:path w="170814" h="140970">
                        <a:moveTo>
                          <a:pt x="78486" y="99821"/>
                        </a:moveTo>
                        <a:lnTo>
                          <a:pt x="79248" y="96011"/>
                        </a:lnTo>
                        <a:lnTo>
                          <a:pt x="77724" y="92201"/>
                        </a:lnTo>
                      </a:path>
                      <a:path w="170814" h="140970">
                        <a:moveTo>
                          <a:pt x="80010" y="114300"/>
                        </a:moveTo>
                        <a:lnTo>
                          <a:pt x="80772" y="106679"/>
                        </a:lnTo>
                        <a:lnTo>
                          <a:pt x="78486" y="99821"/>
                        </a:lnTo>
                      </a:path>
                      <a:path w="170814" h="140970">
                        <a:moveTo>
                          <a:pt x="75437" y="62483"/>
                        </a:moveTo>
                        <a:lnTo>
                          <a:pt x="76200" y="58673"/>
                        </a:lnTo>
                        <a:lnTo>
                          <a:pt x="74675" y="55625"/>
                        </a:lnTo>
                      </a:path>
                      <a:path w="170814" h="140970">
                        <a:moveTo>
                          <a:pt x="76962" y="84581"/>
                        </a:moveTo>
                        <a:lnTo>
                          <a:pt x="78486" y="80771"/>
                        </a:lnTo>
                        <a:lnTo>
                          <a:pt x="76200" y="77723"/>
                        </a:lnTo>
                        <a:lnTo>
                          <a:pt x="76962" y="70103"/>
                        </a:lnTo>
                        <a:lnTo>
                          <a:pt x="75437" y="62483"/>
                        </a:lnTo>
                      </a:path>
                      <a:path w="170814" h="140970">
                        <a:moveTo>
                          <a:pt x="77724" y="92201"/>
                        </a:moveTo>
                        <a:lnTo>
                          <a:pt x="68580" y="92963"/>
                        </a:lnTo>
                      </a:path>
                      <a:path w="170814" h="140970">
                        <a:moveTo>
                          <a:pt x="78486" y="99821"/>
                        </a:moveTo>
                        <a:lnTo>
                          <a:pt x="69342" y="100583"/>
                        </a:lnTo>
                      </a:path>
                      <a:path w="170814" h="140970">
                        <a:moveTo>
                          <a:pt x="81534" y="117347"/>
                        </a:moveTo>
                        <a:lnTo>
                          <a:pt x="79248" y="96011"/>
                        </a:lnTo>
                      </a:path>
                      <a:path w="170814" h="140970">
                        <a:moveTo>
                          <a:pt x="80010" y="114300"/>
                        </a:moveTo>
                        <a:lnTo>
                          <a:pt x="70866" y="115061"/>
                        </a:lnTo>
                      </a:path>
                      <a:path w="170814" h="140970">
                        <a:moveTo>
                          <a:pt x="75437" y="62483"/>
                        </a:moveTo>
                        <a:lnTo>
                          <a:pt x="66293" y="63245"/>
                        </a:lnTo>
                      </a:path>
                      <a:path w="170814" h="140970">
                        <a:moveTo>
                          <a:pt x="78486" y="80771"/>
                        </a:moveTo>
                        <a:lnTo>
                          <a:pt x="76200" y="58673"/>
                        </a:lnTo>
                      </a:path>
                      <a:path w="170814" h="140970">
                        <a:moveTo>
                          <a:pt x="76200" y="77723"/>
                        </a:moveTo>
                        <a:lnTo>
                          <a:pt x="67056" y="78485"/>
                        </a:lnTo>
                      </a:path>
                      <a:path w="170814" h="140970">
                        <a:moveTo>
                          <a:pt x="67818" y="85343"/>
                        </a:moveTo>
                        <a:lnTo>
                          <a:pt x="76962" y="84581"/>
                        </a:lnTo>
                      </a:path>
                      <a:path w="170814" h="140970">
                        <a:moveTo>
                          <a:pt x="34290" y="39623"/>
                        </a:moveTo>
                        <a:lnTo>
                          <a:pt x="59436" y="37337"/>
                        </a:lnTo>
                      </a:path>
                      <a:path w="170814" h="140970">
                        <a:moveTo>
                          <a:pt x="43434" y="138683"/>
                        </a:moveTo>
                        <a:lnTo>
                          <a:pt x="34290" y="39623"/>
                        </a:lnTo>
                      </a:path>
                      <a:path w="170814" h="140970">
                        <a:moveTo>
                          <a:pt x="67818" y="136397"/>
                        </a:moveTo>
                        <a:lnTo>
                          <a:pt x="59436" y="37337"/>
                        </a:lnTo>
                      </a:path>
                      <a:path w="170814" h="140970">
                        <a:moveTo>
                          <a:pt x="10668" y="140969"/>
                        </a:moveTo>
                        <a:lnTo>
                          <a:pt x="43434" y="137921"/>
                        </a:lnTo>
                      </a:path>
                      <a:path w="170814" h="140970">
                        <a:moveTo>
                          <a:pt x="154686" y="98297"/>
                        </a:moveTo>
                        <a:lnTo>
                          <a:pt x="164592" y="98297"/>
                        </a:lnTo>
                      </a:path>
                      <a:path w="170814" h="140970">
                        <a:moveTo>
                          <a:pt x="154686" y="98297"/>
                        </a:moveTo>
                        <a:lnTo>
                          <a:pt x="154686" y="45719"/>
                        </a:lnTo>
                      </a:path>
                      <a:path w="170814" h="140970">
                        <a:moveTo>
                          <a:pt x="170687" y="57150"/>
                        </a:moveTo>
                        <a:lnTo>
                          <a:pt x="164592" y="57150"/>
                        </a:lnTo>
                      </a:path>
                      <a:path w="170814" h="140970">
                        <a:moveTo>
                          <a:pt x="25908" y="25907"/>
                        </a:moveTo>
                        <a:lnTo>
                          <a:pt x="24384" y="5333"/>
                        </a:lnTo>
                      </a:path>
                    </a:pathLst>
                  </a:custGeom>
                  <a:ln w="3175">
                    <a:solidFill>
                      <a:srgbClr val="000000"/>
                    </a:solidFill>
                  </a:ln>
                </p:spPr>
                <p:txBody>
                  <a:bodyPr wrap="square" lIns="0" tIns="0" rIns="0" bIns="0" rtlCol="0"/>
                  <a:lstStyle/>
                  <a:p>
                    <a:endParaRPr sz="800"/>
                  </a:p>
                </p:txBody>
              </p:sp>
              <p:sp>
                <p:nvSpPr>
                  <p:cNvPr id="390" name="object 373">
                    <a:extLst>
                      <a:ext uri="{FF2B5EF4-FFF2-40B4-BE49-F238E27FC236}">
                        <a16:creationId xmlns:a16="http://schemas.microsoft.com/office/drawing/2014/main" id="{D8D79D17-D304-BF96-ED2C-A8E5FA247A0A}"/>
                      </a:ext>
                    </a:extLst>
                  </p:cNvPr>
                  <p:cNvSpPr/>
                  <p:nvPr/>
                </p:nvSpPr>
                <p:spPr>
                  <a:xfrm>
                    <a:off x="3068574" y="4271771"/>
                    <a:ext cx="6985" cy="532765"/>
                  </a:xfrm>
                  <a:custGeom>
                    <a:avLst/>
                    <a:gdLst/>
                    <a:ahLst/>
                    <a:cxnLst/>
                    <a:rect l="l" t="t" r="r" b="b"/>
                    <a:pathLst>
                      <a:path w="6985" h="532764">
                        <a:moveTo>
                          <a:pt x="6857" y="532638"/>
                        </a:moveTo>
                        <a:lnTo>
                          <a:pt x="6857" y="358901"/>
                        </a:lnTo>
                      </a:path>
                      <a:path w="6985" h="532764">
                        <a:moveTo>
                          <a:pt x="6857" y="238505"/>
                        </a:moveTo>
                        <a:lnTo>
                          <a:pt x="6857" y="64769"/>
                        </a:lnTo>
                        <a:lnTo>
                          <a:pt x="0" y="0"/>
                        </a:lnTo>
                      </a:path>
                    </a:pathLst>
                  </a:custGeom>
                  <a:ln w="3175">
                    <a:solidFill>
                      <a:srgbClr val="006500"/>
                    </a:solidFill>
                  </a:ln>
                </p:spPr>
                <p:txBody>
                  <a:bodyPr wrap="square" lIns="0" tIns="0" rIns="0" bIns="0" rtlCol="0"/>
                  <a:lstStyle/>
                  <a:p>
                    <a:endParaRPr sz="800"/>
                  </a:p>
                </p:txBody>
              </p:sp>
              <p:sp>
                <p:nvSpPr>
                  <p:cNvPr id="391" name="object 374">
                    <a:extLst>
                      <a:ext uri="{FF2B5EF4-FFF2-40B4-BE49-F238E27FC236}">
                        <a16:creationId xmlns:a16="http://schemas.microsoft.com/office/drawing/2014/main" id="{24A8C71C-D376-DB24-009E-3E1CB9DCD2A5}"/>
                      </a:ext>
                    </a:extLst>
                  </p:cNvPr>
                  <p:cNvSpPr/>
                  <p:nvPr/>
                </p:nvSpPr>
                <p:spPr>
                  <a:xfrm>
                    <a:off x="2742437" y="3341369"/>
                    <a:ext cx="10795" cy="340360"/>
                  </a:xfrm>
                  <a:custGeom>
                    <a:avLst/>
                    <a:gdLst/>
                    <a:ahLst/>
                    <a:cxnLst/>
                    <a:rect l="l" t="t" r="r" b="b"/>
                    <a:pathLst>
                      <a:path w="10794" h="340360">
                        <a:moveTo>
                          <a:pt x="0" y="0"/>
                        </a:moveTo>
                        <a:lnTo>
                          <a:pt x="0" y="339851"/>
                        </a:lnTo>
                      </a:path>
                      <a:path w="10794" h="340360">
                        <a:moveTo>
                          <a:pt x="10668" y="316229"/>
                        </a:moveTo>
                        <a:lnTo>
                          <a:pt x="10668" y="9905"/>
                        </a:lnTo>
                      </a:path>
                    </a:pathLst>
                  </a:custGeom>
                  <a:ln w="3175">
                    <a:solidFill>
                      <a:srgbClr val="000000"/>
                    </a:solidFill>
                  </a:ln>
                </p:spPr>
                <p:txBody>
                  <a:bodyPr wrap="square" lIns="0" tIns="0" rIns="0" bIns="0" rtlCol="0"/>
                  <a:lstStyle/>
                  <a:p>
                    <a:endParaRPr sz="800"/>
                  </a:p>
                </p:txBody>
              </p:sp>
              <p:pic>
                <p:nvPicPr>
                  <p:cNvPr id="392" name="object 375">
                    <a:extLst>
                      <a:ext uri="{FF2B5EF4-FFF2-40B4-BE49-F238E27FC236}">
                        <a16:creationId xmlns:a16="http://schemas.microsoft.com/office/drawing/2014/main" id="{E757B138-B9AF-05B8-B5F7-94225966FAA9}"/>
                      </a:ext>
                    </a:extLst>
                  </p:cNvPr>
                  <p:cNvPicPr/>
                  <p:nvPr/>
                </p:nvPicPr>
                <p:blipFill>
                  <a:blip r:embed="rId21" cstate="print"/>
                  <a:stretch>
                    <a:fillRect/>
                  </a:stretch>
                </p:blipFill>
                <p:spPr>
                  <a:xfrm>
                    <a:off x="2375916" y="3464813"/>
                    <a:ext cx="428625" cy="447675"/>
                  </a:xfrm>
                  <a:prstGeom prst="rect">
                    <a:avLst/>
                  </a:prstGeom>
                </p:spPr>
              </p:pic>
              <p:sp>
                <p:nvSpPr>
                  <p:cNvPr id="393" name="object 376">
                    <a:extLst>
                      <a:ext uri="{FF2B5EF4-FFF2-40B4-BE49-F238E27FC236}">
                        <a16:creationId xmlns:a16="http://schemas.microsoft.com/office/drawing/2014/main" id="{D597327D-82CB-6C25-3B8E-2001ADA6CEAB}"/>
                      </a:ext>
                    </a:extLst>
                  </p:cNvPr>
                  <p:cNvSpPr/>
                  <p:nvPr/>
                </p:nvSpPr>
                <p:spPr>
                  <a:xfrm>
                    <a:off x="2742437" y="3320795"/>
                    <a:ext cx="20955" cy="30480"/>
                  </a:xfrm>
                  <a:custGeom>
                    <a:avLst/>
                    <a:gdLst/>
                    <a:ahLst/>
                    <a:cxnLst/>
                    <a:rect l="l" t="t" r="r" b="b"/>
                    <a:pathLst>
                      <a:path w="20955" h="30479">
                        <a:moveTo>
                          <a:pt x="20574" y="0"/>
                        </a:moveTo>
                        <a:lnTo>
                          <a:pt x="20574" y="20574"/>
                        </a:lnTo>
                        <a:lnTo>
                          <a:pt x="0" y="20574"/>
                        </a:lnTo>
                      </a:path>
                      <a:path w="20955" h="30479">
                        <a:moveTo>
                          <a:pt x="10668" y="30479"/>
                        </a:moveTo>
                        <a:lnTo>
                          <a:pt x="0" y="20574"/>
                        </a:lnTo>
                      </a:path>
                      <a:path w="20955" h="30479">
                        <a:moveTo>
                          <a:pt x="10668" y="30479"/>
                        </a:moveTo>
                        <a:lnTo>
                          <a:pt x="20574" y="20574"/>
                        </a:lnTo>
                      </a:path>
                    </a:pathLst>
                  </a:custGeom>
                  <a:ln w="3175">
                    <a:solidFill>
                      <a:srgbClr val="000000"/>
                    </a:solidFill>
                  </a:ln>
                </p:spPr>
                <p:txBody>
                  <a:bodyPr wrap="square" lIns="0" tIns="0" rIns="0" bIns="0" rtlCol="0"/>
                  <a:lstStyle/>
                  <a:p>
                    <a:endParaRPr sz="800"/>
                  </a:p>
                </p:txBody>
              </p:sp>
            </p:grpSp>
            <p:sp>
              <p:nvSpPr>
                <p:cNvPr id="19" name="object 383">
                  <a:extLst>
                    <a:ext uri="{FF2B5EF4-FFF2-40B4-BE49-F238E27FC236}">
                      <a16:creationId xmlns:a16="http://schemas.microsoft.com/office/drawing/2014/main" id="{6F728FC2-7D2B-03CB-25D4-5F7356BDFA7D}"/>
                    </a:ext>
                  </a:extLst>
                </p:cNvPr>
                <p:cNvSpPr txBox="1"/>
                <p:nvPr/>
              </p:nvSpPr>
              <p:spPr>
                <a:xfrm>
                  <a:off x="1906819" y="1111733"/>
                  <a:ext cx="923062" cy="457715"/>
                </a:xfrm>
                <a:prstGeom prst="rect">
                  <a:avLst/>
                </a:prstGeom>
              </p:spPr>
              <p:txBody>
                <a:bodyPr vert="horz" wrap="square" lIns="0" tIns="10646" rIns="0" bIns="0" rtlCol="0">
                  <a:spAutoFit/>
                </a:bodyPr>
                <a:lstStyle/>
                <a:p>
                  <a:pPr marL="11206">
                    <a:spcBef>
                      <a:spcPts val="84"/>
                    </a:spcBef>
                  </a:pPr>
                  <a:r>
                    <a:rPr dirty="0">
                      <a:solidFill>
                        <a:srgbClr val="002060"/>
                      </a:solidFill>
                      <a:latin typeface="Arial" panose="020B0604020202020204" pitchFamily="34" charset="0"/>
                      <a:cs typeface="Arial" panose="020B0604020202020204" pitchFamily="34" charset="0"/>
                    </a:rPr>
                    <a:t>Cry</a:t>
                  </a:r>
                  <a:r>
                    <a:rPr spc="-35" dirty="0">
                      <a:solidFill>
                        <a:srgbClr val="002060"/>
                      </a:solidFill>
                      <a:latin typeface="Arial" panose="020B0604020202020204" pitchFamily="34" charset="0"/>
                      <a:cs typeface="Arial" panose="020B0604020202020204" pitchFamily="34" charset="0"/>
                    </a:rPr>
                    <a:t> </a:t>
                  </a:r>
                  <a:r>
                    <a:rPr spc="-44" dirty="0">
                      <a:solidFill>
                        <a:srgbClr val="002060"/>
                      </a:solidFill>
                      <a:latin typeface="Arial" panose="020B0604020202020204" pitchFamily="34" charset="0"/>
                      <a:cs typeface="Arial" panose="020B0604020202020204" pitchFamily="34" charset="0"/>
                    </a:rPr>
                    <a:t>1</a:t>
                  </a:r>
                  <a:endParaRPr dirty="0">
                    <a:solidFill>
                      <a:srgbClr val="002060"/>
                    </a:solidFill>
                    <a:latin typeface="Arial" panose="020B0604020202020204" pitchFamily="34" charset="0"/>
                    <a:cs typeface="Arial" panose="020B0604020202020204" pitchFamily="34" charset="0"/>
                  </a:endParaRPr>
                </a:p>
              </p:txBody>
            </p:sp>
            <p:sp>
              <p:nvSpPr>
                <p:cNvPr id="20" name="object 386">
                  <a:extLst>
                    <a:ext uri="{FF2B5EF4-FFF2-40B4-BE49-F238E27FC236}">
                      <a16:creationId xmlns:a16="http://schemas.microsoft.com/office/drawing/2014/main" id="{A2949F87-F23C-7D03-6D76-38F84D671D3C}"/>
                    </a:ext>
                  </a:extLst>
                </p:cNvPr>
                <p:cNvSpPr txBox="1"/>
                <p:nvPr/>
              </p:nvSpPr>
              <p:spPr>
                <a:xfrm>
                  <a:off x="1204496" y="5764844"/>
                  <a:ext cx="2390281" cy="348724"/>
                </a:xfrm>
                <a:prstGeom prst="rect">
                  <a:avLst/>
                </a:prstGeom>
              </p:spPr>
              <p:txBody>
                <a:bodyPr vert="horz" wrap="square" lIns="0" tIns="10646" rIns="0" bIns="0" rtlCol="0">
                  <a:spAutoFit/>
                </a:bodyPr>
                <a:lstStyle/>
                <a:p>
                  <a:pPr marL="11206">
                    <a:spcBef>
                      <a:spcPts val="84"/>
                    </a:spcBef>
                  </a:pPr>
                  <a:r>
                    <a:rPr sz="1050" b="0" dirty="0">
                      <a:solidFill>
                        <a:srgbClr val="002060"/>
                      </a:solidFill>
                      <a:latin typeface="Arial" panose="020B0604020202020204" pitchFamily="34" charset="0"/>
                      <a:cs typeface="Arial" panose="020B0604020202020204" pitchFamily="34" charset="0"/>
                    </a:rPr>
                    <a:t>1st</a:t>
                  </a:r>
                  <a:r>
                    <a:rPr sz="1050" b="0" spc="-40"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Module</a:t>
                  </a:r>
                  <a:r>
                    <a:rPr sz="1050" b="0" spc="-40"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in</a:t>
                  </a:r>
                  <a:r>
                    <a:rPr sz="1050" b="0" spc="-40"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TTF</a:t>
                  </a:r>
                  <a:r>
                    <a:rPr sz="1050" b="0" spc="-35" dirty="0">
                      <a:solidFill>
                        <a:srgbClr val="002060"/>
                      </a:solidFill>
                      <a:latin typeface="Arial" panose="020B0604020202020204" pitchFamily="34" charset="0"/>
                      <a:cs typeface="Arial" panose="020B0604020202020204" pitchFamily="34" charset="0"/>
                    </a:rPr>
                    <a:t> </a:t>
                  </a:r>
                  <a:r>
                    <a:rPr sz="1050" b="0" spc="-44" dirty="0">
                      <a:solidFill>
                        <a:srgbClr val="002060"/>
                      </a:solidFill>
                      <a:latin typeface="Arial" panose="020B0604020202020204" pitchFamily="34" charset="0"/>
                      <a:cs typeface="Arial" panose="020B0604020202020204" pitchFamily="34" charset="0"/>
                    </a:rPr>
                    <a:t>I</a:t>
                  </a:r>
                  <a:endParaRPr sz="1050" b="0" dirty="0">
                    <a:solidFill>
                      <a:srgbClr val="002060"/>
                    </a:solidFill>
                    <a:latin typeface="Arial" panose="020B0604020202020204" pitchFamily="34" charset="0"/>
                    <a:cs typeface="Arial" panose="020B0604020202020204" pitchFamily="34" charset="0"/>
                  </a:endParaRPr>
                </a:p>
              </p:txBody>
            </p:sp>
          </p:grpSp>
          <p:sp>
            <p:nvSpPr>
              <p:cNvPr id="17" name="object 388">
                <a:extLst>
                  <a:ext uri="{FF2B5EF4-FFF2-40B4-BE49-F238E27FC236}">
                    <a16:creationId xmlns:a16="http://schemas.microsoft.com/office/drawing/2014/main" id="{0EE433DB-317C-25A5-5536-88B60BC270FD}"/>
                  </a:ext>
                </a:extLst>
              </p:cNvPr>
              <p:cNvSpPr txBox="1"/>
              <p:nvPr/>
            </p:nvSpPr>
            <p:spPr>
              <a:xfrm>
                <a:off x="8620255" y="5654577"/>
                <a:ext cx="2690576" cy="348724"/>
              </a:xfrm>
              <a:prstGeom prst="rect">
                <a:avLst/>
              </a:prstGeom>
            </p:spPr>
            <p:txBody>
              <a:bodyPr vert="horz" wrap="square" lIns="0" tIns="10646" rIns="0" bIns="0" rtlCol="0">
                <a:spAutoFit/>
              </a:bodyPr>
              <a:lstStyle/>
              <a:p>
                <a:pPr marL="11206">
                  <a:spcBef>
                    <a:spcPts val="84"/>
                  </a:spcBef>
                </a:pPr>
                <a:r>
                  <a:rPr sz="1050" b="0" dirty="0">
                    <a:solidFill>
                      <a:srgbClr val="002060"/>
                    </a:solidFill>
                    <a:latin typeface="Arial" panose="020B0604020202020204" pitchFamily="34" charset="0"/>
                    <a:cs typeface="Arial" panose="020B0604020202020204" pitchFamily="34" charset="0"/>
                  </a:rPr>
                  <a:t>Module</a:t>
                </a:r>
                <a:r>
                  <a:rPr sz="1050" b="0" spc="-22"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4</a:t>
                </a:r>
                <a:r>
                  <a:rPr sz="1050" b="0" spc="-31"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&amp;</a:t>
                </a:r>
                <a:r>
                  <a:rPr sz="1050" b="0" spc="-26"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5</a:t>
                </a:r>
                <a:r>
                  <a:rPr sz="1050" b="0" spc="-31"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in</a:t>
                </a:r>
                <a:r>
                  <a:rPr sz="1050" b="0" spc="-22" dirty="0">
                    <a:solidFill>
                      <a:srgbClr val="002060"/>
                    </a:solidFill>
                    <a:latin typeface="Arial" panose="020B0604020202020204" pitchFamily="34" charset="0"/>
                    <a:cs typeface="Arial" panose="020B0604020202020204" pitchFamily="34" charset="0"/>
                  </a:rPr>
                  <a:t> </a:t>
                </a:r>
                <a:r>
                  <a:rPr sz="1050" b="0" dirty="0">
                    <a:solidFill>
                      <a:srgbClr val="002060"/>
                    </a:solidFill>
                    <a:latin typeface="Arial" panose="020B0604020202020204" pitchFamily="34" charset="0"/>
                    <a:cs typeface="Arial" panose="020B0604020202020204" pitchFamily="34" charset="0"/>
                  </a:rPr>
                  <a:t>TTF</a:t>
                </a:r>
                <a:r>
                  <a:rPr sz="1050" b="0" spc="-26" dirty="0">
                    <a:solidFill>
                      <a:srgbClr val="002060"/>
                    </a:solidFill>
                    <a:latin typeface="Arial" panose="020B0604020202020204" pitchFamily="34" charset="0"/>
                    <a:cs typeface="Arial" panose="020B0604020202020204" pitchFamily="34" charset="0"/>
                  </a:rPr>
                  <a:t> </a:t>
                </a:r>
                <a:r>
                  <a:rPr sz="1050" b="0" spc="-22" dirty="0">
                    <a:solidFill>
                      <a:srgbClr val="002060"/>
                    </a:solidFill>
                    <a:latin typeface="Arial" panose="020B0604020202020204" pitchFamily="34" charset="0"/>
                    <a:cs typeface="Arial" panose="020B0604020202020204" pitchFamily="34" charset="0"/>
                  </a:rPr>
                  <a:t>II</a:t>
                </a:r>
                <a:endParaRPr sz="1050" b="0" dirty="0">
                  <a:solidFill>
                    <a:srgbClr val="002060"/>
                  </a:solidFill>
                  <a:latin typeface="Arial" panose="020B0604020202020204" pitchFamily="34" charset="0"/>
                  <a:cs typeface="Arial" panose="020B0604020202020204" pitchFamily="34" charset="0"/>
                </a:endParaRPr>
              </a:p>
            </p:txBody>
          </p:sp>
        </p:grpSp>
        <p:sp>
          <p:nvSpPr>
            <p:cNvPr id="13" name="object 383">
              <a:extLst>
                <a:ext uri="{FF2B5EF4-FFF2-40B4-BE49-F238E27FC236}">
                  <a16:creationId xmlns:a16="http://schemas.microsoft.com/office/drawing/2014/main" id="{C1346B82-A6D1-EAFD-CCDB-36D532EA1A49}"/>
                </a:ext>
              </a:extLst>
            </p:cNvPr>
            <p:cNvSpPr txBox="1"/>
            <p:nvPr/>
          </p:nvSpPr>
          <p:spPr>
            <a:xfrm>
              <a:off x="6107063" y="987047"/>
              <a:ext cx="923062" cy="457715"/>
            </a:xfrm>
            <a:prstGeom prst="rect">
              <a:avLst/>
            </a:prstGeom>
          </p:spPr>
          <p:txBody>
            <a:bodyPr vert="horz" wrap="square" lIns="0" tIns="10646" rIns="0" bIns="0" rtlCol="0">
              <a:spAutoFit/>
            </a:bodyPr>
            <a:lstStyle/>
            <a:p>
              <a:pPr marL="11206">
                <a:spcBef>
                  <a:spcPts val="84"/>
                </a:spcBef>
              </a:pPr>
              <a:r>
                <a:rPr dirty="0">
                  <a:solidFill>
                    <a:srgbClr val="002060"/>
                  </a:solidFill>
                  <a:latin typeface="Arial" panose="020B0604020202020204" pitchFamily="34" charset="0"/>
                  <a:cs typeface="Arial" panose="020B0604020202020204" pitchFamily="34" charset="0"/>
                </a:rPr>
                <a:t>Cry</a:t>
              </a:r>
              <a:r>
                <a:rPr spc="-35" dirty="0">
                  <a:solidFill>
                    <a:srgbClr val="002060"/>
                  </a:solidFill>
                  <a:latin typeface="Arial" panose="020B0604020202020204" pitchFamily="34" charset="0"/>
                  <a:cs typeface="Arial" panose="020B0604020202020204" pitchFamily="34" charset="0"/>
                </a:rPr>
                <a:t> </a:t>
              </a:r>
              <a:r>
                <a:rPr lang="it-IT" spc="-44" dirty="0">
                  <a:solidFill>
                    <a:srgbClr val="002060"/>
                  </a:solidFill>
                  <a:latin typeface="Arial" panose="020B0604020202020204" pitchFamily="34" charset="0"/>
                  <a:cs typeface="Arial" panose="020B0604020202020204" pitchFamily="34" charset="0"/>
                </a:rPr>
                <a:t>2</a:t>
              </a:r>
              <a:endParaRPr dirty="0">
                <a:solidFill>
                  <a:srgbClr val="002060"/>
                </a:solidFill>
                <a:latin typeface="Arial" panose="020B0604020202020204" pitchFamily="34" charset="0"/>
                <a:cs typeface="Arial" panose="020B0604020202020204" pitchFamily="34" charset="0"/>
              </a:endParaRPr>
            </a:p>
          </p:txBody>
        </p:sp>
        <p:sp>
          <p:nvSpPr>
            <p:cNvPr id="14" name="object 383">
              <a:extLst>
                <a:ext uri="{FF2B5EF4-FFF2-40B4-BE49-F238E27FC236}">
                  <a16:creationId xmlns:a16="http://schemas.microsoft.com/office/drawing/2014/main" id="{A878D0AF-783C-D344-9AE2-3D4119BFC050}"/>
                </a:ext>
              </a:extLst>
            </p:cNvPr>
            <p:cNvSpPr txBox="1"/>
            <p:nvPr/>
          </p:nvSpPr>
          <p:spPr>
            <a:xfrm>
              <a:off x="9545517" y="987304"/>
              <a:ext cx="923062" cy="457715"/>
            </a:xfrm>
            <a:prstGeom prst="rect">
              <a:avLst/>
            </a:prstGeom>
          </p:spPr>
          <p:txBody>
            <a:bodyPr vert="horz" wrap="square" lIns="0" tIns="10646" rIns="0" bIns="0" rtlCol="0">
              <a:spAutoFit/>
            </a:bodyPr>
            <a:lstStyle/>
            <a:p>
              <a:pPr marL="11206">
                <a:spcBef>
                  <a:spcPts val="84"/>
                </a:spcBef>
              </a:pPr>
              <a:r>
                <a:rPr dirty="0">
                  <a:solidFill>
                    <a:srgbClr val="002060"/>
                  </a:solidFill>
                  <a:latin typeface="Arial" panose="020B0604020202020204" pitchFamily="34" charset="0"/>
                  <a:cs typeface="Arial" panose="020B0604020202020204" pitchFamily="34" charset="0"/>
                </a:rPr>
                <a:t>Cry</a:t>
              </a:r>
              <a:r>
                <a:rPr spc="-35" dirty="0">
                  <a:solidFill>
                    <a:srgbClr val="002060"/>
                  </a:solidFill>
                  <a:latin typeface="Arial" panose="020B0604020202020204" pitchFamily="34" charset="0"/>
                  <a:cs typeface="Arial" panose="020B0604020202020204" pitchFamily="34" charset="0"/>
                </a:rPr>
                <a:t> </a:t>
              </a:r>
              <a:r>
                <a:rPr lang="it-IT" spc="-44" dirty="0">
                  <a:solidFill>
                    <a:srgbClr val="002060"/>
                  </a:solidFill>
                  <a:latin typeface="Arial" panose="020B0604020202020204" pitchFamily="34" charset="0"/>
                  <a:cs typeface="Arial" panose="020B0604020202020204" pitchFamily="34" charset="0"/>
                </a:rPr>
                <a:t>3</a:t>
              </a:r>
              <a:endParaRPr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1180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2AF019-401F-BC92-5C1D-F85060CD5101}"/>
              </a:ext>
            </a:extLst>
          </p:cNvPr>
          <p:cNvSpPr>
            <a:spLocks noGrp="1"/>
          </p:cNvSpPr>
          <p:nvPr>
            <p:ph type="title"/>
          </p:nvPr>
        </p:nvSpPr>
        <p:spPr/>
        <p:txBody>
          <a:bodyPr/>
          <a:lstStyle/>
          <a:p>
            <a:r>
              <a:rPr lang="it-IT" dirty="0" err="1"/>
              <a:t>Cryomodule</a:t>
            </a:r>
            <a:r>
              <a:rPr lang="it-IT" dirty="0"/>
              <a:t> &amp; Assembly </a:t>
            </a:r>
            <a:r>
              <a:rPr lang="it-IT" dirty="0" err="1"/>
              <a:t>as</a:t>
            </a:r>
            <a:r>
              <a:rPr lang="it-IT" dirty="0"/>
              <a:t> </a:t>
            </a:r>
            <a:r>
              <a:rPr lang="it-IT" dirty="0" err="1"/>
              <a:t>Crucial</a:t>
            </a:r>
            <a:r>
              <a:rPr lang="it-IT" dirty="0"/>
              <a:t> </a:t>
            </a:r>
            <a:r>
              <a:rPr lang="it-IT" dirty="0" err="1"/>
              <a:t>as</a:t>
            </a:r>
            <a:r>
              <a:rPr lang="it-IT" dirty="0"/>
              <a:t> </a:t>
            </a:r>
            <a:r>
              <a:rPr lang="it-IT" dirty="0" err="1"/>
              <a:t>Cavity</a:t>
            </a:r>
            <a:endParaRPr lang="it-IT" dirty="0"/>
          </a:p>
        </p:txBody>
      </p:sp>
      <p:sp>
        <p:nvSpPr>
          <p:cNvPr id="3" name="Segnaposto data 2">
            <a:extLst>
              <a:ext uri="{FF2B5EF4-FFF2-40B4-BE49-F238E27FC236}">
                <a16:creationId xmlns:a16="http://schemas.microsoft.com/office/drawing/2014/main" id="{BE080F22-E4DC-5A3C-4F60-B07EB283BD5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48B14B9-4916-B7D5-06C9-D1B5C122B551}"/>
              </a:ext>
            </a:extLst>
          </p:cNvPr>
          <p:cNvSpPr>
            <a:spLocks noGrp="1"/>
          </p:cNvSpPr>
          <p:nvPr>
            <p:ph type="ftr" sz="quarter" idx="11"/>
          </p:nvPr>
        </p:nvSpPr>
        <p:spPr/>
        <p:txBody>
          <a:bodyPr/>
          <a:lstStyle/>
          <a:p>
            <a:pPr>
              <a:defRPr/>
            </a:pPr>
            <a:fld id="{8DAD3638-8E0C-4079-83E3-101B55F74CF3}" type="slidenum">
              <a:rPr lang="en-US" altLang="it-IT" smtClean="0"/>
              <a:pPr>
                <a:defRPr/>
              </a:pPr>
              <a:t>41</a:t>
            </a:fld>
            <a:endParaRPr lang="en-US" altLang="it-IT"/>
          </a:p>
        </p:txBody>
      </p:sp>
      <p:pic>
        <p:nvPicPr>
          <p:cNvPr id="9" name="Picture 3">
            <a:extLst>
              <a:ext uri="{FF2B5EF4-FFF2-40B4-BE49-F238E27FC236}">
                <a16:creationId xmlns:a16="http://schemas.microsoft.com/office/drawing/2014/main" id="{FCF08840-8F0C-548C-8E13-886A9118B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51" b="911"/>
          <a:stretch>
            <a:fillRect/>
          </a:stretch>
        </p:blipFill>
        <p:spPr bwMode="auto">
          <a:xfrm>
            <a:off x="1219465" y="966048"/>
            <a:ext cx="9767887" cy="5344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48A17100-4E5D-FCD2-90F8-0D23C2356C33}"/>
              </a:ext>
            </a:extLst>
          </p:cNvPr>
          <p:cNvSpPr txBox="1">
            <a:spLocks noChangeArrowheads="1"/>
          </p:cNvSpPr>
          <p:nvPr/>
        </p:nvSpPr>
        <p:spPr bwMode="auto">
          <a:xfrm>
            <a:off x="532145" y="5814420"/>
            <a:ext cx="90781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2400" b="1" dirty="0">
                <a:solidFill>
                  <a:srgbClr val="002060"/>
                </a:solidFill>
                <a:latin typeface="Arial" panose="020B0604020202020204" pitchFamily="34" charset="0"/>
                <a:cs typeface="Arial" panose="020B0604020202020204" pitchFamily="34" charset="0"/>
              </a:rPr>
              <a:t>Required plug power for static losses</a:t>
            </a:r>
            <a:r>
              <a:rPr lang="en-US" altLang="it-IT" sz="2400" dirty="0">
                <a:solidFill>
                  <a:srgbClr val="002060"/>
                </a:solidFill>
                <a:latin typeface="Arial" panose="020B0604020202020204" pitchFamily="34" charset="0"/>
                <a:cs typeface="Arial" panose="020B0604020202020204" pitchFamily="34" charset="0"/>
              </a:rPr>
              <a:t> </a:t>
            </a:r>
            <a:r>
              <a:rPr lang="en-US" altLang="it-IT" sz="2400" b="1" dirty="0">
                <a:solidFill>
                  <a:srgbClr val="002060"/>
                </a:solidFill>
                <a:latin typeface="Arial" panose="020B0604020202020204" pitchFamily="34" charset="0"/>
                <a:cs typeface="Arial" panose="020B0604020202020204" pitchFamily="34" charset="0"/>
              </a:rPr>
              <a:t>&lt; 5 kW / (12 m module)</a:t>
            </a:r>
            <a:endParaRPr lang="en-US" altLang="it-IT" sz="3600" b="1" dirty="0">
              <a:solidFill>
                <a:srgbClr val="002060"/>
              </a:solidFill>
              <a:latin typeface="Arial" panose="020B0604020202020204" pitchFamily="34" charset="0"/>
              <a:cs typeface="Arial" panose="020B0604020202020204" pitchFamily="34" charset="0"/>
            </a:endParaRPr>
          </a:p>
        </p:txBody>
      </p:sp>
      <p:sp>
        <p:nvSpPr>
          <p:cNvPr id="11" name="Rectangle 11">
            <a:extLst>
              <a:ext uri="{FF2B5EF4-FFF2-40B4-BE49-F238E27FC236}">
                <a16:creationId xmlns:a16="http://schemas.microsoft.com/office/drawing/2014/main" id="{1435137D-F98D-11A7-534B-32988D8CDD06}"/>
              </a:ext>
            </a:extLst>
          </p:cNvPr>
          <p:cNvSpPr>
            <a:spLocks noChangeArrowheads="1"/>
          </p:cNvSpPr>
          <p:nvPr/>
        </p:nvSpPr>
        <p:spPr bwMode="auto">
          <a:xfrm>
            <a:off x="4371975" y="1196976"/>
            <a:ext cx="4448175" cy="306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27" name="Gruppo 26">
            <a:extLst>
              <a:ext uri="{FF2B5EF4-FFF2-40B4-BE49-F238E27FC236}">
                <a16:creationId xmlns:a16="http://schemas.microsoft.com/office/drawing/2014/main" id="{7F35E18F-4A51-0317-C7E8-8C59220537D5}"/>
              </a:ext>
            </a:extLst>
          </p:cNvPr>
          <p:cNvGrpSpPr/>
          <p:nvPr/>
        </p:nvGrpSpPr>
        <p:grpSpPr>
          <a:xfrm>
            <a:off x="5674385" y="2205800"/>
            <a:ext cx="3241015" cy="1794292"/>
            <a:chOff x="5713412" y="2699007"/>
            <a:chExt cx="3241015" cy="1794292"/>
          </a:xfrm>
        </p:grpSpPr>
        <p:sp>
          <p:nvSpPr>
            <p:cNvPr id="25" name="Text Box 5">
              <a:extLst>
                <a:ext uri="{FF2B5EF4-FFF2-40B4-BE49-F238E27FC236}">
                  <a16:creationId xmlns:a16="http://schemas.microsoft.com/office/drawing/2014/main" id="{A80D5092-7D81-C7BD-A209-59DA040CBB07}"/>
                </a:ext>
              </a:extLst>
            </p:cNvPr>
            <p:cNvSpPr txBox="1">
              <a:spLocks noChangeAspect="1" noChangeArrowheads="1"/>
            </p:cNvSpPr>
            <p:nvPr/>
          </p:nvSpPr>
          <p:spPr bwMode="auto">
            <a:xfrm>
              <a:off x="5713412" y="2699007"/>
              <a:ext cx="32410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it-IT" sz="1800" dirty="0">
                  <a:solidFill>
                    <a:srgbClr val="002060"/>
                  </a:solidFill>
                  <a:latin typeface="Arial" panose="020B0604020202020204" pitchFamily="34" charset="0"/>
                  <a:cs typeface="Arial" panose="020B0604020202020204" pitchFamily="34" charset="0"/>
                </a:rPr>
                <a:t>Reliable Alignment Strategy</a:t>
              </a:r>
            </a:p>
          </p:txBody>
        </p:sp>
        <p:pic>
          <p:nvPicPr>
            <p:cNvPr id="26" name="Picture 14">
              <a:extLst>
                <a:ext uri="{FF2B5EF4-FFF2-40B4-BE49-F238E27FC236}">
                  <a16:creationId xmlns:a16="http://schemas.microsoft.com/office/drawing/2014/main" id="{31A0AC65-BD3D-E1D1-22E9-4D6E29962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2997456"/>
              <a:ext cx="2813050" cy="149584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2F95AB9A-24BA-9EC6-1CC0-AAE558AC7418}"/>
              </a:ext>
            </a:extLst>
          </p:cNvPr>
          <p:cNvSpPr>
            <a:spLocks noChangeArrowheads="1"/>
          </p:cNvSpPr>
          <p:nvPr/>
        </p:nvSpPr>
        <p:spPr bwMode="auto">
          <a:xfrm>
            <a:off x="1912938" y="1344613"/>
            <a:ext cx="893763" cy="1492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Rectangle 4">
            <a:extLst>
              <a:ext uri="{FF2B5EF4-FFF2-40B4-BE49-F238E27FC236}">
                <a16:creationId xmlns:a16="http://schemas.microsoft.com/office/drawing/2014/main" id="{83697E96-7F2C-B9EB-06FE-F8FCF55AE302}"/>
              </a:ext>
            </a:extLst>
          </p:cNvPr>
          <p:cNvSpPr>
            <a:spLocks noChangeAspect="1" noChangeArrowheads="1"/>
          </p:cNvSpPr>
          <p:nvPr/>
        </p:nvSpPr>
        <p:spPr bwMode="auto">
          <a:xfrm>
            <a:off x="2670888" y="2948360"/>
            <a:ext cx="26276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it-IT" sz="1800" dirty="0">
                <a:solidFill>
                  <a:srgbClr val="002060"/>
                </a:solidFill>
                <a:latin typeface="Arial" panose="020B0604020202020204" pitchFamily="34" charset="0"/>
                <a:cs typeface="Arial" panose="020B0604020202020204" pitchFamily="34" charset="0"/>
              </a:rPr>
              <a:t>Sliding Fixtures</a:t>
            </a:r>
            <a:r>
              <a:rPr lang="it-IT" altLang="it-IT" sz="1800" dirty="0">
                <a:solidFill>
                  <a:srgbClr val="002060"/>
                </a:solidFill>
                <a:latin typeface="Arial" panose="020B0604020202020204" pitchFamily="34" charset="0"/>
                <a:cs typeface="Arial" panose="020B0604020202020204" pitchFamily="34" charset="0"/>
              </a:rPr>
              <a:t> @ 2 K</a:t>
            </a:r>
            <a:endParaRPr lang="en-US" altLang="it-IT" sz="1800" dirty="0">
              <a:solidFill>
                <a:srgbClr val="002060"/>
              </a:solidFill>
              <a:latin typeface="Arial" panose="020B0604020202020204" pitchFamily="34" charset="0"/>
              <a:cs typeface="Arial" panose="020B0604020202020204" pitchFamily="34" charset="0"/>
            </a:endParaRPr>
          </a:p>
        </p:txBody>
      </p:sp>
      <p:grpSp>
        <p:nvGrpSpPr>
          <p:cNvPr id="21" name="Group 16">
            <a:extLst>
              <a:ext uri="{FF2B5EF4-FFF2-40B4-BE49-F238E27FC236}">
                <a16:creationId xmlns:a16="http://schemas.microsoft.com/office/drawing/2014/main" id="{488A7CD8-194E-0CBC-1074-5A1833767D11}"/>
              </a:ext>
            </a:extLst>
          </p:cNvPr>
          <p:cNvGrpSpPr>
            <a:grpSpLocks/>
          </p:cNvGrpSpPr>
          <p:nvPr/>
        </p:nvGrpSpPr>
        <p:grpSpPr bwMode="auto">
          <a:xfrm>
            <a:off x="3150664" y="3252170"/>
            <a:ext cx="2166401" cy="1519116"/>
            <a:chOff x="668" y="3251"/>
            <a:chExt cx="959" cy="595"/>
          </a:xfrm>
        </p:grpSpPr>
        <p:pic>
          <p:nvPicPr>
            <p:cNvPr id="22" name="Picture 17">
              <a:extLst>
                <a:ext uri="{FF2B5EF4-FFF2-40B4-BE49-F238E27FC236}">
                  <a16:creationId xmlns:a16="http://schemas.microsoft.com/office/drawing/2014/main" id="{62D81B38-ED09-E0B9-B92A-E9461FDD7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 y="3251"/>
              <a:ext cx="923" cy="5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9">
              <a:extLst>
                <a:ext uri="{FF2B5EF4-FFF2-40B4-BE49-F238E27FC236}">
                  <a16:creationId xmlns:a16="http://schemas.microsoft.com/office/drawing/2014/main" id="{A237278F-60C1-4EBB-2556-BDDA7373CBE1}"/>
                </a:ext>
              </a:extLst>
            </p:cNvPr>
            <p:cNvSpPr>
              <a:spLocks noChangeArrowheads="1"/>
            </p:cNvSpPr>
            <p:nvPr/>
          </p:nvSpPr>
          <p:spPr bwMode="auto">
            <a:xfrm>
              <a:off x="668" y="3780"/>
              <a:ext cx="68" cy="66"/>
            </a:xfrm>
            <a:prstGeom prst="rect">
              <a:avLst/>
            </a:prstGeom>
            <a:solidFill>
              <a:schemeClr val="bg1"/>
            </a:solid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6" name="Group 27">
            <a:extLst>
              <a:ext uri="{FF2B5EF4-FFF2-40B4-BE49-F238E27FC236}">
                <a16:creationId xmlns:a16="http://schemas.microsoft.com/office/drawing/2014/main" id="{55D778C0-9111-A79A-5782-1BCA50946790}"/>
              </a:ext>
            </a:extLst>
          </p:cNvPr>
          <p:cNvGrpSpPr>
            <a:grpSpLocks/>
          </p:cNvGrpSpPr>
          <p:nvPr/>
        </p:nvGrpSpPr>
        <p:grpSpPr bwMode="auto">
          <a:xfrm>
            <a:off x="8915400" y="1292994"/>
            <a:ext cx="3509963" cy="2163763"/>
            <a:chOff x="3406" y="1162"/>
            <a:chExt cx="2211" cy="1363"/>
          </a:xfrm>
        </p:grpSpPr>
        <p:sp>
          <p:nvSpPr>
            <p:cNvPr id="18" name="Text Box 6">
              <a:extLst>
                <a:ext uri="{FF2B5EF4-FFF2-40B4-BE49-F238E27FC236}">
                  <a16:creationId xmlns:a16="http://schemas.microsoft.com/office/drawing/2014/main" id="{08668957-BEED-27EF-D046-B20C7846E430}"/>
                </a:ext>
              </a:extLst>
            </p:cNvPr>
            <p:cNvSpPr txBox="1">
              <a:spLocks noChangeAspect="1" noChangeArrowheads="1"/>
            </p:cNvSpPr>
            <p:nvPr/>
          </p:nvSpPr>
          <p:spPr bwMode="auto">
            <a:xfrm>
              <a:off x="3406" y="1162"/>
              <a:ext cx="22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it-IT" sz="1800" b="1" dirty="0">
                  <a:solidFill>
                    <a:srgbClr val="002060"/>
                  </a:solidFill>
                  <a:latin typeface="Arial" panose="020B0604020202020204" pitchFamily="34" charset="0"/>
                  <a:cs typeface="Arial" panose="020B0604020202020204" pitchFamily="34" charset="0"/>
                </a:rPr>
                <a:t>“Finger Welded”</a:t>
              </a:r>
              <a:r>
                <a:rPr lang="it-IT" altLang="it-IT" sz="1800" b="1" dirty="0">
                  <a:solidFill>
                    <a:srgbClr val="002060"/>
                  </a:solidFill>
                  <a:latin typeface="Arial" panose="020B0604020202020204" pitchFamily="34" charset="0"/>
                  <a:cs typeface="Arial" panose="020B0604020202020204" pitchFamily="34" charset="0"/>
                </a:rPr>
                <a:t> </a:t>
              </a:r>
              <a:r>
                <a:rPr lang="en-US" altLang="it-IT" sz="1800" b="1" dirty="0">
                  <a:solidFill>
                    <a:srgbClr val="002060"/>
                  </a:solidFill>
                  <a:latin typeface="Arial" panose="020B0604020202020204" pitchFamily="34" charset="0"/>
                  <a:cs typeface="Arial" panose="020B0604020202020204" pitchFamily="34" charset="0"/>
                </a:rPr>
                <a:t>Shields</a:t>
              </a:r>
            </a:p>
          </p:txBody>
        </p:sp>
        <p:pic>
          <p:nvPicPr>
            <p:cNvPr id="19" name="Picture 20">
              <a:extLst>
                <a:ext uri="{FF2B5EF4-FFF2-40B4-BE49-F238E27FC236}">
                  <a16:creationId xmlns:a16="http://schemas.microsoft.com/office/drawing/2014/main" id="{5481BC25-E909-F89A-EA3D-228B7DACC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1389"/>
              <a:ext cx="1203" cy="113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Box 21">
            <a:extLst>
              <a:ext uri="{FF2B5EF4-FFF2-40B4-BE49-F238E27FC236}">
                <a16:creationId xmlns:a16="http://schemas.microsoft.com/office/drawing/2014/main" id="{152F773F-A2F3-E2B7-2020-324BED4CA999}"/>
              </a:ext>
            </a:extLst>
          </p:cNvPr>
          <p:cNvSpPr txBox="1">
            <a:spLocks noChangeAspect="1" noChangeArrowheads="1"/>
          </p:cNvSpPr>
          <p:nvPr/>
        </p:nvSpPr>
        <p:spPr bwMode="auto">
          <a:xfrm>
            <a:off x="336550" y="966048"/>
            <a:ext cx="7488238"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r>
              <a:rPr lang="en-US" altLang="it-IT" sz="2800" b="1" dirty="0">
                <a:solidFill>
                  <a:srgbClr val="002060"/>
                </a:solidFill>
                <a:latin typeface="Arial" panose="020B0604020202020204" pitchFamily="34" charset="0"/>
                <a:cs typeface="Arial" panose="020B0604020202020204" pitchFamily="34" charset="0"/>
              </a:rPr>
              <a:t>Three cryomodule generations to:</a:t>
            </a:r>
            <a:r>
              <a:rPr lang="en-US" altLang="it-IT" sz="2400" b="1" dirty="0">
                <a:solidFill>
                  <a:srgbClr val="002060"/>
                </a:solidFill>
                <a:latin typeface="Arial" panose="020B0604020202020204" pitchFamily="34" charset="0"/>
                <a:cs typeface="Arial" panose="020B0604020202020204" pitchFamily="34" charset="0"/>
              </a:rPr>
              <a:t> </a:t>
            </a:r>
          </a:p>
          <a:p>
            <a:pPr marL="344488" indent="-111125" algn="l" eaLnBrk="0" hangingPunct="0">
              <a:buClr>
                <a:srgbClr val="002060"/>
              </a:buClr>
              <a:buFont typeface="Wingdings" pitchFamily="2" charset="2"/>
              <a:buChar char="§"/>
            </a:pPr>
            <a:r>
              <a:rPr lang="en-US" altLang="it-IT" sz="2400" b="1" dirty="0">
                <a:solidFill>
                  <a:srgbClr val="CC3300"/>
                </a:solidFill>
                <a:latin typeface="Arial" panose="020B0604020202020204" pitchFamily="34" charset="0"/>
                <a:cs typeface="Arial" panose="020B0604020202020204" pitchFamily="34" charset="0"/>
              </a:rPr>
              <a:t> </a:t>
            </a:r>
            <a:r>
              <a:rPr lang="en-US" altLang="it-IT" sz="2400" b="0" dirty="0">
                <a:solidFill>
                  <a:srgbClr val="002060"/>
                </a:solidFill>
                <a:latin typeface="Arial" panose="020B0604020202020204" pitchFamily="34" charset="0"/>
                <a:cs typeface="Arial" panose="020B0604020202020204" pitchFamily="34" charset="0"/>
              </a:rPr>
              <a:t>improve simplicity and performances </a:t>
            </a:r>
          </a:p>
          <a:p>
            <a:pPr marL="344488" indent="-111125" algn="l" eaLnBrk="0" hangingPunct="0">
              <a:buFont typeface="Wingdings" pitchFamily="2" charset="2"/>
              <a:buChar char="§"/>
            </a:pPr>
            <a:r>
              <a:rPr lang="en-US" altLang="it-IT" sz="2400" b="0" dirty="0">
                <a:solidFill>
                  <a:srgbClr val="002060"/>
                </a:solidFill>
                <a:latin typeface="Arial" panose="020B0604020202020204" pitchFamily="34" charset="0"/>
                <a:cs typeface="Arial" panose="020B0604020202020204" pitchFamily="34" charset="0"/>
              </a:rPr>
              <a:t> ensure precise alignment</a:t>
            </a:r>
          </a:p>
          <a:p>
            <a:pPr marL="344488" indent="-111125" algn="l" eaLnBrk="0" hangingPunct="0">
              <a:buFont typeface="Wingdings" pitchFamily="2" charset="2"/>
              <a:buChar char="§"/>
            </a:pPr>
            <a:r>
              <a:rPr lang="en-US" altLang="it-IT" sz="2400" b="0" dirty="0">
                <a:solidFill>
                  <a:srgbClr val="002060"/>
                </a:solidFill>
                <a:latin typeface="Arial" panose="020B0604020202020204" pitchFamily="34" charset="0"/>
                <a:cs typeface="Arial" panose="020B0604020202020204" pitchFamily="34" charset="0"/>
              </a:rPr>
              <a:t> minimize the cost</a:t>
            </a:r>
            <a:endParaRPr lang="en-US" altLang="it-IT" sz="2000" b="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34494C21-13A5-7E5A-6FD3-866C611D9FA3}"/>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91289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FFDE0A-37C0-5E42-8256-4B9B26D20894}"/>
              </a:ext>
            </a:extLst>
          </p:cNvPr>
          <p:cNvSpPr>
            <a:spLocks noGrp="1"/>
          </p:cNvSpPr>
          <p:nvPr>
            <p:ph type="title"/>
          </p:nvPr>
        </p:nvSpPr>
        <p:spPr/>
        <p:txBody>
          <a:bodyPr/>
          <a:lstStyle/>
          <a:p>
            <a:r>
              <a:rPr lang="en-US" altLang="it-IT" dirty="0"/>
              <a:t>The INFN Cryomodule for XFEL &amp; ILC</a:t>
            </a:r>
            <a:endParaRPr lang="it-IT" dirty="0"/>
          </a:p>
        </p:txBody>
      </p:sp>
      <p:sp>
        <p:nvSpPr>
          <p:cNvPr id="3" name="Segnaposto data 2">
            <a:extLst>
              <a:ext uri="{FF2B5EF4-FFF2-40B4-BE49-F238E27FC236}">
                <a16:creationId xmlns:a16="http://schemas.microsoft.com/office/drawing/2014/main" id="{9C5CBF39-0351-FF4B-9A03-E099C66D563C}"/>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F9500AC-E2AF-3D4D-A133-8D567275A9FE}"/>
              </a:ext>
            </a:extLst>
          </p:cNvPr>
          <p:cNvSpPr>
            <a:spLocks noGrp="1"/>
          </p:cNvSpPr>
          <p:nvPr>
            <p:ph type="ftr" sz="quarter" idx="11"/>
          </p:nvPr>
        </p:nvSpPr>
        <p:spPr/>
        <p:txBody>
          <a:bodyPr/>
          <a:lstStyle/>
          <a:p>
            <a:pPr>
              <a:defRPr/>
            </a:pPr>
            <a:fld id="{8DAD3638-8E0C-4079-83E3-101B55F74CF3}" type="slidenum">
              <a:rPr lang="en-US" altLang="it-IT" smtClean="0"/>
              <a:pPr>
                <a:defRPr/>
              </a:pPr>
              <a:t>42</a:t>
            </a:fld>
            <a:endParaRPr lang="en-US" altLang="it-IT"/>
          </a:p>
        </p:txBody>
      </p:sp>
      <p:sp>
        <p:nvSpPr>
          <p:cNvPr id="5" name="Segnaposto numero diapositiva 4">
            <a:extLst>
              <a:ext uri="{FF2B5EF4-FFF2-40B4-BE49-F238E27FC236}">
                <a16:creationId xmlns:a16="http://schemas.microsoft.com/office/drawing/2014/main" id="{497519F4-204A-144F-A506-37E1BDCCAAAE}"/>
              </a:ext>
            </a:extLst>
          </p:cNvPr>
          <p:cNvSpPr>
            <a:spLocks noGrp="1"/>
          </p:cNvSpPr>
          <p:nvPr>
            <p:ph type="sldNum" sz="quarter" idx="4"/>
          </p:nvPr>
        </p:nvSpPr>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pic>
        <p:nvPicPr>
          <p:cNvPr id="6" name="Picture 2">
            <a:extLst>
              <a:ext uri="{FF2B5EF4-FFF2-40B4-BE49-F238E27FC236}">
                <a16:creationId xmlns:a16="http://schemas.microsoft.com/office/drawing/2014/main" id="{2CA76C73-860D-5944-9630-55F2A588F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075"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EA5ED37C-3C0C-334E-A389-4918C0813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075"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810BB6BF-C931-3B43-A18D-B55E47D67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075" y="864394"/>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36D974C1-D62B-4E44-94E4-BE5A9B221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075"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9791BD64-A9D6-1A4B-9606-F10BEDFD7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075"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87C41ADA-6FBC-6646-80F0-5AE760DDC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137"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462AE5FA-6331-CA47-8252-848C0E747A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137"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52556131-866F-5F4C-B316-41F68E7C0D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137" y="872331"/>
            <a:ext cx="8686800" cy="5429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3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3AD961-72BA-E096-CEEE-731A915316A6}"/>
              </a:ext>
            </a:extLst>
          </p:cNvPr>
          <p:cNvSpPr>
            <a:spLocks noGrp="1"/>
          </p:cNvSpPr>
          <p:nvPr>
            <p:ph type="title"/>
          </p:nvPr>
        </p:nvSpPr>
        <p:spPr/>
        <p:txBody>
          <a:bodyPr/>
          <a:lstStyle/>
          <a:p>
            <a:r>
              <a:rPr lang="en-US" altLang="it-IT" dirty="0"/>
              <a:t>TTF Cryomodule Performances</a:t>
            </a:r>
            <a:endParaRPr lang="it-IT" dirty="0"/>
          </a:p>
        </p:txBody>
      </p:sp>
      <p:sp>
        <p:nvSpPr>
          <p:cNvPr id="3" name="Segnaposto data 2">
            <a:extLst>
              <a:ext uri="{FF2B5EF4-FFF2-40B4-BE49-F238E27FC236}">
                <a16:creationId xmlns:a16="http://schemas.microsoft.com/office/drawing/2014/main" id="{0ECF5ACB-94B9-CE10-274A-3691FA139B9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6C03BA2-5CEC-D3BD-EAED-79F3A0FBA9EC}"/>
              </a:ext>
            </a:extLst>
          </p:cNvPr>
          <p:cNvSpPr>
            <a:spLocks noGrp="1"/>
          </p:cNvSpPr>
          <p:nvPr>
            <p:ph type="ftr" sz="quarter" idx="11"/>
          </p:nvPr>
        </p:nvSpPr>
        <p:spPr/>
        <p:txBody>
          <a:bodyPr/>
          <a:lstStyle/>
          <a:p>
            <a:pPr>
              <a:defRPr/>
            </a:pPr>
            <a:fld id="{8DAD3638-8E0C-4079-83E3-101B55F74CF3}" type="slidenum">
              <a:rPr lang="en-US" altLang="it-IT" smtClean="0"/>
              <a:pPr>
                <a:defRPr/>
              </a:pPr>
              <a:t>43</a:t>
            </a:fld>
            <a:endParaRPr lang="en-US" altLang="it-IT"/>
          </a:p>
        </p:txBody>
      </p:sp>
      <p:sp>
        <p:nvSpPr>
          <p:cNvPr id="5" name="Segnaposto numero diapositiva 4">
            <a:extLst>
              <a:ext uri="{FF2B5EF4-FFF2-40B4-BE49-F238E27FC236}">
                <a16:creationId xmlns:a16="http://schemas.microsoft.com/office/drawing/2014/main" id="{152243C1-C836-5429-51BB-A1B2E5467D7D}"/>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6" name="Picture 3">
            <a:extLst>
              <a:ext uri="{FF2B5EF4-FFF2-40B4-BE49-F238E27FC236}">
                <a16:creationId xmlns:a16="http://schemas.microsoft.com/office/drawing/2014/main" id="{EB6D64AB-C18A-BEF5-2AD3-CFE58423D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19" t="11357" r="11066" b="12318"/>
          <a:stretch>
            <a:fillRect/>
          </a:stretch>
        </p:blipFill>
        <p:spPr bwMode="auto">
          <a:xfrm>
            <a:off x="1926696" y="972344"/>
            <a:ext cx="8353425" cy="525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347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EF61D-5306-17AF-4326-BBA7DA06FADC}"/>
              </a:ext>
            </a:extLst>
          </p:cNvPr>
          <p:cNvSpPr>
            <a:spLocks noGrp="1"/>
          </p:cNvSpPr>
          <p:nvPr>
            <p:ph type="title"/>
          </p:nvPr>
        </p:nvSpPr>
        <p:spPr/>
        <p:txBody>
          <a:bodyPr/>
          <a:lstStyle/>
          <a:p>
            <a:r>
              <a:rPr lang="it-IT" dirty="0"/>
              <a:t>EuXFEL</a:t>
            </a:r>
            <a:r>
              <a:rPr lang="it-IT" spc="-4" dirty="0"/>
              <a:t> </a:t>
            </a:r>
            <a:r>
              <a:rPr lang="it-IT" dirty="0"/>
              <a:t>Cross</a:t>
            </a:r>
            <a:r>
              <a:rPr lang="it-IT" spc="-9" dirty="0"/>
              <a:t> </a:t>
            </a:r>
            <a:r>
              <a:rPr lang="it-IT" spc="-9" dirty="0" err="1"/>
              <a:t>Section</a:t>
            </a:r>
            <a:r>
              <a:rPr lang="it-IT" spc="-9" dirty="0"/>
              <a:t> - </a:t>
            </a:r>
            <a:r>
              <a:rPr lang="it-IT" spc="-9" dirty="0" err="1"/>
              <a:t>Pulsed</a:t>
            </a:r>
            <a:endParaRPr lang="it-IT" dirty="0"/>
          </a:p>
        </p:txBody>
      </p:sp>
      <p:sp>
        <p:nvSpPr>
          <p:cNvPr id="3" name="Segnaposto data 2">
            <a:extLst>
              <a:ext uri="{FF2B5EF4-FFF2-40B4-BE49-F238E27FC236}">
                <a16:creationId xmlns:a16="http://schemas.microsoft.com/office/drawing/2014/main" id="{7087B85C-B6AF-82C6-9BA4-3A9CBA1B95C5}"/>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0A0BD438-0808-3302-4514-4E1CB93A9487}"/>
              </a:ext>
            </a:extLst>
          </p:cNvPr>
          <p:cNvSpPr>
            <a:spLocks noGrp="1"/>
          </p:cNvSpPr>
          <p:nvPr>
            <p:ph type="ftr" sz="quarter" idx="11"/>
          </p:nvPr>
        </p:nvSpPr>
        <p:spPr/>
        <p:txBody>
          <a:bodyPr/>
          <a:lstStyle/>
          <a:p>
            <a:pPr>
              <a:defRPr/>
            </a:pPr>
            <a:fld id="{8DAD3638-8E0C-4079-83E3-101B55F74CF3}" type="slidenum">
              <a:rPr lang="en-US" altLang="it-IT" smtClean="0"/>
              <a:pPr>
                <a:defRPr/>
              </a:pPr>
              <a:t>44</a:t>
            </a:fld>
            <a:endParaRPr lang="en-US" altLang="it-IT"/>
          </a:p>
        </p:txBody>
      </p:sp>
      <p:grpSp>
        <p:nvGrpSpPr>
          <p:cNvPr id="6" name="object 3">
            <a:extLst>
              <a:ext uri="{FF2B5EF4-FFF2-40B4-BE49-F238E27FC236}">
                <a16:creationId xmlns:a16="http://schemas.microsoft.com/office/drawing/2014/main" id="{A8E3261B-8C33-7BF5-D9BE-449C5FE333F3}"/>
              </a:ext>
            </a:extLst>
          </p:cNvPr>
          <p:cNvGrpSpPr/>
          <p:nvPr/>
        </p:nvGrpSpPr>
        <p:grpSpPr>
          <a:xfrm>
            <a:off x="3810017" y="1232497"/>
            <a:ext cx="4337797" cy="4450416"/>
            <a:chOff x="2449067" y="1582292"/>
            <a:chExt cx="4916170" cy="5043805"/>
          </a:xfrm>
        </p:grpSpPr>
        <p:sp>
          <p:nvSpPr>
            <p:cNvPr id="7" name="object 4">
              <a:extLst>
                <a:ext uri="{FF2B5EF4-FFF2-40B4-BE49-F238E27FC236}">
                  <a16:creationId xmlns:a16="http://schemas.microsoft.com/office/drawing/2014/main" id="{EE2697BA-FDBE-CEA8-B1FC-CA83E23ABC99}"/>
                </a:ext>
              </a:extLst>
            </p:cNvPr>
            <p:cNvSpPr/>
            <p:nvPr/>
          </p:nvSpPr>
          <p:spPr>
            <a:xfrm>
              <a:off x="3917441" y="1582673"/>
              <a:ext cx="2207260" cy="39370"/>
            </a:xfrm>
            <a:custGeom>
              <a:avLst/>
              <a:gdLst/>
              <a:ahLst/>
              <a:cxnLst/>
              <a:rect l="l" t="t" r="r" b="b"/>
              <a:pathLst>
                <a:path w="2207260" h="39369">
                  <a:moveTo>
                    <a:pt x="0" y="38861"/>
                  </a:moveTo>
                  <a:lnTo>
                    <a:pt x="2206752" y="38861"/>
                  </a:lnTo>
                </a:path>
                <a:path w="2207260" h="39369">
                  <a:moveTo>
                    <a:pt x="0" y="0"/>
                  </a:moveTo>
                  <a:lnTo>
                    <a:pt x="2206752" y="0"/>
                  </a:lnTo>
                </a:path>
                <a:path w="2207260" h="39369">
                  <a:moveTo>
                    <a:pt x="1101090" y="38861"/>
                  </a:moveTo>
                  <a:lnTo>
                    <a:pt x="1139952" y="0"/>
                  </a:lnTo>
                  <a:lnTo>
                    <a:pt x="1140714" y="0"/>
                  </a:lnTo>
                </a:path>
                <a:path w="2207260" h="39369">
                  <a:moveTo>
                    <a:pt x="1068324" y="38861"/>
                  </a:moveTo>
                  <a:lnTo>
                    <a:pt x="1107186" y="0"/>
                  </a:lnTo>
                  <a:lnTo>
                    <a:pt x="1107948" y="0"/>
                  </a:lnTo>
                </a:path>
                <a:path w="2207260" h="39369">
                  <a:moveTo>
                    <a:pt x="1034796" y="38861"/>
                  </a:moveTo>
                  <a:lnTo>
                    <a:pt x="1073658" y="0"/>
                  </a:lnTo>
                  <a:lnTo>
                    <a:pt x="1074420" y="0"/>
                  </a:lnTo>
                </a:path>
                <a:path w="2207260" h="39369">
                  <a:moveTo>
                    <a:pt x="1002030" y="38861"/>
                  </a:moveTo>
                  <a:lnTo>
                    <a:pt x="1040892" y="0"/>
                  </a:lnTo>
                </a:path>
                <a:path w="2207260" h="39369">
                  <a:moveTo>
                    <a:pt x="968502" y="38861"/>
                  </a:moveTo>
                  <a:lnTo>
                    <a:pt x="1008126" y="0"/>
                  </a:lnTo>
                </a:path>
                <a:path w="2207260" h="39369">
                  <a:moveTo>
                    <a:pt x="935736" y="38861"/>
                  </a:moveTo>
                  <a:lnTo>
                    <a:pt x="974598" y="0"/>
                  </a:lnTo>
                </a:path>
                <a:path w="2207260" h="39369">
                  <a:moveTo>
                    <a:pt x="902208" y="38861"/>
                  </a:moveTo>
                  <a:lnTo>
                    <a:pt x="941070" y="0"/>
                  </a:lnTo>
                  <a:lnTo>
                    <a:pt x="941832" y="0"/>
                  </a:lnTo>
                </a:path>
                <a:path w="2207260" h="39369">
                  <a:moveTo>
                    <a:pt x="869442" y="38861"/>
                  </a:moveTo>
                  <a:lnTo>
                    <a:pt x="908304" y="0"/>
                  </a:lnTo>
                  <a:lnTo>
                    <a:pt x="909066" y="0"/>
                  </a:lnTo>
                </a:path>
                <a:path w="2207260" h="39369">
                  <a:moveTo>
                    <a:pt x="835913" y="38861"/>
                  </a:moveTo>
                  <a:lnTo>
                    <a:pt x="874776" y="0"/>
                  </a:lnTo>
                  <a:lnTo>
                    <a:pt x="875538" y="0"/>
                  </a:lnTo>
                </a:path>
                <a:path w="2207260" h="39369">
                  <a:moveTo>
                    <a:pt x="803148" y="38861"/>
                  </a:moveTo>
                  <a:lnTo>
                    <a:pt x="842010" y="0"/>
                  </a:lnTo>
                </a:path>
                <a:path w="2207260" h="39369">
                  <a:moveTo>
                    <a:pt x="769620" y="38861"/>
                  </a:moveTo>
                  <a:lnTo>
                    <a:pt x="809244" y="0"/>
                  </a:lnTo>
                </a:path>
                <a:path w="2207260" h="39369">
                  <a:moveTo>
                    <a:pt x="736854" y="38861"/>
                  </a:moveTo>
                  <a:lnTo>
                    <a:pt x="775716" y="0"/>
                  </a:lnTo>
                </a:path>
                <a:path w="2207260" h="39369">
                  <a:moveTo>
                    <a:pt x="703326" y="38861"/>
                  </a:moveTo>
                  <a:lnTo>
                    <a:pt x="742950" y="0"/>
                  </a:lnTo>
                </a:path>
                <a:path w="2207260" h="39369">
                  <a:moveTo>
                    <a:pt x="670560" y="38861"/>
                  </a:moveTo>
                  <a:lnTo>
                    <a:pt x="709422" y="0"/>
                  </a:lnTo>
                  <a:lnTo>
                    <a:pt x="710184" y="0"/>
                  </a:lnTo>
                </a:path>
                <a:path w="2207260" h="39369">
                  <a:moveTo>
                    <a:pt x="637032" y="38861"/>
                  </a:moveTo>
                  <a:lnTo>
                    <a:pt x="675894" y="0"/>
                  </a:lnTo>
                  <a:lnTo>
                    <a:pt x="676656" y="0"/>
                  </a:lnTo>
                </a:path>
                <a:path w="2207260" h="39369">
                  <a:moveTo>
                    <a:pt x="604266" y="38861"/>
                  </a:moveTo>
                  <a:lnTo>
                    <a:pt x="643128" y="0"/>
                  </a:lnTo>
                  <a:lnTo>
                    <a:pt x="643890" y="0"/>
                  </a:lnTo>
                </a:path>
                <a:path w="2207260" h="39369">
                  <a:moveTo>
                    <a:pt x="570738" y="38861"/>
                  </a:moveTo>
                  <a:lnTo>
                    <a:pt x="610362" y="0"/>
                  </a:lnTo>
                </a:path>
                <a:path w="2207260" h="39369">
                  <a:moveTo>
                    <a:pt x="537972" y="38861"/>
                  </a:moveTo>
                  <a:lnTo>
                    <a:pt x="576834" y="0"/>
                  </a:lnTo>
                  <a:lnTo>
                    <a:pt x="577596" y="0"/>
                  </a:lnTo>
                </a:path>
                <a:path w="2207260" h="39369">
                  <a:moveTo>
                    <a:pt x="505206" y="38861"/>
                  </a:moveTo>
                  <a:lnTo>
                    <a:pt x="544068" y="0"/>
                  </a:lnTo>
                </a:path>
                <a:path w="2207260" h="39369">
                  <a:moveTo>
                    <a:pt x="471678" y="38861"/>
                  </a:moveTo>
                  <a:lnTo>
                    <a:pt x="510540" y="0"/>
                  </a:lnTo>
                  <a:lnTo>
                    <a:pt x="511302" y="0"/>
                  </a:lnTo>
                </a:path>
                <a:path w="2207260" h="39369">
                  <a:moveTo>
                    <a:pt x="438150" y="38861"/>
                  </a:moveTo>
                  <a:lnTo>
                    <a:pt x="477774" y="0"/>
                  </a:lnTo>
                </a:path>
                <a:path w="2207260" h="39369">
                  <a:moveTo>
                    <a:pt x="405384" y="38861"/>
                  </a:moveTo>
                  <a:lnTo>
                    <a:pt x="444246" y="0"/>
                  </a:lnTo>
                  <a:lnTo>
                    <a:pt x="445008" y="0"/>
                  </a:lnTo>
                </a:path>
                <a:path w="2207260" h="39369">
                  <a:moveTo>
                    <a:pt x="371856" y="38861"/>
                  </a:moveTo>
                  <a:lnTo>
                    <a:pt x="411480" y="0"/>
                  </a:lnTo>
                </a:path>
                <a:path w="2207260" h="39369">
                  <a:moveTo>
                    <a:pt x="339090" y="38861"/>
                  </a:moveTo>
                  <a:lnTo>
                    <a:pt x="377952" y="0"/>
                  </a:lnTo>
                  <a:lnTo>
                    <a:pt x="378713" y="0"/>
                  </a:lnTo>
                </a:path>
                <a:path w="2207260" h="39369">
                  <a:moveTo>
                    <a:pt x="306324" y="38861"/>
                  </a:moveTo>
                  <a:lnTo>
                    <a:pt x="345186" y="0"/>
                  </a:lnTo>
                </a:path>
                <a:path w="2207260" h="39369">
                  <a:moveTo>
                    <a:pt x="272796" y="38861"/>
                  </a:moveTo>
                  <a:lnTo>
                    <a:pt x="311658" y="0"/>
                  </a:lnTo>
                  <a:lnTo>
                    <a:pt x="312420" y="0"/>
                  </a:lnTo>
                </a:path>
                <a:path w="2207260" h="39369">
                  <a:moveTo>
                    <a:pt x="239268" y="38861"/>
                  </a:moveTo>
                  <a:lnTo>
                    <a:pt x="278892" y="0"/>
                  </a:lnTo>
                </a:path>
                <a:path w="2207260" h="39369">
                  <a:moveTo>
                    <a:pt x="206502" y="38861"/>
                  </a:moveTo>
                  <a:lnTo>
                    <a:pt x="245363" y="0"/>
                  </a:lnTo>
                  <a:lnTo>
                    <a:pt x="246125" y="0"/>
                  </a:lnTo>
                </a:path>
                <a:path w="2207260" h="39369">
                  <a:moveTo>
                    <a:pt x="173736" y="38861"/>
                  </a:moveTo>
                  <a:lnTo>
                    <a:pt x="212598" y="0"/>
                  </a:lnTo>
                </a:path>
                <a:path w="2207260" h="39369">
                  <a:moveTo>
                    <a:pt x="140208" y="38861"/>
                  </a:moveTo>
                  <a:lnTo>
                    <a:pt x="179070" y="0"/>
                  </a:lnTo>
                  <a:lnTo>
                    <a:pt x="179832" y="0"/>
                  </a:lnTo>
                </a:path>
                <a:path w="2207260" h="39369">
                  <a:moveTo>
                    <a:pt x="107442" y="38861"/>
                  </a:moveTo>
                  <a:lnTo>
                    <a:pt x="146304" y="0"/>
                  </a:lnTo>
                </a:path>
                <a:path w="2207260" h="39369">
                  <a:moveTo>
                    <a:pt x="73913" y="38861"/>
                  </a:moveTo>
                  <a:lnTo>
                    <a:pt x="112775" y="0"/>
                  </a:lnTo>
                  <a:lnTo>
                    <a:pt x="113537" y="0"/>
                  </a:lnTo>
                </a:path>
                <a:path w="2207260" h="39369">
                  <a:moveTo>
                    <a:pt x="40386" y="38861"/>
                  </a:moveTo>
                  <a:lnTo>
                    <a:pt x="80010" y="0"/>
                  </a:lnTo>
                </a:path>
                <a:path w="2207260" h="39369">
                  <a:moveTo>
                    <a:pt x="7620" y="38861"/>
                  </a:moveTo>
                  <a:lnTo>
                    <a:pt x="46482" y="0"/>
                  </a:lnTo>
                  <a:lnTo>
                    <a:pt x="47244" y="0"/>
                  </a:lnTo>
                </a:path>
                <a:path w="2207260" h="39369">
                  <a:moveTo>
                    <a:pt x="0" y="13715"/>
                  </a:moveTo>
                  <a:lnTo>
                    <a:pt x="13716" y="0"/>
                  </a:lnTo>
                </a:path>
                <a:path w="2207260" h="39369">
                  <a:moveTo>
                    <a:pt x="1134618" y="38861"/>
                  </a:moveTo>
                  <a:lnTo>
                    <a:pt x="1173480" y="0"/>
                  </a:lnTo>
                </a:path>
                <a:path w="2207260" h="39369">
                  <a:moveTo>
                    <a:pt x="1167384" y="38861"/>
                  </a:moveTo>
                  <a:lnTo>
                    <a:pt x="1207008" y="0"/>
                  </a:lnTo>
                </a:path>
                <a:path w="2207260" h="39369">
                  <a:moveTo>
                    <a:pt x="1200150" y="38861"/>
                  </a:moveTo>
                  <a:lnTo>
                    <a:pt x="1239774" y="0"/>
                  </a:lnTo>
                </a:path>
                <a:path w="2207260" h="39369">
                  <a:moveTo>
                    <a:pt x="1233678" y="38861"/>
                  </a:moveTo>
                  <a:lnTo>
                    <a:pt x="1272540" y="0"/>
                  </a:lnTo>
                  <a:lnTo>
                    <a:pt x="1273302" y="0"/>
                  </a:lnTo>
                </a:path>
                <a:path w="2207260" h="39369">
                  <a:moveTo>
                    <a:pt x="1267206" y="38861"/>
                  </a:moveTo>
                  <a:lnTo>
                    <a:pt x="1306068" y="0"/>
                  </a:lnTo>
                  <a:lnTo>
                    <a:pt x="1306830" y="0"/>
                  </a:lnTo>
                </a:path>
                <a:path w="2207260" h="39369">
                  <a:moveTo>
                    <a:pt x="1299972" y="38861"/>
                  </a:moveTo>
                  <a:lnTo>
                    <a:pt x="1338834" y="0"/>
                  </a:lnTo>
                  <a:lnTo>
                    <a:pt x="1339596" y="0"/>
                  </a:lnTo>
                </a:path>
                <a:path w="2207260" h="39369">
                  <a:moveTo>
                    <a:pt x="1333500" y="38861"/>
                  </a:moveTo>
                  <a:lnTo>
                    <a:pt x="1372362" y="0"/>
                  </a:lnTo>
                </a:path>
                <a:path w="2207260" h="39369">
                  <a:moveTo>
                    <a:pt x="1366266" y="38861"/>
                  </a:moveTo>
                  <a:lnTo>
                    <a:pt x="1405128" y="0"/>
                  </a:lnTo>
                  <a:lnTo>
                    <a:pt x="1405890" y="0"/>
                  </a:lnTo>
                </a:path>
                <a:path w="2207260" h="39369">
                  <a:moveTo>
                    <a:pt x="1399032" y="38861"/>
                  </a:moveTo>
                  <a:lnTo>
                    <a:pt x="1438656" y="0"/>
                  </a:lnTo>
                </a:path>
                <a:path w="2207260" h="39369">
                  <a:moveTo>
                    <a:pt x="1432560" y="38861"/>
                  </a:moveTo>
                  <a:lnTo>
                    <a:pt x="1471422" y="0"/>
                  </a:lnTo>
                  <a:lnTo>
                    <a:pt x="1472184" y="0"/>
                  </a:lnTo>
                </a:path>
                <a:path w="2207260" h="39369">
                  <a:moveTo>
                    <a:pt x="1465326" y="38861"/>
                  </a:moveTo>
                  <a:lnTo>
                    <a:pt x="1504950" y="0"/>
                  </a:lnTo>
                </a:path>
                <a:path w="2207260" h="39369">
                  <a:moveTo>
                    <a:pt x="1498854" y="38861"/>
                  </a:moveTo>
                  <a:lnTo>
                    <a:pt x="1537716" y="0"/>
                  </a:lnTo>
                  <a:lnTo>
                    <a:pt x="1538478" y="0"/>
                  </a:lnTo>
                </a:path>
                <a:path w="2207260" h="39369">
                  <a:moveTo>
                    <a:pt x="1532382" y="38861"/>
                  </a:moveTo>
                  <a:lnTo>
                    <a:pt x="1571244" y="0"/>
                  </a:lnTo>
                </a:path>
                <a:path w="2207260" h="39369">
                  <a:moveTo>
                    <a:pt x="1565148" y="38861"/>
                  </a:moveTo>
                  <a:lnTo>
                    <a:pt x="1604010" y="0"/>
                  </a:lnTo>
                </a:path>
                <a:path w="2207260" h="39369">
                  <a:moveTo>
                    <a:pt x="1597914" y="38861"/>
                  </a:moveTo>
                  <a:lnTo>
                    <a:pt x="1637538" y="0"/>
                  </a:lnTo>
                </a:path>
                <a:path w="2207260" h="39369">
                  <a:moveTo>
                    <a:pt x="1631442" y="38861"/>
                  </a:moveTo>
                  <a:lnTo>
                    <a:pt x="1670304" y="0"/>
                  </a:lnTo>
                  <a:lnTo>
                    <a:pt x="1671066" y="0"/>
                  </a:lnTo>
                </a:path>
                <a:path w="2207260" h="39369">
                  <a:moveTo>
                    <a:pt x="1664208" y="38861"/>
                  </a:moveTo>
                  <a:lnTo>
                    <a:pt x="1703070" y="0"/>
                  </a:lnTo>
                  <a:lnTo>
                    <a:pt x="1703832" y="0"/>
                  </a:lnTo>
                </a:path>
                <a:path w="2207260" h="39369">
                  <a:moveTo>
                    <a:pt x="1697736" y="38861"/>
                  </a:moveTo>
                  <a:lnTo>
                    <a:pt x="1736598" y="0"/>
                  </a:lnTo>
                  <a:lnTo>
                    <a:pt x="1737360" y="0"/>
                  </a:lnTo>
                </a:path>
                <a:path w="2207260" h="39369">
                  <a:moveTo>
                    <a:pt x="1731264" y="38861"/>
                  </a:moveTo>
                  <a:lnTo>
                    <a:pt x="1770126" y="0"/>
                  </a:lnTo>
                </a:path>
                <a:path w="2207260" h="39369">
                  <a:moveTo>
                    <a:pt x="1764030" y="38861"/>
                  </a:moveTo>
                  <a:lnTo>
                    <a:pt x="1802892" y="0"/>
                  </a:lnTo>
                </a:path>
                <a:path w="2207260" h="39369">
                  <a:moveTo>
                    <a:pt x="1796796" y="38861"/>
                  </a:moveTo>
                  <a:lnTo>
                    <a:pt x="1836420" y="0"/>
                  </a:lnTo>
                </a:path>
                <a:path w="2207260" h="39369">
                  <a:moveTo>
                    <a:pt x="1830324" y="38861"/>
                  </a:moveTo>
                  <a:lnTo>
                    <a:pt x="1869186" y="0"/>
                  </a:lnTo>
                  <a:lnTo>
                    <a:pt x="1869948" y="0"/>
                  </a:lnTo>
                </a:path>
                <a:path w="2207260" h="39369">
                  <a:moveTo>
                    <a:pt x="1863090" y="38861"/>
                  </a:moveTo>
                  <a:lnTo>
                    <a:pt x="1901952" y="0"/>
                  </a:lnTo>
                  <a:lnTo>
                    <a:pt x="1902714" y="0"/>
                  </a:lnTo>
                </a:path>
                <a:path w="2207260" h="39369">
                  <a:moveTo>
                    <a:pt x="1896618" y="38861"/>
                  </a:moveTo>
                  <a:lnTo>
                    <a:pt x="1935480" y="0"/>
                  </a:lnTo>
                  <a:lnTo>
                    <a:pt x="1936242" y="0"/>
                  </a:lnTo>
                </a:path>
                <a:path w="2207260" h="39369">
                  <a:moveTo>
                    <a:pt x="1929384" y="38861"/>
                  </a:moveTo>
                  <a:lnTo>
                    <a:pt x="1969008" y="0"/>
                  </a:lnTo>
                </a:path>
                <a:path w="2207260" h="39369">
                  <a:moveTo>
                    <a:pt x="1962912" y="38861"/>
                  </a:moveTo>
                  <a:lnTo>
                    <a:pt x="2001774" y="0"/>
                  </a:lnTo>
                </a:path>
                <a:path w="2207260" h="39369">
                  <a:moveTo>
                    <a:pt x="1995678" y="38861"/>
                  </a:moveTo>
                  <a:lnTo>
                    <a:pt x="2034540" y="0"/>
                  </a:lnTo>
                  <a:lnTo>
                    <a:pt x="2035302" y="0"/>
                  </a:lnTo>
                </a:path>
                <a:path w="2207260" h="39369">
                  <a:moveTo>
                    <a:pt x="2029206" y="38861"/>
                  </a:moveTo>
                  <a:lnTo>
                    <a:pt x="2068068" y="0"/>
                  </a:lnTo>
                  <a:lnTo>
                    <a:pt x="2068830" y="0"/>
                  </a:lnTo>
                </a:path>
                <a:path w="2207260" h="39369">
                  <a:moveTo>
                    <a:pt x="2061972" y="38861"/>
                  </a:moveTo>
                  <a:lnTo>
                    <a:pt x="2100834" y="0"/>
                  </a:lnTo>
                  <a:lnTo>
                    <a:pt x="2101596" y="0"/>
                  </a:lnTo>
                </a:path>
                <a:path w="2207260" h="39369">
                  <a:moveTo>
                    <a:pt x="2095500" y="38861"/>
                  </a:moveTo>
                  <a:lnTo>
                    <a:pt x="2134362" y="0"/>
                  </a:lnTo>
                </a:path>
                <a:path w="2207260" h="39369">
                  <a:moveTo>
                    <a:pt x="2128266" y="38861"/>
                  </a:moveTo>
                  <a:lnTo>
                    <a:pt x="2167890" y="0"/>
                  </a:lnTo>
                </a:path>
                <a:path w="2207260" h="39369">
                  <a:moveTo>
                    <a:pt x="2161794" y="38861"/>
                  </a:moveTo>
                  <a:lnTo>
                    <a:pt x="2200656" y="0"/>
                  </a:lnTo>
                </a:path>
                <a:path w="2207260" h="39369">
                  <a:moveTo>
                    <a:pt x="2194560" y="38861"/>
                  </a:moveTo>
                  <a:lnTo>
                    <a:pt x="2206752" y="27431"/>
                  </a:lnTo>
                </a:path>
              </a:pathLst>
            </a:custGeom>
            <a:ln w="3175">
              <a:solidFill>
                <a:srgbClr val="000000"/>
              </a:solidFill>
            </a:ln>
          </p:spPr>
          <p:txBody>
            <a:bodyPr wrap="square" lIns="0" tIns="0" rIns="0" bIns="0" rtlCol="0"/>
            <a:lstStyle/>
            <a:p>
              <a:endParaRPr sz="1600" b="0">
                <a:solidFill>
                  <a:srgbClr val="002060"/>
                </a:solidFill>
                <a:latin typeface="Arial" panose="020B0604020202020204" pitchFamily="34" charset="0"/>
                <a:cs typeface="Arial" panose="020B0604020202020204" pitchFamily="34" charset="0"/>
              </a:endParaRPr>
            </a:p>
          </p:txBody>
        </p:sp>
        <p:pic>
          <p:nvPicPr>
            <p:cNvPr id="8" name="object 5">
              <a:extLst>
                <a:ext uri="{FF2B5EF4-FFF2-40B4-BE49-F238E27FC236}">
                  <a16:creationId xmlns:a16="http://schemas.microsoft.com/office/drawing/2014/main" id="{A1E87FAB-EF6B-E5F4-571A-C66B46D531ED}"/>
                </a:ext>
              </a:extLst>
            </p:cNvPr>
            <p:cNvPicPr/>
            <p:nvPr/>
          </p:nvPicPr>
          <p:blipFill>
            <a:blip r:embed="rId2" cstate="print"/>
            <a:stretch>
              <a:fillRect/>
            </a:stretch>
          </p:blipFill>
          <p:spPr>
            <a:xfrm>
              <a:off x="3465956" y="2587370"/>
              <a:ext cx="3436619" cy="3596639"/>
            </a:xfrm>
            <a:prstGeom prst="rect">
              <a:avLst/>
            </a:prstGeom>
          </p:spPr>
        </p:pic>
        <p:sp>
          <p:nvSpPr>
            <p:cNvPr id="9" name="object 6">
              <a:extLst>
                <a:ext uri="{FF2B5EF4-FFF2-40B4-BE49-F238E27FC236}">
                  <a16:creationId xmlns:a16="http://schemas.microsoft.com/office/drawing/2014/main" id="{2C629343-2B57-EF43-793F-3C6B22328A3B}"/>
                </a:ext>
              </a:extLst>
            </p:cNvPr>
            <p:cNvSpPr/>
            <p:nvPr/>
          </p:nvSpPr>
          <p:spPr>
            <a:xfrm>
              <a:off x="3135629" y="2586227"/>
              <a:ext cx="1202690" cy="2133600"/>
            </a:xfrm>
            <a:custGeom>
              <a:avLst/>
              <a:gdLst/>
              <a:ahLst/>
              <a:cxnLst/>
              <a:rect l="l" t="t" r="r" b="b"/>
              <a:pathLst>
                <a:path w="1202689" h="2133600">
                  <a:moveTo>
                    <a:pt x="1202435" y="0"/>
                  </a:moveTo>
                  <a:lnTo>
                    <a:pt x="1059179" y="60959"/>
                  </a:lnTo>
                  <a:lnTo>
                    <a:pt x="922781" y="134111"/>
                  </a:lnTo>
                  <a:lnTo>
                    <a:pt x="791717" y="217931"/>
                  </a:lnTo>
                  <a:lnTo>
                    <a:pt x="669035" y="312419"/>
                  </a:lnTo>
                  <a:lnTo>
                    <a:pt x="554735" y="416051"/>
                  </a:lnTo>
                  <a:lnTo>
                    <a:pt x="448817" y="528827"/>
                  </a:lnTo>
                  <a:lnTo>
                    <a:pt x="352805" y="649985"/>
                  </a:lnTo>
                  <a:lnTo>
                    <a:pt x="267461" y="778763"/>
                  </a:lnTo>
                  <a:lnTo>
                    <a:pt x="192785" y="912876"/>
                  </a:lnTo>
                  <a:lnTo>
                    <a:pt x="129539" y="1053846"/>
                  </a:lnTo>
                  <a:lnTo>
                    <a:pt x="79247" y="1199388"/>
                  </a:lnTo>
                  <a:lnTo>
                    <a:pt x="39624" y="1347977"/>
                  </a:lnTo>
                  <a:lnTo>
                    <a:pt x="13715" y="1499616"/>
                  </a:lnTo>
                  <a:lnTo>
                    <a:pt x="762" y="1652777"/>
                  </a:lnTo>
                  <a:lnTo>
                    <a:pt x="0" y="1806702"/>
                  </a:lnTo>
                  <a:lnTo>
                    <a:pt x="12192" y="1959864"/>
                  </a:lnTo>
                  <a:lnTo>
                    <a:pt x="37337" y="2111502"/>
                  </a:lnTo>
                  <a:lnTo>
                    <a:pt x="38100" y="2111502"/>
                  </a:lnTo>
                </a:path>
                <a:path w="1202689" h="2133600">
                  <a:moveTo>
                    <a:pt x="1202435" y="38861"/>
                  </a:moveTo>
                  <a:lnTo>
                    <a:pt x="1062227" y="101345"/>
                  </a:lnTo>
                  <a:lnTo>
                    <a:pt x="927353" y="173735"/>
                  </a:lnTo>
                  <a:lnTo>
                    <a:pt x="800099" y="257555"/>
                  </a:lnTo>
                  <a:lnTo>
                    <a:pt x="678941" y="352044"/>
                  </a:lnTo>
                  <a:lnTo>
                    <a:pt x="566927" y="454913"/>
                  </a:lnTo>
                  <a:lnTo>
                    <a:pt x="464057" y="567689"/>
                  </a:lnTo>
                  <a:lnTo>
                    <a:pt x="371093" y="688086"/>
                  </a:lnTo>
                  <a:lnTo>
                    <a:pt x="288035" y="815339"/>
                  </a:lnTo>
                  <a:lnTo>
                    <a:pt x="216407" y="949451"/>
                  </a:lnTo>
                  <a:lnTo>
                    <a:pt x="156209" y="1089660"/>
                  </a:lnTo>
                  <a:lnTo>
                    <a:pt x="107442" y="1232916"/>
                  </a:lnTo>
                  <a:lnTo>
                    <a:pt x="70865" y="1380744"/>
                  </a:lnTo>
                  <a:lnTo>
                    <a:pt x="48006" y="1530096"/>
                  </a:lnTo>
                  <a:lnTo>
                    <a:pt x="36575" y="1681734"/>
                  </a:lnTo>
                  <a:lnTo>
                    <a:pt x="38862" y="1833372"/>
                  </a:lnTo>
                  <a:lnTo>
                    <a:pt x="53339" y="1984248"/>
                  </a:lnTo>
                  <a:lnTo>
                    <a:pt x="80009" y="2133600"/>
                  </a:lnTo>
                  <a:lnTo>
                    <a:pt x="80771" y="2133600"/>
                  </a:lnTo>
                </a:path>
              </a:pathLst>
            </a:custGeom>
            <a:ln w="3175">
              <a:solidFill>
                <a:srgbClr val="000000"/>
              </a:solidFill>
            </a:ln>
          </p:spPr>
          <p:txBody>
            <a:bodyPr wrap="square" lIns="0" tIns="0" rIns="0" bIns="0" rtlCol="0"/>
            <a:lstStyle/>
            <a:p>
              <a:endParaRPr sz="1600" b="0">
                <a:solidFill>
                  <a:srgbClr val="002060"/>
                </a:solidFill>
                <a:latin typeface="Arial" panose="020B0604020202020204" pitchFamily="34" charset="0"/>
                <a:cs typeface="Arial" panose="020B0604020202020204" pitchFamily="34" charset="0"/>
              </a:endParaRPr>
            </a:p>
          </p:txBody>
        </p:sp>
        <p:pic>
          <p:nvPicPr>
            <p:cNvPr id="10" name="object 7">
              <a:extLst>
                <a:ext uri="{FF2B5EF4-FFF2-40B4-BE49-F238E27FC236}">
                  <a16:creationId xmlns:a16="http://schemas.microsoft.com/office/drawing/2014/main" id="{2D6CD4FC-965E-3C30-EFDE-79341C84F3B0}"/>
                </a:ext>
              </a:extLst>
            </p:cNvPr>
            <p:cNvPicPr/>
            <p:nvPr/>
          </p:nvPicPr>
          <p:blipFill>
            <a:blip r:embed="rId3" cstate="print"/>
            <a:stretch>
              <a:fillRect/>
            </a:stretch>
          </p:blipFill>
          <p:spPr>
            <a:xfrm>
              <a:off x="2449067" y="1582673"/>
              <a:ext cx="4915661" cy="5042915"/>
            </a:xfrm>
            <a:prstGeom prst="rect">
              <a:avLst/>
            </a:prstGeom>
          </p:spPr>
        </p:pic>
        <p:sp>
          <p:nvSpPr>
            <p:cNvPr id="11" name="object 8">
              <a:extLst>
                <a:ext uri="{FF2B5EF4-FFF2-40B4-BE49-F238E27FC236}">
                  <a16:creationId xmlns:a16="http://schemas.microsoft.com/office/drawing/2014/main" id="{A190339C-B6A8-43D2-B2C6-84158A45A9CF}"/>
                </a:ext>
              </a:extLst>
            </p:cNvPr>
            <p:cNvSpPr/>
            <p:nvPr/>
          </p:nvSpPr>
          <p:spPr>
            <a:xfrm>
              <a:off x="6125717" y="4408169"/>
              <a:ext cx="0" cy="99060"/>
            </a:xfrm>
            <a:custGeom>
              <a:avLst/>
              <a:gdLst/>
              <a:ahLst/>
              <a:cxnLst/>
              <a:rect l="l" t="t" r="r" b="b"/>
              <a:pathLst>
                <a:path h="99060">
                  <a:moveTo>
                    <a:pt x="0" y="99059"/>
                  </a:moveTo>
                  <a:lnTo>
                    <a:pt x="0" y="0"/>
                  </a:lnTo>
                </a:path>
              </a:pathLst>
            </a:custGeom>
            <a:ln w="3175">
              <a:solidFill>
                <a:srgbClr val="000000"/>
              </a:solidFill>
            </a:ln>
          </p:spPr>
          <p:txBody>
            <a:bodyPr wrap="square" lIns="0" tIns="0" rIns="0" bIns="0" rtlCol="0"/>
            <a:lstStyle/>
            <a:p>
              <a:endParaRPr sz="1600" b="0">
                <a:solidFill>
                  <a:srgbClr val="002060"/>
                </a:solidFill>
                <a:latin typeface="Arial" panose="020B0604020202020204" pitchFamily="34" charset="0"/>
                <a:cs typeface="Arial" panose="020B0604020202020204" pitchFamily="34" charset="0"/>
              </a:endParaRPr>
            </a:p>
          </p:txBody>
        </p:sp>
      </p:grpSp>
      <p:sp>
        <p:nvSpPr>
          <p:cNvPr id="12" name="object 9">
            <a:extLst>
              <a:ext uri="{FF2B5EF4-FFF2-40B4-BE49-F238E27FC236}">
                <a16:creationId xmlns:a16="http://schemas.microsoft.com/office/drawing/2014/main" id="{CF442C9E-A079-F563-2D76-AA63884E74CA}"/>
              </a:ext>
            </a:extLst>
          </p:cNvPr>
          <p:cNvSpPr txBox="1"/>
          <p:nvPr/>
        </p:nvSpPr>
        <p:spPr>
          <a:xfrm>
            <a:off x="5792399" y="5543379"/>
            <a:ext cx="1251471"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Helium</a:t>
            </a:r>
            <a:r>
              <a:rPr sz="1800" b="0" spc="-13" dirty="0">
                <a:solidFill>
                  <a:srgbClr val="002060"/>
                </a:solidFill>
                <a:latin typeface="Arial" panose="020B0604020202020204" pitchFamily="34" charset="0"/>
                <a:cs typeface="Arial" panose="020B0604020202020204" pitchFamily="34" charset="0"/>
              </a:rPr>
              <a:t> </a:t>
            </a:r>
            <a:r>
              <a:rPr sz="1800" b="0" spc="-18" dirty="0">
                <a:solidFill>
                  <a:srgbClr val="002060"/>
                </a:solidFill>
                <a:latin typeface="Arial" panose="020B0604020202020204" pitchFamily="34" charset="0"/>
                <a:cs typeface="Arial" panose="020B0604020202020204" pitchFamily="34" charset="0"/>
              </a:rPr>
              <a:t>tank</a:t>
            </a:r>
            <a:endParaRPr sz="1800" b="0" dirty="0">
              <a:solidFill>
                <a:srgbClr val="002060"/>
              </a:solidFill>
              <a:latin typeface="Arial" panose="020B0604020202020204" pitchFamily="34" charset="0"/>
              <a:cs typeface="Arial" panose="020B0604020202020204" pitchFamily="34" charset="0"/>
            </a:endParaRPr>
          </a:p>
        </p:txBody>
      </p:sp>
      <p:sp>
        <p:nvSpPr>
          <p:cNvPr id="13" name="object 10">
            <a:extLst>
              <a:ext uri="{FF2B5EF4-FFF2-40B4-BE49-F238E27FC236}">
                <a16:creationId xmlns:a16="http://schemas.microsoft.com/office/drawing/2014/main" id="{EE88410C-FF09-AC84-916A-725CFDECA28C}"/>
              </a:ext>
            </a:extLst>
          </p:cNvPr>
          <p:cNvSpPr txBox="1"/>
          <p:nvPr/>
        </p:nvSpPr>
        <p:spPr>
          <a:xfrm>
            <a:off x="2614126" y="5255065"/>
            <a:ext cx="1411277"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Coupler</a:t>
            </a:r>
            <a:r>
              <a:rPr sz="1800" b="0" spc="-35" dirty="0">
                <a:solidFill>
                  <a:srgbClr val="002060"/>
                </a:solidFill>
                <a:latin typeface="Arial" panose="020B0604020202020204" pitchFamily="34" charset="0"/>
                <a:cs typeface="Arial" panose="020B0604020202020204" pitchFamily="34" charset="0"/>
              </a:rPr>
              <a:t> </a:t>
            </a:r>
            <a:r>
              <a:rPr sz="1800" b="0" spc="-18" dirty="0">
                <a:solidFill>
                  <a:srgbClr val="002060"/>
                </a:solidFill>
                <a:latin typeface="Arial" panose="020B0604020202020204" pitchFamily="34" charset="0"/>
                <a:cs typeface="Arial" panose="020B0604020202020204" pitchFamily="34" charset="0"/>
              </a:rPr>
              <a:t>port</a:t>
            </a:r>
            <a:endParaRPr sz="1800" b="0" dirty="0">
              <a:solidFill>
                <a:srgbClr val="002060"/>
              </a:solidFill>
              <a:latin typeface="Arial" panose="020B0604020202020204" pitchFamily="34" charset="0"/>
              <a:cs typeface="Arial" panose="020B0604020202020204" pitchFamily="34" charset="0"/>
            </a:endParaRPr>
          </a:p>
        </p:txBody>
      </p:sp>
      <p:sp>
        <p:nvSpPr>
          <p:cNvPr id="14" name="object 11">
            <a:extLst>
              <a:ext uri="{FF2B5EF4-FFF2-40B4-BE49-F238E27FC236}">
                <a16:creationId xmlns:a16="http://schemas.microsoft.com/office/drawing/2014/main" id="{23B322E3-731B-7C9C-7D0C-E6BF3433DA61}"/>
              </a:ext>
            </a:extLst>
          </p:cNvPr>
          <p:cNvSpPr txBox="1"/>
          <p:nvPr/>
        </p:nvSpPr>
        <p:spPr>
          <a:xfrm>
            <a:off x="1962496" y="4000910"/>
            <a:ext cx="1664754"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Thermal</a:t>
            </a:r>
            <a:r>
              <a:rPr sz="1800" b="0" spc="-22"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shields</a:t>
            </a:r>
            <a:endParaRPr sz="1800" b="0" dirty="0">
              <a:solidFill>
                <a:srgbClr val="002060"/>
              </a:solidFill>
              <a:latin typeface="Arial" panose="020B0604020202020204" pitchFamily="34" charset="0"/>
              <a:cs typeface="Arial" panose="020B0604020202020204" pitchFamily="34" charset="0"/>
            </a:endParaRPr>
          </a:p>
        </p:txBody>
      </p:sp>
      <p:sp>
        <p:nvSpPr>
          <p:cNvPr id="15" name="object 12">
            <a:extLst>
              <a:ext uri="{FF2B5EF4-FFF2-40B4-BE49-F238E27FC236}">
                <a16:creationId xmlns:a16="http://schemas.microsoft.com/office/drawing/2014/main" id="{1AF03EC8-0A70-0FBD-A966-D9CFB43F1C5F}"/>
              </a:ext>
            </a:extLst>
          </p:cNvPr>
          <p:cNvSpPr txBox="1"/>
          <p:nvPr/>
        </p:nvSpPr>
        <p:spPr>
          <a:xfrm>
            <a:off x="7206187" y="5088190"/>
            <a:ext cx="1838433"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Sliding</a:t>
            </a:r>
            <a:r>
              <a:rPr sz="1800" b="0" spc="-35"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support</a:t>
            </a:r>
            <a:endParaRPr sz="1800" b="0" dirty="0">
              <a:solidFill>
                <a:srgbClr val="002060"/>
              </a:solidFill>
              <a:latin typeface="Arial" panose="020B0604020202020204" pitchFamily="34" charset="0"/>
              <a:cs typeface="Arial" panose="020B0604020202020204" pitchFamily="34" charset="0"/>
            </a:endParaRPr>
          </a:p>
        </p:txBody>
      </p:sp>
      <p:sp>
        <p:nvSpPr>
          <p:cNvPr id="16" name="object 13">
            <a:extLst>
              <a:ext uri="{FF2B5EF4-FFF2-40B4-BE49-F238E27FC236}">
                <a16:creationId xmlns:a16="http://schemas.microsoft.com/office/drawing/2014/main" id="{63F75B3E-4D68-CBE5-ABED-0586E9C9A862}"/>
              </a:ext>
            </a:extLst>
          </p:cNvPr>
          <p:cNvSpPr txBox="1"/>
          <p:nvPr/>
        </p:nvSpPr>
        <p:spPr>
          <a:xfrm>
            <a:off x="1616206" y="2523965"/>
            <a:ext cx="3014755"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HeGRP</a:t>
            </a:r>
            <a:r>
              <a:rPr sz="1800" b="0" spc="-18"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&amp;</a:t>
            </a:r>
            <a:r>
              <a:rPr sz="1800" b="0" spc="-18"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System</a:t>
            </a:r>
            <a:r>
              <a:rPr sz="1800" b="0" spc="-13"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backbone</a:t>
            </a:r>
            <a:endParaRPr sz="1800" b="0" dirty="0">
              <a:solidFill>
                <a:srgbClr val="002060"/>
              </a:solidFill>
              <a:latin typeface="Arial" panose="020B0604020202020204" pitchFamily="34" charset="0"/>
              <a:cs typeface="Arial" panose="020B0604020202020204" pitchFamily="34" charset="0"/>
            </a:endParaRPr>
          </a:p>
        </p:txBody>
      </p:sp>
      <p:sp>
        <p:nvSpPr>
          <p:cNvPr id="17" name="object 14">
            <a:extLst>
              <a:ext uri="{FF2B5EF4-FFF2-40B4-BE49-F238E27FC236}">
                <a16:creationId xmlns:a16="http://schemas.microsoft.com/office/drawing/2014/main" id="{7C6845D5-BA40-AEBF-73EF-E86C299284B5}"/>
              </a:ext>
            </a:extLst>
          </p:cNvPr>
          <p:cNvSpPr txBox="1"/>
          <p:nvPr/>
        </p:nvSpPr>
        <p:spPr>
          <a:xfrm>
            <a:off x="3053845" y="1815145"/>
            <a:ext cx="1577116"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Support</a:t>
            </a:r>
            <a:r>
              <a:rPr sz="1800" b="0" spc="-31" dirty="0">
                <a:solidFill>
                  <a:srgbClr val="002060"/>
                </a:solidFill>
                <a:latin typeface="Arial" panose="020B0604020202020204" pitchFamily="34" charset="0"/>
                <a:cs typeface="Arial" panose="020B0604020202020204" pitchFamily="34" charset="0"/>
              </a:rPr>
              <a:t> </a:t>
            </a:r>
            <a:r>
              <a:rPr sz="1800" b="0" spc="-18" dirty="0">
                <a:solidFill>
                  <a:srgbClr val="002060"/>
                </a:solidFill>
                <a:latin typeface="Arial" panose="020B0604020202020204" pitchFamily="34" charset="0"/>
                <a:cs typeface="Arial" panose="020B0604020202020204" pitchFamily="34" charset="0"/>
              </a:rPr>
              <a:t>Post</a:t>
            </a:r>
            <a:endParaRPr sz="1800" b="0" dirty="0">
              <a:solidFill>
                <a:srgbClr val="002060"/>
              </a:solidFill>
              <a:latin typeface="Arial" panose="020B0604020202020204" pitchFamily="34" charset="0"/>
              <a:cs typeface="Arial" panose="020B0604020202020204" pitchFamily="34" charset="0"/>
            </a:endParaRPr>
          </a:p>
        </p:txBody>
      </p:sp>
      <p:sp>
        <p:nvSpPr>
          <p:cNvPr id="18" name="object 15">
            <a:extLst>
              <a:ext uri="{FF2B5EF4-FFF2-40B4-BE49-F238E27FC236}">
                <a16:creationId xmlns:a16="http://schemas.microsoft.com/office/drawing/2014/main" id="{5B7417AA-3126-68B5-BA11-7CE63598356A}"/>
              </a:ext>
            </a:extLst>
          </p:cNvPr>
          <p:cNvSpPr txBox="1"/>
          <p:nvPr/>
        </p:nvSpPr>
        <p:spPr>
          <a:xfrm>
            <a:off x="8147364" y="4392027"/>
            <a:ext cx="1623617" cy="288314"/>
          </a:xfrm>
          <a:prstGeom prst="rect">
            <a:avLst/>
          </a:prstGeom>
        </p:spPr>
        <p:txBody>
          <a:bodyPr vert="horz" wrap="square" lIns="0" tIns="11206" rIns="0" bIns="0" rtlCol="0">
            <a:spAutoFit/>
          </a:bodyPr>
          <a:lstStyle/>
          <a:p>
            <a:pPr marL="11206">
              <a:spcBef>
                <a:spcPts val="88"/>
              </a:spcBef>
            </a:pPr>
            <a:r>
              <a:rPr sz="1800" b="0" dirty="0">
                <a:solidFill>
                  <a:srgbClr val="002060"/>
                </a:solidFill>
                <a:latin typeface="Arial" panose="020B0604020202020204" pitchFamily="34" charset="0"/>
                <a:cs typeface="Arial" panose="020B0604020202020204" pitchFamily="34" charset="0"/>
              </a:rPr>
              <a:t>Two</a:t>
            </a:r>
            <a:r>
              <a:rPr sz="1800" b="0" spc="-9"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phase</a:t>
            </a:r>
            <a:r>
              <a:rPr sz="1800" b="0" spc="-9" dirty="0">
                <a:solidFill>
                  <a:srgbClr val="002060"/>
                </a:solidFill>
                <a:latin typeface="Arial" panose="020B0604020202020204" pitchFamily="34" charset="0"/>
                <a:cs typeface="Arial" panose="020B0604020202020204" pitchFamily="34" charset="0"/>
              </a:rPr>
              <a:t> </a:t>
            </a:r>
            <a:r>
              <a:rPr sz="1800" b="0" spc="-18" dirty="0">
                <a:solidFill>
                  <a:srgbClr val="002060"/>
                </a:solidFill>
                <a:latin typeface="Arial" panose="020B0604020202020204" pitchFamily="34" charset="0"/>
                <a:cs typeface="Arial" panose="020B0604020202020204" pitchFamily="34" charset="0"/>
              </a:rPr>
              <a:t>line</a:t>
            </a:r>
            <a:endParaRPr sz="1800" b="0" dirty="0">
              <a:solidFill>
                <a:srgbClr val="002060"/>
              </a:solidFill>
              <a:latin typeface="Arial" panose="020B0604020202020204" pitchFamily="34" charset="0"/>
              <a:cs typeface="Arial" panose="020B0604020202020204" pitchFamily="34" charset="0"/>
            </a:endParaRPr>
          </a:p>
        </p:txBody>
      </p:sp>
      <p:sp>
        <p:nvSpPr>
          <p:cNvPr id="19" name="object 16">
            <a:extLst>
              <a:ext uri="{FF2B5EF4-FFF2-40B4-BE49-F238E27FC236}">
                <a16:creationId xmlns:a16="http://schemas.microsoft.com/office/drawing/2014/main" id="{4BB1E338-8D38-8C8D-A0C8-69C9B0A786D7}"/>
              </a:ext>
            </a:extLst>
          </p:cNvPr>
          <p:cNvSpPr txBox="1"/>
          <p:nvPr/>
        </p:nvSpPr>
        <p:spPr>
          <a:xfrm>
            <a:off x="8169027" y="2146074"/>
            <a:ext cx="1250789" cy="565313"/>
          </a:xfrm>
          <a:prstGeom prst="rect">
            <a:avLst/>
          </a:prstGeom>
        </p:spPr>
        <p:txBody>
          <a:bodyPr vert="horz" wrap="square" lIns="0" tIns="11206" rIns="0" bIns="0" rtlCol="0">
            <a:spAutoFit/>
          </a:bodyPr>
          <a:lstStyle/>
          <a:p>
            <a:pPr marL="11206" marR="4483">
              <a:spcBef>
                <a:spcPts val="88"/>
              </a:spcBef>
            </a:pPr>
            <a:r>
              <a:rPr sz="1800" b="0" spc="-9" dirty="0">
                <a:solidFill>
                  <a:srgbClr val="002060"/>
                </a:solidFill>
                <a:latin typeface="Arial" panose="020B0604020202020204" pitchFamily="34" charset="0"/>
                <a:cs typeface="Arial" panose="020B0604020202020204" pitchFamily="34" charset="0"/>
              </a:rPr>
              <a:t>Pressurized </a:t>
            </a:r>
            <a:r>
              <a:rPr sz="1800" b="0" dirty="0">
                <a:solidFill>
                  <a:srgbClr val="002060"/>
                </a:solidFill>
                <a:latin typeface="Arial" panose="020B0604020202020204" pitchFamily="34" charset="0"/>
                <a:cs typeface="Arial" panose="020B0604020202020204" pitchFamily="34" charset="0"/>
              </a:rPr>
              <a:t>He</a:t>
            </a:r>
            <a:r>
              <a:rPr sz="1800" b="0" spc="-13"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feeding</a:t>
            </a:r>
            <a:endParaRPr sz="1800" b="0" dirty="0">
              <a:solidFill>
                <a:srgbClr val="002060"/>
              </a:solidFill>
              <a:latin typeface="Arial" panose="020B0604020202020204" pitchFamily="34" charset="0"/>
              <a:cs typeface="Arial" panose="020B0604020202020204" pitchFamily="34" charset="0"/>
            </a:endParaRPr>
          </a:p>
        </p:txBody>
      </p:sp>
      <p:sp>
        <p:nvSpPr>
          <p:cNvPr id="20" name="object 17">
            <a:extLst>
              <a:ext uri="{FF2B5EF4-FFF2-40B4-BE49-F238E27FC236}">
                <a16:creationId xmlns:a16="http://schemas.microsoft.com/office/drawing/2014/main" id="{60C13D44-4D42-14CA-DFA9-434F3F0E3B8A}"/>
              </a:ext>
            </a:extLst>
          </p:cNvPr>
          <p:cNvSpPr txBox="1"/>
          <p:nvPr/>
        </p:nvSpPr>
        <p:spPr>
          <a:xfrm>
            <a:off x="8322796" y="2879534"/>
            <a:ext cx="1623617" cy="565313"/>
          </a:xfrm>
          <a:prstGeom prst="rect">
            <a:avLst/>
          </a:prstGeom>
        </p:spPr>
        <p:txBody>
          <a:bodyPr vert="horz" wrap="square" lIns="0" tIns="11206" rIns="0" bIns="0" rtlCol="0">
            <a:spAutoFit/>
          </a:bodyPr>
          <a:lstStyle/>
          <a:p>
            <a:pPr marL="11206" marR="4483">
              <a:spcBef>
                <a:spcPts val="88"/>
              </a:spcBef>
            </a:pPr>
            <a:r>
              <a:rPr sz="1800" b="0" dirty="0">
                <a:solidFill>
                  <a:srgbClr val="002060"/>
                </a:solidFill>
                <a:latin typeface="Arial" panose="020B0604020202020204" pitchFamily="34" charset="0"/>
                <a:cs typeface="Arial" panose="020B0604020202020204" pitchFamily="34" charset="0"/>
              </a:rPr>
              <a:t>Shield</a:t>
            </a:r>
            <a:r>
              <a:rPr sz="1800" b="0" spc="-22"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cooling </a:t>
            </a:r>
            <a:r>
              <a:rPr sz="1800" b="0" dirty="0">
                <a:solidFill>
                  <a:srgbClr val="002060"/>
                </a:solidFill>
                <a:latin typeface="Arial" panose="020B0604020202020204" pitchFamily="34" charset="0"/>
                <a:cs typeface="Arial" panose="020B0604020202020204" pitchFamily="34" charset="0"/>
              </a:rPr>
              <a:t>return</a:t>
            </a:r>
            <a:r>
              <a:rPr sz="1800" b="0" spc="-18"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pipes</a:t>
            </a:r>
            <a:endParaRPr sz="1800" b="0" dirty="0">
              <a:solidFill>
                <a:srgbClr val="002060"/>
              </a:solidFill>
              <a:latin typeface="Arial" panose="020B0604020202020204" pitchFamily="34" charset="0"/>
              <a:cs typeface="Arial" panose="020B0604020202020204" pitchFamily="34" charset="0"/>
            </a:endParaRPr>
          </a:p>
        </p:txBody>
      </p:sp>
      <p:sp>
        <p:nvSpPr>
          <p:cNvPr id="21" name="object 18">
            <a:extLst>
              <a:ext uri="{FF2B5EF4-FFF2-40B4-BE49-F238E27FC236}">
                <a16:creationId xmlns:a16="http://schemas.microsoft.com/office/drawing/2014/main" id="{EFF9389E-77C8-967C-D938-F09AB5F5D850}"/>
              </a:ext>
            </a:extLst>
          </p:cNvPr>
          <p:cNvSpPr txBox="1"/>
          <p:nvPr/>
        </p:nvSpPr>
        <p:spPr>
          <a:xfrm>
            <a:off x="2318917" y="2977224"/>
            <a:ext cx="2455504" cy="288314"/>
          </a:xfrm>
          <a:prstGeom prst="rect">
            <a:avLst/>
          </a:prstGeom>
        </p:spPr>
        <p:txBody>
          <a:bodyPr vert="horz" wrap="square" lIns="0" tIns="11206" rIns="0" bIns="0" rtlCol="0">
            <a:spAutoFit/>
          </a:bodyPr>
          <a:lstStyle/>
          <a:p>
            <a:pPr marL="778850">
              <a:spcBef>
                <a:spcPts val="88"/>
              </a:spcBef>
            </a:pPr>
            <a:r>
              <a:rPr sz="1800" b="0" spc="-22" dirty="0">
                <a:solidFill>
                  <a:srgbClr val="002060"/>
                </a:solidFill>
                <a:latin typeface="Arial" panose="020B0604020202020204" pitchFamily="34" charset="0"/>
                <a:cs typeface="Arial" panose="020B0604020202020204" pitchFamily="34" charset="0"/>
              </a:rPr>
              <a:t>WPM</a:t>
            </a:r>
            <a:endParaRPr sz="1800" b="0" dirty="0">
              <a:solidFill>
                <a:srgbClr val="002060"/>
              </a:solidFill>
              <a:latin typeface="Arial" panose="020B0604020202020204" pitchFamily="34" charset="0"/>
              <a:cs typeface="Arial" panose="020B0604020202020204" pitchFamily="34" charset="0"/>
            </a:endParaRPr>
          </a:p>
        </p:txBody>
      </p:sp>
      <p:sp>
        <p:nvSpPr>
          <p:cNvPr id="22" name="object 18">
            <a:extLst>
              <a:ext uri="{FF2B5EF4-FFF2-40B4-BE49-F238E27FC236}">
                <a16:creationId xmlns:a16="http://schemas.microsoft.com/office/drawing/2014/main" id="{6D768F23-6605-D85F-EE1D-E0042CE86A7C}"/>
              </a:ext>
            </a:extLst>
          </p:cNvPr>
          <p:cNvSpPr txBox="1"/>
          <p:nvPr/>
        </p:nvSpPr>
        <p:spPr>
          <a:xfrm>
            <a:off x="2071741" y="3437604"/>
            <a:ext cx="2455504" cy="288314"/>
          </a:xfrm>
          <a:prstGeom prst="rect">
            <a:avLst/>
          </a:prstGeom>
        </p:spPr>
        <p:txBody>
          <a:bodyPr vert="horz" wrap="square" lIns="0" tIns="11206" rIns="0" bIns="0" rtlCol="0">
            <a:spAutoFit/>
          </a:bodyPr>
          <a:lstStyle/>
          <a:p>
            <a:pPr marL="11206">
              <a:spcBef>
                <a:spcPts val="1452"/>
              </a:spcBef>
            </a:pPr>
            <a:r>
              <a:rPr sz="1800" b="0" dirty="0">
                <a:solidFill>
                  <a:srgbClr val="002060"/>
                </a:solidFill>
                <a:latin typeface="Arial" panose="020B0604020202020204" pitchFamily="34" charset="0"/>
                <a:cs typeface="Arial" panose="020B0604020202020204" pitchFamily="34" charset="0"/>
              </a:rPr>
              <a:t>Shield</a:t>
            </a:r>
            <a:r>
              <a:rPr sz="1800" b="0" spc="-40" dirty="0">
                <a:solidFill>
                  <a:srgbClr val="002060"/>
                </a:solidFill>
                <a:latin typeface="Arial" panose="020B0604020202020204" pitchFamily="34" charset="0"/>
                <a:cs typeface="Arial" panose="020B0604020202020204" pitchFamily="34" charset="0"/>
              </a:rPr>
              <a:t> </a:t>
            </a:r>
            <a:r>
              <a:rPr sz="1800" b="0" dirty="0">
                <a:solidFill>
                  <a:srgbClr val="002060"/>
                </a:solidFill>
                <a:latin typeface="Arial" panose="020B0604020202020204" pitchFamily="34" charset="0"/>
                <a:cs typeface="Arial" panose="020B0604020202020204" pitchFamily="34" charset="0"/>
              </a:rPr>
              <a:t>cooling</a:t>
            </a:r>
            <a:r>
              <a:rPr sz="1800" b="0" spc="-26" dirty="0">
                <a:solidFill>
                  <a:srgbClr val="002060"/>
                </a:solidFill>
                <a:latin typeface="Arial" panose="020B0604020202020204" pitchFamily="34" charset="0"/>
                <a:cs typeface="Arial" panose="020B0604020202020204" pitchFamily="34" charset="0"/>
              </a:rPr>
              <a:t> </a:t>
            </a:r>
            <a:r>
              <a:rPr sz="1800" b="0" spc="-9" dirty="0">
                <a:solidFill>
                  <a:srgbClr val="002060"/>
                </a:solidFill>
                <a:latin typeface="Arial" panose="020B0604020202020204" pitchFamily="34" charset="0"/>
                <a:cs typeface="Arial" panose="020B0604020202020204" pitchFamily="34" charset="0"/>
              </a:rPr>
              <a:t>pipes</a:t>
            </a:r>
            <a:endParaRPr sz="1800" b="0" dirty="0">
              <a:solidFill>
                <a:srgbClr val="002060"/>
              </a:solidFill>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9CDCC806-AE55-FD29-28C4-85A4B7471ED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420889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DBE87-F2B3-0E4D-BE81-4AAA46BF419E}"/>
              </a:ext>
            </a:extLst>
          </p:cNvPr>
          <p:cNvSpPr>
            <a:spLocks noGrp="1"/>
          </p:cNvSpPr>
          <p:nvPr>
            <p:ph type="title"/>
          </p:nvPr>
        </p:nvSpPr>
        <p:spPr/>
        <p:txBody>
          <a:bodyPr/>
          <a:lstStyle/>
          <a:p>
            <a:r>
              <a:rPr lang="en-US" altLang="it-IT" dirty="0"/>
              <a:t>Some of the TESLA/XFEL specific features</a:t>
            </a:r>
            <a:endParaRPr lang="it-IT" dirty="0"/>
          </a:p>
        </p:txBody>
      </p:sp>
      <p:sp>
        <p:nvSpPr>
          <p:cNvPr id="3" name="Segnaposto data 2">
            <a:extLst>
              <a:ext uri="{FF2B5EF4-FFF2-40B4-BE49-F238E27FC236}">
                <a16:creationId xmlns:a16="http://schemas.microsoft.com/office/drawing/2014/main" id="{6B57499D-7A6E-1AB3-C9A9-453B0F1704D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5A30280-90AC-E475-CD0E-4655C7206029}"/>
              </a:ext>
            </a:extLst>
          </p:cNvPr>
          <p:cNvSpPr>
            <a:spLocks noGrp="1"/>
          </p:cNvSpPr>
          <p:nvPr>
            <p:ph type="ftr" sz="quarter" idx="11"/>
          </p:nvPr>
        </p:nvSpPr>
        <p:spPr/>
        <p:txBody>
          <a:bodyPr/>
          <a:lstStyle/>
          <a:p>
            <a:pPr>
              <a:defRPr/>
            </a:pPr>
            <a:fld id="{8DAD3638-8E0C-4079-83E3-101B55F74CF3}" type="slidenum">
              <a:rPr lang="en-US" altLang="it-IT" smtClean="0"/>
              <a:pPr>
                <a:defRPr/>
              </a:pPr>
              <a:t>45</a:t>
            </a:fld>
            <a:endParaRPr lang="en-US" altLang="it-IT"/>
          </a:p>
        </p:txBody>
      </p:sp>
      <p:sp>
        <p:nvSpPr>
          <p:cNvPr id="5" name="Segnaposto numero diapositiva 4">
            <a:extLst>
              <a:ext uri="{FF2B5EF4-FFF2-40B4-BE49-F238E27FC236}">
                <a16:creationId xmlns:a16="http://schemas.microsoft.com/office/drawing/2014/main" id="{F62F8BDD-6DDE-C82E-F6E4-20750DB52030}"/>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sp>
        <p:nvSpPr>
          <p:cNvPr id="6" name="Rectangle 3">
            <a:extLst>
              <a:ext uri="{FF2B5EF4-FFF2-40B4-BE49-F238E27FC236}">
                <a16:creationId xmlns:a16="http://schemas.microsoft.com/office/drawing/2014/main" id="{7E7337B0-BCB3-41E2-583D-4B24B3D5921A}"/>
              </a:ext>
            </a:extLst>
          </p:cNvPr>
          <p:cNvSpPr txBox="1">
            <a:spLocks noChangeArrowheads="1"/>
          </p:cNvSpPr>
          <p:nvPr/>
        </p:nvSpPr>
        <p:spPr>
          <a:xfrm>
            <a:off x="599017" y="914400"/>
            <a:ext cx="10947400" cy="5334000"/>
          </a:xfrm>
          <a:prstGeom prst="rect">
            <a:avLst/>
          </a:prstGeom>
        </p:spPr>
        <p:txBody>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66700" indent="-266700">
              <a:spcBef>
                <a:spcPct val="35000"/>
              </a:spcBef>
            </a:pPr>
            <a:r>
              <a:rPr lang="en-US" altLang="it-IT" b="1" kern="0"/>
              <a:t>Pulsed operation</a:t>
            </a:r>
          </a:p>
          <a:p>
            <a:pPr marL="628650" lvl="1">
              <a:spcBef>
                <a:spcPts val="600"/>
              </a:spcBef>
            </a:pPr>
            <a:r>
              <a:rPr lang="en-US" altLang="it-IT" b="0" kern="0"/>
              <a:t>High field dominant wrt minimum losses</a:t>
            </a:r>
          </a:p>
          <a:p>
            <a:pPr marL="628650" lvl="1">
              <a:spcBef>
                <a:spcPts val="600"/>
              </a:spcBef>
            </a:pPr>
            <a:r>
              <a:rPr lang="en-US" altLang="it-IT" b="0" kern="0"/>
              <a:t>Lorentz force detuning impact the cavity design</a:t>
            </a:r>
          </a:p>
          <a:p>
            <a:pPr marL="628650" lvl="1">
              <a:spcBef>
                <a:spcPts val="600"/>
              </a:spcBef>
            </a:pPr>
            <a:r>
              <a:rPr lang="en-US" altLang="it-IT" b="0" kern="0"/>
              <a:t>Active fast tuner required for high field	</a:t>
            </a:r>
          </a:p>
          <a:p>
            <a:pPr marL="628650" lvl="1">
              <a:spcBef>
                <a:spcPts val="600"/>
              </a:spcBef>
            </a:pPr>
            <a:r>
              <a:rPr lang="en-US" altLang="it-IT" b="0" kern="0"/>
              <a:t>High peak power coupler for high current</a:t>
            </a:r>
          </a:p>
          <a:p>
            <a:pPr marL="266700" indent="-266700">
              <a:spcBef>
                <a:spcPts val="600"/>
              </a:spcBef>
            </a:pPr>
            <a:r>
              <a:rPr lang="en-US" altLang="it-IT" b="1" kern="0"/>
              <a:t>CW operation for XFELs (low average current)</a:t>
            </a:r>
          </a:p>
          <a:p>
            <a:pPr marL="628650" lvl="1">
              <a:spcBef>
                <a:spcPts val="600"/>
              </a:spcBef>
            </a:pPr>
            <a:r>
              <a:rPr lang="en-US" altLang="it-IT" b="0" kern="0"/>
              <a:t>High Q, low losses, dominant wrt maximum field</a:t>
            </a:r>
          </a:p>
          <a:p>
            <a:pPr marL="628650" lvl="1">
              <a:spcBef>
                <a:spcPts val="600"/>
              </a:spcBef>
            </a:pPr>
            <a:r>
              <a:rPr lang="en-US" altLang="it-IT" b="0" kern="0"/>
              <a:t>Microphonics can be crucial</a:t>
            </a:r>
          </a:p>
          <a:p>
            <a:pPr marL="628650" lvl="1">
              <a:spcBef>
                <a:spcPts val="600"/>
              </a:spcBef>
            </a:pPr>
            <a:r>
              <a:rPr lang="en-US" altLang="it-IT" b="0" kern="0"/>
              <a:t>Active fast tuner considered for low current </a:t>
            </a:r>
          </a:p>
          <a:p>
            <a:pPr marL="628650" lvl="1">
              <a:spcBef>
                <a:spcPts val="600"/>
              </a:spcBef>
            </a:pPr>
            <a:r>
              <a:rPr lang="en-US" altLang="it-IT" b="0" kern="0"/>
              <a:t>High average power coupler for high current </a:t>
            </a:r>
          </a:p>
          <a:p>
            <a:pPr marL="266700" indent="-266700">
              <a:spcBef>
                <a:spcPts val="600"/>
              </a:spcBef>
            </a:pPr>
            <a:r>
              <a:rPr lang="en-US" altLang="it-IT" b="1" kern="0"/>
              <a:t>Other TESLA/ILC dependent features</a:t>
            </a:r>
          </a:p>
          <a:p>
            <a:pPr marL="628650" lvl="1">
              <a:spcBef>
                <a:spcPts val="600"/>
              </a:spcBef>
            </a:pPr>
            <a:r>
              <a:rPr lang="en-US" altLang="it-IT" b="0" kern="0"/>
              <a:t>Very high filling factor : interconnections, tuner, magnets, etc</a:t>
            </a:r>
          </a:p>
          <a:p>
            <a:pPr marL="628650" lvl="1">
              <a:spcBef>
                <a:spcPts val="600"/>
              </a:spcBef>
            </a:pPr>
            <a:r>
              <a:rPr lang="en-US" altLang="it-IT" b="0" kern="0"/>
              <a:t>Very low static losses : long cryo-strings</a:t>
            </a:r>
            <a:endParaRPr lang="en-US" altLang="it-IT" b="0" kern="0" dirty="0"/>
          </a:p>
        </p:txBody>
      </p:sp>
    </p:spTree>
    <p:extLst>
      <p:ext uri="{BB962C8B-B14F-4D97-AF65-F5344CB8AC3E}">
        <p14:creationId xmlns:p14="http://schemas.microsoft.com/office/powerpoint/2010/main" val="2287703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LCLS-II: TESLA Cryomodule adapted to CW</a:t>
            </a:r>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46</a:t>
            </a:fld>
            <a:endParaRPr lang="en-US" alt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793" y="973660"/>
            <a:ext cx="7875232" cy="517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8153400" y="5943601"/>
            <a:ext cx="2084032" cy="307777"/>
          </a:xfrm>
          <a:prstGeom prst="rect">
            <a:avLst/>
          </a:prstGeom>
          <a:noFill/>
        </p:spPr>
        <p:txBody>
          <a:bodyPr wrap="none" rtlCol="0">
            <a:spAutoFit/>
          </a:bodyPr>
          <a:lstStyle/>
          <a:p>
            <a:r>
              <a:rPr lang="it-IT" dirty="0"/>
              <a:t>J.N. </a:t>
            </a:r>
            <a:r>
              <a:rPr lang="it-IT" dirty="0" err="1"/>
              <a:t>Galayda</a:t>
            </a:r>
            <a:r>
              <a:rPr lang="it-IT" dirty="0"/>
              <a:t> @ Linac2014</a:t>
            </a:r>
            <a:endParaRPr lang="en-US" dirty="0"/>
          </a:p>
        </p:txBody>
      </p:sp>
      <p:sp>
        <p:nvSpPr>
          <p:cNvPr id="5" name="Segnaposto numero diapositiva 5">
            <a:extLst>
              <a:ext uri="{FF2B5EF4-FFF2-40B4-BE49-F238E27FC236}">
                <a16:creationId xmlns:a16="http://schemas.microsoft.com/office/drawing/2014/main" id="{4F7E491F-54B6-727A-D9A8-EDF9FAFE55E5}"/>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496066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LCLS-II </a:t>
            </a:r>
            <a:r>
              <a:rPr lang="it-IT" dirty="0" err="1"/>
              <a:t>Cavity</a:t>
            </a:r>
            <a:r>
              <a:rPr lang="it-IT" dirty="0"/>
              <a:t> in </a:t>
            </a:r>
            <a:r>
              <a:rPr lang="it-IT" dirty="0" err="1"/>
              <a:t>its</a:t>
            </a:r>
            <a:r>
              <a:rPr lang="it-IT" dirty="0"/>
              <a:t> </a:t>
            </a:r>
            <a:r>
              <a:rPr lang="it-IT" dirty="0" err="1"/>
              <a:t>titanum</a:t>
            </a:r>
            <a:r>
              <a:rPr lang="it-IT" dirty="0"/>
              <a:t> He Vessel</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47</a:t>
            </a:fld>
            <a:endParaRPr lang="en-US" altLang="it-IT"/>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t="33125" b="2813"/>
          <a:stretch/>
        </p:blipFill>
        <p:spPr>
          <a:xfrm>
            <a:off x="1524000" y="1945482"/>
            <a:ext cx="9144000" cy="4393407"/>
          </a:xfrm>
          <a:prstGeom prst="rect">
            <a:avLst/>
          </a:prstGeom>
        </p:spPr>
      </p:pic>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53671" t="7812" r="1485" b="71251"/>
          <a:stretch/>
        </p:blipFill>
        <p:spPr>
          <a:xfrm>
            <a:off x="5786437" y="842963"/>
            <a:ext cx="4381500" cy="1534288"/>
          </a:xfrm>
          <a:prstGeom prst="rect">
            <a:avLst/>
          </a:prstGeom>
        </p:spPr>
      </p:pic>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t="18126" r="50703" b="68333"/>
          <a:stretch/>
        </p:blipFill>
        <p:spPr>
          <a:xfrm>
            <a:off x="1530350" y="1004873"/>
            <a:ext cx="4114800" cy="847741"/>
          </a:xfrm>
          <a:prstGeom prst="rect">
            <a:avLst/>
          </a:prstGeom>
        </p:spPr>
      </p:pic>
      <p:sp>
        <p:nvSpPr>
          <p:cNvPr id="9" name="CasellaDiTesto 8"/>
          <p:cNvSpPr txBox="1"/>
          <p:nvPr/>
        </p:nvSpPr>
        <p:spPr>
          <a:xfrm>
            <a:off x="7527946" y="5775424"/>
            <a:ext cx="1860509" cy="307777"/>
          </a:xfrm>
          <a:prstGeom prst="rect">
            <a:avLst/>
          </a:prstGeom>
          <a:noFill/>
        </p:spPr>
        <p:txBody>
          <a:bodyPr wrap="none" rtlCol="0">
            <a:spAutoFit/>
          </a:bodyPr>
          <a:lstStyle/>
          <a:p>
            <a:r>
              <a:rPr lang="it-IT" dirty="0"/>
              <a:t>Marc </a:t>
            </a:r>
            <a:r>
              <a:rPr lang="it-IT" dirty="0" err="1"/>
              <a:t>Ross</a:t>
            </a:r>
            <a:r>
              <a:rPr lang="it-IT" dirty="0"/>
              <a:t> @ SRF 2015</a:t>
            </a:r>
            <a:endParaRPr lang="en-US" dirty="0"/>
          </a:p>
        </p:txBody>
      </p:sp>
      <p:sp>
        <p:nvSpPr>
          <p:cNvPr id="5" name="Segnaposto numero diapositiva 5">
            <a:extLst>
              <a:ext uri="{FF2B5EF4-FFF2-40B4-BE49-F238E27FC236}">
                <a16:creationId xmlns:a16="http://schemas.microsoft.com/office/drawing/2014/main" id="{F07F9BD4-35B4-DEF8-192C-2336C04F819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074206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LCLS-II </a:t>
            </a:r>
            <a:r>
              <a:rPr lang="it-IT" dirty="0" err="1"/>
              <a:t>Cryomodule</a:t>
            </a:r>
            <a:r>
              <a:rPr lang="it-IT" dirty="0"/>
              <a:t> and TESLA/Eu-XFEL</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48</a:t>
            </a:fld>
            <a:endParaRPr lang="en-US" altLang="it-IT"/>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7866" t="6458" r="50000" b="57813"/>
          <a:stretch/>
        </p:blipFill>
        <p:spPr>
          <a:xfrm>
            <a:off x="5776913" y="990600"/>
            <a:ext cx="4592435" cy="5181600"/>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50000" t="47639" r="8781" b="8362"/>
          <a:stretch/>
        </p:blipFill>
        <p:spPr>
          <a:xfrm>
            <a:off x="1905000" y="938212"/>
            <a:ext cx="3684284" cy="5233989"/>
          </a:xfrm>
          <a:prstGeom prst="rect">
            <a:avLst/>
          </a:prstGeom>
        </p:spPr>
      </p:pic>
      <p:sp>
        <p:nvSpPr>
          <p:cNvPr id="8" name="CasellaDiTesto 7"/>
          <p:cNvSpPr txBox="1"/>
          <p:nvPr/>
        </p:nvSpPr>
        <p:spPr>
          <a:xfrm>
            <a:off x="8153401" y="6033701"/>
            <a:ext cx="2031069" cy="276999"/>
          </a:xfrm>
          <a:prstGeom prst="rect">
            <a:avLst/>
          </a:prstGeom>
          <a:noFill/>
        </p:spPr>
        <p:txBody>
          <a:bodyPr wrap="none" rtlCol="0">
            <a:spAutoFit/>
          </a:bodyPr>
          <a:lstStyle/>
          <a:p>
            <a:r>
              <a:rPr lang="it-IT" sz="1200" dirty="0"/>
              <a:t>T. </a:t>
            </a:r>
            <a:r>
              <a:rPr lang="it-IT" sz="1200" dirty="0" err="1"/>
              <a:t>Peterson</a:t>
            </a:r>
            <a:r>
              <a:rPr lang="it-IT" sz="1200" dirty="0"/>
              <a:t> et al. @ SRF 2015</a:t>
            </a:r>
            <a:endParaRPr lang="en-US" sz="1200" dirty="0"/>
          </a:p>
        </p:txBody>
      </p:sp>
      <p:sp>
        <p:nvSpPr>
          <p:cNvPr id="5" name="Segnaposto numero diapositiva 5">
            <a:extLst>
              <a:ext uri="{FF2B5EF4-FFF2-40B4-BE49-F238E27FC236}">
                <a16:creationId xmlns:a16="http://schemas.microsoft.com/office/drawing/2014/main" id="{4ED6DDF7-09C1-F14B-D121-6E0EFCE56E2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141523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Cavity</a:t>
            </a:r>
            <a:r>
              <a:rPr lang="it-IT" dirty="0"/>
              <a:t> </a:t>
            </a:r>
            <a:r>
              <a:rPr lang="it-IT" dirty="0" err="1"/>
              <a:t>Beamline</a:t>
            </a:r>
            <a:r>
              <a:rPr lang="it-IT" dirty="0"/>
              <a:t> </a:t>
            </a:r>
            <a:r>
              <a:rPr lang="it-IT" dirty="0" err="1"/>
              <a:t>String</a:t>
            </a:r>
            <a:r>
              <a:rPr lang="it-IT" dirty="0"/>
              <a:t> and </a:t>
            </a:r>
            <a:r>
              <a:rPr lang="it-IT" dirty="0" err="1"/>
              <a:t>Supports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49</a:t>
            </a:fld>
            <a:endParaRPr lang="en-US" altLang="it-IT"/>
          </a:p>
        </p:txBody>
      </p:sp>
      <p:grpSp>
        <p:nvGrpSpPr>
          <p:cNvPr id="6" name="Gruppo 5"/>
          <p:cNvGrpSpPr/>
          <p:nvPr/>
        </p:nvGrpSpPr>
        <p:grpSpPr>
          <a:xfrm>
            <a:off x="2365131" y="814754"/>
            <a:ext cx="2819400" cy="5459358"/>
            <a:chOff x="606669" y="838200"/>
            <a:chExt cx="2819400" cy="5459358"/>
          </a:xfrm>
        </p:grpSpPr>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50000" t="35521" r="7462" b="37812"/>
            <a:stretch/>
          </p:blipFill>
          <p:spPr>
            <a:xfrm>
              <a:off x="609600" y="4072986"/>
              <a:ext cx="2667000" cy="2224572"/>
            </a:xfrm>
            <a:prstGeom prst="rect">
              <a:avLst/>
            </a:prstGeom>
          </p:spPr>
        </p:pic>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8039" t="41840" r="49273" b="22847"/>
            <a:stretch/>
          </p:blipFill>
          <p:spPr>
            <a:xfrm>
              <a:off x="606669" y="838200"/>
              <a:ext cx="2819400" cy="3103172"/>
            </a:xfrm>
            <a:prstGeom prst="rect">
              <a:avLst/>
            </a:prstGeom>
          </p:spPr>
        </p:pic>
      </p:grpSp>
      <p:grpSp>
        <p:nvGrpSpPr>
          <p:cNvPr id="9" name="Gruppo 8"/>
          <p:cNvGrpSpPr/>
          <p:nvPr/>
        </p:nvGrpSpPr>
        <p:grpSpPr>
          <a:xfrm>
            <a:off x="5791201" y="970702"/>
            <a:ext cx="4039889" cy="5326856"/>
            <a:chOff x="304800" y="838200"/>
            <a:chExt cx="4160887" cy="5486400"/>
          </a:xfrm>
        </p:grpSpPr>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l="7853" t="9685" r="50000" b="52605"/>
            <a:stretch/>
          </p:blipFill>
          <p:spPr>
            <a:xfrm>
              <a:off x="304800" y="1371600"/>
              <a:ext cx="4160887" cy="4953000"/>
            </a:xfrm>
            <a:prstGeom prst="rect">
              <a:avLst/>
            </a:prstGeom>
          </p:spPr>
        </p:pic>
        <p:pic>
          <p:nvPicPr>
            <p:cNvPr id="11" name="Immagine 10"/>
            <p:cNvPicPr>
              <a:picLocks noChangeAspect="1"/>
            </p:cNvPicPr>
            <p:nvPr/>
          </p:nvPicPr>
          <p:blipFill rotWithShape="1">
            <a:blip r:embed="rId2" cstate="print">
              <a:extLst>
                <a:ext uri="{28A0092B-C50C-407E-A947-70E740481C1C}">
                  <a14:useLocalDpi xmlns:a14="http://schemas.microsoft.com/office/drawing/2010/main" val="0"/>
                </a:ext>
              </a:extLst>
            </a:blip>
            <a:srcRect l="49942" t="81597" r="7370" b="14132"/>
            <a:stretch/>
          </p:blipFill>
          <p:spPr>
            <a:xfrm>
              <a:off x="333374" y="838200"/>
              <a:ext cx="3886201" cy="517319"/>
            </a:xfrm>
            <a:prstGeom prst="rect">
              <a:avLst/>
            </a:prstGeom>
          </p:spPr>
        </p:pic>
      </p:grpSp>
      <p:sp>
        <p:nvSpPr>
          <p:cNvPr id="12" name="CasellaDiTesto 11"/>
          <p:cNvSpPr txBox="1"/>
          <p:nvPr/>
        </p:nvSpPr>
        <p:spPr>
          <a:xfrm>
            <a:off x="8153401" y="6033701"/>
            <a:ext cx="2031069" cy="276999"/>
          </a:xfrm>
          <a:prstGeom prst="rect">
            <a:avLst/>
          </a:prstGeom>
          <a:noFill/>
        </p:spPr>
        <p:txBody>
          <a:bodyPr wrap="none" rtlCol="0">
            <a:spAutoFit/>
          </a:bodyPr>
          <a:lstStyle/>
          <a:p>
            <a:r>
              <a:rPr lang="it-IT" sz="1200" dirty="0"/>
              <a:t>T. </a:t>
            </a:r>
            <a:r>
              <a:rPr lang="it-IT" sz="1200" dirty="0" err="1"/>
              <a:t>Peterson</a:t>
            </a:r>
            <a:r>
              <a:rPr lang="it-IT" sz="1200" dirty="0"/>
              <a:t> et al. @ SRF 2015</a:t>
            </a:r>
            <a:endParaRPr lang="en-US" sz="1200" dirty="0"/>
          </a:p>
        </p:txBody>
      </p:sp>
      <p:sp>
        <p:nvSpPr>
          <p:cNvPr id="5" name="Segnaposto numero diapositiva 5">
            <a:extLst>
              <a:ext uri="{FF2B5EF4-FFF2-40B4-BE49-F238E27FC236}">
                <a16:creationId xmlns:a16="http://schemas.microsoft.com/office/drawing/2014/main" id="{376917D4-6028-F258-7BE9-97F326237C8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92664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EA7CE4-47E3-9D45-898A-E20AD3644690}"/>
              </a:ext>
            </a:extLst>
          </p:cNvPr>
          <p:cNvSpPr>
            <a:spLocks noGrp="1"/>
          </p:cNvSpPr>
          <p:nvPr>
            <p:ph type="title"/>
          </p:nvPr>
        </p:nvSpPr>
        <p:spPr/>
        <p:txBody>
          <a:bodyPr/>
          <a:lstStyle/>
          <a:p>
            <a:r>
              <a:rPr lang="it-IT" dirty="0" err="1"/>
              <a:t>Before</a:t>
            </a:r>
            <a:r>
              <a:rPr lang="it-IT" dirty="0"/>
              <a:t> TESLA </a:t>
            </a:r>
            <a:r>
              <a:rPr lang="it-IT" dirty="0" err="1"/>
              <a:t>all</a:t>
            </a:r>
            <a:r>
              <a:rPr lang="it-IT" dirty="0"/>
              <a:t> Project </a:t>
            </a:r>
            <a:r>
              <a:rPr lang="it-IT" dirty="0" err="1"/>
              <a:t>asked</a:t>
            </a:r>
            <a:r>
              <a:rPr lang="it-IT" dirty="0"/>
              <a:t> for CW</a:t>
            </a:r>
          </a:p>
        </p:txBody>
      </p:sp>
      <p:sp>
        <p:nvSpPr>
          <p:cNvPr id="3" name="Segnaposto data 2">
            <a:extLst>
              <a:ext uri="{FF2B5EF4-FFF2-40B4-BE49-F238E27FC236}">
                <a16:creationId xmlns:a16="http://schemas.microsoft.com/office/drawing/2014/main" id="{C5489177-9D89-CA4E-A4FB-D6BB13A606AA}"/>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B139C22-D5FE-F24A-8F94-FFD76CAA1994}"/>
              </a:ext>
            </a:extLst>
          </p:cNvPr>
          <p:cNvSpPr>
            <a:spLocks noGrp="1"/>
          </p:cNvSpPr>
          <p:nvPr>
            <p:ph type="ftr" sz="quarter" idx="11"/>
          </p:nvPr>
        </p:nvSpPr>
        <p:spPr/>
        <p:txBody>
          <a:bodyPr/>
          <a:lstStyle/>
          <a:p>
            <a:pPr>
              <a:defRPr/>
            </a:pPr>
            <a:fld id="{8DAD3638-8E0C-4079-83E3-101B55F74CF3}" type="slidenum">
              <a:rPr lang="en-US" altLang="it-IT" smtClean="0"/>
              <a:pPr>
                <a:defRPr/>
              </a:pPr>
              <a:t>5</a:t>
            </a:fld>
            <a:endParaRPr lang="en-US" altLang="it-IT"/>
          </a:p>
        </p:txBody>
      </p:sp>
      <p:grpSp>
        <p:nvGrpSpPr>
          <p:cNvPr id="6" name="Group 22">
            <a:extLst>
              <a:ext uri="{FF2B5EF4-FFF2-40B4-BE49-F238E27FC236}">
                <a16:creationId xmlns:a16="http://schemas.microsoft.com/office/drawing/2014/main" id="{D2F0FB8F-E685-5440-97AB-066160E4BA7F}"/>
              </a:ext>
            </a:extLst>
          </p:cNvPr>
          <p:cNvGrpSpPr>
            <a:grpSpLocks/>
          </p:cNvGrpSpPr>
          <p:nvPr/>
        </p:nvGrpSpPr>
        <p:grpSpPr bwMode="auto">
          <a:xfrm>
            <a:off x="1169988" y="835026"/>
            <a:ext cx="9902827" cy="5497513"/>
            <a:chOff x="-255" y="558"/>
            <a:chExt cx="6238" cy="3463"/>
          </a:xfrm>
        </p:grpSpPr>
        <p:pic>
          <p:nvPicPr>
            <p:cNvPr id="7" name="Picture 3" descr="Padamsee0">
              <a:extLst>
                <a:ext uri="{FF2B5EF4-FFF2-40B4-BE49-F238E27FC236}">
                  <a16:creationId xmlns:a16="http://schemas.microsoft.com/office/drawing/2014/main" id="{3BCC1DAE-E697-B94C-93A8-DF2587D98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9" t="1848" r="1846" b="1320"/>
            <a:stretch>
              <a:fillRect/>
            </a:stretch>
          </p:blipFill>
          <p:spPr bwMode="auto">
            <a:xfrm>
              <a:off x="1825" y="1317"/>
              <a:ext cx="2261" cy="2676"/>
            </a:xfrm>
            <a:prstGeom prst="rect">
              <a:avLst/>
            </a:prstGeom>
            <a:noFill/>
            <a:extLst>
              <a:ext uri="{909E8E84-426E-40DD-AFC4-6F175D3DCCD1}">
                <a14:hiddenFill xmlns:a14="http://schemas.microsoft.com/office/drawing/2010/main">
                  <a:solidFill>
                    <a:srgbClr val="FFFFFF"/>
                  </a:solidFill>
                </a14:hiddenFill>
              </a:ext>
            </a:extLst>
          </p:spPr>
        </p:pic>
        <p:sp>
          <p:nvSpPr>
            <p:cNvPr id="8" name="Line 4">
              <a:extLst>
                <a:ext uri="{FF2B5EF4-FFF2-40B4-BE49-F238E27FC236}">
                  <a16:creationId xmlns:a16="http://schemas.microsoft.com/office/drawing/2014/main" id="{4B090B0B-2508-BB44-8624-96384E1AB1AF}"/>
                </a:ext>
              </a:extLst>
            </p:cNvPr>
            <p:cNvSpPr>
              <a:spLocks noChangeShapeType="1"/>
            </p:cNvSpPr>
            <p:nvPr/>
          </p:nvSpPr>
          <p:spPr bwMode="auto">
            <a:xfrm flipH="1">
              <a:off x="3787" y="1377"/>
              <a:ext cx="836" cy="439"/>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5">
              <a:extLst>
                <a:ext uri="{FF2B5EF4-FFF2-40B4-BE49-F238E27FC236}">
                  <a16:creationId xmlns:a16="http://schemas.microsoft.com/office/drawing/2014/main" id="{1F3223FF-9862-1C4A-819F-95AA1FC0244F}"/>
                </a:ext>
              </a:extLst>
            </p:cNvPr>
            <p:cNvSpPr>
              <a:spLocks noChangeShapeType="1"/>
            </p:cNvSpPr>
            <p:nvPr/>
          </p:nvSpPr>
          <p:spPr bwMode="auto">
            <a:xfrm>
              <a:off x="1457" y="1758"/>
              <a:ext cx="1967" cy="33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6">
              <a:extLst>
                <a:ext uri="{FF2B5EF4-FFF2-40B4-BE49-F238E27FC236}">
                  <a16:creationId xmlns:a16="http://schemas.microsoft.com/office/drawing/2014/main" id="{60D13220-5BBE-7C46-AFCC-47F806B72164}"/>
                </a:ext>
              </a:extLst>
            </p:cNvPr>
            <p:cNvSpPr>
              <a:spLocks noChangeShapeType="1"/>
            </p:cNvSpPr>
            <p:nvPr/>
          </p:nvSpPr>
          <p:spPr bwMode="auto">
            <a:xfrm flipV="1">
              <a:off x="1610" y="2224"/>
              <a:ext cx="1785" cy="449"/>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a:extLst>
                <a:ext uri="{FF2B5EF4-FFF2-40B4-BE49-F238E27FC236}">
                  <a16:creationId xmlns:a16="http://schemas.microsoft.com/office/drawing/2014/main" id="{FDD8D6F4-FB4A-3543-A196-9D2B007390B6}"/>
                </a:ext>
              </a:extLst>
            </p:cNvPr>
            <p:cNvSpPr>
              <a:spLocks noChangeShapeType="1"/>
            </p:cNvSpPr>
            <p:nvPr/>
          </p:nvSpPr>
          <p:spPr bwMode="auto">
            <a:xfrm flipV="1">
              <a:off x="1379" y="2451"/>
              <a:ext cx="1728" cy="78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a:extLst>
                <a:ext uri="{FF2B5EF4-FFF2-40B4-BE49-F238E27FC236}">
                  <a16:creationId xmlns:a16="http://schemas.microsoft.com/office/drawing/2014/main" id="{152F2FFB-7726-024E-A94C-FE4DCB790873}"/>
                </a:ext>
              </a:extLst>
            </p:cNvPr>
            <p:cNvSpPr>
              <a:spLocks noChangeShapeType="1"/>
            </p:cNvSpPr>
            <p:nvPr/>
          </p:nvSpPr>
          <p:spPr bwMode="auto">
            <a:xfrm flipV="1">
              <a:off x="1288" y="2859"/>
              <a:ext cx="1274" cy="78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a:extLst>
                <a:ext uri="{FF2B5EF4-FFF2-40B4-BE49-F238E27FC236}">
                  <a16:creationId xmlns:a16="http://schemas.microsoft.com/office/drawing/2014/main" id="{EE8B9F61-3DEF-954C-92BF-B576D4351A8A}"/>
                </a:ext>
              </a:extLst>
            </p:cNvPr>
            <p:cNvSpPr>
              <a:spLocks noChangeShapeType="1"/>
            </p:cNvSpPr>
            <p:nvPr/>
          </p:nvSpPr>
          <p:spPr bwMode="auto">
            <a:xfrm flipH="1" flipV="1">
              <a:off x="3742" y="2587"/>
              <a:ext cx="1074" cy="3"/>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a:extLst>
                <a:ext uri="{FF2B5EF4-FFF2-40B4-BE49-F238E27FC236}">
                  <a16:creationId xmlns:a16="http://schemas.microsoft.com/office/drawing/2014/main" id="{329DBAC7-F5CC-D649-9646-21BCFAED67CF}"/>
                </a:ext>
              </a:extLst>
            </p:cNvPr>
            <p:cNvSpPr>
              <a:spLocks noChangeShapeType="1"/>
            </p:cNvSpPr>
            <p:nvPr/>
          </p:nvSpPr>
          <p:spPr bwMode="auto">
            <a:xfrm flipH="1" flipV="1">
              <a:off x="3107" y="3449"/>
              <a:ext cx="1516" cy="29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 name="Picture 11" descr="Padamsee1">
              <a:extLst>
                <a:ext uri="{FF2B5EF4-FFF2-40B4-BE49-F238E27FC236}">
                  <a16:creationId xmlns:a16="http://schemas.microsoft.com/office/drawing/2014/main" id="{9F5A5EFD-3B03-A545-86A0-1B37D650A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1" b="13601"/>
            <a:stretch/>
          </p:blipFill>
          <p:spPr bwMode="auto">
            <a:xfrm>
              <a:off x="4623" y="580"/>
              <a:ext cx="1360" cy="1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Padamsee2">
              <a:extLst>
                <a:ext uri="{FF2B5EF4-FFF2-40B4-BE49-F238E27FC236}">
                  <a16:creationId xmlns:a16="http://schemas.microsoft.com/office/drawing/2014/main" id="{BF056842-4B2C-B940-8EE6-36CEC6529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 y="558"/>
              <a:ext cx="1967" cy="7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Padamsee3">
              <a:extLst>
                <a:ext uri="{FF2B5EF4-FFF2-40B4-BE49-F238E27FC236}">
                  <a16:creationId xmlns:a16="http://schemas.microsoft.com/office/drawing/2014/main" id="{A533A8F6-8E8A-A04C-AAE8-C6187172A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 y="1311"/>
              <a:ext cx="1440" cy="8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Padamsee4">
              <a:extLst>
                <a:ext uri="{FF2B5EF4-FFF2-40B4-BE49-F238E27FC236}">
                  <a16:creationId xmlns:a16="http://schemas.microsoft.com/office/drawing/2014/main" id="{83396C4E-9F24-9B46-9E1C-A671FACAB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2932"/>
              <a:ext cx="1350" cy="5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Padamsee5">
              <a:extLst>
                <a:ext uri="{FF2B5EF4-FFF2-40B4-BE49-F238E27FC236}">
                  <a16:creationId xmlns:a16="http://schemas.microsoft.com/office/drawing/2014/main" id="{2B174DEF-BC1E-9343-8768-CD96FD322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3560"/>
              <a:ext cx="837" cy="4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Padamsee6">
              <a:extLst>
                <a:ext uri="{FF2B5EF4-FFF2-40B4-BE49-F238E27FC236}">
                  <a16:creationId xmlns:a16="http://schemas.microsoft.com/office/drawing/2014/main" id="{819B152A-930C-2D4C-831E-1B47F7D11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7" y="1952"/>
              <a:ext cx="863" cy="11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Padamsee7">
              <a:extLst>
                <a:ext uri="{FF2B5EF4-FFF2-40B4-BE49-F238E27FC236}">
                  <a16:creationId xmlns:a16="http://schemas.microsoft.com/office/drawing/2014/main" id="{F6B784A1-4F8E-E844-957F-06227DCBF2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 y="3193"/>
              <a:ext cx="1097" cy="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a:extLst>
                <a:ext uri="{FF2B5EF4-FFF2-40B4-BE49-F238E27FC236}">
                  <a16:creationId xmlns:a16="http://schemas.microsoft.com/office/drawing/2014/main" id="{E1E6AC52-3E68-C44D-B985-16BB97A3F8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2224"/>
              <a:ext cx="1558" cy="641"/>
            </a:xfrm>
            <a:prstGeom prst="rect">
              <a:avLst/>
            </a:pr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rgbClr val="B2B2B2"/>
                  </a:solidFill>
                  <a:miter lim="800000"/>
                  <a:headEnd/>
                  <a:tailEnd/>
                </a14:hiddenLine>
              </a:ext>
              <a:ext uri="{AF507438-7753-43E0-B8FC-AC1667EBCBE1}">
                <a14:hiddenEffects xmlns:a14="http://schemas.microsoft.com/office/drawing/2010/main">
                  <a:effectLst>
                    <a:outerShdw dist="35921" dir="2700000" sy="50000" rotWithShape="0">
                      <a:srgbClr val="875B0D"/>
                    </a:outerShdw>
                  </a:effectLst>
                </a14:hiddenEffects>
              </a:ext>
            </a:extLst>
          </p:spPr>
        </p:pic>
        <p:sp>
          <p:nvSpPr>
            <p:cNvPr id="23" name="Line 19">
              <a:extLst>
                <a:ext uri="{FF2B5EF4-FFF2-40B4-BE49-F238E27FC236}">
                  <a16:creationId xmlns:a16="http://schemas.microsoft.com/office/drawing/2014/main" id="{E74AEB41-E3D1-B342-8421-FFF7F0CBBEF1}"/>
                </a:ext>
              </a:extLst>
            </p:cNvPr>
            <p:cNvSpPr>
              <a:spLocks noChangeShapeType="1"/>
            </p:cNvSpPr>
            <p:nvPr/>
          </p:nvSpPr>
          <p:spPr bwMode="auto">
            <a:xfrm>
              <a:off x="1675" y="960"/>
              <a:ext cx="1840" cy="99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21">
              <a:extLst>
                <a:ext uri="{FF2B5EF4-FFF2-40B4-BE49-F238E27FC236}">
                  <a16:creationId xmlns:a16="http://schemas.microsoft.com/office/drawing/2014/main" id="{6B6A0D13-78CF-A74C-8C6C-5E998FF127D9}"/>
                </a:ext>
              </a:extLst>
            </p:cNvPr>
            <p:cNvSpPr txBox="1">
              <a:spLocks noChangeArrowheads="1"/>
            </p:cNvSpPr>
            <p:nvPr/>
          </p:nvSpPr>
          <p:spPr bwMode="auto">
            <a:xfrm>
              <a:off x="2274" y="898"/>
              <a:ext cx="208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base" hangingPunct="1"/>
              <a:r>
                <a:rPr lang="en-US" altLang="en-US" sz="2000" dirty="0">
                  <a:solidFill>
                    <a:srgbClr val="CC3300"/>
                  </a:solidFill>
                </a:rPr>
                <a:t>“Livingston Plot”</a:t>
              </a:r>
              <a:r>
                <a:rPr lang="en-US" altLang="en-US" sz="2000" dirty="0"/>
                <a:t> </a:t>
              </a:r>
              <a:r>
                <a:rPr lang="en-US" altLang="en-US" sz="1200" dirty="0">
                  <a:solidFill>
                    <a:srgbClr val="002060"/>
                  </a:solidFill>
                </a:rPr>
                <a:t>by Hasan </a:t>
              </a:r>
              <a:r>
                <a:rPr lang="en-US" altLang="en-US" sz="1200" dirty="0" err="1">
                  <a:solidFill>
                    <a:srgbClr val="002060"/>
                  </a:solidFill>
                </a:rPr>
                <a:t>Padamsee</a:t>
              </a:r>
              <a:endParaRPr lang="en-US" altLang="en-US" sz="1200" dirty="0">
                <a:solidFill>
                  <a:srgbClr val="002060"/>
                </a:solidFill>
              </a:endParaRPr>
            </a:p>
          </p:txBody>
        </p:sp>
      </p:grpSp>
      <p:sp>
        <p:nvSpPr>
          <p:cNvPr id="5" name="Segnaposto numero diapositiva 5">
            <a:extLst>
              <a:ext uri="{FF2B5EF4-FFF2-40B4-BE49-F238E27FC236}">
                <a16:creationId xmlns:a16="http://schemas.microsoft.com/office/drawing/2014/main" id="{4C5C5142-CD0B-5CC2-CEAC-1364338A7A27}"/>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610117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Cryogenic</a:t>
            </a:r>
            <a:r>
              <a:rPr lang="it-IT" dirty="0"/>
              <a:t> </a:t>
            </a:r>
            <a:r>
              <a:rPr lang="it-IT" dirty="0" err="1"/>
              <a:t>Circuits</a:t>
            </a:r>
            <a:r>
              <a:rPr lang="it-IT" dirty="0"/>
              <a:t> in the </a:t>
            </a:r>
            <a:r>
              <a:rPr lang="it-IT" dirty="0" err="1"/>
              <a:t>Cryomodule</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50</a:t>
            </a:fld>
            <a:endParaRPr lang="en-US" altLang="it-IT"/>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50000" t="6216" r="8905" b="50764"/>
          <a:stretch/>
        </p:blipFill>
        <p:spPr>
          <a:xfrm>
            <a:off x="6324601" y="928688"/>
            <a:ext cx="3829885" cy="5334000"/>
          </a:xfrm>
          <a:prstGeom prst="rect">
            <a:avLst/>
          </a:prstGeom>
        </p:spPr>
      </p:pic>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50000" t="49367" r="8489" b="8763"/>
          <a:stretch/>
        </p:blipFill>
        <p:spPr>
          <a:xfrm>
            <a:off x="2009775" y="928688"/>
            <a:ext cx="3886200" cy="5214938"/>
          </a:xfrm>
          <a:prstGeom prst="rect">
            <a:avLst/>
          </a:prstGeom>
        </p:spPr>
      </p:pic>
      <p:sp>
        <p:nvSpPr>
          <p:cNvPr id="8" name="CasellaDiTesto 7"/>
          <p:cNvSpPr txBox="1"/>
          <p:nvPr/>
        </p:nvSpPr>
        <p:spPr>
          <a:xfrm>
            <a:off x="1828801" y="6038076"/>
            <a:ext cx="2031069" cy="276999"/>
          </a:xfrm>
          <a:prstGeom prst="rect">
            <a:avLst/>
          </a:prstGeom>
          <a:noFill/>
        </p:spPr>
        <p:txBody>
          <a:bodyPr wrap="none" rtlCol="0">
            <a:spAutoFit/>
          </a:bodyPr>
          <a:lstStyle/>
          <a:p>
            <a:r>
              <a:rPr lang="it-IT" sz="1200" dirty="0"/>
              <a:t>T. </a:t>
            </a:r>
            <a:r>
              <a:rPr lang="it-IT" sz="1200" dirty="0" err="1"/>
              <a:t>Peterson</a:t>
            </a:r>
            <a:r>
              <a:rPr lang="it-IT" sz="1200" dirty="0"/>
              <a:t> et al. @ SRF 2015</a:t>
            </a:r>
            <a:endParaRPr lang="en-US" sz="1200" dirty="0"/>
          </a:p>
        </p:txBody>
      </p:sp>
      <p:sp>
        <p:nvSpPr>
          <p:cNvPr id="5" name="Segnaposto numero diapositiva 5">
            <a:extLst>
              <a:ext uri="{FF2B5EF4-FFF2-40B4-BE49-F238E27FC236}">
                <a16:creationId xmlns:a16="http://schemas.microsoft.com/office/drawing/2014/main" id="{516D9BEB-5FF4-2DD4-EFD3-2B315FB3DBEA}"/>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746955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0C7CE9-9F49-881D-62AD-254D665CD087}"/>
              </a:ext>
            </a:extLst>
          </p:cNvPr>
          <p:cNvSpPr>
            <a:spLocks noGrp="1"/>
          </p:cNvSpPr>
          <p:nvPr>
            <p:ph type="title"/>
          </p:nvPr>
        </p:nvSpPr>
        <p:spPr>
          <a:xfrm>
            <a:off x="1625601" y="142875"/>
            <a:ext cx="8955617" cy="533400"/>
          </a:xfrm>
        </p:spPr>
        <p:txBody>
          <a:bodyPr/>
          <a:lstStyle/>
          <a:p>
            <a:r>
              <a:rPr lang="en-US" dirty="0"/>
              <a:t>LCLS-II Cryomodule Flow Scheme</a:t>
            </a:r>
          </a:p>
        </p:txBody>
      </p:sp>
      <p:pic>
        <p:nvPicPr>
          <p:cNvPr id="6" name="Picture 6" descr="LCLS-II-CryomoduleSchematicFig-2Valve-30July2014.jpg">
            <a:extLst>
              <a:ext uri="{FF2B5EF4-FFF2-40B4-BE49-F238E27FC236}">
                <a16:creationId xmlns:a16="http://schemas.microsoft.com/office/drawing/2014/main" id="{6CA8DCEC-36AF-3437-29CE-B5EEAC17A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594" y="914400"/>
            <a:ext cx="8780246" cy="5334000"/>
          </a:xfrm>
          <a:prstGeom prst="rect">
            <a:avLst/>
          </a:prstGeom>
          <a:noFill/>
        </p:spPr>
      </p:pic>
      <p:sp>
        <p:nvSpPr>
          <p:cNvPr id="3" name="Segnaposto data 2">
            <a:extLst>
              <a:ext uri="{FF2B5EF4-FFF2-40B4-BE49-F238E27FC236}">
                <a16:creationId xmlns:a16="http://schemas.microsoft.com/office/drawing/2014/main" id="{615A84B9-CEF7-9B92-9D60-00F7B55BE247}"/>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defRPr/>
            </a:pPr>
            <a:r>
              <a:rPr lang="en-US" altLang="it-IT"/>
              <a:t>Carlo Pagani</a:t>
            </a:r>
          </a:p>
        </p:txBody>
      </p:sp>
      <p:sp>
        <p:nvSpPr>
          <p:cNvPr id="4" name="Segnaposto piè di pagina 3">
            <a:extLst>
              <a:ext uri="{FF2B5EF4-FFF2-40B4-BE49-F238E27FC236}">
                <a16:creationId xmlns:a16="http://schemas.microsoft.com/office/drawing/2014/main" id="{A05B5273-A3C3-9211-48C0-D2EAB4471A32}"/>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defRPr/>
            </a:pPr>
            <a:fld id="{8DAD3638-8E0C-4079-83E3-101B55F74CF3}" type="slidenum">
              <a:rPr lang="en-US" altLang="it-IT" smtClean="0"/>
              <a:pPr>
                <a:lnSpc>
                  <a:spcPct val="90000"/>
                </a:lnSpc>
                <a:spcAft>
                  <a:spcPts val="600"/>
                </a:spcAft>
                <a:defRPr/>
              </a:pPr>
              <a:t>51</a:t>
            </a:fld>
            <a:endParaRPr lang="en-US" altLang="it-IT"/>
          </a:p>
        </p:txBody>
      </p:sp>
      <p:sp>
        <p:nvSpPr>
          <p:cNvPr id="2" name="Segnaposto numero diapositiva 5">
            <a:extLst>
              <a:ext uri="{FF2B5EF4-FFF2-40B4-BE49-F238E27FC236}">
                <a16:creationId xmlns:a16="http://schemas.microsoft.com/office/drawing/2014/main" id="{6C56DC02-8A9D-4712-A475-0CD0FD237621}"/>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773188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852AB2-D8F6-B251-AB11-435530E8E85B}"/>
              </a:ext>
            </a:extLst>
          </p:cNvPr>
          <p:cNvSpPr>
            <a:spLocks noGrp="1"/>
          </p:cNvSpPr>
          <p:nvPr>
            <p:ph type="title"/>
          </p:nvPr>
        </p:nvSpPr>
        <p:spPr/>
        <p:txBody>
          <a:bodyPr/>
          <a:lstStyle/>
          <a:p>
            <a:r>
              <a:rPr lang="it-IT" dirty="0"/>
              <a:t>LCLS-II </a:t>
            </a:r>
            <a:r>
              <a:rPr lang="it-IT" dirty="0" err="1"/>
              <a:t>adapted</a:t>
            </a:r>
            <a:r>
              <a:rPr lang="it-IT" dirty="0"/>
              <a:t> for Fast </a:t>
            </a:r>
            <a:r>
              <a:rPr lang="it-IT" dirty="0" err="1"/>
              <a:t>Cooldown</a:t>
            </a:r>
            <a:endParaRPr lang="it-IT" dirty="0"/>
          </a:p>
        </p:txBody>
      </p:sp>
      <p:sp>
        <p:nvSpPr>
          <p:cNvPr id="3" name="Segnaposto data 2">
            <a:extLst>
              <a:ext uri="{FF2B5EF4-FFF2-40B4-BE49-F238E27FC236}">
                <a16:creationId xmlns:a16="http://schemas.microsoft.com/office/drawing/2014/main" id="{BDAF80F5-7A65-803A-C7A9-0D8E5332268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6D45160-8E90-C78C-0786-344CFFE4D608}"/>
              </a:ext>
            </a:extLst>
          </p:cNvPr>
          <p:cNvSpPr>
            <a:spLocks noGrp="1"/>
          </p:cNvSpPr>
          <p:nvPr>
            <p:ph type="ftr" sz="quarter" idx="11"/>
          </p:nvPr>
        </p:nvSpPr>
        <p:spPr/>
        <p:txBody>
          <a:bodyPr/>
          <a:lstStyle/>
          <a:p>
            <a:pPr>
              <a:defRPr/>
            </a:pPr>
            <a:fld id="{8DAD3638-8E0C-4079-83E3-101B55F74CF3}" type="slidenum">
              <a:rPr lang="en-US" altLang="it-IT" smtClean="0"/>
              <a:pPr>
                <a:defRPr/>
              </a:pPr>
              <a:t>52</a:t>
            </a:fld>
            <a:endParaRPr lang="en-US" altLang="it-IT"/>
          </a:p>
        </p:txBody>
      </p:sp>
      <p:pic>
        <p:nvPicPr>
          <p:cNvPr id="40" name="Picture 6">
            <a:extLst>
              <a:ext uri="{FF2B5EF4-FFF2-40B4-BE49-F238E27FC236}">
                <a16:creationId xmlns:a16="http://schemas.microsoft.com/office/drawing/2014/main" id="{85EF4F66-CC63-C08F-E41F-BFBE61C6A77D}"/>
              </a:ext>
            </a:extLst>
          </p:cNvPr>
          <p:cNvPicPr>
            <a:picLocks noChangeAspect="1"/>
          </p:cNvPicPr>
          <p:nvPr/>
        </p:nvPicPr>
        <p:blipFill>
          <a:blip r:embed="rId2"/>
          <a:stretch>
            <a:fillRect/>
          </a:stretch>
        </p:blipFill>
        <p:spPr>
          <a:xfrm>
            <a:off x="1494368" y="928641"/>
            <a:ext cx="9086850" cy="1104900"/>
          </a:xfrm>
          <a:prstGeom prst="rect">
            <a:avLst/>
          </a:prstGeom>
        </p:spPr>
      </p:pic>
      <p:pic>
        <p:nvPicPr>
          <p:cNvPr id="41" name="Picture 4">
            <a:extLst>
              <a:ext uri="{FF2B5EF4-FFF2-40B4-BE49-F238E27FC236}">
                <a16:creationId xmlns:a16="http://schemas.microsoft.com/office/drawing/2014/main" id="{B9ADC167-C622-C10E-945A-12FC2EF38161}"/>
              </a:ext>
            </a:extLst>
          </p:cNvPr>
          <p:cNvPicPr>
            <a:picLocks noChangeAspect="1"/>
          </p:cNvPicPr>
          <p:nvPr/>
        </p:nvPicPr>
        <p:blipFill rotWithShape="1">
          <a:blip r:embed="rId3"/>
          <a:srcRect t="2728" b="10420"/>
          <a:stretch/>
        </p:blipFill>
        <p:spPr>
          <a:xfrm>
            <a:off x="1494369" y="2052146"/>
            <a:ext cx="9086849" cy="3850781"/>
          </a:xfrm>
          <a:prstGeom prst="rect">
            <a:avLst/>
          </a:prstGeom>
        </p:spPr>
      </p:pic>
      <p:sp>
        <p:nvSpPr>
          <p:cNvPr id="42" name="TextBox 7">
            <a:extLst>
              <a:ext uri="{FF2B5EF4-FFF2-40B4-BE49-F238E27FC236}">
                <a16:creationId xmlns:a16="http://schemas.microsoft.com/office/drawing/2014/main" id="{90AC45F1-A957-0018-8EE4-4CBEBAFDF683}"/>
              </a:ext>
            </a:extLst>
          </p:cNvPr>
          <p:cNvSpPr txBox="1"/>
          <p:nvPr/>
        </p:nvSpPr>
        <p:spPr>
          <a:xfrm>
            <a:off x="5181600" y="2603069"/>
            <a:ext cx="4267623" cy="369332"/>
          </a:xfrm>
          <a:prstGeom prst="rect">
            <a:avLst/>
          </a:prstGeom>
          <a:noFill/>
        </p:spPr>
        <p:txBody>
          <a:bodyPr wrap="square" rtlCol="0">
            <a:spAutoFit/>
          </a:bodyPr>
          <a:lstStyle/>
          <a:p>
            <a:r>
              <a:rPr lang="en-US" sz="1800" b="0" dirty="0">
                <a:solidFill>
                  <a:srgbClr val="002060"/>
                </a:solidFill>
                <a:latin typeface="Arial" panose="020B0604020202020204" pitchFamily="34" charset="0"/>
                <a:cs typeface="Arial" panose="020B0604020202020204" pitchFamily="34" charset="0"/>
              </a:rPr>
              <a:t>Fast Cool Down Flow: Returns to GHRP</a:t>
            </a:r>
          </a:p>
        </p:txBody>
      </p:sp>
      <p:cxnSp>
        <p:nvCxnSpPr>
          <p:cNvPr id="44" name="Connettore 2 43">
            <a:extLst>
              <a:ext uri="{FF2B5EF4-FFF2-40B4-BE49-F238E27FC236}">
                <a16:creationId xmlns:a16="http://schemas.microsoft.com/office/drawing/2014/main" id="{99A28100-19A9-ECA8-8C2D-27346D120BB3}"/>
              </a:ext>
            </a:extLst>
          </p:cNvPr>
          <p:cNvCxnSpPr/>
          <p:nvPr/>
        </p:nvCxnSpPr>
        <p:spPr bwMode="auto">
          <a:xfrm flipH="1">
            <a:off x="5943600" y="2963308"/>
            <a:ext cx="1066800" cy="1485900"/>
          </a:xfrm>
          <a:prstGeom prst="straightConnector1">
            <a:avLst/>
          </a:prstGeom>
          <a:solidFill>
            <a:schemeClr val="accent1"/>
          </a:solidFill>
          <a:ln w="38100"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7">
            <a:extLst>
              <a:ext uri="{FF2B5EF4-FFF2-40B4-BE49-F238E27FC236}">
                <a16:creationId xmlns:a16="http://schemas.microsoft.com/office/drawing/2014/main" id="{B9D66CED-8223-8971-8728-1F21C2D6B4FE}"/>
              </a:ext>
            </a:extLst>
          </p:cNvPr>
          <p:cNvSpPr txBox="1"/>
          <p:nvPr/>
        </p:nvSpPr>
        <p:spPr>
          <a:xfrm>
            <a:off x="5715000" y="5902927"/>
            <a:ext cx="4039023" cy="369332"/>
          </a:xfrm>
          <a:prstGeom prst="rect">
            <a:avLst/>
          </a:prstGeom>
          <a:noFill/>
        </p:spPr>
        <p:txBody>
          <a:bodyPr wrap="square" rtlCol="0">
            <a:spAutoFit/>
          </a:bodyPr>
          <a:lstStyle/>
          <a:p>
            <a:r>
              <a:rPr lang="en-US" sz="1800" b="0" dirty="0">
                <a:solidFill>
                  <a:srgbClr val="002060"/>
                </a:solidFill>
                <a:latin typeface="Arial" panose="020B0604020202020204" pitchFamily="34" charset="0"/>
                <a:cs typeface="Arial" panose="020B0604020202020204" pitchFamily="34" charset="0"/>
              </a:rPr>
              <a:t>Fast Cool Down Flow: Bottom Inlet</a:t>
            </a:r>
          </a:p>
        </p:txBody>
      </p:sp>
      <p:cxnSp>
        <p:nvCxnSpPr>
          <p:cNvPr id="48" name="Connettore 2 47">
            <a:extLst>
              <a:ext uri="{FF2B5EF4-FFF2-40B4-BE49-F238E27FC236}">
                <a16:creationId xmlns:a16="http://schemas.microsoft.com/office/drawing/2014/main" id="{8C5A4608-0251-2C1A-F970-D7417F3E7A46}"/>
              </a:ext>
            </a:extLst>
          </p:cNvPr>
          <p:cNvCxnSpPr/>
          <p:nvPr/>
        </p:nvCxnSpPr>
        <p:spPr bwMode="auto">
          <a:xfrm flipV="1">
            <a:off x="7734511" y="5515915"/>
            <a:ext cx="489227" cy="406062"/>
          </a:xfrm>
          <a:prstGeom prst="straightConnector1">
            <a:avLst/>
          </a:prstGeom>
          <a:solidFill>
            <a:schemeClr val="accent1"/>
          </a:solidFill>
          <a:ln w="38100"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Footer Placeholder 3">
            <a:extLst>
              <a:ext uri="{FF2B5EF4-FFF2-40B4-BE49-F238E27FC236}">
                <a16:creationId xmlns:a16="http://schemas.microsoft.com/office/drawing/2014/main" id="{737F5D1F-F732-1AFF-E527-0C5AE2F72E2C}"/>
              </a:ext>
            </a:extLst>
          </p:cNvPr>
          <p:cNvSpPr txBox="1">
            <a:spLocks/>
          </p:cNvSpPr>
          <p:nvPr/>
        </p:nvSpPr>
        <p:spPr>
          <a:xfrm>
            <a:off x="374713" y="5957933"/>
            <a:ext cx="1530287" cy="314326"/>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r>
              <a:rPr lang="en-US" sz="1000"/>
              <a:t>G. Wu et al | SRF 2017</a:t>
            </a:r>
            <a:endParaRPr lang="en-US" sz="1000" dirty="0"/>
          </a:p>
        </p:txBody>
      </p:sp>
      <p:sp>
        <p:nvSpPr>
          <p:cNvPr id="5" name="Segnaposto numero diapositiva 5">
            <a:extLst>
              <a:ext uri="{FF2B5EF4-FFF2-40B4-BE49-F238E27FC236}">
                <a16:creationId xmlns:a16="http://schemas.microsoft.com/office/drawing/2014/main" id="{1236DB8F-52FC-B151-8C08-E647382DDC1D}"/>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265968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6BE4F4-4592-F8DA-F4D5-E66B2F3FB056}"/>
              </a:ext>
            </a:extLst>
          </p:cNvPr>
          <p:cNvSpPr>
            <a:spLocks noGrp="1"/>
          </p:cNvSpPr>
          <p:nvPr>
            <p:ph type="title"/>
          </p:nvPr>
        </p:nvSpPr>
        <p:spPr/>
        <p:txBody>
          <a:bodyPr/>
          <a:lstStyle/>
          <a:p>
            <a:r>
              <a:rPr lang="it-IT" dirty="0"/>
              <a:t>LCLS-II </a:t>
            </a:r>
            <a:r>
              <a:rPr lang="it-IT" dirty="0" err="1"/>
              <a:t>Sensors</a:t>
            </a:r>
            <a:r>
              <a:rPr lang="it-IT" dirty="0"/>
              <a:t> on </a:t>
            </a:r>
            <a:r>
              <a:rPr lang="it-IT" dirty="0" err="1"/>
              <a:t>Prototypes</a:t>
            </a:r>
            <a:endParaRPr lang="it-IT" dirty="0"/>
          </a:p>
        </p:txBody>
      </p:sp>
      <p:sp>
        <p:nvSpPr>
          <p:cNvPr id="3" name="Segnaposto data 2">
            <a:extLst>
              <a:ext uri="{FF2B5EF4-FFF2-40B4-BE49-F238E27FC236}">
                <a16:creationId xmlns:a16="http://schemas.microsoft.com/office/drawing/2014/main" id="{1C4D1229-B1A1-AE1C-4585-5F666045D7B4}"/>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29E59486-8989-F4EF-743C-F1E2D0CC9EA9}"/>
              </a:ext>
            </a:extLst>
          </p:cNvPr>
          <p:cNvSpPr>
            <a:spLocks noGrp="1"/>
          </p:cNvSpPr>
          <p:nvPr>
            <p:ph type="ftr" sz="quarter" idx="11"/>
          </p:nvPr>
        </p:nvSpPr>
        <p:spPr/>
        <p:txBody>
          <a:bodyPr/>
          <a:lstStyle/>
          <a:p>
            <a:pPr>
              <a:defRPr/>
            </a:pPr>
            <a:fld id="{8DAD3638-8E0C-4079-83E3-101B55F74CF3}" type="slidenum">
              <a:rPr lang="en-US" altLang="it-IT" smtClean="0"/>
              <a:pPr>
                <a:defRPr/>
              </a:pPr>
              <a:t>53</a:t>
            </a:fld>
            <a:endParaRPr lang="en-US" altLang="it-IT"/>
          </a:p>
        </p:txBody>
      </p:sp>
      <p:sp>
        <p:nvSpPr>
          <p:cNvPr id="5" name="Segnaposto numero diapositiva 4">
            <a:extLst>
              <a:ext uri="{FF2B5EF4-FFF2-40B4-BE49-F238E27FC236}">
                <a16:creationId xmlns:a16="http://schemas.microsoft.com/office/drawing/2014/main" id="{674E65AC-C146-7D23-9D8F-00F56E753577}"/>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grpSp>
        <p:nvGrpSpPr>
          <p:cNvPr id="6" name="Group 13">
            <a:extLst>
              <a:ext uri="{FF2B5EF4-FFF2-40B4-BE49-F238E27FC236}">
                <a16:creationId xmlns:a16="http://schemas.microsoft.com/office/drawing/2014/main" id="{1166C9AE-072C-0736-514A-62DEFBD1DAFC}"/>
              </a:ext>
            </a:extLst>
          </p:cNvPr>
          <p:cNvGrpSpPr/>
          <p:nvPr/>
        </p:nvGrpSpPr>
        <p:grpSpPr>
          <a:xfrm>
            <a:off x="1238168" y="856181"/>
            <a:ext cx="9927825" cy="3816885"/>
            <a:chOff x="445471" y="1451077"/>
            <a:chExt cx="7981109" cy="3068444"/>
          </a:xfrm>
        </p:grpSpPr>
        <p:pic>
          <p:nvPicPr>
            <p:cNvPr id="7" name="Picture 14">
              <a:extLst>
                <a:ext uri="{FF2B5EF4-FFF2-40B4-BE49-F238E27FC236}">
                  <a16:creationId xmlns:a16="http://schemas.microsoft.com/office/drawing/2014/main" id="{C9416A5C-C5F5-E11F-C6EB-590ACC5466F5}"/>
                </a:ext>
              </a:extLst>
            </p:cNvPr>
            <p:cNvPicPr>
              <a:picLocks noChangeAspect="1"/>
            </p:cNvPicPr>
            <p:nvPr/>
          </p:nvPicPr>
          <p:blipFill rotWithShape="1">
            <a:blip r:embed="rId2"/>
            <a:srcRect t="2605" b="14061"/>
            <a:stretch/>
          </p:blipFill>
          <p:spPr>
            <a:xfrm>
              <a:off x="784094" y="1718264"/>
              <a:ext cx="7439025" cy="2482261"/>
            </a:xfrm>
            <a:prstGeom prst="rect">
              <a:avLst/>
            </a:prstGeom>
          </p:spPr>
        </p:pic>
        <p:sp>
          <p:nvSpPr>
            <p:cNvPr id="8" name="TextBox 15">
              <a:extLst>
                <a:ext uri="{FF2B5EF4-FFF2-40B4-BE49-F238E27FC236}">
                  <a16:creationId xmlns:a16="http://schemas.microsoft.com/office/drawing/2014/main" id="{112268B7-2845-C3BF-ACDC-EBB98F04255A}"/>
                </a:ext>
              </a:extLst>
            </p:cNvPr>
            <p:cNvSpPr txBox="1"/>
            <p:nvPr/>
          </p:nvSpPr>
          <p:spPr>
            <a:xfrm>
              <a:off x="2085974" y="1488092"/>
              <a:ext cx="3124200" cy="297705"/>
            </a:xfrm>
            <a:prstGeom prst="rect">
              <a:avLst/>
            </a:prstGeom>
            <a:noFill/>
          </p:spPr>
          <p:txBody>
            <a:bodyPr wrap="square" rtlCol="0">
              <a:spAutoFit/>
            </a:bodyPr>
            <a:lstStyle/>
            <a:p>
              <a:r>
                <a:rPr lang="en-US" sz="2000" dirty="0">
                  <a:solidFill>
                    <a:srgbClr val="C00000"/>
                  </a:solidFill>
                </a:rPr>
                <a:t>45-d</a:t>
              </a:r>
              <a:r>
                <a:rPr lang="en-US" sz="1800" dirty="0">
                  <a:solidFill>
                    <a:srgbClr val="C00000"/>
                  </a:solidFill>
                  <a:latin typeface="Arial" panose="020B0604020202020204" pitchFamily="34" charset="0"/>
                  <a:cs typeface="Arial" panose="020B0604020202020204" pitchFamily="34" charset="0"/>
                </a:rPr>
                <a:t>eg tilted fluxgate sensor</a:t>
              </a:r>
            </a:p>
          </p:txBody>
        </p:sp>
        <p:sp>
          <p:nvSpPr>
            <p:cNvPr id="9" name="TextBox 16">
              <a:extLst>
                <a:ext uri="{FF2B5EF4-FFF2-40B4-BE49-F238E27FC236}">
                  <a16:creationId xmlns:a16="http://schemas.microsoft.com/office/drawing/2014/main" id="{BAC01AC3-2269-8016-0C10-F93EE1AFAED8}"/>
                </a:ext>
              </a:extLst>
            </p:cNvPr>
            <p:cNvSpPr txBox="1"/>
            <p:nvPr/>
          </p:nvSpPr>
          <p:spPr>
            <a:xfrm>
              <a:off x="2085975" y="4038614"/>
              <a:ext cx="3124200" cy="480907"/>
            </a:xfrm>
            <a:prstGeom prst="rect">
              <a:avLst/>
            </a:prstGeom>
            <a:noFill/>
          </p:spPr>
          <p:txBody>
            <a:bodyPr wrap="square" rtlCol="0">
              <a:spAutoFit/>
            </a:bodyPr>
            <a:lstStyle/>
            <a:p>
              <a:r>
                <a:rPr lang="en-US" sz="1800" dirty="0">
                  <a:solidFill>
                    <a:srgbClr val="C00000"/>
                  </a:solidFill>
                  <a:latin typeface="Arial" panose="020B0604020202020204" pitchFamily="34" charset="0"/>
                  <a:cs typeface="Arial" panose="020B0604020202020204" pitchFamily="34" charset="0"/>
                </a:rPr>
                <a:t>Transverse fluxgate sensor measuring transverse field</a:t>
              </a:r>
            </a:p>
          </p:txBody>
        </p:sp>
        <p:sp>
          <p:nvSpPr>
            <p:cNvPr id="10" name="Rectangle 17">
              <a:extLst>
                <a:ext uri="{FF2B5EF4-FFF2-40B4-BE49-F238E27FC236}">
                  <a16:creationId xmlns:a16="http://schemas.microsoft.com/office/drawing/2014/main" id="{18A6F970-F5E0-7356-7DDE-800AE32AFC78}"/>
                </a:ext>
              </a:extLst>
            </p:cNvPr>
            <p:cNvSpPr/>
            <p:nvPr/>
          </p:nvSpPr>
          <p:spPr>
            <a:xfrm>
              <a:off x="1819275" y="2303039"/>
              <a:ext cx="76200" cy="79074"/>
            </a:xfrm>
            <a:prstGeom prst="rect">
              <a:avLst/>
            </a:prstGeom>
            <a:solidFill>
              <a:srgbClr val="0000F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8">
              <a:extLst>
                <a:ext uri="{FF2B5EF4-FFF2-40B4-BE49-F238E27FC236}">
                  <a16:creationId xmlns:a16="http://schemas.microsoft.com/office/drawing/2014/main" id="{EC69D5B9-9FDC-2A79-B68F-ED769225881E}"/>
                </a:ext>
              </a:extLst>
            </p:cNvPr>
            <p:cNvSpPr/>
            <p:nvPr/>
          </p:nvSpPr>
          <p:spPr>
            <a:xfrm>
              <a:off x="1809750" y="3531802"/>
              <a:ext cx="76200" cy="79074"/>
            </a:xfrm>
            <a:prstGeom prst="rec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9">
              <a:extLst>
                <a:ext uri="{FF2B5EF4-FFF2-40B4-BE49-F238E27FC236}">
                  <a16:creationId xmlns:a16="http://schemas.microsoft.com/office/drawing/2014/main" id="{93088E32-75C3-8C10-54B4-A497C7FFE303}"/>
                </a:ext>
              </a:extLst>
            </p:cNvPr>
            <p:cNvSpPr/>
            <p:nvPr/>
          </p:nvSpPr>
          <p:spPr>
            <a:xfrm>
              <a:off x="7153275" y="3522851"/>
              <a:ext cx="76200" cy="79074"/>
            </a:xfrm>
            <a:prstGeom prst="rec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0">
              <a:extLst>
                <a:ext uri="{FF2B5EF4-FFF2-40B4-BE49-F238E27FC236}">
                  <a16:creationId xmlns:a16="http://schemas.microsoft.com/office/drawing/2014/main" id="{FAE3E189-9D3B-9ECF-4856-C6B037D42A12}"/>
                </a:ext>
              </a:extLst>
            </p:cNvPr>
            <p:cNvSpPr/>
            <p:nvPr/>
          </p:nvSpPr>
          <p:spPr>
            <a:xfrm>
              <a:off x="7181850" y="2312028"/>
              <a:ext cx="76200" cy="79074"/>
            </a:xfrm>
            <a:prstGeom prst="rect">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1">
              <a:extLst>
                <a:ext uri="{FF2B5EF4-FFF2-40B4-BE49-F238E27FC236}">
                  <a16:creationId xmlns:a16="http://schemas.microsoft.com/office/drawing/2014/main" id="{5709DE5B-0393-B006-1771-79AE49660450}"/>
                </a:ext>
              </a:extLst>
            </p:cNvPr>
            <p:cNvSpPr txBox="1"/>
            <p:nvPr/>
          </p:nvSpPr>
          <p:spPr>
            <a:xfrm>
              <a:off x="6410325" y="1451077"/>
              <a:ext cx="1914525" cy="274804"/>
            </a:xfrm>
            <a:prstGeom prst="rect">
              <a:avLst/>
            </a:prstGeom>
            <a:noFill/>
          </p:spPr>
          <p:txBody>
            <a:bodyPr wrap="square" rtlCol="0">
              <a:spAutoFit/>
            </a:bodyPr>
            <a:lstStyle/>
            <a:p>
              <a:r>
                <a:rPr lang="en-US" sz="1800" dirty="0">
                  <a:solidFill>
                    <a:srgbClr val="0000FF"/>
                  </a:solidFill>
                  <a:latin typeface="Arial" panose="020B0604020202020204" pitchFamily="34" charset="0"/>
                  <a:cs typeface="Arial" panose="020B0604020202020204" pitchFamily="34" charset="0"/>
                </a:rPr>
                <a:t>Cernox sensor</a:t>
              </a:r>
            </a:p>
          </p:txBody>
        </p:sp>
        <p:cxnSp>
          <p:nvCxnSpPr>
            <p:cNvPr id="15" name="Straight Arrow Connector 22">
              <a:extLst>
                <a:ext uri="{FF2B5EF4-FFF2-40B4-BE49-F238E27FC236}">
                  <a16:creationId xmlns:a16="http://schemas.microsoft.com/office/drawing/2014/main" id="{2FBA06E3-6CEB-B565-1EBF-01F99F168331}"/>
                </a:ext>
              </a:extLst>
            </p:cNvPr>
            <p:cNvCxnSpPr>
              <a:cxnSpLocks/>
            </p:cNvCxnSpPr>
            <p:nvPr/>
          </p:nvCxnSpPr>
          <p:spPr>
            <a:xfrm>
              <a:off x="7229475" y="1785402"/>
              <a:ext cx="0" cy="517637"/>
            </a:xfrm>
            <a:prstGeom prst="straightConnector1">
              <a:avLst/>
            </a:prstGeom>
            <a:ln w="508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23">
              <a:extLst>
                <a:ext uri="{FF2B5EF4-FFF2-40B4-BE49-F238E27FC236}">
                  <a16:creationId xmlns:a16="http://schemas.microsoft.com/office/drawing/2014/main" id="{CDD67652-2605-E191-8C95-663A09D61D4E}"/>
                </a:ext>
              </a:extLst>
            </p:cNvPr>
            <p:cNvSpPr txBox="1"/>
            <p:nvPr/>
          </p:nvSpPr>
          <p:spPr>
            <a:xfrm>
              <a:off x="6512055" y="4129070"/>
              <a:ext cx="1914525" cy="274804"/>
            </a:xfrm>
            <a:prstGeom prst="rect">
              <a:avLst/>
            </a:prstGeom>
            <a:noFill/>
          </p:spPr>
          <p:txBody>
            <a:bodyPr wrap="square" rtlCol="0">
              <a:spAutoFit/>
            </a:bodyPr>
            <a:lstStyle/>
            <a:p>
              <a:r>
                <a:rPr lang="en-US" sz="1800" dirty="0">
                  <a:solidFill>
                    <a:srgbClr val="0000FF"/>
                  </a:solidFill>
                  <a:latin typeface="Arial" panose="020B0604020202020204" pitchFamily="34" charset="0"/>
                  <a:cs typeface="Arial" panose="020B0604020202020204" pitchFamily="34" charset="0"/>
                </a:rPr>
                <a:t>Cernox sensor</a:t>
              </a:r>
            </a:p>
          </p:txBody>
        </p:sp>
        <p:cxnSp>
          <p:nvCxnSpPr>
            <p:cNvPr id="17" name="Straight Arrow Connector 24">
              <a:extLst>
                <a:ext uri="{FF2B5EF4-FFF2-40B4-BE49-F238E27FC236}">
                  <a16:creationId xmlns:a16="http://schemas.microsoft.com/office/drawing/2014/main" id="{E01C49E6-46C4-DEE3-F339-FCECDEB954F4}"/>
                </a:ext>
              </a:extLst>
            </p:cNvPr>
            <p:cNvCxnSpPr>
              <a:cxnSpLocks/>
            </p:cNvCxnSpPr>
            <p:nvPr/>
          </p:nvCxnSpPr>
          <p:spPr>
            <a:xfrm flipV="1">
              <a:off x="7191375" y="3707642"/>
              <a:ext cx="1" cy="385902"/>
            </a:xfrm>
            <a:prstGeom prst="straightConnector1">
              <a:avLst/>
            </a:prstGeom>
            <a:ln w="508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25">
              <a:extLst>
                <a:ext uri="{FF2B5EF4-FFF2-40B4-BE49-F238E27FC236}">
                  <a16:creationId xmlns:a16="http://schemas.microsoft.com/office/drawing/2014/main" id="{E5E90EEF-3B23-E602-CFE5-DA1C0C283B18}"/>
                </a:ext>
              </a:extLst>
            </p:cNvPr>
            <p:cNvCxnSpPr>
              <a:cxnSpLocks/>
            </p:cNvCxnSpPr>
            <p:nvPr/>
          </p:nvCxnSpPr>
          <p:spPr>
            <a:xfrm flipV="1">
              <a:off x="1847850" y="3686175"/>
              <a:ext cx="9525" cy="514351"/>
            </a:xfrm>
            <a:prstGeom prst="straightConnector1">
              <a:avLst/>
            </a:prstGeom>
            <a:ln w="508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26">
              <a:extLst>
                <a:ext uri="{FF2B5EF4-FFF2-40B4-BE49-F238E27FC236}">
                  <a16:creationId xmlns:a16="http://schemas.microsoft.com/office/drawing/2014/main" id="{1098351A-35E2-0825-0161-869F91796A09}"/>
                </a:ext>
              </a:extLst>
            </p:cNvPr>
            <p:cNvCxnSpPr>
              <a:cxnSpLocks/>
            </p:cNvCxnSpPr>
            <p:nvPr/>
          </p:nvCxnSpPr>
          <p:spPr>
            <a:xfrm>
              <a:off x="1857375" y="1793563"/>
              <a:ext cx="1" cy="435288"/>
            </a:xfrm>
            <a:prstGeom prst="straightConnector1">
              <a:avLst/>
            </a:prstGeom>
            <a:ln w="508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27">
              <a:extLst>
                <a:ext uri="{FF2B5EF4-FFF2-40B4-BE49-F238E27FC236}">
                  <a16:creationId xmlns:a16="http://schemas.microsoft.com/office/drawing/2014/main" id="{4A28D9B1-BDFF-528C-E2B7-1E2A42E37985}"/>
                </a:ext>
              </a:extLst>
            </p:cNvPr>
            <p:cNvSpPr txBox="1"/>
            <p:nvPr/>
          </p:nvSpPr>
          <p:spPr>
            <a:xfrm>
              <a:off x="445471" y="4101329"/>
              <a:ext cx="1914525" cy="274804"/>
            </a:xfrm>
            <a:prstGeom prst="rect">
              <a:avLst/>
            </a:prstGeom>
            <a:noFill/>
          </p:spPr>
          <p:txBody>
            <a:bodyPr wrap="square" rtlCol="0">
              <a:spAutoFit/>
            </a:bodyPr>
            <a:lstStyle/>
            <a:p>
              <a:r>
                <a:rPr lang="en-US" sz="1800" dirty="0">
                  <a:solidFill>
                    <a:srgbClr val="0000FF"/>
                  </a:solidFill>
                  <a:latin typeface="Arial" panose="020B0604020202020204" pitchFamily="34" charset="0"/>
                  <a:cs typeface="Arial" panose="020B0604020202020204" pitchFamily="34" charset="0"/>
                </a:rPr>
                <a:t>Cernox sensor</a:t>
              </a:r>
            </a:p>
          </p:txBody>
        </p:sp>
        <p:sp>
          <p:nvSpPr>
            <p:cNvPr id="21" name="TextBox 28">
              <a:extLst>
                <a:ext uri="{FF2B5EF4-FFF2-40B4-BE49-F238E27FC236}">
                  <a16:creationId xmlns:a16="http://schemas.microsoft.com/office/drawing/2014/main" id="{028B37E9-0D14-9D7C-D734-74D6E9A16A2E}"/>
                </a:ext>
              </a:extLst>
            </p:cNvPr>
            <p:cNvSpPr txBox="1"/>
            <p:nvPr/>
          </p:nvSpPr>
          <p:spPr>
            <a:xfrm>
              <a:off x="670180" y="1507564"/>
              <a:ext cx="1914525" cy="274804"/>
            </a:xfrm>
            <a:prstGeom prst="rect">
              <a:avLst/>
            </a:prstGeom>
            <a:noFill/>
          </p:spPr>
          <p:txBody>
            <a:bodyPr wrap="square" rtlCol="0">
              <a:spAutoFit/>
            </a:bodyPr>
            <a:lstStyle/>
            <a:p>
              <a:r>
                <a:rPr lang="en-US" sz="1800" dirty="0">
                  <a:solidFill>
                    <a:srgbClr val="0000FF"/>
                  </a:solidFill>
                  <a:latin typeface="Arial" panose="020B0604020202020204" pitchFamily="34" charset="0"/>
                  <a:cs typeface="Arial" panose="020B0604020202020204" pitchFamily="34" charset="0"/>
                </a:rPr>
                <a:t>Cernox sensor</a:t>
              </a:r>
            </a:p>
          </p:txBody>
        </p:sp>
        <p:sp>
          <p:nvSpPr>
            <p:cNvPr id="22" name="Rectangle 29">
              <a:extLst>
                <a:ext uri="{FF2B5EF4-FFF2-40B4-BE49-F238E27FC236}">
                  <a16:creationId xmlns:a16="http://schemas.microsoft.com/office/drawing/2014/main" id="{756D6B79-C071-35D5-6ADA-8AFAFF9CC89B}"/>
                </a:ext>
              </a:extLst>
            </p:cNvPr>
            <p:cNvSpPr/>
            <p:nvPr/>
          </p:nvSpPr>
          <p:spPr>
            <a:xfrm>
              <a:off x="4286250" y="2011207"/>
              <a:ext cx="371475" cy="300821"/>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30">
              <a:extLst>
                <a:ext uri="{FF2B5EF4-FFF2-40B4-BE49-F238E27FC236}">
                  <a16:creationId xmlns:a16="http://schemas.microsoft.com/office/drawing/2014/main" id="{960E7F0E-C9F2-7E4A-C92A-A3920B6E4D24}"/>
                </a:ext>
              </a:extLst>
            </p:cNvPr>
            <p:cNvSpPr txBox="1"/>
            <p:nvPr/>
          </p:nvSpPr>
          <p:spPr>
            <a:xfrm>
              <a:off x="3721715" y="3686175"/>
              <a:ext cx="1488459" cy="274804"/>
            </a:xfrm>
            <a:prstGeom prst="rect">
              <a:avLst/>
            </a:prstGeom>
            <a:solidFill>
              <a:schemeClr val="accent5">
                <a:lumMod val="20000"/>
                <a:lumOff val="80000"/>
              </a:schemeClr>
            </a:solidFill>
          </p:spPr>
          <p:txBody>
            <a:bodyPr wrap="square" rtlCol="0">
              <a:spAutoFit/>
            </a:bodyPr>
            <a:lstStyle/>
            <a:p>
              <a:pPr algn="ctr"/>
              <a:r>
                <a:rPr lang="en-US" sz="1800" dirty="0">
                  <a:latin typeface="Arial" panose="020B0604020202020204" pitchFamily="34" charset="0"/>
                  <a:cs typeface="Arial" panose="020B0604020202020204" pitchFamily="34" charset="0"/>
                </a:rPr>
                <a:t>Helium Inlet</a:t>
              </a:r>
            </a:p>
          </p:txBody>
        </p:sp>
        <p:cxnSp>
          <p:nvCxnSpPr>
            <p:cNvPr id="24" name="Straight Arrow Connector 31">
              <a:extLst>
                <a:ext uri="{FF2B5EF4-FFF2-40B4-BE49-F238E27FC236}">
                  <a16:creationId xmlns:a16="http://schemas.microsoft.com/office/drawing/2014/main" id="{58BD98D2-B3DE-06C6-6E9F-493ADBFB1CBD}"/>
                </a:ext>
              </a:extLst>
            </p:cNvPr>
            <p:cNvCxnSpPr>
              <a:cxnSpLocks/>
            </p:cNvCxnSpPr>
            <p:nvPr/>
          </p:nvCxnSpPr>
          <p:spPr>
            <a:xfrm>
              <a:off x="5235593" y="3915607"/>
              <a:ext cx="962865" cy="9731"/>
            </a:xfrm>
            <a:prstGeom prst="straightConnector1">
              <a:avLst/>
            </a:prstGeom>
            <a:ln w="34925">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2">
              <a:extLst>
                <a:ext uri="{FF2B5EF4-FFF2-40B4-BE49-F238E27FC236}">
                  <a16:creationId xmlns:a16="http://schemas.microsoft.com/office/drawing/2014/main" id="{2C84461D-C9AA-9B22-ED78-9FF1F226378B}"/>
                </a:ext>
              </a:extLst>
            </p:cNvPr>
            <p:cNvCxnSpPr>
              <a:cxnSpLocks/>
            </p:cNvCxnSpPr>
            <p:nvPr/>
          </p:nvCxnSpPr>
          <p:spPr>
            <a:xfrm flipH="1" flipV="1">
              <a:off x="2842792" y="3935010"/>
              <a:ext cx="878924" cy="6445"/>
            </a:xfrm>
            <a:prstGeom prst="straightConnector1">
              <a:avLst/>
            </a:prstGeom>
            <a:ln w="34925">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TextBox 33">
              <a:extLst>
                <a:ext uri="{FF2B5EF4-FFF2-40B4-BE49-F238E27FC236}">
                  <a16:creationId xmlns:a16="http://schemas.microsoft.com/office/drawing/2014/main" id="{A306170F-55FD-6625-B101-57B5FB78EB3F}"/>
                </a:ext>
              </a:extLst>
            </p:cNvPr>
            <p:cNvSpPr txBox="1"/>
            <p:nvPr/>
          </p:nvSpPr>
          <p:spPr>
            <a:xfrm>
              <a:off x="4718797" y="1942696"/>
              <a:ext cx="1943180" cy="274804"/>
            </a:xfrm>
            <a:prstGeom prst="rect">
              <a:avLst/>
            </a:prstGeom>
            <a:solidFill>
              <a:schemeClr val="accent5">
                <a:lumMod val="20000"/>
                <a:lumOff val="80000"/>
              </a:schemeClr>
            </a:solidFill>
          </p:spPr>
          <p:txBody>
            <a:bodyPr wrap="square" rtlCol="0">
              <a:spAutoFit/>
            </a:bodyPr>
            <a:lstStyle/>
            <a:p>
              <a:pPr algn="ctr"/>
              <a:r>
                <a:rPr lang="en-US" sz="1800" dirty="0">
                  <a:latin typeface="Arial" panose="020B0604020202020204" pitchFamily="34" charset="0"/>
                  <a:cs typeface="Arial" panose="020B0604020202020204" pitchFamily="34" charset="0"/>
                </a:rPr>
                <a:t>Helium Return</a:t>
              </a:r>
            </a:p>
          </p:txBody>
        </p:sp>
      </p:grpSp>
      <p:grpSp>
        <p:nvGrpSpPr>
          <p:cNvPr id="27" name="Group 71">
            <a:extLst>
              <a:ext uri="{FF2B5EF4-FFF2-40B4-BE49-F238E27FC236}">
                <a16:creationId xmlns:a16="http://schemas.microsoft.com/office/drawing/2014/main" id="{E28ABD74-DB82-B951-61BF-3D0BAA59709A}"/>
              </a:ext>
            </a:extLst>
          </p:cNvPr>
          <p:cNvGrpSpPr/>
          <p:nvPr/>
        </p:nvGrpSpPr>
        <p:grpSpPr>
          <a:xfrm>
            <a:off x="2428921" y="4377499"/>
            <a:ext cx="7766692" cy="1849151"/>
            <a:chOff x="217331" y="4281600"/>
            <a:chExt cx="8672513" cy="2064815"/>
          </a:xfrm>
        </p:grpSpPr>
        <p:pic>
          <p:nvPicPr>
            <p:cNvPr id="28" name="Content Placeholder 10">
              <a:extLst>
                <a:ext uri="{FF2B5EF4-FFF2-40B4-BE49-F238E27FC236}">
                  <a16:creationId xmlns:a16="http://schemas.microsoft.com/office/drawing/2014/main" id="{B063FB86-1CA4-D4FF-3484-2620066A5EE6}"/>
                </a:ext>
              </a:extLst>
            </p:cNvPr>
            <p:cNvPicPr>
              <a:picLocks noChangeAspect="1"/>
            </p:cNvPicPr>
            <p:nvPr/>
          </p:nvPicPr>
          <p:blipFill rotWithShape="1">
            <a:blip r:embed="rId3">
              <a:extLst>
                <a:ext uri="{28A0092B-C50C-407E-A947-70E740481C1C}">
                  <a14:useLocalDpi xmlns:a14="http://schemas.microsoft.com/office/drawing/2010/main" val="0"/>
                </a:ext>
              </a:extLst>
            </a:blip>
            <a:srcRect t="11608" b="61660"/>
            <a:stretch/>
          </p:blipFill>
          <p:spPr>
            <a:xfrm>
              <a:off x="217331" y="5036598"/>
              <a:ext cx="8672513" cy="1309817"/>
            </a:xfrm>
            <a:prstGeom prst="rect">
              <a:avLst/>
            </a:prstGeom>
          </p:spPr>
        </p:pic>
        <p:sp>
          <p:nvSpPr>
            <p:cNvPr id="29" name="Rectangle: Rounded Corners 39">
              <a:extLst>
                <a:ext uri="{FF2B5EF4-FFF2-40B4-BE49-F238E27FC236}">
                  <a16:creationId xmlns:a16="http://schemas.microsoft.com/office/drawing/2014/main" id="{F337830A-AEDC-D5F9-55BB-11855E81D559}"/>
                </a:ext>
              </a:extLst>
            </p:cNvPr>
            <p:cNvSpPr/>
            <p:nvPr/>
          </p:nvSpPr>
          <p:spPr>
            <a:xfrm>
              <a:off x="765682" y="5733670"/>
              <a:ext cx="918322" cy="37906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Rounded Corners 40">
              <a:extLst>
                <a:ext uri="{FF2B5EF4-FFF2-40B4-BE49-F238E27FC236}">
                  <a16:creationId xmlns:a16="http://schemas.microsoft.com/office/drawing/2014/main" id="{25567C4C-E083-F943-68EB-063FEA1BE1ED}"/>
                </a:ext>
              </a:extLst>
            </p:cNvPr>
            <p:cNvSpPr/>
            <p:nvPr/>
          </p:nvSpPr>
          <p:spPr>
            <a:xfrm>
              <a:off x="3489832" y="5733670"/>
              <a:ext cx="918322" cy="37906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Rounded Corners 41">
              <a:extLst>
                <a:ext uri="{FF2B5EF4-FFF2-40B4-BE49-F238E27FC236}">
                  <a16:creationId xmlns:a16="http://schemas.microsoft.com/office/drawing/2014/main" id="{99FA0128-7FF0-0639-B16C-E6F3F2EEAE08}"/>
                </a:ext>
              </a:extLst>
            </p:cNvPr>
            <p:cNvSpPr/>
            <p:nvPr/>
          </p:nvSpPr>
          <p:spPr>
            <a:xfrm>
              <a:off x="4485194" y="5733670"/>
              <a:ext cx="918322" cy="37906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Rounded Corners 42">
              <a:extLst>
                <a:ext uri="{FF2B5EF4-FFF2-40B4-BE49-F238E27FC236}">
                  <a16:creationId xmlns:a16="http://schemas.microsoft.com/office/drawing/2014/main" id="{D369EB72-26D8-68DC-F851-452E1775F302}"/>
                </a:ext>
              </a:extLst>
            </p:cNvPr>
            <p:cNvSpPr/>
            <p:nvPr/>
          </p:nvSpPr>
          <p:spPr>
            <a:xfrm>
              <a:off x="7211063" y="5733669"/>
              <a:ext cx="918322" cy="37906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33" name="Straight Arrow Connector 43">
              <a:extLst>
                <a:ext uri="{FF2B5EF4-FFF2-40B4-BE49-F238E27FC236}">
                  <a16:creationId xmlns:a16="http://schemas.microsoft.com/office/drawing/2014/main" id="{324C7331-1837-8222-3195-5DB52ED33677}"/>
                </a:ext>
              </a:extLst>
            </p:cNvPr>
            <p:cNvCxnSpPr>
              <a:cxnSpLocks/>
            </p:cNvCxnSpPr>
            <p:nvPr/>
          </p:nvCxnSpPr>
          <p:spPr>
            <a:xfrm>
              <a:off x="7573013" y="4977559"/>
              <a:ext cx="0" cy="756109"/>
            </a:xfrm>
            <a:prstGeom prst="straightConnector1">
              <a:avLst/>
            </a:prstGeom>
            <a:ln w="34925">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45">
              <a:extLst>
                <a:ext uri="{FF2B5EF4-FFF2-40B4-BE49-F238E27FC236}">
                  <a16:creationId xmlns:a16="http://schemas.microsoft.com/office/drawing/2014/main" id="{25C1A744-9369-D0A4-912C-0FC769EBF958}"/>
                </a:ext>
              </a:extLst>
            </p:cNvPr>
            <p:cNvCxnSpPr>
              <a:cxnSpLocks/>
            </p:cNvCxnSpPr>
            <p:nvPr/>
          </p:nvCxnSpPr>
          <p:spPr>
            <a:xfrm>
              <a:off x="4772663" y="4977560"/>
              <a:ext cx="0" cy="756109"/>
            </a:xfrm>
            <a:prstGeom prst="straightConnector1">
              <a:avLst/>
            </a:prstGeom>
            <a:ln w="34925">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46">
              <a:extLst>
                <a:ext uri="{FF2B5EF4-FFF2-40B4-BE49-F238E27FC236}">
                  <a16:creationId xmlns:a16="http://schemas.microsoft.com/office/drawing/2014/main" id="{5465CF52-F418-879C-8053-0FE835BBEF2B}"/>
                </a:ext>
              </a:extLst>
            </p:cNvPr>
            <p:cNvCxnSpPr>
              <a:cxnSpLocks/>
            </p:cNvCxnSpPr>
            <p:nvPr/>
          </p:nvCxnSpPr>
          <p:spPr>
            <a:xfrm>
              <a:off x="1384322" y="4977559"/>
              <a:ext cx="0" cy="756109"/>
            </a:xfrm>
            <a:prstGeom prst="straightConnector1">
              <a:avLst/>
            </a:prstGeom>
            <a:ln w="34925">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47">
              <a:extLst>
                <a:ext uri="{FF2B5EF4-FFF2-40B4-BE49-F238E27FC236}">
                  <a16:creationId xmlns:a16="http://schemas.microsoft.com/office/drawing/2014/main" id="{FE1EBB7E-F73F-495D-1982-A246D0067CB4}"/>
                </a:ext>
              </a:extLst>
            </p:cNvPr>
            <p:cNvCxnSpPr>
              <a:cxnSpLocks/>
            </p:cNvCxnSpPr>
            <p:nvPr/>
          </p:nvCxnSpPr>
          <p:spPr>
            <a:xfrm>
              <a:off x="3877313" y="4977559"/>
              <a:ext cx="0" cy="756109"/>
            </a:xfrm>
            <a:prstGeom prst="straightConnector1">
              <a:avLst/>
            </a:prstGeom>
            <a:ln w="34925">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49">
              <a:extLst>
                <a:ext uri="{FF2B5EF4-FFF2-40B4-BE49-F238E27FC236}">
                  <a16:creationId xmlns:a16="http://schemas.microsoft.com/office/drawing/2014/main" id="{DCFC77D0-B4B0-85C8-8DA8-77AE228A8791}"/>
                </a:ext>
              </a:extLst>
            </p:cNvPr>
            <p:cNvCxnSpPr/>
            <p:nvPr/>
          </p:nvCxnSpPr>
          <p:spPr>
            <a:xfrm>
              <a:off x="1384322" y="4977559"/>
              <a:ext cx="6188691" cy="0"/>
            </a:xfrm>
            <a:prstGeom prst="line">
              <a:avLst/>
            </a:prstGeom>
            <a:ln w="31750">
              <a:solidFill>
                <a:srgbClr val="0000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50">
              <a:extLst>
                <a:ext uri="{FF2B5EF4-FFF2-40B4-BE49-F238E27FC236}">
                  <a16:creationId xmlns:a16="http://schemas.microsoft.com/office/drawing/2014/main" id="{82BF3B6E-C2D0-E02B-C362-C87B5CD25FF8}"/>
                </a:ext>
              </a:extLst>
            </p:cNvPr>
            <p:cNvCxnSpPr>
              <a:cxnSpLocks/>
            </p:cNvCxnSpPr>
            <p:nvPr/>
          </p:nvCxnSpPr>
          <p:spPr>
            <a:xfrm>
              <a:off x="4772663" y="4413536"/>
              <a:ext cx="0" cy="564023"/>
            </a:xfrm>
            <a:prstGeom prst="line">
              <a:avLst/>
            </a:prstGeom>
            <a:ln w="7620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TextBox 57">
              <a:extLst>
                <a:ext uri="{FF2B5EF4-FFF2-40B4-BE49-F238E27FC236}">
                  <a16:creationId xmlns:a16="http://schemas.microsoft.com/office/drawing/2014/main" id="{D3C09990-8150-765F-8ECD-4E9B04A23F13}"/>
                </a:ext>
              </a:extLst>
            </p:cNvPr>
            <p:cNvSpPr txBox="1"/>
            <p:nvPr/>
          </p:nvSpPr>
          <p:spPr>
            <a:xfrm>
              <a:off x="4944355" y="4281600"/>
              <a:ext cx="2447925" cy="584775"/>
            </a:xfrm>
            <a:prstGeom prst="rect">
              <a:avLst/>
            </a:prstGeom>
            <a:noFill/>
          </p:spPr>
          <p:txBody>
            <a:bodyPr wrap="square" rtlCol="0">
              <a:spAutoFit/>
            </a:bodyPr>
            <a:lstStyle/>
            <a:p>
              <a:r>
                <a:rPr lang="en-US" sz="1600" dirty="0">
                  <a:solidFill>
                    <a:srgbClr val="0000FF"/>
                  </a:solidFill>
                  <a:latin typeface="Arial" panose="020B0604020202020204" pitchFamily="34" charset="0"/>
                  <a:cs typeface="Arial" panose="020B0604020202020204" pitchFamily="34" charset="0"/>
                </a:rPr>
                <a:t>Four Cavities Fully Instrumented</a:t>
              </a:r>
            </a:p>
          </p:txBody>
        </p:sp>
      </p:grpSp>
    </p:spTree>
    <p:extLst>
      <p:ext uri="{BB962C8B-B14F-4D97-AF65-F5344CB8AC3E}">
        <p14:creationId xmlns:p14="http://schemas.microsoft.com/office/powerpoint/2010/main" val="82531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30E31F-6321-EB9C-40B5-F4A385AA5BE0}"/>
              </a:ext>
            </a:extLst>
          </p:cNvPr>
          <p:cNvSpPr>
            <a:spLocks noGrp="1"/>
          </p:cNvSpPr>
          <p:nvPr>
            <p:ph type="title"/>
          </p:nvPr>
        </p:nvSpPr>
        <p:spPr/>
        <p:txBody>
          <a:bodyPr/>
          <a:lstStyle/>
          <a:p>
            <a:r>
              <a:rPr lang="it-IT" dirty="0"/>
              <a:t>LCLS-II: Overall</a:t>
            </a:r>
            <a:r>
              <a:rPr lang="it-IT" spc="-67" dirty="0"/>
              <a:t> </a:t>
            </a:r>
            <a:r>
              <a:rPr lang="it-IT" dirty="0" err="1"/>
              <a:t>Cryomodule</a:t>
            </a:r>
            <a:r>
              <a:rPr lang="it-IT" dirty="0"/>
              <a:t> Performance</a:t>
            </a:r>
          </a:p>
        </p:txBody>
      </p:sp>
      <p:sp>
        <p:nvSpPr>
          <p:cNvPr id="3" name="Segnaposto data 2">
            <a:extLst>
              <a:ext uri="{FF2B5EF4-FFF2-40B4-BE49-F238E27FC236}">
                <a16:creationId xmlns:a16="http://schemas.microsoft.com/office/drawing/2014/main" id="{96D176F3-8B82-8371-AAEA-EE883250EC8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A568D81B-8AAF-3611-304F-8B323956D188}"/>
              </a:ext>
            </a:extLst>
          </p:cNvPr>
          <p:cNvSpPr>
            <a:spLocks noGrp="1"/>
          </p:cNvSpPr>
          <p:nvPr>
            <p:ph type="ftr" sz="quarter" idx="11"/>
          </p:nvPr>
        </p:nvSpPr>
        <p:spPr/>
        <p:txBody>
          <a:bodyPr/>
          <a:lstStyle/>
          <a:p>
            <a:pPr>
              <a:defRPr/>
            </a:pPr>
            <a:fld id="{8DAD3638-8E0C-4079-83E3-101B55F74CF3}" type="slidenum">
              <a:rPr lang="en-US" altLang="it-IT" smtClean="0"/>
              <a:pPr>
                <a:defRPr/>
              </a:pPr>
              <a:t>54</a:t>
            </a:fld>
            <a:endParaRPr lang="en-US" altLang="it-IT"/>
          </a:p>
        </p:txBody>
      </p:sp>
      <p:sp>
        <p:nvSpPr>
          <p:cNvPr id="5" name="Segnaposto numero diapositiva 4">
            <a:extLst>
              <a:ext uri="{FF2B5EF4-FFF2-40B4-BE49-F238E27FC236}">
                <a16:creationId xmlns:a16="http://schemas.microsoft.com/office/drawing/2014/main" id="{1225670F-FBFB-8307-218A-8B2CAC09E781}"/>
              </a:ext>
            </a:extLst>
          </p:cNvPr>
          <p:cNvSpPr>
            <a:spLocks noGrp="1"/>
          </p:cNvSpPr>
          <p:nvPr>
            <p:ph type="sldNum" sz="quarter" idx="4"/>
          </p:nvPr>
        </p:nvSpPr>
        <p:spPr/>
        <p:txBody>
          <a:bodyPr/>
          <a:lstStyle/>
          <a:p>
            <a:pPr>
              <a:defRPr/>
            </a:pPr>
            <a:r>
              <a:rPr lang="it-IT" altLang="it-IT" sz="1000" b="1"/>
              <a:t>IASF - CP Seminar #8</a:t>
            </a:r>
          </a:p>
          <a:p>
            <a:pPr>
              <a:defRPr/>
            </a:pPr>
            <a:r>
              <a:rPr lang="it-IT" altLang="it-IT" i="0">
                <a:solidFill>
                  <a:schemeClr val="tx1"/>
                </a:solidFill>
              </a:rPr>
              <a:t>Shenzhen, 10 March 2023</a:t>
            </a:r>
            <a:endParaRPr lang="en-US" altLang="it-IT" i="0" dirty="0">
              <a:solidFill>
                <a:schemeClr val="tx1"/>
              </a:solidFill>
            </a:endParaRPr>
          </a:p>
        </p:txBody>
      </p:sp>
      <p:pic>
        <p:nvPicPr>
          <p:cNvPr id="6" name="object 4">
            <a:extLst>
              <a:ext uri="{FF2B5EF4-FFF2-40B4-BE49-F238E27FC236}">
                <a16:creationId xmlns:a16="http://schemas.microsoft.com/office/drawing/2014/main" id="{7B170D7E-8804-D996-12A7-3EC0620AC11B}"/>
              </a:ext>
            </a:extLst>
          </p:cNvPr>
          <p:cNvPicPr/>
          <p:nvPr/>
        </p:nvPicPr>
        <p:blipFill>
          <a:blip r:embed="rId2" cstate="print"/>
          <a:stretch>
            <a:fillRect/>
          </a:stretch>
        </p:blipFill>
        <p:spPr>
          <a:xfrm>
            <a:off x="409504" y="1840340"/>
            <a:ext cx="5167648" cy="3956428"/>
          </a:xfrm>
          <a:prstGeom prst="rect">
            <a:avLst/>
          </a:prstGeom>
        </p:spPr>
      </p:pic>
      <p:pic>
        <p:nvPicPr>
          <p:cNvPr id="7" name="object 5">
            <a:extLst>
              <a:ext uri="{FF2B5EF4-FFF2-40B4-BE49-F238E27FC236}">
                <a16:creationId xmlns:a16="http://schemas.microsoft.com/office/drawing/2014/main" id="{8E73F07D-536C-BA00-2265-3CC41A2A8565}"/>
              </a:ext>
            </a:extLst>
          </p:cNvPr>
          <p:cNvPicPr/>
          <p:nvPr/>
        </p:nvPicPr>
        <p:blipFill>
          <a:blip r:embed="rId3" cstate="print"/>
          <a:stretch>
            <a:fillRect/>
          </a:stretch>
        </p:blipFill>
        <p:spPr>
          <a:xfrm>
            <a:off x="6422193" y="1828023"/>
            <a:ext cx="5216415" cy="3954521"/>
          </a:xfrm>
          <a:prstGeom prst="rect">
            <a:avLst/>
          </a:prstGeom>
        </p:spPr>
      </p:pic>
      <p:sp>
        <p:nvSpPr>
          <p:cNvPr id="8" name="object 8">
            <a:extLst>
              <a:ext uri="{FF2B5EF4-FFF2-40B4-BE49-F238E27FC236}">
                <a16:creationId xmlns:a16="http://schemas.microsoft.com/office/drawing/2014/main" id="{75F49023-24C8-70BB-7748-A06BACC24702}"/>
              </a:ext>
            </a:extLst>
          </p:cNvPr>
          <p:cNvSpPr txBox="1"/>
          <p:nvPr/>
        </p:nvSpPr>
        <p:spPr>
          <a:xfrm>
            <a:off x="345863" y="6001465"/>
            <a:ext cx="2643522" cy="233397"/>
          </a:xfrm>
          <a:prstGeom prst="rect">
            <a:avLst/>
          </a:prstGeom>
        </p:spPr>
        <p:txBody>
          <a:bodyPr vert="horz" wrap="square" lIns="0" tIns="17780" rIns="0" bIns="0" rtlCol="0">
            <a:spAutoFit/>
          </a:bodyPr>
          <a:lstStyle/>
          <a:p>
            <a:pPr marL="16933">
              <a:spcBef>
                <a:spcPts val="140"/>
              </a:spcBef>
            </a:pPr>
            <a:r>
              <a:rPr dirty="0">
                <a:latin typeface="Arial"/>
                <a:cs typeface="Arial"/>
              </a:rPr>
              <a:t>Dan</a:t>
            </a:r>
            <a:r>
              <a:rPr spc="-20" dirty="0">
                <a:latin typeface="Arial"/>
                <a:cs typeface="Arial"/>
              </a:rPr>
              <a:t> </a:t>
            </a:r>
            <a:r>
              <a:rPr spc="-13" dirty="0">
                <a:latin typeface="Arial"/>
                <a:cs typeface="Arial"/>
              </a:rPr>
              <a:t>Gonnella</a:t>
            </a:r>
            <a:r>
              <a:rPr lang="it-IT" spc="-13" dirty="0">
                <a:latin typeface="Arial"/>
                <a:cs typeface="Arial"/>
              </a:rPr>
              <a:t> </a:t>
            </a:r>
            <a:r>
              <a:rPr lang="it-IT" b="0" spc="-13" dirty="0" err="1">
                <a:latin typeface="Arial"/>
                <a:cs typeface="Arial"/>
              </a:rPr>
              <a:t>at</a:t>
            </a:r>
            <a:r>
              <a:rPr lang="it-IT" b="0" spc="-13" dirty="0">
                <a:latin typeface="Arial"/>
                <a:cs typeface="Arial"/>
              </a:rPr>
              <a:t> TTC 2020</a:t>
            </a:r>
            <a:endParaRPr b="0" dirty="0">
              <a:latin typeface="Arial"/>
              <a:cs typeface="Arial"/>
            </a:endParaRPr>
          </a:p>
        </p:txBody>
      </p:sp>
      <p:sp>
        <p:nvSpPr>
          <p:cNvPr id="9" name="CasellaDiTesto 8">
            <a:extLst>
              <a:ext uri="{FF2B5EF4-FFF2-40B4-BE49-F238E27FC236}">
                <a16:creationId xmlns:a16="http://schemas.microsoft.com/office/drawing/2014/main" id="{1A629468-FF11-07D1-0B1D-D892F1973F17}"/>
              </a:ext>
            </a:extLst>
          </p:cNvPr>
          <p:cNvSpPr txBox="1"/>
          <p:nvPr/>
        </p:nvSpPr>
        <p:spPr>
          <a:xfrm>
            <a:off x="762000" y="875503"/>
            <a:ext cx="10118796" cy="736099"/>
          </a:xfrm>
          <a:prstGeom prst="rect">
            <a:avLst/>
          </a:prstGeom>
          <a:noFill/>
        </p:spPr>
        <p:txBody>
          <a:bodyPr wrap="none" rtlCol="0">
            <a:spAutoFit/>
          </a:bodyPr>
          <a:lstStyle/>
          <a:p>
            <a:pPr marL="12700">
              <a:lnSpc>
                <a:spcPct val="100000"/>
              </a:lnSpc>
              <a:spcBef>
                <a:spcPts val="695"/>
              </a:spcBef>
            </a:pPr>
            <a:r>
              <a:rPr lang="it-IT" sz="1800" b="0" dirty="0" err="1">
                <a:solidFill>
                  <a:srgbClr val="002060"/>
                </a:solidFill>
                <a:latin typeface="Arial"/>
                <a:cs typeface="Arial"/>
              </a:rPr>
              <a:t>Successful</a:t>
            </a:r>
            <a:r>
              <a:rPr lang="it-IT" sz="1800" b="0" spc="-60" dirty="0">
                <a:solidFill>
                  <a:srgbClr val="002060"/>
                </a:solidFill>
                <a:latin typeface="Arial"/>
                <a:cs typeface="Arial"/>
              </a:rPr>
              <a:t> </a:t>
            </a:r>
            <a:r>
              <a:rPr lang="it-IT" sz="1800" b="0" spc="-10" dirty="0" err="1">
                <a:solidFill>
                  <a:srgbClr val="002060"/>
                </a:solidFill>
                <a:latin typeface="Arial"/>
                <a:cs typeface="Arial"/>
              </a:rPr>
              <a:t>demonstration</a:t>
            </a:r>
            <a:r>
              <a:rPr lang="it-IT" sz="1800" b="0" spc="-25" dirty="0">
                <a:solidFill>
                  <a:srgbClr val="002060"/>
                </a:solidFill>
                <a:latin typeface="Arial"/>
                <a:cs typeface="Arial"/>
              </a:rPr>
              <a:t> </a:t>
            </a:r>
            <a:r>
              <a:rPr lang="it-IT" sz="1800" b="0" dirty="0">
                <a:solidFill>
                  <a:srgbClr val="002060"/>
                </a:solidFill>
                <a:latin typeface="Arial"/>
                <a:cs typeface="Arial"/>
              </a:rPr>
              <a:t>of</a:t>
            </a:r>
            <a:r>
              <a:rPr lang="it-IT" sz="1800" b="0" spc="-30" dirty="0">
                <a:solidFill>
                  <a:srgbClr val="002060"/>
                </a:solidFill>
                <a:latin typeface="Arial"/>
                <a:cs typeface="Arial"/>
              </a:rPr>
              <a:t> </a:t>
            </a:r>
            <a:r>
              <a:rPr lang="it-IT" sz="1800" b="0" dirty="0">
                <a:solidFill>
                  <a:srgbClr val="002060"/>
                </a:solidFill>
                <a:latin typeface="Arial"/>
                <a:cs typeface="Arial"/>
              </a:rPr>
              <a:t>the</a:t>
            </a:r>
            <a:r>
              <a:rPr lang="it-IT" sz="1800" b="0" spc="-45" dirty="0">
                <a:solidFill>
                  <a:srgbClr val="002060"/>
                </a:solidFill>
                <a:latin typeface="Arial"/>
                <a:cs typeface="Arial"/>
              </a:rPr>
              <a:t> </a:t>
            </a:r>
            <a:r>
              <a:rPr lang="it-IT" sz="1800" b="0" dirty="0">
                <a:solidFill>
                  <a:srgbClr val="002060"/>
                </a:solidFill>
                <a:latin typeface="Arial"/>
                <a:cs typeface="Arial"/>
              </a:rPr>
              <a:t>first</a:t>
            </a:r>
            <a:r>
              <a:rPr lang="it-IT" sz="1800" b="0" spc="-25" dirty="0">
                <a:solidFill>
                  <a:srgbClr val="002060"/>
                </a:solidFill>
                <a:latin typeface="Arial"/>
                <a:cs typeface="Arial"/>
              </a:rPr>
              <a:t> </a:t>
            </a:r>
            <a:r>
              <a:rPr lang="it-IT" sz="1800" b="0" dirty="0">
                <a:solidFill>
                  <a:srgbClr val="002060"/>
                </a:solidFill>
                <a:latin typeface="Arial"/>
                <a:cs typeface="Arial"/>
              </a:rPr>
              <a:t>large</a:t>
            </a:r>
            <a:r>
              <a:rPr lang="it-IT" sz="1800" b="0" spc="-45" dirty="0">
                <a:solidFill>
                  <a:srgbClr val="002060"/>
                </a:solidFill>
                <a:latin typeface="Arial"/>
                <a:cs typeface="Arial"/>
              </a:rPr>
              <a:t> </a:t>
            </a:r>
            <a:r>
              <a:rPr lang="it-IT" sz="1800" b="0" dirty="0">
                <a:solidFill>
                  <a:srgbClr val="002060"/>
                </a:solidFill>
                <a:latin typeface="Arial"/>
                <a:cs typeface="Arial"/>
              </a:rPr>
              <a:t>scale</a:t>
            </a:r>
            <a:r>
              <a:rPr lang="it-IT" sz="1800" b="0" spc="-55" dirty="0">
                <a:solidFill>
                  <a:srgbClr val="002060"/>
                </a:solidFill>
                <a:latin typeface="Arial"/>
                <a:cs typeface="Arial"/>
              </a:rPr>
              <a:t> </a:t>
            </a:r>
            <a:r>
              <a:rPr lang="it-IT" sz="1800" b="0" dirty="0" err="1">
                <a:solidFill>
                  <a:srgbClr val="002060"/>
                </a:solidFill>
                <a:latin typeface="Arial"/>
                <a:cs typeface="Arial"/>
              </a:rPr>
              <a:t>nitrogen</a:t>
            </a:r>
            <a:r>
              <a:rPr lang="it-IT" sz="1800" b="0" spc="-30" dirty="0">
                <a:solidFill>
                  <a:srgbClr val="002060"/>
                </a:solidFill>
                <a:latin typeface="Arial"/>
                <a:cs typeface="Arial"/>
              </a:rPr>
              <a:t> </a:t>
            </a:r>
            <a:r>
              <a:rPr lang="it-IT" sz="1800" b="0" dirty="0" err="1">
                <a:solidFill>
                  <a:srgbClr val="002060"/>
                </a:solidFill>
                <a:latin typeface="Arial"/>
                <a:cs typeface="Arial"/>
              </a:rPr>
              <a:t>doped</a:t>
            </a:r>
            <a:r>
              <a:rPr lang="it-IT" sz="1800" b="0" spc="-45" dirty="0">
                <a:solidFill>
                  <a:srgbClr val="002060"/>
                </a:solidFill>
                <a:latin typeface="Arial"/>
                <a:cs typeface="Arial"/>
              </a:rPr>
              <a:t> </a:t>
            </a:r>
            <a:r>
              <a:rPr lang="it-IT" sz="1800" b="0" dirty="0">
                <a:solidFill>
                  <a:srgbClr val="002060"/>
                </a:solidFill>
                <a:latin typeface="Arial"/>
                <a:cs typeface="Arial"/>
              </a:rPr>
              <a:t>SRF</a:t>
            </a:r>
            <a:r>
              <a:rPr lang="it-IT" sz="1800" b="0" spc="-45" dirty="0">
                <a:solidFill>
                  <a:srgbClr val="002060"/>
                </a:solidFill>
                <a:latin typeface="Arial"/>
                <a:cs typeface="Arial"/>
              </a:rPr>
              <a:t> </a:t>
            </a:r>
            <a:r>
              <a:rPr lang="it-IT" sz="1800" b="0" dirty="0" err="1">
                <a:solidFill>
                  <a:srgbClr val="002060"/>
                </a:solidFill>
                <a:latin typeface="Arial"/>
                <a:cs typeface="Arial"/>
              </a:rPr>
              <a:t>cavity</a:t>
            </a:r>
            <a:r>
              <a:rPr lang="it-IT" sz="1800" b="0" spc="-50" dirty="0">
                <a:solidFill>
                  <a:srgbClr val="002060"/>
                </a:solidFill>
                <a:latin typeface="Arial"/>
                <a:cs typeface="Arial"/>
              </a:rPr>
              <a:t> </a:t>
            </a:r>
            <a:r>
              <a:rPr lang="it-IT" sz="1800" b="0" dirty="0">
                <a:solidFill>
                  <a:srgbClr val="002060"/>
                </a:solidFill>
                <a:latin typeface="Arial"/>
                <a:cs typeface="Arial"/>
              </a:rPr>
              <a:t>production</a:t>
            </a:r>
            <a:r>
              <a:rPr lang="it-IT" sz="1800" b="0" spc="-45" dirty="0">
                <a:solidFill>
                  <a:srgbClr val="002060"/>
                </a:solidFill>
                <a:latin typeface="Arial"/>
                <a:cs typeface="Arial"/>
              </a:rPr>
              <a:t> </a:t>
            </a:r>
            <a:r>
              <a:rPr lang="it-IT" sz="1800" b="0" dirty="0">
                <a:solidFill>
                  <a:srgbClr val="002060"/>
                </a:solidFill>
                <a:latin typeface="Arial"/>
                <a:cs typeface="Arial"/>
              </a:rPr>
              <a:t>by</a:t>
            </a:r>
            <a:r>
              <a:rPr lang="it-IT" sz="1800" b="0" spc="-25" dirty="0">
                <a:solidFill>
                  <a:srgbClr val="002060"/>
                </a:solidFill>
                <a:latin typeface="Arial"/>
                <a:cs typeface="Arial"/>
              </a:rPr>
              <a:t> </a:t>
            </a:r>
            <a:r>
              <a:rPr lang="it-IT" sz="1800" b="0" spc="-10" dirty="0">
                <a:solidFill>
                  <a:srgbClr val="002060"/>
                </a:solidFill>
                <a:latin typeface="Arial"/>
                <a:cs typeface="Arial"/>
              </a:rPr>
              <a:t>Industry</a:t>
            </a:r>
          </a:p>
          <a:p>
            <a:pPr marL="12700">
              <a:lnSpc>
                <a:spcPct val="100000"/>
              </a:lnSpc>
              <a:spcBef>
                <a:spcPts val="695"/>
              </a:spcBef>
            </a:pPr>
            <a:r>
              <a:rPr lang="it-IT" sz="1800" b="0" spc="-10" dirty="0" err="1">
                <a:solidFill>
                  <a:srgbClr val="002060"/>
                </a:solidFill>
                <a:latin typeface="Arial"/>
                <a:cs typeface="Arial"/>
              </a:rPr>
              <a:t>Demontration</a:t>
            </a:r>
            <a:r>
              <a:rPr lang="it-IT" sz="1800" b="0" spc="-10" dirty="0">
                <a:solidFill>
                  <a:srgbClr val="002060"/>
                </a:solidFill>
                <a:latin typeface="Arial"/>
                <a:cs typeface="Arial"/>
              </a:rPr>
              <a:t> of the </a:t>
            </a:r>
            <a:r>
              <a:rPr lang="it-IT" sz="1800" b="0" spc="-10" dirty="0" err="1">
                <a:solidFill>
                  <a:srgbClr val="002060"/>
                </a:solidFill>
                <a:latin typeface="Arial"/>
                <a:cs typeface="Arial"/>
              </a:rPr>
              <a:t>beneficial</a:t>
            </a:r>
            <a:r>
              <a:rPr lang="it-IT" sz="1800" b="0" spc="-10" dirty="0">
                <a:solidFill>
                  <a:srgbClr val="002060"/>
                </a:solidFill>
                <a:latin typeface="Arial"/>
                <a:cs typeface="Arial"/>
              </a:rPr>
              <a:t> </a:t>
            </a:r>
            <a:r>
              <a:rPr lang="it-IT" sz="1800" b="0" spc="-10" dirty="0" err="1">
                <a:solidFill>
                  <a:srgbClr val="002060"/>
                </a:solidFill>
                <a:latin typeface="Arial"/>
                <a:cs typeface="Arial"/>
              </a:rPr>
              <a:t>effect</a:t>
            </a:r>
            <a:r>
              <a:rPr lang="it-IT" sz="1800" b="0" spc="-10" dirty="0">
                <a:solidFill>
                  <a:srgbClr val="002060"/>
                </a:solidFill>
                <a:latin typeface="Arial"/>
                <a:cs typeface="Arial"/>
              </a:rPr>
              <a:t> of fast </a:t>
            </a:r>
            <a:r>
              <a:rPr lang="it-IT" sz="1800" b="0" spc="-10" dirty="0" err="1">
                <a:solidFill>
                  <a:srgbClr val="002060"/>
                </a:solidFill>
                <a:latin typeface="Arial"/>
                <a:cs typeface="Arial"/>
              </a:rPr>
              <a:t>cooldown</a:t>
            </a:r>
            <a:r>
              <a:rPr lang="it-IT" sz="1800" b="0" spc="-10" dirty="0">
                <a:solidFill>
                  <a:srgbClr val="002060"/>
                </a:solidFill>
                <a:latin typeface="Arial"/>
                <a:cs typeface="Arial"/>
              </a:rPr>
              <a:t> for </a:t>
            </a:r>
            <a:r>
              <a:rPr lang="it-IT" sz="1800" b="0" spc="-10" dirty="0" err="1">
                <a:solidFill>
                  <a:srgbClr val="002060"/>
                </a:solidFill>
                <a:latin typeface="Arial"/>
                <a:cs typeface="Arial"/>
              </a:rPr>
              <a:t>rising</a:t>
            </a:r>
            <a:r>
              <a:rPr lang="it-IT" sz="1800" b="0" spc="-10" dirty="0">
                <a:solidFill>
                  <a:srgbClr val="002060"/>
                </a:solidFill>
                <a:latin typeface="Arial"/>
                <a:cs typeface="Arial"/>
              </a:rPr>
              <a:t> Q</a:t>
            </a:r>
            <a:r>
              <a:rPr lang="it-IT" sz="1800" b="0" spc="-10" baseline="-25000" dirty="0">
                <a:solidFill>
                  <a:srgbClr val="002060"/>
                </a:solidFill>
                <a:latin typeface="Arial"/>
                <a:cs typeface="Arial"/>
              </a:rPr>
              <a:t>0 </a:t>
            </a:r>
            <a:r>
              <a:rPr lang="it-IT" sz="1800" b="0" spc="-10" dirty="0">
                <a:solidFill>
                  <a:srgbClr val="002060"/>
                </a:solidFill>
                <a:latin typeface="Arial"/>
                <a:cs typeface="Arial"/>
              </a:rPr>
              <a:t>by </a:t>
            </a:r>
            <a:r>
              <a:rPr lang="it-IT" sz="1800" b="0" spc="-10" dirty="0" err="1">
                <a:solidFill>
                  <a:srgbClr val="002060"/>
                </a:solidFill>
                <a:latin typeface="Arial"/>
                <a:cs typeface="Arial"/>
              </a:rPr>
              <a:t>flux</a:t>
            </a:r>
            <a:r>
              <a:rPr lang="it-IT" sz="1800" b="0" spc="-10" dirty="0">
                <a:solidFill>
                  <a:srgbClr val="002060"/>
                </a:solidFill>
                <a:latin typeface="Arial"/>
                <a:cs typeface="Arial"/>
              </a:rPr>
              <a:t> </a:t>
            </a:r>
            <a:r>
              <a:rPr lang="it-IT" sz="1800" b="0" spc="-10" dirty="0" err="1">
                <a:solidFill>
                  <a:srgbClr val="002060"/>
                </a:solidFill>
                <a:latin typeface="Arial"/>
                <a:cs typeface="Arial"/>
              </a:rPr>
              <a:t>expulsion</a:t>
            </a:r>
            <a:endParaRPr lang="it-IT" sz="1800" b="0" baseline="-25000" dirty="0">
              <a:solidFill>
                <a:srgbClr val="002060"/>
              </a:solidFill>
              <a:latin typeface="Arial"/>
              <a:cs typeface="Arial"/>
            </a:endParaRPr>
          </a:p>
        </p:txBody>
      </p:sp>
    </p:spTree>
    <p:extLst>
      <p:ext uri="{BB962C8B-B14F-4D97-AF65-F5344CB8AC3E}">
        <p14:creationId xmlns:p14="http://schemas.microsoft.com/office/powerpoint/2010/main" val="333333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Single Thermal </a:t>
            </a:r>
            <a:r>
              <a:rPr lang="it-IT" dirty="0" err="1"/>
              <a:t>Shield</a:t>
            </a:r>
            <a:r>
              <a:rPr lang="it-IT" dirty="0"/>
              <a:t> for large 2-Phase pipe </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55</a:t>
            </a:fld>
            <a:endParaRPr lang="en-US" altLang="it-IT"/>
          </a:p>
        </p:txBody>
      </p:sp>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l="50000" t="5555" r="9534" b="70626"/>
          <a:stretch/>
        </p:blipFill>
        <p:spPr>
          <a:xfrm>
            <a:off x="1609215" y="990600"/>
            <a:ext cx="4666955" cy="3657600"/>
          </a:xfrm>
          <a:prstGeom prst="rect">
            <a:avLst/>
          </a:prstGeom>
        </p:spPr>
      </p:pic>
      <p:pic>
        <p:nvPicPr>
          <p:cNvPr id="10" name="Immagine 9"/>
          <p:cNvPicPr>
            <a:picLocks noChangeAspect="1"/>
          </p:cNvPicPr>
          <p:nvPr/>
        </p:nvPicPr>
        <p:blipFill rotWithShape="1">
          <a:blip r:embed="rId2" cstate="print">
            <a:extLst>
              <a:ext uri="{28A0092B-C50C-407E-A947-70E740481C1C}">
                <a14:useLocalDpi xmlns:a14="http://schemas.microsoft.com/office/drawing/2010/main" val="0"/>
              </a:ext>
            </a:extLst>
          </a:blip>
          <a:srcRect l="50000" t="29250" r="8553" b="44007"/>
          <a:stretch/>
        </p:blipFill>
        <p:spPr>
          <a:xfrm>
            <a:off x="5867401" y="2543175"/>
            <a:ext cx="4434937" cy="3810000"/>
          </a:xfrm>
          <a:prstGeom prst="rect">
            <a:avLst/>
          </a:prstGeom>
        </p:spPr>
      </p:pic>
      <p:sp>
        <p:nvSpPr>
          <p:cNvPr id="11" name="CasellaDiTesto 10"/>
          <p:cNvSpPr txBox="1"/>
          <p:nvPr/>
        </p:nvSpPr>
        <p:spPr>
          <a:xfrm>
            <a:off x="1752601" y="6033701"/>
            <a:ext cx="2031069" cy="276999"/>
          </a:xfrm>
          <a:prstGeom prst="rect">
            <a:avLst/>
          </a:prstGeom>
          <a:noFill/>
        </p:spPr>
        <p:txBody>
          <a:bodyPr wrap="none" rtlCol="0">
            <a:spAutoFit/>
          </a:bodyPr>
          <a:lstStyle/>
          <a:p>
            <a:r>
              <a:rPr lang="it-IT" sz="1200" dirty="0"/>
              <a:t>T. </a:t>
            </a:r>
            <a:r>
              <a:rPr lang="it-IT" sz="1200" dirty="0" err="1"/>
              <a:t>Peterson</a:t>
            </a:r>
            <a:r>
              <a:rPr lang="it-IT" sz="1200" dirty="0"/>
              <a:t> et al. @ SRF 2015</a:t>
            </a:r>
            <a:endParaRPr lang="en-US" sz="1200" dirty="0"/>
          </a:p>
        </p:txBody>
      </p:sp>
      <p:sp>
        <p:nvSpPr>
          <p:cNvPr id="5" name="Segnaposto numero diapositiva 5">
            <a:extLst>
              <a:ext uri="{FF2B5EF4-FFF2-40B4-BE49-F238E27FC236}">
                <a16:creationId xmlns:a16="http://schemas.microsoft.com/office/drawing/2014/main" id="{5001C2A6-D7EB-959D-E476-AC19EF01215D}"/>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484624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Connection </a:t>
            </a:r>
            <a:r>
              <a:rPr lang="it-IT" dirty="0" err="1"/>
              <a:t>Details</a:t>
            </a:r>
            <a:r>
              <a:rPr lang="it-IT" dirty="0"/>
              <a:t> </a:t>
            </a:r>
            <a:r>
              <a:rPr lang="it-IT" dirty="0" err="1"/>
              <a:t>close</a:t>
            </a:r>
            <a:r>
              <a:rPr lang="it-IT" dirty="0"/>
              <a:t> to E-XFEL </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56</a:t>
            </a:fld>
            <a:endParaRPr lang="en-US" altLang="it-IT"/>
          </a:p>
        </p:txBody>
      </p:sp>
      <p:grpSp>
        <p:nvGrpSpPr>
          <p:cNvPr id="12" name="Gruppo 11"/>
          <p:cNvGrpSpPr/>
          <p:nvPr/>
        </p:nvGrpSpPr>
        <p:grpSpPr>
          <a:xfrm>
            <a:off x="1676401" y="1143000"/>
            <a:ext cx="5142425" cy="4648200"/>
            <a:chOff x="304800" y="1066800"/>
            <a:chExt cx="5142425" cy="464820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9278" t="20035" r="50865" b="52222"/>
            <a:stretch/>
          </p:blipFill>
          <p:spPr>
            <a:xfrm>
              <a:off x="304800" y="1066800"/>
              <a:ext cx="5019675" cy="4648200"/>
            </a:xfrm>
            <a:prstGeom prst="rect">
              <a:avLst/>
            </a:prstGeom>
          </p:spPr>
        </p:pic>
        <p:sp>
          <p:nvSpPr>
            <p:cNvPr id="7" name="Rettangolo 6"/>
            <p:cNvSpPr/>
            <p:nvPr/>
          </p:nvSpPr>
          <p:spPr bwMode="auto">
            <a:xfrm>
              <a:off x="304800" y="1484673"/>
              <a:ext cx="5142425" cy="487518"/>
            </a:xfrm>
            <a:prstGeom prst="rect">
              <a:avLst/>
            </a:prstGeom>
            <a:solidFill>
              <a:schemeClr val="accent3"/>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grpSp>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l="9090" t="53333" r="50804" b="26840"/>
          <a:stretch/>
        </p:blipFill>
        <p:spPr>
          <a:xfrm>
            <a:off x="6825969" y="945356"/>
            <a:ext cx="3537231" cy="2326286"/>
          </a:xfrm>
          <a:prstGeom prst="rect">
            <a:avLst/>
          </a:prstGeom>
        </p:spPr>
      </p:pic>
      <p:pic>
        <p:nvPicPr>
          <p:cNvPr id="10" name="Immagine 9"/>
          <p:cNvPicPr>
            <a:picLocks noChangeAspect="1"/>
          </p:cNvPicPr>
          <p:nvPr/>
        </p:nvPicPr>
        <p:blipFill rotWithShape="1">
          <a:blip r:embed="rId2" cstate="print">
            <a:extLst>
              <a:ext uri="{28A0092B-C50C-407E-A947-70E740481C1C}">
                <a14:useLocalDpi xmlns:a14="http://schemas.microsoft.com/office/drawing/2010/main" val="0"/>
              </a:ext>
            </a:extLst>
          </a:blip>
          <a:srcRect l="50000" t="13820" r="9019" b="67743"/>
          <a:stretch/>
        </p:blipFill>
        <p:spPr>
          <a:xfrm>
            <a:off x="6911077" y="4010025"/>
            <a:ext cx="3628335" cy="2171700"/>
          </a:xfrm>
          <a:prstGeom prst="rect">
            <a:avLst/>
          </a:prstGeom>
        </p:spPr>
      </p:pic>
      <p:sp>
        <p:nvSpPr>
          <p:cNvPr id="13" name="CasellaDiTesto 12"/>
          <p:cNvSpPr txBox="1"/>
          <p:nvPr/>
        </p:nvSpPr>
        <p:spPr>
          <a:xfrm>
            <a:off x="1828801" y="6033700"/>
            <a:ext cx="2031069" cy="276999"/>
          </a:xfrm>
          <a:prstGeom prst="rect">
            <a:avLst/>
          </a:prstGeom>
          <a:noFill/>
        </p:spPr>
        <p:txBody>
          <a:bodyPr wrap="none" rtlCol="0">
            <a:spAutoFit/>
          </a:bodyPr>
          <a:lstStyle/>
          <a:p>
            <a:r>
              <a:rPr lang="it-IT" sz="1200" dirty="0"/>
              <a:t>T. </a:t>
            </a:r>
            <a:r>
              <a:rPr lang="it-IT" sz="1200" dirty="0" err="1"/>
              <a:t>Peterson</a:t>
            </a:r>
            <a:r>
              <a:rPr lang="it-IT" sz="1200" dirty="0"/>
              <a:t> et al. @ SRF 2015</a:t>
            </a:r>
            <a:endParaRPr lang="en-US" sz="1200" dirty="0"/>
          </a:p>
        </p:txBody>
      </p:sp>
      <p:sp>
        <p:nvSpPr>
          <p:cNvPr id="5" name="Segnaposto numero diapositiva 5">
            <a:extLst>
              <a:ext uri="{FF2B5EF4-FFF2-40B4-BE49-F238E27FC236}">
                <a16:creationId xmlns:a16="http://schemas.microsoft.com/office/drawing/2014/main" id="{95083B77-C9FA-E2E4-F44B-24B22C29B26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326418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Power</a:t>
            </a:r>
            <a:r>
              <a:rPr lang="it-IT" dirty="0"/>
              <a:t> </a:t>
            </a:r>
            <a:r>
              <a:rPr lang="it-IT" dirty="0" err="1"/>
              <a:t>Coupler</a:t>
            </a:r>
            <a:r>
              <a:rPr lang="it-IT" dirty="0"/>
              <a:t> Design and Integration</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57</a:t>
            </a:fld>
            <a:endParaRPr lang="en-US" altLang="it-IT"/>
          </a:p>
        </p:txBody>
      </p:sp>
      <p:sp>
        <p:nvSpPr>
          <p:cNvPr id="6" name="CasellaDiTesto 5"/>
          <p:cNvSpPr txBox="1"/>
          <p:nvPr/>
        </p:nvSpPr>
        <p:spPr>
          <a:xfrm>
            <a:off x="8458201" y="5943601"/>
            <a:ext cx="1860509" cy="307777"/>
          </a:xfrm>
          <a:prstGeom prst="rect">
            <a:avLst/>
          </a:prstGeom>
          <a:noFill/>
        </p:spPr>
        <p:txBody>
          <a:bodyPr wrap="none" rtlCol="0">
            <a:spAutoFit/>
          </a:bodyPr>
          <a:lstStyle/>
          <a:p>
            <a:r>
              <a:rPr lang="it-IT" dirty="0"/>
              <a:t>Marc </a:t>
            </a:r>
            <a:r>
              <a:rPr lang="it-IT" dirty="0" err="1"/>
              <a:t>Ross</a:t>
            </a:r>
            <a:r>
              <a:rPr lang="it-IT" dirty="0"/>
              <a:t> @ SRF 2015</a:t>
            </a:r>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1" y="1169060"/>
            <a:ext cx="7258627" cy="435544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numero diapositiva 5">
            <a:extLst>
              <a:ext uri="{FF2B5EF4-FFF2-40B4-BE49-F238E27FC236}">
                <a16:creationId xmlns:a16="http://schemas.microsoft.com/office/drawing/2014/main" id="{2BA17AF7-3E81-5A51-57F6-09C67774A94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4188292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New Split </a:t>
            </a:r>
            <a:r>
              <a:rPr lang="it-IT" dirty="0" err="1"/>
              <a:t>Quad</a:t>
            </a:r>
            <a:r>
              <a:rPr lang="it-IT" dirty="0"/>
              <a:t> </a:t>
            </a:r>
            <a:r>
              <a:rPr lang="it-IT" dirty="0" err="1"/>
              <a:t>Conduction</a:t>
            </a:r>
            <a:r>
              <a:rPr lang="it-IT" dirty="0"/>
              <a:t> </a:t>
            </a:r>
            <a:r>
              <a:rPr lang="it-IT" dirty="0" err="1"/>
              <a:t>Cooled</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58</a:t>
            </a:fld>
            <a:endParaRPr lang="en-US" altLang="it-IT"/>
          </a:p>
        </p:txBody>
      </p:sp>
      <p:grpSp>
        <p:nvGrpSpPr>
          <p:cNvPr id="6" name="Group 2"/>
          <p:cNvGrpSpPr>
            <a:grpSpLocks/>
          </p:cNvGrpSpPr>
          <p:nvPr/>
        </p:nvGrpSpPr>
        <p:grpSpPr bwMode="auto">
          <a:xfrm>
            <a:off x="1953895" y="892970"/>
            <a:ext cx="8166100" cy="2776855"/>
            <a:chOff x="0" y="2880"/>
            <a:chExt cx="12860" cy="4373"/>
          </a:xfrm>
        </p:grpSpPr>
        <p:grpSp>
          <p:nvGrpSpPr>
            <p:cNvPr id="7" name="Group 8"/>
            <p:cNvGrpSpPr>
              <a:grpSpLocks/>
            </p:cNvGrpSpPr>
            <p:nvPr/>
          </p:nvGrpSpPr>
          <p:grpSpPr bwMode="auto">
            <a:xfrm>
              <a:off x="0" y="3940"/>
              <a:ext cx="7" cy="8"/>
              <a:chOff x="0" y="3940"/>
              <a:chExt cx="7" cy="8"/>
            </a:xfrm>
          </p:grpSpPr>
          <p:sp>
            <p:nvSpPr>
              <p:cNvPr id="14" name="Freeform 9"/>
              <p:cNvSpPr>
                <a:spLocks/>
              </p:cNvSpPr>
              <p:nvPr/>
            </p:nvSpPr>
            <p:spPr bwMode="auto">
              <a:xfrm>
                <a:off x="0" y="3940"/>
                <a:ext cx="7" cy="8"/>
              </a:xfrm>
              <a:custGeom>
                <a:avLst/>
                <a:gdLst>
                  <a:gd name="T0" fmla="*/ 0 w 7"/>
                  <a:gd name="T1" fmla="+- 0 3944 3940"/>
                  <a:gd name="T2" fmla="*/ 3944 h 8"/>
                  <a:gd name="T3" fmla="*/ 7 w 7"/>
                  <a:gd name="T4" fmla="+- 0 3944 3940"/>
                  <a:gd name="T5" fmla="*/ 3944 h 8"/>
                </a:gdLst>
                <a:ahLst/>
                <a:cxnLst>
                  <a:cxn ang="0">
                    <a:pos x="T0" y="T2"/>
                  </a:cxn>
                  <a:cxn ang="0">
                    <a:pos x="T3" y="T5"/>
                  </a:cxn>
                </a:cxnLst>
                <a:rect l="0" t="0" r="r" b="b"/>
                <a:pathLst>
                  <a:path w="7" h="8">
                    <a:moveTo>
                      <a:pt x="0" y="4"/>
                    </a:moveTo>
                    <a:lnTo>
                      <a:pt x="7" y="4"/>
                    </a:lnTo>
                  </a:path>
                </a:pathLst>
              </a:custGeom>
              <a:noFill/>
              <a:ln w="6033">
                <a:solidFill>
                  <a:srgbClr val="90D0E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742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 y="2880"/>
              <a:ext cx="12670" cy="437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678" y="3743326"/>
            <a:ext cx="4153727" cy="2240201"/>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p:cNvSpPr txBox="1"/>
          <p:nvPr/>
        </p:nvSpPr>
        <p:spPr>
          <a:xfrm>
            <a:off x="7848601" y="6012102"/>
            <a:ext cx="1860509" cy="307777"/>
          </a:xfrm>
          <a:prstGeom prst="rect">
            <a:avLst/>
          </a:prstGeom>
          <a:noFill/>
        </p:spPr>
        <p:txBody>
          <a:bodyPr wrap="none" rtlCol="0">
            <a:spAutoFit/>
          </a:bodyPr>
          <a:lstStyle/>
          <a:p>
            <a:r>
              <a:rPr lang="it-IT" dirty="0"/>
              <a:t>Marc </a:t>
            </a:r>
            <a:r>
              <a:rPr lang="it-IT" dirty="0" err="1"/>
              <a:t>Ross</a:t>
            </a:r>
            <a:r>
              <a:rPr lang="it-IT" dirty="0"/>
              <a:t> @ SRF 2015</a:t>
            </a:r>
            <a:endParaRPr lang="en-US" dirty="0"/>
          </a:p>
        </p:txBody>
      </p:sp>
      <p:pic>
        <p:nvPicPr>
          <p:cNvPr id="24" name="Immagine 23"/>
          <p:cNvPicPr>
            <a:picLocks noChangeAspect="1"/>
          </p:cNvPicPr>
          <p:nvPr/>
        </p:nvPicPr>
        <p:blipFill rotWithShape="1">
          <a:blip r:embed="rId4" cstate="print">
            <a:extLst>
              <a:ext uri="{28A0092B-C50C-407E-A947-70E740481C1C}">
                <a14:useLocalDpi xmlns:a14="http://schemas.microsoft.com/office/drawing/2010/main" val="0"/>
              </a:ext>
            </a:extLst>
          </a:blip>
          <a:srcRect l="12023" t="28438" r="11944" b="18750"/>
          <a:stretch/>
        </p:blipFill>
        <p:spPr>
          <a:xfrm>
            <a:off x="6324601" y="3743325"/>
            <a:ext cx="4271963" cy="2225987"/>
          </a:xfrm>
          <a:prstGeom prst="rect">
            <a:avLst/>
          </a:prstGeom>
        </p:spPr>
      </p:pic>
      <p:sp>
        <p:nvSpPr>
          <p:cNvPr id="5" name="Segnaposto numero diapositiva 5">
            <a:extLst>
              <a:ext uri="{FF2B5EF4-FFF2-40B4-BE49-F238E27FC236}">
                <a16:creationId xmlns:a16="http://schemas.microsoft.com/office/drawing/2014/main" id="{F8C1F0EA-7A7F-D639-D5F2-5C05D9909075}"/>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61959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Reviewed</a:t>
            </a:r>
            <a:r>
              <a:rPr lang="it-IT" dirty="0"/>
              <a:t> </a:t>
            </a:r>
            <a:r>
              <a:rPr lang="it-IT" dirty="0" err="1"/>
              <a:t>Piezo.assisted</a:t>
            </a:r>
            <a:r>
              <a:rPr lang="it-IT" dirty="0"/>
              <a:t> </a:t>
            </a:r>
            <a:r>
              <a:rPr lang="it-IT" dirty="0" err="1"/>
              <a:t>Tuner</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59</a:t>
            </a:fld>
            <a:endParaRPr lang="en-US" altLang="it-IT"/>
          </a:p>
        </p:txBody>
      </p:sp>
      <p:grpSp>
        <p:nvGrpSpPr>
          <p:cNvPr id="15454" name="Group 187"/>
          <p:cNvGrpSpPr>
            <a:grpSpLocks/>
          </p:cNvGrpSpPr>
          <p:nvPr/>
        </p:nvGrpSpPr>
        <p:grpSpPr bwMode="auto">
          <a:xfrm>
            <a:off x="2236738" y="6529736"/>
            <a:ext cx="1270" cy="161261"/>
            <a:chOff x="1122" y="8467"/>
            <a:chExt cx="2" cy="254"/>
          </a:xfrm>
        </p:grpSpPr>
        <p:sp>
          <p:nvSpPr>
            <p:cNvPr id="15490" name="Freeform 188"/>
            <p:cNvSpPr>
              <a:spLocks/>
            </p:cNvSpPr>
            <p:nvPr/>
          </p:nvSpPr>
          <p:spPr bwMode="auto">
            <a:xfrm>
              <a:off x="1122"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5">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55" name="Group 189"/>
          <p:cNvGrpSpPr>
            <a:grpSpLocks/>
          </p:cNvGrpSpPr>
          <p:nvPr/>
        </p:nvGrpSpPr>
        <p:grpSpPr bwMode="auto">
          <a:xfrm>
            <a:off x="2752953" y="6529736"/>
            <a:ext cx="1270" cy="161261"/>
            <a:chOff x="1935" y="8467"/>
            <a:chExt cx="2" cy="254"/>
          </a:xfrm>
        </p:grpSpPr>
        <p:sp>
          <p:nvSpPr>
            <p:cNvPr id="15489" name="Freeform 190"/>
            <p:cNvSpPr>
              <a:spLocks/>
            </p:cNvSpPr>
            <p:nvPr/>
          </p:nvSpPr>
          <p:spPr bwMode="auto">
            <a:xfrm>
              <a:off x="1935"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6">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56" name="Group 191"/>
          <p:cNvGrpSpPr>
            <a:grpSpLocks/>
          </p:cNvGrpSpPr>
          <p:nvPr/>
        </p:nvGrpSpPr>
        <p:grpSpPr bwMode="auto">
          <a:xfrm>
            <a:off x="3269804" y="6529736"/>
            <a:ext cx="1270" cy="161261"/>
            <a:chOff x="2749" y="8467"/>
            <a:chExt cx="2" cy="254"/>
          </a:xfrm>
        </p:grpSpPr>
        <p:sp>
          <p:nvSpPr>
            <p:cNvPr id="15488" name="Freeform 192"/>
            <p:cNvSpPr>
              <a:spLocks/>
            </p:cNvSpPr>
            <p:nvPr/>
          </p:nvSpPr>
          <p:spPr bwMode="auto">
            <a:xfrm>
              <a:off x="2749"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2">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57" name="Group 193"/>
          <p:cNvGrpSpPr>
            <a:grpSpLocks/>
          </p:cNvGrpSpPr>
          <p:nvPr/>
        </p:nvGrpSpPr>
        <p:grpSpPr bwMode="auto">
          <a:xfrm>
            <a:off x="4673046" y="6529736"/>
            <a:ext cx="1270" cy="161261"/>
            <a:chOff x="4959" y="8467"/>
            <a:chExt cx="2" cy="254"/>
          </a:xfrm>
        </p:grpSpPr>
        <p:sp>
          <p:nvSpPr>
            <p:cNvPr id="15487" name="Freeform 194"/>
            <p:cNvSpPr>
              <a:spLocks/>
            </p:cNvSpPr>
            <p:nvPr/>
          </p:nvSpPr>
          <p:spPr bwMode="auto">
            <a:xfrm>
              <a:off x="4959"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2">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58" name="Group 195"/>
          <p:cNvGrpSpPr>
            <a:grpSpLocks/>
          </p:cNvGrpSpPr>
          <p:nvPr/>
        </p:nvGrpSpPr>
        <p:grpSpPr bwMode="auto">
          <a:xfrm>
            <a:off x="5697857" y="6529736"/>
            <a:ext cx="1270" cy="161261"/>
            <a:chOff x="6573" y="8467"/>
            <a:chExt cx="2" cy="254"/>
          </a:xfrm>
        </p:grpSpPr>
        <p:sp>
          <p:nvSpPr>
            <p:cNvPr id="15486" name="Freeform 196"/>
            <p:cNvSpPr>
              <a:spLocks/>
            </p:cNvSpPr>
            <p:nvPr/>
          </p:nvSpPr>
          <p:spPr bwMode="auto">
            <a:xfrm>
              <a:off x="6573"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2">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59" name="Group 197"/>
          <p:cNvGrpSpPr>
            <a:grpSpLocks/>
          </p:cNvGrpSpPr>
          <p:nvPr/>
        </p:nvGrpSpPr>
        <p:grpSpPr bwMode="auto">
          <a:xfrm>
            <a:off x="6520754" y="6529736"/>
            <a:ext cx="1270" cy="161261"/>
            <a:chOff x="7869" y="8467"/>
            <a:chExt cx="2" cy="254"/>
          </a:xfrm>
        </p:grpSpPr>
        <p:sp>
          <p:nvSpPr>
            <p:cNvPr id="15485" name="Freeform 198"/>
            <p:cNvSpPr>
              <a:spLocks/>
            </p:cNvSpPr>
            <p:nvPr/>
          </p:nvSpPr>
          <p:spPr bwMode="auto">
            <a:xfrm>
              <a:off x="7869" y="8467"/>
              <a:ext cx="2" cy="254"/>
            </a:xfrm>
            <a:custGeom>
              <a:avLst/>
              <a:gdLst>
                <a:gd name="T0" fmla="+- 0 8467 8467"/>
                <a:gd name="T1" fmla="*/ 8467 h 254"/>
                <a:gd name="T2" fmla="+- 0 8721 8467"/>
                <a:gd name="T3" fmla="*/ 8721 h 254"/>
              </a:gdLst>
              <a:ahLst/>
              <a:cxnLst>
                <a:cxn ang="0">
                  <a:pos x="0" y="T1"/>
                </a:cxn>
                <a:cxn ang="0">
                  <a:pos x="0" y="T3"/>
                </a:cxn>
              </a:cxnLst>
              <a:rect l="0" t="0" r="r" b="b"/>
              <a:pathLst>
                <a:path h="254">
                  <a:moveTo>
                    <a:pt x="0" y="0"/>
                  </a:moveTo>
                  <a:lnTo>
                    <a:pt x="0" y="254"/>
                  </a:lnTo>
                </a:path>
              </a:pathLst>
            </a:custGeom>
            <a:noFill/>
            <a:ln w="9322">
              <a:solidFill>
                <a:srgbClr val="DADBD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525" name="Gruppo 15524"/>
          <p:cNvGrpSpPr/>
          <p:nvPr/>
        </p:nvGrpSpPr>
        <p:grpSpPr>
          <a:xfrm>
            <a:off x="1824038" y="1031883"/>
            <a:ext cx="8406367" cy="5218382"/>
            <a:chOff x="457200" y="1053314"/>
            <a:chExt cx="8406367" cy="5218382"/>
          </a:xfrm>
        </p:grpSpPr>
        <p:pic>
          <p:nvPicPr>
            <p:cNvPr id="15478" name="Picture 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38" y="1053314"/>
              <a:ext cx="7641639" cy="5064494"/>
            </a:xfrm>
            <a:prstGeom prst="rect">
              <a:avLst/>
            </a:prstGeom>
            <a:noFill/>
            <a:extLst>
              <a:ext uri="{909E8E84-426E-40DD-AFC4-6F175D3DCCD1}">
                <a14:hiddenFill xmlns:a14="http://schemas.microsoft.com/office/drawing/2010/main">
                  <a:solidFill>
                    <a:srgbClr val="FFFFFF"/>
                  </a:solidFill>
                </a14:hiddenFill>
              </a:ext>
            </a:extLst>
          </p:spPr>
        </p:pic>
        <p:sp>
          <p:nvSpPr>
            <p:cNvPr id="229" name="CasellaDiTesto 228"/>
            <p:cNvSpPr txBox="1"/>
            <p:nvPr/>
          </p:nvSpPr>
          <p:spPr>
            <a:xfrm>
              <a:off x="457200" y="5963919"/>
              <a:ext cx="1860509" cy="307777"/>
            </a:xfrm>
            <a:prstGeom prst="rect">
              <a:avLst/>
            </a:prstGeom>
            <a:noFill/>
          </p:spPr>
          <p:txBody>
            <a:bodyPr wrap="none" rtlCol="0">
              <a:spAutoFit/>
            </a:bodyPr>
            <a:lstStyle/>
            <a:p>
              <a:r>
                <a:rPr lang="it-IT" dirty="0"/>
                <a:t>Marc </a:t>
              </a:r>
              <a:r>
                <a:rPr lang="it-IT" dirty="0" err="1"/>
                <a:t>Ross</a:t>
              </a:r>
              <a:r>
                <a:rPr lang="it-IT" dirty="0"/>
                <a:t> @ SRF 2015</a:t>
              </a:r>
              <a:endParaRPr lang="en-US" dirty="0"/>
            </a:p>
          </p:txBody>
        </p:sp>
        <p:pic>
          <p:nvPicPr>
            <p:cNvPr id="2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027" y="1055007"/>
              <a:ext cx="3119454" cy="2530554"/>
            </a:xfrm>
            <a:prstGeom prst="rect">
              <a:avLst/>
            </a:prstGeom>
            <a:noFill/>
            <a:extLst>
              <a:ext uri="{909E8E84-426E-40DD-AFC4-6F175D3DCCD1}">
                <a14:hiddenFill xmlns:a14="http://schemas.microsoft.com/office/drawing/2010/main">
                  <a:solidFill>
                    <a:srgbClr val="FFFFFF"/>
                  </a:solidFill>
                </a14:hiddenFill>
              </a:ext>
            </a:extLst>
          </p:spPr>
        </p:pic>
        <p:sp>
          <p:nvSpPr>
            <p:cNvPr id="232" name="Rettangolo 231"/>
            <p:cNvSpPr/>
            <p:nvPr/>
          </p:nvSpPr>
          <p:spPr bwMode="auto">
            <a:xfrm>
              <a:off x="5485141" y="3585561"/>
              <a:ext cx="2972886" cy="2349504"/>
            </a:xfrm>
            <a:prstGeom prst="rect">
              <a:avLst/>
            </a:prstGeom>
            <a:solidFill>
              <a:srgbClr val="D2D2D2"/>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23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6"/>
            <a:stretch/>
          </p:blipFill>
          <p:spPr bwMode="auto">
            <a:xfrm>
              <a:off x="7372905" y="5134471"/>
              <a:ext cx="1490662" cy="800594"/>
            </a:xfrm>
            <a:prstGeom prst="rect">
              <a:avLst/>
            </a:prstGeom>
            <a:noFill/>
            <a:extLst>
              <a:ext uri="{909E8E84-426E-40DD-AFC4-6F175D3DCCD1}">
                <a14:hiddenFill xmlns:a14="http://schemas.microsoft.com/office/drawing/2010/main">
                  <a:solidFill>
                    <a:srgbClr val="FFFFFF"/>
                  </a:solidFill>
                </a14:hiddenFill>
              </a:ext>
            </a:extLst>
          </p:spPr>
        </p:pic>
        <p:grpSp>
          <p:nvGrpSpPr>
            <p:cNvPr id="235" name="Gruppo 234"/>
            <p:cNvGrpSpPr/>
            <p:nvPr/>
          </p:nvGrpSpPr>
          <p:grpSpPr>
            <a:xfrm>
              <a:off x="5485139" y="3585561"/>
              <a:ext cx="3010574" cy="2508058"/>
              <a:chOff x="533400" y="1966912"/>
              <a:chExt cx="3298825" cy="2809875"/>
            </a:xfrm>
          </p:grpSpPr>
          <p:pic>
            <p:nvPicPr>
              <p:cNvPr id="2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966912"/>
                <a:ext cx="3298825" cy="153987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644900"/>
                <a:ext cx="2068512" cy="11318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Segnaposto numero diapositiva 5">
            <a:extLst>
              <a:ext uri="{FF2B5EF4-FFF2-40B4-BE49-F238E27FC236}">
                <a16:creationId xmlns:a16="http://schemas.microsoft.com/office/drawing/2014/main" id="{5C9AE4EC-60F1-3E92-495E-2CB094777D0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60676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889798-B969-1C4A-95BB-9E7082B4B7D7}"/>
              </a:ext>
            </a:extLst>
          </p:cNvPr>
          <p:cNvSpPr>
            <a:spLocks noGrp="1"/>
          </p:cNvSpPr>
          <p:nvPr>
            <p:ph type="title"/>
          </p:nvPr>
        </p:nvSpPr>
        <p:spPr/>
        <p:txBody>
          <a:bodyPr/>
          <a:lstStyle/>
          <a:p>
            <a:r>
              <a:rPr lang="en-US" altLang="it-IT" dirty="0"/>
              <a:t>Superconducting RF vs NC-RF</a:t>
            </a:r>
            <a:endParaRPr lang="it-IT" dirty="0"/>
          </a:p>
        </p:txBody>
      </p:sp>
      <p:sp>
        <p:nvSpPr>
          <p:cNvPr id="3" name="Segnaposto data 2">
            <a:extLst>
              <a:ext uri="{FF2B5EF4-FFF2-40B4-BE49-F238E27FC236}">
                <a16:creationId xmlns:a16="http://schemas.microsoft.com/office/drawing/2014/main" id="{DAFF0CC3-270C-C04E-9B9F-FFB8D86F276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DD15EB6-F84A-334A-98D5-C1DEB80CDF49}"/>
              </a:ext>
            </a:extLst>
          </p:cNvPr>
          <p:cNvSpPr>
            <a:spLocks noGrp="1"/>
          </p:cNvSpPr>
          <p:nvPr>
            <p:ph type="ftr" sz="quarter" idx="11"/>
          </p:nvPr>
        </p:nvSpPr>
        <p:spPr/>
        <p:txBody>
          <a:bodyPr/>
          <a:lstStyle/>
          <a:p>
            <a:pPr>
              <a:defRPr/>
            </a:pPr>
            <a:fld id="{8DAD3638-8E0C-4079-83E3-101B55F74CF3}" type="slidenum">
              <a:rPr lang="en-US" altLang="it-IT" smtClean="0"/>
              <a:pPr>
                <a:defRPr/>
              </a:pPr>
              <a:t>6</a:t>
            </a:fld>
            <a:endParaRPr lang="en-US" altLang="it-IT"/>
          </a:p>
        </p:txBody>
      </p:sp>
      <p:sp>
        <p:nvSpPr>
          <p:cNvPr id="6" name="Rectangle 20">
            <a:extLst>
              <a:ext uri="{FF2B5EF4-FFF2-40B4-BE49-F238E27FC236}">
                <a16:creationId xmlns:a16="http://schemas.microsoft.com/office/drawing/2014/main" id="{CD4F12B9-FB76-BF45-937E-40C3F2EA7E5D}"/>
              </a:ext>
            </a:extLst>
          </p:cNvPr>
          <p:cNvSpPr txBox="1">
            <a:spLocks noChangeArrowheads="1"/>
          </p:cNvSpPr>
          <p:nvPr/>
        </p:nvSpPr>
        <p:spPr>
          <a:xfrm>
            <a:off x="599017" y="914400"/>
            <a:ext cx="10947400" cy="602843"/>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2"/>
              </a:buBlip>
              <a:defRPr>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3"/>
              </a:buBlip>
              <a:defRPr sz="16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4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a:spcBef>
                <a:spcPct val="0"/>
              </a:spcBef>
            </a:pPr>
            <a:r>
              <a:rPr lang="en-US" altLang="it-IT" sz="2800" b="0" kern="0" dirty="0"/>
              <a:t>Power dissipated on the cavity walls to sustain the field is:</a:t>
            </a:r>
          </a:p>
          <a:p>
            <a:endParaRPr lang="it-IT" altLang="it-IT" sz="2800" b="0" kern="0" dirty="0"/>
          </a:p>
          <a:p>
            <a:endParaRPr lang="it-IT" altLang="it-IT" b="0" kern="0" dirty="0"/>
          </a:p>
          <a:p>
            <a:endParaRPr lang="en-US" altLang="it-IT" b="0" kern="0" dirty="0">
              <a:solidFill>
                <a:srgbClr val="141496"/>
              </a:solidFill>
            </a:endParaRPr>
          </a:p>
        </p:txBody>
      </p:sp>
      <p:graphicFrame>
        <p:nvGraphicFramePr>
          <p:cNvPr id="7" name="Object 11">
            <a:extLst>
              <a:ext uri="{FF2B5EF4-FFF2-40B4-BE49-F238E27FC236}">
                <a16:creationId xmlns:a16="http://schemas.microsoft.com/office/drawing/2014/main" id="{AF5D2563-A4A8-A14D-BB09-163EE6F44FE0}"/>
              </a:ext>
            </a:extLst>
          </p:cNvPr>
          <p:cNvGraphicFramePr>
            <a:graphicFrameLocks noChangeAspect="1"/>
          </p:cNvGraphicFramePr>
          <p:nvPr/>
        </p:nvGraphicFramePr>
        <p:xfrm>
          <a:off x="858845" y="1794628"/>
          <a:ext cx="3419705" cy="1408114"/>
        </p:xfrm>
        <a:graphic>
          <a:graphicData uri="http://schemas.openxmlformats.org/presentationml/2006/ole">
            <mc:AlternateContent xmlns:mc="http://schemas.openxmlformats.org/markup-compatibility/2006">
              <mc:Choice xmlns:v="urn:schemas-microsoft-com:vml" Requires="v">
                <p:oleObj name="Equation" r:id="rId4" imgW="24866600" imgH="10236200" progId="Equation.3">
                  <p:embed/>
                </p:oleObj>
              </mc:Choice>
              <mc:Fallback>
                <p:oleObj name="Equation" r:id="rId4" imgW="24866600" imgH="10236200" progId="Equation.3">
                  <p:embed/>
                  <p:pic>
                    <p:nvPicPr>
                      <p:cNvPr id="7" name="Object 11">
                        <a:extLst>
                          <a:ext uri="{FF2B5EF4-FFF2-40B4-BE49-F238E27FC236}">
                            <a16:creationId xmlns:a16="http://schemas.microsoft.com/office/drawing/2014/main" id="{AF5D2563-A4A8-A14D-BB09-163EE6F44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45" y="1794628"/>
                        <a:ext cx="3419705" cy="1408114"/>
                      </a:xfrm>
                      <a:prstGeom prst="rect">
                        <a:avLst/>
                      </a:prstGeom>
                      <a:solidFill>
                        <a:srgbClr val="EBFFFF"/>
                      </a:solidFill>
                      <a:ln>
                        <a:noFill/>
                      </a:ln>
                      <a:effectLst/>
                    </p:spPr>
                  </p:pic>
                </p:oleObj>
              </mc:Fallback>
            </mc:AlternateContent>
          </a:graphicData>
        </a:graphic>
      </p:graphicFrame>
      <p:grpSp>
        <p:nvGrpSpPr>
          <p:cNvPr id="8" name="Gruppo 7">
            <a:extLst>
              <a:ext uri="{FF2B5EF4-FFF2-40B4-BE49-F238E27FC236}">
                <a16:creationId xmlns:a16="http://schemas.microsoft.com/office/drawing/2014/main" id="{6EDD20BC-AE98-1E4E-93F2-7C56248A3102}"/>
              </a:ext>
            </a:extLst>
          </p:cNvPr>
          <p:cNvGrpSpPr/>
          <p:nvPr/>
        </p:nvGrpSpPr>
        <p:grpSpPr>
          <a:xfrm>
            <a:off x="5257800" y="1663869"/>
            <a:ext cx="6553200" cy="4341813"/>
            <a:chOff x="673282" y="2011605"/>
            <a:chExt cx="6553200" cy="4341813"/>
          </a:xfrm>
        </p:grpSpPr>
        <p:pic>
          <p:nvPicPr>
            <p:cNvPr id="9" name="Picture 15">
              <a:extLst>
                <a:ext uri="{FF2B5EF4-FFF2-40B4-BE49-F238E27FC236}">
                  <a16:creationId xmlns:a16="http://schemas.microsoft.com/office/drawing/2014/main" id="{F7A66BFA-28E0-D245-A8DF-E4788CF5D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82" y="2011605"/>
              <a:ext cx="6553200" cy="434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1">
              <a:extLst>
                <a:ext uri="{FF2B5EF4-FFF2-40B4-BE49-F238E27FC236}">
                  <a16:creationId xmlns:a16="http://schemas.microsoft.com/office/drawing/2014/main" id="{7E6E7617-8AD1-6C4D-8062-997E239A8DC8}"/>
                </a:ext>
              </a:extLst>
            </p:cNvPr>
            <p:cNvSpPr txBox="1">
              <a:spLocks noChangeArrowheads="1"/>
            </p:cNvSpPr>
            <p:nvPr/>
          </p:nvSpPr>
          <p:spPr bwMode="auto">
            <a:xfrm rot="20857856">
              <a:off x="4473311" y="4144269"/>
              <a:ext cx="14991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err="1">
                  <a:solidFill>
                    <a:schemeClr val="accent2"/>
                  </a:solidFill>
                </a:rPr>
                <a:t>superfluid</a:t>
              </a:r>
              <a:r>
                <a:rPr lang="it-IT" altLang="it-IT" dirty="0">
                  <a:solidFill>
                    <a:schemeClr val="accent2"/>
                  </a:solidFill>
                </a:rPr>
                <a:t> </a:t>
              </a:r>
              <a:r>
                <a:rPr lang="it-IT" altLang="it-IT" dirty="0" err="1">
                  <a:solidFill>
                    <a:schemeClr val="accent2"/>
                  </a:solidFill>
                </a:rPr>
                <a:t>helium</a:t>
              </a:r>
              <a:endParaRPr lang="en-US" altLang="it-IT" dirty="0">
                <a:solidFill>
                  <a:schemeClr val="accent2"/>
                </a:solidFill>
              </a:endParaRPr>
            </a:p>
          </p:txBody>
        </p:sp>
        <p:sp>
          <p:nvSpPr>
            <p:cNvPr id="11" name="Text Box 22">
              <a:extLst>
                <a:ext uri="{FF2B5EF4-FFF2-40B4-BE49-F238E27FC236}">
                  <a16:creationId xmlns:a16="http://schemas.microsoft.com/office/drawing/2014/main" id="{D33C8C24-6CD0-8F47-ADF4-3C6AF3BD6ECF}"/>
                </a:ext>
              </a:extLst>
            </p:cNvPr>
            <p:cNvSpPr txBox="1">
              <a:spLocks noChangeArrowheads="1"/>
            </p:cNvSpPr>
            <p:nvPr/>
          </p:nvSpPr>
          <p:spPr bwMode="auto">
            <a:xfrm rot="20857856">
              <a:off x="3956397" y="3077469"/>
              <a:ext cx="22789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solidFill>
                    <a:srgbClr val="FF0000"/>
                  </a:solidFill>
                </a:rPr>
                <a:t>ambient pressure boiling He</a:t>
              </a:r>
              <a:endParaRPr lang="en-US" altLang="it-IT">
                <a:solidFill>
                  <a:srgbClr val="FF0000"/>
                </a:solidFill>
              </a:endParaRPr>
            </a:p>
          </p:txBody>
        </p:sp>
      </p:grpSp>
      <p:sp>
        <p:nvSpPr>
          <p:cNvPr id="12" name="Text Box 24">
            <a:extLst>
              <a:ext uri="{FF2B5EF4-FFF2-40B4-BE49-F238E27FC236}">
                <a16:creationId xmlns:a16="http://schemas.microsoft.com/office/drawing/2014/main" id="{A952F783-1C74-634A-814B-8EAB33D36CB6}"/>
              </a:ext>
            </a:extLst>
          </p:cNvPr>
          <p:cNvSpPr txBox="1">
            <a:spLocks noChangeArrowheads="1"/>
          </p:cNvSpPr>
          <p:nvPr/>
        </p:nvSpPr>
        <p:spPr bwMode="auto">
          <a:xfrm>
            <a:off x="461044" y="3530382"/>
            <a:ext cx="4307131" cy="3108543"/>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400" b="0" dirty="0">
                <a:latin typeface="Arial" panose="020B0604020202020204" pitchFamily="34" charset="0"/>
                <a:cs typeface="Arial" panose="020B0604020202020204" pitchFamily="34" charset="0"/>
              </a:rPr>
              <a:t>Good, </a:t>
            </a:r>
            <a:r>
              <a:rPr lang="it-IT" altLang="it-IT" sz="2400" b="0" dirty="0" err="1">
                <a:latin typeface="Arial" panose="020B0604020202020204" pitchFamily="34" charset="0"/>
                <a:cs typeface="Arial" panose="020B0604020202020204" pitchFamily="34" charset="0"/>
              </a:rPr>
              <a:t>but</a:t>
            </a:r>
            <a:r>
              <a:rPr lang="it-IT" altLang="it-IT" sz="2400" b="0" dirty="0">
                <a:latin typeface="Arial" panose="020B0604020202020204" pitchFamily="34" charset="0"/>
                <a:cs typeface="Arial" panose="020B0604020202020204" pitchFamily="34" charset="0"/>
              </a:rPr>
              <a:t> the gain of up  to 6 order of </a:t>
            </a:r>
            <a:r>
              <a:rPr lang="it-IT" altLang="it-IT" sz="2400" b="0" dirty="0" err="1">
                <a:latin typeface="Arial" panose="020B0604020202020204" pitchFamily="34" charset="0"/>
                <a:cs typeface="Arial" panose="020B0604020202020204" pitchFamily="34" charset="0"/>
              </a:rPr>
              <a:t>magnitudes</a:t>
            </a:r>
            <a:r>
              <a:rPr lang="it-IT" altLang="it-IT" sz="2400" b="0" dirty="0">
                <a:latin typeface="Arial" panose="020B0604020202020204" pitchFamily="34" charset="0"/>
                <a:cs typeface="Arial" panose="020B0604020202020204" pitchFamily="34" charset="0"/>
              </a:rPr>
              <a:t> </a:t>
            </a:r>
            <a:r>
              <a:rPr lang="it-IT" altLang="it-IT" sz="2400" b="0" dirty="0" err="1">
                <a:latin typeface="Arial" panose="020B0604020202020204" pitchFamily="34" charset="0"/>
                <a:cs typeface="Arial" panose="020B0604020202020204" pitchFamily="34" charset="0"/>
              </a:rPr>
              <a:t>is</a:t>
            </a:r>
            <a:r>
              <a:rPr lang="it-IT" altLang="it-IT" sz="2400" b="0" dirty="0">
                <a:latin typeface="Arial" panose="020B0604020202020204" pitchFamily="34" charset="0"/>
                <a:cs typeface="Arial" panose="020B0604020202020204" pitchFamily="34" charset="0"/>
              </a:rPr>
              <a:t> </a:t>
            </a:r>
            <a:r>
              <a:rPr lang="it-IT" altLang="it-IT" sz="2400" b="0" dirty="0" err="1">
                <a:latin typeface="Arial" panose="020B0604020202020204" pitchFamily="34" charset="0"/>
                <a:cs typeface="Arial" panose="020B0604020202020204" pitchFamily="34" charset="0"/>
              </a:rPr>
              <a:t>not</a:t>
            </a:r>
            <a:r>
              <a:rPr lang="it-IT" altLang="it-IT" sz="2400" b="0" dirty="0">
                <a:latin typeface="Arial" panose="020B0604020202020204" pitchFamily="34" charset="0"/>
                <a:cs typeface="Arial" panose="020B0604020202020204" pitchFamily="34" charset="0"/>
              </a:rPr>
              <a:t> </a:t>
            </a:r>
            <a:r>
              <a:rPr lang="it-IT" altLang="it-IT" sz="2400" b="0" dirty="0" err="1">
                <a:latin typeface="Arial" panose="020B0604020202020204" pitchFamily="34" charset="0"/>
                <a:cs typeface="Arial" panose="020B0604020202020204" pitchFamily="34" charset="0"/>
              </a:rPr>
              <a:t>guaranted</a:t>
            </a:r>
            <a:r>
              <a:rPr lang="it-IT" altLang="it-IT" sz="2400" b="0" dirty="0">
                <a:latin typeface="Arial" panose="020B0604020202020204" pitchFamily="34" charset="0"/>
                <a:cs typeface="Arial" panose="020B0604020202020204" pitchFamily="34" charset="0"/>
              </a:rPr>
              <a:t> and </a:t>
            </a:r>
            <a:r>
              <a:rPr lang="it-IT" altLang="it-IT" sz="2400" b="0" dirty="0" err="1">
                <a:latin typeface="Arial" panose="020B0604020202020204" pitchFamily="34" charset="0"/>
                <a:cs typeface="Arial" panose="020B0604020202020204" pitchFamily="34" charset="0"/>
              </a:rPr>
              <a:t>it’s</a:t>
            </a:r>
            <a:r>
              <a:rPr lang="it-IT" altLang="it-IT" sz="2400" b="0" dirty="0">
                <a:latin typeface="Arial" panose="020B0604020202020204" pitchFamily="34" charset="0"/>
                <a:cs typeface="Arial" panose="020B0604020202020204" pitchFamily="34" charset="0"/>
              </a:rPr>
              <a:t> </a:t>
            </a:r>
            <a:r>
              <a:rPr lang="it-IT" altLang="it-IT" sz="2400" b="0" dirty="0" err="1">
                <a:latin typeface="Arial" panose="020B0604020202020204" pitchFamily="34" charset="0"/>
                <a:cs typeface="Arial" panose="020B0604020202020204" pitchFamily="34" charset="0"/>
              </a:rPr>
              <a:t>not</a:t>
            </a:r>
            <a:r>
              <a:rPr lang="it-IT" altLang="it-IT" sz="2400" b="0" dirty="0">
                <a:latin typeface="Arial" panose="020B0604020202020204" pitchFamily="34" charset="0"/>
                <a:cs typeface="Arial" panose="020B0604020202020204" pitchFamily="34" charset="0"/>
              </a:rPr>
              <a:t> for free:</a:t>
            </a:r>
          </a:p>
          <a:p>
            <a:pPr marL="342900" indent="-342900">
              <a:spcBef>
                <a:spcPts val="600"/>
              </a:spcBef>
              <a:buClr>
                <a:srgbClr val="C00000"/>
              </a:buClr>
              <a:buFont typeface="Wingdings" pitchFamily="2" charset="2"/>
              <a:buChar char="§"/>
            </a:pPr>
            <a:r>
              <a:rPr lang="en-US" altLang="it-IT" sz="2000" b="0" dirty="0">
                <a:latin typeface="Arial" panose="020B0604020202020204" pitchFamily="34" charset="0"/>
                <a:cs typeface="Arial" panose="020B0604020202020204" pitchFamily="34" charset="0"/>
              </a:rPr>
              <a:t>Cryogenics</a:t>
            </a:r>
          </a:p>
          <a:p>
            <a:pPr marL="342900" indent="-342900">
              <a:spcBef>
                <a:spcPts val="600"/>
              </a:spcBef>
              <a:buClr>
                <a:srgbClr val="C00000"/>
              </a:buClr>
              <a:buFont typeface="Wingdings" pitchFamily="2" charset="2"/>
              <a:buChar char="§"/>
            </a:pPr>
            <a:r>
              <a:rPr lang="en-US" altLang="it-IT" sz="2000" b="0" dirty="0">
                <a:latin typeface="Arial" panose="020B0604020202020204" pitchFamily="34" charset="0"/>
                <a:cs typeface="Arial" panose="020B0604020202020204" pitchFamily="34" charset="0"/>
              </a:rPr>
              <a:t>Material &amp; Surface Science</a:t>
            </a:r>
          </a:p>
          <a:p>
            <a:pPr marL="342900" indent="-342900">
              <a:spcBef>
                <a:spcPts val="600"/>
              </a:spcBef>
              <a:buClr>
                <a:srgbClr val="C00000"/>
              </a:buClr>
              <a:buFont typeface="Wingdings" pitchFamily="2" charset="2"/>
              <a:buChar char="§"/>
            </a:pPr>
            <a:r>
              <a:rPr lang="en-US" altLang="it-IT" sz="2000" b="0" dirty="0">
                <a:latin typeface="Arial" panose="020B0604020202020204" pitchFamily="34" charset="0"/>
                <a:cs typeface="Arial" panose="020B0604020202020204" pitchFamily="34" charset="0"/>
              </a:rPr>
              <a:t>Clean Technology</a:t>
            </a:r>
          </a:p>
          <a:p>
            <a:pPr marL="342900" indent="-342900">
              <a:spcBef>
                <a:spcPts val="600"/>
              </a:spcBef>
              <a:buClr>
                <a:srgbClr val="C00000"/>
              </a:buClr>
              <a:buFont typeface="Wingdings" pitchFamily="2" charset="2"/>
              <a:buChar char="§"/>
            </a:pPr>
            <a:r>
              <a:rPr lang="en-US" altLang="it-IT" sz="2000" b="0" dirty="0">
                <a:latin typeface="Arial" panose="020B0604020202020204" pitchFamily="34" charset="0"/>
                <a:cs typeface="Arial" panose="020B0604020202020204" pitchFamily="34" charset="0"/>
              </a:rPr>
              <a:t>……</a:t>
            </a:r>
          </a:p>
          <a:p>
            <a:pPr>
              <a:buClr>
                <a:srgbClr val="C00000"/>
              </a:buClr>
            </a:pPr>
            <a:endParaRPr lang="en-US" altLang="it-IT" sz="2400" b="0" dirty="0">
              <a:latin typeface="Arial" panose="020B0604020202020204" pitchFamily="34" charset="0"/>
              <a:cs typeface="Arial" panose="020B0604020202020204" pitchFamily="34" charset="0"/>
            </a:endParaRPr>
          </a:p>
        </p:txBody>
      </p:sp>
      <p:sp>
        <p:nvSpPr>
          <p:cNvPr id="5" name="Segnaposto numero diapositiva 5">
            <a:extLst>
              <a:ext uri="{FF2B5EF4-FFF2-40B4-BE49-F238E27FC236}">
                <a16:creationId xmlns:a16="http://schemas.microsoft.com/office/drawing/2014/main" id="{8513BC51-7E71-3762-92E6-DBE65A1153E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2532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LCLS-II </a:t>
            </a:r>
            <a:r>
              <a:rPr lang="it-IT" dirty="0" err="1"/>
              <a:t>Cryomodule</a:t>
            </a:r>
            <a:r>
              <a:rPr lang="it-IT" dirty="0"/>
              <a:t> – </a:t>
            </a:r>
            <a:r>
              <a:rPr lang="it-IT" dirty="0" err="1"/>
              <a:t>Tuner</a:t>
            </a:r>
            <a:r>
              <a:rPr lang="it-IT" dirty="0"/>
              <a:t> </a:t>
            </a:r>
            <a:r>
              <a:rPr lang="it-IT" dirty="0" err="1"/>
              <a:t>Ports</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8DAD3638-8E0C-4079-83E3-101B55F74CF3}" type="slidenum">
              <a:rPr lang="en-US" altLang="it-IT" smtClean="0"/>
              <a:pPr>
                <a:defRPr/>
              </a:pPr>
              <a:t>60</a:t>
            </a:fld>
            <a:endParaRPr lang="en-US" altLang="it-IT"/>
          </a:p>
        </p:txBody>
      </p:sp>
      <p:pic>
        <p:nvPicPr>
          <p:cNvPr id="194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72"/>
          <a:stretch/>
        </p:blipFill>
        <p:spPr bwMode="auto">
          <a:xfrm>
            <a:off x="1828800" y="838201"/>
            <a:ext cx="6096000" cy="2912268"/>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1" y="3352800"/>
            <a:ext cx="5941671" cy="291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p:nvPr/>
        </p:nvSpPr>
        <p:spPr>
          <a:xfrm>
            <a:off x="1905001" y="5867401"/>
            <a:ext cx="1860509" cy="307777"/>
          </a:xfrm>
          <a:prstGeom prst="rect">
            <a:avLst/>
          </a:prstGeom>
          <a:noFill/>
        </p:spPr>
        <p:txBody>
          <a:bodyPr wrap="none" rtlCol="0">
            <a:spAutoFit/>
          </a:bodyPr>
          <a:lstStyle/>
          <a:p>
            <a:r>
              <a:rPr lang="it-IT" dirty="0"/>
              <a:t>Marc </a:t>
            </a:r>
            <a:r>
              <a:rPr lang="it-IT" dirty="0" err="1"/>
              <a:t>Ross</a:t>
            </a:r>
            <a:r>
              <a:rPr lang="it-IT" dirty="0"/>
              <a:t> @ SRF 2015</a:t>
            </a:r>
            <a:endParaRPr lang="en-US" dirty="0"/>
          </a:p>
        </p:txBody>
      </p:sp>
      <p:sp>
        <p:nvSpPr>
          <p:cNvPr id="5" name="Segnaposto numero diapositiva 5">
            <a:extLst>
              <a:ext uri="{FF2B5EF4-FFF2-40B4-BE49-F238E27FC236}">
                <a16:creationId xmlns:a16="http://schemas.microsoft.com/office/drawing/2014/main" id="{F328748B-E206-C710-E86D-22BD5EF922E3}"/>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230972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ia aperta, cielo, edificio, architettura&#10;&#10;Descrizione generata automaticamente">
            <a:extLst>
              <a:ext uri="{FF2B5EF4-FFF2-40B4-BE49-F238E27FC236}">
                <a16:creationId xmlns:a16="http://schemas.microsoft.com/office/drawing/2014/main" id="{CE95C485-E995-67DC-0700-3D9A6B21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 y="-13138"/>
            <a:ext cx="12219279" cy="6873344"/>
          </a:xfrm>
          <a:prstGeom prst="rect">
            <a:avLst/>
          </a:prstGeom>
        </p:spPr>
      </p:pic>
      <p:sp>
        <p:nvSpPr>
          <p:cNvPr id="3" name="Segnaposto data 2">
            <a:extLst>
              <a:ext uri="{FF2B5EF4-FFF2-40B4-BE49-F238E27FC236}">
                <a16:creationId xmlns:a16="http://schemas.microsoft.com/office/drawing/2014/main" id="{D303F8C3-06D2-E7CC-EFEF-5C9ED5FF79F8}"/>
              </a:ext>
            </a:extLst>
          </p:cNvPr>
          <p:cNvSpPr>
            <a:spLocks noGrp="1"/>
          </p:cNvSpPr>
          <p:nvPr>
            <p:ph type="dt" sz="half" idx="10"/>
          </p:nvPr>
        </p:nvSpPr>
        <p:spPr/>
        <p:txBody>
          <a:bodyPr/>
          <a:lstStyle/>
          <a:p>
            <a:pPr>
              <a:defRPr/>
            </a:pPr>
            <a:r>
              <a:rPr lang="en-US" altLang="it-IT" dirty="0">
                <a:solidFill>
                  <a:srgbClr val="EEE5B6"/>
                </a:solidFill>
              </a:rPr>
              <a:t>Carlo Pagani</a:t>
            </a:r>
          </a:p>
        </p:txBody>
      </p:sp>
      <p:sp>
        <p:nvSpPr>
          <p:cNvPr id="6" name="Titolo 1">
            <a:extLst>
              <a:ext uri="{FF2B5EF4-FFF2-40B4-BE49-F238E27FC236}">
                <a16:creationId xmlns:a16="http://schemas.microsoft.com/office/drawing/2014/main" id="{6D1A06E6-16CC-B7FF-848F-1890912AF2CB}"/>
              </a:ext>
            </a:extLst>
          </p:cNvPr>
          <p:cNvSpPr txBox="1">
            <a:spLocks/>
          </p:cNvSpPr>
          <p:nvPr/>
        </p:nvSpPr>
        <p:spPr bwMode="auto">
          <a:xfrm>
            <a:off x="2661920" y="6061709"/>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a:lstStyle>
          <a:p>
            <a:r>
              <a:rPr lang="it-IT" sz="3600" kern="0" dirty="0">
                <a:solidFill>
                  <a:srgbClr val="EEE5B6"/>
                </a:solidFill>
              </a:rPr>
              <a:t>Thank </a:t>
            </a:r>
            <a:r>
              <a:rPr lang="it-IT" sz="3600" kern="0" dirty="0" err="1">
                <a:solidFill>
                  <a:srgbClr val="D7D0A3"/>
                </a:solidFill>
              </a:rPr>
              <a:t>you</a:t>
            </a:r>
            <a:r>
              <a:rPr lang="it-IT" sz="3600" kern="0" dirty="0">
                <a:solidFill>
                  <a:srgbClr val="EEE5B6"/>
                </a:solidFill>
              </a:rPr>
              <a:t> for </a:t>
            </a:r>
            <a:r>
              <a:rPr lang="it-IT" sz="3600" kern="0" dirty="0" err="1">
                <a:solidFill>
                  <a:srgbClr val="EEE5B6"/>
                </a:solidFill>
              </a:rPr>
              <a:t>your</a:t>
            </a:r>
            <a:r>
              <a:rPr lang="it-IT" sz="3600" kern="0" dirty="0">
                <a:solidFill>
                  <a:srgbClr val="EEE5B6"/>
                </a:solidFill>
              </a:rPr>
              <a:t> </a:t>
            </a:r>
            <a:r>
              <a:rPr lang="it-IT" sz="3600" kern="0" dirty="0" err="1">
                <a:solidFill>
                  <a:srgbClr val="EEE5B6"/>
                </a:solidFill>
              </a:rPr>
              <a:t>attention</a:t>
            </a:r>
            <a:endParaRPr lang="it-IT" kern="0" dirty="0">
              <a:solidFill>
                <a:srgbClr val="EEE5B6"/>
              </a:solidFill>
            </a:endParaRPr>
          </a:p>
        </p:txBody>
      </p:sp>
      <p:pic>
        <p:nvPicPr>
          <p:cNvPr id="12" name="Picture 10" descr="A close up of a sign&#10;&#10;Description generated with very high confidence">
            <a:extLst>
              <a:ext uri="{FF2B5EF4-FFF2-40B4-BE49-F238E27FC236}">
                <a16:creationId xmlns:a16="http://schemas.microsoft.com/office/drawing/2014/main" id="{05048374-4AB5-210B-A474-B64A5D9CAE6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941234" y="-1313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5">
            <a:extLst>
              <a:ext uri="{FF2B5EF4-FFF2-40B4-BE49-F238E27FC236}">
                <a16:creationId xmlns:a16="http://schemas.microsoft.com/office/drawing/2014/main" id="{0DF034BF-9B48-89B1-63DC-723190B6C019}"/>
              </a:ext>
            </a:extLst>
          </p:cNvPr>
          <p:cNvSpPr>
            <a:spLocks noGrp="1"/>
          </p:cNvSpPr>
          <p:nvPr>
            <p:ph type="sldNum" sz="quarter" idx="4"/>
          </p:nvPr>
        </p:nvSpPr>
        <p:spPr>
          <a:xfrm>
            <a:off x="10439823" y="6431757"/>
            <a:ext cx="1742017" cy="414336"/>
          </a:xfrm>
        </p:spPr>
        <p:txBody>
          <a:bodyPr/>
          <a:lstStyle/>
          <a:p>
            <a:pPr>
              <a:defRPr/>
            </a:pPr>
            <a:r>
              <a:rPr lang="it-IT" altLang="it-IT" sz="1000" b="1" dirty="0">
                <a:solidFill>
                  <a:srgbClr val="EEE5B6"/>
                </a:solidFill>
              </a:rPr>
              <a:t>IASF - CP Seminar #8</a:t>
            </a:r>
          </a:p>
          <a:p>
            <a:pPr>
              <a:defRPr/>
            </a:pPr>
            <a:r>
              <a:rPr lang="it-IT" altLang="it-IT" i="0" dirty="0">
                <a:solidFill>
                  <a:srgbClr val="EEE5B6"/>
                </a:solidFill>
              </a:rPr>
              <a:t>Shenzhen, 10 March 2023</a:t>
            </a:r>
            <a:endParaRPr lang="en-US" altLang="it-IT" i="0" dirty="0">
              <a:solidFill>
                <a:srgbClr val="EEE5B6"/>
              </a:solidFill>
            </a:endParaRPr>
          </a:p>
        </p:txBody>
      </p:sp>
    </p:spTree>
    <p:extLst>
      <p:ext uri="{BB962C8B-B14F-4D97-AF65-F5344CB8AC3E}">
        <p14:creationId xmlns:p14="http://schemas.microsoft.com/office/powerpoint/2010/main" val="112113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B7248-8F66-6345-9436-99C03687FD37}"/>
              </a:ext>
            </a:extLst>
          </p:cNvPr>
          <p:cNvSpPr>
            <a:spLocks noGrp="1"/>
          </p:cNvSpPr>
          <p:nvPr>
            <p:ph type="title"/>
          </p:nvPr>
        </p:nvSpPr>
        <p:spPr/>
        <p:txBody>
          <a:bodyPr/>
          <a:lstStyle/>
          <a:p>
            <a:r>
              <a:rPr lang="it-IT" dirty="0"/>
              <a:t>First Industrial Production in Japan </a:t>
            </a:r>
            <a:r>
              <a:rPr lang="it-IT" sz="2000" dirty="0"/>
              <a:t>(</a:t>
            </a:r>
            <a:r>
              <a:rPr lang="en-US" sz="2000" dirty="0"/>
              <a:t>1988 – 1995)</a:t>
            </a:r>
            <a:endParaRPr lang="it-IT" dirty="0"/>
          </a:p>
        </p:txBody>
      </p:sp>
      <p:sp>
        <p:nvSpPr>
          <p:cNvPr id="3" name="Segnaposto data 2">
            <a:extLst>
              <a:ext uri="{FF2B5EF4-FFF2-40B4-BE49-F238E27FC236}">
                <a16:creationId xmlns:a16="http://schemas.microsoft.com/office/drawing/2014/main" id="{1CEC7867-6391-F64D-819C-621DF23F3157}"/>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BBFF8123-6C30-7245-9907-3E37B559AB00}"/>
              </a:ext>
            </a:extLst>
          </p:cNvPr>
          <p:cNvSpPr>
            <a:spLocks noGrp="1"/>
          </p:cNvSpPr>
          <p:nvPr>
            <p:ph type="ftr" sz="quarter" idx="11"/>
          </p:nvPr>
        </p:nvSpPr>
        <p:spPr/>
        <p:txBody>
          <a:bodyPr/>
          <a:lstStyle/>
          <a:p>
            <a:pPr>
              <a:defRPr/>
            </a:pPr>
            <a:fld id="{8DAD3638-8E0C-4079-83E3-101B55F74CF3}" type="slidenum">
              <a:rPr lang="en-US" altLang="it-IT" smtClean="0"/>
              <a:pPr>
                <a:defRPr/>
              </a:pPr>
              <a:t>7</a:t>
            </a:fld>
            <a:endParaRPr lang="en-US" altLang="it-IT"/>
          </a:p>
        </p:txBody>
      </p:sp>
      <p:pic>
        <p:nvPicPr>
          <p:cNvPr id="6" name="Picture 2">
            <a:extLst>
              <a:ext uri="{FF2B5EF4-FFF2-40B4-BE49-F238E27FC236}">
                <a16:creationId xmlns:a16="http://schemas.microsoft.com/office/drawing/2014/main" id="{D8A15197-51F5-DF46-82BE-C8FE73A26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806" y="850538"/>
            <a:ext cx="4143375" cy="5429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23BC0B6-A0EF-1C4D-8A6D-768483D91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932" y="3578524"/>
            <a:ext cx="4907985" cy="280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a:extLst>
              <a:ext uri="{FF2B5EF4-FFF2-40B4-BE49-F238E27FC236}">
                <a16:creationId xmlns:a16="http://schemas.microsoft.com/office/drawing/2014/main" id="{4D62A63A-C06E-C247-871E-EF0D77AE193E}"/>
              </a:ext>
            </a:extLst>
          </p:cNvPr>
          <p:cNvSpPr txBox="1"/>
          <p:nvPr/>
        </p:nvSpPr>
        <p:spPr>
          <a:xfrm>
            <a:off x="6530341" y="923951"/>
            <a:ext cx="4876800" cy="2654573"/>
          </a:xfrm>
          <a:prstGeom prst="rect">
            <a:avLst/>
          </a:prstGeom>
          <a:noFill/>
        </p:spPr>
        <p:txBody>
          <a:bodyPr wrap="square" rtlCol="0">
            <a:spAutoFit/>
          </a:bodyPr>
          <a:lstStyle/>
          <a:p>
            <a:pPr>
              <a:spcBef>
                <a:spcPts val="900"/>
              </a:spcBef>
            </a:pPr>
            <a:r>
              <a:rPr lang="en-US" sz="2400" b="0" dirty="0">
                <a:solidFill>
                  <a:srgbClr val="002060"/>
                </a:solidFill>
              </a:rPr>
              <a:t>The </a:t>
            </a:r>
            <a:r>
              <a:rPr lang="en-US" sz="2400" dirty="0">
                <a:solidFill>
                  <a:srgbClr val="002060"/>
                </a:solidFill>
              </a:rPr>
              <a:t>first mass-production </a:t>
            </a:r>
            <a:r>
              <a:rPr lang="en-US" sz="2400" b="0" dirty="0">
                <a:solidFill>
                  <a:srgbClr val="002060"/>
                </a:solidFill>
              </a:rPr>
              <a:t>of SRF Cavities in the world</a:t>
            </a:r>
          </a:p>
          <a:p>
            <a:pPr>
              <a:spcBef>
                <a:spcPts val="900"/>
              </a:spcBef>
            </a:pPr>
            <a:r>
              <a:rPr lang="en-US" sz="2400" b="0" dirty="0">
                <a:solidFill>
                  <a:srgbClr val="002060"/>
                </a:solidFill>
              </a:rPr>
              <a:t>SRF Cavity </a:t>
            </a:r>
            <a:r>
              <a:rPr lang="en-US" sz="2400" dirty="0">
                <a:solidFill>
                  <a:srgbClr val="002060"/>
                </a:solidFill>
              </a:rPr>
              <a:t>for TRISTAN </a:t>
            </a:r>
            <a:r>
              <a:rPr lang="en-US" sz="2400" b="0" dirty="0">
                <a:solidFill>
                  <a:srgbClr val="002060"/>
                </a:solidFill>
              </a:rPr>
              <a:t>at </a:t>
            </a:r>
            <a:r>
              <a:rPr lang="en-US" sz="2400" dirty="0">
                <a:solidFill>
                  <a:srgbClr val="002060"/>
                </a:solidFill>
              </a:rPr>
              <a:t>KEK</a:t>
            </a:r>
          </a:p>
          <a:p>
            <a:pPr>
              <a:spcBef>
                <a:spcPts val="900"/>
              </a:spcBef>
            </a:pPr>
            <a:r>
              <a:rPr lang="en-US" sz="2400" b="0" dirty="0">
                <a:solidFill>
                  <a:srgbClr val="002060"/>
                </a:solidFill>
              </a:rPr>
              <a:t>Bulk-</a:t>
            </a:r>
            <a:r>
              <a:rPr lang="en-US" sz="2400" b="0" dirty="0" err="1">
                <a:solidFill>
                  <a:srgbClr val="002060"/>
                </a:solidFill>
              </a:rPr>
              <a:t>Nb</a:t>
            </a:r>
            <a:r>
              <a:rPr lang="en-US" sz="2400" b="0" dirty="0">
                <a:solidFill>
                  <a:srgbClr val="002060"/>
                </a:solidFill>
              </a:rPr>
              <a:t> - 508MHz - 5-Cell Cavity </a:t>
            </a:r>
          </a:p>
          <a:p>
            <a:pPr>
              <a:spcBef>
                <a:spcPts val="900"/>
              </a:spcBef>
            </a:pPr>
            <a:r>
              <a:rPr lang="en-US" sz="2400" dirty="0">
                <a:solidFill>
                  <a:srgbClr val="002060"/>
                </a:solidFill>
              </a:rPr>
              <a:t>32 SRF cavities </a:t>
            </a:r>
            <a:r>
              <a:rPr lang="en-US" sz="2400" b="0" dirty="0">
                <a:solidFill>
                  <a:srgbClr val="002060"/>
                </a:solidFill>
              </a:rPr>
              <a:t>were fabricated by Mitsubishi and operated in TRISTAN</a:t>
            </a:r>
            <a:r>
              <a:rPr lang="en-US" sz="2400" b="0" dirty="0"/>
              <a:t> </a:t>
            </a:r>
          </a:p>
        </p:txBody>
      </p:sp>
      <p:sp>
        <p:nvSpPr>
          <p:cNvPr id="5" name="Segnaposto numero diapositiva 5">
            <a:extLst>
              <a:ext uri="{FF2B5EF4-FFF2-40B4-BE49-F238E27FC236}">
                <a16:creationId xmlns:a16="http://schemas.microsoft.com/office/drawing/2014/main" id="{59573EC9-1966-2F8C-3B37-FB09A2FCF59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1888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666F4-86B2-7D40-9F55-B5B1C65562C8}"/>
              </a:ext>
            </a:extLst>
          </p:cNvPr>
          <p:cNvSpPr>
            <a:spLocks noGrp="1"/>
          </p:cNvSpPr>
          <p:nvPr>
            <p:ph type="title"/>
          </p:nvPr>
        </p:nvSpPr>
        <p:spPr/>
        <p:txBody>
          <a:bodyPr/>
          <a:lstStyle/>
          <a:p>
            <a:r>
              <a:rPr lang="it-IT" dirty="0"/>
              <a:t>LEP-2 </a:t>
            </a:r>
            <a:r>
              <a:rPr lang="it-IT" dirty="0" err="1"/>
              <a:t>Cavities</a:t>
            </a:r>
            <a:r>
              <a:rPr lang="it-IT" dirty="0"/>
              <a:t> for CERN in Industry</a:t>
            </a:r>
          </a:p>
        </p:txBody>
      </p:sp>
      <p:sp>
        <p:nvSpPr>
          <p:cNvPr id="3" name="Segnaposto data 2">
            <a:extLst>
              <a:ext uri="{FF2B5EF4-FFF2-40B4-BE49-F238E27FC236}">
                <a16:creationId xmlns:a16="http://schemas.microsoft.com/office/drawing/2014/main" id="{0ED10E1C-D8CF-0C47-966C-73DFB142190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D76DBAEA-7DD0-DE43-B1E2-354F48A41DEB}"/>
              </a:ext>
            </a:extLst>
          </p:cNvPr>
          <p:cNvSpPr>
            <a:spLocks noGrp="1"/>
          </p:cNvSpPr>
          <p:nvPr>
            <p:ph type="ftr" sz="quarter" idx="11"/>
          </p:nvPr>
        </p:nvSpPr>
        <p:spPr/>
        <p:txBody>
          <a:bodyPr/>
          <a:lstStyle/>
          <a:p>
            <a:pPr>
              <a:defRPr/>
            </a:pPr>
            <a:fld id="{8DAD3638-8E0C-4079-83E3-101B55F74CF3}" type="slidenum">
              <a:rPr lang="en-US" altLang="it-IT" smtClean="0"/>
              <a:pPr>
                <a:defRPr/>
              </a:pPr>
              <a:t>8</a:t>
            </a:fld>
            <a:endParaRPr lang="en-US" altLang="it-IT"/>
          </a:p>
        </p:txBody>
      </p:sp>
      <p:pic>
        <p:nvPicPr>
          <p:cNvPr id="6" name="Picture 2" descr="niobium_coated_cavity">
            <a:extLst>
              <a:ext uri="{FF2B5EF4-FFF2-40B4-BE49-F238E27FC236}">
                <a16:creationId xmlns:a16="http://schemas.microsoft.com/office/drawing/2014/main" id="{4B6A3088-32C9-BD43-803F-236763991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1466851"/>
            <a:ext cx="1371600" cy="3851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B5933DCF-7A8A-9445-900D-933B5C507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6944"/>
          <a:stretch>
            <a:fillRect/>
          </a:stretch>
        </p:blipFill>
        <p:spPr bwMode="auto">
          <a:xfrm>
            <a:off x="1903414" y="977900"/>
            <a:ext cx="3660775"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AEE9FFF2-446B-B04E-BB3D-CE7204EB5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1387476"/>
            <a:ext cx="2973387"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A221A430-3F4B-0A4E-ADC3-4DD6EC1BD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3" t="9488" r="4599" b="49031"/>
          <a:stretch>
            <a:fillRect/>
          </a:stretch>
        </p:blipFill>
        <p:spPr bwMode="auto">
          <a:xfrm>
            <a:off x="1765300" y="3987800"/>
            <a:ext cx="4102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5">
            <a:extLst>
              <a:ext uri="{FF2B5EF4-FFF2-40B4-BE49-F238E27FC236}">
                <a16:creationId xmlns:a16="http://schemas.microsoft.com/office/drawing/2014/main" id="{2646B8B8-77CE-EEF3-25F1-BCCE3AAF6FEA}"/>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64161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E8F98-90C2-694E-8B79-1FDCB1E106BB}"/>
              </a:ext>
            </a:extLst>
          </p:cNvPr>
          <p:cNvSpPr>
            <a:spLocks noGrp="1"/>
          </p:cNvSpPr>
          <p:nvPr>
            <p:ph type="title"/>
          </p:nvPr>
        </p:nvSpPr>
        <p:spPr/>
        <p:txBody>
          <a:bodyPr/>
          <a:lstStyle/>
          <a:p>
            <a:r>
              <a:rPr lang="it-IT" dirty="0" err="1">
                <a:solidFill>
                  <a:srgbClr val="064184"/>
                </a:solidFill>
              </a:rPr>
              <a:t>Installed</a:t>
            </a:r>
            <a:r>
              <a:rPr lang="it-IT" spc="-10" dirty="0">
                <a:solidFill>
                  <a:srgbClr val="064184"/>
                </a:solidFill>
              </a:rPr>
              <a:t> </a:t>
            </a:r>
            <a:r>
              <a:rPr lang="it-IT" spc="-10" dirty="0" err="1">
                <a:solidFill>
                  <a:srgbClr val="064184"/>
                </a:solidFill>
              </a:rPr>
              <a:t>Cryomodules</a:t>
            </a:r>
            <a:r>
              <a:rPr lang="it-IT" spc="-10" dirty="0">
                <a:solidFill>
                  <a:srgbClr val="064184"/>
                </a:solidFill>
              </a:rPr>
              <a:t> </a:t>
            </a:r>
            <a:r>
              <a:rPr lang="it-IT" spc="-10" dirty="0" err="1">
                <a:solidFill>
                  <a:srgbClr val="064184"/>
                </a:solidFill>
              </a:rPr>
              <a:t>at</a:t>
            </a:r>
            <a:r>
              <a:rPr lang="it-IT" spc="-10" dirty="0">
                <a:solidFill>
                  <a:srgbClr val="064184"/>
                </a:solidFill>
              </a:rPr>
              <a:t> TESLA time</a:t>
            </a:r>
            <a:endParaRPr lang="it-IT" dirty="0"/>
          </a:p>
        </p:txBody>
      </p:sp>
      <p:sp>
        <p:nvSpPr>
          <p:cNvPr id="3" name="Segnaposto data 2">
            <a:extLst>
              <a:ext uri="{FF2B5EF4-FFF2-40B4-BE49-F238E27FC236}">
                <a16:creationId xmlns:a16="http://schemas.microsoft.com/office/drawing/2014/main" id="{3DA9DBEE-B990-E84B-B3DA-B43BCF70EF2B}"/>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AD7A9E9-6ECC-2142-B9F0-D5E714816A02}"/>
              </a:ext>
            </a:extLst>
          </p:cNvPr>
          <p:cNvSpPr>
            <a:spLocks noGrp="1"/>
          </p:cNvSpPr>
          <p:nvPr>
            <p:ph type="ftr" sz="quarter" idx="11"/>
          </p:nvPr>
        </p:nvSpPr>
        <p:spPr/>
        <p:txBody>
          <a:bodyPr/>
          <a:lstStyle/>
          <a:p>
            <a:pPr>
              <a:defRPr/>
            </a:pPr>
            <a:fld id="{8DAD3638-8E0C-4079-83E3-101B55F74CF3}" type="slidenum">
              <a:rPr lang="en-US" altLang="it-IT" smtClean="0"/>
              <a:pPr>
                <a:defRPr/>
              </a:pPr>
              <a:t>9</a:t>
            </a:fld>
            <a:endParaRPr lang="en-US" altLang="it-IT"/>
          </a:p>
        </p:txBody>
      </p:sp>
      <p:grpSp>
        <p:nvGrpSpPr>
          <p:cNvPr id="6" name="Gruppo 5">
            <a:extLst>
              <a:ext uri="{FF2B5EF4-FFF2-40B4-BE49-F238E27FC236}">
                <a16:creationId xmlns:a16="http://schemas.microsoft.com/office/drawing/2014/main" id="{3DB9CC7B-92B9-F847-88F5-5FD1A98F2180}"/>
              </a:ext>
            </a:extLst>
          </p:cNvPr>
          <p:cNvGrpSpPr/>
          <p:nvPr/>
        </p:nvGrpSpPr>
        <p:grpSpPr>
          <a:xfrm>
            <a:off x="1530680" y="912083"/>
            <a:ext cx="9022384" cy="5304512"/>
            <a:chOff x="1530680" y="912083"/>
            <a:chExt cx="9022384" cy="5304512"/>
          </a:xfrm>
        </p:grpSpPr>
        <p:pic>
          <p:nvPicPr>
            <p:cNvPr id="7" name="object 3">
              <a:extLst>
                <a:ext uri="{FF2B5EF4-FFF2-40B4-BE49-F238E27FC236}">
                  <a16:creationId xmlns:a16="http://schemas.microsoft.com/office/drawing/2014/main" id="{6F80BC4E-B375-EE41-B85E-192B0172C892}"/>
                </a:ext>
              </a:extLst>
            </p:cNvPr>
            <p:cNvPicPr/>
            <p:nvPr/>
          </p:nvPicPr>
          <p:blipFill rotWithShape="1">
            <a:blip r:embed="rId2" cstate="print"/>
            <a:srcRect t="18254" b="4586"/>
            <a:stretch/>
          </p:blipFill>
          <p:spPr>
            <a:xfrm>
              <a:off x="6477000" y="912083"/>
              <a:ext cx="4076064" cy="2516917"/>
            </a:xfrm>
            <a:prstGeom prst="rect">
              <a:avLst/>
            </a:prstGeom>
          </p:spPr>
        </p:pic>
        <p:pic>
          <p:nvPicPr>
            <p:cNvPr id="8" name="object 4">
              <a:extLst>
                <a:ext uri="{FF2B5EF4-FFF2-40B4-BE49-F238E27FC236}">
                  <a16:creationId xmlns:a16="http://schemas.microsoft.com/office/drawing/2014/main" id="{3544FEF2-E93E-7A4C-91E6-40CB0A80652A}"/>
                </a:ext>
              </a:extLst>
            </p:cNvPr>
            <p:cNvPicPr/>
            <p:nvPr/>
          </p:nvPicPr>
          <p:blipFill rotWithShape="1">
            <a:blip r:embed="rId3" cstate="print"/>
            <a:srcRect l="-4262" t="13176" r="4262" b="3038"/>
            <a:stretch/>
          </p:blipFill>
          <p:spPr>
            <a:xfrm>
              <a:off x="6304986" y="3612283"/>
              <a:ext cx="4248078" cy="2604311"/>
            </a:xfrm>
            <a:prstGeom prst="rect">
              <a:avLst/>
            </a:prstGeom>
          </p:spPr>
        </p:pic>
        <p:grpSp>
          <p:nvGrpSpPr>
            <p:cNvPr id="9" name="Gruppo 8">
              <a:extLst>
                <a:ext uri="{FF2B5EF4-FFF2-40B4-BE49-F238E27FC236}">
                  <a16:creationId xmlns:a16="http://schemas.microsoft.com/office/drawing/2014/main" id="{E7524190-989A-874D-B268-D12E3B4F015F}"/>
                </a:ext>
              </a:extLst>
            </p:cNvPr>
            <p:cNvGrpSpPr/>
            <p:nvPr/>
          </p:nvGrpSpPr>
          <p:grpSpPr>
            <a:xfrm>
              <a:off x="1530680" y="912083"/>
              <a:ext cx="4700238" cy="2516917"/>
              <a:chOff x="1142436" y="926251"/>
              <a:chExt cx="4700238" cy="2516917"/>
            </a:xfrm>
          </p:grpSpPr>
          <p:pic>
            <p:nvPicPr>
              <p:cNvPr id="13" name="object 5">
                <a:extLst>
                  <a:ext uri="{FF2B5EF4-FFF2-40B4-BE49-F238E27FC236}">
                    <a16:creationId xmlns:a16="http://schemas.microsoft.com/office/drawing/2014/main" id="{A808C538-4C90-3A42-A080-6896D89FD0BD}"/>
                  </a:ext>
                </a:extLst>
              </p:cNvPr>
              <p:cNvPicPr/>
              <p:nvPr/>
            </p:nvPicPr>
            <p:blipFill rotWithShape="1">
              <a:blip r:embed="rId4" cstate="print"/>
              <a:srcRect t="11868" b="8796"/>
              <a:stretch/>
            </p:blipFill>
            <p:spPr>
              <a:xfrm>
                <a:off x="1142436" y="926251"/>
                <a:ext cx="4700238" cy="2516917"/>
              </a:xfrm>
              <a:prstGeom prst="rect">
                <a:avLst/>
              </a:prstGeom>
            </p:spPr>
          </p:pic>
          <p:sp>
            <p:nvSpPr>
              <p:cNvPr id="14" name="object 6">
                <a:extLst>
                  <a:ext uri="{FF2B5EF4-FFF2-40B4-BE49-F238E27FC236}">
                    <a16:creationId xmlns:a16="http://schemas.microsoft.com/office/drawing/2014/main" id="{6DF31A88-852D-BB42-A568-8B247DBDBB28}"/>
                  </a:ext>
                </a:extLst>
              </p:cNvPr>
              <p:cNvSpPr txBox="1"/>
              <p:nvPr/>
            </p:nvSpPr>
            <p:spPr>
              <a:xfrm>
                <a:off x="3457330" y="2957112"/>
                <a:ext cx="2385344" cy="382156"/>
              </a:xfrm>
              <a:prstGeom prst="rect">
                <a:avLst/>
              </a:prstGeom>
            </p:spPr>
            <p:txBody>
              <a:bodyPr vert="horz" wrap="square" lIns="0" tIns="12700" rIns="0" bIns="0" rtlCol="0">
                <a:spAutoFit/>
              </a:bodyPr>
              <a:lstStyle/>
              <a:p>
                <a:pPr marL="12700">
                  <a:spcBef>
                    <a:spcPts val="100"/>
                  </a:spcBef>
                </a:pPr>
                <a:r>
                  <a:rPr sz="2400" spc="-10" dirty="0">
                    <a:solidFill>
                      <a:srgbClr val="FFFFFF"/>
                    </a:solidFill>
                    <a:latin typeface="Arial"/>
                    <a:cs typeface="Arial"/>
                  </a:rPr>
                  <a:t>TRISTAN</a:t>
                </a:r>
                <a:r>
                  <a:rPr sz="2400" spc="-70" dirty="0">
                    <a:solidFill>
                      <a:srgbClr val="FFFFFF"/>
                    </a:solidFill>
                    <a:latin typeface="Arial"/>
                    <a:cs typeface="Arial"/>
                  </a:rPr>
                  <a:t> </a:t>
                </a:r>
                <a:r>
                  <a:rPr sz="2400" dirty="0">
                    <a:solidFill>
                      <a:srgbClr val="FFFFFF"/>
                    </a:solidFill>
                    <a:latin typeface="Arial"/>
                    <a:cs typeface="Arial"/>
                  </a:rPr>
                  <a:t>-</a:t>
                </a:r>
                <a:r>
                  <a:rPr sz="2400" spc="-75" dirty="0">
                    <a:solidFill>
                      <a:srgbClr val="FFFFFF"/>
                    </a:solidFill>
                    <a:latin typeface="Arial"/>
                    <a:cs typeface="Arial"/>
                  </a:rPr>
                  <a:t> </a:t>
                </a:r>
                <a:r>
                  <a:rPr sz="2400" spc="-20" dirty="0">
                    <a:solidFill>
                      <a:srgbClr val="FFFFFF"/>
                    </a:solidFill>
                    <a:latin typeface="Arial"/>
                    <a:cs typeface="Arial"/>
                  </a:rPr>
                  <a:t>1986</a:t>
                </a:r>
                <a:endParaRPr sz="2400" dirty="0">
                  <a:latin typeface="Arial"/>
                  <a:cs typeface="Arial"/>
                </a:endParaRPr>
              </a:p>
            </p:txBody>
          </p:sp>
        </p:grpSp>
        <p:pic>
          <p:nvPicPr>
            <p:cNvPr id="10" name="object 7">
              <a:extLst>
                <a:ext uri="{FF2B5EF4-FFF2-40B4-BE49-F238E27FC236}">
                  <a16:creationId xmlns:a16="http://schemas.microsoft.com/office/drawing/2014/main" id="{9F57C4A1-4C56-814A-A951-8084904CF7E9}"/>
                </a:ext>
              </a:extLst>
            </p:cNvPr>
            <p:cNvPicPr/>
            <p:nvPr/>
          </p:nvPicPr>
          <p:blipFill rotWithShape="1">
            <a:blip r:embed="rId5" cstate="print"/>
            <a:srcRect t="24452" b="7683"/>
            <a:stretch/>
          </p:blipFill>
          <p:spPr>
            <a:xfrm>
              <a:off x="1564092" y="3612284"/>
              <a:ext cx="4700238" cy="2604311"/>
            </a:xfrm>
            <a:prstGeom prst="rect">
              <a:avLst/>
            </a:prstGeom>
          </p:spPr>
        </p:pic>
        <p:sp>
          <p:nvSpPr>
            <p:cNvPr id="11" name="object 8">
              <a:extLst>
                <a:ext uri="{FF2B5EF4-FFF2-40B4-BE49-F238E27FC236}">
                  <a16:creationId xmlns:a16="http://schemas.microsoft.com/office/drawing/2014/main" id="{0ED37CC4-9CE6-9D4F-A5B9-974B44A14913}"/>
                </a:ext>
              </a:extLst>
            </p:cNvPr>
            <p:cNvSpPr txBox="1"/>
            <p:nvPr/>
          </p:nvSpPr>
          <p:spPr>
            <a:xfrm>
              <a:off x="4212011" y="5814417"/>
              <a:ext cx="2052319" cy="361766"/>
            </a:xfrm>
            <a:prstGeom prst="rect">
              <a:avLst/>
            </a:prstGeom>
          </p:spPr>
          <p:txBody>
            <a:bodyPr vert="horz" wrap="square" lIns="0" tIns="12700" rIns="0" bIns="0" rtlCol="0">
              <a:spAutoFit/>
            </a:bodyPr>
            <a:lstStyle/>
            <a:p>
              <a:pPr marL="12700">
                <a:lnSpc>
                  <a:spcPts val="2880"/>
                </a:lnSpc>
                <a:spcBef>
                  <a:spcPts val="100"/>
                </a:spcBef>
              </a:pPr>
              <a:r>
                <a:rPr sz="2400" spc="-360" dirty="0">
                  <a:solidFill>
                    <a:srgbClr val="FFFFFF"/>
                  </a:solidFill>
                  <a:latin typeface="Arial"/>
                  <a:cs typeface="Arial"/>
                </a:rPr>
                <a:t>CEBAF</a:t>
              </a:r>
              <a:r>
                <a:rPr sz="2400" spc="-145" dirty="0">
                  <a:solidFill>
                    <a:srgbClr val="FFFFFF"/>
                  </a:solidFill>
                  <a:latin typeface="Arial"/>
                  <a:cs typeface="Arial"/>
                </a:rPr>
                <a:t> </a:t>
              </a:r>
              <a:r>
                <a:rPr sz="2400" spc="-70" dirty="0">
                  <a:solidFill>
                    <a:srgbClr val="FFFFFF"/>
                  </a:solidFill>
                  <a:latin typeface="Arial"/>
                  <a:cs typeface="Arial"/>
                </a:rPr>
                <a:t>-</a:t>
              </a:r>
              <a:r>
                <a:rPr sz="2400" spc="-130" dirty="0">
                  <a:solidFill>
                    <a:srgbClr val="FFFFFF"/>
                  </a:solidFill>
                  <a:latin typeface="Arial"/>
                  <a:cs typeface="Arial"/>
                </a:rPr>
                <a:t> </a:t>
              </a:r>
              <a:r>
                <a:rPr sz="2400" spc="-20" dirty="0">
                  <a:solidFill>
                    <a:srgbClr val="FFFFFF"/>
                  </a:solidFill>
                  <a:latin typeface="Arial"/>
                  <a:cs typeface="Arial"/>
                </a:rPr>
                <a:t>1995</a:t>
              </a:r>
              <a:endParaRPr sz="2400" dirty="0">
                <a:latin typeface="Arial"/>
                <a:cs typeface="Arial"/>
              </a:endParaRPr>
            </a:p>
          </p:txBody>
        </p:sp>
        <p:sp>
          <p:nvSpPr>
            <p:cNvPr id="12" name="CasellaDiTesto 11">
              <a:extLst>
                <a:ext uri="{FF2B5EF4-FFF2-40B4-BE49-F238E27FC236}">
                  <a16:creationId xmlns:a16="http://schemas.microsoft.com/office/drawing/2014/main" id="{787ED906-1726-0142-9B74-1A01D6100A90}"/>
                </a:ext>
              </a:extLst>
            </p:cNvPr>
            <p:cNvSpPr txBox="1"/>
            <p:nvPr/>
          </p:nvSpPr>
          <p:spPr>
            <a:xfrm>
              <a:off x="8562303" y="4024433"/>
              <a:ext cx="1990761" cy="461665"/>
            </a:xfrm>
            <a:prstGeom prst="rect">
              <a:avLst/>
            </a:prstGeom>
            <a:noFill/>
          </p:spPr>
          <p:txBody>
            <a:bodyPr wrap="square" rtlCol="0">
              <a:spAutoFit/>
            </a:bodyPr>
            <a:lstStyle/>
            <a:p>
              <a:r>
                <a:rPr lang="it-IT" sz="2400" spc="-10" dirty="0">
                  <a:solidFill>
                    <a:srgbClr val="FFFFFF"/>
                  </a:solidFill>
                  <a:latin typeface="Arial" panose="020B0604020202020204" pitchFamily="34" charset="0"/>
                  <a:cs typeface="Arial" panose="020B0604020202020204" pitchFamily="34" charset="0"/>
                </a:rPr>
                <a:t>LEP-</a:t>
              </a:r>
              <a:r>
                <a:rPr lang="it-IT" sz="2400" dirty="0">
                  <a:solidFill>
                    <a:srgbClr val="FFFFFF"/>
                  </a:solidFill>
                  <a:latin typeface="Arial" panose="020B0604020202020204" pitchFamily="34" charset="0"/>
                  <a:cs typeface="Arial" panose="020B0604020202020204" pitchFamily="34" charset="0"/>
                </a:rPr>
                <a:t>II</a:t>
              </a:r>
              <a:r>
                <a:rPr lang="it-IT" sz="2400" spc="5" dirty="0">
                  <a:solidFill>
                    <a:srgbClr val="FFFFFF"/>
                  </a:solidFill>
                  <a:latin typeface="Arial" panose="020B0604020202020204" pitchFamily="34" charset="0"/>
                  <a:cs typeface="Arial" panose="020B0604020202020204" pitchFamily="34" charset="0"/>
                </a:rPr>
                <a:t> </a:t>
              </a:r>
              <a:r>
                <a:rPr lang="it-IT" sz="2400" dirty="0">
                  <a:solidFill>
                    <a:srgbClr val="FFFFFF"/>
                  </a:solidFill>
                  <a:latin typeface="Arial" panose="020B0604020202020204" pitchFamily="34" charset="0"/>
                  <a:cs typeface="Arial" panose="020B0604020202020204" pitchFamily="34" charset="0"/>
                </a:rPr>
                <a:t>-</a:t>
              </a:r>
              <a:r>
                <a:rPr lang="it-IT" sz="2400" spc="15" dirty="0">
                  <a:solidFill>
                    <a:srgbClr val="FFFFFF"/>
                  </a:solidFill>
                  <a:latin typeface="Arial" panose="020B0604020202020204" pitchFamily="34" charset="0"/>
                  <a:cs typeface="Arial" panose="020B0604020202020204" pitchFamily="34" charset="0"/>
                </a:rPr>
                <a:t> </a:t>
              </a:r>
              <a:r>
                <a:rPr lang="it-IT" sz="2400" spc="-20" dirty="0">
                  <a:solidFill>
                    <a:srgbClr val="FFFFFF"/>
                  </a:solidFill>
                  <a:latin typeface="Arial" panose="020B0604020202020204" pitchFamily="34" charset="0"/>
                  <a:cs typeface="Arial" panose="020B0604020202020204" pitchFamily="34" charset="0"/>
                </a:rPr>
                <a:t>1998</a:t>
              </a:r>
              <a:endParaRPr lang="it-IT" sz="2400" dirty="0">
                <a:latin typeface="Arial" panose="020B0604020202020204" pitchFamily="34" charset="0"/>
                <a:cs typeface="Arial" panose="020B0604020202020204" pitchFamily="34" charset="0"/>
              </a:endParaRPr>
            </a:p>
          </p:txBody>
        </p:sp>
      </p:grpSp>
      <p:sp>
        <p:nvSpPr>
          <p:cNvPr id="5" name="Segnaposto numero diapositiva 5">
            <a:extLst>
              <a:ext uri="{FF2B5EF4-FFF2-40B4-BE49-F238E27FC236}">
                <a16:creationId xmlns:a16="http://schemas.microsoft.com/office/drawing/2014/main" id="{2FD6D97C-420D-93D8-2229-12DF4A014D07}"/>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#8</a:t>
            </a:r>
          </a:p>
          <a:p>
            <a:pPr>
              <a:defRPr/>
            </a:pPr>
            <a:r>
              <a:rPr lang="it-IT" altLang="it-IT" i="0" dirty="0">
                <a:solidFill>
                  <a:schemeClr val="tx1"/>
                </a:solidFill>
              </a:rPr>
              <a:t>Shenzhen, 10 March 2023</a:t>
            </a:r>
            <a:endParaRPr lang="en-US" altLang="it-IT" i="0" dirty="0">
              <a:solidFill>
                <a:schemeClr val="tx1"/>
              </a:solidFill>
            </a:endParaRPr>
          </a:p>
        </p:txBody>
      </p:sp>
    </p:spTree>
    <p:extLst>
      <p:ext uri="{BB962C8B-B14F-4D97-AF65-F5344CB8AC3E}">
        <p14:creationId xmlns:p14="http://schemas.microsoft.com/office/powerpoint/2010/main" val="2572576055"/>
      </p:ext>
    </p:extLst>
  </p:cSld>
  <p:clrMapOvr>
    <a:masterClrMapping/>
  </p:clrMapOvr>
</p:sld>
</file>

<file path=ppt/theme/theme1.xml><?xml version="1.0" encoding="utf-8"?>
<a:theme xmlns:a="http://schemas.openxmlformats.org/drawingml/2006/main" name="fjoh-acmcp">
  <a:themeElements>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joh-acmcp">
      <a:majorFont>
        <a:latin typeface="Calibri"/>
        <a:ea typeface="Arial Unicode MS"/>
        <a:cs typeface="Arial Unicode MS"/>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lnDef>
  </a:objectDefaults>
  <a:extraClrSchemeLst>
    <a:extraClrScheme>
      <a:clrScheme name="fjoh-acmc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oh-acmc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oh-acmc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oh-acm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oh-acm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oh-acm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Settings\pagani\Dati applicazioni\Microsoft\Templates\fjoh-acmcp.pot</Template>
  <TotalTime>27223</TotalTime>
  <Words>3312</Words>
  <Application>Microsoft Macintosh PowerPoint</Application>
  <PresentationFormat>Widescreen</PresentationFormat>
  <Paragraphs>625</Paragraphs>
  <Slides>61</Slides>
  <Notes>2</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61</vt:i4>
      </vt:variant>
    </vt:vector>
  </HeadingPairs>
  <TitlesOfParts>
    <vt:vector size="72" baseType="lpstr">
      <vt:lpstr>Arial Unicode MS</vt:lpstr>
      <vt:lpstr>Arial</vt:lpstr>
      <vt:lpstr>Calibri</vt:lpstr>
      <vt:lpstr>Cambria</vt:lpstr>
      <vt:lpstr>Comic Sans MS</vt:lpstr>
      <vt:lpstr>Helvetica</vt:lpstr>
      <vt:lpstr>Symbol</vt:lpstr>
      <vt:lpstr>Times New Roman</vt:lpstr>
      <vt:lpstr>Wingdings</vt:lpstr>
      <vt:lpstr>fjoh-acmcp</vt:lpstr>
      <vt:lpstr>Equation</vt:lpstr>
      <vt:lpstr>Presentazione standard di PowerPoint</vt:lpstr>
      <vt:lpstr>Contents</vt:lpstr>
      <vt:lpstr>Contents</vt:lpstr>
      <vt:lpstr>SRF  Conceived for CW Operation </vt:lpstr>
      <vt:lpstr>Before TESLA all Project asked for CW</vt:lpstr>
      <vt:lpstr>Superconducting RF vs NC-RF</vt:lpstr>
      <vt:lpstr>First Industrial Production in Japan (1988 – 1995)</vt:lpstr>
      <vt:lpstr>LEP-2 Cavities for CERN in Industry</vt:lpstr>
      <vt:lpstr>Installed Cryomodules at TESLA time</vt:lpstr>
      <vt:lpstr>Contents</vt:lpstr>
      <vt:lpstr>First Pulsing in 1983 by Campisi &amp; Farcas </vt:lpstr>
      <vt:lpstr>In spite of technology ILC Linacs are pulsed</vt:lpstr>
      <vt:lpstr>Luminosity is Proportional to Beam Power</vt:lpstr>
      <vt:lpstr>Pulsed Operation for Conversion Efficiency</vt:lpstr>
      <vt:lpstr>TESLA Collaboration: Origin and Mission</vt:lpstr>
      <vt:lpstr>TESLA Technical Design Report: March 2001</vt:lpstr>
      <vt:lpstr>Industrial Studies for TESLA TDR &amp; E-XFEL</vt:lpstr>
      <vt:lpstr>TESLA/XFEL Accelerator Components</vt:lpstr>
      <vt:lpstr>The TESLA SRF Cavity, 1.3 GHz, 9-cell</vt:lpstr>
      <vt:lpstr>Contents</vt:lpstr>
      <vt:lpstr>From Pulsed EuXFEL back to CW</vt:lpstr>
      <vt:lpstr>Operating EuXFEL in CW</vt:lpstr>
      <vt:lpstr>Limitations of the actual XFEL Module - 1</vt:lpstr>
      <vt:lpstr>Limitations of the actual XFEL Module - 2</vt:lpstr>
      <vt:lpstr>Limitations of the actual XFEL Module - 3</vt:lpstr>
      <vt:lpstr>A few guidelines for TESLA based CW XFELs</vt:lpstr>
      <vt:lpstr>Contents</vt:lpstr>
      <vt:lpstr>TESLA / E-XFEL 1.3 GHz cavity</vt:lpstr>
      <vt:lpstr>Dumb-bells &amp; Stiffening Rings</vt:lpstr>
      <vt:lpstr>Cavity Fabrication Steps</vt:lpstr>
      <vt:lpstr>Different EBW Strategies </vt:lpstr>
      <vt:lpstr>Test Pieces for PAD Qualification</vt:lpstr>
      <vt:lpstr>Intermediate Steps for Frequency and Length</vt:lpstr>
      <vt:lpstr>EDMS for Storing Data and Communication</vt:lpstr>
      <vt:lpstr>Sources of dynamic detuning, Pulsed &amp; CW</vt:lpstr>
      <vt:lpstr>E-XFEL Piezo assisted Tuner, OK for CW</vt:lpstr>
      <vt:lpstr>LLRF Based on Vector-sum not for CW</vt:lpstr>
      <vt:lpstr>Power Coupler is OK but can be simplified</vt:lpstr>
      <vt:lpstr>Very Robust Cryomodule Design</vt:lpstr>
      <vt:lpstr>TESLA →XFEL→ILC module design criteria</vt:lpstr>
      <vt:lpstr>Cryomodule &amp; Assembly as Crucial as Cavity</vt:lpstr>
      <vt:lpstr>The INFN Cryomodule for XFEL &amp; ILC</vt:lpstr>
      <vt:lpstr>TTF Cryomodule Performances</vt:lpstr>
      <vt:lpstr>EuXFEL Cross Section - Pulsed</vt:lpstr>
      <vt:lpstr>Some of the TESLA/XFEL specific features</vt:lpstr>
      <vt:lpstr>LCLS-II: TESLA Cryomodule adapted to CW</vt:lpstr>
      <vt:lpstr>LCLS-II Cavity in its titanum He Vessel</vt:lpstr>
      <vt:lpstr>LCLS-II Cryomodule and TESLA/Eu-XFEL</vt:lpstr>
      <vt:lpstr>Cavity Beamline String and Supports</vt:lpstr>
      <vt:lpstr>Cryogenic Circuits in the Cryomodule</vt:lpstr>
      <vt:lpstr>LCLS-II Cryomodule Flow Scheme</vt:lpstr>
      <vt:lpstr>LCLS-II adapted for Fast Cooldown</vt:lpstr>
      <vt:lpstr>LCLS-II Sensors on Prototypes</vt:lpstr>
      <vt:lpstr>LCLS-II: Overall Cryomodule Performance</vt:lpstr>
      <vt:lpstr>Single Thermal Shield for large 2-Phase pipe </vt:lpstr>
      <vt:lpstr>Connection Details close to E-XFEL </vt:lpstr>
      <vt:lpstr>Power Coupler Design and Integration</vt:lpstr>
      <vt:lpstr>New Split Quad Conduction Cooled</vt:lpstr>
      <vt:lpstr>Reviewed Piezo.assisted Tuner</vt:lpstr>
      <vt:lpstr>The LCLS-II Cryomodule – Tuner Ports</vt:lpstr>
      <vt:lpstr>Presentazione standard di PowerPoint</vt:lpstr>
    </vt:vector>
  </TitlesOfParts>
  <Manager/>
  <Company>INFN Milano LASA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 Pagani</dc:creator>
  <cp:keywords/>
  <dc:description/>
  <cp:lastModifiedBy>Carlo Pagani</cp:lastModifiedBy>
  <cp:revision>753</cp:revision>
  <cp:lastPrinted>2022-06-09T17:28:38Z</cp:lastPrinted>
  <dcterms:created xsi:type="dcterms:W3CDTF">2002-07-11T13:38:59Z</dcterms:created>
  <dcterms:modified xsi:type="dcterms:W3CDTF">2025-01-28T16:21:47Z</dcterms:modified>
  <cp:category/>
</cp:coreProperties>
</file>