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5143500" cx="9144000"/>
  <p:notesSz cx="6858000" cy="9144000"/>
  <p:embeddedFontLst>
    <p:embeddedFont>
      <p:font typeface="Old Standard TT"/>
      <p:regular r:id="rId66"/>
      <p:bold r:id="rId67"/>
      <p:italic r:id="rId68"/>
    </p:embeddedFont>
    <p:embeddedFont>
      <p:font typeface="Helvetica Neue"/>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56DD46-E08D-42F9-ACCC-C8A2B674E20D}">
  <a:tblStyle styleId="{8F56DD46-E08D-42F9-ACCC-C8A2B674E2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HelveticaNeue-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HelveticaNeue-italic.fntdata"/><Relationship Id="rId70" Type="http://schemas.openxmlformats.org/officeDocument/2006/relationships/font" Target="fonts/HelveticaNeue-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OldStandardTT-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OldStandardTT-italic.fntdata"/><Relationship Id="rId23" Type="http://schemas.openxmlformats.org/officeDocument/2006/relationships/slide" Target="slides/slide16.xml"/><Relationship Id="rId67" Type="http://schemas.openxmlformats.org/officeDocument/2006/relationships/font" Target="fonts/OldStandardTT-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HelveticaNeue-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5e07c350c2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5e07c350c2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5e07c350c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5e07c350c2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5e07c350c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5e07c350c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5e07c350c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5e07c350c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5e07c350c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5e07c350c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5e07c350c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5e07c350c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5e07c350c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5e07c350c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5e07c350c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5e07c350c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10b7a790db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10b7a790db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10b7a790db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10b7a790d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27dbc554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27dbc554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119443d3e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119443d3e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19443d3e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119443d3e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119443d3e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119443d3e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119443d3e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119443d3e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119443d3e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119443d3e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27dbc5547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27dbc55472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5e07c350c2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5e07c350c2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5e07c350c2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5e07c350c2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5e07c350c2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5e07c350c2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5e07c350c2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5e07c350c2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e07c350c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5e07c350c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5e07c350c2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5e07c350c2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5e07c350c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5e07c350c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27dbc55472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27dbc55472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5e07c350c2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5e07c350c2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5e07c350c2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5e07c350c2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5e07c350c2_0_1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5e07c350c2_0_1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5e07c350c2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5e07c350c2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f631f5bac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f631f5bac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119443d3ef_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3119443d3ef_0_9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1211c08e6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g31211c08e6f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5e07c350c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5e07c350c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1211c08e6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g31211c08e6f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1211c08e6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8" name="Google Shape;928;g31211c08e6f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126122169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3" name="Google Shape;943;g31261221697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10b7a790db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10b7a790d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1211c08e6f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31211c08e6f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282bb16aaa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1" name="Google Shape;981;g3282bb16aaa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119443d3ef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3119443d3ef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3119443d3ef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g3119443d3ef_0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119443d3ef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3119443d3ef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119443d3ef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5" name="Google Shape;1065;g3119443d3ef_0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5e07c350c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5e07c350c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119443d3ef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3119443d3ef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3119443d3ef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3119443d3ef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3119443d3ef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8" name="Google Shape;1108;g3119443d3ef_0_5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3119443d3ef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3119443d3ef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119443d3ef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6" name="Google Shape;1146;g3119443d3ef_0_6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119443d3ef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5" name="Google Shape;1165;g3119443d3ef_0_6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3119443d3ef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g3119443d3ef_0_6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18bd97de4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18bd97de4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2f8c39750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32f8c39750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e07c350c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5e07c350c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5e07c350c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5e07c350c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e07c350c2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5e07c350c2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5e07c350c2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5e07c350c2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 name="Google Shape;56;p14"/>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57" name="Google Shape;57;p14"/>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58" name="Google Shape;58;p14"/>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0" name="Shape 60"/>
        <p:cNvGrpSpPr/>
        <p:nvPr/>
      </p:nvGrpSpPr>
      <p:grpSpPr>
        <a:xfrm>
          <a:off x="0" y="0"/>
          <a:ext cx="0" cy="0"/>
          <a:chOff x="0" y="0"/>
          <a:chExt cx="0" cy="0"/>
        </a:xfrm>
      </p:grpSpPr>
      <p:cxnSp>
        <p:nvCxnSpPr>
          <p:cNvPr id="61" name="Google Shape;61;p15"/>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62" name="Google Shape;62;p15"/>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7" name="Google Shape;67;p1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1" name="Google Shape;71;p17"/>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7"/>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87" name="Google Shape;87;p21"/>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88" name="Google Shape;88;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90" name="Google Shape;9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52" name="Google Shape;52;p13"/>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indico.cern.ch/event/655981/contributions/2674239/attachments/1499858/2335768/SPIE2015_Proceeding.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indico.cern.ch/event/655981/contributions/2674239/attachments/1499858/2335768/SPIE2015_Proceeding.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7.png"/><Relationship Id="rId5"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1.jp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7.jp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2.jpg"/><Relationship Id="rId4" Type="http://schemas.openxmlformats.org/officeDocument/2006/relationships/image" Target="../media/image1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45.png"/><Relationship Id="rId6"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3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26.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53.gif"/><Relationship Id="rId4" Type="http://schemas.openxmlformats.org/officeDocument/2006/relationships/image" Target="../media/image55.png"/><Relationship Id="rId5"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hyperlink" Target="https://etd.adm.unipi.it/t/etd-02052024-191133/"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12.png"/><Relationship Id="rId4" Type="http://schemas.openxmlformats.org/officeDocument/2006/relationships/image" Target="../media/image51.png"/><Relationship Id="rId5"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hyperlink" Target="https://www.weeroc.com/~documents/route%3A/download/132/" TargetMode="External"/><Relationship Id="rId6" Type="http://schemas.openxmlformats.org/officeDocument/2006/relationships/hyperlink" Target="https://ieeexplore.ieee.org/stamp/stamp.jsp?tp=&amp;arnumber=789172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indico.cern.ch/event/655981/contributions/2674239/attachments/1499858/2335768/SPIE2015_Proceeding.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indico.cern.ch/event/655981/contributions/2674239/attachments/1499858/2335768/SPIE2015_Proceeding.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indico.cern.ch/event/655981/contributions/2674239/attachments/1499858/2335768/SPIE2015_Proceeding.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indico.cern.ch/event/655981/contributions/2674239/attachments/1499858/2335768/SPIE2015_Proceeding.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7792"/>
        </a:solidFill>
      </p:bgPr>
    </p:bg>
    <p:spTree>
      <p:nvGrpSpPr>
        <p:cNvPr id="103" name="Shape 103"/>
        <p:cNvGrpSpPr/>
        <p:nvPr/>
      </p:nvGrpSpPr>
      <p:grpSpPr>
        <a:xfrm>
          <a:off x="0" y="0"/>
          <a:ext cx="0" cy="0"/>
          <a:chOff x="0" y="0"/>
          <a:chExt cx="0" cy="0"/>
        </a:xfrm>
      </p:grpSpPr>
      <p:sp>
        <p:nvSpPr>
          <p:cNvPr id="104" name="Google Shape;104;p25"/>
          <p:cNvSpPr txBox="1"/>
          <p:nvPr/>
        </p:nvSpPr>
        <p:spPr>
          <a:xfrm>
            <a:off x="557375" y="0"/>
            <a:ext cx="6576300" cy="8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05" name="Google Shape;105;p25"/>
          <p:cNvSpPr txBox="1"/>
          <p:nvPr/>
        </p:nvSpPr>
        <p:spPr>
          <a:xfrm>
            <a:off x="260825" y="369425"/>
            <a:ext cx="8709900" cy="1206600"/>
          </a:xfrm>
          <a:prstGeom prst="rect">
            <a:avLst/>
          </a:prstGeom>
          <a:solidFill>
            <a:srgbClr val="277792"/>
          </a:solid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it" sz="3100">
                <a:solidFill>
                  <a:schemeClr val="lt1"/>
                </a:solidFill>
                <a:latin typeface="Helvetica Neue"/>
                <a:ea typeface="Helvetica Neue"/>
                <a:cs typeface="Helvetica Neue"/>
                <a:sym typeface="Helvetica Neue"/>
              </a:rPr>
              <a:t>Design of a multi-function ASIC for reading out large SiPM-based systems</a:t>
            </a:r>
            <a:endParaRPr sz="4400">
              <a:solidFill>
                <a:schemeClr val="lt1"/>
              </a:solidFill>
              <a:latin typeface="Helvetica Neue"/>
              <a:ea typeface="Helvetica Neue"/>
              <a:cs typeface="Helvetica Neue"/>
              <a:sym typeface="Helvetica Neue"/>
            </a:endParaRPr>
          </a:p>
        </p:txBody>
      </p:sp>
      <p:sp>
        <p:nvSpPr>
          <p:cNvPr id="106" name="Google Shape;106;p25"/>
          <p:cNvSpPr txBox="1"/>
          <p:nvPr/>
        </p:nvSpPr>
        <p:spPr>
          <a:xfrm>
            <a:off x="1245575" y="2598975"/>
            <a:ext cx="6529200" cy="342300"/>
          </a:xfrm>
          <a:prstGeom prst="rect">
            <a:avLst/>
          </a:prstGeom>
          <a:solidFill>
            <a:srgbClr val="277792"/>
          </a:solid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770"/>
              <a:buNone/>
            </a:pPr>
            <a:r>
              <a:rPr lang="it" sz="1368">
                <a:solidFill>
                  <a:schemeClr val="lt1"/>
                </a:solidFill>
                <a:latin typeface="Helvetica Neue"/>
                <a:ea typeface="Helvetica Neue"/>
                <a:cs typeface="Helvetica Neue"/>
                <a:sym typeface="Helvetica Neue"/>
              </a:rPr>
              <a:t>Giorgio Chiarelli,</a:t>
            </a:r>
            <a:r>
              <a:rPr lang="it" sz="1368">
                <a:solidFill>
                  <a:schemeClr val="lt1"/>
                </a:solidFill>
                <a:latin typeface="Helvetica Neue"/>
                <a:ea typeface="Helvetica Neue"/>
                <a:cs typeface="Helvetica Neue"/>
                <a:sym typeface="Helvetica Neue"/>
              </a:rPr>
              <a:t> </a:t>
            </a:r>
            <a:r>
              <a:rPr lang="it" sz="1368" u="sng">
                <a:solidFill>
                  <a:schemeClr val="lt1"/>
                </a:solidFill>
                <a:latin typeface="Helvetica Neue"/>
                <a:ea typeface="Helvetica Neue"/>
                <a:cs typeface="Helvetica Neue"/>
                <a:sym typeface="Helvetica Neue"/>
              </a:rPr>
              <a:t>Martina Cucinotta</a:t>
            </a:r>
            <a:r>
              <a:rPr lang="it" sz="1368">
                <a:solidFill>
                  <a:schemeClr val="lt1"/>
                </a:solidFill>
                <a:latin typeface="Helvetica Neue"/>
                <a:ea typeface="Helvetica Neue"/>
                <a:cs typeface="Helvetica Neue"/>
                <a:sym typeface="Helvetica Neue"/>
              </a:rPr>
              <a:t>, Sandra Leone, Fabio Morsani, Fabrizio Scuri</a:t>
            </a:r>
            <a:r>
              <a:rPr lang="it" sz="1615">
                <a:solidFill>
                  <a:schemeClr val="lt1"/>
                </a:solidFill>
                <a:highlight>
                  <a:srgbClr val="F8F9FA"/>
                </a:highlight>
                <a:latin typeface="Helvetica Neue"/>
                <a:ea typeface="Helvetica Neue"/>
                <a:cs typeface="Helvetica Neue"/>
                <a:sym typeface="Helvetica Neue"/>
              </a:rPr>
              <a:t>                                                                                                         </a:t>
            </a:r>
            <a:endParaRPr sz="1615">
              <a:solidFill>
                <a:schemeClr val="lt1"/>
              </a:solidFill>
              <a:highlight>
                <a:srgbClr val="F8F9FA"/>
              </a:highlight>
              <a:latin typeface="Helvetica Neue"/>
              <a:ea typeface="Helvetica Neue"/>
              <a:cs typeface="Helvetica Neue"/>
              <a:sym typeface="Helvetica Neue"/>
            </a:endParaRPr>
          </a:p>
          <a:p>
            <a:pPr indent="0" lvl="0" marL="0" marR="38100" rtl="0" algn="l">
              <a:lnSpc>
                <a:spcPct val="95000"/>
              </a:lnSpc>
              <a:spcBef>
                <a:spcPts val="0"/>
              </a:spcBef>
              <a:spcAft>
                <a:spcPts val="0"/>
              </a:spcAft>
              <a:buSzPts val="770"/>
              <a:buNone/>
            </a:pPr>
            <a:r>
              <a:t/>
            </a:r>
            <a:endParaRPr sz="1615">
              <a:solidFill>
                <a:schemeClr val="lt1"/>
              </a:solidFill>
              <a:highlight>
                <a:srgbClr val="277792"/>
              </a:highlight>
              <a:latin typeface="Helvetica Neue"/>
              <a:ea typeface="Helvetica Neue"/>
              <a:cs typeface="Helvetica Neue"/>
              <a:sym typeface="Helvetica Neue"/>
            </a:endParaRPr>
          </a:p>
          <a:p>
            <a:pPr indent="0" lvl="0" marL="0" rtl="0" algn="ctr">
              <a:lnSpc>
                <a:spcPct val="80000"/>
              </a:lnSpc>
              <a:spcBef>
                <a:spcPts val="0"/>
              </a:spcBef>
              <a:spcAft>
                <a:spcPts val="0"/>
              </a:spcAft>
              <a:buSzPts val="770"/>
              <a:buNone/>
            </a:pPr>
            <a:r>
              <a:t/>
            </a:r>
            <a:endParaRPr sz="1660">
              <a:solidFill>
                <a:schemeClr val="lt1"/>
              </a:solidFill>
              <a:latin typeface="Helvetica Neue"/>
              <a:ea typeface="Helvetica Neue"/>
              <a:cs typeface="Helvetica Neue"/>
              <a:sym typeface="Helvetica Neue"/>
            </a:endParaRPr>
          </a:p>
        </p:txBody>
      </p:sp>
      <p:cxnSp>
        <p:nvCxnSpPr>
          <p:cNvPr id="107" name="Google Shape;107;p25"/>
          <p:cNvCxnSpPr/>
          <p:nvPr/>
        </p:nvCxnSpPr>
        <p:spPr>
          <a:xfrm>
            <a:off x="221800" y="364403"/>
            <a:ext cx="8709900" cy="0"/>
          </a:xfrm>
          <a:prstGeom prst="straightConnector1">
            <a:avLst/>
          </a:prstGeom>
          <a:noFill/>
          <a:ln cap="flat" cmpd="sng" w="28575">
            <a:solidFill>
              <a:schemeClr val="lt1"/>
            </a:solidFill>
            <a:prstDash val="solid"/>
            <a:round/>
            <a:headEnd len="med" w="med" type="none"/>
            <a:tailEnd len="med" w="med" type="none"/>
          </a:ln>
        </p:spPr>
      </p:cxnSp>
      <p:cxnSp>
        <p:nvCxnSpPr>
          <p:cNvPr id="108" name="Google Shape;108;p25"/>
          <p:cNvCxnSpPr/>
          <p:nvPr/>
        </p:nvCxnSpPr>
        <p:spPr>
          <a:xfrm>
            <a:off x="221800" y="1616931"/>
            <a:ext cx="8709900" cy="0"/>
          </a:xfrm>
          <a:prstGeom prst="straightConnector1">
            <a:avLst/>
          </a:prstGeom>
          <a:noFill/>
          <a:ln cap="flat" cmpd="sng" w="28575">
            <a:solidFill>
              <a:schemeClr val="lt1"/>
            </a:solidFill>
            <a:prstDash val="solid"/>
            <a:round/>
            <a:headEnd len="med" w="med" type="none"/>
            <a:tailEnd len="med" w="med" type="none"/>
          </a:ln>
        </p:spPr>
      </p:cxnSp>
      <p:pic>
        <p:nvPicPr>
          <p:cNvPr id="109" name="Google Shape;109;p25"/>
          <p:cNvPicPr preferRelativeResize="0"/>
          <p:nvPr/>
        </p:nvPicPr>
        <p:blipFill>
          <a:blip r:embed="rId3">
            <a:alphaModFix/>
          </a:blip>
          <a:stretch>
            <a:fillRect/>
          </a:stretch>
        </p:blipFill>
        <p:spPr>
          <a:xfrm>
            <a:off x="5414600" y="4174800"/>
            <a:ext cx="1428325" cy="924151"/>
          </a:xfrm>
          <a:prstGeom prst="rect">
            <a:avLst/>
          </a:prstGeom>
          <a:noFill/>
          <a:ln>
            <a:noFill/>
          </a:ln>
        </p:spPr>
      </p:pic>
      <p:pic>
        <p:nvPicPr>
          <p:cNvPr id="110" name="Google Shape;110;p25"/>
          <p:cNvPicPr preferRelativeResize="0"/>
          <p:nvPr/>
        </p:nvPicPr>
        <p:blipFill>
          <a:blip r:embed="rId4">
            <a:alphaModFix/>
          </a:blip>
          <a:stretch>
            <a:fillRect/>
          </a:stretch>
        </p:blipFill>
        <p:spPr>
          <a:xfrm>
            <a:off x="6919125" y="4211575"/>
            <a:ext cx="2108774" cy="846525"/>
          </a:xfrm>
          <a:prstGeom prst="rect">
            <a:avLst/>
          </a:prstGeom>
          <a:noFill/>
          <a:ln>
            <a:noFill/>
          </a:ln>
        </p:spPr>
      </p:pic>
      <p:sp>
        <p:nvSpPr>
          <p:cNvPr id="111" name="Google Shape;111;p25"/>
          <p:cNvSpPr txBox="1"/>
          <p:nvPr/>
        </p:nvSpPr>
        <p:spPr>
          <a:xfrm>
            <a:off x="2592850" y="2340675"/>
            <a:ext cx="6171000" cy="2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chemeClr val="lt1"/>
                </a:solidFill>
                <a:latin typeface="Helvetica Neue"/>
                <a:ea typeface="Helvetica Neue"/>
                <a:cs typeface="Helvetica Neue"/>
                <a:sym typeface="Helvetica Neue"/>
              </a:rPr>
              <a:t>Università di Siena &amp; INFN Sezione di Pisa</a:t>
            </a:r>
            <a:endParaRPr sz="1600">
              <a:solidFill>
                <a:schemeClr val="lt1"/>
              </a:solidFill>
              <a:latin typeface="Helvetica Neue"/>
              <a:ea typeface="Helvetica Neue"/>
              <a:cs typeface="Helvetica Neue"/>
              <a:sym typeface="Helvetica Neue"/>
            </a:endParaRPr>
          </a:p>
        </p:txBody>
      </p:sp>
      <p:sp>
        <p:nvSpPr>
          <p:cNvPr id="112" name="Google Shape;112;p25"/>
          <p:cNvSpPr txBox="1"/>
          <p:nvPr/>
        </p:nvSpPr>
        <p:spPr>
          <a:xfrm>
            <a:off x="3379613" y="30571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FAA130"/>
                </a:solidFill>
                <a:latin typeface="Helvetica Neue"/>
                <a:ea typeface="Helvetica Neue"/>
                <a:cs typeface="Helvetica Neue"/>
                <a:sym typeface="Helvetica Neue"/>
              </a:rPr>
              <a:t> </a:t>
            </a:r>
            <a:r>
              <a:rPr lang="it" sz="1600">
                <a:solidFill>
                  <a:schemeClr val="lt1"/>
                </a:solidFill>
                <a:latin typeface="Helvetica Neue"/>
                <a:ea typeface="Helvetica Neue"/>
                <a:cs typeface="Helvetica Neue"/>
                <a:sym typeface="Helvetica Neue"/>
              </a:rPr>
              <a:t>FCC Pisa , May 29, 2025</a:t>
            </a:r>
            <a:endParaRPr sz="1600">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4"/>
          <p:cNvSpPr/>
          <p:nvPr/>
        </p:nvSpPr>
        <p:spPr>
          <a:xfrm>
            <a:off x="7224500" y="2506025"/>
            <a:ext cx="1673400" cy="7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34"/>
          <p:cNvSpPr/>
          <p:nvPr/>
        </p:nvSpPr>
        <p:spPr>
          <a:xfrm>
            <a:off x="7224500" y="18202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 name="Google Shape;262;p34"/>
          <p:cNvSpPr/>
          <p:nvPr/>
        </p:nvSpPr>
        <p:spPr>
          <a:xfrm>
            <a:off x="7224500" y="11344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 name="Google Shape;263;p34"/>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264" name="Google Shape;264;p34"/>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265" name="Google Shape;265;p34"/>
          <p:cNvSpPr txBox="1"/>
          <p:nvPr/>
        </p:nvSpPr>
        <p:spPr>
          <a:xfrm>
            <a:off x="435300" y="931375"/>
            <a:ext cx="59865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300">
                <a:solidFill>
                  <a:schemeClr val="dk2"/>
                </a:solidFill>
                <a:latin typeface="Helvetica Neue"/>
                <a:ea typeface="Helvetica Neue"/>
                <a:cs typeface="Helvetica Neue"/>
                <a:sym typeface="Helvetica Neue"/>
              </a:rPr>
              <a:t>….but </a:t>
            </a:r>
            <a:r>
              <a:rPr lang="it" sz="1300" u="sng">
                <a:solidFill>
                  <a:schemeClr val="dk2"/>
                </a:solidFill>
                <a:latin typeface="Helvetica Neue"/>
                <a:ea typeface="Helvetica Neue"/>
                <a:cs typeface="Helvetica Neue"/>
                <a:sym typeface="Helvetica Neue"/>
              </a:rPr>
              <a:t>the cost of such a device could be unaffordable due to the very large number of channels to be digitized</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p:txBody>
      </p:sp>
      <p:sp>
        <p:nvSpPr>
          <p:cNvPr id="266" name="Google Shape;266;p34"/>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7" name="Google Shape;267;p34"/>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10</a:t>
            </a:r>
            <a:endParaRPr sz="1100">
              <a:solidFill>
                <a:schemeClr val="lt1"/>
              </a:solidFill>
              <a:latin typeface="Helvetica Neue"/>
              <a:ea typeface="Helvetica Neue"/>
              <a:cs typeface="Helvetica Neue"/>
              <a:sym typeface="Helvetica Neue"/>
            </a:endParaRPr>
          </a:p>
        </p:txBody>
      </p:sp>
      <p:cxnSp>
        <p:nvCxnSpPr>
          <p:cNvPr id="268" name="Google Shape;268;p34"/>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269" name="Google Shape;269;p34"/>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270" name="Google Shape;270;p34"/>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271" name="Google Shape;271;p34"/>
          <p:cNvSpPr txBox="1"/>
          <p:nvPr/>
        </p:nvSpPr>
        <p:spPr>
          <a:xfrm>
            <a:off x="7292000" y="1139941"/>
            <a:ext cx="15297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filters to dump the noise</a:t>
            </a:r>
            <a:endParaRPr sz="1700">
              <a:solidFill>
                <a:schemeClr val="dk2"/>
              </a:solidFill>
            </a:endParaRPr>
          </a:p>
        </p:txBody>
      </p:sp>
      <p:sp>
        <p:nvSpPr>
          <p:cNvPr id="272" name="Google Shape;272;p34"/>
          <p:cNvSpPr txBox="1"/>
          <p:nvPr/>
        </p:nvSpPr>
        <p:spPr>
          <a:xfrm>
            <a:off x="6813025" y="1805950"/>
            <a:ext cx="2085000" cy="564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Avoid problems of signal synchronization</a:t>
            </a:r>
            <a:r>
              <a:rPr lang="it" sz="1200">
                <a:solidFill>
                  <a:schemeClr val="dk2"/>
                </a:solidFill>
                <a:latin typeface="Helvetica Neue"/>
                <a:ea typeface="Helvetica Neue"/>
                <a:cs typeface="Helvetica Neue"/>
                <a:sym typeface="Helvetica Neue"/>
              </a:rPr>
              <a:t> </a:t>
            </a:r>
            <a:endParaRPr sz="1800">
              <a:solidFill>
                <a:schemeClr val="dk2"/>
              </a:solidFill>
            </a:endParaRPr>
          </a:p>
        </p:txBody>
      </p:sp>
      <p:sp>
        <p:nvSpPr>
          <p:cNvPr id="273" name="Google Shape;273;p34"/>
          <p:cNvSpPr txBox="1"/>
          <p:nvPr/>
        </p:nvSpPr>
        <p:spPr>
          <a:xfrm>
            <a:off x="6831200" y="2481675"/>
            <a:ext cx="2255100" cy="7434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weights in the digital sum of different channels</a:t>
            </a:r>
            <a:endParaRPr sz="1700">
              <a:solidFill>
                <a:schemeClr val="dk2"/>
              </a:solidFill>
            </a:endParaRPr>
          </a:p>
        </p:txBody>
      </p:sp>
      <p:cxnSp>
        <p:nvCxnSpPr>
          <p:cNvPr id="274" name="Google Shape;274;p34"/>
          <p:cNvCxnSpPr/>
          <p:nvPr/>
        </p:nvCxnSpPr>
        <p:spPr>
          <a:xfrm>
            <a:off x="6088825" y="1126425"/>
            <a:ext cx="1064700" cy="220500"/>
          </a:xfrm>
          <a:prstGeom prst="straightConnector1">
            <a:avLst/>
          </a:prstGeom>
          <a:noFill/>
          <a:ln cap="flat" cmpd="sng" w="9525">
            <a:solidFill>
              <a:schemeClr val="dk2"/>
            </a:solidFill>
            <a:prstDash val="solid"/>
            <a:round/>
            <a:headEnd len="med" w="med" type="none"/>
            <a:tailEnd len="med" w="med" type="triangle"/>
          </a:ln>
        </p:spPr>
      </p:cxnSp>
      <p:cxnSp>
        <p:nvCxnSpPr>
          <p:cNvPr id="275" name="Google Shape;275;p34"/>
          <p:cNvCxnSpPr/>
          <p:nvPr/>
        </p:nvCxnSpPr>
        <p:spPr>
          <a:xfrm>
            <a:off x="6090950" y="1128525"/>
            <a:ext cx="1077900" cy="685500"/>
          </a:xfrm>
          <a:prstGeom prst="straightConnector1">
            <a:avLst/>
          </a:prstGeom>
          <a:noFill/>
          <a:ln cap="flat" cmpd="sng" w="9525">
            <a:solidFill>
              <a:schemeClr val="dk2"/>
            </a:solidFill>
            <a:prstDash val="solid"/>
            <a:round/>
            <a:headEnd len="med" w="med" type="none"/>
            <a:tailEnd len="med" w="med" type="triangle"/>
          </a:ln>
        </p:spPr>
      </p:cxnSp>
      <p:cxnSp>
        <p:nvCxnSpPr>
          <p:cNvPr id="276" name="Google Shape;276;p34"/>
          <p:cNvCxnSpPr/>
          <p:nvPr/>
        </p:nvCxnSpPr>
        <p:spPr>
          <a:xfrm>
            <a:off x="6086725" y="1126425"/>
            <a:ext cx="1102500" cy="1364100"/>
          </a:xfrm>
          <a:prstGeom prst="straightConnector1">
            <a:avLst/>
          </a:prstGeom>
          <a:noFill/>
          <a:ln cap="flat" cmpd="sng" w="9525">
            <a:solidFill>
              <a:schemeClr val="dk2"/>
            </a:solidFill>
            <a:prstDash val="solid"/>
            <a:round/>
            <a:headEnd len="med" w="med" type="none"/>
            <a:tailEnd len="med" w="med" type="triangle"/>
          </a:ln>
        </p:spPr>
      </p:cxnSp>
      <p:sp>
        <p:nvSpPr>
          <p:cNvPr id="277" name="Google Shape;277;p34"/>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4"/>
          <p:cNvSpPr txBox="1"/>
          <p:nvPr/>
        </p:nvSpPr>
        <p:spPr>
          <a:xfrm>
            <a:off x="7168775" y="790200"/>
            <a:ext cx="185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Advantages:</a:t>
            </a:r>
            <a:endParaRPr sz="1300">
              <a:solidFill>
                <a:schemeClr val="dk2"/>
              </a:solidFill>
              <a:latin typeface="Helvetica Neue"/>
              <a:ea typeface="Helvetica Neue"/>
              <a:cs typeface="Helvetica Neue"/>
              <a:sym typeface="Helvetica Neue"/>
            </a:endParaRPr>
          </a:p>
        </p:txBody>
      </p:sp>
      <p:sp>
        <p:nvSpPr>
          <p:cNvPr id="279" name="Google Shape;279;p34"/>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280" name="Google Shape;280;p34"/>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p:nvPr/>
        </p:nvSpPr>
        <p:spPr>
          <a:xfrm>
            <a:off x="7224500" y="2506025"/>
            <a:ext cx="1673400" cy="7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35"/>
          <p:cNvSpPr/>
          <p:nvPr/>
        </p:nvSpPr>
        <p:spPr>
          <a:xfrm>
            <a:off x="7224500" y="18202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35"/>
          <p:cNvSpPr/>
          <p:nvPr/>
        </p:nvSpPr>
        <p:spPr>
          <a:xfrm>
            <a:off x="7224500" y="11344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35"/>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289" name="Google Shape;289;p35"/>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290" name="Google Shape;290;p35"/>
          <p:cNvSpPr txBox="1"/>
          <p:nvPr/>
        </p:nvSpPr>
        <p:spPr>
          <a:xfrm>
            <a:off x="435300" y="931375"/>
            <a:ext cx="59865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FB8C00"/>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300">
                <a:solidFill>
                  <a:schemeClr val="dk2"/>
                </a:solidFill>
                <a:latin typeface="Helvetica Neue"/>
                <a:ea typeface="Helvetica Neue"/>
                <a:cs typeface="Helvetica Neue"/>
                <a:sym typeface="Helvetica Neue"/>
              </a:rPr>
              <a:t>….but </a:t>
            </a:r>
            <a:r>
              <a:rPr lang="it" sz="1300" u="sng">
                <a:solidFill>
                  <a:schemeClr val="dk2"/>
                </a:solidFill>
                <a:latin typeface="Helvetica Neue"/>
                <a:ea typeface="Helvetica Neue"/>
                <a:cs typeface="Helvetica Neue"/>
                <a:sym typeface="Helvetica Neue"/>
              </a:rPr>
              <a:t>the cost of such a device could be unaffordable due to the very large number of channels to be digitized</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p:txBody>
      </p:sp>
      <p:sp>
        <p:nvSpPr>
          <p:cNvPr id="291" name="Google Shape;291;p35"/>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35"/>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11</a:t>
            </a:r>
            <a:endParaRPr sz="1100">
              <a:solidFill>
                <a:schemeClr val="lt1"/>
              </a:solidFill>
              <a:latin typeface="Helvetica Neue"/>
              <a:ea typeface="Helvetica Neue"/>
              <a:cs typeface="Helvetica Neue"/>
              <a:sym typeface="Helvetica Neue"/>
            </a:endParaRPr>
          </a:p>
        </p:txBody>
      </p:sp>
      <p:cxnSp>
        <p:nvCxnSpPr>
          <p:cNvPr id="293" name="Google Shape;293;p35"/>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294" name="Google Shape;294;p35"/>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295" name="Google Shape;295;p35"/>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296" name="Google Shape;296;p35"/>
          <p:cNvSpPr txBox="1"/>
          <p:nvPr/>
        </p:nvSpPr>
        <p:spPr>
          <a:xfrm>
            <a:off x="7292000" y="1139941"/>
            <a:ext cx="15297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filters to dump the noise</a:t>
            </a:r>
            <a:endParaRPr sz="1700">
              <a:solidFill>
                <a:schemeClr val="dk2"/>
              </a:solidFill>
            </a:endParaRPr>
          </a:p>
        </p:txBody>
      </p:sp>
      <p:sp>
        <p:nvSpPr>
          <p:cNvPr id="297" name="Google Shape;297;p35"/>
          <p:cNvSpPr txBox="1"/>
          <p:nvPr/>
        </p:nvSpPr>
        <p:spPr>
          <a:xfrm>
            <a:off x="6813025" y="1805950"/>
            <a:ext cx="2085000" cy="564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Avoid problems of signal synchronization</a:t>
            </a:r>
            <a:r>
              <a:rPr lang="it" sz="1200">
                <a:solidFill>
                  <a:schemeClr val="dk2"/>
                </a:solidFill>
                <a:latin typeface="Helvetica Neue"/>
                <a:ea typeface="Helvetica Neue"/>
                <a:cs typeface="Helvetica Neue"/>
                <a:sym typeface="Helvetica Neue"/>
              </a:rPr>
              <a:t> </a:t>
            </a:r>
            <a:endParaRPr sz="1800">
              <a:solidFill>
                <a:schemeClr val="dk2"/>
              </a:solidFill>
            </a:endParaRPr>
          </a:p>
        </p:txBody>
      </p:sp>
      <p:sp>
        <p:nvSpPr>
          <p:cNvPr id="298" name="Google Shape;298;p35"/>
          <p:cNvSpPr txBox="1"/>
          <p:nvPr/>
        </p:nvSpPr>
        <p:spPr>
          <a:xfrm>
            <a:off x="6831200" y="2481675"/>
            <a:ext cx="2255100" cy="7434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weights in the digital sum of different channels</a:t>
            </a:r>
            <a:endParaRPr sz="1700">
              <a:solidFill>
                <a:schemeClr val="dk2"/>
              </a:solidFill>
            </a:endParaRPr>
          </a:p>
        </p:txBody>
      </p:sp>
      <p:cxnSp>
        <p:nvCxnSpPr>
          <p:cNvPr id="299" name="Google Shape;299;p35"/>
          <p:cNvCxnSpPr/>
          <p:nvPr/>
        </p:nvCxnSpPr>
        <p:spPr>
          <a:xfrm>
            <a:off x="6088825" y="1126425"/>
            <a:ext cx="1064700" cy="220500"/>
          </a:xfrm>
          <a:prstGeom prst="straightConnector1">
            <a:avLst/>
          </a:prstGeom>
          <a:noFill/>
          <a:ln cap="flat" cmpd="sng" w="9525">
            <a:solidFill>
              <a:schemeClr val="dk2"/>
            </a:solidFill>
            <a:prstDash val="solid"/>
            <a:round/>
            <a:headEnd len="med" w="med" type="none"/>
            <a:tailEnd len="med" w="med" type="triangle"/>
          </a:ln>
        </p:spPr>
      </p:cxnSp>
      <p:cxnSp>
        <p:nvCxnSpPr>
          <p:cNvPr id="300" name="Google Shape;300;p35"/>
          <p:cNvCxnSpPr/>
          <p:nvPr/>
        </p:nvCxnSpPr>
        <p:spPr>
          <a:xfrm>
            <a:off x="6090950" y="1128525"/>
            <a:ext cx="1077900" cy="685500"/>
          </a:xfrm>
          <a:prstGeom prst="straightConnector1">
            <a:avLst/>
          </a:prstGeom>
          <a:noFill/>
          <a:ln cap="flat" cmpd="sng" w="9525">
            <a:solidFill>
              <a:schemeClr val="dk2"/>
            </a:solidFill>
            <a:prstDash val="solid"/>
            <a:round/>
            <a:headEnd len="med" w="med" type="none"/>
            <a:tailEnd len="med" w="med" type="triangle"/>
          </a:ln>
        </p:spPr>
      </p:cxnSp>
      <p:cxnSp>
        <p:nvCxnSpPr>
          <p:cNvPr id="301" name="Google Shape;301;p35"/>
          <p:cNvCxnSpPr/>
          <p:nvPr/>
        </p:nvCxnSpPr>
        <p:spPr>
          <a:xfrm>
            <a:off x="6086725" y="1126425"/>
            <a:ext cx="1102500" cy="1364100"/>
          </a:xfrm>
          <a:prstGeom prst="straightConnector1">
            <a:avLst/>
          </a:prstGeom>
          <a:noFill/>
          <a:ln cap="flat" cmpd="sng" w="9525">
            <a:solidFill>
              <a:schemeClr val="dk2"/>
            </a:solidFill>
            <a:prstDash val="solid"/>
            <a:round/>
            <a:headEnd len="med" w="med" type="none"/>
            <a:tailEnd len="med" w="med" type="triangle"/>
          </a:ln>
        </p:spPr>
      </p:cxnSp>
      <p:sp>
        <p:nvSpPr>
          <p:cNvPr id="302" name="Google Shape;302;p35"/>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 name="Google Shape;303;p35"/>
          <p:cNvSpPr txBox="1"/>
          <p:nvPr/>
        </p:nvSpPr>
        <p:spPr>
          <a:xfrm>
            <a:off x="7168775" y="790200"/>
            <a:ext cx="185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Advantages:</a:t>
            </a:r>
            <a:endParaRPr sz="1300">
              <a:solidFill>
                <a:schemeClr val="dk2"/>
              </a:solidFill>
              <a:latin typeface="Helvetica Neue"/>
              <a:ea typeface="Helvetica Neue"/>
              <a:cs typeface="Helvetica Neue"/>
              <a:sym typeface="Helvetica Neue"/>
            </a:endParaRPr>
          </a:p>
        </p:txBody>
      </p:sp>
      <p:sp>
        <p:nvSpPr>
          <p:cNvPr id="304" name="Google Shape;304;p35"/>
          <p:cNvSpPr txBox="1"/>
          <p:nvPr/>
        </p:nvSpPr>
        <p:spPr>
          <a:xfrm>
            <a:off x="446500" y="2626600"/>
            <a:ext cx="8561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300">
                <a:solidFill>
                  <a:schemeClr val="dk2"/>
                </a:solidFill>
                <a:latin typeface="Helvetica Neue"/>
                <a:ea typeface="Helvetica Neue"/>
                <a:cs typeface="Helvetica Neue"/>
                <a:sym typeface="Helvetica Neue"/>
              </a:rPr>
              <a:t>  </a:t>
            </a:r>
            <a:endParaRPr b="1" sz="13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We want to invert the concept flow chart:</a:t>
            </a:r>
            <a:endParaRPr sz="13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a:solidFill>
                  <a:schemeClr val="dk2"/>
                </a:solidFill>
                <a:latin typeface="Helvetica Neue"/>
                <a:ea typeface="Helvetica Neue"/>
                <a:cs typeface="Helvetica Neue"/>
                <a:sym typeface="Helvetica Neue"/>
              </a:rPr>
              <a:t>  </a:t>
            </a:r>
            <a:r>
              <a:rPr lang="it" sz="1500">
                <a:solidFill>
                  <a:schemeClr val="dk2"/>
                </a:solidFill>
                <a:latin typeface="Helvetica Neue"/>
                <a:ea typeface="Helvetica Neue"/>
                <a:cs typeface="Helvetica Neue"/>
                <a:sym typeface="Helvetica Neue"/>
              </a:rPr>
              <a:t>  </a:t>
            </a:r>
            <a:r>
              <a:rPr b="1" lang="it">
                <a:solidFill>
                  <a:srgbClr val="FB8C00"/>
                </a:solidFill>
                <a:latin typeface="Helvetica Neue"/>
                <a:ea typeface="Helvetica Neue"/>
                <a:cs typeface="Helvetica Neue"/>
                <a:sym typeface="Helvetica Neue"/>
              </a:rPr>
              <a:t>first make an analog sum of selected subsamples of readout channels, than convert only the desired sum(s)</a:t>
            </a:r>
            <a:endParaRPr b="1" sz="1600">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t/>
            </a:r>
            <a:endParaRPr b="1" sz="1300">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The challenge is to </a:t>
            </a:r>
            <a:r>
              <a:rPr lang="it" sz="1300">
                <a:solidFill>
                  <a:srgbClr val="277792"/>
                </a:solidFill>
                <a:latin typeface="Helvetica Neue"/>
                <a:ea typeface="Helvetica Neue"/>
                <a:cs typeface="Helvetica Neue"/>
                <a:sym typeface="Helvetica Neue"/>
              </a:rPr>
              <a:t>avoid distortions of the time profile in the resulting analog sum </a:t>
            </a:r>
            <a:r>
              <a:rPr lang="it" sz="1300">
                <a:solidFill>
                  <a:srgbClr val="434343"/>
                </a:solidFill>
                <a:latin typeface="Helvetica Neue"/>
                <a:ea typeface="Helvetica Neue"/>
                <a:cs typeface="Helvetica Neue"/>
                <a:sym typeface="Helvetica Neue"/>
              </a:rPr>
              <a:t>and to keep at the same time</a:t>
            </a:r>
            <a:r>
              <a:rPr lang="it" sz="1300">
                <a:solidFill>
                  <a:srgbClr val="277792"/>
                </a:solidFill>
                <a:latin typeface="Helvetica Neue"/>
                <a:ea typeface="Helvetica Neue"/>
                <a:cs typeface="Helvetica Neue"/>
                <a:sym typeface="Helvetica Neue"/>
              </a:rPr>
              <a:t> all configuration flexibility that the other concept allows</a:t>
            </a:r>
            <a:r>
              <a:rPr lang="it" sz="1300">
                <a:solidFill>
                  <a:schemeClr val="dk2"/>
                </a:solidFill>
                <a:latin typeface="Helvetica Neue"/>
                <a:ea typeface="Helvetica Neue"/>
                <a:cs typeface="Helvetica Neue"/>
                <a:sym typeface="Helvetica Neue"/>
              </a:rPr>
              <a:t>.</a:t>
            </a:r>
            <a:endParaRPr sz="1800">
              <a:solidFill>
                <a:schemeClr val="dk2"/>
              </a:solidFill>
            </a:endParaRPr>
          </a:p>
        </p:txBody>
      </p:sp>
      <p:sp>
        <p:nvSpPr>
          <p:cNvPr id="305" name="Google Shape;305;p35"/>
          <p:cNvSpPr/>
          <p:nvPr/>
        </p:nvSpPr>
        <p:spPr>
          <a:xfrm>
            <a:off x="360650" y="3176025"/>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35"/>
          <p:cNvSpPr/>
          <p:nvPr/>
        </p:nvSpPr>
        <p:spPr>
          <a:xfrm>
            <a:off x="547350" y="3601775"/>
            <a:ext cx="105000" cy="73500"/>
          </a:xfrm>
          <a:prstGeom prst="rightArrow">
            <a:avLst>
              <a:gd fmla="val 50000" name="adj1"/>
              <a:gd fmla="val 50000" name="adj2"/>
            </a:avLst>
          </a:prstGeom>
          <a:solidFill>
            <a:srgbClr val="FB8C00"/>
          </a:solid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35"/>
          <p:cNvSpPr/>
          <p:nvPr/>
        </p:nvSpPr>
        <p:spPr>
          <a:xfrm>
            <a:off x="360650" y="4213825"/>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35"/>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309" name="Google Shape;309;p35"/>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cxnSp>
        <p:nvCxnSpPr>
          <p:cNvPr id="314" name="Google Shape;314;p36"/>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315" name="Google Shape;315;p36"/>
          <p:cNvSpPr txBox="1"/>
          <p:nvPr/>
        </p:nvSpPr>
        <p:spPr>
          <a:xfrm>
            <a:off x="611450" y="789125"/>
            <a:ext cx="8189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316" name="Google Shape;316;p36"/>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7" name="Google Shape;317;p36"/>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12</a:t>
            </a:r>
            <a:endParaRPr sz="1100">
              <a:solidFill>
                <a:schemeClr val="lt1"/>
              </a:solidFill>
              <a:latin typeface="Helvetica Neue"/>
              <a:ea typeface="Helvetica Neue"/>
              <a:cs typeface="Helvetica Neue"/>
              <a:sym typeface="Helvetica Neue"/>
            </a:endParaRPr>
          </a:p>
        </p:txBody>
      </p:sp>
      <p:cxnSp>
        <p:nvCxnSpPr>
          <p:cNvPr id="318" name="Google Shape;318;p36"/>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319" name="Google Shape;319;p36"/>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320" name="Google Shape;320;p36"/>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321" name="Google Shape;321;p36"/>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322" name="Google Shape;322;p36"/>
          <p:cNvSpPr/>
          <p:nvPr/>
        </p:nvSpPr>
        <p:spPr>
          <a:xfrm>
            <a:off x="1237625" y="3031625"/>
            <a:ext cx="713700" cy="22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36"/>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36"/>
          <p:cNvSpPr txBox="1"/>
          <p:nvPr/>
        </p:nvSpPr>
        <p:spPr>
          <a:xfrm>
            <a:off x="3684419" y="4886000"/>
            <a:ext cx="38436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cxnSp>
        <p:nvCxnSpPr>
          <p:cNvPr id="329" name="Google Shape;329;p3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330" name="Google Shape;330;p37"/>
          <p:cNvSpPr txBox="1"/>
          <p:nvPr/>
        </p:nvSpPr>
        <p:spPr>
          <a:xfrm>
            <a:off x="611450" y="789125"/>
            <a:ext cx="8189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Let’s introduce the building block diagram for a new concept device with full scalability:</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331" name="Google Shape;331;p3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2" name="Google Shape;332;p3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13</a:t>
            </a:r>
            <a:endParaRPr sz="1100">
              <a:solidFill>
                <a:schemeClr val="lt1"/>
              </a:solidFill>
              <a:latin typeface="Helvetica Neue"/>
              <a:ea typeface="Helvetica Neue"/>
              <a:cs typeface="Helvetica Neue"/>
              <a:sym typeface="Helvetica Neue"/>
            </a:endParaRPr>
          </a:p>
        </p:txBody>
      </p:sp>
      <p:cxnSp>
        <p:nvCxnSpPr>
          <p:cNvPr id="333" name="Google Shape;333;p37"/>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334" name="Google Shape;334;p37"/>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335" name="Google Shape;335;p37"/>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336" name="Google Shape;336;p37"/>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337" name="Google Shape;337;p37"/>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8" name="Google Shape;338;p37"/>
          <p:cNvSpPr/>
          <p:nvPr/>
        </p:nvSpPr>
        <p:spPr>
          <a:xfrm>
            <a:off x="543225" y="15102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37"/>
          <p:cNvSpPr txBox="1"/>
          <p:nvPr/>
        </p:nvSpPr>
        <p:spPr>
          <a:xfrm>
            <a:off x="3684421" y="4886000"/>
            <a:ext cx="4573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cxnSp>
        <p:nvCxnSpPr>
          <p:cNvPr id="344" name="Google Shape;344;p38"/>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345" name="Google Shape;345;p38"/>
          <p:cNvPicPr preferRelativeResize="0"/>
          <p:nvPr/>
        </p:nvPicPr>
        <p:blipFill rotWithShape="1">
          <a:blip r:embed="rId3">
            <a:alphaModFix/>
          </a:blip>
          <a:srcRect b="-391" l="0" r="566" t="0"/>
          <a:stretch/>
        </p:blipFill>
        <p:spPr>
          <a:xfrm>
            <a:off x="598850" y="2955425"/>
            <a:ext cx="4628623" cy="1803821"/>
          </a:xfrm>
          <a:prstGeom prst="rect">
            <a:avLst/>
          </a:prstGeom>
          <a:noFill/>
          <a:ln>
            <a:noFill/>
          </a:ln>
        </p:spPr>
      </p:pic>
      <p:sp>
        <p:nvSpPr>
          <p:cNvPr id="346" name="Google Shape;346;p38"/>
          <p:cNvSpPr txBox="1"/>
          <p:nvPr/>
        </p:nvSpPr>
        <p:spPr>
          <a:xfrm>
            <a:off x="611450" y="789125"/>
            <a:ext cx="81894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Let’s introduce the building block diagram for a new concept device with full scalability:</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8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1)</a:t>
            </a:r>
            <a:r>
              <a:rPr lang="it" sz="1200">
                <a:solidFill>
                  <a:schemeClr val="dk2"/>
                </a:solidFill>
                <a:latin typeface="Helvetica Neue"/>
                <a:ea typeface="Helvetica Neue"/>
                <a:cs typeface="Helvetica Neue"/>
                <a:sym typeface="Helvetica Neue"/>
              </a:rPr>
              <a:t> A first stage with variable gain fast (2 GHz BW) amplifiers to allow for input weighting,</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347" name="Google Shape;347;p38"/>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8" name="Google Shape;348;p38"/>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14</a:t>
            </a:r>
            <a:endParaRPr sz="1100">
              <a:solidFill>
                <a:schemeClr val="lt1"/>
              </a:solidFill>
              <a:latin typeface="Helvetica Neue"/>
              <a:ea typeface="Helvetica Neue"/>
              <a:cs typeface="Helvetica Neue"/>
              <a:sym typeface="Helvetica Neue"/>
            </a:endParaRPr>
          </a:p>
        </p:txBody>
      </p:sp>
      <p:cxnSp>
        <p:nvCxnSpPr>
          <p:cNvPr id="349" name="Google Shape;349;p38"/>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350" name="Google Shape;350;p38"/>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351" name="Google Shape;351;p38"/>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352" name="Google Shape;352;p38"/>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353" name="Google Shape;353;p38"/>
          <p:cNvSpPr/>
          <p:nvPr/>
        </p:nvSpPr>
        <p:spPr>
          <a:xfrm>
            <a:off x="1237625" y="3031625"/>
            <a:ext cx="713700" cy="22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 name="Google Shape;354;p38"/>
          <p:cNvSpPr txBox="1"/>
          <p:nvPr/>
        </p:nvSpPr>
        <p:spPr>
          <a:xfrm>
            <a:off x="2823383" y="4561251"/>
            <a:ext cx="133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0096FF"/>
                </a:solidFill>
                <a:latin typeface="Helvetica Neue"/>
                <a:ea typeface="Helvetica Neue"/>
                <a:cs typeface="Helvetica Neue"/>
                <a:sym typeface="Helvetica Neue"/>
              </a:rPr>
              <a:t>M networks</a:t>
            </a:r>
            <a:endParaRPr sz="900">
              <a:solidFill>
                <a:srgbClr val="0096FF"/>
              </a:solidFill>
              <a:latin typeface="Helvetica Neue"/>
              <a:ea typeface="Helvetica Neue"/>
              <a:cs typeface="Helvetica Neue"/>
              <a:sym typeface="Helvetica Neue"/>
            </a:endParaRPr>
          </a:p>
        </p:txBody>
      </p:sp>
      <p:sp>
        <p:nvSpPr>
          <p:cNvPr id="355" name="Google Shape;355;p38"/>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 name="Google Shape;356;p38"/>
          <p:cNvSpPr/>
          <p:nvPr/>
        </p:nvSpPr>
        <p:spPr>
          <a:xfrm>
            <a:off x="543225" y="15102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38"/>
          <p:cNvSpPr/>
          <p:nvPr/>
        </p:nvSpPr>
        <p:spPr>
          <a:xfrm>
            <a:off x="1709050" y="3025325"/>
            <a:ext cx="3666600" cy="180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 name="Google Shape;358;p38"/>
          <p:cNvSpPr txBox="1"/>
          <p:nvPr/>
        </p:nvSpPr>
        <p:spPr>
          <a:xfrm>
            <a:off x="3684421" y="4886000"/>
            <a:ext cx="4628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cxnSp>
        <p:nvCxnSpPr>
          <p:cNvPr id="363" name="Google Shape;363;p39"/>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364" name="Google Shape;364;p39"/>
          <p:cNvPicPr preferRelativeResize="0"/>
          <p:nvPr/>
        </p:nvPicPr>
        <p:blipFill rotWithShape="1">
          <a:blip r:embed="rId3">
            <a:alphaModFix/>
          </a:blip>
          <a:srcRect b="-391" l="0" r="566" t="0"/>
          <a:stretch/>
        </p:blipFill>
        <p:spPr>
          <a:xfrm>
            <a:off x="598850" y="2955425"/>
            <a:ext cx="4628623" cy="1803821"/>
          </a:xfrm>
          <a:prstGeom prst="rect">
            <a:avLst/>
          </a:prstGeom>
          <a:noFill/>
          <a:ln>
            <a:noFill/>
          </a:ln>
        </p:spPr>
      </p:pic>
      <p:sp>
        <p:nvSpPr>
          <p:cNvPr id="365" name="Google Shape;365;p39"/>
          <p:cNvSpPr txBox="1"/>
          <p:nvPr/>
        </p:nvSpPr>
        <p:spPr>
          <a:xfrm>
            <a:off x="611450" y="789125"/>
            <a:ext cx="8189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Let’s introduce the building block diagram for a new concept device with full scalability:</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8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1)</a:t>
            </a:r>
            <a:r>
              <a:rPr lang="it" sz="1200">
                <a:solidFill>
                  <a:schemeClr val="dk2"/>
                </a:solidFill>
                <a:latin typeface="Helvetica Neue"/>
                <a:ea typeface="Helvetica Neue"/>
                <a:cs typeface="Helvetica Neue"/>
                <a:sym typeface="Helvetica Neue"/>
              </a:rPr>
              <a:t> A first stage with variable gain fast (2 GHz BW) amplifiers to allow for input weighting,</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2)</a:t>
            </a:r>
            <a:r>
              <a:rPr lang="it" sz="1200">
                <a:solidFill>
                  <a:schemeClr val="dk2"/>
                </a:solidFill>
                <a:latin typeface="Helvetica Neue"/>
                <a:ea typeface="Helvetica Neue"/>
                <a:cs typeface="Helvetica Neue"/>
                <a:sym typeface="Helvetica Neue"/>
              </a:rPr>
              <a:t> A second stage with M equal resistive networks with N fast analog switches remote controlled (N is the number of analog inputs, M is the number of analog sums),</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366" name="Google Shape;366;p3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3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15</a:t>
            </a:r>
            <a:endParaRPr sz="1100">
              <a:solidFill>
                <a:schemeClr val="lt1"/>
              </a:solidFill>
              <a:latin typeface="Helvetica Neue"/>
              <a:ea typeface="Helvetica Neue"/>
              <a:cs typeface="Helvetica Neue"/>
              <a:sym typeface="Helvetica Neue"/>
            </a:endParaRPr>
          </a:p>
        </p:txBody>
      </p:sp>
      <p:cxnSp>
        <p:nvCxnSpPr>
          <p:cNvPr id="368" name="Google Shape;368;p3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369" name="Google Shape;369;p3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370" name="Google Shape;370;p3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371" name="Google Shape;371;p39"/>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372" name="Google Shape;372;p39"/>
          <p:cNvSpPr/>
          <p:nvPr/>
        </p:nvSpPr>
        <p:spPr>
          <a:xfrm>
            <a:off x="1237625" y="3031625"/>
            <a:ext cx="713700" cy="22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39"/>
          <p:cNvSpPr txBox="1"/>
          <p:nvPr/>
        </p:nvSpPr>
        <p:spPr>
          <a:xfrm>
            <a:off x="2823383" y="4561251"/>
            <a:ext cx="133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0096FF"/>
                </a:solidFill>
                <a:latin typeface="Helvetica Neue"/>
                <a:ea typeface="Helvetica Neue"/>
                <a:cs typeface="Helvetica Neue"/>
                <a:sym typeface="Helvetica Neue"/>
              </a:rPr>
              <a:t>M networks</a:t>
            </a:r>
            <a:endParaRPr sz="900">
              <a:solidFill>
                <a:srgbClr val="0096FF"/>
              </a:solidFill>
              <a:latin typeface="Helvetica Neue"/>
              <a:ea typeface="Helvetica Neue"/>
              <a:cs typeface="Helvetica Neue"/>
              <a:sym typeface="Helvetica Neue"/>
            </a:endParaRPr>
          </a:p>
        </p:txBody>
      </p:sp>
      <p:sp>
        <p:nvSpPr>
          <p:cNvPr id="374" name="Google Shape;374;p39"/>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p39"/>
          <p:cNvSpPr/>
          <p:nvPr/>
        </p:nvSpPr>
        <p:spPr>
          <a:xfrm>
            <a:off x="543225" y="15102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39"/>
          <p:cNvSpPr/>
          <p:nvPr/>
        </p:nvSpPr>
        <p:spPr>
          <a:xfrm>
            <a:off x="3392125" y="3185250"/>
            <a:ext cx="1956300" cy="120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39"/>
          <p:cNvSpPr txBox="1"/>
          <p:nvPr/>
        </p:nvSpPr>
        <p:spPr>
          <a:xfrm>
            <a:off x="3684420" y="4886000"/>
            <a:ext cx="4343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cxnSp>
        <p:nvCxnSpPr>
          <p:cNvPr id="382" name="Google Shape;382;p4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383" name="Google Shape;383;p40"/>
          <p:cNvPicPr preferRelativeResize="0"/>
          <p:nvPr/>
        </p:nvPicPr>
        <p:blipFill rotWithShape="1">
          <a:blip r:embed="rId3">
            <a:alphaModFix/>
          </a:blip>
          <a:srcRect b="-391" l="0" r="566" t="0"/>
          <a:stretch/>
        </p:blipFill>
        <p:spPr>
          <a:xfrm>
            <a:off x="598850" y="2955425"/>
            <a:ext cx="4628623" cy="1803821"/>
          </a:xfrm>
          <a:prstGeom prst="rect">
            <a:avLst/>
          </a:prstGeom>
          <a:noFill/>
          <a:ln>
            <a:noFill/>
          </a:ln>
        </p:spPr>
      </p:pic>
      <p:sp>
        <p:nvSpPr>
          <p:cNvPr id="384" name="Google Shape;384;p40"/>
          <p:cNvSpPr txBox="1"/>
          <p:nvPr/>
        </p:nvSpPr>
        <p:spPr>
          <a:xfrm>
            <a:off x="611450" y="789125"/>
            <a:ext cx="81894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Let’s introduce the building block diagram for a new concept device with full scalability:</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8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1)</a:t>
            </a:r>
            <a:r>
              <a:rPr lang="it" sz="1200">
                <a:solidFill>
                  <a:schemeClr val="dk2"/>
                </a:solidFill>
                <a:latin typeface="Helvetica Neue"/>
                <a:ea typeface="Helvetica Neue"/>
                <a:cs typeface="Helvetica Neue"/>
                <a:sym typeface="Helvetica Neue"/>
              </a:rPr>
              <a:t> A first stage with variable gain fast (2 GHz BW) amplifiers to allow for input weighting,</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2)</a:t>
            </a:r>
            <a:r>
              <a:rPr lang="it" sz="1200">
                <a:solidFill>
                  <a:schemeClr val="dk2"/>
                </a:solidFill>
                <a:latin typeface="Helvetica Neue"/>
                <a:ea typeface="Helvetica Neue"/>
                <a:cs typeface="Helvetica Neue"/>
                <a:sym typeface="Helvetica Neue"/>
              </a:rPr>
              <a:t> A second stage with M equal resistive networks with N fast analog switches remote controlled (N is the number of analog inputs, M is the number of analog sums),</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3)</a:t>
            </a:r>
            <a:r>
              <a:rPr lang="it" sz="1200">
                <a:solidFill>
                  <a:schemeClr val="dk2"/>
                </a:solidFill>
                <a:latin typeface="Helvetica Neue"/>
                <a:ea typeface="Helvetica Neue"/>
                <a:cs typeface="Helvetica Neue"/>
                <a:sym typeface="Helvetica Neue"/>
              </a:rPr>
              <a:t> A final stage performing the M analog sums with variable gain fast amplifiers to cope with the dynamical range of the user selected ADC.</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385" name="Google Shape;385;p4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4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16</a:t>
            </a:r>
            <a:endParaRPr sz="1100">
              <a:solidFill>
                <a:schemeClr val="lt1"/>
              </a:solidFill>
              <a:latin typeface="Helvetica Neue"/>
              <a:ea typeface="Helvetica Neue"/>
              <a:cs typeface="Helvetica Neue"/>
              <a:sym typeface="Helvetica Neue"/>
            </a:endParaRPr>
          </a:p>
        </p:txBody>
      </p:sp>
      <p:cxnSp>
        <p:nvCxnSpPr>
          <p:cNvPr id="387" name="Google Shape;387;p40"/>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388" name="Google Shape;388;p40"/>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389" name="Google Shape;389;p40"/>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390" name="Google Shape;390;p40"/>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391" name="Google Shape;391;p40"/>
          <p:cNvSpPr/>
          <p:nvPr/>
        </p:nvSpPr>
        <p:spPr>
          <a:xfrm>
            <a:off x="1237625" y="3031625"/>
            <a:ext cx="713700" cy="22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p40"/>
          <p:cNvSpPr txBox="1"/>
          <p:nvPr/>
        </p:nvSpPr>
        <p:spPr>
          <a:xfrm>
            <a:off x="2823383" y="4561251"/>
            <a:ext cx="133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0096FF"/>
                </a:solidFill>
                <a:latin typeface="Helvetica Neue"/>
                <a:ea typeface="Helvetica Neue"/>
                <a:cs typeface="Helvetica Neue"/>
                <a:sym typeface="Helvetica Neue"/>
              </a:rPr>
              <a:t>M networks</a:t>
            </a:r>
            <a:endParaRPr sz="900">
              <a:solidFill>
                <a:srgbClr val="0096FF"/>
              </a:solidFill>
              <a:latin typeface="Helvetica Neue"/>
              <a:ea typeface="Helvetica Neue"/>
              <a:cs typeface="Helvetica Neue"/>
              <a:sym typeface="Helvetica Neue"/>
            </a:endParaRPr>
          </a:p>
        </p:txBody>
      </p:sp>
      <p:sp>
        <p:nvSpPr>
          <p:cNvPr id="393" name="Google Shape;393;p40"/>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40"/>
          <p:cNvSpPr/>
          <p:nvPr/>
        </p:nvSpPr>
        <p:spPr>
          <a:xfrm>
            <a:off x="543225" y="15102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40"/>
          <p:cNvSpPr txBox="1"/>
          <p:nvPr/>
        </p:nvSpPr>
        <p:spPr>
          <a:xfrm>
            <a:off x="3684420" y="4886000"/>
            <a:ext cx="4059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cxnSp>
        <p:nvCxnSpPr>
          <p:cNvPr id="400" name="Google Shape;400;p41"/>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401" name="Google Shape;401;p41"/>
          <p:cNvPicPr preferRelativeResize="0"/>
          <p:nvPr/>
        </p:nvPicPr>
        <p:blipFill rotWithShape="1">
          <a:blip r:embed="rId3">
            <a:alphaModFix/>
          </a:blip>
          <a:srcRect b="-391" l="0" r="566" t="0"/>
          <a:stretch/>
        </p:blipFill>
        <p:spPr>
          <a:xfrm>
            <a:off x="598850" y="2955425"/>
            <a:ext cx="4628623" cy="1803821"/>
          </a:xfrm>
          <a:prstGeom prst="rect">
            <a:avLst/>
          </a:prstGeom>
          <a:noFill/>
          <a:ln>
            <a:noFill/>
          </a:ln>
        </p:spPr>
      </p:pic>
      <p:sp>
        <p:nvSpPr>
          <p:cNvPr id="402" name="Google Shape;402;p41"/>
          <p:cNvSpPr txBox="1"/>
          <p:nvPr/>
        </p:nvSpPr>
        <p:spPr>
          <a:xfrm>
            <a:off x="611450" y="789125"/>
            <a:ext cx="81894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277792"/>
                </a:solidFill>
                <a:latin typeface="Helvetica Neue"/>
                <a:ea typeface="Helvetica Neue"/>
                <a:cs typeface="Helvetica Neue"/>
                <a:sym typeface="Helvetica Neue"/>
              </a:rPr>
              <a:t>The key feature of this device, which differentiates it from existing commercial devices, is its ability to perform the analog summation of any configurable subset of input channels</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Let’s introduce the building block diagram for a new concept device with full scalability:</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8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1)</a:t>
            </a:r>
            <a:r>
              <a:rPr lang="it" sz="1200">
                <a:solidFill>
                  <a:schemeClr val="dk2"/>
                </a:solidFill>
                <a:latin typeface="Helvetica Neue"/>
                <a:ea typeface="Helvetica Neue"/>
                <a:cs typeface="Helvetica Neue"/>
                <a:sym typeface="Helvetica Neue"/>
              </a:rPr>
              <a:t> A first stage with variable gain fast (2 GHz BW) amplifiers to allow for input weighting,</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2)</a:t>
            </a:r>
            <a:r>
              <a:rPr lang="it" sz="1200">
                <a:solidFill>
                  <a:schemeClr val="dk2"/>
                </a:solidFill>
                <a:latin typeface="Helvetica Neue"/>
                <a:ea typeface="Helvetica Neue"/>
                <a:cs typeface="Helvetica Neue"/>
                <a:sym typeface="Helvetica Neue"/>
              </a:rPr>
              <a:t> A second stage with M equal resistive networks with N fast analog switches remote controlled (N is the number of analog inputs, M is the number of analog sums),</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6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b="1" lang="it" sz="1200">
                <a:solidFill>
                  <a:srgbClr val="277792"/>
                </a:solidFill>
                <a:latin typeface="Helvetica Neue"/>
                <a:ea typeface="Helvetica Neue"/>
                <a:cs typeface="Helvetica Neue"/>
                <a:sym typeface="Helvetica Neue"/>
              </a:rPr>
              <a:t>3)</a:t>
            </a:r>
            <a:r>
              <a:rPr lang="it" sz="1200">
                <a:solidFill>
                  <a:schemeClr val="dk2"/>
                </a:solidFill>
                <a:latin typeface="Helvetica Neue"/>
                <a:ea typeface="Helvetica Neue"/>
                <a:cs typeface="Helvetica Neue"/>
                <a:sym typeface="Helvetica Neue"/>
              </a:rPr>
              <a:t> A final stage performing the M analog sums with variable gain fast amplifiers to cope with the dynamical range of the user selected ADC.</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403" name="Google Shape;403;p41"/>
          <p:cNvSpPr txBox="1"/>
          <p:nvPr/>
        </p:nvSpPr>
        <p:spPr>
          <a:xfrm>
            <a:off x="5673525" y="3407225"/>
            <a:ext cx="3029700" cy="10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it" sz="1200">
                <a:solidFill>
                  <a:schemeClr val="dk2"/>
                </a:solidFill>
                <a:latin typeface="Helvetica Neue"/>
                <a:ea typeface="Helvetica Neue"/>
                <a:cs typeface="Helvetica Neue"/>
                <a:sym typeface="Helvetica Neue"/>
              </a:rPr>
              <a:t>What was done?</a:t>
            </a:r>
            <a:endParaRPr b="1"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200">
                <a:solidFill>
                  <a:schemeClr val="dk2"/>
                </a:solidFill>
                <a:highlight>
                  <a:schemeClr val="lt1"/>
                </a:highlight>
                <a:latin typeface="Helvetica Neue"/>
                <a:ea typeface="Helvetica Neue"/>
                <a:cs typeface="Helvetica Neue"/>
                <a:sym typeface="Helvetica Neue"/>
              </a:rPr>
              <a:t>A </a:t>
            </a:r>
            <a:r>
              <a:rPr lang="it" sz="1200" u="sng">
                <a:solidFill>
                  <a:schemeClr val="dk2"/>
                </a:solidFill>
                <a:highlight>
                  <a:schemeClr val="lt1"/>
                </a:highlight>
                <a:latin typeface="Helvetica Neue"/>
                <a:ea typeface="Helvetica Neue"/>
                <a:cs typeface="Helvetica Neue"/>
                <a:sym typeface="Helvetica Neue"/>
              </a:rPr>
              <a:t>prototype for this type of readout with high-bandwidth integrated circuits </a:t>
            </a:r>
            <a:r>
              <a:rPr lang="it" sz="1200">
                <a:solidFill>
                  <a:schemeClr val="dk2"/>
                </a:solidFill>
                <a:highlight>
                  <a:schemeClr val="lt1"/>
                </a:highlight>
                <a:latin typeface="Helvetica Neue"/>
                <a:ea typeface="Helvetica Neue"/>
                <a:cs typeface="Helvetica Neue"/>
                <a:sym typeface="Helvetica Neue"/>
              </a:rPr>
              <a:t>was designed, built and tested at INFN Pisa.</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chemeClr val="dk2"/>
              </a:solidFill>
              <a:latin typeface="Helvetica Neue"/>
              <a:ea typeface="Helvetica Neue"/>
              <a:cs typeface="Helvetica Neue"/>
              <a:sym typeface="Helvetica Neue"/>
            </a:endParaRPr>
          </a:p>
        </p:txBody>
      </p:sp>
      <p:sp>
        <p:nvSpPr>
          <p:cNvPr id="404" name="Google Shape;404;p4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41"/>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17</a:t>
            </a:r>
            <a:endParaRPr sz="1100">
              <a:solidFill>
                <a:schemeClr val="lt1"/>
              </a:solidFill>
              <a:latin typeface="Helvetica Neue"/>
              <a:ea typeface="Helvetica Neue"/>
              <a:cs typeface="Helvetica Neue"/>
              <a:sym typeface="Helvetica Neue"/>
            </a:endParaRPr>
          </a:p>
        </p:txBody>
      </p:sp>
      <p:cxnSp>
        <p:nvCxnSpPr>
          <p:cNvPr id="406" name="Google Shape;406;p41"/>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407" name="Google Shape;407;p41"/>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408" name="Google Shape;408;p41"/>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409" name="Google Shape;409;p41"/>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Features and general architecture for the new device </a:t>
            </a:r>
            <a:endParaRPr sz="2500">
              <a:solidFill>
                <a:srgbClr val="277792"/>
              </a:solidFill>
              <a:latin typeface="Helvetica Neue"/>
              <a:ea typeface="Helvetica Neue"/>
              <a:cs typeface="Helvetica Neue"/>
              <a:sym typeface="Helvetica Neue"/>
            </a:endParaRPr>
          </a:p>
        </p:txBody>
      </p:sp>
      <p:sp>
        <p:nvSpPr>
          <p:cNvPr id="410" name="Google Shape;410;p41"/>
          <p:cNvSpPr/>
          <p:nvPr/>
        </p:nvSpPr>
        <p:spPr>
          <a:xfrm>
            <a:off x="1237625" y="3031625"/>
            <a:ext cx="713700" cy="22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p41"/>
          <p:cNvSpPr txBox="1"/>
          <p:nvPr/>
        </p:nvSpPr>
        <p:spPr>
          <a:xfrm>
            <a:off x="2823383" y="4561251"/>
            <a:ext cx="1335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0096FF"/>
                </a:solidFill>
                <a:latin typeface="Helvetica Neue"/>
                <a:ea typeface="Helvetica Neue"/>
                <a:cs typeface="Helvetica Neue"/>
                <a:sym typeface="Helvetica Neue"/>
              </a:rPr>
              <a:t>M networks</a:t>
            </a:r>
            <a:endParaRPr sz="900">
              <a:solidFill>
                <a:srgbClr val="0096FF"/>
              </a:solidFill>
              <a:latin typeface="Helvetica Neue"/>
              <a:ea typeface="Helvetica Neue"/>
              <a:cs typeface="Helvetica Neue"/>
              <a:sym typeface="Helvetica Neue"/>
            </a:endParaRPr>
          </a:p>
        </p:txBody>
      </p:sp>
      <p:sp>
        <p:nvSpPr>
          <p:cNvPr id="412" name="Google Shape;412;p41"/>
          <p:cNvSpPr/>
          <p:nvPr/>
        </p:nvSpPr>
        <p:spPr>
          <a:xfrm>
            <a:off x="543225" y="9475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3" name="Google Shape;413;p41"/>
          <p:cNvSpPr/>
          <p:nvPr/>
        </p:nvSpPr>
        <p:spPr>
          <a:xfrm>
            <a:off x="543225" y="15102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4" name="Google Shape;414;p41"/>
          <p:cNvSpPr txBox="1"/>
          <p:nvPr/>
        </p:nvSpPr>
        <p:spPr>
          <a:xfrm>
            <a:off x="3684420" y="4886000"/>
            <a:ext cx="4478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2"/>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description </a:t>
            </a:r>
            <a:endParaRPr sz="2500">
              <a:solidFill>
                <a:srgbClr val="277792"/>
              </a:solidFill>
              <a:latin typeface="Helvetica Neue"/>
              <a:ea typeface="Helvetica Neue"/>
              <a:cs typeface="Helvetica Neue"/>
              <a:sym typeface="Helvetica Neue"/>
            </a:endParaRPr>
          </a:p>
        </p:txBody>
      </p:sp>
      <p:cxnSp>
        <p:nvCxnSpPr>
          <p:cNvPr id="420" name="Google Shape;420;p4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421" name="Google Shape;421;p42"/>
          <p:cNvSpPr txBox="1"/>
          <p:nvPr/>
        </p:nvSpPr>
        <p:spPr>
          <a:xfrm>
            <a:off x="69400" y="1050750"/>
            <a:ext cx="6491700" cy="422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it">
                <a:solidFill>
                  <a:srgbClr val="434343"/>
                </a:solidFill>
                <a:latin typeface="Helvetica Neue"/>
                <a:ea typeface="Helvetica Neue"/>
                <a:cs typeface="Helvetica Neue"/>
                <a:sym typeface="Helvetica Neue"/>
              </a:rPr>
              <a:t>Designed and developed by Dr. Fabio Morsani</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5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5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500">
              <a:solidFill>
                <a:srgbClr val="434343"/>
              </a:solidFill>
              <a:latin typeface="Helvetica Neue"/>
              <a:ea typeface="Helvetica Neue"/>
              <a:cs typeface="Helvetica Neue"/>
              <a:sym typeface="Helvetica Neue"/>
            </a:endParaRPr>
          </a:p>
        </p:txBody>
      </p:sp>
      <p:pic>
        <p:nvPicPr>
          <p:cNvPr id="422" name="Google Shape;422;p42"/>
          <p:cNvPicPr preferRelativeResize="0"/>
          <p:nvPr/>
        </p:nvPicPr>
        <p:blipFill>
          <a:blip r:embed="rId3">
            <a:alphaModFix/>
          </a:blip>
          <a:stretch>
            <a:fillRect/>
          </a:stretch>
        </p:blipFill>
        <p:spPr>
          <a:xfrm>
            <a:off x="6792125" y="702251"/>
            <a:ext cx="1636451" cy="1545650"/>
          </a:xfrm>
          <a:prstGeom prst="rect">
            <a:avLst/>
          </a:prstGeom>
          <a:noFill/>
          <a:ln>
            <a:noFill/>
          </a:ln>
        </p:spPr>
      </p:pic>
      <p:pic>
        <p:nvPicPr>
          <p:cNvPr id="423" name="Google Shape;423;p42"/>
          <p:cNvPicPr preferRelativeResize="0"/>
          <p:nvPr/>
        </p:nvPicPr>
        <p:blipFill>
          <a:blip r:embed="rId4">
            <a:alphaModFix/>
          </a:blip>
          <a:stretch>
            <a:fillRect/>
          </a:stretch>
        </p:blipFill>
        <p:spPr>
          <a:xfrm>
            <a:off x="6744825" y="2268764"/>
            <a:ext cx="2058675" cy="2681350"/>
          </a:xfrm>
          <a:prstGeom prst="rect">
            <a:avLst/>
          </a:prstGeom>
          <a:noFill/>
          <a:ln>
            <a:noFill/>
          </a:ln>
        </p:spPr>
      </p:pic>
      <p:sp>
        <p:nvSpPr>
          <p:cNvPr id="424" name="Google Shape;424;p42"/>
          <p:cNvSpPr txBox="1"/>
          <p:nvPr/>
        </p:nvSpPr>
        <p:spPr>
          <a:xfrm>
            <a:off x="540625" y="2523338"/>
            <a:ext cx="5691000" cy="5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u="sng">
                <a:solidFill>
                  <a:srgbClr val="434343"/>
                </a:solidFill>
                <a:latin typeface="Helvetica Neue"/>
                <a:ea typeface="Helvetica Neue"/>
                <a:cs typeface="Helvetica Neue"/>
                <a:sym typeface="Helvetica Neue"/>
              </a:rPr>
              <a:t>As a first proof of feasibility no constraint on system dimensions, nor on power consumption (25 W) was applied.</a:t>
            </a:r>
            <a:endParaRPr u="sng">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a:solidFill>
                <a:schemeClr val="dk2"/>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it">
                <a:solidFill>
                  <a:srgbClr val="434343"/>
                </a:solidFill>
                <a:latin typeface="Helvetica Neue"/>
                <a:ea typeface="Helvetica Neue"/>
                <a:cs typeface="Helvetica Neue"/>
                <a:sym typeface="Helvetica Neue"/>
              </a:rPr>
              <a:t>The 6 PCBs are arranged to form the faces of a parallelepiped with a square base and are assembled inside a metal support structure which also houses a cooling system.</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425" name="Google Shape;425;p42"/>
          <p:cNvSpPr txBox="1"/>
          <p:nvPr/>
        </p:nvSpPr>
        <p:spPr>
          <a:xfrm>
            <a:off x="528325" y="1376975"/>
            <a:ext cx="56910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system is composed by </a:t>
            </a:r>
            <a:r>
              <a:rPr b="1" lang="it">
                <a:solidFill>
                  <a:srgbClr val="434343"/>
                </a:solidFill>
                <a:latin typeface="Helvetica Neue"/>
                <a:ea typeface="Helvetica Neue"/>
                <a:cs typeface="Helvetica Neue"/>
                <a:sym typeface="Helvetica Neue"/>
              </a:rPr>
              <a:t>6 Printed Circuit Boards</a:t>
            </a:r>
            <a:r>
              <a:rPr lang="it">
                <a:solidFill>
                  <a:srgbClr val="434343"/>
                </a:solidFill>
                <a:latin typeface="Helvetica Neue"/>
                <a:ea typeface="Helvetica Neue"/>
                <a:cs typeface="Helvetica Neue"/>
                <a:sym typeface="Helvetica Neue"/>
              </a:rPr>
              <a:t> (PCBs), built with </a:t>
            </a:r>
            <a:r>
              <a:rPr lang="it">
                <a:solidFill>
                  <a:srgbClr val="277792"/>
                </a:solidFill>
                <a:latin typeface="Helvetica Neue"/>
                <a:ea typeface="Helvetica Neue"/>
                <a:cs typeface="Helvetica Neue"/>
                <a:sym typeface="Helvetica Neue"/>
              </a:rPr>
              <a:t>high-bandwidth Integrated Circuits (ICs)</a:t>
            </a:r>
            <a:r>
              <a:rPr lang="it">
                <a:solidFill>
                  <a:srgbClr val="434343"/>
                </a:solidFill>
                <a:latin typeface="Helvetica Neue"/>
                <a:ea typeface="Helvetica Neue"/>
                <a:cs typeface="Helvetica Neue"/>
                <a:sym typeface="Helvetica Neue"/>
              </a:rPr>
              <a:t>.</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2"/>
              </a:solidFill>
            </a:endParaRPr>
          </a:p>
        </p:txBody>
      </p:sp>
      <p:sp>
        <p:nvSpPr>
          <p:cNvPr id="426" name="Google Shape;426;p4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4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18</a:t>
            </a:r>
            <a:endParaRPr sz="1100">
              <a:solidFill>
                <a:schemeClr val="lt1"/>
              </a:solidFill>
              <a:latin typeface="Helvetica Neue"/>
              <a:ea typeface="Helvetica Neue"/>
              <a:cs typeface="Helvetica Neue"/>
              <a:sym typeface="Helvetica Neue"/>
            </a:endParaRPr>
          </a:p>
        </p:txBody>
      </p:sp>
      <p:cxnSp>
        <p:nvCxnSpPr>
          <p:cNvPr id="428" name="Google Shape;428;p42"/>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429" name="Google Shape;429;p42"/>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430" name="Google Shape;430;p42"/>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431" name="Google Shape;431;p42"/>
          <p:cNvSpPr txBox="1"/>
          <p:nvPr/>
        </p:nvSpPr>
        <p:spPr>
          <a:xfrm>
            <a:off x="3684419" y="4886000"/>
            <a:ext cx="38301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432" name="Google Shape;432;p42"/>
          <p:cNvSpPr/>
          <p:nvPr/>
        </p:nvSpPr>
        <p:spPr>
          <a:xfrm>
            <a:off x="430100" y="1225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 name="Google Shape;433;p42"/>
          <p:cNvSpPr/>
          <p:nvPr/>
        </p:nvSpPr>
        <p:spPr>
          <a:xfrm>
            <a:off x="430100" y="155005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42"/>
          <p:cNvSpPr/>
          <p:nvPr/>
        </p:nvSpPr>
        <p:spPr>
          <a:xfrm>
            <a:off x="430100" y="269305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5" name="Google Shape;435;p42"/>
          <p:cNvSpPr/>
          <p:nvPr/>
        </p:nvSpPr>
        <p:spPr>
          <a:xfrm>
            <a:off x="430100" y="3339175"/>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3"/>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prototype </a:t>
            </a:r>
            <a:r>
              <a:rPr lang="it" sz="2500">
                <a:solidFill>
                  <a:srgbClr val="277792"/>
                </a:solidFill>
                <a:highlight>
                  <a:schemeClr val="lt1"/>
                </a:highlight>
                <a:latin typeface="Helvetica Neue"/>
                <a:ea typeface="Helvetica Neue"/>
                <a:cs typeface="Helvetica Neue"/>
                <a:sym typeface="Helvetica Neue"/>
              </a:rPr>
              <a:t>functioning </a:t>
            </a:r>
            <a:r>
              <a:rPr lang="it" sz="2500">
                <a:solidFill>
                  <a:srgbClr val="277792"/>
                </a:solidFill>
                <a:highlight>
                  <a:schemeClr val="lt1"/>
                </a:highlight>
                <a:latin typeface="Helvetica Neue"/>
                <a:ea typeface="Helvetica Neue"/>
                <a:cs typeface="Helvetica Neue"/>
                <a:sym typeface="Helvetica Neue"/>
              </a:rPr>
              <a:t>(I)</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cxnSp>
        <p:nvCxnSpPr>
          <p:cNvPr id="441" name="Google Shape;441;p43"/>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442" name="Google Shape;442;p43"/>
          <p:cNvSpPr txBox="1"/>
          <p:nvPr/>
        </p:nvSpPr>
        <p:spPr>
          <a:xfrm>
            <a:off x="449875" y="839150"/>
            <a:ext cx="84891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434343"/>
                </a:solidFill>
                <a:latin typeface="Helvetica Neue"/>
                <a:ea typeface="Helvetica Neue"/>
                <a:cs typeface="Helvetica Neue"/>
                <a:sym typeface="Helvetica Neue"/>
              </a:rPr>
              <a:t>Circuit schematic of the prototype</a:t>
            </a:r>
            <a:endParaRPr b="1" sz="1600">
              <a:solidFill>
                <a:srgbClr val="434343"/>
              </a:solidFill>
              <a:latin typeface="Helvetica Neue"/>
              <a:ea typeface="Helvetica Neue"/>
              <a:cs typeface="Helvetica Neue"/>
              <a:sym typeface="Helvetica Neue"/>
            </a:endParaRPr>
          </a:p>
        </p:txBody>
      </p:sp>
      <p:pic>
        <p:nvPicPr>
          <p:cNvPr id="443" name="Google Shape;443;p43"/>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444" name="Google Shape;444;p43"/>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5" name="Google Shape;445;p43"/>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19</a:t>
            </a:r>
            <a:endParaRPr sz="1100">
              <a:solidFill>
                <a:schemeClr val="lt1"/>
              </a:solidFill>
              <a:latin typeface="Helvetica Neue"/>
              <a:ea typeface="Helvetica Neue"/>
              <a:cs typeface="Helvetica Neue"/>
              <a:sym typeface="Helvetica Neue"/>
            </a:endParaRPr>
          </a:p>
        </p:txBody>
      </p:sp>
      <p:cxnSp>
        <p:nvCxnSpPr>
          <p:cNvPr id="446" name="Google Shape;446;p43"/>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447" name="Google Shape;447;p43"/>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448" name="Google Shape;448;p43"/>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449" name="Google Shape;449;p43"/>
          <p:cNvSpPr/>
          <p:nvPr/>
        </p:nvSpPr>
        <p:spPr>
          <a:xfrm>
            <a:off x="3455075" y="1769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0" name="Google Shape;450;p43"/>
          <p:cNvSpPr/>
          <p:nvPr/>
        </p:nvSpPr>
        <p:spPr>
          <a:xfrm>
            <a:off x="3455075" y="3293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1" name="Google Shape;451;p43"/>
          <p:cNvSpPr/>
          <p:nvPr/>
        </p:nvSpPr>
        <p:spPr>
          <a:xfrm>
            <a:off x="5696450" y="24547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2" name="Google Shape;452;p43"/>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53" name="Google Shape;453;p43"/>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54" name="Google Shape;454;p43"/>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55" name="Google Shape;455;p43"/>
          <p:cNvSpPr txBox="1"/>
          <p:nvPr/>
        </p:nvSpPr>
        <p:spPr>
          <a:xfrm>
            <a:off x="3684420" y="4886000"/>
            <a:ext cx="4032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Introduction </a:t>
            </a:r>
            <a:endParaRPr sz="2500">
              <a:solidFill>
                <a:srgbClr val="277792"/>
              </a:solidFill>
              <a:latin typeface="Helvetica Neue"/>
              <a:ea typeface="Helvetica Neue"/>
              <a:cs typeface="Helvetica Neue"/>
              <a:sym typeface="Helvetica Neue"/>
            </a:endParaRPr>
          </a:p>
        </p:txBody>
      </p:sp>
      <p:cxnSp>
        <p:nvCxnSpPr>
          <p:cNvPr id="118" name="Google Shape;118;p26"/>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19" name="Google Shape;119;p26"/>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26"/>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a:t>
            </a:r>
            <a:endParaRPr sz="1100">
              <a:solidFill>
                <a:schemeClr val="lt1"/>
              </a:solidFill>
              <a:latin typeface="Helvetica Neue"/>
              <a:ea typeface="Helvetica Neue"/>
              <a:cs typeface="Helvetica Neue"/>
              <a:sym typeface="Helvetica Neue"/>
            </a:endParaRPr>
          </a:p>
        </p:txBody>
      </p:sp>
      <p:cxnSp>
        <p:nvCxnSpPr>
          <p:cNvPr id="121" name="Google Shape;121;p26"/>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22" name="Google Shape;122;p26"/>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23" name="Google Shape;123;p26"/>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24" name="Google Shape;124;p26"/>
          <p:cNvSpPr txBox="1"/>
          <p:nvPr/>
        </p:nvSpPr>
        <p:spPr>
          <a:xfrm>
            <a:off x="434100" y="840375"/>
            <a:ext cx="8573700" cy="3830100"/>
          </a:xfrm>
          <a:prstGeom prst="rect">
            <a:avLst/>
          </a:prstGeom>
          <a:noFill/>
          <a:ln>
            <a:noFill/>
          </a:ln>
        </p:spPr>
        <p:txBody>
          <a:bodyPr anchorCtr="0" anchor="t" bIns="91425" lIns="91425" spcFirstLastPara="1" rIns="91425" wrap="square" tIns="91425">
            <a:noAutofit/>
          </a:bodyPr>
          <a:lstStyle/>
          <a:p>
            <a:pPr indent="0" lvl="0" marL="0" marR="38100" rtl="0" algn="l">
              <a:lnSpc>
                <a:spcPct val="100000"/>
              </a:lnSpc>
              <a:spcBef>
                <a:spcPts val="0"/>
              </a:spcBef>
              <a:spcAft>
                <a:spcPts val="0"/>
              </a:spcAft>
              <a:buNone/>
            </a:pPr>
            <a:r>
              <a:rPr lang="it" sz="1300">
                <a:solidFill>
                  <a:schemeClr val="dk2"/>
                </a:solidFill>
                <a:latin typeface="Helvetica Neue"/>
                <a:ea typeface="Helvetica Neue"/>
                <a:cs typeface="Helvetica Neue"/>
                <a:sym typeface="Helvetica Neue"/>
              </a:rPr>
              <a:t>The idea of developing a </a:t>
            </a:r>
            <a:r>
              <a:rPr lang="it" sz="1300" u="sng">
                <a:solidFill>
                  <a:schemeClr val="dk2"/>
                </a:solidFill>
                <a:latin typeface="Helvetica Neue"/>
                <a:ea typeface="Helvetica Neue"/>
                <a:cs typeface="Helvetica Neue"/>
                <a:sym typeface="Helvetica Neue"/>
              </a:rPr>
              <a:t>new device</a:t>
            </a:r>
            <a:r>
              <a:rPr lang="it" sz="1300">
                <a:solidFill>
                  <a:schemeClr val="dk2"/>
                </a:solidFill>
                <a:latin typeface="Helvetica Neue"/>
                <a:ea typeface="Helvetica Neue"/>
                <a:cs typeface="Helvetica Neue"/>
                <a:sym typeface="Helvetica Neue"/>
              </a:rPr>
              <a:t> for handling analog inputs from a multichannel photo-sensor arose from TileCal need to enhance readout granularity for the HL-LHC era by replacing single-anode PMTs with MA-PMTs, while minimizing the increase in digital readout channels.  </a:t>
            </a:r>
            <a:endParaRPr sz="1300">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t/>
            </a:r>
            <a:endParaRPr sz="1300">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rPr lang="it" sz="1300">
                <a:solidFill>
                  <a:schemeClr val="dk2"/>
                </a:solidFill>
                <a:latin typeface="Helvetica Neue"/>
                <a:ea typeface="Helvetica Neue"/>
                <a:cs typeface="Helvetica Neue"/>
                <a:sym typeface="Helvetica Neue"/>
              </a:rPr>
              <a:t>Unfortunately, the timing and commitment of the institutes in the upgrade phase of the experiments for HL-LHC make it impossible to enhance the readout granularity of TileCal during the high luminosity phase.</a:t>
            </a:r>
            <a:endParaRPr sz="1300">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t/>
            </a:r>
            <a:endParaRPr>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t/>
            </a:r>
            <a:endParaRPr>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rPr b="1" lang="it" sz="1500">
                <a:solidFill>
                  <a:srgbClr val="FB8C00"/>
                </a:solidFill>
                <a:latin typeface="Helvetica Neue"/>
                <a:ea typeface="Helvetica Neue"/>
                <a:cs typeface="Helvetica Neue"/>
                <a:sym typeface="Helvetica Neue"/>
              </a:rPr>
              <a:t>Still, the concept remains valuable for future calorimeters </a:t>
            </a:r>
            <a:endParaRPr b="1" sz="1500">
              <a:solidFill>
                <a:srgbClr val="FB8C00"/>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rPr b="1" lang="it" sz="1500">
                <a:solidFill>
                  <a:srgbClr val="FB8C00"/>
                </a:solidFill>
                <a:latin typeface="Helvetica Neue"/>
                <a:ea typeface="Helvetica Neue"/>
                <a:cs typeface="Helvetica Neue"/>
                <a:sym typeface="Helvetica Neue"/>
              </a:rPr>
              <a:t>that will benefit from a fully configurable readout system.</a:t>
            </a:r>
            <a:endParaRPr b="1" sz="1500">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rgbClr val="277792"/>
              </a:solidFill>
              <a:latin typeface="Helvetica Neue"/>
              <a:ea typeface="Helvetica Neue"/>
              <a:cs typeface="Helvetica Neue"/>
              <a:sym typeface="Helvetica Neue"/>
            </a:endParaRPr>
          </a:p>
          <a:p>
            <a:pPr indent="0" lvl="0" marL="457200" rtl="0" algn="l">
              <a:spcBef>
                <a:spcPts val="0"/>
              </a:spcBef>
              <a:spcAft>
                <a:spcPts val="0"/>
              </a:spcAft>
              <a:buNone/>
            </a:pPr>
            <a:r>
              <a:t/>
            </a:r>
            <a:endParaRPr sz="10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     </a:t>
            </a:r>
            <a:endParaRPr sz="1100" u="sng">
              <a:solidFill>
                <a:srgbClr val="434343"/>
              </a:solidFill>
              <a:latin typeface="Helvetica Neue"/>
              <a:ea typeface="Helvetica Neue"/>
              <a:cs typeface="Helvetica Neue"/>
              <a:sym typeface="Helvetica Neue"/>
            </a:endParaRPr>
          </a:p>
        </p:txBody>
      </p:sp>
      <p:pic>
        <p:nvPicPr>
          <p:cNvPr id="125" name="Google Shape;125;p26"/>
          <p:cNvPicPr preferRelativeResize="0"/>
          <p:nvPr/>
        </p:nvPicPr>
        <p:blipFill>
          <a:blip r:embed="rId3">
            <a:alphaModFix/>
          </a:blip>
          <a:stretch>
            <a:fillRect/>
          </a:stretch>
        </p:blipFill>
        <p:spPr>
          <a:xfrm>
            <a:off x="6367750" y="2353325"/>
            <a:ext cx="2214150" cy="2484850"/>
          </a:xfrm>
          <a:prstGeom prst="rect">
            <a:avLst/>
          </a:prstGeom>
          <a:noFill/>
          <a:ln>
            <a:noFill/>
          </a:ln>
        </p:spPr>
      </p:pic>
      <p:sp>
        <p:nvSpPr>
          <p:cNvPr id="126" name="Google Shape;126;p26"/>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127" name="Google Shape;127;p26"/>
          <p:cNvSpPr/>
          <p:nvPr/>
        </p:nvSpPr>
        <p:spPr>
          <a:xfrm>
            <a:off x="390400" y="1001025"/>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26"/>
          <p:cNvSpPr/>
          <p:nvPr/>
        </p:nvSpPr>
        <p:spPr>
          <a:xfrm>
            <a:off x="390400" y="17928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26"/>
          <p:cNvSpPr/>
          <p:nvPr/>
        </p:nvSpPr>
        <p:spPr>
          <a:xfrm>
            <a:off x="390400" y="2652625"/>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cxnSp>
        <p:nvCxnSpPr>
          <p:cNvPr id="460" name="Google Shape;460;p44"/>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461" name="Google Shape;461;p44"/>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462" name="Google Shape;462;p44"/>
          <p:cNvSpPr txBox="1"/>
          <p:nvPr/>
        </p:nvSpPr>
        <p:spPr>
          <a:xfrm>
            <a:off x="802725" y="4234175"/>
            <a:ext cx="79533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Channels are first amplified with a configurable gain in a range between -6 dB and 26 dB (first amplification stage, equalization).</a:t>
            </a:r>
            <a:r>
              <a:rPr lang="it" sz="1700">
                <a:solidFill>
                  <a:srgbClr val="434343"/>
                </a:solidFill>
                <a:latin typeface="Helvetica Neue"/>
                <a:ea typeface="Helvetica Neue"/>
                <a:cs typeface="Helvetica Neue"/>
                <a:sym typeface="Helvetica Neue"/>
              </a:rPr>
              <a:t> </a:t>
            </a:r>
            <a:r>
              <a:rPr lang="it" sz="1800">
                <a:solidFill>
                  <a:srgbClr val="434343"/>
                </a:solidFill>
              </a:rPr>
              <a:t> </a:t>
            </a:r>
            <a:r>
              <a:rPr lang="it" sz="1800">
                <a:solidFill>
                  <a:schemeClr val="dk2"/>
                </a:solidFill>
              </a:rPr>
              <a:t> </a:t>
            </a:r>
            <a:endParaRPr sz="1800">
              <a:solidFill>
                <a:schemeClr val="dk2"/>
              </a:solidFill>
            </a:endParaRPr>
          </a:p>
        </p:txBody>
      </p:sp>
      <p:sp>
        <p:nvSpPr>
          <p:cNvPr id="463" name="Google Shape;463;p44"/>
          <p:cNvSpPr/>
          <p:nvPr/>
        </p:nvSpPr>
        <p:spPr>
          <a:xfrm>
            <a:off x="2149875" y="1543600"/>
            <a:ext cx="775200" cy="25737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4" name="Google Shape;464;p44"/>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prototype functioning (II)</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sp>
        <p:nvSpPr>
          <p:cNvPr id="465" name="Google Shape;465;p44"/>
          <p:cNvSpPr txBox="1"/>
          <p:nvPr/>
        </p:nvSpPr>
        <p:spPr>
          <a:xfrm>
            <a:off x="449875" y="839150"/>
            <a:ext cx="84891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chemeClr val="dk2"/>
                </a:solidFill>
                <a:latin typeface="Helvetica Neue"/>
                <a:ea typeface="Helvetica Neue"/>
                <a:cs typeface="Helvetica Neue"/>
                <a:sym typeface="Helvetica Neue"/>
              </a:rPr>
              <a:t>C</a:t>
            </a:r>
            <a:r>
              <a:rPr b="1" lang="it" sz="1600">
                <a:solidFill>
                  <a:srgbClr val="434343"/>
                </a:solidFill>
                <a:latin typeface="Helvetica Neue"/>
                <a:ea typeface="Helvetica Neue"/>
                <a:cs typeface="Helvetica Neue"/>
                <a:sym typeface="Helvetica Neue"/>
              </a:rPr>
              <a:t>ircuit schematic of the prototype</a:t>
            </a:r>
            <a:endParaRPr b="1" sz="1600">
              <a:solidFill>
                <a:srgbClr val="434343"/>
              </a:solidFill>
              <a:latin typeface="Helvetica Neue"/>
              <a:ea typeface="Helvetica Neue"/>
              <a:cs typeface="Helvetica Neue"/>
              <a:sym typeface="Helvetica Neue"/>
            </a:endParaRPr>
          </a:p>
        </p:txBody>
      </p:sp>
      <p:sp>
        <p:nvSpPr>
          <p:cNvPr id="466" name="Google Shape;466;p44"/>
          <p:cNvSpPr/>
          <p:nvPr/>
        </p:nvSpPr>
        <p:spPr>
          <a:xfrm>
            <a:off x="645525" y="440490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44"/>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8" name="Google Shape;468;p44"/>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20</a:t>
            </a:r>
            <a:endParaRPr sz="1100">
              <a:solidFill>
                <a:schemeClr val="lt1"/>
              </a:solidFill>
              <a:latin typeface="Helvetica Neue"/>
              <a:ea typeface="Helvetica Neue"/>
              <a:cs typeface="Helvetica Neue"/>
              <a:sym typeface="Helvetica Neue"/>
            </a:endParaRPr>
          </a:p>
        </p:txBody>
      </p:sp>
      <p:cxnSp>
        <p:nvCxnSpPr>
          <p:cNvPr id="469" name="Google Shape;469;p44"/>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470" name="Google Shape;470;p44"/>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471" name="Google Shape;471;p44"/>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472" name="Google Shape;472;p44"/>
          <p:cNvSpPr/>
          <p:nvPr/>
        </p:nvSpPr>
        <p:spPr>
          <a:xfrm>
            <a:off x="3455075" y="1769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3" name="Google Shape;473;p44"/>
          <p:cNvSpPr/>
          <p:nvPr/>
        </p:nvSpPr>
        <p:spPr>
          <a:xfrm>
            <a:off x="3455075" y="3293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4" name="Google Shape;474;p44"/>
          <p:cNvSpPr/>
          <p:nvPr/>
        </p:nvSpPr>
        <p:spPr>
          <a:xfrm>
            <a:off x="5680650" y="2455288"/>
            <a:ext cx="163200" cy="72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44"/>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76" name="Google Shape;476;p44"/>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77" name="Google Shape;477;p44"/>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478" name="Google Shape;478;p44"/>
          <p:cNvSpPr txBox="1"/>
          <p:nvPr/>
        </p:nvSpPr>
        <p:spPr>
          <a:xfrm>
            <a:off x="3684418" y="4886000"/>
            <a:ext cx="3228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cxnSp>
        <p:nvCxnSpPr>
          <p:cNvPr id="483" name="Google Shape;483;p45"/>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484" name="Google Shape;484;p45"/>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485" name="Google Shape;485;p45"/>
          <p:cNvSpPr/>
          <p:nvPr/>
        </p:nvSpPr>
        <p:spPr>
          <a:xfrm>
            <a:off x="2985850" y="1543600"/>
            <a:ext cx="334500" cy="25737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p45"/>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prototype functioning (III)</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sp>
        <p:nvSpPr>
          <p:cNvPr id="487" name="Google Shape;487;p45"/>
          <p:cNvSpPr txBox="1"/>
          <p:nvPr/>
        </p:nvSpPr>
        <p:spPr>
          <a:xfrm>
            <a:off x="449875" y="839150"/>
            <a:ext cx="84891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434343"/>
                </a:solidFill>
                <a:latin typeface="Helvetica Neue"/>
                <a:ea typeface="Helvetica Neue"/>
                <a:cs typeface="Helvetica Neue"/>
                <a:sym typeface="Helvetica Neue"/>
              </a:rPr>
              <a:t>Circuit schematic of the prototype</a:t>
            </a:r>
            <a:endParaRPr b="1" sz="1600">
              <a:solidFill>
                <a:srgbClr val="434343"/>
              </a:solidFill>
              <a:latin typeface="Helvetica Neue"/>
              <a:ea typeface="Helvetica Neue"/>
              <a:cs typeface="Helvetica Neue"/>
              <a:sym typeface="Helvetica Neue"/>
            </a:endParaRPr>
          </a:p>
        </p:txBody>
      </p:sp>
      <p:sp>
        <p:nvSpPr>
          <p:cNvPr id="488" name="Google Shape;488;p45"/>
          <p:cNvSpPr txBox="1"/>
          <p:nvPr/>
        </p:nvSpPr>
        <p:spPr>
          <a:xfrm>
            <a:off x="4917150" y="762950"/>
            <a:ext cx="4090800" cy="1515600"/>
          </a:xfrm>
          <a:prstGeom prst="rect">
            <a:avLst/>
          </a:prstGeom>
          <a:noFill/>
          <a:ln cap="flat" cmpd="sng" w="19050">
            <a:solidFill>
              <a:srgbClr val="FB8C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00">
                <a:solidFill>
                  <a:srgbClr val="FB8C00"/>
                </a:solidFill>
                <a:latin typeface="Helvetica Neue"/>
                <a:ea typeface="Helvetica Neue"/>
                <a:cs typeface="Helvetica Neue"/>
                <a:sym typeface="Helvetica Neue"/>
              </a:rPr>
              <a:t>More info: </a:t>
            </a:r>
            <a:r>
              <a:rPr lang="it" sz="1000">
                <a:solidFill>
                  <a:srgbClr val="434343"/>
                </a:solidFill>
                <a:latin typeface="Helvetica Neue"/>
                <a:ea typeface="Helvetica Neue"/>
                <a:cs typeface="Helvetica Neue"/>
                <a:sym typeface="Helvetica Neue"/>
              </a:rPr>
              <a:t>The switches enabling the channels to enter the analog sum are SPDT switches (Single Pole, Double Throw) with a bandwidth of 3 GHz and high isolation. In the OFF mode, a 50 Ω resistor is switched onto the output line to ensure minimal reflections of any backward-propagating signal from the summing network.</a:t>
            </a:r>
            <a:endParaRPr sz="1000">
              <a:solidFill>
                <a:srgbClr val="434343"/>
              </a:solidFill>
              <a:latin typeface="Helvetica Neue"/>
              <a:ea typeface="Helvetica Neue"/>
              <a:cs typeface="Helvetica Neue"/>
              <a:sym typeface="Helvetica Neue"/>
            </a:endParaRPr>
          </a:p>
        </p:txBody>
      </p:sp>
      <p:cxnSp>
        <p:nvCxnSpPr>
          <p:cNvPr id="489" name="Google Shape;489;p45"/>
          <p:cNvCxnSpPr/>
          <p:nvPr/>
        </p:nvCxnSpPr>
        <p:spPr>
          <a:xfrm flipH="1" rot="10800000">
            <a:off x="3325950" y="1043450"/>
            <a:ext cx="1601700" cy="505500"/>
          </a:xfrm>
          <a:prstGeom prst="straightConnector1">
            <a:avLst/>
          </a:prstGeom>
          <a:noFill/>
          <a:ln cap="flat" cmpd="sng" w="19050">
            <a:solidFill>
              <a:srgbClr val="FB8C00"/>
            </a:solidFill>
            <a:prstDash val="solid"/>
            <a:round/>
            <a:headEnd len="med" w="med" type="none"/>
            <a:tailEnd len="med" w="med" type="triangle"/>
          </a:ln>
        </p:spPr>
      </p:cxnSp>
      <p:sp>
        <p:nvSpPr>
          <p:cNvPr id="490" name="Google Shape;490;p45"/>
          <p:cNvSpPr txBox="1"/>
          <p:nvPr/>
        </p:nvSpPr>
        <p:spPr>
          <a:xfrm>
            <a:off x="866725" y="4234175"/>
            <a:ext cx="74775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600">
                <a:solidFill>
                  <a:srgbClr val="434343"/>
                </a:solidFill>
                <a:latin typeface="Helvetica Neue"/>
                <a:ea typeface="Helvetica Neue"/>
                <a:cs typeface="Helvetica Neue"/>
                <a:sym typeface="Helvetica Neue"/>
              </a:rPr>
              <a:t>The channels participating in the final sum are activated via switches.</a:t>
            </a:r>
            <a:endParaRPr sz="1600">
              <a:solidFill>
                <a:srgbClr val="434343"/>
              </a:solidFill>
              <a:latin typeface="Helvetica Neue"/>
              <a:ea typeface="Helvetica Neue"/>
              <a:cs typeface="Helvetica Neue"/>
              <a:sym typeface="Helvetica Neue"/>
            </a:endParaRPr>
          </a:p>
        </p:txBody>
      </p:sp>
      <p:pic>
        <p:nvPicPr>
          <p:cNvPr id="491" name="Google Shape;491;p45"/>
          <p:cNvPicPr preferRelativeResize="0"/>
          <p:nvPr/>
        </p:nvPicPr>
        <p:blipFill rotWithShape="1">
          <a:blip r:embed="rId4">
            <a:alphaModFix/>
          </a:blip>
          <a:srcRect b="85941" l="0" r="58132" t="0"/>
          <a:stretch/>
        </p:blipFill>
        <p:spPr>
          <a:xfrm>
            <a:off x="5814500" y="1680725"/>
            <a:ext cx="2974752" cy="542176"/>
          </a:xfrm>
          <a:prstGeom prst="rect">
            <a:avLst/>
          </a:prstGeom>
          <a:noFill/>
          <a:ln>
            <a:noFill/>
          </a:ln>
        </p:spPr>
      </p:pic>
      <p:sp>
        <p:nvSpPr>
          <p:cNvPr id="492" name="Google Shape;492;p45"/>
          <p:cNvSpPr/>
          <p:nvPr/>
        </p:nvSpPr>
        <p:spPr>
          <a:xfrm>
            <a:off x="7572525" y="2162125"/>
            <a:ext cx="567600" cy="66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45"/>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45"/>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21</a:t>
            </a:r>
            <a:endParaRPr sz="1100">
              <a:solidFill>
                <a:schemeClr val="lt1"/>
              </a:solidFill>
              <a:latin typeface="Helvetica Neue"/>
              <a:ea typeface="Helvetica Neue"/>
              <a:cs typeface="Helvetica Neue"/>
              <a:sym typeface="Helvetica Neue"/>
            </a:endParaRPr>
          </a:p>
        </p:txBody>
      </p:sp>
      <p:cxnSp>
        <p:nvCxnSpPr>
          <p:cNvPr id="495" name="Google Shape;495;p45"/>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496" name="Google Shape;496;p45"/>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497" name="Google Shape;497;p45"/>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498" name="Google Shape;498;p45"/>
          <p:cNvSpPr/>
          <p:nvPr/>
        </p:nvSpPr>
        <p:spPr>
          <a:xfrm>
            <a:off x="645525" y="440490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p45"/>
          <p:cNvSpPr/>
          <p:nvPr/>
        </p:nvSpPr>
        <p:spPr>
          <a:xfrm>
            <a:off x="3455075" y="3293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p45"/>
          <p:cNvSpPr/>
          <p:nvPr/>
        </p:nvSpPr>
        <p:spPr>
          <a:xfrm>
            <a:off x="3455075" y="1769350"/>
            <a:ext cx="163200" cy="63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p45"/>
          <p:cNvSpPr/>
          <p:nvPr/>
        </p:nvSpPr>
        <p:spPr>
          <a:xfrm>
            <a:off x="5691200" y="2447038"/>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45"/>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03" name="Google Shape;503;p45"/>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04" name="Google Shape;504;p45"/>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05" name="Google Shape;505;p45"/>
          <p:cNvSpPr txBox="1"/>
          <p:nvPr/>
        </p:nvSpPr>
        <p:spPr>
          <a:xfrm>
            <a:off x="3684420" y="4886000"/>
            <a:ext cx="4248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6"/>
          <p:cNvSpPr txBox="1"/>
          <p:nvPr>
            <p:ph type="title"/>
          </p:nvPr>
        </p:nvSpPr>
        <p:spPr>
          <a:xfrm>
            <a:off x="235500" y="64025"/>
            <a:ext cx="53289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functioning (IV) </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cxnSp>
        <p:nvCxnSpPr>
          <p:cNvPr id="511" name="Google Shape;511;p46"/>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512" name="Google Shape;512;p46"/>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513" name="Google Shape;513;p46"/>
          <p:cNvSpPr txBox="1"/>
          <p:nvPr/>
        </p:nvSpPr>
        <p:spPr>
          <a:xfrm>
            <a:off x="866725" y="4234175"/>
            <a:ext cx="74775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The 64 amplified readout channels are fed to eight 8-channel resistive summing networks.</a:t>
            </a:r>
            <a:endParaRPr sz="1600">
              <a:solidFill>
                <a:srgbClr val="434343"/>
              </a:solidFill>
              <a:latin typeface="Helvetica Neue"/>
              <a:ea typeface="Helvetica Neue"/>
              <a:cs typeface="Helvetica Neue"/>
              <a:sym typeface="Helvetica Neue"/>
            </a:endParaRPr>
          </a:p>
        </p:txBody>
      </p:sp>
      <p:pic>
        <p:nvPicPr>
          <p:cNvPr id="514" name="Google Shape;514;p46"/>
          <p:cNvPicPr preferRelativeResize="0"/>
          <p:nvPr/>
        </p:nvPicPr>
        <p:blipFill>
          <a:blip r:embed="rId4">
            <a:alphaModFix/>
          </a:blip>
          <a:stretch>
            <a:fillRect/>
          </a:stretch>
        </p:blipFill>
        <p:spPr>
          <a:xfrm>
            <a:off x="5203955" y="140225"/>
            <a:ext cx="3853795" cy="2091774"/>
          </a:xfrm>
          <a:prstGeom prst="rect">
            <a:avLst/>
          </a:prstGeom>
          <a:noFill/>
          <a:ln>
            <a:noFill/>
          </a:ln>
        </p:spPr>
      </p:pic>
      <p:sp>
        <p:nvSpPr>
          <p:cNvPr id="515" name="Google Shape;515;p46"/>
          <p:cNvSpPr/>
          <p:nvPr/>
        </p:nvSpPr>
        <p:spPr>
          <a:xfrm>
            <a:off x="5205150" y="101613"/>
            <a:ext cx="3851400" cy="21690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6" name="Google Shape;516;p46"/>
          <p:cNvSpPr/>
          <p:nvPr/>
        </p:nvSpPr>
        <p:spPr>
          <a:xfrm>
            <a:off x="2119900" y="1518550"/>
            <a:ext cx="2320800" cy="11604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17" name="Google Shape;517;p46"/>
          <p:cNvCxnSpPr>
            <a:stCxn id="516" idx="0"/>
            <a:endCxn id="515" idx="1"/>
          </p:cNvCxnSpPr>
          <p:nvPr/>
        </p:nvCxnSpPr>
        <p:spPr>
          <a:xfrm flipH="1" rot="10800000">
            <a:off x="3280300" y="1186150"/>
            <a:ext cx="1924800" cy="332400"/>
          </a:xfrm>
          <a:prstGeom prst="straightConnector1">
            <a:avLst/>
          </a:prstGeom>
          <a:noFill/>
          <a:ln cap="flat" cmpd="sng" w="19050">
            <a:solidFill>
              <a:srgbClr val="FAA130"/>
            </a:solidFill>
            <a:prstDash val="solid"/>
            <a:round/>
            <a:headEnd len="med" w="med" type="none"/>
            <a:tailEnd len="med" w="med" type="triangle"/>
          </a:ln>
        </p:spPr>
      </p:cxnSp>
      <p:sp>
        <p:nvSpPr>
          <p:cNvPr id="518" name="Google Shape;518;p46"/>
          <p:cNvSpPr txBox="1"/>
          <p:nvPr/>
        </p:nvSpPr>
        <p:spPr>
          <a:xfrm>
            <a:off x="449875" y="839150"/>
            <a:ext cx="45453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434343"/>
                </a:solidFill>
                <a:latin typeface="Helvetica Neue"/>
                <a:ea typeface="Helvetica Neue"/>
                <a:cs typeface="Helvetica Neue"/>
                <a:sym typeface="Helvetica Neue"/>
              </a:rPr>
              <a:t>Circuit schematic of the prototype</a:t>
            </a:r>
            <a:endParaRPr b="1" sz="1600">
              <a:solidFill>
                <a:srgbClr val="434343"/>
              </a:solidFill>
              <a:latin typeface="Helvetica Neue"/>
              <a:ea typeface="Helvetica Neue"/>
              <a:cs typeface="Helvetica Neue"/>
              <a:sym typeface="Helvetica Neue"/>
            </a:endParaRPr>
          </a:p>
        </p:txBody>
      </p:sp>
      <p:sp>
        <p:nvSpPr>
          <p:cNvPr id="519" name="Google Shape;519;p46"/>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0" name="Google Shape;520;p46"/>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22</a:t>
            </a:r>
            <a:endParaRPr sz="1100">
              <a:solidFill>
                <a:schemeClr val="lt1"/>
              </a:solidFill>
              <a:latin typeface="Helvetica Neue"/>
              <a:ea typeface="Helvetica Neue"/>
              <a:cs typeface="Helvetica Neue"/>
              <a:sym typeface="Helvetica Neue"/>
            </a:endParaRPr>
          </a:p>
        </p:txBody>
      </p:sp>
      <p:cxnSp>
        <p:nvCxnSpPr>
          <p:cNvPr id="521" name="Google Shape;521;p46"/>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522" name="Google Shape;522;p46"/>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523" name="Google Shape;523;p46"/>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524" name="Google Shape;524;p46"/>
          <p:cNvSpPr/>
          <p:nvPr/>
        </p:nvSpPr>
        <p:spPr>
          <a:xfrm>
            <a:off x="5067650" y="544325"/>
            <a:ext cx="118500" cy="15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5" name="Google Shape;525;p46"/>
          <p:cNvSpPr/>
          <p:nvPr/>
        </p:nvSpPr>
        <p:spPr>
          <a:xfrm>
            <a:off x="645525" y="440490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6" name="Google Shape;526;p46"/>
          <p:cNvSpPr/>
          <p:nvPr/>
        </p:nvSpPr>
        <p:spPr>
          <a:xfrm>
            <a:off x="5691175" y="2440288"/>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p46"/>
          <p:cNvSpPr/>
          <p:nvPr/>
        </p:nvSpPr>
        <p:spPr>
          <a:xfrm>
            <a:off x="3455075" y="1688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46"/>
          <p:cNvSpPr/>
          <p:nvPr/>
        </p:nvSpPr>
        <p:spPr>
          <a:xfrm>
            <a:off x="3455075" y="3212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46"/>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30" name="Google Shape;530;p46"/>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31" name="Google Shape;531;p46"/>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32" name="Google Shape;532;p46"/>
          <p:cNvSpPr txBox="1"/>
          <p:nvPr/>
        </p:nvSpPr>
        <p:spPr>
          <a:xfrm>
            <a:off x="3684420" y="4886000"/>
            <a:ext cx="4330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cxnSp>
        <p:nvCxnSpPr>
          <p:cNvPr id="537" name="Google Shape;537;p4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538" name="Google Shape;538;p47"/>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539" name="Google Shape;539;p47"/>
          <p:cNvSpPr/>
          <p:nvPr/>
        </p:nvSpPr>
        <p:spPr>
          <a:xfrm>
            <a:off x="3991650" y="1832375"/>
            <a:ext cx="2045400" cy="20520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47"/>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prototype functioning (V)</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sp>
        <p:nvSpPr>
          <p:cNvPr id="541" name="Google Shape;541;p47"/>
          <p:cNvSpPr txBox="1"/>
          <p:nvPr/>
        </p:nvSpPr>
        <p:spPr>
          <a:xfrm>
            <a:off x="449875" y="839150"/>
            <a:ext cx="84891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434343"/>
                </a:solidFill>
                <a:latin typeface="Helvetica Neue"/>
                <a:ea typeface="Helvetica Neue"/>
                <a:cs typeface="Helvetica Neue"/>
                <a:sym typeface="Helvetica Neue"/>
              </a:rPr>
              <a:t>Circuit schematic of the prototype</a:t>
            </a:r>
            <a:endParaRPr b="1" sz="1600">
              <a:solidFill>
                <a:srgbClr val="434343"/>
              </a:solidFill>
              <a:latin typeface="Helvetica Neue"/>
              <a:ea typeface="Helvetica Neue"/>
              <a:cs typeface="Helvetica Neue"/>
              <a:sym typeface="Helvetica Neue"/>
            </a:endParaRPr>
          </a:p>
        </p:txBody>
      </p:sp>
      <p:sp>
        <p:nvSpPr>
          <p:cNvPr id="542" name="Google Shape;542;p47"/>
          <p:cNvSpPr txBox="1"/>
          <p:nvPr/>
        </p:nvSpPr>
        <p:spPr>
          <a:xfrm>
            <a:off x="866725" y="4234175"/>
            <a:ext cx="77649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600">
                <a:solidFill>
                  <a:srgbClr val="434343"/>
                </a:solidFill>
                <a:latin typeface="Helvetica Neue"/>
                <a:ea typeface="Helvetica Neue"/>
                <a:cs typeface="Helvetica Neue"/>
                <a:sym typeface="Helvetica Neue"/>
              </a:rPr>
              <a:t>The output of each 8-channel network is amplified before being fed into a resistive network for the final sum.</a:t>
            </a:r>
            <a:endParaRPr sz="16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600">
                <a:solidFill>
                  <a:schemeClr val="dk2"/>
                </a:solidFill>
                <a:latin typeface="Helvetica Neue"/>
                <a:ea typeface="Helvetica Neue"/>
                <a:cs typeface="Helvetica Neue"/>
                <a:sym typeface="Helvetica Neue"/>
              </a:rPr>
              <a:t> </a:t>
            </a:r>
            <a:endParaRPr sz="1600">
              <a:solidFill>
                <a:schemeClr val="dk2"/>
              </a:solidFill>
              <a:latin typeface="Helvetica Neue"/>
              <a:ea typeface="Helvetica Neue"/>
              <a:cs typeface="Helvetica Neue"/>
              <a:sym typeface="Helvetica Neue"/>
            </a:endParaRPr>
          </a:p>
        </p:txBody>
      </p:sp>
      <p:sp>
        <p:nvSpPr>
          <p:cNvPr id="543" name="Google Shape;543;p4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4" name="Google Shape;544;p4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23</a:t>
            </a:r>
            <a:endParaRPr sz="1100">
              <a:solidFill>
                <a:schemeClr val="lt1"/>
              </a:solidFill>
              <a:latin typeface="Helvetica Neue"/>
              <a:ea typeface="Helvetica Neue"/>
              <a:cs typeface="Helvetica Neue"/>
              <a:sym typeface="Helvetica Neue"/>
            </a:endParaRPr>
          </a:p>
        </p:txBody>
      </p:sp>
      <p:cxnSp>
        <p:nvCxnSpPr>
          <p:cNvPr id="545" name="Google Shape;545;p47"/>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546" name="Google Shape;546;p47"/>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547" name="Google Shape;547;p47"/>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548" name="Google Shape;548;p47"/>
          <p:cNvSpPr/>
          <p:nvPr/>
        </p:nvSpPr>
        <p:spPr>
          <a:xfrm>
            <a:off x="645525" y="440490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9" name="Google Shape;549;p47"/>
          <p:cNvSpPr/>
          <p:nvPr/>
        </p:nvSpPr>
        <p:spPr>
          <a:xfrm>
            <a:off x="3455075" y="1688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0" name="Google Shape;550;p47"/>
          <p:cNvSpPr/>
          <p:nvPr/>
        </p:nvSpPr>
        <p:spPr>
          <a:xfrm>
            <a:off x="3455075" y="3212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1" name="Google Shape;551;p47"/>
          <p:cNvSpPr/>
          <p:nvPr/>
        </p:nvSpPr>
        <p:spPr>
          <a:xfrm>
            <a:off x="5685925" y="2447038"/>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2" name="Google Shape;552;p47"/>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53" name="Google Shape;553;p47"/>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54" name="Google Shape;554;p47"/>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55" name="Google Shape;555;p47"/>
          <p:cNvSpPr txBox="1"/>
          <p:nvPr/>
        </p:nvSpPr>
        <p:spPr>
          <a:xfrm>
            <a:off x="3684420" y="4886000"/>
            <a:ext cx="4492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cxnSp>
        <p:nvCxnSpPr>
          <p:cNvPr id="560" name="Google Shape;560;p48"/>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561" name="Google Shape;561;p48"/>
          <p:cNvPicPr preferRelativeResize="0"/>
          <p:nvPr/>
        </p:nvPicPr>
        <p:blipFill>
          <a:blip r:embed="rId3">
            <a:alphaModFix/>
          </a:blip>
          <a:stretch>
            <a:fillRect/>
          </a:stretch>
        </p:blipFill>
        <p:spPr>
          <a:xfrm>
            <a:off x="2127646" y="1473887"/>
            <a:ext cx="5069356" cy="2913213"/>
          </a:xfrm>
          <a:prstGeom prst="rect">
            <a:avLst/>
          </a:prstGeom>
          <a:noFill/>
          <a:ln>
            <a:noFill/>
          </a:ln>
        </p:spPr>
      </p:pic>
      <p:sp>
        <p:nvSpPr>
          <p:cNvPr id="562" name="Google Shape;562;p48"/>
          <p:cNvSpPr/>
          <p:nvPr/>
        </p:nvSpPr>
        <p:spPr>
          <a:xfrm>
            <a:off x="6011775" y="2481375"/>
            <a:ext cx="1375500" cy="628500"/>
          </a:xfrm>
          <a:prstGeom prst="rect">
            <a:avLst/>
          </a:prstGeom>
          <a:noFill/>
          <a:ln cap="flat" cmpd="sng" w="19050">
            <a:solidFill>
              <a:srgbClr val="FAA1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3" name="Google Shape;563;p48"/>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Description of the prototype functioning (VI)</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sp>
        <p:nvSpPr>
          <p:cNvPr id="564" name="Google Shape;564;p48"/>
          <p:cNvSpPr txBox="1"/>
          <p:nvPr/>
        </p:nvSpPr>
        <p:spPr>
          <a:xfrm>
            <a:off x="449875" y="839150"/>
            <a:ext cx="84891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600">
                <a:solidFill>
                  <a:srgbClr val="434343"/>
                </a:solidFill>
                <a:latin typeface="Helvetica Neue"/>
                <a:ea typeface="Helvetica Neue"/>
                <a:cs typeface="Helvetica Neue"/>
                <a:sym typeface="Helvetica Neue"/>
              </a:rPr>
              <a:t>Circuit schematic of the prototype</a:t>
            </a:r>
            <a:endParaRPr b="1" sz="1600">
              <a:solidFill>
                <a:srgbClr val="434343"/>
              </a:solidFill>
              <a:latin typeface="Helvetica Neue"/>
              <a:ea typeface="Helvetica Neue"/>
              <a:cs typeface="Helvetica Neue"/>
              <a:sym typeface="Helvetica Neue"/>
            </a:endParaRPr>
          </a:p>
        </p:txBody>
      </p:sp>
      <p:sp>
        <p:nvSpPr>
          <p:cNvPr id="565" name="Google Shape;565;p48"/>
          <p:cNvSpPr txBox="1"/>
          <p:nvPr/>
        </p:nvSpPr>
        <p:spPr>
          <a:xfrm>
            <a:off x="866725" y="4234175"/>
            <a:ext cx="79524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solidFill>
                  <a:srgbClr val="434343"/>
                </a:solidFill>
                <a:latin typeface="Helvetica Neue"/>
                <a:ea typeface="Helvetica Neue"/>
                <a:cs typeface="Helvetica Neue"/>
                <a:sym typeface="Helvetica Neue"/>
              </a:rPr>
              <a:t>The final analog sum can be further amplified to match the </a:t>
            </a:r>
            <a:r>
              <a:rPr lang="it">
                <a:solidFill>
                  <a:srgbClr val="277792"/>
                </a:solidFill>
                <a:latin typeface="Helvetica Neue"/>
                <a:ea typeface="Helvetica Neue"/>
                <a:cs typeface="Helvetica Neue"/>
                <a:sym typeface="Helvetica Neue"/>
              </a:rPr>
              <a:t>dynamic range</a:t>
            </a:r>
            <a:r>
              <a:rPr lang="it">
                <a:solidFill>
                  <a:srgbClr val="434343"/>
                </a:solidFill>
                <a:latin typeface="Helvetica Neue"/>
                <a:ea typeface="Helvetica Neue"/>
                <a:cs typeface="Helvetica Neue"/>
                <a:sym typeface="Helvetica Neue"/>
              </a:rPr>
              <a:t> of the ADC used for signal digitization. The gains of the three steps are configurable in a range from -6 to 26 dB.</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600">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600">
                <a:solidFill>
                  <a:schemeClr val="dk2"/>
                </a:solidFill>
                <a:latin typeface="Helvetica Neue"/>
                <a:ea typeface="Helvetica Neue"/>
                <a:cs typeface="Helvetica Neue"/>
                <a:sym typeface="Helvetica Neue"/>
              </a:rPr>
              <a:t> </a:t>
            </a:r>
            <a:endParaRPr sz="1600">
              <a:solidFill>
                <a:schemeClr val="dk2"/>
              </a:solidFill>
              <a:latin typeface="Helvetica Neue"/>
              <a:ea typeface="Helvetica Neue"/>
              <a:cs typeface="Helvetica Neue"/>
              <a:sym typeface="Helvetica Neue"/>
            </a:endParaRPr>
          </a:p>
        </p:txBody>
      </p:sp>
      <p:sp>
        <p:nvSpPr>
          <p:cNvPr id="566" name="Google Shape;566;p48"/>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7" name="Google Shape;567;p48"/>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24</a:t>
            </a:r>
            <a:endParaRPr sz="1100">
              <a:solidFill>
                <a:schemeClr val="lt1"/>
              </a:solidFill>
              <a:latin typeface="Helvetica Neue"/>
              <a:ea typeface="Helvetica Neue"/>
              <a:cs typeface="Helvetica Neue"/>
              <a:sym typeface="Helvetica Neue"/>
            </a:endParaRPr>
          </a:p>
        </p:txBody>
      </p:sp>
      <p:cxnSp>
        <p:nvCxnSpPr>
          <p:cNvPr id="568" name="Google Shape;568;p48"/>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569" name="Google Shape;569;p48"/>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570" name="Google Shape;570;p48"/>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571" name="Google Shape;571;p48"/>
          <p:cNvSpPr/>
          <p:nvPr/>
        </p:nvSpPr>
        <p:spPr>
          <a:xfrm>
            <a:off x="645525" y="440490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48"/>
          <p:cNvSpPr/>
          <p:nvPr/>
        </p:nvSpPr>
        <p:spPr>
          <a:xfrm>
            <a:off x="3455075" y="3212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48"/>
          <p:cNvSpPr/>
          <p:nvPr/>
        </p:nvSpPr>
        <p:spPr>
          <a:xfrm>
            <a:off x="3455075" y="1688175"/>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48"/>
          <p:cNvSpPr/>
          <p:nvPr/>
        </p:nvSpPr>
        <p:spPr>
          <a:xfrm>
            <a:off x="5691175" y="2440288"/>
            <a:ext cx="163200" cy="7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5" name="Google Shape;575;p48"/>
          <p:cNvSpPr txBox="1"/>
          <p:nvPr/>
        </p:nvSpPr>
        <p:spPr>
          <a:xfrm>
            <a:off x="5606950" y="2592538"/>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76" name="Google Shape;576;p48"/>
          <p:cNvSpPr txBox="1"/>
          <p:nvPr/>
        </p:nvSpPr>
        <p:spPr>
          <a:xfrm>
            <a:off x="3368300" y="1852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77" name="Google Shape;577;p48"/>
          <p:cNvSpPr txBox="1"/>
          <p:nvPr/>
        </p:nvSpPr>
        <p:spPr>
          <a:xfrm>
            <a:off x="3368300" y="3376225"/>
            <a:ext cx="28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800">
                <a:solidFill>
                  <a:srgbClr val="434343"/>
                </a:solidFill>
              </a:rPr>
              <a:t>Σ</a:t>
            </a:r>
            <a:endParaRPr sz="1800">
              <a:solidFill>
                <a:srgbClr val="434343"/>
              </a:solidFill>
            </a:endParaRPr>
          </a:p>
        </p:txBody>
      </p:sp>
      <p:sp>
        <p:nvSpPr>
          <p:cNvPr id="578" name="Google Shape;578;p48"/>
          <p:cNvSpPr txBox="1"/>
          <p:nvPr/>
        </p:nvSpPr>
        <p:spPr>
          <a:xfrm>
            <a:off x="3684420" y="4886000"/>
            <a:ext cx="42153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cxnSp>
        <p:nvCxnSpPr>
          <p:cNvPr id="583" name="Google Shape;583;p49"/>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584" name="Google Shape;584;p49"/>
          <p:cNvPicPr preferRelativeResize="0"/>
          <p:nvPr/>
        </p:nvPicPr>
        <p:blipFill>
          <a:blip r:embed="rId3">
            <a:alphaModFix/>
          </a:blip>
          <a:stretch>
            <a:fillRect/>
          </a:stretch>
        </p:blipFill>
        <p:spPr>
          <a:xfrm>
            <a:off x="5267675" y="770875"/>
            <a:ext cx="3283349" cy="1922775"/>
          </a:xfrm>
          <a:prstGeom prst="rect">
            <a:avLst/>
          </a:prstGeom>
          <a:noFill/>
          <a:ln>
            <a:noFill/>
          </a:ln>
        </p:spPr>
      </p:pic>
      <p:sp>
        <p:nvSpPr>
          <p:cNvPr id="585" name="Google Shape;585;p49"/>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marR="190500" rtl="0" algn="l">
              <a:lnSpc>
                <a:spcPct val="128571"/>
              </a:lnSpc>
              <a:spcBef>
                <a:spcPts val="0"/>
              </a:spcBef>
              <a:spcAft>
                <a:spcPts val="0"/>
              </a:spcAft>
              <a:buClr>
                <a:schemeClr val="dk1"/>
              </a:buClr>
              <a:buSzPts val="1100"/>
              <a:buFont typeface="Arial"/>
              <a:buNone/>
            </a:pPr>
            <a:r>
              <a:rPr lang="it" sz="2500">
                <a:solidFill>
                  <a:srgbClr val="277792"/>
                </a:solidFill>
                <a:highlight>
                  <a:schemeClr val="lt1"/>
                </a:highlight>
                <a:latin typeface="Helvetica Neue"/>
                <a:ea typeface="Helvetica Neue"/>
                <a:cs typeface="Helvetica Neue"/>
                <a:sym typeface="Helvetica Neue"/>
              </a:rPr>
              <a:t>GUIs</a:t>
            </a:r>
            <a:endParaRPr sz="2500">
              <a:solidFill>
                <a:srgbClr val="277792"/>
              </a:solidFill>
              <a:highlight>
                <a:schemeClr val="lt1"/>
              </a:highlight>
              <a:latin typeface="Helvetica Neue"/>
              <a:ea typeface="Helvetica Neue"/>
              <a:cs typeface="Helvetica Neue"/>
              <a:sym typeface="Helvetica Neue"/>
            </a:endParaRPr>
          </a:p>
          <a:p>
            <a:pPr indent="0" lvl="0" marL="0" rtl="0" algn="l">
              <a:lnSpc>
                <a:spcPct val="115000"/>
              </a:lnSpc>
              <a:spcBef>
                <a:spcPts val="0"/>
              </a:spcBef>
              <a:spcAft>
                <a:spcPts val="1200"/>
              </a:spcAft>
              <a:buClr>
                <a:schemeClr val="dk1"/>
              </a:buClr>
              <a:buSzPts val="1100"/>
              <a:buFont typeface="Arial"/>
              <a:buNone/>
            </a:pPr>
            <a:r>
              <a:t/>
            </a:r>
            <a:endParaRPr sz="2500">
              <a:solidFill>
                <a:srgbClr val="277792"/>
              </a:solidFill>
              <a:latin typeface="Helvetica Neue"/>
              <a:ea typeface="Helvetica Neue"/>
              <a:cs typeface="Helvetica Neue"/>
              <a:sym typeface="Helvetica Neue"/>
            </a:endParaRPr>
          </a:p>
        </p:txBody>
      </p:sp>
      <p:pic>
        <p:nvPicPr>
          <p:cNvPr id="586" name="Google Shape;586;p49"/>
          <p:cNvPicPr preferRelativeResize="0"/>
          <p:nvPr/>
        </p:nvPicPr>
        <p:blipFill>
          <a:blip r:embed="rId4">
            <a:alphaModFix/>
          </a:blip>
          <a:stretch>
            <a:fillRect/>
          </a:stretch>
        </p:blipFill>
        <p:spPr>
          <a:xfrm>
            <a:off x="365188" y="2834000"/>
            <a:ext cx="4168925" cy="2035700"/>
          </a:xfrm>
          <a:prstGeom prst="rect">
            <a:avLst/>
          </a:prstGeom>
          <a:noFill/>
          <a:ln>
            <a:noFill/>
          </a:ln>
        </p:spPr>
      </p:pic>
      <p:pic>
        <p:nvPicPr>
          <p:cNvPr id="587" name="Google Shape;587;p49"/>
          <p:cNvPicPr preferRelativeResize="0"/>
          <p:nvPr/>
        </p:nvPicPr>
        <p:blipFill>
          <a:blip r:embed="rId5">
            <a:alphaModFix/>
          </a:blip>
          <a:stretch>
            <a:fillRect/>
          </a:stretch>
        </p:blipFill>
        <p:spPr>
          <a:xfrm>
            <a:off x="4686900" y="2834000"/>
            <a:ext cx="4168925" cy="2035700"/>
          </a:xfrm>
          <a:prstGeom prst="rect">
            <a:avLst/>
          </a:prstGeom>
          <a:noFill/>
          <a:ln>
            <a:noFill/>
          </a:ln>
        </p:spPr>
      </p:pic>
      <p:sp>
        <p:nvSpPr>
          <p:cNvPr id="588" name="Google Shape;588;p49"/>
          <p:cNvSpPr txBox="1"/>
          <p:nvPr/>
        </p:nvSpPr>
        <p:spPr>
          <a:xfrm>
            <a:off x="432300" y="955925"/>
            <a:ext cx="4034700" cy="5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The </a:t>
            </a:r>
            <a:r>
              <a:rPr lang="it" sz="1600">
                <a:solidFill>
                  <a:srgbClr val="277792"/>
                </a:solidFill>
                <a:latin typeface="Helvetica Neue"/>
                <a:ea typeface="Helvetica Neue"/>
                <a:cs typeface="Helvetica Neue"/>
                <a:sym typeface="Helvetica Neue"/>
              </a:rPr>
              <a:t>selected channels and all amplifications</a:t>
            </a:r>
            <a:r>
              <a:rPr lang="it" sz="1600">
                <a:solidFill>
                  <a:srgbClr val="434343"/>
                </a:solidFill>
                <a:latin typeface="Helvetica Neue"/>
                <a:ea typeface="Helvetica Neue"/>
                <a:cs typeface="Helvetica Neue"/>
                <a:sym typeface="Helvetica Neue"/>
              </a:rPr>
              <a:t> can be set through a GUI, allowing to establish USB connection with the prototype and to upload the selected </a:t>
            </a:r>
            <a:r>
              <a:rPr lang="it" sz="1600">
                <a:solidFill>
                  <a:srgbClr val="FB8C00"/>
                </a:solidFill>
                <a:latin typeface="Helvetica Neue"/>
                <a:ea typeface="Helvetica Neue"/>
                <a:cs typeface="Helvetica Neue"/>
                <a:sym typeface="Helvetica Neue"/>
              </a:rPr>
              <a:t>configuration</a:t>
            </a:r>
            <a:r>
              <a:rPr lang="it" sz="1600">
                <a:solidFill>
                  <a:srgbClr val="434343"/>
                </a:solidFill>
                <a:latin typeface="Helvetica Neue"/>
                <a:ea typeface="Helvetica Neue"/>
                <a:cs typeface="Helvetica Neue"/>
                <a:sym typeface="Helvetica Neue"/>
              </a:rPr>
              <a:t> for the final sum.</a:t>
            </a:r>
            <a:endParaRPr sz="1600">
              <a:solidFill>
                <a:srgbClr val="434343"/>
              </a:solidFill>
              <a:latin typeface="Helvetica Neue"/>
              <a:ea typeface="Helvetica Neue"/>
              <a:cs typeface="Helvetica Neue"/>
              <a:sym typeface="Helvetica Neue"/>
            </a:endParaRPr>
          </a:p>
        </p:txBody>
      </p:sp>
      <p:sp>
        <p:nvSpPr>
          <p:cNvPr id="589" name="Google Shape;589;p49"/>
          <p:cNvSpPr/>
          <p:nvPr/>
        </p:nvSpPr>
        <p:spPr>
          <a:xfrm>
            <a:off x="5616000" y="817375"/>
            <a:ext cx="425700" cy="1703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0" name="Google Shape;590;p49"/>
          <p:cNvSpPr/>
          <p:nvPr/>
        </p:nvSpPr>
        <p:spPr>
          <a:xfrm>
            <a:off x="6497775" y="1026900"/>
            <a:ext cx="280200" cy="1311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1" name="Google Shape;591;p49"/>
          <p:cNvSpPr/>
          <p:nvPr/>
        </p:nvSpPr>
        <p:spPr>
          <a:xfrm>
            <a:off x="7793175" y="1493250"/>
            <a:ext cx="216600" cy="31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4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3" name="Google Shape;593;p4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25</a:t>
            </a:r>
            <a:endParaRPr sz="1100">
              <a:solidFill>
                <a:schemeClr val="lt1"/>
              </a:solidFill>
              <a:latin typeface="Helvetica Neue"/>
              <a:ea typeface="Helvetica Neue"/>
              <a:cs typeface="Helvetica Neue"/>
              <a:sym typeface="Helvetica Neue"/>
            </a:endParaRPr>
          </a:p>
        </p:txBody>
      </p:sp>
      <p:cxnSp>
        <p:nvCxnSpPr>
          <p:cNvPr id="594" name="Google Shape;594;p4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595" name="Google Shape;595;p4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596" name="Google Shape;596;p4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597" name="Google Shape;597;p49"/>
          <p:cNvSpPr/>
          <p:nvPr/>
        </p:nvSpPr>
        <p:spPr>
          <a:xfrm>
            <a:off x="360650" y="11543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49"/>
          <p:cNvSpPr/>
          <p:nvPr/>
        </p:nvSpPr>
        <p:spPr>
          <a:xfrm>
            <a:off x="6124875" y="955425"/>
            <a:ext cx="105300" cy="4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9" name="Google Shape;599;p49"/>
          <p:cNvSpPr/>
          <p:nvPr/>
        </p:nvSpPr>
        <p:spPr>
          <a:xfrm>
            <a:off x="6124875" y="1946025"/>
            <a:ext cx="105300" cy="4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49"/>
          <p:cNvSpPr/>
          <p:nvPr/>
        </p:nvSpPr>
        <p:spPr>
          <a:xfrm>
            <a:off x="7572675" y="1412625"/>
            <a:ext cx="105300" cy="45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1" name="Google Shape;601;p49"/>
          <p:cNvSpPr txBox="1"/>
          <p:nvPr/>
        </p:nvSpPr>
        <p:spPr>
          <a:xfrm>
            <a:off x="6035475" y="997125"/>
            <a:ext cx="28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434343"/>
                </a:solidFill>
              </a:rPr>
              <a:t>Σ</a:t>
            </a:r>
            <a:endParaRPr sz="1200">
              <a:solidFill>
                <a:srgbClr val="434343"/>
              </a:solidFill>
            </a:endParaRPr>
          </a:p>
        </p:txBody>
      </p:sp>
      <p:sp>
        <p:nvSpPr>
          <p:cNvPr id="602" name="Google Shape;602;p49"/>
          <p:cNvSpPr txBox="1"/>
          <p:nvPr/>
        </p:nvSpPr>
        <p:spPr>
          <a:xfrm>
            <a:off x="6035475" y="1987725"/>
            <a:ext cx="28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434343"/>
                </a:solidFill>
              </a:rPr>
              <a:t>Σ</a:t>
            </a:r>
            <a:endParaRPr sz="1200">
              <a:solidFill>
                <a:srgbClr val="434343"/>
              </a:solidFill>
            </a:endParaRPr>
          </a:p>
        </p:txBody>
      </p:sp>
      <p:sp>
        <p:nvSpPr>
          <p:cNvPr id="603" name="Google Shape;603;p49"/>
          <p:cNvSpPr txBox="1"/>
          <p:nvPr/>
        </p:nvSpPr>
        <p:spPr>
          <a:xfrm>
            <a:off x="7483275" y="1464000"/>
            <a:ext cx="28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434343"/>
                </a:solidFill>
              </a:rPr>
              <a:t>Σ</a:t>
            </a:r>
            <a:endParaRPr sz="1200">
              <a:solidFill>
                <a:srgbClr val="434343"/>
              </a:solidFill>
            </a:endParaRPr>
          </a:p>
        </p:txBody>
      </p:sp>
      <p:sp>
        <p:nvSpPr>
          <p:cNvPr id="604" name="Google Shape;604;p49"/>
          <p:cNvSpPr txBox="1"/>
          <p:nvPr/>
        </p:nvSpPr>
        <p:spPr>
          <a:xfrm>
            <a:off x="3684420" y="4886000"/>
            <a:ext cx="44043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0"/>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introduction</a:t>
            </a:r>
            <a:endParaRPr sz="2500">
              <a:solidFill>
                <a:srgbClr val="277792"/>
              </a:solidFill>
              <a:latin typeface="Helvetica Neue"/>
              <a:ea typeface="Helvetica Neue"/>
              <a:cs typeface="Helvetica Neue"/>
              <a:sym typeface="Helvetica Neue"/>
            </a:endParaRPr>
          </a:p>
        </p:txBody>
      </p:sp>
      <p:cxnSp>
        <p:nvCxnSpPr>
          <p:cNvPr id="610" name="Google Shape;610;p5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611" name="Google Shape;611;p50"/>
          <p:cNvSpPr txBox="1"/>
          <p:nvPr/>
        </p:nvSpPr>
        <p:spPr>
          <a:xfrm>
            <a:off x="107950" y="916575"/>
            <a:ext cx="8632800" cy="4118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it" sz="1600">
                <a:solidFill>
                  <a:srgbClr val="434343"/>
                </a:solidFill>
                <a:latin typeface="Helvetica Neue"/>
                <a:ea typeface="Helvetica Neue"/>
                <a:cs typeface="Helvetica Neue"/>
                <a:sym typeface="Helvetica Neue"/>
              </a:rPr>
              <a:t>The prototype has been tested in Pisa in terms of pulse </a:t>
            </a:r>
            <a:r>
              <a:rPr lang="it" sz="1600">
                <a:solidFill>
                  <a:srgbClr val="FB8C00"/>
                </a:solidFill>
                <a:latin typeface="Helvetica Neue"/>
                <a:ea typeface="Helvetica Neue"/>
                <a:cs typeface="Helvetica Neue"/>
                <a:sym typeface="Helvetica Neue"/>
              </a:rPr>
              <a:t>shape stability</a:t>
            </a:r>
            <a:r>
              <a:rPr lang="it" sz="1600">
                <a:solidFill>
                  <a:srgbClr val="434343"/>
                </a:solidFill>
                <a:latin typeface="Helvetica Neue"/>
                <a:ea typeface="Helvetica Neue"/>
                <a:cs typeface="Helvetica Neue"/>
                <a:sym typeface="Helvetica Neue"/>
              </a:rPr>
              <a:t> and </a:t>
            </a:r>
            <a:r>
              <a:rPr lang="it" sz="1600">
                <a:solidFill>
                  <a:srgbClr val="FB8C00"/>
                </a:solidFill>
                <a:latin typeface="Helvetica Neue"/>
                <a:ea typeface="Helvetica Neue"/>
                <a:cs typeface="Helvetica Neue"/>
                <a:sym typeface="Helvetica Neue"/>
              </a:rPr>
              <a:t>linearity of the analog sum</a:t>
            </a:r>
            <a:r>
              <a:rPr lang="it" sz="1600">
                <a:solidFill>
                  <a:srgbClr val="434343"/>
                </a:solidFill>
                <a:latin typeface="Helvetica Neue"/>
                <a:ea typeface="Helvetica Neue"/>
                <a:cs typeface="Helvetica Neue"/>
                <a:sym typeface="Helvetica Neue"/>
              </a:rPr>
              <a:t> of an arbitrary number of channels.</a:t>
            </a:r>
            <a:endParaRPr sz="16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rgbClr val="434343"/>
              </a:solidFill>
              <a:latin typeface="Helvetica Neue"/>
              <a:ea typeface="Helvetica Neue"/>
              <a:cs typeface="Helvetica Neue"/>
              <a:sym typeface="Helvetica Neue"/>
            </a:endParaRPr>
          </a:p>
          <a:p>
            <a:pPr indent="0" lvl="0" marL="0" marR="38100" rtl="0" algn="l">
              <a:lnSpc>
                <a:spcPct val="128571"/>
              </a:lnSpc>
              <a:spcBef>
                <a:spcPts val="0"/>
              </a:spcBef>
              <a:spcAft>
                <a:spcPts val="0"/>
              </a:spcAft>
              <a:buClr>
                <a:schemeClr val="dk1"/>
              </a:buClr>
              <a:buSzPts val="1100"/>
              <a:buFont typeface="Arial"/>
              <a:buNone/>
            </a:pPr>
            <a:r>
              <a:rPr lang="it" sz="1600">
                <a:solidFill>
                  <a:srgbClr val="434343"/>
                </a:solidFill>
                <a:highlight>
                  <a:schemeClr val="lt1"/>
                </a:highlight>
                <a:latin typeface="Helvetica Neue"/>
                <a:ea typeface="Helvetica Neue"/>
                <a:cs typeface="Helvetica Neue"/>
                <a:sym typeface="Helvetica Neue"/>
              </a:rPr>
              <a:t>        Various tests were done with </a:t>
            </a:r>
            <a:r>
              <a:rPr lang="it" sz="1600" u="sng">
                <a:solidFill>
                  <a:srgbClr val="434343"/>
                </a:solidFill>
                <a:highlight>
                  <a:schemeClr val="lt1"/>
                </a:highlight>
                <a:latin typeface="Helvetica Neue"/>
                <a:ea typeface="Helvetica Neue"/>
                <a:cs typeface="Helvetica Neue"/>
                <a:sym typeface="Helvetica Neue"/>
              </a:rPr>
              <a:t>two different experimental setups</a:t>
            </a:r>
            <a:r>
              <a:rPr lang="it" sz="1600">
                <a:solidFill>
                  <a:srgbClr val="434343"/>
                </a:solidFill>
                <a:highlight>
                  <a:schemeClr val="lt1"/>
                </a:highlight>
                <a:latin typeface="Helvetica Neue"/>
                <a:ea typeface="Helvetica Neue"/>
                <a:cs typeface="Helvetica Neue"/>
                <a:sym typeface="Helvetica Neue"/>
              </a:rPr>
              <a:t>:</a:t>
            </a:r>
            <a:endParaRPr sz="1600">
              <a:solidFill>
                <a:srgbClr val="434343"/>
              </a:solidFill>
              <a:highlight>
                <a:schemeClr val="lt1"/>
              </a:highlight>
              <a:latin typeface="Helvetica Neue"/>
              <a:ea typeface="Helvetica Neue"/>
              <a:cs typeface="Helvetica Neue"/>
              <a:sym typeface="Helvetica Neue"/>
            </a:endParaRPr>
          </a:p>
          <a:p>
            <a:pPr indent="0" lvl="0" marL="457200" rtl="0" algn="l">
              <a:spcBef>
                <a:spcPts val="0"/>
              </a:spcBef>
              <a:spcAft>
                <a:spcPts val="0"/>
              </a:spcAft>
              <a:buNone/>
            </a:pPr>
            <a:r>
              <a:t/>
            </a:r>
            <a:endParaRPr sz="1100">
              <a:solidFill>
                <a:srgbClr val="434343"/>
              </a:solidFill>
              <a:latin typeface="Helvetica Neue"/>
              <a:ea typeface="Helvetica Neue"/>
              <a:cs typeface="Helvetica Neue"/>
              <a:sym typeface="Helvetica Neue"/>
            </a:endParaRPr>
          </a:p>
          <a:p>
            <a:pPr indent="-330200" lvl="1" marL="914400" rtl="0" algn="l">
              <a:spcBef>
                <a:spcPts val="0"/>
              </a:spcBef>
              <a:spcAft>
                <a:spcPts val="0"/>
              </a:spcAft>
              <a:buSzPts val="1600"/>
              <a:buFont typeface="Helvetica Neue"/>
              <a:buChar char="○"/>
            </a:pPr>
            <a:r>
              <a:rPr lang="it" sz="1600">
                <a:solidFill>
                  <a:srgbClr val="434343"/>
                </a:solidFill>
                <a:latin typeface="Helvetica Neue"/>
                <a:ea typeface="Helvetica Neue"/>
                <a:cs typeface="Helvetica Neue"/>
                <a:sym typeface="Helvetica Neue"/>
              </a:rPr>
              <a:t>test of the </a:t>
            </a:r>
            <a:r>
              <a:rPr lang="it" sz="1600">
                <a:solidFill>
                  <a:srgbClr val="FF0000"/>
                </a:solidFill>
                <a:latin typeface="Helvetica Neue"/>
                <a:ea typeface="Helvetica Neue"/>
                <a:cs typeface="Helvetica Neue"/>
                <a:sym typeface="Helvetica Neue"/>
              </a:rPr>
              <a:t>16 central readout channels</a:t>
            </a:r>
            <a:r>
              <a:rPr lang="it" sz="1600">
                <a:solidFill>
                  <a:srgbClr val="434343"/>
                </a:solidFill>
                <a:latin typeface="Helvetica Neue"/>
                <a:ea typeface="Helvetica Neue"/>
                <a:cs typeface="Helvetica Neue"/>
                <a:sym typeface="Helvetica Neue"/>
              </a:rPr>
              <a:t> injecting an </a:t>
            </a:r>
            <a:r>
              <a:rPr lang="it" sz="1600">
                <a:solidFill>
                  <a:srgbClr val="277792"/>
                </a:solidFill>
                <a:latin typeface="Helvetica Neue"/>
                <a:ea typeface="Helvetica Neue"/>
                <a:cs typeface="Helvetica Neue"/>
                <a:sym typeface="Helvetica Neue"/>
              </a:rPr>
              <a:t>input signal</a:t>
            </a:r>
            <a:r>
              <a:rPr lang="it" sz="1600">
                <a:solidFill>
                  <a:srgbClr val="434343"/>
                </a:solidFill>
                <a:latin typeface="Helvetica Neue"/>
                <a:ea typeface="Helvetica Neue"/>
                <a:cs typeface="Helvetica Neue"/>
                <a:sym typeface="Helvetica Neue"/>
              </a:rPr>
              <a:t>  </a:t>
            </a:r>
            <a:endParaRPr sz="1600">
              <a:solidFill>
                <a:srgbClr val="434343"/>
              </a:solidFill>
              <a:latin typeface="Helvetica Neue"/>
              <a:ea typeface="Helvetica Neue"/>
              <a:cs typeface="Helvetica Neue"/>
              <a:sym typeface="Helvetica Neue"/>
            </a:endParaRPr>
          </a:p>
          <a:p>
            <a:pPr indent="-254000" lvl="0" marL="457200" rtl="0" algn="l">
              <a:spcBef>
                <a:spcPts val="0"/>
              </a:spcBef>
              <a:spcAft>
                <a:spcPts val="0"/>
              </a:spcAft>
              <a:buClr>
                <a:srgbClr val="434343"/>
              </a:buClr>
              <a:buSzPts val="400"/>
              <a:buFont typeface="Helvetica Neue"/>
              <a:buChar char="●"/>
            </a:pPr>
            <a:r>
              <a:t/>
            </a:r>
            <a:endParaRPr sz="400">
              <a:solidFill>
                <a:srgbClr val="434343"/>
              </a:solidFill>
              <a:latin typeface="Helvetica Neue"/>
              <a:ea typeface="Helvetica Neue"/>
              <a:cs typeface="Helvetica Neue"/>
              <a:sym typeface="Helvetica Neue"/>
            </a:endParaRPr>
          </a:p>
          <a:p>
            <a:pPr indent="-330200" lvl="1" marL="914400" rtl="0" algn="l">
              <a:spcBef>
                <a:spcPts val="0"/>
              </a:spcBef>
              <a:spcAft>
                <a:spcPts val="0"/>
              </a:spcAft>
              <a:buSzPts val="1600"/>
              <a:buFont typeface="Helvetica Neue"/>
              <a:buChar char="○"/>
            </a:pPr>
            <a:r>
              <a:rPr lang="it" sz="1600">
                <a:solidFill>
                  <a:srgbClr val="434343"/>
                </a:solidFill>
                <a:latin typeface="Helvetica Neue"/>
                <a:ea typeface="Helvetica Neue"/>
                <a:cs typeface="Helvetica Neue"/>
                <a:sym typeface="Helvetica Neue"/>
              </a:rPr>
              <a:t>test of the readout system using a MAPMT and a laser system</a:t>
            </a:r>
            <a:r>
              <a:rPr lang="it" sz="1600">
                <a:solidFill>
                  <a:schemeClr val="dk2"/>
                </a:solidFill>
                <a:latin typeface="Helvetica Neue"/>
                <a:ea typeface="Helvetica Neue"/>
                <a:cs typeface="Helvetica Neue"/>
                <a:sym typeface="Helvetica Neue"/>
              </a:rPr>
              <a:t> </a:t>
            </a:r>
            <a:endParaRPr sz="1600">
              <a:solidFill>
                <a:schemeClr val="dk2"/>
              </a:solidFill>
              <a:latin typeface="Helvetica Neue"/>
              <a:ea typeface="Helvetica Neue"/>
              <a:cs typeface="Helvetica Neue"/>
              <a:sym typeface="Helvetica Neue"/>
            </a:endParaRPr>
          </a:p>
        </p:txBody>
      </p:sp>
      <p:pic>
        <p:nvPicPr>
          <p:cNvPr id="612" name="Google Shape;612;p50"/>
          <p:cNvPicPr preferRelativeResize="0"/>
          <p:nvPr/>
        </p:nvPicPr>
        <p:blipFill>
          <a:blip r:embed="rId3">
            <a:alphaModFix/>
          </a:blip>
          <a:stretch>
            <a:fillRect/>
          </a:stretch>
        </p:blipFill>
        <p:spPr>
          <a:xfrm>
            <a:off x="6842725" y="2910800"/>
            <a:ext cx="2117550" cy="1989001"/>
          </a:xfrm>
          <a:prstGeom prst="rect">
            <a:avLst/>
          </a:prstGeom>
          <a:noFill/>
          <a:ln>
            <a:noFill/>
          </a:ln>
        </p:spPr>
      </p:pic>
      <p:sp>
        <p:nvSpPr>
          <p:cNvPr id="613" name="Google Shape;613;p5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4" name="Google Shape;614;p5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26</a:t>
            </a:r>
            <a:endParaRPr sz="1100">
              <a:solidFill>
                <a:schemeClr val="lt1"/>
              </a:solidFill>
              <a:latin typeface="Helvetica Neue"/>
              <a:ea typeface="Helvetica Neue"/>
              <a:cs typeface="Helvetica Neue"/>
              <a:sym typeface="Helvetica Neue"/>
            </a:endParaRPr>
          </a:p>
        </p:txBody>
      </p:sp>
      <p:cxnSp>
        <p:nvCxnSpPr>
          <p:cNvPr id="615" name="Google Shape;615;p50"/>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616" name="Google Shape;616;p50"/>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617" name="Google Shape;617;p50"/>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618" name="Google Shape;618;p50"/>
          <p:cNvSpPr/>
          <p:nvPr/>
        </p:nvSpPr>
        <p:spPr>
          <a:xfrm>
            <a:off x="4368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9" name="Google Shape;619;p50"/>
          <p:cNvSpPr/>
          <p:nvPr/>
        </p:nvSpPr>
        <p:spPr>
          <a:xfrm>
            <a:off x="436850" y="1842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0" name="Google Shape;620;p50"/>
          <p:cNvSpPr/>
          <p:nvPr/>
        </p:nvSpPr>
        <p:spPr>
          <a:xfrm>
            <a:off x="355450" y="2450225"/>
            <a:ext cx="111600" cy="7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1" name="Google Shape;621;p50"/>
          <p:cNvSpPr txBox="1"/>
          <p:nvPr/>
        </p:nvSpPr>
        <p:spPr>
          <a:xfrm>
            <a:off x="3684421" y="4886000"/>
            <a:ext cx="45666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5" name="Shape 625"/>
        <p:cNvGrpSpPr/>
        <p:nvPr/>
      </p:nvGrpSpPr>
      <p:grpSpPr>
        <a:xfrm>
          <a:off x="0" y="0"/>
          <a:ext cx="0" cy="0"/>
          <a:chOff x="0" y="0"/>
          <a:chExt cx="0" cy="0"/>
        </a:xfrm>
      </p:grpSpPr>
      <p:sp>
        <p:nvSpPr>
          <p:cNvPr id="626" name="Google Shape;626;p51"/>
          <p:cNvSpPr txBox="1"/>
          <p:nvPr/>
        </p:nvSpPr>
        <p:spPr>
          <a:xfrm>
            <a:off x="594400" y="858450"/>
            <a:ext cx="8192400" cy="14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readout prototype</a:t>
            </a:r>
            <a:r>
              <a:rPr lang="it">
                <a:solidFill>
                  <a:schemeClr val="dk1"/>
                </a:solidFill>
                <a:latin typeface="Helvetica Neue"/>
                <a:ea typeface="Helvetica Neue"/>
                <a:cs typeface="Helvetica Neue"/>
                <a:sym typeface="Helvetica Neue"/>
              </a:rPr>
              <a:t> </a:t>
            </a:r>
            <a:r>
              <a:rPr lang="it">
                <a:solidFill>
                  <a:schemeClr val="accent3"/>
                </a:solidFill>
                <a:latin typeface="Helvetica Neue"/>
                <a:ea typeface="Helvetica Neue"/>
                <a:cs typeface="Helvetica Neue"/>
                <a:sym typeface="Helvetica Neue"/>
              </a:rPr>
              <a:t>guarantees pulse shape stability and linearity in the analog sum</a:t>
            </a:r>
            <a:r>
              <a:rPr lang="it">
                <a:solidFill>
                  <a:schemeClr val="dk1"/>
                </a:solidFill>
                <a:latin typeface="Helvetica Neue"/>
                <a:ea typeface="Helvetica Neue"/>
                <a:cs typeface="Helvetica Neue"/>
                <a:sym typeface="Helvetica Neue"/>
              </a:rPr>
              <a:t> </a:t>
            </a:r>
            <a:r>
              <a:rPr lang="it">
                <a:solidFill>
                  <a:srgbClr val="434343"/>
                </a:solidFill>
                <a:latin typeface="Helvetica Neue"/>
                <a:ea typeface="Helvetica Neue"/>
                <a:cs typeface="Helvetica Neue"/>
                <a:sym typeface="Helvetica Neue"/>
              </a:rPr>
              <a:t>of the signals ( rise times ∼ 2.7 ns);</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500">
                <a:solidFill>
                  <a:schemeClr val="dk1"/>
                </a:solidFill>
                <a:latin typeface="Old Standard TT"/>
                <a:ea typeface="Old Standard TT"/>
                <a:cs typeface="Old Standard TT"/>
                <a:sym typeface="Old Standard TT"/>
              </a:rPr>
              <a:t>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p:txBody>
      </p:sp>
      <p:sp>
        <p:nvSpPr>
          <p:cNvPr id="627" name="Google Shape;627;p5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8" name="Google Shape;628;p51"/>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27</a:t>
            </a:r>
            <a:endParaRPr sz="1100">
              <a:solidFill>
                <a:schemeClr val="lt1"/>
              </a:solidFill>
              <a:latin typeface="Helvetica Neue"/>
              <a:ea typeface="Helvetica Neue"/>
              <a:cs typeface="Helvetica Neue"/>
              <a:sym typeface="Helvetica Neue"/>
            </a:endParaRPr>
          </a:p>
        </p:txBody>
      </p:sp>
      <p:cxnSp>
        <p:nvCxnSpPr>
          <p:cNvPr id="629" name="Google Shape;629;p51"/>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630" name="Google Shape;630;p51"/>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631" name="Google Shape;631;p51"/>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632" name="Google Shape;632;p51"/>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results</a:t>
            </a:r>
            <a:endParaRPr sz="2500">
              <a:solidFill>
                <a:srgbClr val="277792"/>
              </a:solidFill>
              <a:latin typeface="Helvetica Neue"/>
              <a:ea typeface="Helvetica Neue"/>
              <a:cs typeface="Helvetica Neue"/>
              <a:sym typeface="Helvetica Neue"/>
            </a:endParaRPr>
          </a:p>
        </p:txBody>
      </p:sp>
      <p:cxnSp>
        <p:nvCxnSpPr>
          <p:cNvPr id="633" name="Google Shape;633;p51"/>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634" name="Google Shape;634;p51"/>
          <p:cNvSpPr/>
          <p:nvPr/>
        </p:nvSpPr>
        <p:spPr>
          <a:xfrm>
            <a:off x="497700" y="10306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5" name="Google Shape;635;p51"/>
          <p:cNvPicPr preferRelativeResize="0"/>
          <p:nvPr/>
        </p:nvPicPr>
        <p:blipFill>
          <a:blip r:embed="rId3">
            <a:alphaModFix/>
          </a:blip>
          <a:stretch>
            <a:fillRect/>
          </a:stretch>
        </p:blipFill>
        <p:spPr>
          <a:xfrm>
            <a:off x="391963" y="2730175"/>
            <a:ext cx="2656928" cy="1834413"/>
          </a:xfrm>
          <a:prstGeom prst="rect">
            <a:avLst/>
          </a:prstGeom>
          <a:noFill/>
          <a:ln>
            <a:noFill/>
          </a:ln>
        </p:spPr>
      </p:pic>
      <p:sp>
        <p:nvSpPr>
          <p:cNvPr id="636" name="Google Shape;636;p51"/>
          <p:cNvSpPr/>
          <p:nvPr/>
        </p:nvSpPr>
        <p:spPr>
          <a:xfrm>
            <a:off x="2728425" y="3071775"/>
            <a:ext cx="2967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37" name="Google Shape;637;p51"/>
          <p:cNvSpPr/>
          <p:nvPr/>
        </p:nvSpPr>
        <p:spPr>
          <a:xfrm>
            <a:off x="1255000" y="2752425"/>
            <a:ext cx="929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38" name="Google Shape;638;p51"/>
          <p:cNvSpPr txBox="1"/>
          <p:nvPr/>
        </p:nvSpPr>
        <p:spPr>
          <a:xfrm>
            <a:off x="658425" y="4503650"/>
            <a:ext cx="23667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900">
                <a:solidFill>
                  <a:srgbClr val="277792"/>
                </a:solidFill>
                <a:latin typeface="Helvetica Neue"/>
                <a:ea typeface="Helvetica Neue"/>
                <a:cs typeface="Helvetica Neue"/>
                <a:sym typeface="Helvetica Neue"/>
              </a:rPr>
              <a:t>Single channel rise time distribution</a:t>
            </a:r>
            <a:endParaRPr b="1" sz="900">
              <a:solidFill>
                <a:srgbClr val="277792"/>
              </a:solidFill>
              <a:latin typeface="Helvetica Neue"/>
              <a:ea typeface="Helvetica Neue"/>
              <a:cs typeface="Helvetica Neue"/>
              <a:sym typeface="Helvetica Neue"/>
            </a:endParaRPr>
          </a:p>
        </p:txBody>
      </p:sp>
      <p:sp>
        <p:nvSpPr>
          <p:cNvPr id="639" name="Google Shape;639;p51"/>
          <p:cNvSpPr/>
          <p:nvPr/>
        </p:nvSpPr>
        <p:spPr>
          <a:xfrm>
            <a:off x="4339675" y="2695100"/>
            <a:ext cx="388800" cy="11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40" name="Google Shape;640;p51"/>
          <p:cNvSpPr txBox="1"/>
          <p:nvPr/>
        </p:nvSpPr>
        <p:spPr>
          <a:xfrm>
            <a:off x="3684420" y="4886000"/>
            <a:ext cx="436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sp>
        <p:nvSpPr>
          <p:cNvPr id="645" name="Google Shape;645;p52"/>
          <p:cNvSpPr txBox="1"/>
          <p:nvPr/>
        </p:nvSpPr>
        <p:spPr>
          <a:xfrm>
            <a:off x="594400" y="858450"/>
            <a:ext cx="8192400" cy="14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readout prototype</a:t>
            </a:r>
            <a:r>
              <a:rPr lang="it">
                <a:solidFill>
                  <a:schemeClr val="dk1"/>
                </a:solidFill>
                <a:latin typeface="Helvetica Neue"/>
                <a:ea typeface="Helvetica Neue"/>
                <a:cs typeface="Helvetica Neue"/>
                <a:sym typeface="Helvetica Neue"/>
              </a:rPr>
              <a:t> </a:t>
            </a:r>
            <a:r>
              <a:rPr lang="it">
                <a:solidFill>
                  <a:schemeClr val="accent3"/>
                </a:solidFill>
                <a:latin typeface="Helvetica Neue"/>
                <a:ea typeface="Helvetica Neue"/>
                <a:cs typeface="Helvetica Neue"/>
                <a:sym typeface="Helvetica Neue"/>
              </a:rPr>
              <a:t>guarantees pulse shape stability and linearity in the analog sum</a:t>
            </a:r>
            <a:r>
              <a:rPr lang="it">
                <a:solidFill>
                  <a:schemeClr val="dk1"/>
                </a:solidFill>
                <a:latin typeface="Helvetica Neue"/>
                <a:ea typeface="Helvetica Neue"/>
                <a:cs typeface="Helvetica Neue"/>
                <a:sym typeface="Helvetica Neue"/>
              </a:rPr>
              <a:t> </a:t>
            </a:r>
            <a:r>
              <a:rPr lang="it">
                <a:solidFill>
                  <a:srgbClr val="434343"/>
                </a:solidFill>
                <a:latin typeface="Helvetica Neue"/>
                <a:ea typeface="Helvetica Neue"/>
                <a:cs typeface="Helvetica Neue"/>
                <a:sym typeface="Helvetica Neue"/>
              </a:rPr>
              <a:t>of the signals ( rise times ∼ 2.7 ns);</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resistive summing networks</a:t>
            </a:r>
            <a:r>
              <a:rPr lang="it">
                <a:solidFill>
                  <a:schemeClr val="dk1"/>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do not alter the shape of the outputs</a:t>
            </a:r>
            <a:r>
              <a:rPr lang="it">
                <a:solidFill>
                  <a:srgbClr val="434343"/>
                </a:solidFill>
                <a:latin typeface="Helvetica Neue"/>
                <a:ea typeface="Helvetica Neue"/>
                <a:cs typeface="Helvetica Neue"/>
                <a:sym typeface="Helvetica Neue"/>
              </a:rPr>
              <a:t>;</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500">
                <a:solidFill>
                  <a:schemeClr val="dk1"/>
                </a:solidFill>
                <a:latin typeface="Old Standard TT"/>
                <a:ea typeface="Old Standard TT"/>
                <a:cs typeface="Old Standard TT"/>
                <a:sym typeface="Old Standard TT"/>
              </a:rPr>
              <a:t>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p:txBody>
      </p:sp>
      <p:sp>
        <p:nvSpPr>
          <p:cNvPr id="646" name="Google Shape;646;p5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5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28</a:t>
            </a:r>
            <a:endParaRPr sz="1100">
              <a:solidFill>
                <a:schemeClr val="lt1"/>
              </a:solidFill>
              <a:latin typeface="Helvetica Neue"/>
              <a:ea typeface="Helvetica Neue"/>
              <a:cs typeface="Helvetica Neue"/>
              <a:sym typeface="Helvetica Neue"/>
            </a:endParaRPr>
          </a:p>
        </p:txBody>
      </p:sp>
      <p:cxnSp>
        <p:nvCxnSpPr>
          <p:cNvPr id="648" name="Google Shape;648;p52"/>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649" name="Google Shape;649;p52"/>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650" name="Google Shape;650;p52"/>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651" name="Google Shape;651;p52"/>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results</a:t>
            </a:r>
            <a:endParaRPr sz="2500">
              <a:solidFill>
                <a:srgbClr val="277792"/>
              </a:solidFill>
              <a:latin typeface="Helvetica Neue"/>
              <a:ea typeface="Helvetica Neue"/>
              <a:cs typeface="Helvetica Neue"/>
              <a:sym typeface="Helvetica Neue"/>
            </a:endParaRPr>
          </a:p>
        </p:txBody>
      </p:sp>
      <p:cxnSp>
        <p:nvCxnSpPr>
          <p:cNvPr id="652" name="Google Shape;652;p5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653" name="Google Shape;653;p52"/>
          <p:cNvSpPr/>
          <p:nvPr/>
        </p:nvSpPr>
        <p:spPr>
          <a:xfrm>
            <a:off x="497700" y="10306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4" name="Google Shape;654;p52"/>
          <p:cNvSpPr/>
          <p:nvPr/>
        </p:nvSpPr>
        <p:spPr>
          <a:xfrm>
            <a:off x="497700" y="159332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5" name="Google Shape;655;p52"/>
          <p:cNvPicPr preferRelativeResize="0"/>
          <p:nvPr/>
        </p:nvPicPr>
        <p:blipFill>
          <a:blip r:embed="rId3">
            <a:alphaModFix/>
          </a:blip>
          <a:stretch>
            <a:fillRect/>
          </a:stretch>
        </p:blipFill>
        <p:spPr>
          <a:xfrm>
            <a:off x="391963" y="2730175"/>
            <a:ext cx="2656928" cy="1834413"/>
          </a:xfrm>
          <a:prstGeom prst="rect">
            <a:avLst/>
          </a:prstGeom>
          <a:noFill/>
          <a:ln>
            <a:noFill/>
          </a:ln>
        </p:spPr>
      </p:pic>
      <p:pic>
        <p:nvPicPr>
          <p:cNvPr id="656" name="Google Shape;656;p52"/>
          <p:cNvPicPr preferRelativeResize="0"/>
          <p:nvPr/>
        </p:nvPicPr>
        <p:blipFill rotWithShape="1">
          <a:blip r:embed="rId4">
            <a:alphaModFix/>
          </a:blip>
          <a:srcRect b="0" l="0" r="0" t="0"/>
          <a:stretch/>
        </p:blipFill>
        <p:spPr>
          <a:xfrm>
            <a:off x="3221500" y="2749300"/>
            <a:ext cx="2728927" cy="1834425"/>
          </a:xfrm>
          <a:prstGeom prst="rect">
            <a:avLst/>
          </a:prstGeom>
          <a:noFill/>
          <a:ln>
            <a:noFill/>
          </a:ln>
        </p:spPr>
      </p:pic>
      <p:sp>
        <p:nvSpPr>
          <p:cNvPr id="657" name="Google Shape;657;p52"/>
          <p:cNvSpPr/>
          <p:nvPr/>
        </p:nvSpPr>
        <p:spPr>
          <a:xfrm>
            <a:off x="2728425" y="3071775"/>
            <a:ext cx="2967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58" name="Google Shape;658;p52"/>
          <p:cNvSpPr/>
          <p:nvPr/>
        </p:nvSpPr>
        <p:spPr>
          <a:xfrm>
            <a:off x="5628350" y="3089100"/>
            <a:ext cx="2967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59" name="Google Shape;659;p52"/>
          <p:cNvSpPr/>
          <p:nvPr/>
        </p:nvSpPr>
        <p:spPr>
          <a:xfrm>
            <a:off x="1255000" y="2752425"/>
            <a:ext cx="929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60" name="Google Shape;660;p52"/>
          <p:cNvSpPr txBox="1"/>
          <p:nvPr/>
        </p:nvSpPr>
        <p:spPr>
          <a:xfrm>
            <a:off x="658425" y="4503650"/>
            <a:ext cx="23667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900">
                <a:solidFill>
                  <a:srgbClr val="277792"/>
                </a:solidFill>
                <a:latin typeface="Helvetica Neue"/>
                <a:ea typeface="Helvetica Neue"/>
                <a:cs typeface="Helvetica Neue"/>
                <a:sym typeface="Helvetica Neue"/>
              </a:rPr>
              <a:t>Single channel rise time distribution</a:t>
            </a:r>
            <a:endParaRPr b="1" sz="900">
              <a:solidFill>
                <a:srgbClr val="277792"/>
              </a:solidFill>
              <a:latin typeface="Helvetica Neue"/>
              <a:ea typeface="Helvetica Neue"/>
              <a:cs typeface="Helvetica Neue"/>
              <a:sym typeface="Helvetica Neue"/>
            </a:endParaRPr>
          </a:p>
        </p:txBody>
      </p:sp>
      <p:sp>
        <p:nvSpPr>
          <p:cNvPr id="661" name="Google Shape;661;p52"/>
          <p:cNvSpPr/>
          <p:nvPr/>
        </p:nvSpPr>
        <p:spPr>
          <a:xfrm>
            <a:off x="4339675" y="2695100"/>
            <a:ext cx="388800" cy="11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62" name="Google Shape;662;p52"/>
          <p:cNvSpPr txBox="1"/>
          <p:nvPr/>
        </p:nvSpPr>
        <p:spPr>
          <a:xfrm>
            <a:off x="3349200" y="4503650"/>
            <a:ext cx="2601300" cy="3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it" sz="900">
                <a:solidFill>
                  <a:srgbClr val="277792"/>
                </a:solidFill>
                <a:latin typeface="Helvetica Neue"/>
                <a:ea typeface="Helvetica Neue"/>
                <a:cs typeface="Helvetica Neue"/>
                <a:sym typeface="Helvetica Neue"/>
              </a:rPr>
              <a:t>Distribution of the rise time of the analog sum for an increasing number of channels</a:t>
            </a:r>
            <a:endParaRPr b="1" sz="9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b="1" sz="900">
              <a:solidFill>
                <a:srgbClr val="277792"/>
              </a:solidFill>
              <a:latin typeface="Helvetica Neue"/>
              <a:ea typeface="Helvetica Neue"/>
              <a:cs typeface="Helvetica Neue"/>
              <a:sym typeface="Helvetica Neue"/>
            </a:endParaRPr>
          </a:p>
        </p:txBody>
      </p:sp>
      <p:sp>
        <p:nvSpPr>
          <p:cNvPr id="663" name="Google Shape;663;p52"/>
          <p:cNvSpPr txBox="1"/>
          <p:nvPr/>
        </p:nvSpPr>
        <p:spPr>
          <a:xfrm>
            <a:off x="3684421" y="4886000"/>
            <a:ext cx="46746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664" name="Google Shape;664;p52"/>
          <p:cNvSpPr/>
          <p:nvPr/>
        </p:nvSpPr>
        <p:spPr>
          <a:xfrm>
            <a:off x="4312600" y="2761600"/>
            <a:ext cx="412200" cy="12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53"/>
          <p:cNvSpPr txBox="1"/>
          <p:nvPr/>
        </p:nvSpPr>
        <p:spPr>
          <a:xfrm>
            <a:off x="594400" y="858450"/>
            <a:ext cx="8192400" cy="14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readout prototype</a:t>
            </a:r>
            <a:r>
              <a:rPr lang="it">
                <a:solidFill>
                  <a:schemeClr val="dk1"/>
                </a:solidFill>
                <a:latin typeface="Helvetica Neue"/>
                <a:ea typeface="Helvetica Neue"/>
                <a:cs typeface="Helvetica Neue"/>
                <a:sym typeface="Helvetica Neue"/>
              </a:rPr>
              <a:t> </a:t>
            </a:r>
            <a:r>
              <a:rPr lang="it">
                <a:solidFill>
                  <a:schemeClr val="accent3"/>
                </a:solidFill>
                <a:latin typeface="Helvetica Neue"/>
                <a:ea typeface="Helvetica Neue"/>
                <a:cs typeface="Helvetica Neue"/>
                <a:sym typeface="Helvetica Neue"/>
              </a:rPr>
              <a:t>guarantees pulse shape stability and linearity in the analog sum</a:t>
            </a:r>
            <a:r>
              <a:rPr lang="it">
                <a:solidFill>
                  <a:schemeClr val="dk1"/>
                </a:solidFill>
                <a:latin typeface="Helvetica Neue"/>
                <a:ea typeface="Helvetica Neue"/>
                <a:cs typeface="Helvetica Neue"/>
                <a:sym typeface="Helvetica Neue"/>
              </a:rPr>
              <a:t> </a:t>
            </a:r>
            <a:r>
              <a:rPr lang="it">
                <a:solidFill>
                  <a:srgbClr val="434343"/>
                </a:solidFill>
                <a:latin typeface="Helvetica Neue"/>
                <a:ea typeface="Helvetica Neue"/>
                <a:cs typeface="Helvetica Neue"/>
                <a:sym typeface="Helvetica Neue"/>
              </a:rPr>
              <a:t>of the signals ( rise times ∼ 2.7 ns);</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resistive summing networks</a:t>
            </a:r>
            <a:r>
              <a:rPr lang="it">
                <a:solidFill>
                  <a:schemeClr val="dk1"/>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do not alter the shape of the outputs</a:t>
            </a:r>
            <a:r>
              <a:rPr lang="it">
                <a:solidFill>
                  <a:srgbClr val="434343"/>
                </a:solidFill>
                <a:latin typeface="Helvetica Neue"/>
                <a:ea typeface="Helvetica Neue"/>
                <a:cs typeface="Helvetica Neue"/>
                <a:sym typeface="Helvetica Neue"/>
              </a:rPr>
              <a:t>;</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Jitter time ∼ 40 ps,</a:t>
            </a:r>
            <a:r>
              <a:rPr lang="it">
                <a:solidFill>
                  <a:schemeClr val="dk1"/>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good data transmission</a:t>
            </a:r>
            <a:r>
              <a:rPr lang="it">
                <a:solidFill>
                  <a:srgbClr val="434343"/>
                </a:solidFill>
                <a:latin typeface="Helvetica Neue"/>
                <a:ea typeface="Helvetica Neue"/>
                <a:cs typeface="Helvetica Neue"/>
                <a:sym typeface="Helvetica Neue"/>
              </a:rPr>
              <a:t>;</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500">
                <a:solidFill>
                  <a:schemeClr val="dk1"/>
                </a:solidFill>
                <a:latin typeface="Old Standard TT"/>
                <a:ea typeface="Old Standard TT"/>
                <a:cs typeface="Old Standard TT"/>
                <a:sym typeface="Old Standard TT"/>
              </a:rPr>
              <a:t>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p:txBody>
      </p:sp>
      <p:sp>
        <p:nvSpPr>
          <p:cNvPr id="670" name="Google Shape;670;p53"/>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53"/>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29</a:t>
            </a:r>
            <a:endParaRPr sz="1100">
              <a:solidFill>
                <a:schemeClr val="lt1"/>
              </a:solidFill>
              <a:latin typeface="Helvetica Neue"/>
              <a:ea typeface="Helvetica Neue"/>
              <a:cs typeface="Helvetica Neue"/>
              <a:sym typeface="Helvetica Neue"/>
            </a:endParaRPr>
          </a:p>
        </p:txBody>
      </p:sp>
      <p:cxnSp>
        <p:nvCxnSpPr>
          <p:cNvPr id="672" name="Google Shape;672;p53"/>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673" name="Google Shape;673;p53"/>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674" name="Google Shape;674;p53"/>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675" name="Google Shape;675;p53"/>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results</a:t>
            </a:r>
            <a:endParaRPr sz="2500">
              <a:solidFill>
                <a:srgbClr val="277792"/>
              </a:solidFill>
              <a:latin typeface="Helvetica Neue"/>
              <a:ea typeface="Helvetica Neue"/>
              <a:cs typeface="Helvetica Neue"/>
              <a:sym typeface="Helvetica Neue"/>
            </a:endParaRPr>
          </a:p>
        </p:txBody>
      </p:sp>
      <p:cxnSp>
        <p:nvCxnSpPr>
          <p:cNvPr id="676" name="Google Shape;676;p53"/>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677" name="Google Shape;677;p53"/>
          <p:cNvSpPr/>
          <p:nvPr/>
        </p:nvSpPr>
        <p:spPr>
          <a:xfrm>
            <a:off x="497700" y="10306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8" name="Google Shape;678;p53"/>
          <p:cNvSpPr/>
          <p:nvPr/>
        </p:nvSpPr>
        <p:spPr>
          <a:xfrm>
            <a:off x="497700" y="159332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9" name="Google Shape;679;p53"/>
          <p:cNvSpPr/>
          <p:nvPr/>
        </p:nvSpPr>
        <p:spPr>
          <a:xfrm>
            <a:off x="497700" y="196702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0" name="Google Shape;680;p53"/>
          <p:cNvPicPr preferRelativeResize="0"/>
          <p:nvPr/>
        </p:nvPicPr>
        <p:blipFill>
          <a:blip r:embed="rId3">
            <a:alphaModFix/>
          </a:blip>
          <a:stretch>
            <a:fillRect/>
          </a:stretch>
        </p:blipFill>
        <p:spPr>
          <a:xfrm>
            <a:off x="391963" y="2730175"/>
            <a:ext cx="2656928" cy="1834413"/>
          </a:xfrm>
          <a:prstGeom prst="rect">
            <a:avLst/>
          </a:prstGeom>
          <a:noFill/>
          <a:ln>
            <a:noFill/>
          </a:ln>
        </p:spPr>
      </p:pic>
      <p:pic>
        <p:nvPicPr>
          <p:cNvPr id="681" name="Google Shape;681;p53"/>
          <p:cNvPicPr preferRelativeResize="0"/>
          <p:nvPr/>
        </p:nvPicPr>
        <p:blipFill>
          <a:blip r:embed="rId4">
            <a:alphaModFix/>
          </a:blip>
          <a:stretch>
            <a:fillRect/>
          </a:stretch>
        </p:blipFill>
        <p:spPr>
          <a:xfrm>
            <a:off x="6041825" y="2730175"/>
            <a:ext cx="2744951" cy="1868349"/>
          </a:xfrm>
          <a:prstGeom prst="rect">
            <a:avLst/>
          </a:prstGeom>
          <a:noFill/>
          <a:ln>
            <a:noFill/>
          </a:ln>
        </p:spPr>
      </p:pic>
      <p:pic>
        <p:nvPicPr>
          <p:cNvPr id="682" name="Google Shape;682;p53"/>
          <p:cNvPicPr preferRelativeResize="0"/>
          <p:nvPr/>
        </p:nvPicPr>
        <p:blipFill rotWithShape="1">
          <a:blip r:embed="rId5">
            <a:alphaModFix/>
          </a:blip>
          <a:srcRect b="0" l="0" r="0" t="0"/>
          <a:stretch/>
        </p:blipFill>
        <p:spPr>
          <a:xfrm>
            <a:off x="3221500" y="2749300"/>
            <a:ext cx="2728927" cy="1834425"/>
          </a:xfrm>
          <a:prstGeom prst="rect">
            <a:avLst/>
          </a:prstGeom>
          <a:noFill/>
          <a:ln>
            <a:noFill/>
          </a:ln>
        </p:spPr>
      </p:pic>
      <p:sp>
        <p:nvSpPr>
          <p:cNvPr id="683" name="Google Shape;683;p53"/>
          <p:cNvSpPr/>
          <p:nvPr/>
        </p:nvSpPr>
        <p:spPr>
          <a:xfrm>
            <a:off x="2728425" y="3071775"/>
            <a:ext cx="2967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84" name="Google Shape;684;p53"/>
          <p:cNvSpPr/>
          <p:nvPr/>
        </p:nvSpPr>
        <p:spPr>
          <a:xfrm>
            <a:off x="5628350" y="3089100"/>
            <a:ext cx="2967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85" name="Google Shape;685;p53"/>
          <p:cNvSpPr/>
          <p:nvPr/>
        </p:nvSpPr>
        <p:spPr>
          <a:xfrm>
            <a:off x="8367225" y="3205275"/>
            <a:ext cx="388800" cy="1335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86" name="Google Shape;686;p53"/>
          <p:cNvSpPr/>
          <p:nvPr/>
        </p:nvSpPr>
        <p:spPr>
          <a:xfrm>
            <a:off x="1255000" y="2752425"/>
            <a:ext cx="929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87" name="Google Shape;687;p53"/>
          <p:cNvSpPr txBox="1"/>
          <p:nvPr/>
        </p:nvSpPr>
        <p:spPr>
          <a:xfrm>
            <a:off x="658425" y="4503650"/>
            <a:ext cx="23667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900">
                <a:solidFill>
                  <a:srgbClr val="277792"/>
                </a:solidFill>
                <a:latin typeface="Helvetica Neue"/>
                <a:ea typeface="Helvetica Neue"/>
                <a:cs typeface="Helvetica Neue"/>
                <a:sym typeface="Helvetica Neue"/>
              </a:rPr>
              <a:t>Single channel rise time distribution</a:t>
            </a:r>
            <a:endParaRPr b="1" sz="900">
              <a:solidFill>
                <a:srgbClr val="277792"/>
              </a:solidFill>
              <a:latin typeface="Helvetica Neue"/>
              <a:ea typeface="Helvetica Neue"/>
              <a:cs typeface="Helvetica Neue"/>
              <a:sym typeface="Helvetica Neue"/>
            </a:endParaRPr>
          </a:p>
        </p:txBody>
      </p:sp>
      <p:sp>
        <p:nvSpPr>
          <p:cNvPr id="688" name="Google Shape;688;p53"/>
          <p:cNvSpPr/>
          <p:nvPr/>
        </p:nvSpPr>
        <p:spPr>
          <a:xfrm>
            <a:off x="4339675" y="2695100"/>
            <a:ext cx="388800" cy="11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689" name="Google Shape;689;p53"/>
          <p:cNvSpPr txBox="1"/>
          <p:nvPr/>
        </p:nvSpPr>
        <p:spPr>
          <a:xfrm>
            <a:off x="3349200" y="4503650"/>
            <a:ext cx="2601300" cy="3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it" sz="900">
                <a:solidFill>
                  <a:srgbClr val="277792"/>
                </a:solidFill>
                <a:latin typeface="Helvetica Neue"/>
                <a:ea typeface="Helvetica Neue"/>
                <a:cs typeface="Helvetica Neue"/>
                <a:sym typeface="Helvetica Neue"/>
              </a:rPr>
              <a:t>Distribution of the rise time of the analog sum for an increasing number of channels</a:t>
            </a:r>
            <a:endParaRPr b="1" sz="9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b="1" sz="900">
              <a:solidFill>
                <a:srgbClr val="277792"/>
              </a:solidFill>
              <a:latin typeface="Helvetica Neue"/>
              <a:ea typeface="Helvetica Neue"/>
              <a:cs typeface="Helvetica Neue"/>
              <a:sym typeface="Helvetica Neue"/>
            </a:endParaRPr>
          </a:p>
        </p:txBody>
      </p:sp>
      <p:sp>
        <p:nvSpPr>
          <p:cNvPr id="690" name="Google Shape;690;p53"/>
          <p:cNvSpPr txBox="1"/>
          <p:nvPr/>
        </p:nvSpPr>
        <p:spPr>
          <a:xfrm>
            <a:off x="6321000" y="4503650"/>
            <a:ext cx="2601300" cy="3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it" sz="900">
                <a:solidFill>
                  <a:srgbClr val="277792"/>
                </a:solidFill>
                <a:latin typeface="Helvetica Neue"/>
                <a:ea typeface="Helvetica Neue"/>
                <a:cs typeface="Helvetica Neue"/>
                <a:sym typeface="Helvetica Neue"/>
              </a:rPr>
              <a:t>Channel 20 Δt distribution for jitter estimation</a:t>
            </a:r>
            <a:endParaRPr b="1" sz="9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b="1" sz="900">
              <a:solidFill>
                <a:srgbClr val="277792"/>
              </a:solidFill>
              <a:latin typeface="Helvetica Neue"/>
              <a:ea typeface="Helvetica Neue"/>
              <a:cs typeface="Helvetica Neue"/>
              <a:sym typeface="Helvetica Neue"/>
            </a:endParaRPr>
          </a:p>
        </p:txBody>
      </p:sp>
      <p:sp>
        <p:nvSpPr>
          <p:cNvPr id="691" name="Google Shape;691;p53"/>
          <p:cNvSpPr txBox="1"/>
          <p:nvPr/>
        </p:nvSpPr>
        <p:spPr>
          <a:xfrm>
            <a:off x="3684420" y="4886000"/>
            <a:ext cx="4424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7"/>
          <p:cNvSpPr/>
          <p:nvPr/>
        </p:nvSpPr>
        <p:spPr>
          <a:xfrm>
            <a:off x="358400" y="1030625"/>
            <a:ext cx="8526000" cy="8106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27"/>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Just a few examples </a:t>
            </a:r>
            <a:endParaRPr sz="2500">
              <a:solidFill>
                <a:srgbClr val="277792"/>
              </a:solidFill>
              <a:latin typeface="Helvetica Neue"/>
              <a:ea typeface="Helvetica Neue"/>
              <a:cs typeface="Helvetica Neue"/>
              <a:sym typeface="Helvetica Neue"/>
            </a:endParaRPr>
          </a:p>
        </p:txBody>
      </p:sp>
      <p:cxnSp>
        <p:nvCxnSpPr>
          <p:cNvPr id="136" name="Google Shape;136;p2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37" name="Google Shape;137;p2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2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a:t>
            </a:r>
            <a:endParaRPr sz="1100">
              <a:solidFill>
                <a:schemeClr val="lt1"/>
              </a:solidFill>
              <a:latin typeface="Helvetica Neue"/>
              <a:ea typeface="Helvetica Neue"/>
              <a:cs typeface="Helvetica Neue"/>
              <a:sym typeface="Helvetica Neue"/>
            </a:endParaRPr>
          </a:p>
        </p:txBody>
      </p:sp>
      <p:cxnSp>
        <p:nvCxnSpPr>
          <p:cNvPr id="139" name="Google Shape;139;p27"/>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40" name="Google Shape;140;p27"/>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41" name="Google Shape;141;p27"/>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42" name="Google Shape;142;p27"/>
          <p:cNvSpPr txBox="1"/>
          <p:nvPr/>
        </p:nvSpPr>
        <p:spPr>
          <a:xfrm>
            <a:off x="434100" y="840375"/>
            <a:ext cx="8573700" cy="3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1)</a:t>
            </a:r>
            <a:r>
              <a:rPr b="1" lang="it" sz="1300">
                <a:solidFill>
                  <a:schemeClr val="dk2"/>
                </a:solidFill>
                <a:latin typeface="Helvetica Neue"/>
                <a:ea typeface="Helvetica Neue"/>
                <a:cs typeface="Helvetica Neue"/>
                <a:sym typeface="Helvetica Neue"/>
              </a:rPr>
              <a:t> </a:t>
            </a:r>
            <a:r>
              <a:rPr lang="it" sz="1300">
                <a:solidFill>
                  <a:schemeClr val="dk2"/>
                </a:solidFill>
                <a:latin typeface="Helvetica Neue"/>
                <a:ea typeface="Helvetica Neue"/>
                <a:cs typeface="Helvetica Neue"/>
                <a:sym typeface="Helvetica Neue"/>
              </a:rPr>
              <a:t> </a:t>
            </a:r>
            <a:r>
              <a:rPr b="1" lang="it" sz="1300">
                <a:solidFill>
                  <a:srgbClr val="277792"/>
                </a:solidFill>
                <a:latin typeface="Helvetica Neue"/>
                <a:ea typeface="Helvetica Neue"/>
                <a:cs typeface="Helvetica Neue"/>
                <a:sym typeface="Helvetica Neue"/>
              </a:rPr>
              <a:t>All calorimeters</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None/>
            </a:pPr>
            <a:r>
              <a:rPr lang="it" sz="1200">
                <a:solidFill>
                  <a:schemeClr val="dk2"/>
                </a:solidFill>
                <a:latin typeface="Helvetica Neue"/>
                <a:ea typeface="Helvetica Neue"/>
                <a:cs typeface="Helvetica Neue"/>
                <a:sym typeface="Helvetica Neue"/>
              </a:rPr>
              <a:t>Configurable sums of energy deposit would allow to use the same device for defining trigger towers in different regions (barrel/forward/end-cap) and for different calorimeter sections (e.m./hadronic).</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200">
                <a:solidFill>
                  <a:schemeClr val="dk2"/>
                </a:solidFill>
                <a:latin typeface="Helvetica Neue"/>
                <a:ea typeface="Helvetica Neue"/>
                <a:cs typeface="Helvetica Neue"/>
                <a:sym typeface="Helvetica Neue"/>
              </a:rPr>
              <a:t>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b="1" sz="10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     </a:t>
            </a:r>
            <a:endParaRPr sz="1100" u="sng">
              <a:solidFill>
                <a:srgbClr val="434343"/>
              </a:solidFill>
              <a:latin typeface="Helvetica Neue"/>
              <a:ea typeface="Helvetica Neue"/>
              <a:cs typeface="Helvetica Neue"/>
              <a:sym typeface="Helvetica Neue"/>
            </a:endParaRPr>
          </a:p>
        </p:txBody>
      </p:sp>
      <p:sp>
        <p:nvSpPr>
          <p:cNvPr id="143" name="Google Shape;143;p27"/>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5" name="Shape 695"/>
        <p:cNvGrpSpPr/>
        <p:nvPr/>
      </p:nvGrpSpPr>
      <p:grpSpPr>
        <a:xfrm>
          <a:off x="0" y="0"/>
          <a:ext cx="0" cy="0"/>
          <a:chOff x="0" y="0"/>
          <a:chExt cx="0" cy="0"/>
        </a:xfrm>
      </p:grpSpPr>
      <p:sp>
        <p:nvSpPr>
          <p:cNvPr id="696" name="Google Shape;696;p54"/>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7" name="Google Shape;697;p54"/>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30</a:t>
            </a:r>
            <a:endParaRPr sz="1100">
              <a:solidFill>
                <a:schemeClr val="lt1"/>
              </a:solidFill>
              <a:latin typeface="Helvetica Neue"/>
              <a:ea typeface="Helvetica Neue"/>
              <a:cs typeface="Helvetica Neue"/>
              <a:sym typeface="Helvetica Neue"/>
            </a:endParaRPr>
          </a:p>
        </p:txBody>
      </p:sp>
      <p:cxnSp>
        <p:nvCxnSpPr>
          <p:cNvPr id="698" name="Google Shape;698;p54"/>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699" name="Google Shape;699;p54"/>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700" name="Google Shape;700;p54"/>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701" name="Google Shape;701;p54"/>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Tests with a MAPMT and a laser</a:t>
            </a:r>
            <a:endParaRPr sz="2500">
              <a:solidFill>
                <a:srgbClr val="277792"/>
              </a:solidFill>
              <a:latin typeface="Helvetica Neue"/>
              <a:ea typeface="Helvetica Neue"/>
              <a:cs typeface="Helvetica Neue"/>
              <a:sym typeface="Helvetica Neue"/>
            </a:endParaRPr>
          </a:p>
        </p:txBody>
      </p:sp>
      <p:cxnSp>
        <p:nvCxnSpPr>
          <p:cNvPr id="702" name="Google Shape;702;p54"/>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703" name="Google Shape;703;p54"/>
          <p:cNvSpPr/>
          <p:nvPr/>
        </p:nvSpPr>
        <p:spPr>
          <a:xfrm>
            <a:off x="418450" y="10765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4" name="Google Shape;704;p54"/>
          <p:cNvSpPr/>
          <p:nvPr/>
        </p:nvSpPr>
        <p:spPr>
          <a:xfrm>
            <a:off x="1255000" y="2752425"/>
            <a:ext cx="929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05" name="Google Shape;705;p54"/>
          <p:cNvSpPr/>
          <p:nvPr/>
        </p:nvSpPr>
        <p:spPr>
          <a:xfrm>
            <a:off x="4339675" y="2695100"/>
            <a:ext cx="388800" cy="11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06" name="Google Shape;706;p54"/>
          <p:cNvSpPr txBox="1"/>
          <p:nvPr/>
        </p:nvSpPr>
        <p:spPr>
          <a:xfrm>
            <a:off x="518200" y="906200"/>
            <a:ext cx="83088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Observed coupling effects between channel testing the prototype with a MAPMT, whose channels are excited with a laser.</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p:txBody>
      </p:sp>
      <p:pic>
        <p:nvPicPr>
          <p:cNvPr id="707" name="Google Shape;707;p54"/>
          <p:cNvPicPr preferRelativeResize="0"/>
          <p:nvPr/>
        </p:nvPicPr>
        <p:blipFill>
          <a:blip r:embed="rId3">
            <a:alphaModFix/>
          </a:blip>
          <a:stretch>
            <a:fillRect/>
          </a:stretch>
        </p:blipFill>
        <p:spPr>
          <a:xfrm>
            <a:off x="340325" y="1833225"/>
            <a:ext cx="5085326" cy="2930001"/>
          </a:xfrm>
          <a:prstGeom prst="rect">
            <a:avLst/>
          </a:prstGeom>
          <a:noFill/>
          <a:ln>
            <a:noFill/>
          </a:ln>
        </p:spPr>
      </p:pic>
      <p:pic>
        <p:nvPicPr>
          <p:cNvPr id="708" name="Google Shape;708;p54"/>
          <p:cNvPicPr preferRelativeResize="0"/>
          <p:nvPr/>
        </p:nvPicPr>
        <p:blipFill>
          <a:blip r:embed="rId4">
            <a:alphaModFix/>
          </a:blip>
          <a:stretch>
            <a:fillRect/>
          </a:stretch>
        </p:blipFill>
        <p:spPr>
          <a:xfrm>
            <a:off x="5425650" y="2140075"/>
            <a:ext cx="3519675" cy="2316300"/>
          </a:xfrm>
          <a:prstGeom prst="rect">
            <a:avLst/>
          </a:prstGeom>
          <a:noFill/>
          <a:ln>
            <a:noFill/>
          </a:ln>
        </p:spPr>
      </p:pic>
      <p:sp>
        <p:nvSpPr>
          <p:cNvPr id="709" name="Google Shape;709;p54"/>
          <p:cNvSpPr txBox="1"/>
          <p:nvPr/>
        </p:nvSpPr>
        <p:spPr>
          <a:xfrm>
            <a:off x="3684418" y="4886000"/>
            <a:ext cx="33573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p55"/>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5" name="Google Shape;715;p55"/>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31</a:t>
            </a:r>
            <a:endParaRPr sz="1100">
              <a:solidFill>
                <a:schemeClr val="lt1"/>
              </a:solidFill>
              <a:latin typeface="Helvetica Neue"/>
              <a:ea typeface="Helvetica Neue"/>
              <a:cs typeface="Helvetica Neue"/>
              <a:sym typeface="Helvetica Neue"/>
            </a:endParaRPr>
          </a:p>
        </p:txBody>
      </p:sp>
      <p:cxnSp>
        <p:nvCxnSpPr>
          <p:cNvPr id="716" name="Google Shape;716;p55"/>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717" name="Google Shape;717;p55"/>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718" name="Google Shape;718;p55"/>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719" name="Google Shape;719;p55"/>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Two specific cases</a:t>
            </a:r>
            <a:endParaRPr sz="2500">
              <a:solidFill>
                <a:srgbClr val="277792"/>
              </a:solidFill>
              <a:latin typeface="Helvetica Neue"/>
              <a:ea typeface="Helvetica Neue"/>
              <a:cs typeface="Helvetica Neue"/>
              <a:sym typeface="Helvetica Neue"/>
            </a:endParaRPr>
          </a:p>
        </p:txBody>
      </p:sp>
      <p:cxnSp>
        <p:nvCxnSpPr>
          <p:cNvPr id="720" name="Google Shape;720;p55"/>
          <p:cNvCxnSpPr/>
          <p:nvPr/>
        </p:nvCxnSpPr>
        <p:spPr>
          <a:xfrm flipH="1" rot="10800000">
            <a:off x="298000" y="614525"/>
            <a:ext cx="5298600" cy="8700"/>
          </a:xfrm>
          <a:prstGeom prst="straightConnector1">
            <a:avLst/>
          </a:prstGeom>
          <a:noFill/>
          <a:ln cap="flat" cmpd="sng" w="28575">
            <a:solidFill>
              <a:srgbClr val="277792"/>
            </a:solidFill>
            <a:prstDash val="solid"/>
            <a:round/>
            <a:headEnd len="med" w="med" type="none"/>
            <a:tailEnd len="med" w="med" type="none"/>
          </a:ln>
        </p:spPr>
      </p:cxnSp>
      <p:sp>
        <p:nvSpPr>
          <p:cNvPr id="721" name="Google Shape;721;p55"/>
          <p:cNvSpPr/>
          <p:nvPr/>
        </p:nvSpPr>
        <p:spPr>
          <a:xfrm>
            <a:off x="3693400" y="2371425"/>
            <a:ext cx="9294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22" name="Google Shape;722;p55"/>
          <p:cNvSpPr/>
          <p:nvPr/>
        </p:nvSpPr>
        <p:spPr>
          <a:xfrm>
            <a:off x="4339675" y="2695100"/>
            <a:ext cx="388800" cy="11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23" name="Google Shape;723;p55"/>
          <p:cNvSpPr txBox="1"/>
          <p:nvPr/>
        </p:nvSpPr>
        <p:spPr>
          <a:xfrm>
            <a:off x="605275" y="4214050"/>
            <a:ext cx="84429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it">
                <a:solidFill>
                  <a:srgbClr val="277792"/>
                </a:solidFill>
                <a:latin typeface="Helvetica Neue"/>
                <a:ea typeface="Helvetica Neue"/>
                <a:cs typeface="Helvetica Neue"/>
                <a:sym typeface="Helvetica Neue"/>
              </a:rPr>
              <a:t>Observed coupling effects between channel → minimal effect that does not alter the correct functioning. </a:t>
            </a:r>
            <a:r>
              <a:rPr lang="it">
                <a:solidFill>
                  <a:schemeClr val="dk1"/>
                </a:solidFill>
                <a:latin typeface="Old Standard TT"/>
                <a:ea typeface="Old Standard TT"/>
                <a:cs typeface="Old Standard TT"/>
                <a:sym typeface="Old Standard TT"/>
              </a:rPr>
              <a:t> </a:t>
            </a:r>
            <a:endParaRPr sz="1500">
              <a:solidFill>
                <a:schemeClr val="dk1"/>
              </a:solidFill>
              <a:latin typeface="Old Standard TT"/>
              <a:ea typeface="Old Standard TT"/>
              <a:cs typeface="Old Standard TT"/>
              <a:sym typeface="Old Standard TT"/>
            </a:endParaRPr>
          </a:p>
        </p:txBody>
      </p:sp>
      <p:pic>
        <p:nvPicPr>
          <p:cNvPr id="724" name="Google Shape;724;p55"/>
          <p:cNvPicPr preferRelativeResize="0"/>
          <p:nvPr/>
        </p:nvPicPr>
        <p:blipFill>
          <a:blip r:embed="rId3">
            <a:alphaModFix/>
          </a:blip>
          <a:stretch>
            <a:fillRect/>
          </a:stretch>
        </p:blipFill>
        <p:spPr>
          <a:xfrm>
            <a:off x="6648145" y="272725"/>
            <a:ext cx="2324280" cy="1516874"/>
          </a:xfrm>
          <a:prstGeom prst="rect">
            <a:avLst/>
          </a:prstGeom>
          <a:noFill/>
          <a:ln>
            <a:noFill/>
          </a:ln>
        </p:spPr>
      </p:pic>
      <p:pic>
        <p:nvPicPr>
          <p:cNvPr id="725" name="Google Shape;725;p55"/>
          <p:cNvPicPr preferRelativeResize="0"/>
          <p:nvPr/>
        </p:nvPicPr>
        <p:blipFill>
          <a:blip r:embed="rId4">
            <a:alphaModFix/>
          </a:blip>
          <a:stretch>
            <a:fillRect/>
          </a:stretch>
        </p:blipFill>
        <p:spPr>
          <a:xfrm>
            <a:off x="3285500" y="2151925"/>
            <a:ext cx="2731064" cy="1773275"/>
          </a:xfrm>
          <a:prstGeom prst="rect">
            <a:avLst/>
          </a:prstGeom>
          <a:noFill/>
          <a:ln>
            <a:noFill/>
          </a:ln>
        </p:spPr>
      </p:pic>
      <p:sp>
        <p:nvSpPr>
          <p:cNvPr id="726" name="Google Shape;726;p55"/>
          <p:cNvSpPr/>
          <p:nvPr/>
        </p:nvSpPr>
        <p:spPr>
          <a:xfrm>
            <a:off x="4836200" y="2920350"/>
            <a:ext cx="960300" cy="231600"/>
          </a:xfrm>
          <a:prstGeom prst="rect">
            <a:avLst/>
          </a:prstGeom>
          <a:solidFill>
            <a:schemeClr val="lt1"/>
          </a:solid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27" name="Google Shape;727;p55"/>
          <p:cNvSpPr txBox="1"/>
          <p:nvPr/>
        </p:nvSpPr>
        <p:spPr>
          <a:xfrm>
            <a:off x="4788005" y="2855014"/>
            <a:ext cx="1348800" cy="3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t</a:t>
            </a:r>
            <a:r>
              <a:rPr baseline="-25000" lang="it" sz="1000">
                <a:solidFill>
                  <a:srgbClr val="434343"/>
                </a:solidFill>
                <a:latin typeface="Helvetica Neue"/>
                <a:ea typeface="Helvetica Neue"/>
                <a:cs typeface="Helvetica Neue"/>
                <a:sym typeface="Helvetica Neue"/>
              </a:rPr>
              <a:t>Ch35 </a:t>
            </a:r>
            <a:r>
              <a:rPr lang="it" sz="1000">
                <a:solidFill>
                  <a:srgbClr val="434343"/>
                </a:solidFill>
                <a:latin typeface="Helvetica Neue"/>
                <a:ea typeface="Helvetica Neue"/>
                <a:cs typeface="Helvetica Neue"/>
                <a:sym typeface="Helvetica Neue"/>
              </a:rPr>
              <a:t>= 1.029 ns</a:t>
            </a:r>
            <a:endParaRPr sz="1000">
              <a:solidFill>
                <a:srgbClr val="434343"/>
              </a:solidFill>
              <a:latin typeface="Helvetica Neue"/>
              <a:ea typeface="Helvetica Neue"/>
              <a:cs typeface="Helvetica Neue"/>
              <a:sym typeface="Helvetica Neue"/>
            </a:endParaRPr>
          </a:p>
        </p:txBody>
      </p:sp>
      <p:pic>
        <p:nvPicPr>
          <p:cNvPr id="728" name="Google Shape;728;p55"/>
          <p:cNvPicPr preferRelativeResize="0"/>
          <p:nvPr/>
        </p:nvPicPr>
        <p:blipFill>
          <a:blip r:embed="rId5">
            <a:alphaModFix/>
          </a:blip>
          <a:stretch>
            <a:fillRect/>
          </a:stretch>
        </p:blipFill>
        <p:spPr>
          <a:xfrm>
            <a:off x="6194975" y="2128500"/>
            <a:ext cx="2697001" cy="1833601"/>
          </a:xfrm>
          <a:prstGeom prst="rect">
            <a:avLst/>
          </a:prstGeom>
          <a:noFill/>
          <a:ln>
            <a:noFill/>
          </a:ln>
        </p:spPr>
      </p:pic>
      <p:sp>
        <p:nvSpPr>
          <p:cNvPr id="729" name="Google Shape;729;p55"/>
          <p:cNvSpPr/>
          <p:nvPr/>
        </p:nvSpPr>
        <p:spPr>
          <a:xfrm>
            <a:off x="7731800" y="2920350"/>
            <a:ext cx="1120500" cy="231600"/>
          </a:xfrm>
          <a:prstGeom prst="rect">
            <a:avLst/>
          </a:prstGeom>
          <a:solidFill>
            <a:schemeClr val="lt1"/>
          </a:solid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30" name="Google Shape;730;p55"/>
          <p:cNvSpPr txBox="1"/>
          <p:nvPr/>
        </p:nvSpPr>
        <p:spPr>
          <a:xfrm>
            <a:off x="7684766" y="2855027"/>
            <a:ext cx="1588200" cy="2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t</a:t>
            </a:r>
            <a:r>
              <a:rPr baseline="-25000" lang="it" sz="1000">
                <a:solidFill>
                  <a:srgbClr val="434343"/>
                </a:solidFill>
                <a:latin typeface="Helvetica Neue"/>
                <a:ea typeface="Helvetica Neue"/>
                <a:cs typeface="Helvetica Neue"/>
                <a:sym typeface="Helvetica Neue"/>
              </a:rPr>
              <a:t>sum</a:t>
            </a:r>
            <a:r>
              <a:rPr lang="it" sz="1000">
                <a:solidFill>
                  <a:srgbClr val="434343"/>
                </a:solidFill>
                <a:latin typeface="Helvetica Neue"/>
                <a:ea typeface="Helvetica Neue"/>
                <a:cs typeface="Helvetica Neue"/>
                <a:sym typeface="Helvetica Neue"/>
              </a:rPr>
              <a:t>(10) = 0.890 ns</a:t>
            </a:r>
            <a:endParaRPr sz="1000">
              <a:solidFill>
                <a:srgbClr val="434343"/>
              </a:solidFill>
              <a:latin typeface="Helvetica Neue"/>
              <a:ea typeface="Helvetica Neue"/>
              <a:cs typeface="Helvetica Neue"/>
              <a:sym typeface="Helvetica Neue"/>
            </a:endParaRPr>
          </a:p>
        </p:txBody>
      </p:sp>
      <p:sp>
        <p:nvSpPr>
          <p:cNvPr id="731" name="Google Shape;731;p55"/>
          <p:cNvSpPr/>
          <p:nvPr/>
        </p:nvSpPr>
        <p:spPr>
          <a:xfrm>
            <a:off x="7062625" y="101200"/>
            <a:ext cx="6549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pic>
        <p:nvPicPr>
          <p:cNvPr id="732" name="Google Shape;732;p55"/>
          <p:cNvPicPr preferRelativeResize="0"/>
          <p:nvPr/>
        </p:nvPicPr>
        <p:blipFill>
          <a:blip r:embed="rId6">
            <a:alphaModFix/>
          </a:blip>
          <a:stretch>
            <a:fillRect/>
          </a:stretch>
        </p:blipFill>
        <p:spPr>
          <a:xfrm>
            <a:off x="4216300" y="272725"/>
            <a:ext cx="2376007" cy="1516876"/>
          </a:xfrm>
          <a:prstGeom prst="rect">
            <a:avLst/>
          </a:prstGeom>
          <a:noFill/>
          <a:ln>
            <a:noFill/>
          </a:ln>
        </p:spPr>
      </p:pic>
      <p:sp>
        <p:nvSpPr>
          <p:cNvPr id="733" name="Google Shape;733;p55"/>
          <p:cNvSpPr txBox="1"/>
          <p:nvPr/>
        </p:nvSpPr>
        <p:spPr>
          <a:xfrm>
            <a:off x="248625" y="819375"/>
            <a:ext cx="3785400" cy="1859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277792"/>
              </a:buClr>
              <a:buSzPts val="1200"/>
              <a:buFont typeface="Helvetica Neue"/>
              <a:buAutoNum type="arabicPeriod"/>
            </a:pPr>
            <a:r>
              <a:rPr lang="it" sz="1200">
                <a:solidFill>
                  <a:srgbClr val="434343"/>
                </a:solidFill>
                <a:latin typeface="Helvetica Neue"/>
                <a:ea typeface="Helvetica Neue"/>
                <a:cs typeface="Helvetica Neue"/>
                <a:sym typeface="Helvetica Neue"/>
              </a:rPr>
              <a:t>The laser spot is</a:t>
            </a:r>
            <a:r>
              <a:rPr lang="it" sz="1200">
                <a:solidFill>
                  <a:schemeClr val="dk1"/>
                </a:solidFill>
                <a:latin typeface="Helvetica Neue"/>
                <a:ea typeface="Helvetica Neue"/>
                <a:cs typeface="Helvetica Neue"/>
                <a:sym typeface="Helvetica Neue"/>
              </a:rPr>
              <a:t> </a:t>
            </a:r>
            <a:r>
              <a:rPr lang="it" sz="1200">
                <a:solidFill>
                  <a:srgbClr val="277792"/>
                </a:solidFill>
                <a:latin typeface="Helvetica Neue"/>
                <a:ea typeface="Helvetica Neue"/>
                <a:cs typeface="Helvetica Neue"/>
                <a:sym typeface="Helvetica Neue"/>
              </a:rPr>
              <a:t>centered on a given anode pixel</a:t>
            </a:r>
            <a:r>
              <a:rPr lang="it" sz="1200">
                <a:solidFill>
                  <a:schemeClr val="dk1"/>
                </a:solidFill>
                <a:latin typeface="Helvetica Neue"/>
                <a:ea typeface="Helvetica Neue"/>
                <a:cs typeface="Helvetica Neue"/>
                <a:sym typeface="Helvetica Neue"/>
              </a:rPr>
              <a:t> </a:t>
            </a:r>
            <a:r>
              <a:rPr lang="it" sz="1200">
                <a:solidFill>
                  <a:srgbClr val="434343"/>
                </a:solidFill>
                <a:latin typeface="Helvetica Neue"/>
                <a:ea typeface="Helvetica Neue"/>
                <a:cs typeface="Helvetica Neue"/>
                <a:sym typeface="Helvetica Neue"/>
              </a:rPr>
              <a:t>of the MAPMT. </a:t>
            </a:r>
            <a:endParaRPr sz="12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277792"/>
              </a:buClr>
              <a:buSzPts val="1200"/>
              <a:buFont typeface="Helvetica Neue"/>
              <a:buAutoNum type="arabicPeriod"/>
            </a:pPr>
            <a:r>
              <a:rPr lang="it" sz="1200">
                <a:solidFill>
                  <a:srgbClr val="434343"/>
                </a:solidFill>
                <a:latin typeface="Helvetica Neue"/>
                <a:ea typeface="Helvetica Neue"/>
                <a:cs typeface="Helvetica Neue"/>
                <a:sym typeface="Helvetica Neue"/>
              </a:rPr>
              <a:t>The laser spot is</a:t>
            </a:r>
            <a:r>
              <a:rPr lang="it" sz="1200">
                <a:solidFill>
                  <a:schemeClr val="dk1"/>
                </a:solidFill>
                <a:latin typeface="Helvetica Neue"/>
                <a:ea typeface="Helvetica Neue"/>
                <a:cs typeface="Helvetica Neue"/>
                <a:sym typeface="Helvetica Neue"/>
              </a:rPr>
              <a:t> </a:t>
            </a:r>
            <a:r>
              <a:rPr lang="it" sz="1200">
                <a:solidFill>
                  <a:srgbClr val="277792"/>
                </a:solidFill>
                <a:latin typeface="Helvetica Neue"/>
                <a:ea typeface="Helvetica Neue"/>
                <a:cs typeface="Helvetica Neue"/>
                <a:sym typeface="Helvetica Neue"/>
              </a:rPr>
              <a:t>almost equally shared on two adjacent channels</a:t>
            </a:r>
            <a:r>
              <a:rPr lang="it" sz="1200">
                <a:solidFill>
                  <a:srgbClr val="595959"/>
                </a:solidFill>
                <a:latin typeface="Helvetica Neue"/>
                <a:ea typeface="Helvetica Neue"/>
                <a:cs typeface="Helvetica Neue"/>
                <a:sym typeface="Helvetica Neue"/>
              </a:rPr>
              <a:t>.</a:t>
            </a:r>
            <a:endParaRPr sz="1600">
              <a:solidFill>
                <a:srgbClr val="595959"/>
              </a:solidFill>
              <a:latin typeface="Helvetica Neue"/>
              <a:ea typeface="Helvetica Neue"/>
              <a:cs typeface="Helvetica Neue"/>
              <a:sym typeface="Helvetica Neue"/>
            </a:endParaRPr>
          </a:p>
        </p:txBody>
      </p:sp>
      <p:pic>
        <p:nvPicPr>
          <p:cNvPr id="734" name="Google Shape;734;p55"/>
          <p:cNvPicPr preferRelativeResize="0"/>
          <p:nvPr/>
        </p:nvPicPr>
        <p:blipFill>
          <a:blip r:embed="rId7">
            <a:alphaModFix/>
          </a:blip>
          <a:stretch>
            <a:fillRect/>
          </a:stretch>
        </p:blipFill>
        <p:spPr>
          <a:xfrm>
            <a:off x="401025" y="2151925"/>
            <a:ext cx="2697007" cy="1792350"/>
          </a:xfrm>
          <a:prstGeom prst="rect">
            <a:avLst/>
          </a:prstGeom>
          <a:noFill/>
          <a:ln>
            <a:noFill/>
          </a:ln>
        </p:spPr>
      </p:pic>
      <p:sp>
        <p:nvSpPr>
          <p:cNvPr id="735" name="Google Shape;735;p55"/>
          <p:cNvSpPr/>
          <p:nvPr/>
        </p:nvSpPr>
        <p:spPr>
          <a:xfrm>
            <a:off x="2093000" y="2920350"/>
            <a:ext cx="960300" cy="231600"/>
          </a:xfrm>
          <a:prstGeom prst="rect">
            <a:avLst/>
          </a:prstGeom>
          <a:solidFill>
            <a:schemeClr val="lt1"/>
          </a:solid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36" name="Google Shape;736;p55"/>
          <p:cNvSpPr txBox="1"/>
          <p:nvPr/>
        </p:nvSpPr>
        <p:spPr>
          <a:xfrm>
            <a:off x="2040525" y="2855025"/>
            <a:ext cx="10875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t</a:t>
            </a:r>
            <a:r>
              <a:rPr baseline="-25000" lang="it" sz="1000">
                <a:solidFill>
                  <a:srgbClr val="434343"/>
                </a:solidFill>
                <a:latin typeface="Helvetica Neue"/>
                <a:ea typeface="Helvetica Neue"/>
                <a:cs typeface="Helvetica Neue"/>
                <a:sym typeface="Helvetica Neue"/>
              </a:rPr>
              <a:t>Ch35 </a:t>
            </a:r>
            <a:r>
              <a:rPr lang="it" sz="1000">
                <a:solidFill>
                  <a:srgbClr val="434343"/>
                </a:solidFill>
                <a:latin typeface="Helvetica Neue"/>
                <a:ea typeface="Helvetica Neue"/>
                <a:cs typeface="Helvetica Neue"/>
                <a:sym typeface="Helvetica Neue"/>
              </a:rPr>
              <a:t>= 1.324 ns</a:t>
            </a:r>
            <a:endParaRPr sz="1000">
              <a:solidFill>
                <a:srgbClr val="434343"/>
              </a:solidFill>
              <a:latin typeface="Helvetica Neue"/>
              <a:ea typeface="Helvetica Neue"/>
              <a:cs typeface="Helvetica Neue"/>
              <a:sym typeface="Helvetica Neue"/>
            </a:endParaRPr>
          </a:p>
        </p:txBody>
      </p:sp>
      <p:sp>
        <p:nvSpPr>
          <p:cNvPr id="737" name="Google Shape;737;p55"/>
          <p:cNvSpPr/>
          <p:nvPr/>
        </p:nvSpPr>
        <p:spPr>
          <a:xfrm>
            <a:off x="480125" y="43704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8" name="Google Shape;738;p55"/>
          <p:cNvSpPr/>
          <p:nvPr/>
        </p:nvSpPr>
        <p:spPr>
          <a:xfrm>
            <a:off x="5164025" y="272700"/>
            <a:ext cx="501900" cy="10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39" name="Google Shape;739;p55"/>
          <p:cNvSpPr/>
          <p:nvPr/>
        </p:nvSpPr>
        <p:spPr>
          <a:xfrm>
            <a:off x="7525300" y="249875"/>
            <a:ext cx="501900" cy="13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740" name="Google Shape;740;p55"/>
          <p:cNvSpPr txBox="1"/>
          <p:nvPr/>
        </p:nvSpPr>
        <p:spPr>
          <a:xfrm>
            <a:off x="4311475" y="234700"/>
            <a:ext cx="4452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277792"/>
                </a:solidFill>
                <a:latin typeface="Helvetica Neue"/>
                <a:ea typeface="Helvetica Neue"/>
                <a:cs typeface="Helvetica Neue"/>
                <a:sym typeface="Helvetica Neue"/>
              </a:rPr>
              <a:t>1.</a:t>
            </a:r>
            <a:endParaRPr sz="1600">
              <a:solidFill>
                <a:srgbClr val="277792"/>
              </a:solidFill>
              <a:latin typeface="Helvetica Neue"/>
              <a:ea typeface="Helvetica Neue"/>
              <a:cs typeface="Helvetica Neue"/>
              <a:sym typeface="Helvetica Neue"/>
            </a:endParaRPr>
          </a:p>
        </p:txBody>
      </p:sp>
      <p:sp>
        <p:nvSpPr>
          <p:cNvPr id="741" name="Google Shape;741;p55"/>
          <p:cNvSpPr txBox="1"/>
          <p:nvPr/>
        </p:nvSpPr>
        <p:spPr>
          <a:xfrm>
            <a:off x="6749875" y="234700"/>
            <a:ext cx="4452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277792"/>
                </a:solidFill>
                <a:latin typeface="Helvetica Neue"/>
                <a:ea typeface="Helvetica Neue"/>
                <a:cs typeface="Helvetica Neue"/>
                <a:sym typeface="Helvetica Neue"/>
              </a:rPr>
              <a:t>2.</a:t>
            </a:r>
            <a:endParaRPr sz="1600">
              <a:solidFill>
                <a:srgbClr val="277792"/>
              </a:solidFill>
              <a:latin typeface="Helvetica Neue"/>
              <a:ea typeface="Helvetica Neue"/>
              <a:cs typeface="Helvetica Neue"/>
              <a:sym typeface="Helvetica Neue"/>
            </a:endParaRPr>
          </a:p>
        </p:txBody>
      </p:sp>
      <p:sp>
        <p:nvSpPr>
          <p:cNvPr id="742" name="Google Shape;742;p55"/>
          <p:cNvSpPr txBox="1"/>
          <p:nvPr/>
        </p:nvSpPr>
        <p:spPr>
          <a:xfrm>
            <a:off x="3684419" y="4886000"/>
            <a:ext cx="38775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7792"/>
        </a:solidFill>
      </p:bgPr>
    </p:bg>
    <p:spTree>
      <p:nvGrpSpPr>
        <p:cNvPr id="746" name="Shape 746"/>
        <p:cNvGrpSpPr/>
        <p:nvPr/>
      </p:nvGrpSpPr>
      <p:grpSpPr>
        <a:xfrm>
          <a:off x="0" y="0"/>
          <a:ext cx="0" cy="0"/>
          <a:chOff x="0" y="0"/>
          <a:chExt cx="0" cy="0"/>
        </a:xfrm>
      </p:grpSpPr>
      <p:sp>
        <p:nvSpPr>
          <p:cNvPr id="747" name="Google Shape;747;p56"/>
          <p:cNvSpPr txBox="1"/>
          <p:nvPr>
            <p:ph type="title"/>
          </p:nvPr>
        </p:nvSpPr>
        <p:spPr>
          <a:xfrm>
            <a:off x="464100" y="1740425"/>
            <a:ext cx="85206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91"/>
              <a:buFont typeface="Arial"/>
              <a:buNone/>
            </a:pPr>
            <a:r>
              <a:rPr lang="it" sz="3000">
                <a:solidFill>
                  <a:srgbClr val="FB8C00"/>
                </a:solidFill>
                <a:latin typeface="Helvetica Neue"/>
                <a:ea typeface="Helvetica Neue"/>
                <a:cs typeface="Helvetica Neue"/>
                <a:sym typeface="Helvetica Neue"/>
              </a:rPr>
              <a:t>Ongoing</a:t>
            </a:r>
            <a:r>
              <a:rPr lang="it" sz="3000">
                <a:solidFill>
                  <a:schemeClr val="lt1"/>
                </a:solidFill>
                <a:highlight>
                  <a:srgbClr val="277792"/>
                </a:highlight>
                <a:latin typeface="Helvetica Neue"/>
                <a:ea typeface="Helvetica Neue"/>
                <a:cs typeface="Helvetica Neue"/>
                <a:sym typeface="Helvetica Neue"/>
              </a:rPr>
              <a:t> activities</a:t>
            </a:r>
            <a:endParaRPr sz="2820">
              <a:solidFill>
                <a:schemeClr val="lt1"/>
              </a:solidFill>
              <a:highlight>
                <a:srgbClr val="277792"/>
              </a:highlight>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57"/>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A </a:t>
            </a:r>
            <a:r>
              <a:rPr lang="it" sz="2500">
                <a:solidFill>
                  <a:srgbClr val="FB8C00"/>
                </a:solidFill>
                <a:latin typeface="Helvetica Neue"/>
                <a:ea typeface="Helvetica Neue"/>
                <a:cs typeface="Helvetica Neue"/>
                <a:sym typeface="Helvetica Neue"/>
              </a:rPr>
              <a:t>new</a:t>
            </a:r>
            <a:r>
              <a:rPr lang="it" sz="2500">
                <a:solidFill>
                  <a:srgbClr val="277792"/>
                </a:solidFill>
                <a:latin typeface="Helvetica Neue"/>
                <a:ea typeface="Helvetica Neue"/>
                <a:cs typeface="Helvetica Neue"/>
                <a:sym typeface="Helvetica Neue"/>
              </a:rPr>
              <a:t> analog ASIC</a:t>
            </a:r>
            <a:endParaRPr sz="2500">
              <a:solidFill>
                <a:srgbClr val="277792"/>
              </a:solidFill>
              <a:latin typeface="Helvetica Neue"/>
              <a:ea typeface="Helvetica Neue"/>
              <a:cs typeface="Helvetica Neue"/>
              <a:sym typeface="Helvetica Neue"/>
            </a:endParaRPr>
          </a:p>
        </p:txBody>
      </p:sp>
      <p:cxnSp>
        <p:nvCxnSpPr>
          <p:cNvPr id="753" name="Google Shape;753;p5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754" name="Google Shape;754;p5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5" name="Google Shape;755;p5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33</a:t>
            </a:r>
            <a:endParaRPr sz="1100">
              <a:solidFill>
                <a:schemeClr val="lt1"/>
              </a:solidFill>
              <a:latin typeface="Helvetica Neue"/>
              <a:ea typeface="Helvetica Neue"/>
              <a:cs typeface="Helvetica Neue"/>
              <a:sym typeface="Helvetica Neue"/>
            </a:endParaRPr>
          </a:p>
        </p:txBody>
      </p:sp>
      <p:cxnSp>
        <p:nvCxnSpPr>
          <p:cNvPr id="756" name="Google Shape;756;p57"/>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757" name="Google Shape;757;p57"/>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758" name="Google Shape;758;p57"/>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759" name="Google Shape;759;p57"/>
          <p:cNvSpPr/>
          <p:nvPr/>
        </p:nvSpPr>
        <p:spPr>
          <a:xfrm>
            <a:off x="2438700" y="2490500"/>
            <a:ext cx="5457000" cy="1724100"/>
          </a:xfrm>
          <a:prstGeom prst="roundRect">
            <a:avLst>
              <a:gd fmla="val 16667" name="adj"/>
            </a:avLst>
          </a:prstGeom>
          <a:solidFill>
            <a:srgbClr val="CFE2F3"/>
          </a:solidFill>
          <a:ln cap="flat" cmpd="sng" w="28575">
            <a:solidFill>
              <a:srgbClr val="27779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0" name="Google Shape;760;p57"/>
          <p:cNvSpPr/>
          <p:nvPr/>
        </p:nvSpPr>
        <p:spPr>
          <a:xfrm>
            <a:off x="2721913"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1" name="Google Shape;761;p57"/>
          <p:cNvSpPr/>
          <p:nvPr/>
        </p:nvSpPr>
        <p:spPr>
          <a:xfrm>
            <a:off x="4565028"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2" name="Google Shape;762;p57"/>
          <p:cNvSpPr/>
          <p:nvPr/>
        </p:nvSpPr>
        <p:spPr>
          <a:xfrm>
            <a:off x="6422459"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63" name="Google Shape;763;p57"/>
          <p:cNvCxnSpPr>
            <a:stCxn id="760" idx="3"/>
            <a:endCxn id="761" idx="1"/>
          </p:cNvCxnSpPr>
          <p:nvPr/>
        </p:nvCxnSpPr>
        <p:spPr>
          <a:xfrm>
            <a:off x="3829513" y="3112185"/>
            <a:ext cx="735600" cy="0"/>
          </a:xfrm>
          <a:prstGeom prst="straightConnector1">
            <a:avLst/>
          </a:prstGeom>
          <a:noFill/>
          <a:ln cap="flat" cmpd="sng" w="28575">
            <a:solidFill>
              <a:srgbClr val="277792"/>
            </a:solidFill>
            <a:prstDash val="solid"/>
            <a:round/>
            <a:headEnd len="med" w="med" type="none"/>
            <a:tailEnd len="med" w="med" type="triangle"/>
          </a:ln>
        </p:spPr>
      </p:cxnSp>
      <p:cxnSp>
        <p:nvCxnSpPr>
          <p:cNvPr id="764" name="Google Shape;764;p57"/>
          <p:cNvCxnSpPr/>
          <p:nvPr/>
        </p:nvCxnSpPr>
        <p:spPr>
          <a:xfrm>
            <a:off x="5672283" y="3112052"/>
            <a:ext cx="735900" cy="0"/>
          </a:xfrm>
          <a:prstGeom prst="straightConnector1">
            <a:avLst/>
          </a:prstGeom>
          <a:noFill/>
          <a:ln cap="flat" cmpd="sng" w="28575">
            <a:solidFill>
              <a:srgbClr val="277792"/>
            </a:solidFill>
            <a:prstDash val="solid"/>
            <a:round/>
            <a:headEnd len="med" w="med" type="none"/>
            <a:tailEnd len="med" w="med" type="triangle"/>
          </a:ln>
        </p:spPr>
      </p:cxnSp>
      <p:sp>
        <p:nvSpPr>
          <p:cNvPr id="765" name="Google Shape;765;p57"/>
          <p:cNvSpPr txBox="1"/>
          <p:nvPr/>
        </p:nvSpPr>
        <p:spPr>
          <a:xfrm>
            <a:off x="2742081" y="2724133"/>
            <a:ext cx="1061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Equalization </a:t>
            </a:r>
            <a:endParaRPr b="1" sz="1000">
              <a:solidFill>
                <a:srgbClr val="277792"/>
              </a:solidFill>
              <a:latin typeface="Helvetica Neue"/>
              <a:ea typeface="Helvetica Neue"/>
              <a:cs typeface="Helvetica Neue"/>
              <a:sym typeface="Helvetica Neue"/>
            </a:endParaRPr>
          </a:p>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 </a:t>
            </a:r>
            <a:endParaRPr b="1" sz="1000">
              <a:solidFill>
                <a:srgbClr val="277792"/>
              </a:solidFill>
              <a:latin typeface="Helvetica Neue"/>
              <a:ea typeface="Helvetica Neue"/>
              <a:cs typeface="Helvetica Neue"/>
              <a:sym typeface="Helvetica Neue"/>
            </a:endParaRPr>
          </a:p>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signal calibration</a:t>
            </a:r>
            <a:endParaRPr b="1" sz="1000">
              <a:solidFill>
                <a:srgbClr val="277792"/>
              </a:solidFill>
              <a:latin typeface="Helvetica Neue"/>
              <a:ea typeface="Helvetica Neue"/>
              <a:cs typeface="Helvetica Neue"/>
              <a:sym typeface="Helvetica Neue"/>
            </a:endParaRPr>
          </a:p>
        </p:txBody>
      </p:sp>
      <p:sp>
        <p:nvSpPr>
          <p:cNvPr id="766" name="Google Shape;766;p57"/>
          <p:cNvSpPr txBox="1"/>
          <p:nvPr/>
        </p:nvSpPr>
        <p:spPr>
          <a:xfrm>
            <a:off x="4586298" y="2926283"/>
            <a:ext cx="1061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Analog sum in successive stages</a:t>
            </a:r>
            <a:endParaRPr b="1" sz="1000">
              <a:solidFill>
                <a:srgbClr val="277792"/>
              </a:solidFill>
              <a:latin typeface="Helvetica Neue"/>
              <a:ea typeface="Helvetica Neue"/>
              <a:cs typeface="Helvetica Neue"/>
              <a:sym typeface="Helvetica Neue"/>
            </a:endParaRPr>
          </a:p>
        </p:txBody>
      </p:sp>
      <p:sp>
        <p:nvSpPr>
          <p:cNvPr id="767" name="Google Shape;767;p57"/>
          <p:cNvSpPr txBox="1"/>
          <p:nvPr/>
        </p:nvSpPr>
        <p:spPr>
          <a:xfrm>
            <a:off x="6432085" y="2742058"/>
            <a:ext cx="1061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Amplification to match the ADC dynamic range</a:t>
            </a:r>
            <a:endParaRPr b="1" sz="1000">
              <a:solidFill>
                <a:srgbClr val="277792"/>
              </a:solidFill>
              <a:latin typeface="Helvetica Neue"/>
              <a:ea typeface="Helvetica Neue"/>
              <a:cs typeface="Helvetica Neue"/>
              <a:sym typeface="Helvetica Neue"/>
            </a:endParaRPr>
          </a:p>
        </p:txBody>
      </p:sp>
      <p:sp>
        <p:nvSpPr>
          <p:cNvPr id="768" name="Google Shape;768;p57"/>
          <p:cNvSpPr/>
          <p:nvPr/>
        </p:nvSpPr>
        <p:spPr>
          <a:xfrm>
            <a:off x="1232115" y="2724113"/>
            <a:ext cx="813600" cy="3327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9" name="Google Shape;769;p57"/>
          <p:cNvSpPr txBox="1"/>
          <p:nvPr/>
        </p:nvSpPr>
        <p:spPr>
          <a:xfrm>
            <a:off x="1325513" y="2682763"/>
            <a:ext cx="73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SiPM</a:t>
            </a:r>
            <a:endParaRPr b="1" sz="1300">
              <a:solidFill>
                <a:srgbClr val="277792"/>
              </a:solidFill>
              <a:latin typeface="Helvetica Neue"/>
              <a:ea typeface="Helvetica Neue"/>
              <a:cs typeface="Helvetica Neue"/>
              <a:sym typeface="Helvetica Neue"/>
            </a:endParaRPr>
          </a:p>
        </p:txBody>
      </p:sp>
      <p:sp>
        <p:nvSpPr>
          <p:cNvPr id="770" name="Google Shape;770;p57"/>
          <p:cNvSpPr/>
          <p:nvPr/>
        </p:nvSpPr>
        <p:spPr>
          <a:xfrm>
            <a:off x="1232115" y="3123636"/>
            <a:ext cx="972000" cy="3327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1" name="Google Shape;771;p57"/>
          <p:cNvSpPr txBox="1"/>
          <p:nvPr/>
        </p:nvSpPr>
        <p:spPr>
          <a:xfrm>
            <a:off x="1167225" y="3049845"/>
            <a:ext cx="1061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Charge injection</a:t>
            </a:r>
            <a:endParaRPr b="1" sz="1000">
              <a:solidFill>
                <a:srgbClr val="277792"/>
              </a:solidFill>
              <a:latin typeface="Helvetica Neue"/>
              <a:ea typeface="Helvetica Neue"/>
              <a:cs typeface="Helvetica Neue"/>
              <a:sym typeface="Helvetica Neue"/>
            </a:endParaRPr>
          </a:p>
        </p:txBody>
      </p:sp>
      <p:cxnSp>
        <p:nvCxnSpPr>
          <p:cNvPr id="772" name="Google Shape;772;p57"/>
          <p:cNvCxnSpPr/>
          <p:nvPr/>
        </p:nvCxnSpPr>
        <p:spPr>
          <a:xfrm flipH="1" rot="10800000">
            <a:off x="2192230" y="3289767"/>
            <a:ext cx="524100" cy="600"/>
          </a:xfrm>
          <a:prstGeom prst="straightConnector1">
            <a:avLst/>
          </a:prstGeom>
          <a:noFill/>
          <a:ln cap="flat" cmpd="sng" w="28575">
            <a:solidFill>
              <a:srgbClr val="277792"/>
            </a:solidFill>
            <a:prstDash val="solid"/>
            <a:round/>
            <a:headEnd len="med" w="med" type="none"/>
            <a:tailEnd len="med" w="med" type="triangle"/>
          </a:ln>
        </p:spPr>
      </p:cxnSp>
      <p:cxnSp>
        <p:nvCxnSpPr>
          <p:cNvPr id="773" name="Google Shape;773;p57"/>
          <p:cNvCxnSpPr/>
          <p:nvPr/>
        </p:nvCxnSpPr>
        <p:spPr>
          <a:xfrm flipH="1" rot="10800000">
            <a:off x="2045331" y="2889043"/>
            <a:ext cx="671100" cy="1800"/>
          </a:xfrm>
          <a:prstGeom prst="straightConnector1">
            <a:avLst/>
          </a:prstGeom>
          <a:noFill/>
          <a:ln cap="flat" cmpd="sng" w="28575">
            <a:solidFill>
              <a:srgbClr val="277792"/>
            </a:solidFill>
            <a:prstDash val="solid"/>
            <a:round/>
            <a:headEnd len="med" w="med" type="none"/>
            <a:tailEnd len="med" w="med" type="triangle"/>
          </a:ln>
        </p:spPr>
      </p:cxnSp>
      <p:sp>
        <p:nvSpPr>
          <p:cNvPr id="774" name="Google Shape;774;p57"/>
          <p:cNvSpPr txBox="1"/>
          <p:nvPr/>
        </p:nvSpPr>
        <p:spPr>
          <a:xfrm>
            <a:off x="2706513" y="3781079"/>
            <a:ext cx="30393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800">
                <a:solidFill>
                  <a:srgbClr val="277792"/>
                </a:solidFill>
                <a:latin typeface="Helvetica Neue"/>
                <a:ea typeface="Helvetica Neue"/>
                <a:cs typeface="Helvetica Neue"/>
                <a:sym typeface="Helvetica Neue"/>
              </a:rPr>
              <a:t>Analog ASIC </a:t>
            </a:r>
            <a:endParaRPr b="1" sz="1800">
              <a:solidFill>
                <a:srgbClr val="277792"/>
              </a:solidFill>
              <a:latin typeface="Helvetica Neue"/>
              <a:ea typeface="Helvetica Neue"/>
              <a:cs typeface="Helvetica Neue"/>
              <a:sym typeface="Helvetica Neue"/>
            </a:endParaRPr>
          </a:p>
        </p:txBody>
      </p:sp>
      <p:sp>
        <p:nvSpPr>
          <p:cNvPr id="775" name="Google Shape;775;p57"/>
          <p:cNvSpPr txBox="1"/>
          <p:nvPr/>
        </p:nvSpPr>
        <p:spPr>
          <a:xfrm>
            <a:off x="487300" y="892650"/>
            <a:ext cx="8520600" cy="14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300">
                <a:solidFill>
                  <a:srgbClr val="277792"/>
                </a:solidFill>
                <a:highlight>
                  <a:schemeClr val="lt1"/>
                </a:highlight>
                <a:latin typeface="Helvetica Neue"/>
                <a:ea typeface="Helvetica Neue"/>
                <a:cs typeface="Helvetica Neue"/>
                <a:sym typeface="Helvetica Neue"/>
              </a:rPr>
              <a:t>The aim is to design a new ASIC device to readout multi-channel photodetectors, with the same features as the prototype, namely based on the equalization and on the analog sum of a programmable number of channels.</a:t>
            </a:r>
            <a:r>
              <a:rPr b="1" lang="it" sz="1300">
                <a:solidFill>
                  <a:srgbClr val="277792"/>
                </a:solidFill>
                <a:latin typeface="Helvetica Neue"/>
                <a:ea typeface="Helvetica Neue"/>
                <a:cs typeface="Helvetica Neue"/>
                <a:sym typeface="Helvetica Neue"/>
              </a:rPr>
              <a:t> </a:t>
            </a:r>
            <a:r>
              <a:rPr lang="it" sz="1000">
                <a:solidFill>
                  <a:srgbClr val="434343"/>
                </a:solidFill>
                <a:latin typeface="Helvetica Neue"/>
                <a:ea typeface="Helvetica Neue"/>
                <a:cs typeface="Helvetica Neue"/>
                <a:sym typeface="Helvetica Neue"/>
              </a:rPr>
              <a:t> </a:t>
            </a:r>
            <a:endParaRPr sz="1000">
              <a:solidFill>
                <a:srgbClr val="434343"/>
              </a:solidFill>
              <a:latin typeface="Helvetica Neue"/>
              <a:ea typeface="Helvetica Neue"/>
              <a:cs typeface="Helvetica Neue"/>
              <a:sym typeface="Helvetica Neue"/>
            </a:endParaRPr>
          </a:p>
          <a:p>
            <a:pPr indent="0" lvl="0" marL="914400" rtl="0" algn="l">
              <a:spcBef>
                <a:spcPts val="0"/>
              </a:spcBef>
              <a:spcAft>
                <a:spcPts val="0"/>
              </a:spcAft>
              <a:buClr>
                <a:schemeClr val="dk1"/>
              </a:buClr>
              <a:buSzPts val="1100"/>
              <a:buFont typeface="Arial"/>
              <a:buNone/>
            </a:pPr>
            <a:r>
              <a:t/>
            </a:r>
            <a:endParaRPr sz="1000">
              <a:solidFill>
                <a:schemeClr val="dk2"/>
              </a:solidFill>
              <a:highlight>
                <a:schemeClr val="lt1"/>
              </a:highlight>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200">
                <a:solidFill>
                  <a:srgbClr val="434343"/>
                </a:solidFill>
                <a:latin typeface="Helvetica Neue"/>
                <a:ea typeface="Helvetica Neue"/>
                <a:cs typeface="Helvetica Neue"/>
                <a:sym typeface="Helvetica Neue"/>
              </a:rPr>
              <a:t>The idea is to design a </a:t>
            </a:r>
            <a:r>
              <a:rPr lang="it" sz="1200" u="sng">
                <a:solidFill>
                  <a:srgbClr val="434343"/>
                </a:solidFill>
                <a:latin typeface="Helvetica Neue"/>
                <a:ea typeface="Helvetica Neue"/>
                <a:cs typeface="Helvetica Neue"/>
                <a:sym typeface="Helvetica Neue"/>
              </a:rPr>
              <a:t>first basic prototype for an ASIC 64-channels</a:t>
            </a:r>
            <a:r>
              <a:rPr lang="it" sz="1200">
                <a:solidFill>
                  <a:srgbClr val="434343"/>
                </a:solidFill>
                <a:latin typeface="Helvetica Neue"/>
                <a:ea typeface="Helvetica Neue"/>
                <a:cs typeface="Helvetica Neue"/>
                <a:sym typeface="Helvetica Neue"/>
              </a:rPr>
              <a:t> version of the device.</a:t>
            </a:r>
            <a:endParaRPr sz="1000">
              <a:solidFill>
                <a:srgbClr val="595959"/>
              </a:solidFill>
              <a:latin typeface="Helvetica Neue"/>
              <a:ea typeface="Helvetica Neue"/>
              <a:cs typeface="Helvetica Neue"/>
              <a:sym typeface="Helvetica Neue"/>
            </a:endParaRPr>
          </a:p>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         </a:t>
            </a:r>
            <a:endParaRPr sz="1000" u="sng">
              <a:solidFill>
                <a:srgbClr val="434343"/>
              </a:solidFill>
              <a:latin typeface="Helvetica Neue"/>
              <a:ea typeface="Helvetica Neue"/>
              <a:cs typeface="Helvetica Neue"/>
              <a:sym typeface="Helvetica Neue"/>
            </a:endParaRPr>
          </a:p>
        </p:txBody>
      </p:sp>
      <p:sp>
        <p:nvSpPr>
          <p:cNvPr id="776" name="Google Shape;776;p57"/>
          <p:cNvSpPr/>
          <p:nvPr/>
        </p:nvSpPr>
        <p:spPr>
          <a:xfrm>
            <a:off x="405225" y="10663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7" name="Google Shape;777;p57"/>
          <p:cNvSpPr/>
          <p:nvPr/>
        </p:nvSpPr>
        <p:spPr>
          <a:xfrm>
            <a:off x="405225" y="178510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8" name="Google Shape;778;p57"/>
          <p:cNvSpPr txBox="1"/>
          <p:nvPr/>
        </p:nvSpPr>
        <p:spPr>
          <a:xfrm>
            <a:off x="4929871" y="2637875"/>
            <a:ext cx="1269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100">
                <a:solidFill>
                  <a:srgbClr val="277792"/>
                </a:solidFill>
                <a:latin typeface="Helvetica Neue"/>
                <a:ea typeface="Helvetica Neue"/>
                <a:cs typeface="Helvetica Neue"/>
                <a:sym typeface="Helvetica Neue"/>
              </a:rPr>
              <a:t>Σ</a:t>
            </a:r>
            <a:endParaRPr b="1" sz="2100">
              <a:solidFill>
                <a:srgbClr val="277792"/>
              </a:solidFill>
              <a:latin typeface="Helvetica Neue"/>
              <a:ea typeface="Helvetica Neue"/>
              <a:cs typeface="Helvetica Neue"/>
              <a:sym typeface="Helvetica Neue"/>
            </a:endParaRPr>
          </a:p>
        </p:txBody>
      </p:sp>
      <p:sp>
        <p:nvSpPr>
          <p:cNvPr id="779" name="Google Shape;779;p57"/>
          <p:cNvSpPr txBox="1"/>
          <p:nvPr/>
        </p:nvSpPr>
        <p:spPr>
          <a:xfrm>
            <a:off x="3684421" y="4886000"/>
            <a:ext cx="45936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8"/>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A </a:t>
            </a:r>
            <a:r>
              <a:rPr lang="it" sz="2500">
                <a:solidFill>
                  <a:srgbClr val="FB8C00"/>
                </a:solidFill>
                <a:latin typeface="Helvetica Neue"/>
                <a:ea typeface="Helvetica Neue"/>
                <a:cs typeface="Helvetica Neue"/>
                <a:sym typeface="Helvetica Neue"/>
              </a:rPr>
              <a:t>versatile</a:t>
            </a:r>
            <a:r>
              <a:rPr lang="it" sz="2500">
                <a:solidFill>
                  <a:srgbClr val="277792"/>
                </a:solidFill>
                <a:latin typeface="Helvetica Neue"/>
                <a:ea typeface="Helvetica Neue"/>
                <a:cs typeface="Helvetica Neue"/>
                <a:sym typeface="Helvetica Neue"/>
              </a:rPr>
              <a:t> analog ASIC </a:t>
            </a:r>
            <a:endParaRPr sz="2500">
              <a:solidFill>
                <a:srgbClr val="277792"/>
              </a:solidFill>
              <a:latin typeface="Helvetica Neue"/>
              <a:ea typeface="Helvetica Neue"/>
              <a:cs typeface="Helvetica Neue"/>
              <a:sym typeface="Helvetica Neue"/>
            </a:endParaRPr>
          </a:p>
        </p:txBody>
      </p:sp>
      <p:cxnSp>
        <p:nvCxnSpPr>
          <p:cNvPr id="785" name="Google Shape;785;p58"/>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786" name="Google Shape;786;p58"/>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7" name="Google Shape;787;p58"/>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34</a:t>
            </a:r>
            <a:endParaRPr sz="1100">
              <a:solidFill>
                <a:schemeClr val="lt1"/>
              </a:solidFill>
              <a:latin typeface="Helvetica Neue"/>
              <a:ea typeface="Helvetica Neue"/>
              <a:cs typeface="Helvetica Neue"/>
              <a:sym typeface="Helvetica Neue"/>
            </a:endParaRPr>
          </a:p>
        </p:txBody>
      </p:sp>
      <p:cxnSp>
        <p:nvCxnSpPr>
          <p:cNvPr id="788" name="Google Shape;788;p58"/>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789" name="Google Shape;789;p58"/>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790" name="Google Shape;790;p58"/>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791" name="Google Shape;791;p58"/>
          <p:cNvSpPr/>
          <p:nvPr/>
        </p:nvSpPr>
        <p:spPr>
          <a:xfrm>
            <a:off x="1676696" y="2490500"/>
            <a:ext cx="7185000" cy="2179200"/>
          </a:xfrm>
          <a:prstGeom prst="roundRect">
            <a:avLst>
              <a:gd fmla="val 16667" name="adj"/>
            </a:avLst>
          </a:prstGeom>
          <a:solidFill>
            <a:srgbClr val="CFE2F3"/>
          </a:solidFill>
          <a:ln cap="flat" cmpd="sng" w="28575">
            <a:solidFill>
              <a:srgbClr val="27779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2" name="Google Shape;792;p58"/>
          <p:cNvSpPr/>
          <p:nvPr/>
        </p:nvSpPr>
        <p:spPr>
          <a:xfrm>
            <a:off x="1959913"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3" name="Google Shape;793;p58"/>
          <p:cNvSpPr/>
          <p:nvPr/>
        </p:nvSpPr>
        <p:spPr>
          <a:xfrm>
            <a:off x="3803028"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58"/>
          <p:cNvSpPr/>
          <p:nvPr/>
        </p:nvSpPr>
        <p:spPr>
          <a:xfrm>
            <a:off x="5646143"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58"/>
          <p:cNvSpPr/>
          <p:nvPr/>
        </p:nvSpPr>
        <p:spPr>
          <a:xfrm>
            <a:off x="7489259" y="2714085"/>
            <a:ext cx="1107600" cy="7962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96" name="Google Shape;796;p58"/>
          <p:cNvCxnSpPr>
            <a:stCxn id="792" idx="3"/>
            <a:endCxn id="793" idx="1"/>
          </p:cNvCxnSpPr>
          <p:nvPr/>
        </p:nvCxnSpPr>
        <p:spPr>
          <a:xfrm>
            <a:off x="3067513" y="3112185"/>
            <a:ext cx="735600" cy="0"/>
          </a:xfrm>
          <a:prstGeom prst="straightConnector1">
            <a:avLst/>
          </a:prstGeom>
          <a:noFill/>
          <a:ln cap="flat" cmpd="sng" w="28575">
            <a:solidFill>
              <a:srgbClr val="277792"/>
            </a:solidFill>
            <a:prstDash val="solid"/>
            <a:round/>
            <a:headEnd len="med" w="med" type="none"/>
            <a:tailEnd len="med" w="med" type="triangle"/>
          </a:ln>
        </p:spPr>
      </p:cxnSp>
      <p:cxnSp>
        <p:nvCxnSpPr>
          <p:cNvPr id="797" name="Google Shape;797;p58"/>
          <p:cNvCxnSpPr/>
          <p:nvPr/>
        </p:nvCxnSpPr>
        <p:spPr>
          <a:xfrm>
            <a:off x="4910283" y="3112052"/>
            <a:ext cx="735900" cy="0"/>
          </a:xfrm>
          <a:prstGeom prst="straightConnector1">
            <a:avLst/>
          </a:prstGeom>
          <a:noFill/>
          <a:ln cap="flat" cmpd="sng" w="28575">
            <a:solidFill>
              <a:srgbClr val="277792"/>
            </a:solidFill>
            <a:prstDash val="solid"/>
            <a:round/>
            <a:headEnd len="med" w="med" type="none"/>
            <a:tailEnd len="med" w="med" type="triangle"/>
          </a:ln>
        </p:spPr>
      </p:cxnSp>
      <p:cxnSp>
        <p:nvCxnSpPr>
          <p:cNvPr id="798" name="Google Shape;798;p58"/>
          <p:cNvCxnSpPr/>
          <p:nvPr/>
        </p:nvCxnSpPr>
        <p:spPr>
          <a:xfrm>
            <a:off x="6753398" y="3112052"/>
            <a:ext cx="735900" cy="0"/>
          </a:xfrm>
          <a:prstGeom prst="straightConnector1">
            <a:avLst/>
          </a:prstGeom>
          <a:noFill/>
          <a:ln cap="flat" cmpd="sng" w="28575">
            <a:solidFill>
              <a:srgbClr val="277792"/>
            </a:solidFill>
            <a:prstDash val="solid"/>
            <a:round/>
            <a:headEnd len="med" w="med" type="none"/>
            <a:tailEnd len="med" w="med" type="triangle"/>
          </a:ln>
        </p:spPr>
      </p:cxnSp>
      <p:sp>
        <p:nvSpPr>
          <p:cNvPr id="799" name="Google Shape;799;p58"/>
          <p:cNvSpPr txBox="1"/>
          <p:nvPr/>
        </p:nvSpPr>
        <p:spPr>
          <a:xfrm>
            <a:off x="1980081" y="2724133"/>
            <a:ext cx="1061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Equalization </a:t>
            </a:r>
            <a:endParaRPr b="1" sz="1000">
              <a:solidFill>
                <a:srgbClr val="277792"/>
              </a:solidFill>
              <a:latin typeface="Helvetica Neue"/>
              <a:ea typeface="Helvetica Neue"/>
              <a:cs typeface="Helvetica Neue"/>
              <a:sym typeface="Helvetica Neue"/>
            </a:endParaRPr>
          </a:p>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 </a:t>
            </a:r>
            <a:endParaRPr b="1" sz="1000">
              <a:solidFill>
                <a:srgbClr val="277792"/>
              </a:solidFill>
              <a:latin typeface="Helvetica Neue"/>
              <a:ea typeface="Helvetica Neue"/>
              <a:cs typeface="Helvetica Neue"/>
              <a:sym typeface="Helvetica Neue"/>
            </a:endParaRPr>
          </a:p>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signal calibration</a:t>
            </a:r>
            <a:endParaRPr b="1" sz="1000">
              <a:solidFill>
                <a:srgbClr val="277792"/>
              </a:solidFill>
              <a:latin typeface="Helvetica Neue"/>
              <a:ea typeface="Helvetica Neue"/>
              <a:cs typeface="Helvetica Neue"/>
              <a:sym typeface="Helvetica Neue"/>
            </a:endParaRPr>
          </a:p>
        </p:txBody>
      </p:sp>
      <p:sp>
        <p:nvSpPr>
          <p:cNvPr id="800" name="Google Shape;800;p58"/>
          <p:cNvSpPr txBox="1"/>
          <p:nvPr/>
        </p:nvSpPr>
        <p:spPr>
          <a:xfrm>
            <a:off x="3824298" y="2926283"/>
            <a:ext cx="1061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Analog sum in successive stages</a:t>
            </a:r>
            <a:endParaRPr b="1" sz="1000">
              <a:solidFill>
                <a:srgbClr val="277792"/>
              </a:solidFill>
              <a:latin typeface="Helvetica Neue"/>
              <a:ea typeface="Helvetica Neue"/>
              <a:cs typeface="Helvetica Neue"/>
              <a:sym typeface="Helvetica Neue"/>
            </a:endParaRPr>
          </a:p>
        </p:txBody>
      </p:sp>
      <p:sp>
        <p:nvSpPr>
          <p:cNvPr id="801" name="Google Shape;801;p58"/>
          <p:cNvSpPr txBox="1"/>
          <p:nvPr/>
        </p:nvSpPr>
        <p:spPr>
          <a:xfrm>
            <a:off x="4167869" y="2637885"/>
            <a:ext cx="3797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100">
                <a:solidFill>
                  <a:srgbClr val="277792"/>
                </a:solidFill>
                <a:latin typeface="Helvetica Neue"/>
                <a:ea typeface="Helvetica Neue"/>
                <a:cs typeface="Helvetica Neue"/>
                <a:sym typeface="Helvetica Neue"/>
              </a:rPr>
              <a:t>Σ</a:t>
            </a:r>
            <a:endParaRPr b="1" sz="2100">
              <a:solidFill>
                <a:srgbClr val="277792"/>
              </a:solidFill>
              <a:latin typeface="Helvetica Neue"/>
              <a:ea typeface="Helvetica Neue"/>
              <a:cs typeface="Helvetica Neue"/>
              <a:sym typeface="Helvetica Neue"/>
            </a:endParaRPr>
          </a:p>
        </p:txBody>
      </p:sp>
      <p:sp>
        <p:nvSpPr>
          <p:cNvPr id="802" name="Google Shape;802;p58"/>
          <p:cNvSpPr txBox="1"/>
          <p:nvPr/>
        </p:nvSpPr>
        <p:spPr>
          <a:xfrm>
            <a:off x="5644050" y="2695825"/>
            <a:ext cx="1121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Two or more amplification</a:t>
            </a:r>
            <a:endParaRPr b="1" sz="1000">
              <a:solidFill>
                <a:srgbClr val="277792"/>
              </a:solidFill>
              <a:latin typeface="Helvetica Neue"/>
              <a:ea typeface="Helvetica Neue"/>
              <a:cs typeface="Helvetica Neue"/>
              <a:sym typeface="Helvetica Neue"/>
            </a:endParaRPr>
          </a:p>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level based on the input signal</a:t>
            </a:r>
            <a:endParaRPr b="1" sz="1000">
              <a:solidFill>
                <a:srgbClr val="277792"/>
              </a:solidFill>
              <a:latin typeface="Helvetica Neue"/>
              <a:ea typeface="Helvetica Neue"/>
              <a:cs typeface="Helvetica Neue"/>
              <a:sym typeface="Helvetica Neue"/>
            </a:endParaRPr>
          </a:p>
        </p:txBody>
      </p:sp>
      <p:sp>
        <p:nvSpPr>
          <p:cNvPr id="803" name="Google Shape;803;p58"/>
          <p:cNvSpPr txBox="1"/>
          <p:nvPr/>
        </p:nvSpPr>
        <p:spPr>
          <a:xfrm>
            <a:off x="7498885" y="2742058"/>
            <a:ext cx="1061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Amplification to match the ADC dynamic range</a:t>
            </a:r>
            <a:endParaRPr b="1" sz="1000">
              <a:solidFill>
                <a:srgbClr val="277792"/>
              </a:solidFill>
              <a:latin typeface="Helvetica Neue"/>
              <a:ea typeface="Helvetica Neue"/>
              <a:cs typeface="Helvetica Neue"/>
              <a:sym typeface="Helvetica Neue"/>
            </a:endParaRPr>
          </a:p>
        </p:txBody>
      </p:sp>
      <p:sp>
        <p:nvSpPr>
          <p:cNvPr id="804" name="Google Shape;804;p58"/>
          <p:cNvSpPr/>
          <p:nvPr/>
        </p:nvSpPr>
        <p:spPr>
          <a:xfrm>
            <a:off x="7489253" y="3762835"/>
            <a:ext cx="1107600" cy="3753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5" name="Google Shape;805;p58"/>
          <p:cNvSpPr txBox="1"/>
          <p:nvPr/>
        </p:nvSpPr>
        <p:spPr>
          <a:xfrm>
            <a:off x="7876059" y="3387459"/>
            <a:ext cx="1803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900">
                <a:solidFill>
                  <a:srgbClr val="277792"/>
                </a:solidFill>
                <a:latin typeface="Helvetica Neue"/>
                <a:ea typeface="Helvetica Neue"/>
                <a:cs typeface="Helvetica Neue"/>
                <a:sym typeface="Helvetica Neue"/>
              </a:rPr>
              <a:t>+</a:t>
            </a:r>
            <a:endParaRPr b="1" sz="1900">
              <a:solidFill>
                <a:srgbClr val="277792"/>
              </a:solidFill>
              <a:latin typeface="Helvetica Neue"/>
              <a:ea typeface="Helvetica Neue"/>
              <a:cs typeface="Helvetica Neue"/>
              <a:sym typeface="Helvetica Neue"/>
            </a:endParaRPr>
          </a:p>
        </p:txBody>
      </p:sp>
      <p:sp>
        <p:nvSpPr>
          <p:cNvPr id="806" name="Google Shape;806;p58"/>
          <p:cNvSpPr txBox="1"/>
          <p:nvPr/>
        </p:nvSpPr>
        <p:spPr>
          <a:xfrm>
            <a:off x="7498885" y="3712883"/>
            <a:ext cx="1061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Charge integration</a:t>
            </a:r>
            <a:endParaRPr b="1" sz="1000">
              <a:solidFill>
                <a:srgbClr val="277792"/>
              </a:solidFill>
              <a:latin typeface="Helvetica Neue"/>
              <a:ea typeface="Helvetica Neue"/>
              <a:cs typeface="Helvetica Neue"/>
              <a:sym typeface="Helvetica Neue"/>
            </a:endParaRPr>
          </a:p>
        </p:txBody>
      </p:sp>
      <p:sp>
        <p:nvSpPr>
          <p:cNvPr id="807" name="Google Shape;807;p58"/>
          <p:cNvSpPr/>
          <p:nvPr/>
        </p:nvSpPr>
        <p:spPr>
          <a:xfrm>
            <a:off x="7390600" y="3712875"/>
            <a:ext cx="1304400" cy="507900"/>
          </a:xfrm>
          <a:prstGeom prst="roundRect">
            <a:avLst>
              <a:gd fmla="val 16667" name="adj"/>
            </a:avLst>
          </a:prstGeom>
          <a:noFill/>
          <a:ln cap="flat" cmpd="sng" w="28575">
            <a:solidFill>
              <a:srgbClr val="FB8C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58"/>
          <p:cNvSpPr/>
          <p:nvPr/>
        </p:nvSpPr>
        <p:spPr>
          <a:xfrm>
            <a:off x="470115" y="2724113"/>
            <a:ext cx="813600" cy="3327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9" name="Google Shape;809;p58"/>
          <p:cNvSpPr txBox="1"/>
          <p:nvPr/>
        </p:nvSpPr>
        <p:spPr>
          <a:xfrm>
            <a:off x="563513" y="2682763"/>
            <a:ext cx="73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SiPM</a:t>
            </a:r>
            <a:endParaRPr b="1" sz="1300">
              <a:solidFill>
                <a:srgbClr val="277792"/>
              </a:solidFill>
              <a:latin typeface="Helvetica Neue"/>
              <a:ea typeface="Helvetica Neue"/>
              <a:cs typeface="Helvetica Neue"/>
              <a:sym typeface="Helvetica Neue"/>
            </a:endParaRPr>
          </a:p>
        </p:txBody>
      </p:sp>
      <p:sp>
        <p:nvSpPr>
          <p:cNvPr id="810" name="Google Shape;810;p58"/>
          <p:cNvSpPr/>
          <p:nvPr/>
        </p:nvSpPr>
        <p:spPr>
          <a:xfrm>
            <a:off x="470115" y="3123636"/>
            <a:ext cx="972000" cy="3327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1" name="Google Shape;811;p58"/>
          <p:cNvSpPr txBox="1"/>
          <p:nvPr/>
        </p:nvSpPr>
        <p:spPr>
          <a:xfrm>
            <a:off x="405225" y="3049845"/>
            <a:ext cx="1061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Charge injection</a:t>
            </a:r>
            <a:endParaRPr b="1" sz="1000">
              <a:solidFill>
                <a:srgbClr val="277792"/>
              </a:solidFill>
              <a:latin typeface="Helvetica Neue"/>
              <a:ea typeface="Helvetica Neue"/>
              <a:cs typeface="Helvetica Neue"/>
              <a:sym typeface="Helvetica Neue"/>
            </a:endParaRPr>
          </a:p>
        </p:txBody>
      </p:sp>
      <p:cxnSp>
        <p:nvCxnSpPr>
          <p:cNvPr id="812" name="Google Shape;812;p58"/>
          <p:cNvCxnSpPr/>
          <p:nvPr/>
        </p:nvCxnSpPr>
        <p:spPr>
          <a:xfrm flipH="1" rot="10800000">
            <a:off x="1430230" y="3289767"/>
            <a:ext cx="524100" cy="600"/>
          </a:xfrm>
          <a:prstGeom prst="straightConnector1">
            <a:avLst/>
          </a:prstGeom>
          <a:noFill/>
          <a:ln cap="flat" cmpd="sng" w="28575">
            <a:solidFill>
              <a:srgbClr val="277792"/>
            </a:solidFill>
            <a:prstDash val="solid"/>
            <a:round/>
            <a:headEnd len="med" w="med" type="none"/>
            <a:tailEnd len="med" w="med" type="triangle"/>
          </a:ln>
        </p:spPr>
      </p:cxnSp>
      <p:cxnSp>
        <p:nvCxnSpPr>
          <p:cNvPr id="813" name="Google Shape;813;p58"/>
          <p:cNvCxnSpPr/>
          <p:nvPr/>
        </p:nvCxnSpPr>
        <p:spPr>
          <a:xfrm flipH="1" rot="10800000">
            <a:off x="1283331" y="2889043"/>
            <a:ext cx="671100" cy="1800"/>
          </a:xfrm>
          <a:prstGeom prst="straightConnector1">
            <a:avLst/>
          </a:prstGeom>
          <a:noFill/>
          <a:ln cap="flat" cmpd="sng" w="28575">
            <a:solidFill>
              <a:srgbClr val="277792"/>
            </a:solidFill>
            <a:prstDash val="solid"/>
            <a:round/>
            <a:headEnd len="med" w="med" type="none"/>
            <a:tailEnd len="med" w="med" type="triangle"/>
          </a:ln>
        </p:spPr>
      </p:cxnSp>
      <p:sp>
        <p:nvSpPr>
          <p:cNvPr id="814" name="Google Shape;814;p58"/>
          <p:cNvSpPr txBox="1"/>
          <p:nvPr/>
        </p:nvSpPr>
        <p:spPr>
          <a:xfrm>
            <a:off x="3239913" y="4238279"/>
            <a:ext cx="30393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800">
                <a:solidFill>
                  <a:srgbClr val="277792"/>
                </a:solidFill>
                <a:latin typeface="Helvetica Neue"/>
                <a:ea typeface="Helvetica Neue"/>
                <a:cs typeface="Helvetica Neue"/>
                <a:sym typeface="Helvetica Neue"/>
              </a:rPr>
              <a:t>Analog ASIC </a:t>
            </a:r>
            <a:endParaRPr b="1" sz="1800">
              <a:solidFill>
                <a:srgbClr val="277792"/>
              </a:solidFill>
              <a:latin typeface="Helvetica Neue"/>
              <a:ea typeface="Helvetica Neue"/>
              <a:cs typeface="Helvetica Neue"/>
              <a:sym typeface="Helvetica Neue"/>
            </a:endParaRPr>
          </a:p>
        </p:txBody>
      </p:sp>
      <p:sp>
        <p:nvSpPr>
          <p:cNvPr id="815" name="Google Shape;815;p58"/>
          <p:cNvSpPr txBox="1"/>
          <p:nvPr/>
        </p:nvSpPr>
        <p:spPr>
          <a:xfrm>
            <a:off x="2313459" y="3387459"/>
            <a:ext cx="1803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900">
                <a:solidFill>
                  <a:srgbClr val="277792"/>
                </a:solidFill>
                <a:latin typeface="Helvetica Neue"/>
                <a:ea typeface="Helvetica Neue"/>
                <a:cs typeface="Helvetica Neue"/>
                <a:sym typeface="Helvetica Neue"/>
              </a:rPr>
              <a:t>+</a:t>
            </a:r>
            <a:endParaRPr b="1" sz="1900">
              <a:solidFill>
                <a:srgbClr val="277792"/>
              </a:solidFill>
              <a:latin typeface="Helvetica Neue"/>
              <a:ea typeface="Helvetica Neue"/>
              <a:cs typeface="Helvetica Neue"/>
              <a:sym typeface="Helvetica Neue"/>
            </a:endParaRPr>
          </a:p>
        </p:txBody>
      </p:sp>
      <p:sp>
        <p:nvSpPr>
          <p:cNvPr id="816" name="Google Shape;816;p58"/>
          <p:cNvSpPr/>
          <p:nvPr/>
        </p:nvSpPr>
        <p:spPr>
          <a:xfrm>
            <a:off x="1956975" y="3792980"/>
            <a:ext cx="1107600" cy="422700"/>
          </a:xfrm>
          <a:prstGeom prst="rect">
            <a:avLst/>
          </a:prstGeom>
          <a:solidFill>
            <a:srgbClr val="F3F3F3"/>
          </a:solid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7" name="Google Shape;817;p58"/>
          <p:cNvSpPr txBox="1"/>
          <p:nvPr/>
        </p:nvSpPr>
        <p:spPr>
          <a:xfrm>
            <a:off x="1983035" y="3758033"/>
            <a:ext cx="1061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000">
                <a:solidFill>
                  <a:srgbClr val="277792"/>
                </a:solidFill>
                <a:latin typeface="Helvetica Neue"/>
                <a:ea typeface="Helvetica Neue"/>
                <a:cs typeface="Helvetica Neue"/>
                <a:sym typeface="Helvetica Neue"/>
              </a:rPr>
              <a:t>Signal timing optimization</a:t>
            </a:r>
            <a:endParaRPr b="1" sz="1000">
              <a:solidFill>
                <a:srgbClr val="277792"/>
              </a:solidFill>
              <a:latin typeface="Helvetica Neue"/>
              <a:ea typeface="Helvetica Neue"/>
              <a:cs typeface="Helvetica Neue"/>
              <a:sym typeface="Helvetica Neue"/>
            </a:endParaRPr>
          </a:p>
        </p:txBody>
      </p:sp>
      <p:sp>
        <p:nvSpPr>
          <p:cNvPr id="818" name="Google Shape;818;p58"/>
          <p:cNvSpPr txBox="1"/>
          <p:nvPr/>
        </p:nvSpPr>
        <p:spPr>
          <a:xfrm>
            <a:off x="487300" y="740250"/>
            <a:ext cx="8520600" cy="1480800"/>
          </a:xfrm>
          <a:prstGeom prst="rect">
            <a:avLst/>
          </a:prstGeom>
          <a:noFill/>
          <a:ln>
            <a:noFill/>
          </a:ln>
        </p:spPr>
        <p:txBody>
          <a:bodyPr anchorCtr="0" anchor="t" bIns="91425" lIns="91425" spcFirstLastPara="1" rIns="91425" wrap="square" tIns="91425">
            <a:noAutofit/>
          </a:bodyPr>
          <a:lstStyle/>
          <a:p>
            <a:pPr indent="0" lvl="0" marL="0" marR="38100" rtl="0" algn="l">
              <a:lnSpc>
                <a:spcPct val="100000"/>
              </a:lnSpc>
              <a:spcBef>
                <a:spcPts val="0"/>
              </a:spcBef>
              <a:spcAft>
                <a:spcPts val="0"/>
              </a:spcAft>
              <a:buNone/>
            </a:pPr>
            <a:r>
              <a:rPr lang="it" sz="1500">
                <a:solidFill>
                  <a:srgbClr val="277792"/>
                </a:solidFill>
                <a:highlight>
                  <a:schemeClr val="lt1"/>
                </a:highlight>
                <a:latin typeface="Helvetica Neue"/>
                <a:ea typeface="Helvetica Neue"/>
                <a:cs typeface="Helvetica Neue"/>
                <a:sym typeface="Helvetica Neue"/>
              </a:rPr>
              <a:t>The basic version can be enriched with additional features to meet the needs of future users</a:t>
            </a:r>
            <a:r>
              <a:rPr lang="it" sz="1500">
                <a:solidFill>
                  <a:srgbClr val="434343"/>
                </a:solidFill>
                <a:highlight>
                  <a:schemeClr val="lt1"/>
                </a:highlight>
                <a:latin typeface="Helvetica Neue"/>
                <a:ea typeface="Helvetica Neue"/>
                <a:cs typeface="Helvetica Neue"/>
                <a:sym typeface="Helvetica Neue"/>
              </a:rPr>
              <a:t>.</a:t>
            </a:r>
            <a:endParaRPr sz="1500">
              <a:solidFill>
                <a:srgbClr val="434343"/>
              </a:solidFill>
              <a:highlight>
                <a:schemeClr val="lt1"/>
              </a:highlight>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t/>
            </a:r>
            <a:endParaRPr sz="1500">
              <a:solidFill>
                <a:srgbClr val="434343"/>
              </a:solidFill>
              <a:highlight>
                <a:schemeClr val="lt1"/>
              </a:highlight>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rPr lang="it" sz="1500">
                <a:solidFill>
                  <a:srgbClr val="434343"/>
                </a:solidFill>
                <a:highlight>
                  <a:schemeClr val="lt1"/>
                </a:highlight>
                <a:latin typeface="Helvetica Neue"/>
                <a:ea typeface="Helvetica Neue"/>
                <a:cs typeface="Helvetica Neue"/>
                <a:sym typeface="Helvetica Neue"/>
              </a:rPr>
              <a:t>For example: signal timing optimization, two amplification level and charge integration for </a:t>
            </a:r>
            <a:r>
              <a:rPr b="1" lang="it" sz="1500">
                <a:solidFill>
                  <a:srgbClr val="277792"/>
                </a:solidFill>
                <a:highlight>
                  <a:schemeClr val="lt1"/>
                </a:highlight>
                <a:latin typeface="Helvetica Neue"/>
                <a:ea typeface="Helvetica Neue"/>
                <a:cs typeface="Helvetica Neue"/>
                <a:sym typeface="Helvetica Neue"/>
              </a:rPr>
              <a:t>ALLEGRO HCAL</a:t>
            </a:r>
            <a:endParaRPr b="1" sz="1500">
              <a:solidFill>
                <a:srgbClr val="277792"/>
              </a:solidFill>
              <a:highlight>
                <a:schemeClr val="lt1"/>
              </a:highlight>
              <a:latin typeface="Helvetica Neue"/>
              <a:ea typeface="Helvetica Neue"/>
              <a:cs typeface="Helvetica Neue"/>
              <a:sym typeface="Helvetica Neue"/>
            </a:endParaRPr>
          </a:p>
          <a:p>
            <a:pPr indent="0" lvl="0" marL="457200" marR="38100" rtl="0" algn="l">
              <a:lnSpc>
                <a:spcPct val="100000"/>
              </a:lnSpc>
              <a:spcBef>
                <a:spcPts val="0"/>
              </a:spcBef>
              <a:spcAft>
                <a:spcPts val="0"/>
              </a:spcAft>
              <a:buNone/>
            </a:pPr>
            <a:r>
              <a:t/>
            </a:r>
            <a:endParaRPr b="1" sz="1500">
              <a:solidFill>
                <a:srgbClr val="277792"/>
              </a:solidFill>
              <a:highlight>
                <a:schemeClr val="lt1"/>
              </a:highlight>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300">
              <a:solidFill>
                <a:srgbClr val="277792"/>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         </a:t>
            </a:r>
            <a:endParaRPr sz="1000" u="sng">
              <a:solidFill>
                <a:srgbClr val="434343"/>
              </a:solidFill>
              <a:latin typeface="Helvetica Neue"/>
              <a:ea typeface="Helvetica Neue"/>
              <a:cs typeface="Helvetica Neue"/>
              <a:sym typeface="Helvetica Neue"/>
            </a:endParaRPr>
          </a:p>
        </p:txBody>
      </p:sp>
      <p:sp>
        <p:nvSpPr>
          <p:cNvPr id="819" name="Google Shape;819;p58"/>
          <p:cNvSpPr/>
          <p:nvPr/>
        </p:nvSpPr>
        <p:spPr>
          <a:xfrm>
            <a:off x="405225" y="9139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0" name="Google Shape;820;p58"/>
          <p:cNvSpPr/>
          <p:nvPr/>
        </p:nvSpPr>
        <p:spPr>
          <a:xfrm>
            <a:off x="405225" y="137452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1" name="Google Shape;821;p58"/>
          <p:cNvSpPr/>
          <p:nvPr/>
        </p:nvSpPr>
        <p:spPr>
          <a:xfrm>
            <a:off x="5561800" y="2637875"/>
            <a:ext cx="1304400" cy="973200"/>
          </a:xfrm>
          <a:prstGeom prst="roundRect">
            <a:avLst>
              <a:gd fmla="val 16667" name="adj"/>
            </a:avLst>
          </a:prstGeom>
          <a:noFill/>
          <a:ln cap="flat" cmpd="sng" w="28575">
            <a:solidFill>
              <a:srgbClr val="FB8C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2" name="Google Shape;822;p58"/>
          <p:cNvSpPr/>
          <p:nvPr/>
        </p:nvSpPr>
        <p:spPr>
          <a:xfrm>
            <a:off x="1861525" y="3728270"/>
            <a:ext cx="1304400" cy="572700"/>
          </a:xfrm>
          <a:prstGeom prst="roundRect">
            <a:avLst>
              <a:gd fmla="val 16667" name="adj"/>
            </a:avLst>
          </a:prstGeom>
          <a:noFill/>
          <a:ln cap="flat" cmpd="sng" w="28575">
            <a:solidFill>
              <a:srgbClr val="FB8C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B8C00"/>
              </a:solidFill>
            </a:endParaRPr>
          </a:p>
        </p:txBody>
      </p:sp>
      <p:sp>
        <p:nvSpPr>
          <p:cNvPr id="823" name="Google Shape;823;p58"/>
          <p:cNvSpPr txBox="1"/>
          <p:nvPr/>
        </p:nvSpPr>
        <p:spPr>
          <a:xfrm>
            <a:off x="3684419" y="4886000"/>
            <a:ext cx="36681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9"/>
          <p:cNvSpPr txBox="1"/>
          <p:nvPr>
            <p:ph type="title"/>
          </p:nvPr>
        </p:nvSpPr>
        <p:spPr>
          <a:xfrm>
            <a:off x="294525" y="77125"/>
            <a:ext cx="45981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Interested italian institutes</a:t>
            </a:r>
            <a:endParaRPr sz="2500">
              <a:solidFill>
                <a:srgbClr val="277792"/>
              </a:solidFill>
              <a:latin typeface="Helvetica Neue"/>
              <a:ea typeface="Helvetica Neue"/>
              <a:cs typeface="Helvetica Neue"/>
              <a:sym typeface="Helvetica Neue"/>
            </a:endParaRPr>
          </a:p>
        </p:txBody>
      </p:sp>
      <p:cxnSp>
        <p:nvCxnSpPr>
          <p:cNvPr id="829" name="Google Shape;829;p59"/>
          <p:cNvCxnSpPr/>
          <p:nvPr/>
        </p:nvCxnSpPr>
        <p:spPr>
          <a:xfrm flipH="1" rot="10800000">
            <a:off x="298125" y="612925"/>
            <a:ext cx="3959400" cy="10200"/>
          </a:xfrm>
          <a:prstGeom prst="straightConnector1">
            <a:avLst/>
          </a:prstGeom>
          <a:noFill/>
          <a:ln cap="flat" cmpd="sng" w="28575">
            <a:solidFill>
              <a:srgbClr val="277792"/>
            </a:solidFill>
            <a:prstDash val="solid"/>
            <a:round/>
            <a:headEnd len="med" w="med" type="none"/>
            <a:tailEnd len="med" w="med" type="none"/>
          </a:ln>
        </p:spPr>
      </p:cxnSp>
      <p:sp>
        <p:nvSpPr>
          <p:cNvPr id="830" name="Google Shape;830;p59"/>
          <p:cNvSpPr txBox="1"/>
          <p:nvPr/>
        </p:nvSpPr>
        <p:spPr>
          <a:xfrm>
            <a:off x="451450" y="796700"/>
            <a:ext cx="404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434343"/>
                </a:solidFill>
                <a:latin typeface="Helvetica Neue"/>
                <a:ea typeface="Helvetica Neue"/>
                <a:cs typeface="Helvetica Neue"/>
                <a:sym typeface="Helvetica Neue"/>
              </a:rPr>
              <a:t>We are working to form a collaboration of Italian institutes interested in the development of a 64-channel ASIC version of this device. </a:t>
            </a:r>
            <a:endParaRPr sz="1100">
              <a:solidFill>
                <a:srgbClr val="434343"/>
              </a:solidFill>
              <a:latin typeface="Helvetica Neue"/>
              <a:ea typeface="Helvetica Neue"/>
              <a:cs typeface="Helvetica Neue"/>
              <a:sym typeface="Helvetica Neue"/>
            </a:endParaRPr>
          </a:p>
        </p:txBody>
      </p:sp>
      <p:sp>
        <p:nvSpPr>
          <p:cNvPr id="831" name="Google Shape;831;p59"/>
          <p:cNvSpPr txBox="1"/>
          <p:nvPr/>
        </p:nvSpPr>
        <p:spPr>
          <a:xfrm>
            <a:off x="4715575" y="2421225"/>
            <a:ext cx="4332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rgbClr val="434343"/>
                </a:solidFill>
                <a:latin typeface="Helvetica Neue"/>
                <a:ea typeface="Helvetica Neue"/>
                <a:cs typeface="Helvetica Neue"/>
                <a:sym typeface="Helvetica Neue"/>
              </a:rPr>
              <a:t>The table represents a possible division of tasks if the project moves forward. The institutions are already officially part of DRD6.</a:t>
            </a:r>
            <a:endParaRPr sz="1000">
              <a:solidFill>
                <a:srgbClr val="434343"/>
              </a:solidFill>
              <a:latin typeface="Helvetica Neue"/>
              <a:ea typeface="Helvetica Neue"/>
              <a:cs typeface="Helvetica Neue"/>
              <a:sym typeface="Helvetica Neue"/>
            </a:endParaRPr>
          </a:p>
        </p:txBody>
      </p:sp>
      <p:graphicFrame>
        <p:nvGraphicFramePr>
          <p:cNvPr id="832" name="Google Shape;832;p59"/>
          <p:cNvGraphicFramePr/>
          <p:nvPr/>
        </p:nvGraphicFramePr>
        <p:xfrm>
          <a:off x="4572000" y="158125"/>
          <a:ext cx="3000000" cy="3000000"/>
        </p:xfrm>
        <a:graphic>
          <a:graphicData uri="http://schemas.openxmlformats.org/drawingml/2006/table">
            <a:tbl>
              <a:tblPr>
                <a:noFill/>
                <a:tableStyleId>{8F56DD46-E08D-42F9-ACCC-C8A2B674E20D}</a:tableStyleId>
              </a:tblPr>
              <a:tblGrid>
                <a:gridCol w="2195775"/>
                <a:gridCol w="2195775"/>
              </a:tblGrid>
              <a:tr h="325250">
                <a:tc>
                  <a:txBody>
                    <a:bodyPr/>
                    <a:lstStyle/>
                    <a:p>
                      <a:pPr indent="0" lvl="0" marL="0" rtl="0" algn="l">
                        <a:spcBef>
                          <a:spcPts val="0"/>
                        </a:spcBef>
                        <a:spcAft>
                          <a:spcPts val="0"/>
                        </a:spcAft>
                        <a:buNone/>
                      </a:pPr>
                      <a:r>
                        <a:rPr b="1" lang="it" sz="1200">
                          <a:solidFill>
                            <a:srgbClr val="434343"/>
                          </a:solidFill>
                          <a:latin typeface="Helvetica Neue"/>
                          <a:ea typeface="Helvetica Neue"/>
                          <a:cs typeface="Helvetica Neue"/>
                          <a:sym typeface="Helvetica Neue"/>
                        </a:rPr>
                        <a:t>Italian institutes</a:t>
                      </a:r>
                      <a:endParaRPr b="1" sz="1200">
                        <a:solidFill>
                          <a:srgbClr val="434343"/>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b="1" lang="it" sz="1200">
                          <a:solidFill>
                            <a:srgbClr val="434343"/>
                          </a:solidFill>
                          <a:latin typeface="Helvetica Neue"/>
                          <a:ea typeface="Helvetica Neue"/>
                          <a:cs typeface="Helvetica Neue"/>
                          <a:sym typeface="Helvetica Neue"/>
                        </a:rPr>
                        <a:t>Field of interest</a:t>
                      </a:r>
                      <a:endParaRPr b="1" sz="1200">
                        <a:solidFill>
                          <a:srgbClr val="434343"/>
                        </a:solidFill>
                        <a:latin typeface="Helvetica Neue"/>
                        <a:ea typeface="Helvetica Neue"/>
                        <a:cs typeface="Helvetica Neue"/>
                        <a:sym typeface="Helvetica Neue"/>
                      </a:endParaRPr>
                    </a:p>
                  </a:txBody>
                  <a:tcPr marT="91425" marB="91425" marR="91425" marL="91425"/>
                </a:tc>
              </a:tr>
              <a:tr h="31167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INFN Pisa </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Architecture development</a:t>
                      </a:r>
                      <a:endParaRPr sz="1100">
                        <a:solidFill>
                          <a:srgbClr val="434343"/>
                        </a:solidFill>
                        <a:latin typeface="Helvetica Neue"/>
                        <a:ea typeface="Helvetica Neue"/>
                        <a:cs typeface="Helvetica Neue"/>
                        <a:sym typeface="Helvetica Neue"/>
                      </a:endParaRPr>
                    </a:p>
                  </a:txBody>
                  <a:tcPr marT="91425" marB="91425" marR="91425" marL="91425"/>
                </a:tc>
              </a:tr>
              <a:tr h="31167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Università di Siena</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Architecture development</a:t>
                      </a:r>
                      <a:endParaRPr sz="1100">
                        <a:solidFill>
                          <a:srgbClr val="434343"/>
                        </a:solidFill>
                        <a:latin typeface="Helvetica Neue"/>
                        <a:ea typeface="Helvetica Neue"/>
                        <a:cs typeface="Helvetica Neue"/>
                        <a:sym typeface="Helvetica Neue"/>
                      </a:endParaRPr>
                    </a:p>
                  </a:txBody>
                  <a:tcPr marT="91425" marB="91425" marR="91425" marL="91425"/>
                </a:tc>
              </a:tr>
              <a:tr h="31167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INFN Torino</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ASIC design</a:t>
                      </a:r>
                      <a:endParaRPr sz="1100">
                        <a:solidFill>
                          <a:srgbClr val="434343"/>
                        </a:solidFill>
                        <a:latin typeface="Helvetica Neue"/>
                        <a:ea typeface="Helvetica Neue"/>
                        <a:cs typeface="Helvetica Neue"/>
                        <a:sym typeface="Helvetica Neue"/>
                      </a:endParaRPr>
                    </a:p>
                  </a:txBody>
                  <a:tcPr marT="91425" marB="91425" marR="91425" marL="91425"/>
                </a:tc>
              </a:tr>
              <a:tr h="31167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INFN Pavia</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Interface to HiDRa application</a:t>
                      </a:r>
                      <a:endParaRPr sz="1100">
                        <a:solidFill>
                          <a:srgbClr val="434343"/>
                        </a:solidFill>
                        <a:latin typeface="Helvetica Neue"/>
                        <a:ea typeface="Helvetica Neue"/>
                        <a:cs typeface="Helvetica Neue"/>
                        <a:sym typeface="Helvetica Neue"/>
                      </a:endParaRPr>
                    </a:p>
                  </a:txBody>
                  <a:tcPr marT="91425" marB="91425" marR="91425" marL="91425"/>
                </a:tc>
              </a:tr>
              <a:tr h="46077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INFN Milano e Università dell’Insubria</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Interface to HiDRa application</a:t>
                      </a:r>
                      <a:endParaRPr sz="1100">
                        <a:solidFill>
                          <a:srgbClr val="434343"/>
                        </a:solidFill>
                        <a:latin typeface="Helvetica Neue"/>
                        <a:ea typeface="Helvetica Neue"/>
                        <a:cs typeface="Helvetica Neue"/>
                        <a:sym typeface="Helvetica Neue"/>
                      </a:endParaRPr>
                    </a:p>
                  </a:txBody>
                  <a:tcPr marT="91425" marB="91425" marR="91425" marL="91425"/>
                </a:tc>
              </a:tr>
            </a:tbl>
          </a:graphicData>
        </a:graphic>
      </p:graphicFrame>
      <p:sp>
        <p:nvSpPr>
          <p:cNvPr id="833" name="Google Shape;833;p59"/>
          <p:cNvSpPr/>
          <p:nvPr/>
        </p:nvSpPr>
        <p:spPr>
          <a:xfrm>
            <a:off x="4572000" y="158125"/>
            <a:ext cx="4391400" cy="354000"/>
          </a:xfrm>
          <a:prstGeom prst="rect">
            <a:avLst/>
          </a:prstGeom>
          <a:no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4" name="Google Shape;834;p59"/>
          <p:cNvSpPr/>
          <p:nvPr/>
        </p:nvSpPr>
        <p:spPr>
          <a:xfrm>
            <a:off x="4630325" y="2552975"/>
            <a:ext cx="130800" cy="807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5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6" name="Google Shape;836;p5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35</a:t>
            </a:r>
            <a:endParaRPr sz="1100">
              <a:solidFill>
                <a:schemeClr val="lt1"/>
              </a:solidFill>
              <a:latin typeface="Helvetica Neue"/>
              <a:ea typeface="Helvetica Neue"/>
              <a:cs typeface="Helvetica Neue"/>
              <a:sym typeface="Helvetica Neue"/>
            </a:endParaRPr>
          </a:p>
        </p:txBody>
      </p:sp>
      <p:cxnSp>
        <p:nvCxnSpPr>
          <p:cNvPr id="837" name="Google Shape;837;p5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838" name="Google Shape;838;p5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839" name="Google Shape;839;p5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840" name="Google Shape;840;p59"/>
          <p:cNvSpPr txBox="1"/>
          <p:nvPr/>
        </p:nvSpPr>
        <p:spPr>
          <a:xfrm>
            <a:off x="470225" y="1490375"/>
            <a:ext cx="38640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it" sz="1300">
                <a:solidFill>
                  <a:srgbClr val="434343"/>
                </a:solidFill>
                <a:latin typeface="Helvetica Neue"/>
                <a:ea typeface="Helvetica Neue"/>
                <a:cs typeface="Helvetica Neue"/>
                <a:sym typeface="Helvetica Neue"/>
              </a:rPr>
              <a:t>At this stage, we are defining the potential roles of the institutions within the collaboration  and identifying the ASIC characteristics based on the readout requirements of the relevant DRD6 projects.</a:t>
            </a:r>
            <a:endParaRPr sz="1800">
              <a:solidFill>
                <a:schemeClr val="dk2"/>
              </a:solidFill>
            </a:endParaRPr>
          </a:p>
        </p:txBody>
      </p:sp>
      <p:graphicFrame>
        <p:nvGraphicFramePr>
          <p:cNvPr id="841" name="Google Shape;841;p59"/>
          <p:cNvGraphicFramePr/>
          <p:nvPr/>
        </p:nvGraphicFramePr>
        <p:xfrm>
          <a:off x="4571975" y="3206125"/>
          <a:ext cx="3000000" cy="3000000"/>
        </p:xfrm>
        <a:graphic>
          <a:graphicData uri="http://schemas.openxmlformats.org/drawingml/2006/table">
            <a:tbl>
              <a:tblPr>
                <a:noFill/>
                <a:tableStyleId>{8F56DD46-E08D-42F9-ACCC-C8A2B674E20D}</a:tableStyleId>
              </a:tblPr>
              <a:tblGrid>
                <a:gridCol w="2195775"/>
                <a:gridCol w="2195775"/>
              </a:tblGrid>
              <a:tr h="326325">
                <a:tc>
                  <a:txBody>
                    <a:bodyPr/>
                    <a:lstStyle/>
                    <a:p>
                      <a:pPr indent="0" lvl="0" marL="0" rtl="0" algn="l">
                        <a:spcBef>
                          <a:spcPts val="0"/>
                        </a:spcBef>
                        <a:spcAft>
                          <a:spcPts val="0"/>
                        </a:spcAft>
                        <a:buNone/>
                      </a:pPr>
                      <a:r>
                        <a:rPr b="1" lang="it" sz="1200">
                          <a:solidFill>
                            <a:srgbClr val="434343"/>
                          </a:solidFill>
                          <a:latin typeface="Helvetica Neue"/>
                          <a:ea typeface="Helvetica Neue"/>
                          <a:cs typeface="Helvetica Neue"/>
                          <a:sym typeface="Helvetica Neue"/>
                        </a:rPr>
                        <a:t>International institutes</a:t>
                      </a:r>
                      <a:endParaRPr b="1" sz="1200">
                        <a:solidFill>
                          <a:srgbClr val="434343"/>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b="1" lang="it" sz="1200">
                          <a:solidFill>
                            <a:srgbClr val="434343"/>
                          </a:solidFill>
                          <a:latin typeface="Helvetica Neue"/>
                          <a:ea typeface="Helvetica Neue"/>
                          <a:cs typeface="Helvetica Neue"/>
                          <a:sym typeface="Helvetica Neue"/>
                        </a:rPr>
                        <a:t>Expertise</a:t>
                      </a:r>
                      <a:endParaRPr b="1" sz="1200">
                        <a:solidFill>
                          <a:srgbClr val="434343"/>
                        </a:solidFill>
                        <a:latin typeface="Helvetica Neue"/>
                        <a:ea typeface="Helvetica Neue"/>
                        <a:cs typeface="Helvetica Neue"/>
                        <a:sym typeface="Helvetica Neue"/>
                      </a:endParaRPr>
                    </a:p>
                  </a:txBody>
                  <a:tcPr marT="91425" marB="91425" marR="91425" marL="91425"/>
                </a:tc>
              </a:tr>
              <a:tr h="312725">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CERN </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ALLEGRO project</a:t>
                      </a:r>
                      <a:endParaRPr sz="1100">
                        <a:solidFill>
                          <a:srgbClr val="434343"/>
                        </a:solidFill>
                        <a:latin typeface="Helvetica Neue"/>
                        <a:ea typeface="Helvetica Neue"/>
                        <a:cs typeface="Helvetica Neue"/>
                        <a:sym typeface="Helvetica Neue"/>
                      </a:endParaRPr>
                    </a:p>
                  </a:txBody>
                  <a:tcPr marT="91425" marB="91425" marR="91425" marL="91425"/>
                </a:tc>
              </a:tr>
              <a:tr h="462325">
                <a:tc>
                  <a:txBody>
                    <a:bodyPr/>
                    <a:lstStyle/>
                    <a:p>
                      <a:pPr indent="0" lvl="0" marL="0" rtl="0" algn="l">
                        <a:spcBef>
                          <a:spcPts val="0"/>
                        </a:spcBef>
                        <a:spcAft>
                          <a:spcPts val="0"/>
                        </a:spcAft>
                        <a:buClr>
                          <a:srgbClr val="000000"/>
                        </a:buClr>
                        <a:buSzPts val="1100"/>
                        <a:buFont typeface="Arial"/>
                        <a:buNone/>
                      </a:pPr>
                      <a:r>
                        <a:rPr lang="it" sz="1100">
                          <a:solidFill>
                            <a:srgbClr val="277792"/>
                          </a:solidFill>
                          <a:latin typeface="Helvetica Neue"/>
                          <a:ea typeface="Helvetica Neue"/>
                          <a:cs typeface="Helvetica Neue"/>
                          <a:sym typeface="Helvetica Neue"/>
                        </a:rPr>
                        <a:t>Prague, Uni Bergen/ Gottingen, FOTON</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SiPM readout</a:t>
                      </a:r>
                      <a:endParaRPr sz="1100">
                        <a:solidFill>
                          <a:srgbClr val="434343"/>
                        </a:solidFill>
                        <a:latin typeface="Helvetica Neue"/>
                        <a:ea typeface="Helvetica Neue"/>
                        <a:cs typeface="Helvetica Neue"/>
                        <a:sym typeface="Helvetica Neue"/>
                      </a:endParaRPr>
                    </a:p>
                  </a:txBody>
                  <a:tcPr marT="91425" marB="91425" marR="91425" marL="91425"/>
                </a:tc>
              </a:tr>
              <a:tr h="315750">
                <a:tc>
                  <a:txBody>
                    <a:bodyPr/>
                    <a:lstStyle/>
                    <a:p>
                      <a:pPr indent="0" lvl="0" marL="0" rtl="0" algn="l">
                        <a:spcBef>
                          <a:spcPts val="0"/>
                        </a:spcBef>
                        <a:spcAft>
                          <a:spcPts val="0"/>
                        </a:spcAft>
                        <a:buNone/>
                      </a:pPr>
                      <a:r>
                        <a:rPr lang="it" sz="1100">
                          <a:solidFill>
                            <a:srgbClr val="277792"/>
                          </a:solidFill>
                          <a:latin typeface="Helvetica Neue"/>
                          <a:ea typeface="Helvetica Neue"/>
                          <a:cs typeface="Helvetica Neue"/>
                          <a:sym typeface="Helvetica Neue"/>
                        </a:rPr>
                        <a:t>University of Valencia</a:t>
                      </a:r>
                      <a:endParaRPr sz="1100">
                        <a:solidFill>
                          <a:srgbClr val="277792"/>
                        </a:solidFill>
                        <a:latin typeface="Helvetica Neue"/>
                        <a:ea typeface="Helvetica Neue"/>
                        <a:cs typeface="Helvetica Neue"/>
                        <a:sym typeface="Helvetica Neue"/>
                      </a:endParaRPr>
                    </a:p>
                  </a:txBody>
                  <a:tcPr marT="91425" marB="91425" marR="91425" marL="91425"/>
                </a:tc>
                <a:tc>
                  <a:txBody>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RF amplifiers for SiPM readout</a:t>
                      </a:r>
                      <a:endParaRPr sz="1100">
                        <a:solidFill>
                          <a:srgbClr val="434343"/>
                        </a:solidFill>
                        <a:latin typeface="Helvetica Neue"/>
                        <a:ea typeface="Helvetica Neue"/>
                        <a:cs typeface="Helvetica Neue"/>
                        <a:sym typeface="Helvetica Neue"/>
                      </a:endParaRPr>
                    </a:p>
                  </a:txBody>
                  <a:tcPr marT="91425" marB="91425" marR="91425" marL="91425"/>
                </a:tc>
              </a:tr>
            </a:tbl>
          </a:graphicData>
        </a:graphic>
      </p:graphicFrame>
      <p:sp>
        <p:nvSpPr>
          <p:cNvPr id="842" name="Google Shape;842;p59"/>
          <p:cNvSpPr txBox="1"/>
          <p:nvPr/>
        </p:nvSpPr>
        <p:spPr>
          <a:xfrm>
            <a:off x="176375" y="4811950"/>
            <a:ext cx="42120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43" name="Google Shape;843;p59"/>
          <p:cNvSpPr/>
          <p:nvPr/>
        </p:nvSpPr>
        <p:spPr>
          <a:xfrm>
            <a:off x="4572000" y="3206125"/>
            <a:ext cx="4391400" cy="354000"/>
          </a:xfrm>
          <a:prstGeom prst="rect">
            <a:avLst/>
          </a:prstGeom>
          <a:noFill/>
          <a:ln cap="flat" cmpd="sng" w="2857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59"/>
          <p:cNvSpPr/>
          <p:nvPr/>
        </p:nvSpPr>
        <p:spPr>
          <a:xfrm>
            <a:off x="345300" y="9544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59"/>
          <p:cNvSpPr/>
          <p:nvPr/>
        </p:nvSpPr>
        <p:spPr>
          <a:xfrm>
            <a:off x="345300" y="166730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0"/>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Conclusions and next steps</a:t>
            </a:r>
            <a:endParaRPr sz="2500">
              <a:solidFill>
                <a:srgbClr val="277792"/>
              </a:solidFill>
              <a:latin typeface="Helvetica Neue"/>
              <a:ea typeface="Helvetica Neue"/>
              <a:cs typeface="Helvetica Neue"/>
              <a:sym typeface="Helvetica Neue"/>
            </a:endParaRPr>
          </a:p>
        </p:txBody>
      </p:sp>
      <p:cxnSp>
        <p:nvCxnSpPr>
          <p:cNvPr id="851" name="Google Shape;851;p6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852" name="Google Shape;852;p6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3" name="Google Shape;853;p6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36</a:t>
            </a:r>
            <a:endParaRPr sz="1100">
              <a:solidFill>
                <a:schemeClr val="lt1"/>
              </a:solidFill>
              <a:latin typeface="Helvetica Neue"/>
              <a:ea typeface="Helvetica Neue"/>
              <a:cs typeface="Helvetica Neue"/>
              <a:sym typeface="Helvetica Neue"/>
            </a:endParaRPr>
          </a:p>
        </p:txBody>
      </p:sp>
      <p:cxnSp>
        <p:nvCxnSpPr>
          <p:cNvPr id="854" name="Google Shape;854;p60"/>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855" name="Google Shape;855;p60"/>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856" name="Google Shape;856;p60"/>
          <p:cNvSpPr txBox="1"/>
          <p:nvPr/>
        </p:nvSpPr>
        <p:spPr>
          <a:xfrm>
            <a:off x="263750" y="4919450"/>
            <a:ext cx="19677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857" name="Google Shape;857;p60"/>
          <p:cNvSpPr txBox="1"/>
          <p:nvPr/>
        </p:nvSpPr>
        <p:spPr>
          <a:xfrm>
            <a:off x="567750" y="771600"/>
            <a:ext cx="8188500" cy="38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 prototype of a new analog device for the readout of SiPMs has been designed and tested by INFN Pisa. The tests on the prototype yielded excellent results in terms of pulse shape stability, linearity and time stability in the case of summing an arbitrary number of channels. </a:t>
            </a:r>
            <a:endParaRPr sz="13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chemeClr val="dk2"/>
              </a:solidFill>
              <a:latin typeface="Helvetica Neue"/>
              <a:ea typeface="Helvetica Neue"/>
              <a:cs typeface="Helvetica Neue"/>
              <a:sym typeface="Helvetica Neue"/>
            </a:endParaRPr>
          </a:p>
          <a:p>
            <a:pPr indent="0" lvl="0" marL="0" marR="38100" rtl="0" algn="l">
              <a:lnSpc>
                <a:spcPct val="100000"/>
              </a:lnSpc>
              <a:spcBef>
                <a:spcPts val="0"/>
              </a:spcBef>
              <a:spcAft>
                <a:spcPts val="0"/>
              </a:spcAft>
              <a:buNone/>
            </a:pPr>
            <a:r>
              <a:rPr lang="it" sz="1300">
                <a:solidFill>
                  <a:srgbClr val="277792"/>
                </a:solidFill>
                <a:highlight>
                  <a:schemeClr val="lt1"/>
                </a:highlight>
                <a:latin typeface="Helvetica Neue"/>
                <a:ea typeface="Helvetica Neue"/>
                <a:cs typeface="Helvetica Neue"/>
                <a:sym typeface="Helvetica Neue"/>
              </a:rPr>
              <a:t>Encouraged by the results of the prototype we want to propose an ASIC with the same features for reading 64-channel SIPMs.</a:t>
            </a:r>
            <a:endParaRPr sz="1300">
              <a:solidFill>
                <a:srgbClr val="277792"/>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t/>
            </a:r>
            <a:endParaRPr sz="1300">
              <a:solidFill>
                <a:schemeClr val="dk2"/>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rPr lang="it" sz="1300">
                <a:solidFill>
                  <a:schemeClr val="dk2"/>
                </a:solidFill>
                <a:highlight>
                  <a:schemeClr val="lt1"/>
                </a:highlight>
                <a:latin typeface="Helvetica Neue"/>
                <a:ea typeface="Helvetica Neue"/>
                <a:cs typeface="Helvetica Neue"/>
                <a:sym typeface="Helvetica Neue"/>
              </a:rPr>
              <a:t>To gain hands-on experience, we initiated the </a:t>
            </a:r>
            <a:r>
              <a:rPr lang="it" sz="1300" u="sng">
                <a:solidFill>
                  <a:schemeClr val="dk2"/>
                </a:solidFill>
                <a:highlight>
                  <a:schemeClr val="lt1"/>
                </a:highlight>
                <a:latin typeface="Helvetica Neue"/>
                <a:ea typeface="Helvetica Neue"/>
                <a:cs typeface="Helvetica Neue"/>
                <a:sym typeface="Helvetica Neue"/>
              </a:rPr>
              <a:t>first tests last week focused on the readout of a single SiPM</a:t>
            </a:r>
            <a:r>
              <a:rPr lang="it" sz="1300">
                <a:solidFill>
                  <a:schemeClr val="dk2"/>
                </a:solidFill>
                <a:highlight>
                  <a:schemeClr val="lt1"/>
                </a:highlight>
                <a:latin typeface="Helvetica Neue"/>
                <a:ea typeface="Helvetica Neue"/>
                <a:cs typeface="Helvetica Neue"/>
                <a:sym typeface="Helvetica Neue"/>
              </a:rPr>
              <a:t>.</a:t>
            </a:r>
            <a:endParaRPr sz="1300">
              <a:solidFill>
                <a:schemeClr val="dk2"/>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t/>
            </a:r>
            <a:endParaRPr sz="1500">
              <a:solidFill>
                <a:schemeClr val="dk2"/>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t/>
            </a:r>
            <a:endParaRPr b="1" sz="15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b="1" lang="it" sz="1500">
                <a:solidFill>
                  <a:schemeClr val="dk2"/>
                </a:solidFill>
                <a:latin typeface="Helvetica Neue"/>
                <a:ea typeface="Helvetica Neue"/>
                <a:cs typeface="Helvetica Neue"/>
                <a:sym typeface="Helvetica Neue"/>
              </a:rPr>
              <a:t>Next steps: </a:t>
            </a:r>
            <a:endParaRPr b="1" sz="15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chemeClr val="dk2"/>
              </a:solidFill>
              <a:latin typeface="Helvetica Neue"/>
              <a:ea typeface="Helvetica Neue"/>
              <a:cs typeface="Helvetica Neue"/>
              <a:sym typeface="Helvetica Neue"/>
            </a:endParaRPr>
          </a:p>
          <a:p>
            <a:pPr indent="-317500" lvl="0" marL="457200" marR="38100" rtl="0" algn="l">
              <a:lnSpc>
                <a:spcPct val="115000"/>
              </a:lnSpc>
              <a:spcBef>
                <a:spcPts val="0"/>
              </a:spcBef>
              <a:spcAft>
                <a:spcPts val="0"/>
              </a:spcAft>
              <a:buClr>
                <a:srgbClr val="595959"/>
              </a:buClr>
              <a:buSzPts val="1400"/>
              <a:buChar char="●"/>
            </a:pPr>
            <a:r>
              <a:rPr lang="it">
                <a:solidFill>
                  <a:srgbClr val="595959"/>
                </a:solidFill>
                <a:highlight>
                  <a:schemeClr val="lt1"/>
                </a:highlight>
                <a:latin typeface="Helvetica Neue"/>
                <a:ea typeface="Helvetica Neue"/>
                <a:cs typeface="Helvetica Neue"/>
                <a:sym typeface="Helvetica Neue"/>
              </a:rPr>
              <a:t>Conduct tests on individual channels of the prototype using a single-channel SiPM (FBK);</a:t>
            </a:r>
            <a:endParaRPr>
              <a:solidFill>
                <a:srgbClr val="595959"/>
              </a:solidFill>
              <a:highlight>
                <a:schemeClr val="lt1"/>
              </a:highlight>
              <a:latin typeface="Helvetica Neue"/>
              <a:ea typeface="Helvetica Neue"/>
              <a:cs typeface="Helvetica Neue"/>
              <a:sym typeface="Helvetica Neue"/>
            </a:endParaRPr>
          </a:p>
          <a:p>
            <a:pPr indent="-317500" lvl="0" marL="457200" marR="38100" rtl="0" algn="l">
              <a:lnSpc>
                <a:spcPct val="115000"/>
              </a:lnSpc>
              <a:spcBef>
                <a:spcPts val="0"/>
              </a:spcBef>
              <a:spcAft>
                <a:spcPts val="0"/>
              </a:spcAft>
              <a:buClr>
                <a:schemeClr val="dk2"/>
              </a:buClr>
              <a:buSzPts val="1400"/>
              <a:buChar char="●"/>
            </a:pPr>
            <a:r>
              <a:rPr lang="it">
                <a:solidFill>
                  <a:schemeClr val="dk2"/>
                </a:solidFill>
                <a:highlight>
                  <a:schemeClr val="lt1"/>
                </a:highlight>
                <a:latin typeface="Helvetica Neue"/>
                <a:ea typeface="Helvetica Neue"/>
                <a:cs typeface="Helvetica Neue"/>
                <a:sym typeface="Helvetica Neue"/>
              </a:rPr>
              <a:t>Design a PCB that allows the prototype input to be adapted to a 64-channels SiPM (</a:t>
            </a:r>
            <a:r>
              <a:rPr lang="it">
                <a:solidFill>
                  <a:srgbClr val="277792"/>
                </a:solidFill>
                <a:highlight>
                  <a:schemeClr val="lt1"/>
                </a:highlight>
                <a:latin typeface="Helvetica Neue"/>
                <a:ea typeface="Helvetica Neue"/>
                <a:cs typeface="Helvetica Neue"/>
                <a:sym typeface="Helvetica Neue"/>
              </a:rPr>
              <a:t>Hamamatsu S13361-3050AE</a:t>
            </a:r>
            <a:r>
              <a:rPr lang="it">
                <a:solidFill>
                  <a:schemeClr val="dk2"/>
                </a:solidFill>
                <a:highlight>
                  <a:schemeClr val="lt1"/>
                </a:highlight>
                <a:latin typeface="Helvetica Neue"/>
                <a:ea typeface="Helvetica Neue"/>
                <a:cs typeface="Helvetica Neue"/>
                <a:sym typeface="Helvetica Neue"/>
              </a:rPr>
              <a:t>);</a:t>
            </a:r>
            <a:endParaRPr>
              <a:solidFill>
                <a:schemeClr val="dk2"/>
              </a:solidFill>
              <a:highlight>
                <a:schemeClr val="lt1"/>
              </a:highlight>
              <a:latin typeface="Helvetica Neue"/>
              <a:ea typeface="Helvetica Neue"/>
              <a:cs typeface="Helvetica Neue"/>
              <a:sym typeface="Helvetica Neue"/>
            </a:endParaRPr>
          </a:p>
          <a:p>
            <a:pPr indent="-317500" lvl="0" marL="457200" marR="38100" rtl="0" algn="l">
              <a:lnSpc>
                <a:spcPct val="115000"/>
              </a:lnSpc>
              <a:spcBef>
                <a:spcPts val="0"/>
              </a:spcBef>
              <a:spcAft>
                <a:spcPts val="0"/>
              </a:spcAft>
              <a:buClr>
                <a:srgbClr val="595959"/>
              </a:buClr>
              <a:buSzPts val="1400"/>
              <a:buFont typeface="Helvetica Neue"/>
              <a:buChar char="●"/>
            </a:pPr>
            <a:r>
              <a:rPr lang="it">
                <a:solidFill>
                  <a:srgbClr val="595959"/>
                </a:solidFill>
                <a:highlight>
                  <a:schemeClr val="lt1"/>
                </a:highlight>
                <a:latin typeface="Helvetica Neue"/>
                <a:ea typeface="Helvetica Neue"/>
                <a:cs typeface="Helvetica Neue"/>
                <a:sym typeface="Helvetica Neue"/>
              </a:rPr>
              <a:t>Test the 64-channel SiPM with the prototype, also in preparation for a possible test beam in 2028, should the ASIC not be ready by then.</a:t>
            </a:r>
            <a:endParaRPr>
              <a:solidFill>
                <a:srgbClr val="595959"/>
              </a:solidFill>
              <a:highlight>
                <a:schemeClr val="lt1"/>
              </a:highlight>
              <a:latin typeface="Helvetica Neue"/>
              <a:ea typeface="Helvetica Neue"/>
              <a:cs typeface="Helvetica Neue"/>
              <a:sym typeface="Helvetica Neue"/>
            </a:endParaRPr>
          </a:p>
          <a:p>
            <a:pPr indent="0" lvl="0" marL="0" rtl="0" algn="l">
              <a:spcBef>
                <a:spcPts val="0"/>
              </a:spcBef>
              <a:spcAft>
                <a:spcPts val="0"/>
              </a:spcAft>
              <a:buNone/>
            </a:pPr>
            <a:r>
              <a:t/>
            </a:r>
            <a:endParaRPr sz="1500">
              <a:solidFill>
                <a:schemeClr val="dk2"/>
              </a:solidFill>
              <a:latin typeface="Helvetica Neue"/>
              <a:ea typeface="Helvetica Neue"/>
              <a:cs typeface="Helvetica Neue"/>
              <a:sym typeface="Helvetica Neue"/>
            </a:endParaRPr>
          </a:p>
        </p:txBody>
      </p:sp>
      <p:sp>
        <p:nvSpPr>
          <p:cNvPr id="858" name="Google Shape;858;p60"/>
          <p:cNvSpPr/>
          <p:nvPr/>
        </p:nvSpPr>
        <p:spPr>
          <a:xfrm>
            <a:off x="421500" y="9346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9" name="Google Shape;859;p60"/>
          <p:cNvSpPr/>
          <p:nvPr/>
        </p:nvSpPr>
        <p:spPr>
          <a:xfrm>
            <a:off x="421500" y="17307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0" name="Google Shape;860;p60"/>
          <p:cNvSpPr/>
          <p:nvPr/>
        </p:nvSpPr>
        <p:spPr>
          <a:xfrm>
            <a:off x="421500" y="2351563"/>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1" name="Google Shape;861;p60"/>
          <p:cNvSpPr txBox="1"/>
          <p:nvPr/>
        </p:nvSpPr>
        <p:spPr>
          <a:xfrm>
            <a:off x="3684421" y="4886000"/>
            <a:ext cx="45936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862" name="Google Shape;862;p60"/>
          <p:cNvSpPr/>
          <p:nvPr/>
        </p:nvSpPr>
        <p:spPr>
          <a:xfrm>
            <a:off x="421500" y="29723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7792"/>
        </a:solidFill>
      </p:bgPr>
    </p:bg>
    <p:spTree>
      <p:nvGrpSpPr>
        <p:cNvPr id="866" name="Shape 866"/>
        <p:cNvGrpSpPr/>
        <p:nvPr/>
      </p:nvGrpSpPr>
      <p:grpSpPr>
        <a:xfrm>
          <a:off x="0" y="0"/>
          <a:ext cx="0" cy="0"/>
          <a:chOff x="0" y="0"/>
          <a:chExt cx="0" cy="0"/>
        </a:xfrm>
      </p:grpSpPr>
      <p:sp>
        <p:nvSpPr>
          <p:cNvPr id="867" name="Google Shape;867;p61"/>
          <p:cNvSpPr txBox="1"/>
          <p:nvPr>
            <p:ph idx="1" type="body"/>
          </p:nvPr>
        </p:nvSpPr>
        <p:spPr>
          <a:xfrm>
            <a:off x="5403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sz="3800">
                <a:solidFill>
                  <a:schemeClr val="lt1"/>
                </a:solidFill>
                <a:latin typeface="Helvetica Neue"/>
                <a:ea typeface="Helvetica Neue"/>
                <a:cs typeface="Helvetica Neue"/>
                <a:sym typeface="Helvetica Neue"/>
              </a:rPr>
              <a:t>Backup</a:t>
            </a:r>
            <a:endParaRPr sz="3800">
              <a:solidFill>
                <a:schemeClr val="lt1"/>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1" name="Shape 871"/>
        <p:cNvGrpSpPr/>
        <p:nvPr/>
      </p:nvGrpSpPr>
      <p:grpSpPr>
        <a:xfrm>
          <a:off x="0" y="0"/>
          <a:ext cx="0" cy="0"/>
          <a:chOff x="0" y="0"/>
          <a:chExt cx="0" cy="0"/>
        </a:xfrm>
      </p:grpSpPr>
      <p:pic>
        <p:nvPicPr>
          <p:cNvPr id="872" name="Google Shape;872;p62"/>
          <p:cNvPicPr preferRelativeResize="0"/>
          <p:nvPr/>
        </p:nvPicPr>
        <p:blipFill>
          <a:blip r:embed="rId3">
            <a:alphaModFix/>
          </a:blip>
          <a:stretch>
            <a:fillRect/>
          </a:stretch>
        </p:blipFill>
        <p:spPr>
          <a:xfrm>
            <a:off x="374204" y="769879"/>
            <a:ext cx="2495875" cy="2363350"/>
          </a:xfrm>
          <a:prstGeom prst="rect">
            <a:avLst/>
          </a:prstGeom>
          <a:noFill/>
          <a:ln>
            <a:noFill/>
          </a:ln>
        </p:spPr>
      </p:pic>
      <p:pic>
        <p:nvPicPr>
          <p:cNvPr id="873" name="Google Shape;873;p62"/>
          <p:cNvPicPr preferRelativeResize="0"/>
          <p:nvPr/>
        </p:nvPicPr>
        <p:blipFill>
          <a:blip r:embed="rId4">
            <a:alphaModFix/>
          </a:blip>
          <a:stretch>
            <a:fillRect/>
          </a:stretch>
        </p:blipFill>
        <p:spPr>
          <a:xfrm>
            <a:off x="2931722" y="769877"/>
            <a:ext cx="2389043" cy="2363351"/>
          </a:xfrm>
          <a:prstGeom prst="rect">
            <a:avLst/>
          </a:prstGeom>
          <a:noFill/>
          <a:ln>
            <a:noFill/>
          </a:ln>
        </p:spPr>
      </p:pic>
      <p:sp>
        <p:nvSpPr>
          <p:cNvPr id="874" name="Google Shape;874;p62"/>
          <p:cNvSpPr txBox="1"/>
          <p:nvPr/>
        </p:nvSpPr>
        <p:spPr>
          <a:xfrm>
            <a:off x="6068675" y="1508300"/>
            <a:ext cx="3425700" cy="8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900">
                <a:solidFill>
                  <a:srgbClr val="FB8C00"/>
                </a:solidFill>
                <a:latin typeface="Helvetica Neue"/>
                <a:ea typeface="Helvetica Neue"/>
                <a:cs typeface="Helvetica Neue"/>
                <a:sym typeface="Helvetica Neue"/>
              </a:rPr>
              <a:t>First base board </a:t>
            </a:r>
            <a:endParaRPr b="1" sz="1900">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rPr b="1" lang="it" sz="1900">
                <a:solidFill>
                  <a:srgbClr val="FB8C00"/>
                </a:solidFill>
                <a:latin typeface="Helvetica Neue"/>
                <a:ea typeface="Helvetica Neue"/>
                <a:cs typeface="Helvetica Neue"/>
                <a:sym typeface="Helvetica Neue"/>
              </a:rPr>
              <a:t>(front and back) </a:t>
            </a:r>
            <a:endParaRPr b="1" sz="1900">
              <a:solidFill>
                <a:srgbClr val="FB8C00"/>
              </a:solidFill>
              <a:latin typeface="Helvetica Neue"/>
              <a:ea typeface="Helvetica Neue"/>
              <a:cs typeface="Helvetica Neue"/>
              <a:sym typeface="Helvetica Neue"/>
            </a:endParaRPr>
          </a:p>
        </p:txBody>
      </p:sp>
      <p:cxnSp>
        <p:nvCxnSpPr>
          <p:cNvPr id="875" name="Google Shape;875;p6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876" name="Google Shape;876;p62"/>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description (1)</a:t>
            </a:r>
            <a:endParaRPr sz="2500">
              <a:solidFill>
                <a:srgbClr val="277792"/>
              </a:solidFill>
              <a:latin typeface="Helvetica Neue"/>
              <a:ea typeface="Helvetica Neue"/>
              <a:cs typeface="Helvetica Neue"/>
              <a:sym typeface="Helvetica Neue"/>
            </a:endParaRPr>
          </a:p>
        </p:txBody>
      </p:sp>
      <p:sp>
        <p:nvSpPr>
          <p:cNvPr id="877" name="Google Shape;877;p62"/>
          <p:cNvSpPr txBox="1"/>
          <p:nvPr/>
        </p:nvSpPr>
        <p:spPr>
          <a:xfrm>
            <a:off x="579375" y="3454150"/>
            <a:ext cx="8176800" cy="8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500">
                <a:solidFill>
                  <a:srgbClr val="434343"/>
                </a:solidFill>
                <a:latin typeface="Helvetica Neue"/>
                <a:ea typeface="Helvetica Neue"/>
                <a:cs typeface="Helvetica Neue"/>
                <a:sym typeface="Helvetica Neue"/>
              </a:rPr>
              <a:t>The prototype is designed to host a 64-channel MAPMT with a sensitive area of 18 × 18 mm</a:t>
            </a:r>
            <a:r>
              <a:rPr baseline="30000" lang="it" sz="1500">
                <a:solidFill>
                  <a:srgbClr val="434343"/>
                </a:solidFill>
                <a:latin typeface="Helvetica Neue"/>
                <a:ea typeface="Helvetica Neue"/>
                <a:cs typeface="Helvetica Neue"/>
                <a:sym typeface="Helvetica Neue"/>
              </a:rPr>
              <a:t>2</a:t>
            </a:r>
            <a:r>
              <a:rPr lang="it" sz="1500">
                <a:solidFill>
                  <a:srgbClr val="434343"/>
                </a:solidFill>
                <a:latin typeface="Helvetica Neue"/>
                <a:ea typeface="Helvetica Neue"/>
                <a:cs typeface="Helvetica Neue"/>
                <a:sym typeface="Helvetica Neue"/>
              </a:rPr>
              <a:t> and an anode pitch of 2.54 mm.  </a:t>
            </a:r>
            <a:endParaRPr sz="1800">
              <a:solidFill>
                <a:schemeClr val="dk2"/>
              </a:solidFill>
              <a:latin typeface="Helvetica Neue"/>
              <a:ea typeface="Helvetica Neue"/>
              <a:cs typeface="Helvetica Neue"/>
              <a:sym typeface="Helvetica Neue"/>
            </a:endParaRPr>
          </a:p>
        </p:txBody>
      </p:sp>
      <p:sp>
        <p:nvSpPr>
          <p:cNvPr id="878" name="Google Shape;878;p62"/>
          <p:cNvSpPr/>
          <p:nvPr/>
        </p:nvSpPr>
        <p:spPr>
          <a:xfrm>
            <a:off x="537375" y="3644325"/>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6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6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38</a:t>
            </a:r>
            <a:endParaRPr sz="1100">
              <a:solidFill>
                <a:schemeClr val="lt1"/>
              </a:solidFill>
              <a:latin typeface="Helvetica Neue"/>
              <a:ea typeface="Helvetica Neue"/>
              <a:cs typeface="Helvetica Neue"/>
              <a:sym typeface="Helvetica Neue"/>
            </a:endParaRPr>
          </a:p>
        </p:txBody>
      </p:sp>
      <p:cxnSp>
        <p:nvCxnSpPr>
          <p:cNvPr id="881" name="Google Shape;881;p62"/>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882" name="Google Shape;882;p62"/>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883" name="Google Shape;883;p62"/>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884" name="Google Shape;884;p62"/>
          <p:cNvSpPr/>
          <p:nvPr/>
        </p:nvSpPr>
        <p:spPr>
          <a:xfrm>
            <a:off x="1270600" y="1629100"/>
            <a:ext cx="728100" cy="659400"/>
          </a:xfrm>
          <a:prstGeom prst="rect">
            <a:avLst/>
          </a:prstGeom>
          <a:noFill/>
          <a:ln cap="flat" cmpd="sng" w="2857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85" name="Google Shape;885;p62"/>
          <p:cNvCxnSpPr/>
          <p:nvPr/>
        </p:nvCxnSpPr>
        <p:spPr>
          <a:xfrm rot="10800000">
            <a:off x="4329475" y="1002875"/>
            <a:ext cx="1614900" cy="0"/>
          </a:xfrm>
          <a:prstGeom prst="straightConnector1">
            <a:avLst/>
          </a:prstGeom>
          <a:noFill/>
          <a:ln cap="flat" cmpd="sng" w="28575">
            <a:solidFill>
              <a:srgbClr val="FB8C00"/>
            </a:solidFill>
            <a:prstDash val="solid"/>
            <a:round/>
            <a:headEnd len="med" w="med" type="none"/>
            <a:tailEnd len="med" w="med" type="triangle"/>
          </a:ln>
        </p:spPr>
      </p:cxnSp>
      <p:sp>
        <p:nvSpPr>
          <p:cNvPr id="886" name="Google Shape;886;p62"/>
          <p:cNvSpPr txBox="1"/>
          <p:nvPr/>
        </p:nvSpPr>
        <p:spPr>
          <a:xfrm>
            <a:off x="5979875" y="797500"/>
            <a:ext cx="301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dk2"/>
                </a:solidFill>
              </a:rPr>
              <a:t>Board-to-board connector</a:t>
            </a:r>
            <a:endParaRPr>
              <a:solidFill>
                <a:schemeClr val="dk2"/>
              </a:solidFill>
            </a:endParaRPr>
          </a:p>
        </p:txBody>
      </p:sp>
      <p:sp>
        <p:nvSpPr>
          <p:cNvPr id="887" name="Google Shape;887;p62"/>
          <p:cNvSpPr txBox="1"/>
          <p:nvPr/>
        </p:nvSpPr>
        <p:spPr>
          <a:xfrm>
            <a:off x="3684421" y="4886000"/>
            <a:ext cx="46881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1" name="Shape 891"/>
        <p:cNvGrpSpPr/>
        <p:nvPr/>
      </p:nvGrpSpPr>
      <p:grpSpPr>
        <a:xfrm>
          <a:off x="0" y="0"/>
          <a:ext cx="0" cy="0"/>
          <a:chOff x="0" y="0"/>
          <a:chExt cx="0" cy="0"/>
        </a:xfrm>
      </p:grpSpPr>
      <p:pic>
        <p:nvPicPr>
          <p:cNvPr id="892" name="Google Shape;892;p63"/>
          <p:cNvPicPr preferRelativeResize="0"/>
          <p:nvPr/>
        </p:nvPicPr>
        <p:blipFill>
          <a:blip r:embed="rId3">
            <a:alphaModFix/>
          </a:blip>
          <a:stretch>
            <a:fillRect/>
          </a:stretch>
        </p:blipFill>
        <p:spPr>
          <a:xfrm>
            <a:off x="994000" y="865150"/>
            <a:ext cx="3271625" cy="2533450"/>
          </a:xfrm>
          <a:prstGeom prst="rect">
            <a:avLst/>
          </a:prstGeom>
          <a:noFill/>
          <a:ln>
            <a:noFill/>
          </a:ln>
        </p:spPr>
      </p:pic>
      <p:sp>
        <p:nvSpPr>
          <p:cNvPr id="893" name="Google Shape;893;p63"/>
          <p:cNvSpPr txBox="1"/>
          <p:nvPr/>
        </p:nvSpPr>
        <p:spPr>
          <a:xfrm>
            <a:off x="1136200" y="3627025"/>
            <a:ext cx="6717000" cy="12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8 single-channel amplification systems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1 resistive network to perform analog sum of 8 channels</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p:txBody>
      </p:sp>
      <p:cxnSp>
        <p:nvCxnSpPr>
          <p:cNvPr id="894" name="Google Shape;894;p63"/>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895" name="Google Shape;895;p63"/>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description (2)</a:t>
            </a:r>
            <a:endParaRPr sz="2500">
              <a:solidFill>
                <a:srgbClr val="277792"/>
              </a:solidFill>
              <a:latin typeface="Helvetica Neue"/>
              <a:ea typeface="Helvetica Neue"/>
              <a:cs typeface="Helvetica Neue"/>
              <a:sym typeface="Helvetica Neue"/>
            </a:endParaRPr>
          </a:p>
        </p:txBody>
      </p:sp>
      <p:sp>
        <p:nvSpPr>
          <p:cNvPr id="896" name="Google Shape;896;p63"/>
          <p:cNvSpPr txBox="1"/>
          <p:nvPr/>
        </p:nvSpPr>
        <p:spPr>
          <a:xfrm>
            <a:off x="6585575" y="3380450"/>
            <a:ext cx="3425700" cy="8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900">
                <a:solidFill>
                  <a:srgbClr val="FB8C00"/>
                </a:solidFill>
                <a:latin typeface="Helvetica Neue"/>
                <a:ea typeface="Helvetica Neue"/>
                <a:cs typeface="Helvetica Neue"/>
                <a:sym typeface="Helvetica Neue"/>
              </a:rPr>
              <a:t>Lateral board</a:t>
            </a:r>
            <a:endParaRPr b="1" sz="1900">
              <a:solidFill>
                <a:srgbClr val="FB8C00"/>
              </a:solidFill>
              <a:latin typeface="Helvetica Neue"/>
              <a:ea typeface="Helvetica Neue"/>
              <a:cs typeface="Helvetica Neue"/>
              <a:sym typeface="Helvetica Neue"/>
            </a:endParaRPr>
          </a:p>
        </p:txBody>
      </p:sp>
      <p:sp>
        <p:nvSpPr>
          <p:cNvPr id="897" name="Google Shape;897;p63"/>
          <p:cNvSpPr/>
          <p:nvPr/>
        </p:nvSpPr>
        <p:spPr>
          <a:xfrm>
            <a:off x="1048600" y="38018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63"/>
          <p:cNvSpPr/>
          <p:nvPr/>
        </p:nvSpPr>
        <p:spPr>
          <a:xfrm>
            <a:off x="1048600" y="420325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9" name="Google Shape;899;p63"/>
          <p:cNvPicPr preferRelativeResize="0"/>
          <p:nvPr/>
        </p:nvPicPr>
        <p:blipFill>
          <a:blip r:embed="rId4">
            <a:alphaModFix/>
          </a:blip>
          <a:stretch>
            <a:fillRect/>
          </a:stretch>
        </p:blipFill>
        <p:spPr>
          <a:xfrm>
            <a:off x="4448425" y="865150"/>
            <a:ext cx="3790263" cy="2515299"/>
          </a:xfrm>
          <a:prstGeom prst="rect">
            <a:avLst/>
          </a:prstGeom>
          <a:noFill/>
          <a:ln>
            <a:noFill/>
          </a:ln>
        </p:spPr>
      </p:pic>
      <p:sp>
        <p:nvSpPr>
          <p:cNvPr id="900" name="Google Shape;900;p63"/>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1" name="Google Shape;901;p63"/>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39</a:t>
            </a:r>
            <a:endParaRPr sz="1100">
              <a:solidFill>
                <a:schemeClr val="lt1"/>
              </a:solidFill>
              <a:latin typeface="Helvetica Neue"/>
              <a:ea typeface="Helvetica Neue"/>
              <a:cs typeface="Helvetica Neue"/>
              <a:sym typeface="Helvetica Neue"/>
            </a:endParaRPr>
          </a:p>
        </p:txBody>
      </p:sp>
      <p:cxnSp>
        <p:nvCxnSpPr>
          <p:cNvPr id="902" name="Google Shape;902;p63"/>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03" name="Google Shape;903;p63"/>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04" name="Google Shape;904;p63"/>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905" name="Google Shape;905;p63"/>
          <p:cNvSpPr txBox="1"/>
          <p:nvPr/>
        </p:nvSpPr>
        <p:spPr>
          <a:xfrm>
            <a:off x="3684420" y="4886000"/>
            <a:ext cx="39990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p:nvPr/>
        </p:nvSpPr>
        <p:spPr>
          <a:xfrm>
            <a:off x="358400" y="2155225"/>
            <a:ext cx="8526000" cy="9330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28"/>
          <p:cNvSpPr/>
          <p:nvPr/>
        </p:nvSpPr>
        <p:spPr>
          <a:xfrm>
            <a:off x="358400" y="1030625"/>
            <a:ext cx="8526000" cy="8106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28"/>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Just a few examples </a:t>
            </a:r>
            <a:endParaRPr sz="2500">
              <a:solidFill>
                <a:srgbClr val="277792"/>
              </a:solidFill>
              <a:latin typeface="Helvetica Neue"/>
              <a:ea typeface="Helvetica Neue"/>
              <a:cs typeface="Helvetica Neue"/>
              <a:sym typeface="Helvetica Neue"/>
            </a:endParaRPr>
          </a:p>
        </p:txBody>
      </p:sp>
      <p:cxnSp>
        <p:nvCxnSpPr>
          <p:cNvPr id="151" name="Google Shape;151;p28"/>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52" name="Google Shape;152;p28"/>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28"/>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a:t>
            </a:r>
            <a:endParaRPr sz="1100">
              <a:solidFill>
                <a:schemeClr val="lt1"/>
              </a:solidFill>
              <a:latin typeface="Helvetica Neue"/>
              <a:ea typeface="Helvetica Neue"/>
              <a:cs typeface="Helvetica Neue"/>
              <a:sym typeface="Helvetica Neue"/>
            </a:endParaRPr>
          </a:p>
        </p:txBody>
      </p:sp>
      <p:cxnSp>
        <p:nvCxnSpPr>
          <p:cNvPr id="154" name="Google Shape;154;p28"/>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55" name="Google Shape;155;p28"/>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56" name="Google Shape;156;p28"/>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57" name="Google Shape;157;p28"/>
          <p:cNvSpPr txBox="1"/>
          <p:nvPr/>
        </p:nvSpPr>
        <p:spPr>
          <a:xfrm>
            <a:off x="434100" y="840375"/>
            <a:ext cx="8573700" cy="3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1)</a:t>
            </a:r>
            <a:r>
              <a:rPr b="1" lang="it" sz="1300">
                <a:solidFill>
                  <a:schemeClr val="dk2"/>
                </a:solidFill>
                <a:latin typeface="Helvetica Neue"/>
                <a:ea typeface="Helvetica Neue"/>
                <a:cs typeface="Helvetica Neue"/>
                <a:sym typeface="Helvetica Neue"/>
              </a:rPr>
              <a:t> </a:t>
            </a:r>
            <a:r>
              <a:rPr lang="it" sz="1300">
                <a:solidFill>
                  <a:schemeClr val="dk2"/>
                </a:solidFill>
                <a:latin typeface="Helvetica Neue"/>
                <a:ea typeface="Helvetica Neue"/>
                <a:cs typeface="Helvetica Neue"/>
                <a:sym typeface="Helvetica Neue"/>
              </a:rPr>
              <a:t> </a:t>
            </a:r>
            <a:r>
              <a:rPr b="1" lang="it" sz="1300">
                <a:solidFill>
                  <a:srgbClr val="277792"/>
                </a:solidFill>
                <a:latin typeface="Helvetica Neue"/>
                <a:ea typeface="Helvetica Neue"/>
                <a:cs typeface="Helvetica Neue"/>
                <a:sym typeface="Helvetica Neue"/>
              </a:rPr>
              <a:t>All calorimeters</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None/>
            </a:pPr>
            <a:r>
              <a:rPr lang="it" sz="1200">
                <a:solidFill>
                  <a:schemeClr val="dk2"/>
                </a:solidFill>
                <a:latin typeface="Helvetica Neue"/>
                <a:ea typeface="Helvetica Neue"/>
                <a:cs typeface="Helvetica Neue"/>
                <a:sym typeface="Helvetica Neue"/>
              </a:rPr>
              <a:t>Configurable sums of energy deposit would allow to use the same device for defining trigger towers in different regions (barrel/forward/end-cap) and for different calorimeter sections (e.m./hadronic).</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200">
                <a:solidFill>
                  <a:schemeClr val="dk2"/>
                </a:solidFill>
                <a:latin typeface="Helvetica Neue"/>
                <a:ea typeface="Helvetica Neue"/>
                <a:cs typeface="Helvetica Neue"/>
                <a:sym typeface="Helvetica Neue"/>
              </a:rPr>
              <a:t>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2) E.M. homogeneous calorimeters, like Calice/CMS, with SiPM readout</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Spatial separation of e.m. energy deposits obtained by tuning with energy (p</a:t>
            </a:r>
            <a:r>
              <a:rPr baseline="-25000" lang="it" sz="1200">
                <a:solidFill>
                  <a:schemeClr val="dk2"/>
                </a:solidFill>
                <a:latin typeface="Helvetica Neue"/>
                <a:ea typeface="Helvetica Neue"/>
                <a:cs typeface="Helvetica Neue"/>
                <a:sym typeface="Helvetica Neue"/>
              </a:rPr>
              <a:t>T</a:t>
            </a:r>
            <a:r>
              <a:rPr lang="it" sz="1200">
                <a:solidFill>
                  <a:schemeClr val="dk2"/>
                </a:solidFill>
                <a:latin typeface="Helvetica Neue"/>
                <a:ea typeface="Helvetica Neue"/>
                <a:cs typeface="Helvetica Neue"/>
                <a:sym typeface="Helvetica Neue"/>
              </a:rPr>
              <a:t>) the size of readout cells would improve detection of isolated photons and reconstruction of energy clusters produced by electrons from decays of boosted bosons.</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b="1" sz="10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     </a:t>
            </a:r>
            <a:endParaRPr sz="1100" u="sng">
              <a:solidFill>
                <a:srgbClr val="434343"/>
              </a:solidFill>
              <a:latin typeface="Helvetica Neue"/>
              <a:ea typeface="Helvetica Neue"/>
              <a:cs typeface="Helvetica Neue"/>
              <a:sym typeface="Helvetica Neue"/>
            </a:endParaRPr>
          </a:p>
        </p:txBody>
      </p:sp>
      <p:sp>
        <p:nvSpPr>
          <p:cNvPr id="158" name="Google Shape;158;p28"/>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9" name="Shape 909"/>
        <p:cNvGrpSpPr/>
        <p:nvPr/>
      </p:nvGrpSpPr>
      <p:grpSpPr>
        <a:xfrm>
          <a:off x="0" y="0"/>
          <a:ext cx="0" cy="0"/>
          <a:chOff x="0" y="0"/>
          <a:chExt cx="0" cy="0"/>
        </a:xfrm>
      </p:grpSpPr>
      <p:pic>
        <p:nvPicPr>
          <p:cNvPr id="910" name="Google Shape;910;p64"/>
          <p:cNvPicPr preferRelativeResize="0"/>
          <p:nvPr/>
        </p:nvPicPr>
        <p:blipFill>
          <a:blip r:embed="rId3">
            <a:alphaModFix/>
          </a:blip>
          <a:stretch>
            <a:fillRect/>
          </a:stretch>
        </p:blipFill>
        <p:spPr>
          <a:xfrm>
            <a:off x="395828" y="757722"/>
            <a:ext cx="2334275" cy="2331750"/>
          </a:xfrm>
          <a:prstGeom prst="rect">
            <a:avLst/>
          </a:prstGeom>
          <a:noFill/>
          <a:ln>
            <a:noFill/>
          </a:ln>
        </p:spPr>
      </p:pic>
      <p:pic>
        <p:nvPicPr>
          <p:cNvPr id="911" name="Google Shape;911;p64"/>
          <p:cNvPicPr preferRelativeResize="0"/>
          <p:nvPr/>
        </p:nvPicPr>
        <p:blipFill>
          <a:blip r:embed="rId4">
            <a:alphaModFix/>
          </a:blip>
          <a:stretch>
            <a:fillRect/>
          </a:stretch>
        </p:blipFill>
        <p:spPr>
          <a:xfrm>
            <a:off x="2805025" y="757725"/>
            <a:ext cx="2406224" cy="2331751"/>
          </a:xfrm>
          <a:prstGeom prst="rect">
            <a:avLst/>
          </a:prstGeom>
          <a:noFill/>
          <a:ln>
            <a:noFill/>
          </a:ln>
        </p:spPr>
      </p:pic>
      <p:cxnSp>
        <p:nvCxnSpPr>
          <p:cNvPr id="912" name="Google Shape;912;p64"/>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913" name="Google Shape;913;p64"/>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description (3)</a:t>
            </a:r>
            <a:endParaRPr sz="2500">
              <a:solidFill>
                <a:srgbClr val="277792"/>
              </a:solidFill>
              <a:latin typeface="Helvetica Neue"/>
              <a:ea typeface="Helvetica Neue"/>
              <a:cs typeface="Helvetica Neue"/>
              <a:sym typeface="Helvetica Neue"/>
            </a:endParaRPr>
          </a:p>
        </p:txBody>
      </p:sp>
      <p:sp>
        <p:nvSpPr>
          <p:cNvPr id="914" name="Google Shape;914;p64"/>
          <p:cNvSpPr txBox="1"/>
          <p:nvPr/>
        </p:nvSpPr>
        <p:spPr>
          <a:xfrm>
            <a:off x="6068675" y="1508300"/>
            <a:ext cx="3425700" cy="8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900">
                <a:solidFill>
                  <a:srgbClr val="FB8C00"/>
                </a:solidFill>
                <a:latin typeface="Helvetica Neue"/>
                <a:ea typeface="Helvetica Neue"/>
                <a:cs typeface="Helvetica Neue"/>
                <a:sym typeface="Helvetica Neue"/>
              </a:rPr>
              <a:t>Second</a:t>
            </a:r>
            <a:r>
              <a:rPr b="1" lang="it" sz="1900">
                <a:solidFill>
                  <a:srgbClr val="FB8C00"/>
                </a:solidFill>
                <a:latin typeface="Helvetica Neue"/>
                <a:ea typeface="Helvetica Neue"/>
                <a:cs typeface="Helvetica Neue"/>
                <a:sym typeface="Helvetica Neue"/>
              </a:rPr>
              <a:t> base board </a:t>
            </a:r>
            <a:endParaRPr b="1" sz="1900">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rPr b="1" lang="it" sz="1900">
                <a:solidFill>
                  <a:srgbClr val="FB8C00"/>
                </a:solidFill>
                <a:latin typeface="Helvetica Neue"/>
                <a:ea typeface="Helvetica Neue"/>
                <a:cs typeface="Helvetica Neue"/>
                <a:sym typeface="Helvetica Neue"/>
              </a:rPr>
              <a:t>(front and back) </a:t>
            </a:r>
            <a:endParaRPr b="1" sz="1900">
              <a:solidFill>
                <a:srgbClr val="FB8C00"/>
              </a:solidFill>
              <a:latin typeface="Helvetica Neue"/>
              <a:ea typeface="Helvetica Neue"/>
              <a:cs typeface="Helvetica Neue"/>
              <a:sym typeface="Helvetica Neue"/>
            </a:endParaRPr>
          </a:p>
        </p:txBody>
      </p:sp>
      <p:sp>
        <p:nvSpPr>
          <p:cNvPr id="915" name="Google Shape;915;p64"/>
          <p:cNvSpPr txBox="1"/>
          <p:nvPr/>
        </p:nvSpPr>
        <p:spPr>
          <a:xfrm>
            <a:off x="615225" y="3373263"/>
            <a:ext cx="7956000" cy="13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Final sum stage (final resistive network + amplifier)</a:t>
            </a:r>
            <a:endParaRPr sz="16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Microcontroller and logic level shifters</a:t>
            </a:r>
            <a:endParaRPr sz="16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USB interface</a:t>
            </a:r>
            <a:endParaRPr sz="16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600">
                <a:solidFill>
                  <a:srgbClr val="434343"/>
                </a:solidFill>
                <a:latin typeface="Helvetica Neue"/>
                <a:ea typeface="Helvetica Neue"/>
                <a:cs typeface="Helvetica Neue"/>
                <a:sym typeface="Helvetica Neue"/>
              </a:rPr>
              <a:t>BNC-HV </a:t>
            </a:r>
            <a:endParaRPr sz="1600">
              <a:solidFill>
                <a:srgbClr val="434343"/>
              </a:solidFill>
              <a:latin typeface="Helvetica Neue"/>
              <a:ea typeface="Helvetica Neue"/>
              <a:cs typeface="Helvetica Neue"/>
              <a:sym typeface="Helvetica Neue"/>
            </a:endParaRPr>
          </a:p>
        </p:txBody>
      </p:sp>
      <p:sp>
        <p:nvSpPr>
          <p:cNvPr id="916" name="Google Shape;916;p64"/>
          <p:cNvSpPr/>
          <p:nvPr/>
        </p:nvSpPr>
        <p:spPr>
          <a:xfrm>
            <a:off x="515200" y="35732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64"/>
          <p:cNvSpPr/>
          <p:nvPr/>
        </p:nvSpPr>
        <p:spPr>
          <a:xfrm>
            <a:off x="515200" y="382715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64"/>
          <p:cNvSpPr/>
          <p:nvPr/>
        </p:nvSpPr>
        <p:spPr>
          <a:xfrm>
            <a:off x="515200" y="40811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64"/>
          <p:cNvSpPr/>
          <p:nvPr/>
        </p:nvSpPr>
        <p:spPr>
          <a:xfrm>
            <a:off x="515200" y="4291625"/>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64"/>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1" name="Google Shape;921;p64"/>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40</a:t>
            </a:r>
            <a:endParaRPr sz="1100">
              <a:solidFill>
                <a:schemeClr val="lt1"/>
              </a:solidFill>
              <a:latin typeface="Helvetica Neue"/>
              <a:ea typeface="Helvetica Neue"/>
              <a:cs typeface="Helvetica Neue"/>
              <a:sym typeface="Helvetica Neue"/>
            </a:endParaRPr>
          </a:p>
        </p:txBody>
      </p:sp>
      <p:cxnSp>
        <p:nvCxnSpPr>
          <p:cNvPr id="922" name="Google Shape;922;p64"/>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23" name="Google Shape;923;p64"/>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24" name="Google Shape;924;p64"/>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925" name="Google Shape;925;p64"/>
          <p:cNvSpPr txBox="1"/>
          <p:nvPr/>
        </p:nvSpPr>
        <p:spPr>
          <a:xfrm>
            <a:off x="3684419" y="4886000"/>
            <a:ext cx="38235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9" name="Shape 929"/>
        <p:cNvGrpSpPr/>
        <p:nvPr/>
      </p:nvGrpSpPr>
      <p:grpSpPr>
        <a:xfrm>
          <a:off x="0" y="0"/>
          <a:ext cx="0" cy="0"/>
          <a:chOff x="0" y="0"/>
          <a:chExt cx="0" cy="0"/>
        </a:xfrm>
      </p:grpSpPr>
      <p:cxnSp>
        <p:nvCxnSpPr>
          <p:cNvPr id="930" name="Google Shape;930;p65"/>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931" name="Google Shape;931;p65"/>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Single channel amplification circuit</a:t>
            </a:r>
            <a:endParaRPr sz="2500">
              <a:solidFill>
                <a:srgbClr val="277792"/>
              </a:solidFill>
              <a:latin typeface="Helvetica Neue"/>
              <a:ea typeface="Helvetica Neue"/>
              <a:cs typeface="Helvetica Neue"/>
              <a:sym typeface="Helvetica Neue"/>
            </a:endParaRPr>
          </a:p>
        </p:txBody>
      </p:sp>
      <p:pic>
        <p:nvPicPr>
          <p:cNvPr id="932" name="Google Shape;932;p65"/>
          <p:cNvPicPr preferRelativeResize="0"/>
          <p:nvPr/>
        </p:nvPicPr>
        <p:blipFill>
          <a:blip r:embed="rId3">
            <a:alphaModFix/>
          </a:blip>
          <a:stretch>
            <a:fillRect/>
          </a:stretch>
        </p:blipFill>
        <p:spPr>
          <a:xfrm>
            <a:off x="1602125" y="759025"/>
            <a:ext cx="6101638" cy="4038124"/>
          </a:xfrm>
          <a:prstGeom prst="rect">
            <a:avLst/>
          </a:prstGeom>
          <a:noFill/>
          <a:ln>
            <a:noFill/>
          </a:ln>
        </p:spPr>
      </p:pic>
      <p:sp>
        <p:nvSpPr>
          <p:cNvPr id="933" name="Google Shape;933;p65"/>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4" name="Google Shape;934;p65"/>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41</a:t>
            </a:r>
            <a:endParaRPr sz="1100">
              <a:solidFill>
                <a:schemeClr val="lt1"/>
              </a:solidFill>
              <a:latin typeface="Helvetica Neue"/>
              <a:ea typeface="Helvetica Neue"/>
              <a:cs typeface="Helvetica Neue"/>
              <a:sym typeface="Helvetica Neue"/>
            </a:endParaRPr>
          </a:p>
        </p:txBody>
      </p:sp>
      <p:cxnSp>
        <p:nvCxnSpPr>
          <p:cNvPr id="935" name="Google Shape;935;p65"/>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36" name="Google Shape;936;p65"/>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37" name="Google Shape;937;p65"/>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938" name="Google Shape;938;p65"/>
          <p:cNvSpPr txBox="1"/>
          <p:nvPr/>
        </p:nvSpPr>
        <p:spPr>
          <a:xfrm>
            <a:off x="3684420" y="4886000"/>
            <a:ext cx="4289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939" name="Google Shape;939;p65"/>
          <p:cNvSpPr txBox="1"/>
          <p:nvPr/>
        </p:nvSpPr>
        <p:spPr>
          <a:xfrm>
            <a:off x="3308800" y="3932450"/>
            <a:ext cx="298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FB8C00"/>
                </a:solidFill>
              </a:rPr>
              <a:t>Amplifier</a:t>
            </a:r>
            <a:endParaRPr sz="900">
              <a:solidFill>
                <a:srgbClr val="FB8C00"/>
              </a:solidFill>
            </a:endParaRPr>
          </a:p>
        </p:txBody>
      </p:sp>
      <p:sp>
        <p:nvSpPr>
          <p:cNvPr id="940" name="Google Shape;940;p65"/>
          <p:cNvSpPr txBox="1"/>
          <p:nvPr/>
        </p:nvSpPr>
        <p:spPr>
          <a:xfrm>
            <a:off x="4876375" y="1876025"/>
            <a:ext cx="298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FB8C00"/>
                </a:solidFill>
              </a:rPr>
              <a:t>Switch</a:t>
            </a:r>
            <a:endParaRPr sz="900">
              <a:solidFill>
                <a:srgbClr val="FB8C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cxnSp>
        <p:nvCxnSpPr>
          <p:cNvPr id="945" name="Google Shape;945;p66"/>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946" name="Google Shape;946;p66"/>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8-channels summing network</a:t>
            </a:r>
            <a:endParaRPr sz="2800">
              <a:solidFill>
                <a:srgbClr val="277792"/>
              </a:solidFill>
              <a:latin typeface="Helvetica Neue"/>
              <a:ea typeface="Helvetica Neue"/>
              <a:cs typeface="Helvetica Neue"/>
              <a:sym typeface="Helvetica Neue"/>
            </a:endParaRPr>
          </a:p>
        </p:txBody>
      </p:sp>
      <p:pic>
        <p:nvPicPr>
          <p:cNvPr id="947" name="Google Shape;947;p66"/>
          <p:cNvPicPr preferRelativeResize="0"/>
          <p:nvPr/>
        </p:nvPicPr>
        <p:blipFill>
          <a:blip r:embed="rId3">
            <a:alphaModFix/>
          </a:blip>
          <a:stretch>
            <a:fillRect/>
          </a:stretch>
        </p:blipFill>
        <p:spPr>
          <a:xfrm>
            <a:off x="192950" y="768875"/>
            <a:ext cx="8839201" cy="3856383"/>
          </a:xfrm>
          <a:prstGeom prst="rect">
            <a:avLst/>
          </a:prstGeom>
          <a:noFill/>
          <a:ln>
            <a:noFill/>
          </a:ln>
        </p:spPr>
      </p:pic>
      <p:sp>
        <p:nvSpPr>
          <p:cNvPr id="948" name="Google Shape;948;p66"/>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9" name="Google Shape;949;p66"/>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42</a:t>
            </a:r>
            <a:endParaRPr sz="1100">
              <a:solidFill>
                <a:schemeClr val="lt1"/>
              </a:solidFill>
              <a:latin typeface="Helvetica Neue"/>
              <a:ea typeface="Helvetica Neue"/>
              <a:cs typeface="Helvetica Neue"/>
              <a:sym typeface="Helvetica Neue"/>
            </a:endParaRPr>
          </a:p>
        </p:txBody>
      </p:sp>
      <p:cxnSp>
        <p:nvCxnSpPr>
          <p:cNvPr id="950" name="Google Shape;950;p66"/>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51" name="Google Shape;951;p66"/>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52" name="Google Shape;952;p66"/>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953" name="Google Shape;953;p66"/>
          <p:cNvSpPr txBox="1"/>
          <p:nvPr/>
        </p:nvSpPr>
        <p:spPr>
          <a:xfrm>
            <a:off x="3684419" y="4886000"/>
            <a:ext cx="3418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954" name="Google Shape;954;p66"/>
          <p:cNvSpPr txBox="1"/>
          <p:nvPr/>
        </p:nvSpPr>
        <p:spPr>
          <a:xfrm>
            <a:off x="5213800" y="2027450"/>
            <a:ext cx="2981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FB8C00"/>
                </a:solidFill>
              </a:rPr>
              <a:t>Amplifier</a:t>
            </a:r>
            <a:endParaRPr sz="900">
              <a:solidFill>
                <a:srgbClr val="FB8C00"/>
              </a:solidFill>
            </a:endParaRPr>
          </a:p>
        </p:txBody>
      </p:sp>
      <p:sp>
        <p:nvSpPr>
          <p:cNvPr id="955" name="Google Shape;955;p66"/>
          <p:cNvSpPr txBox="1"/>
          <p:nvPr/>
        </p:nvSpPr>
        <p:spPr>
          <a:xfrm>
            <a:off x="7257500" y="2203475"/>
            <a:ext cx="1936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FB8C00"/>
                </a:solidFill>
              </a:rPr>
              <a:t>Transformer</a:t>
            </a:r>
            <a:endParaRPr sz="900">
              <a:solidFill>
                <a:srgbClr val="FB8C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67"/>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introduction</a:t>
            </a:r>
            <a:endParaRPr sz="2500">
              <a:solidFill>
                <a:srgbClr val="277792"/>
              </a:solidFill>
              <a:latin typeface="Helvetica Neue"/>
              <a:ea typeface="Helvetica Neue"/>
              <a:cs typeface="Helvetica Neue"/>
              <a:sym typeface="Helvetica Neue"/>
            </a:endParaRPr>
          </a:p>
        </p:txBody>
      </p:sp>
      <p:cxnSp>
        <p:nvCxnSpPr>
          <p:cNvPr id="961" name="Google Shape;961;p6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962" name="Google Shape;962;p67"/>
          <p:cNvSpPr txBox="1"/>
          <p:nvPr/>
        </p:nvSpPr>
        <p:spPr>
          <a:xfrm>
            <a:off x="107950" y="916575"/>
            <a:ext cx="8632800" cy="4118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it" sz="1600">
                <a:solidFill>
                  <a:srgbClr val="434343"/>
                </a:solidFill>
                <a:latin typeface="Helvetica Neue"/>
                <a:ea typeface="Helvetica Neue"/>
                <a:cs typeface="Helvetica Neue"/>
                <a:sym typeface="Helvetica Neue"/>
              </a:rPr>
              <a:t>The prototype has been tested in Pisa in terms of pulse </a:t>
            </a:r>
            <a:r>
              <a:rPr lang="it" sz="1600">
                <a:solidFill>
                  <a:srgbClr val="FB8C00"/>
                </a:solidFill>
                <a:latin typeface="Helvetica Neue"/>
                <a:ea typeface="Helvetica Neue"/>
                <a:cs typeface="Helvetica Neue"/>
                <a:sym typeface="Helvetica Neue"/>
              </a:rPr>
              <a:t>shape stability</a:t>
            </a:r>
            <a:r>
              <a:rPr lang="it" sz="1600">
                <a:solidFill>
                  <a:srgbClr val="434343"/>
                </a:solidFill>
                <a:latin typeface="Helvetica Neue"/>
                <a:ea typeface="Helvetica Neue"/>
                <a:cs typeface="Helvetica Neue"/>
                <a:sym typeface="Helvetica Neue"/>
              </a:rPr>
              <a:t> and </a:t>
            </a:r>
            <a:r>
              <a:rPr lang="it" sz="1600">
                <a:solidFill>
                  <a:srgbClr val="FB8C00"/>
                </a:solidFill>
                <a:latin typeface="Helvetica Neue"/>
                <a:ea typeface="Helvetica Neue"/>
                <a:cs typeface="Helvetica Neue"/>
                <a:sym typeface="Helvetica Neue"/>
              </a:rPr>
              <a:t>linearity of the analog sum</a:t>
            </a:r>
            <a:r>
              <a:rPr lang="it" sz="1600">
                <a:solidFill>
                  <a:srgbClr val="434343"/>
                </a:solidFill>
                <a:latin typeface="Helvetica Neue"/>
                <a:ea typeface="Helvetica Neue"/>
                <a:cs typeface="Helvetica Neue"/>
                <a:sym typeface="Helvetica Neue"/>
              </a:rPr>
              <a:t> of an arbitrary number of channels.</a:t>
            </a:r>
            <a:endParaRPr sz="16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rgbClr val="434343"/>
              </a:solidFill>
              <a:latin typeface="Helvetica Neue"/>
              <a:ea typeface="Helvetica Neue"/>
              <a:cs typeface="Helvetica Neue"/>
              <a:sym typeface="Helvetica Neue"/>
            </a:endParaRPr>
          </a:p>
          <a:p>
            <a:pPr indent="0" lvl="0" marL="0" marR="38100" rtl="0" algn="l">
              <a:lnSpc>
                <a:spcPct val="128571"/>
              </a:lnSpc>
              <a:spcBef>
                <a:spcPts val="0"/>
              </a:spcBef>
              <a:spcAft>
                <a:spcPts val="0"/>
              </a:spcAft>
              <a:buClr>
                <a:schemeClr val="dk1"/>
              </a:buClr>
              <a:buSzPts val="1100"/>
              <a:buFont typeface="Arial"/>
              <a:buNone/>
            </a:pPr>
            <a:r>
              <a:rPr lang="it" sz="1600">
                <a:solidFill>
                  <a:srgbClr val="434343"/>
                </a:solidFill>
                <a:highlight>
                  <a:schemeClr val="lt1"/>
                </a:highlight>
                <a:latin typeface="Helvetica Neue"/>
                <a:ea typeface="Helvetica Neue"/>
                <a:cs typeface="Helvetica Neue"/>
                <a:sym typeface="Helvetica Neue"/>
              </a:rPr>
              <a:t>        Various tests were done with </a:t>
            </a:r>
            <a:r>
              <a:rPr lang="it" sz="1600" u="sng">
                <a:solidFill>
                  <a:srgbClr val="434343"/>
                </a:solidFill>
                <a:highlight>
                  <a:schemeClr val="lt1"/>
                </a:highlight>
                <a:latin typeface="Helvetica Neue"/>
                <a:ea typeface="Helvetica Neue"/>
                <a:cs typeface="Helvetica Neue"/>
                <a:sym typeface="Helvetica Neue"/>
              </a:rPr>
              <a:t>two different experimental setups</a:t>
            </a:r>
            <a:r>
              <a:rPr lang="it" sz="1600">
                <a:solidFill>
                  <a:srgbClr val="434343"/>
                </a:solidFill>
                <a:highlight>
                  <a:schemeClr val="lt1"/>
                </a:highlight>
                <a:latin typeface="Helvetica Neue"/>
                <a:ea typeface="Helvetica Neue"/>
                <a:cs typeface="Helvetica Neue"/>
                <a:sym typeface="Helvetica Neue"/>
              </a:rPr>
              <a:t>:</a:t>
            </a:r>
            <a:endParaRPr sz="1600">
              <a:solidFill>
                <a:srgbClr val="434343"/>
              </a:solidFill>
              <a:highlight>
                <a:schemeClr val="lt1"/>
              </a:highlight>
              <a:latin typeface="Helvetica Neue"/>
              <a:ea typeface="Helvetica Neue"/>
              <a:cs typeface="Helvetica Neue"/>
              <a:sym typeface="Helvetica Neue"/>
            </a:endParaRPr>
          </a:p>
          <a:p>
            <a:pPr indent="0" lvl="0" marL="457200" rtl="0" algn="l">
              <a:spcBef>
                <a:spcPts val="0"/>
              </a:spcBef>
              <a:spcAft>
                <a:spcPts val="0"/>
              </a:spcAft>
              <a:buNone/>
            </a:pPr>
            <a:r>
              <a:t/>
            </a:r>
            <a:endParaRPr sz="11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rPr lang="it" sz="1600">
                <a:solidFill>
                  <a:srgbClr val="434343"/>
                </a:solidFill>
                <a:latin typeface="Helvetica Neue"/>
                <a:ea typeface="Helvetica Neue"/>
                <a:cs typeface="Helvetica Neue"/>
                <a:sym typeface="Helvetica Neue"/>
              </a:rPr>
              <a:t>         test of the </a:t>
            </a:r>
            <a:r>
              <a:rPr lang="it" sz="1600">
                <a:solidFill>
                  <a:srgbClr val="FF0000"/>
                </a:solidFill>
                <a:latin typeface="Helvetica Neue"/>
                <a:ea typeface="Helvetica Neue"/>
                <a:cs typeface="Helvetica Neue"/>
                <a:sym typeface="Helvetica Neue"/>
              </a:rPr>
              <a:t>16 central readout channels</a:t>
            </a:r>
            <a:r>
              <a:rPr lang="it" sz="1600">
                <a:solidFill>
                  <a:srgbClr val="434343"/>
                </a:solidFill>
                <a:latin typeface="Helvetica Neue"/>
                <a:ea typeface="Helvetica Neue"/>
                <a:cs typeface="Helvetica Neue"/>
                <a:sym typeface="Helvetica Neue"/>
              </a:rPr>
              <a:t> injecting an </a:t>
            </a:r>
            <a:r>
              <a:rPr lang="it" sz="1600">
                <a:solidFill>
                  <a:srgbClr val="277792"/>
                </a:solidFill>
                <a:latin typeface="Helvetica Neue"/>
                <a:ea typeface="Helvetica Neue"/>
                <a:cs typeface="Helvetica Neue"/>
                <a:sym typeface="Helvetica Neue"/>
              </a:rPr>
              <a:t>input signal</a:t>
            </a:r>
            <a:r>
              <a:rPr lang="it" sz="1600">
                <a:solidFill>
                  <a:srgbClr val="434343"/>
                </a:solidFill>
                <a:latin typeface="Helvetica Neue"/>
                <a:ea typeface="Helvetica Neue"/>
                <a:cs typeface="Helvetica Neue"/>
                <a:sym typeface="Helvetica Neue"/>
              </a:rPr>
              <a:t>  </a:t>
            </a:r>
            <a:endParaRPr sz="16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4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rPr lang="it" sz="1600">
                <a:solidFill>
                  <a:srgbClr val="434343"/>
                </a:solidFill>
                <a:latin typeface="Helvetica Neue"/>
                <a:ea typeface="Helvetica Neue"/>
                <a:cs typeface="Helvetica Neue"/>
                <a:sym typeface="Helvetica Neue"/>
              </a:rPr>
              <a:t>         test of the readout system using a MAPMT and a laser system</a:t>
            </a:r>
            <a:r>
              <a:rPr lang="it" sz="1600">
                <a:solidFill>
                  <a:schemeClr val="dk2"/>
                </a:solidFill>
                <a:latin typeface="Helvetica Neue"/>
                <a:ea typeface="Helvetica Neue"/>
                <a:cs typeface="Helvetica Neue"/>
                <a:sym typeface="Helvetica Neue"/>
              </a:rPr>
              <a:t> </a:t>
            </a:r>
            <a:endParaRPr sz="1600">
              <a:solidFill>
                <a:schemeClr val="dk2"/>
              </a:solidFill>
              <a:latin typeface="Helvetica Neue"/>
              <a:ea typeface="Helvetica Neue"/>
              <a:cs typeface="Helvetica Neue"/>
              <a:sym typeface="Helvetica Neue"/>
            </a:endParaRPr>
          </a:p>
        </p:txBody>
      </p:sp>
      <p:sp>
        <p:nvSpPr>
          <p:cNvPr id="963" name="Google Shape;963;p67"/>
          <p:cNvSpPr/>
          <p:nvPr/>
        </p:nvSpPr>
        <p:spPr>
          <a:xfrm>
            <a:off x="533350" y="18372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67"/>
          <p:cNvSpPr/>
          <p:nvPr/>
        </p:nvSpPr>
        <p:spPr>
          <a:xfrm>
            <a:off x="533350" y="1113000"/>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67"/>
          <p:cNvSpPr/>
          <p:nvPr/>
        </p:nvSpPr>
        <p:spPr>
          <a:xfrm>
            <a:off x="913650" y="2315525"/>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6" name="Google Shape;966;p67"/>
          <p:cNvSpPr/>
          <p:nvPr/>
        </p:nvSpPr>
        <p:spPr>
          <a:xfrm>
            <a:off x="913650" y="260955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67" name="Google Shape;967;p67"/>
          <p:cNvPicPr preferRelativeResize="0"/>
          <p:nvPr/>
        </p:nvPicPr>
        <p:blipFill>
          <a:blip r:embed="rId3">
            <a:alphaModFix/>
          </a:blip>
          <a:stretch>
            <a:fillRect/>
          </a:stretch>
        </p:blipFill>
        <p:spPr>
          <a:xfrm>
            <a:off x="6842725" y="2910800"/>
            <a:ext cx="2117550" cy="1989001"/>
          </a:xfrm>
          <a:prstGeom prst="rect">
            <a:avLst/>
          </a:prstGeom>
          <a:noFill/>
          <a:ln>
            <a:noFill/>
          </a:ln>
        </p:spPr>
      </p:pic>
      <p:sp>
        <p:nvSpPr>
          <p:cNvPr id="968" name="Google Shape;968;p6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9" name="Google Shape;969;p6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43</a:t>
            </a:r>
            <a:endParaRPr sz="1100">
              <a:solidFill>
                <a:schemeClr val="lt1"/>
              </a:solidFill>
              <a:latin typeface="Helvetica Neue"/>
              <a:ea typeface="Helvetica Neue"/>
              <a:cs typeface="Helvetica Neue"/>
              <a:sym typeface="Helvetica Neue"/>
            </a:endParaRPr>
          </a:p>
        </p:txBody>
      </p:sp>
      <p:cxnSp>
        <p:nvCxnSpPr>
          <p:cNvPr id="970" name="Google Shape;970;p67"/>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71" name="Google Shape;971;p67"/>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72" name="Google Shape;972;p67"/>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973" name="Google Shape;973;p67"/>
          <p:cNvSpPr txBox="1"/>
          <p:nvPr/>
        </p:nvSpPr>
        <p:spPr>
          <a:xfrm>
            <a:off x="3684420" y="4886000"/>
            <a:ext cx="4465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7792"/>
        </a:solidFill>
      </p:bgPr>
    </p:bg>
    <p:spTree>
      <p:nvGrpSpPr>
        <p:cNvPr id="977" name="Shape 977"/>
        <p:cNvGrpSpPr/>
        <p:nvPr/>
      </p:nvGrpSpPr>
      <p:grpSpPr>
        <a:xfrm>
          <a:off x="0" y="0"/>
          <a:ext cx="0" cy="0"/>
          <a:chOff x="0" y="0"/>
          <a:chExt cx="0" cy="0"/>
        </a:xfrm>
      </p:grpSpPr>
      <p:sp>
        <p:nvSpPr>
          <p:cNvPr id="978" name="Google Shape;978;p68"/>
          <p:cNvSpPr txBox="1"/>
          <p:nvPr>
            <p:ph type="title"/>
          </p:nvPr>
        </p:nvSpPr>
        <p:spPr>
          <a:xfrm>
            <a:off x="452050" y="898825"/>
            <a:ext cx="8160000" cy="232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lang="it" sz="3000">
                <a:solidFill>
                  <a:schemeClr val="lt1"/>
                </a:solidFill>
                <a:highlight>
                  <a:srgbClr val="277792"/>
                </a:highlight>
                <a:latin typeface="Helvetica Neue"/>
                <a:ea typeface="Helvetica Neue"/>
                <a:cs typeface="Helvetica Neue"/>
                <a:sym typeface="Helvetica Neue"/>
              </a:rPr>
              <a:t>Readout prototype tests with </a:t>
            </a:r>
            <a:r>
              <a:rPr lang="it" sz="3000">
                <a:solidFill>
                  <a:srgbClr val="FB8C00"/>
                </a:solidFill>
                <a:highlight>
                  <a:srgbClr val="277792"/>
                </a:highlight>
                <a:latin typeface="Helvetica Neue"/>
                <a:ea typeface="Helvetica Neue"/>
                <a:cs typeface="Helvetica Neue"/>
                <a:sym typeface="Helvetica Neue"/>
              </a:rPr>
              <a:t>signal injection</a:t>
            </a:r>
            <a:endParaRPr sz="3000">
              <a:solidFill>
                <a:srgbClr val="FB8C00"/>
              </a:solidFill>
              <a:highlight>
                <a:srgbClr val="277792"/>
              </a:highlight>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2" name="Shape 982"/>
        <p:cNvGrpSpPr/>
        <p:nvPr/>
      </p:nvGrpSpPr>
      <p:grpSpPr>
        <a:xfrm>
          <a:off x="0" y="0"/>
          <a:ext cx="0" cy="0"/>
          <a:chOff x="0" y="0"/>
          <a:chExt cx="0" cy="0"/>
        </a:xfrm>
      </p:grpSpPr>
      <p:sp>
        <p:nvSpPr>
          <p:cNvPr id="983" name="Google Shape;983;p69"/>
          <p:cNvSpPr txBox="1"/>
          <p:nvPr/>
        </p:nvSpPr>
        <p:spPr>
          <a:xfrm>
            <a:off x="560450" y="887705"/>
            <a:ext cx="4224000" cy="20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rgbClr val="434343"/>
                </a:solidFill>
                <a:latin typeface="Helvetica Neue"/>
                <a:ea typeface="Helvetica Neue"/>
                <a:cs typeface="Helvetica Neue"/>
                <a:sym typeface="Helvetica Neue"/>
              </a:rPr>
              <a:t>Input signal used to test the 3 readout prototype amplification stages.</a:t>
            </a:r>
            <a:endParaRPr sz="15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500">
                <a:solidFill>
                  <a:srgbClr val="434343"/>
                </a:solidFill>
                <a:latin typeface="Helvetica Neue"/>
                <a:ea typeface="Helvetica Neue"/>
                <a:cs typeface="Helvetica Neue"/>
                <a:sym typeface="Helvetica Neue"/>
              </a:rPr>
              <a:t>Generated by differentiating a square pulse with a 60 pF capacitor </a:t>
            </a:r>
            <a:r>
              <a:rPr lang="it" sz="1500" u="sng">
                <a:solidFill>
                  <a:srgbClr val="434343"/>
                </a:solidFill>
                <a:latin typeface="Helvetica Neue"/>
                <a:ea typeface="Helvetica Neue"/>
                <a:cs typeface="Helvetica Neue"/>
                <a:sym typeface="Helvetica Neue"/>
              </a:rPr>
              <a:t>to simulate the signal produced by a PMT</a:t>
            </a:r>
            <a:r>
              <a:rPr lang="it" sz="1500">
                <a:solidFill>
                  <a:srgbClr val="434343"/>
                </a:solidFill>
                <a:latin typeface="Helvetica Neue"/>
                <a:ea typeface="Helvetica Neue"/>
                <a:cs typeface="Helvetica Neue"/>
                <a:sym typeface="Helvetica Neue"/>
              </a:rPr>
              <a:t>.</a:t>
            </a:r>
            <a:endParaRPr sz="1500">
              <a:solidFill>
                <a:srgbClr val="434343"/>
              </a:solidFill>
              <a:latin typeface="Helvetica Neue"/>
              <a:ea typeface="Helvetica Neue"/>
              <a:cs typeface="Helvetica Neue"/>
              <a:sym typeface="Helvetica Neue"/>
            </a:endParaRPr>
          </a:p>
        </p:txBody>
      </p:sp>
      <p:sp>
        <p:nvSpPr>
          <p:cNvPr id="984" name="Google Shape;984;p69"/>
          <p:cNvSpPr/>
          <p:nvPr/>
        </p:nvSpPr>
        <p:spPr>
          <a:xfrm>
            <a:off x="518450" y="1064488"/>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69"/>
          <p:cNvSpPr/>
          <p:nvPr/>
        </p:nvSpPr>
        <p:spPr>
          <a:xfrm>
            <a:off x="518450" y="1763788"/>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69"/>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Input signal</a:t>
            </a:r>
            <a:endParaRPr sz="2500">
              <a:solidFill>
                <a:srgbClr val="277792"/>
              </a:solidFill>
              <a:latin typeface="Helvetica Neue"/>
              <a:ea typeface="Helvetica Neue"/>
              <a:cs typeface="Helvetica Neue"/>
              <a:sym typeface="Helvetica Neue"/>
            </a:endParaRPr>
          </a:p>
        </p:txBody>
      </p:sp>
      <p:cxnSp>
        <p:nvCxnSpPr>
          <p:cNvPr id="987" name="Google Shape;987;p69"/>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988" name="Google Shape;988;p6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9" name="Google Shape;989;p6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45</a:t>
            </a:r>
            <a:endParaRPr sz="1100">
              <a:solidFill>
                <a:schemeClr val="lt1"/>
              </a:solidFill>
              <a:latin typeface="Helvetica Neue"/>
              <a:ea typeface="Helvetica Neue"/>
              <a:cs typeface="Helvetica Neue"/>
              <a:sym typeface="Helvetica Neue"/>
            </a:endParaRPr>
          </a:p>
        </p:txBody>
      </p:sp>
      <p:cxnSp>
        <p:nvCxnSpPr>
          <p:cNvPr id="990" name="Google Shape;990;p6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991" name="Google Shape;991;p6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992" name="Google Shape;992;p6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pic>
        <p:nvPicPr>
          <p:cNvPr id="993" name="Google Shape;993;p69"/>
          <p:cNvPicPr preferRelativeResize="0"/>
          <p:nvPr/>
        </p:nvPicPr>
        <p:blipFill>
          <a:blip r:embed="rId3">
            <a:alphaModFix/>
          </a:blip>
          <a:stretch>
            <a:fillRect/>
          </a:stretch>
        </p:blipFill>
        <p:spPr>
          <a:xfrm>
            <a:off x="4836375" y="711225"/>
            <a:ext cx="3346899" cy="1989575"/>
          </a:xfrm>
          <a:prstGeom prst="rect">
            <a:avLst/>
          </a:prstGeom>
          <a:noFill/>
          <a:ln>
            <a:noFill/>
          </a:ln>
        </p:spPr>
      </p:pic>
      <p:sp>
        <p:nvSpPr>
          <p:cNvPr id="994" name="Google Shape;994;p69"/>
          <p:cNvSpPr txBox="1"/>
          <p:nvPr/>
        </p:nvSpPr>
        <p:spPr>
          <a:xfrm>
            <a:off x="3684419" y="4886000"/>
            <a:ext cx="3924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8" name="Shape 998"/>
        <p:cNvGrpSpPr/>
        <p:nvPr/>
      </p:nvGrpSpPr>
      <p:grpSpPr>
        <a:xfrm>
          <a:off x="0" y="0"/>
          <a:ext cx="0" cy="0"/>
          <a:chOff x="0" y="0"/>
          <a:chExt cx="0" cy="0"/>
        </a:xfrm>
      </p:grpSpPr>
      <p:pic>
        <p:nvPicPr>
          <p:cNvPr id="999" name="Google Shape;999;p70"/>
          <p:cNvPicPr preferRelativeResize="0"/>
          <p:nvPr/>
        </p:nvPicPr>
        <p:blipFill>
          <a:blip r:embed="rId3">
            <a:alphaModFix/>
          </a:blip>
          <a:stretch>
            <a:fillRect/>
          </a:stretch>
        </p:blipFill>
        <p:spPr>
          <a:xfrm>
            <a:off x="775025" y="2874825"/>
            <a:ext cx="3519924" cy="1951375"/>
          </a:xfrm>
          <a:prstGeom prst="rect">
            <a:avLst/>
          </a:prstGeom>
          <a:noFill/>
          <a:ln>
            <a:noFill/>
          </a:ln>
        </p:spPr>
      </p:pic>
      <p:pic>
        <p:nvPicPr>
          <p:cNvPr id="1000" name="Google Shape;1000;p70"/>
          <p:cNvPicPr preferRelativeResize="0"/>
          <p:nvPr/>
        </p:nvPicPr>
        <p:blipFill>
          <a:blip r:embed="rId4">
            <a:alphaModFix/>
          </a:blip>
          <a:stretch>
            <a:fillRect/>
          </a:stretch>
        </p:blipFill>
        <p:spPr>
          <a:xfrm>
            <a:off x="4836375" y="711225"/>
            <a:ext cx="3346899" cy="1989575"/>
          </a:xfrm>
          <a:prstGeom prst="rect">
            <a:avLst/>
          </a:prstGeom>
          <a:noFill/>
          <a:ln>
            <a:noFill/>
          </a:ln>
        </p:spPr>
      </p:pic>
      <p:sp>
        <p:nvSpPr>
          <p:cNvPr id="1001" name="Google Shape;1001;p70"/>
          <p:cNvSpPr txBox="1"/>
          <p:nvPr/>
        </p:nvSpPr>
        <p:spPr>
          <a:xfrm>
            <a:off x="560450" y="887705"/>
            <a:ext cx="4224000" cy="20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500">
                <a:solidFill>
                  <a:srgbClr val="434343"/>
                </a:solidFill>
                <a:latin typeface="Helvetica Neue"/>
                <a:ea typeface="Helvetica Neue"/>
                <a:cs typeface="Helvetica Neue"/>
                <a:sym typeface="Helvetica Neue"/>
              </a:rPr>
              <a:t>Input signal used to test the 3 readout prototype amplification stages.</a:t>
            </a:r>
            <a:endParaRPr sz="15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500">
                <a:solidFill>
                  <a:srgbClr val="434343"/>
                </a:solidFill>
                <a:latin typeface="Helvetica Neue"/>
                <a:ea typeface="Helvetica Neue"/>
                <a:cs typeface="Helvetica Neue"/>
                <a:sym typeface="Helvetica Neue"/>
              </a:rPr>
              <a:t>Generated by differentiating a square pulse with a 60 pF capacitor </a:t>
            </a:r>
            <a:r>
              <a:rPr lang="it" sz="1500" u="sng">
                <a:solidFill>
                  <a:srgbClr val="434343"/>
                </a:solidFill>
                <a:latin typeface="Helvetica Neue"/>
                <a:ea typeface="Helvetica Neue"/>
                <a:cs typeface="Helvetica Neue"/>
                <a:sym typeface="Helvetica Neue"/>
              </a:rPr>
              <a:t>to simulate the signal produced by a PMT</a:t>
            </a:r>
            <a:r>
              <a:rPr lang="it" sz="1500">
                <a:solidFill>
                  <a:srgbClr val="434343"/>
                </a:solidFill>
                <a:latin typeface="Helvetica Neue"/>
                <a:ea typeface="Helvetica Neue"/>
                <a:cs typeface="Helvetica Neue"/>
                <a:sym typeface="Helvetica Neue"/>
              </a:rPr>
              <a:t>.</a:t>
            </a:r>
            <a:endParaRPr sz="1500">
              <a:solidFill>
                <a:srgbClr val="434343"/>
              </a:solidFill>
              <a:latin typeface="Helvetica Neue"/>
              <a:ea typeface="Helvetica Neue"/>
              <a:cs typeface="Helvetica Neue"/>
              <a:sym typeface="Helvetica Neue"/>
            </a:endParaRPr>
          </a:p>
        </p:txBody>
      </p:sp>
      <p:pic>
        <p:nvPicPr>
          <p:cNvPr id="1002" name="Google Shape;1002;p70"/>
          <p:cNvPicPr preferRelativeResize="0"/>
          <p:nvPr/>
        </p:nvPicPr>
        <p:blipFill>
          <a:blip r:embed="rId5">
            <a:alphaModFix/>
          </a:blip>
          <a:stretch>
            <a:fillRect/>
          </a:stretch>
        </p:blipFill>
        <p:spPr>
          <a:xfrm>
            <a:off x="4872450" y="2874825"/>
            <a:ext cx="3556201" cy="1989575"/>
          </a:xfrm>
          <a:prstGeom prst="rect">
            <a:avLst/>
          </a:prstGeom>
          <a:noFill/>
          <a:ln>
            <a:noFill/>
          </a:ln>
        </p:spPr>
      </p:pic>
      <p:sp>
        <p:nvSpPr>
          <p:cNvPr id="1003" name="Google Shape;1003;p70"/>
          <p:cNvSpPr/>
          <p:nvPr/>
        </p:nvSpPr>
        <p:spPr>
          <a:xfrm>
            <a:off x="3918501" y="3207150"/>
            <a:ext cx="376500" cy="1761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04" name="Google Shape;1004;p70"/>
          <p:cNvSpPr/>
          <p:nvPr/>
        </p:nvSpPr>
        <p:spPr>
          <a:xfrm>
            <a:off x="7897525" y="3343275"/>
            <a:ext cx="504300" cy="1968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05" name="Google Shape;1005;p70"/>
          <p:cNvSpPr/>
          <p:nvPr/>
        </p:nvSpPr>
        <p:spPr>
          <a:xfrm>
            <a:off x="518450" y="1064488"/>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0"/>
          <p:cNvSpPr/>
          <p:nvPr/>
        </p:nvSpPr>
        <p:spPr>
          <a:xfrm>
            <a:off x="518450" y="1763788"/>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0"/>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Input signal</a:t>
            </a:r>
            <a:endParaRPr sz="2500">
              <a:solidFill>
                <a:srgbClr val="277792"/>
              </a:solidFill>
              <a:latin typeface="Helvetica Neue"/>
              <a:ea typeface="Helvetica Neue"/>
              <a:cs typeface="Helvetica Neue"/>
              <a:sym typeface="Helvetica Neue"/>
            </a:endParaRPr>
          </a:p>
        </p:txBody>
      </p:sp>
      <p:cxnSp>
        <p:nvCxnSpPr>
          <p:cNvPr id="1008" name="Google Shape;1008;p7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009" name="Google Shape;1009;p7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0" name="Google Shape;1010;p7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46</a:t>
            </a:r>
            <a:endParaRPr sz="1100">
              <a:solidFill>
                <a:schemeClr val="lt1"/>
              </a:solidFill>
              <a:latin typeface="Helvetica Neue"/>
              <a:ea typeface="Helvetica Neue"/>
              <a:cs typeface="Helvetica Neue"/>
              <a:sym typeface="Helvetica Neue"/>
            </a:endParaRPr>
          </a:p>
        </p:txBody>
      </p:sp>
      <p:cxnSp>
        <p:nvCxnSpPr>
          <p:cNvPr id="1011" name="Google Shape;1011;p70"/>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012" name="Google Shape;1012;p70"/>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013" name="Google Shape;1013;p70"/>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014" name="Google Shape;1014;p70"/>
          <p:cNvSpPr txBox="1"/>
          <p:nvPr/>
        </p:nvSpPr>
        <p:spPr>
          <a:xfrm>
            <a:off x="3684421" y="4886000"/>
            <a:ext cx="4600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8" name="Shape 1018"/>
        <p:cNvGrpSpPr/>
        <p:nvPr/>
      </p:nvGrpSpPr>
      <p:grpSpPr>
        <a:xfrm>
          <a:off x="0" y="0"/>
          <a:ext cx="0" cy="0"/>
          <a:chOff x="0" y="0"/>
          <a:chExt cx="0" cy="0"/>
        </a:xfrm>
      </p:grpSpPr>
      <p:pic>
        <p:nvPicPr>
          <p:cNvPr id="1019" name="Google Shape;1019;p71"/>
          <p:cNvPicPr preferRelativeResize="0"/>
          <p:nvPr/>
        </p:nvPicPr>
        <p:blipFill>
          <a:blip r:embed="rId3">
            <a:alphaModFix/>
          </a:blip>
          <a:stretch>
            <a:fillRect/>
          </a:stretch>
        </p:blipFill>
        <p:spPr>
          <a:xfrm>
            <a:off x="4981375" y="732500"/>
            <a:ext cx="3355052" cy="2112324"/>
          </a:xfrm>
          <a:prstGeom prst="rect">
            <a:avLst/>
          </a:prstGeom>
          <a:noFill/>
          <a:ln>
            <a:noFill/>
          </a:ln>
        </p:spPr>
      </p:pic>
      <p:pic>
        <p:nvPicPr>
          <p:cNvPr id="1020" name="Google Shape;1020;p71"/>
          <p:cNvPicPr preferRelativeResize="0"/>
          <p:nvPr/>
        </p:nvPicPr>
        <p:blipFill>
          <a:blip r:embed="rId4">
            <a:alphaModFix/>
          </a:blip>
          <a:stretch>
            <a:fillRect/>
          </a:stretch>
        </p:blipFill>
        <p:spPr>
          <a:xfrm>
            <a:off x="5048575" y="3024575"/>
            <a:ext cx="3174975" cy="1894874"/>
          </a:xfrm>
          <a:prstGeom prst="rect">
            <a:avLst/>
          </a:prstGeom>
          <a:noFill/>
          <a:ln>
            <a:noFill/>
          </a:ln>
        </p:spPr>
      </p:pic>
      <p:sp>
        <p:nvSpPr>
          <p:cNvPr id="1021" name="Google Shape;1021;p71"/>
          <p:cNvSpPr txBox="1"/>
          <p:nvPr/>
        </p:nvSpPr>
        <p:spPr>
          <a:xfrm>
            <a:off x="544275" y="1125125"/>
            <a:ext cx="4027800" cy="9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Landau fit function to calculate the amplitude and the baseline of the signal for the</a:t>
            </a:r>
            <a:r>
              <a:rPr lang="it">
                <a:solidFill>
                  <a:schemeClr val="dk1"/>
                </a:solidFill>
                <a:latin typeface="Helvetica Neue"/>
                <a:ea typeface="Helvetica Neue"/>
                <a:cs typeface="Helvetica Neue"/>
                <a:sym typeface="Helvetica Neue"/>
              </a:rPr>
              <a:t> </a:t>
            </a:r>
            <a:r>
              <a:rPr lang="it">
                <a:solidFill>
                  <a:srgbClr val="277792"/>
                </a:solidFill>
                <a:latin typeface="Helvetica Neue"/>
                <a:ea typeface="Helvetica Neue"/>
                <a:cs typeface="Helvetica Neue"/>
                <a:sym typeface="Helvetica Neue"/>
              </a:rPr>
              <a:t>rise time</a:t>
            </a:r>
            <a:r>
              <a:rPr lang="it">
                <a:solidFill>
                  <a:schemeClr val="dk1"/>
                </a:solidFill>
                <a:latin typeface="Helvetica Neue"/>
                <a:ea typeface="Helvetica Neue"/>
                <a:cs typeface="Helvetica Neue"/>
                <a:sym typeface="Helvetica Neue"/>
              </a:rPr>
              <a:t> </a:t>
            </a:r>
            <a:r>
              <a:rPr lang="it">
                <a:solidFill>
                  <a:srgbClr val="434343"/>
                </a:solidFill>
                <a:latin typeface="Helvetica Neue"/>
                <a:ea typeface="Helvetica Neue"/>
                <a:cs typeface="Helvetica Neue"/>
                <a:sym typeface="Helvetica Neue"/>
              </a:rPr>
              <a:t>evaluation.</a:t>
            </a:r>
            <a:r>
              <a:rPr lang="it">
                <a:solidFill>
                  <a:schemeClr val="dk1"/>
                </a:solidFill>
              </a:rPr>
              <a:t> </a:t>
            </a:r>
            <a:endParaRPr>
              <a:solidFill>
                <a:schemeClr val="dk1"/>
              </a:solidFill>
            </a:endParaRPr>
          </a:p>
        </p:txBody>
      </p:sp>
      <p:sp>
        <p:nvSpPr>
          <p:cNvPr id="1022" name="Google Shape;1022;p71"/>
          <p:cNvSpPr txBox="1"/>
          <p:nvPr/>
        </p:nvSpPr>
        <p:spPr>
          <a:xfrm>
            <a:off x="646450" y="3132075"/>
            <a:ext cx="4107900" cy="10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Old Standard TT"/>
              <a:ea typeface="Old Standard TT"/>
              <a:cs typeface="Old Standard TT"/>
              <a:sym typeface="Old Standard TT"/>
            </a:endParaRPr>
          </a:p>
        </p:txBody>
      </p:sp>
      <p:sp>
        <p:nvSpPr>
          <p:cNvPr id="1023" name="Google Shape;1023;p71"/>
          <p:cNvSpPr txBox="1"/>
          <p:nvPr/>
        </p:nvSpPr>
        <p:spPr>
          <a:xfrm>
            <a:off x="554175" y="3378900"/>
            <a:ext cx="3256500" cy="6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Output signal rise times are</a:t>
            </a:r>
            <a:r>
              <a:rPr lang="it">
                <a:solidFill>
                  <a:srgbClr val="0D0D0D"/>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 2.7 ns</a:t>
            </a:r>
            <a:r>
              <a:rPr lang="it">
                <a:solidFill>
                  <a:srgbClr val="0D0D0D"/>
                </a:solidFill>
                <a:latin typeface="Helvetica Neue"/>
                <a:ea typeface="Helvetica Neue"/>
                <a:cs typeface="Helvetica Neue"/>
                <a:sym typeface="Helvetica Neue"/>
              </a:rPr>
              <a:t>.</a:t>
            </a:r>
            <a:endParaRPr>
              <a:solidFill>
                <a:srgbClr val="0D0D0D"/>
              </a:solidFill>
              <a:latin typeface="Helvetica Neue"/>
              <a:ea typeface="Helvetica Neue"/>
              <a:cs typeface="Helvetica Neue"/>
              <a:sym typeface="Helvetica Neue"/>
            </a:endParaRPr>
          </a:p>
        </p:txBody>
      </p:sp>
      <p:sp>
        <p:nvSpPr>
          <p:cNvPr id="1024" name="Google Shape;1024;p71"/>
          <p:cNvSpPr/>
          <p:nvPr/>
        </p:nvSpPr>
        <p:spPr>
          <a:xfrm>
            <a:off x="502275" y="1304188"/>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1"/>
          <p:cNvSpPr/>
          <p:nvPr/>
        </p:nvSpPr>
        <p:spPr>
          <a:xfrm>
            <a:off x="7861762" y="3365749"/>
            <a:ext cx="361800" cy="1494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26" name="Google Shape;1026;p71"/>
          <p:cNvSpPr txBox="1"/>
          <p:nvPr/>
        </p:nvSpPr>
        <p:spPr>
          <a:xfrm>
            <a:off x="10116000" y="1850300"/>
            <a:ext cx="392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Old Standard TT"/>
              <a:ea typeface="Old Standard TT"/>
              <a:cs typeface="Old Standard TT"/>
              <a:sym typeface="Old Standard TT"/>
            </a:endParaRPr>
          </a:p>
        </p:txBody>
      </p:sp>
      <p:sp>
        <p:nvSpPr>
          <p:cNvPr id="1027" name="Google Shape;1027;p71"/>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2500">
                <a:solidFill>
                  <a:srgbClr val="277792"/>
                </a:solidFill>
                <a:latin typeface="Helvetica Neue"/>
                <a:ea typeface="Helvetica Neue"/>
                <a:cs typeface="Helvetica Neue"/>
                <a:sym typeface="Helvetica Neue"/>
              </a:rPr>
              <a:t>Single channel output signals: rise time</a:t>
            </a:r>
            <a:endParaRPr sz="2500">
              <a:solidFill>
                <a:srgbClr val="277792"/>
              </a:solidFill>
              <a:latin typeface="Helvetica Neue"/>
              <a:ea typeface="Helvetica Neue"/>
              <a:cs typeface="Helvetica Neue"/>
              <a:sym typeface="Helvetica Neue"/>
            </a:endParaRPr>
          </a:p>
        </p:txBody>
      </p:sp>
      <p:cxnSp>
        <p:nvCxnSpPr>
          <p:cNvPr id="1028" name="Google Shape;1028;p71"/>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029" name="Google Shape;1029;p71"/>
          <p:cNvSpPr/>
          <p:nvPr/>
        </p:nvSpPr>
        <p:spPr>
          <a:xfrm>
            <a:off x="487150" y="3565400"/>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7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1" name="Google Shape;1031;p71"/>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47</a:t>
            </a:r>
            <a:endParaRPr sz="1100">
              <a:solidFill>
                <a:schemeClr val="lt1"/>
              </a:solidFill>
              <a:latin typeface="Helvetica Neue"/>
              <a:ea typeface="Helvetica Neue"/>
              <a:cs typeface="Helvetica Neue"/>
              <a:sym typeface="Helvetica Neue"/>
            </a:endParaRPr>
          </a:p>
        </p:txBody>
      </p:sp>
      <p:cxnSp>
        <p:nvCxnSpPr>
          <p:cNvPr id="1032" name="Google Shape;1032;p71"/>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033" name="Google Shape;1033;p71"/>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034" name="Google Shape;1034;p71"/>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035" name="Google Shape;1035;p71"/>
          <p:cNvSpPr txBox="1"/>
          <p:nvPr/>
        </p:nvSpPr>
        <p:spPr>
          <a:xfrm>
            <a:off x="3684420" y="4886000"/>
            <a:ext cx="42489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9" name="Shape 1039"/>
        <p:cNvGrpSpPr/>
        <p:nvPr/>
      </p:nvGrpSpPr>
      <p:grpSpPr>
        <a:xfrm>
          <a:off x="0" y="0"/>
          <a:ext cx="0" cy="0"/>
          <a:chOff x="0" y="0"/>
          <a:chExt cx="0" cy="0"/>
        </a:xfrm>
      </p:grpSpPr>
      <p:pic>
        <p:nvPicPr>
          <p:cNvPr id="1040" name="Google Shape;1040;p72"/>
          <p:cNvPicPr preferRelativeResize="0"/>
          <p:nvPr/>
        </p:nvPicPr>
        <p:blipFill rotWithShape="1">
          <a:blip r:embed="rId3">
            <a:alphaModFix/>
          </a:blip>
          <a:srcRect b="0" l="3150" r="-3149" t="0"/>
          <a:stretch/>
        </p:blipFill>
        <p:spPr>
          <a:xfrm>
            <a:off x="4572000" y="690125"/>
            <a:ext cx="4283651" cy="2305150"/>
          </a:xfrm>
          <a:prstGeom prst="rect">
            <a:avLst/>
          </a:prstGeom>
          <a:noFill/>
          <a:ln>
            <a:noFill/>
          </a:ln>
        </p:spPr>
      </p:pic>
      <p:pic>
        <p:nvPicPr>
          <p:cNvPr id="1041" name="Google Shape;1041;p72"/>
          <p:cNvPicPr preferRelativeResize="0"/>
          <p:nvPr/>
        </p:nvPicPr>
        <p:blipFill>
          <a:blip r:embed="rId4">
            <a:alphaModFix/>
          </a:blip>
          <a:stretch>
            <a:fillRect/>
          </a:stretch>
        </p:blipFill>
        <p:spPr>
          <a:xfrm>
            <a:off x="230000" y="3070575"/>
            <a:ext cx="2881025" cy="1839350"/>
          </a:xfrm>
          <a:prstGeom prst="rect">
            <a:avLst/>
          </a:prstGeom>
          <a:noFill/>
          <a:ln>
            <a:noFill/>
          </a:ln>
        </p:spPr>
      </p:pic>
      <p:pic>
        <p:nvPicPr>
          <p:cNvPr id="1042" name="Google Shape;1042;p72"/>
          <p:cNvPicPr preferRelativeResize="0"/>
          <p:nvPr/>
        </p:nvPicPr>
        <p:blipFill>
          <a:blip r:embed="rId5">
            <a:alphaModFix/>
          </a:blip>
          <a:stretch>
            <a:fillRect/>
          </a:stretch>
        </p:blipFill>
        <p:spPr>
          <a:xfrm>
            <a:off x="3127000" y="3083400"/>
            <a:ext cx="2845775" cy="1803050"/>
          </a:xfrm>
          <a:prstGeom prst="rect">
            <a:avLst/>
          </a:prstGeom>
          <a:noFill/>
          <a:ln>
            <a:noFill/>
          </a:ln>
        </p:spPr>
      </p:pic>
      <p:pic>
        <p:nvPicPr>
          <p:cNvPr id="1043" name="Google Shape;1043;p72"/>
          <p:cNvPicPr preferRelativeResize="0"/>
          <p:nvPr/>
        </p:nvPicPr>
        <p:blipFill>
          <a:blip r:embed="rId6">
            <a:alphaModFix/>
          </a:blip>
          <a:stretch>
            <a:fillRect/>
          </a:stretch>
        </p:blipFill>
        <p:spPr>
          <a:xfrm>
            <a:off x="6009525" y="3121050"/>
            <a:ext cx="2930925" cy="1839350"/>
          </a:xfrm>
          <a:prstGeom prst="rect">
            <a:avLst/>
          </a:prstGeom>
          <a:noFill/>
          <a:ln>
            <a:noFill/>
          </a:ln>
        </p:spPr>
      </p:pic>
      <p:sp>
        <p:nvSpPr>
          <p:cNvPr id="1044" name="Google Shape;1044;p72"/>
          <p:cNvSpPr txBox="1"/>
          <p:nvPr/>
        </p:nvSpPr>
        <p:spPr>
          <a:xfrm>
            <a:off x="542177" y="644475"/>
            <a:ext cx="3919200" cy="7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800">
              <a:solidFill>
                <a:schemeClr val="dk1"/>
              </a:solidFill>
              <a:latin typeface="Old Standard TT"/>
              <a:ea typeface="Old Standard TT"/>
              <a:cs typeface="Old Standard TT"/>
              <a:sym typeface="Old Standard TT"/>
            </a:endParaRPr>
          </a:p>
        </p:txBody>
      </p:sp>
      <p:sp>
        <p:nvSpPr>
          <p:cNvPr id="1045" name="Google Shape;1045;p72"/>
          <p:cNvSpPr txBox="1"/>
          <p:nvPr/>
        </p:nvSpPr>
        <p:spPr>
          <a:xfrm>
            <a:off x="514954" y="846300"/>
            <a:ext cx="3699000" cy="15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Jitter values</a:t>
            </a:r>
            <a:r>
              <a:rPr lang="it">
                <a:solidFill>
                  <a:schemeClr val="dk1"/>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 50 ps</a:t>
            </a:r>
            <a:r>
              <a:rPr lang="it">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rPr lang="it">
                <a:solidFill>
                  <a:srgbClr val="434343"/>
                </a:solidFill>
                <a:latin typeface="Helvetica Neue"/>
                <a:ea typeface="Helvetica Neue"/>
                <a:cs typeface="Helvetica Neue"/>
                <a:sym typeface="Helvetica Neue"/>
              </a:rPr>
              <a:t>Good temporal stability for this type of readout system;</a:t>
            </a:r>
            <a:endParaRPr>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rPr lang="it">
                <a:solidFill>
                  <a:srgbClr val="434343"/>
                </a:solidFill>
                <a:latin typeface="Helvetica Neue"/>
                <a:ea typeface="Helvetica Neue"/>
                <a:cs typeface="Helvetica Neue"/>
                <a:sym typeface="Helvetica Neue"/>
              </a:rPr>
              <a:t>Output jitter compatible with the input jitter </a:t>
            </a:r>
            <a:r>
              <a:rPr lang="it" sz="1900">
                <a:solidFill>
                  <a:srgbClr val="434343"/>
                </a:solidFill>
                <a:latin typeface="Helvetica Neue"/>
                <a:ea typeface="Helvetica Neue"/>
                <a:cs typeface="Helvetica Neue"/>
                <a:sym typeface="Helvetica Neue"/>
              </a:rPr>
              <a:t>→</a:t>
            </a:r>
            <a:r>
              <a:rPr lang="it" sz="1900">
                <a:solidFill>
                  <a:schemeClr val="dk1"/>
                </a:solidFill>
                <a:latin typeface="Helvetica Neue"/>
                <a:ea typeface="Helvetica Neue"/>
                <a:cs typeface="Helvetica Neue"/>
                <a:sym typeface="Helvetica Neue"/>
              </a:rPr>
              <a:t> </a:t>
            </a:r>
            <a:r>
              <a:rPr lang="it">
                <a:solidFill>
                  <a:srgbClr val="FB8C00"/>
                </a:solidFill>
                <a:latin typeface="Helvetica Neue"/>
                <a:ea typeface="Helvetica Neue"/>
                <a:cs typeface="Helvetica Neue"/>
                <a:sym typeface="Helvetica Neue"/>
              </a:rPr>
              <a:t>good data transmission</a:t>
            </a:r>
            <a:r>
              <a:rPr lang="it">
                <a:solidFill>
                  <a:schemeClr val="dk1"/>
                </a:solidFill>
                <a:latin typeface="Helvetica Neue"/>
                <a:ea typeface="Helvetica Neue"/>
                <a:cs typeface="Helvetica Neue"/>
                <a:sym typeface="Helvetica Neue"/>
              </a:rPr>
              <a:t> </a:t>
            </a:r>
            <a:r>
              <a:rPr lang="it">
                <a:solidFill>
                  <a:srgbClr val="434343"/>
                </a:solidFill>
                <a:latin typeface="Helvetica Neue"/>
                <a:ea typeface="Helvetica Neue"/>
                <a:cs typeface="Helvetica Neue"/>
                <a:sym typeface="Helvetica Neue"/>
              </a:rPr>
              <a:t>through the readout prototype.</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1046" name="Google Shape;1046;p72"/>
          <p:cNvSpPr/>
          <p:nvPr/>
        </p:nvSpPr>
        <p:spPr>
          <a:xfrm>
            <a:off x="455500" y="1033275"/>
            <a:ext cx="399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2"/>
          <p:cNvSpPr/>
          <p:nvPr/>
        </p:nvSpPr>
        <p:spPr>
          <a:xfrm>
            <a:off x="4445500" y="742177"/>
            <a:ext cx="179700" cy="193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48" name="Google Shape;1048;p72"/>
          <p:cNvSpPr txBox="1"/>
          <p:nvPr/>
        </p:nvSpPr>
        <p:spPr>
          <a:xfrm rot="-5400000">
            <a:off x="3643900" y="717186"/>
            <a:ext cx="17829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solidFill>
                  <a:schemeClr val="dk1"/>
                </a:solidFill>
              </a:rPr>
              <a:t>Amplitude [mV]</a:t>
            </a:r>
            <a:endParaRPr sz="1000">
              <a:solidFill>
                <a:schemeClr val="dk1"/>
              </a:solidFill>
            </a:endParaRPr>
          </a:p>
        </p:txBody>
      </p:sp>
      <p:sp>
        <p:nvSpPr>
          <p:cNvPr id="1049" name="Google Shape;1049;p72"/>
          <p:cNvSpPr txBox="1"/>
          <p:nvPr/>
        </p:nvSpPr>
        <p:spPr>
          <a:xfrm rot="-5400000">
            <a:off x="3643900" y="1940136"/>
            <a:ext cx="17829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000">
                <a:solidFill>
                  <a:schemeClr val="dk1"/>
                </a:solidFill>
              </a:rPr>
              <a:t>Amplitude [mV]</a:t>
            </a:r>
            <a:endParaRPr sz="1000">
              <a:solidFill>
                <a:schemeClr val="dk1"/>
              </a:solidFill>
            </a:endParaRPr>
          </a:p>
        </p:txBody>
      </p:sp>
      <p:cxnSp>
        <p:nvCxnSpPr>
          <p:cNvPr id="1050" name="Google Shape;1050;p7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051" name="Google Shape;1051;p72"/>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2500">
                <a:solidFill>
                  <a:srgbClr val="277792"/>
                </a:solidFill>
                <a:latin typeface="Helvetica Neue"/>
                <a:ea typeface="Helvetica Neue"/>
                <a:cs typeface="Helvetica Neue"/>
                <a:sym typeface="Helvetica Neue"/>
              </a:rPr>
              <a:t>Single channel output signals: jitter time</a:t>
            </a:r>
            <a:endParaRPr sz="2500">
              <a:solidFill>
                <a:srgbClr val="277792"/>
              </a:solidFill>
              <a:latin typeface="Helvetica Neue"/>
              <a:ea typeface="Helvetica Neue"/>
              <a:cs typeface="Helvetica Neue"/>
              <a:sym typeface="Helvetica Neue"/>
            </a:endParaRPr>
          </a:p>
        </p:txBody>
      </p:sp>
      <p:sp>
        <p:nvSpPr>
          <p:cNvPr id="1052" name="Google Shape;1052;p72"/>
          <p:cNvSpPr/>
          <p:nvPr/>
        </p:nvSpPr>
        <p:spPr>
          <a:xfrm>
            <a:off x="796725" y="1420350"/>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3" name="Google Shape;1053;p72"/>
          <p:cNvSpPr/>
          <p:nvPr/>
        </p:nvSpPr>
        <p:spPr>
          <a:xfrm>
            <a:off x="796725" y="2070675"/>
            <a:ext cx="157200" cy="96300"/>
          </a:xfrm>
          <a:prstGeom prst="rightArrow">
            <a:avLst>
              <a:gd fmla="val 50000" name="adj1"/>
              <a:gd fmla="val 50000" name="adj2"/>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4" name="Google Shape;1054;p7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5" name="Google Shape;1055;p7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48</a:t>
            </a:r>
            <a:endParaRPr sz="1100">
              <a:solidFill>
                <a:schemeClr val="lt1"/>
              </a:solidFill>
              <a:latin typeface="Helvetica Neue"/>
              <a:ea typeface="Helvetica Neue"/>
              <a:cs typeface="Helvetica Neue"/>
              <a:sym typeface="Helvetica Neue"/>
            </a:endParaRPr>
          </a:p>
        </p:txBody>
      </p:sp>
      <p:cxnSp>
        <p:nvCxnSpPr>
          <p:cNvPr id="1056" name="Google Shape;1056;p72"/>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057" name="Google Shape;1057;p72"/>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058" name="Google Shape;1058;p72"/>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059" name="Google Shape;1059;p72"/>
          <p:cNvSpPr/>
          <p:nvPr/>
        </p:nvSpPr>
        <p:spPr>
          <a:xfrm>
            <a:off x="2715312" y="3548039"/>
            <a:ext cx="324900" cy="119100"/>
          </a:xfrm>
          <a:prstGeom prst="rect">
            <a:avLst/>
          </a:prstGeom>
          <a:no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60" name="Google Shape;1060;p72"/>
          <p:cNvSpPr/>
          <p:nvPr/>
        </p:nvSpPr>
        <p:spPr>
          <a:xfrm>
            <a:off x="8536239" y="3518363"/>
            <a:ext cx="354300" cy="119100"/>
          </a:xfrm>
          <a:prstGeom prst="rect">
            <a:avLst/>
          </a:prstGeom>
          <a:no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61" name="Google Shape;1061;p72"/>
          <p:cNvSpPr/>
          <p:nvPr/>
        </p:nvSpPr>
        <p:spPr>
          <a:xfrm>
            <a:off x="5606987" y="3536464"/>
            <a:ext cx="324900" cy="119100"/>
          </a:xfrm>
          <a:prstGeom prst="rect">
            <a:avLst/>
          </a:prstGeom>
          <a:noFill/>
          <a:ln cap="flat" cmpd="sng" w="9525">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62" name="Google Shape;1062;p72"/>
          <p:cNvSpPr txBox="1"/>
          <p:nvPr/>
        </p:nvSpPr>
        <p:spPr>
          <a:xfrm>
            <a:off x="3684420" y="4886000"/>
            <a:ext cx="4411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6" name="Shape 1066"/>
        <p:cNvGrpSpPr/>
        <p:nvPr/>
      </p:nvGrpSpPr>
      <p:grpSpPr>
        <a:xfrm>
          <a:off x="0" y="0"/>
          <a:ext cx="0" cy="0"/>
          <a:chOff x="0" y="0"/>
          <a:chExt cx="0" cy="0"/>
        </a:xfrm>
      </p:grpSpPr>
      <p:sp>
        <p:nvSpPr>
          <p:cNvPr id="1067" name="Google Shape;1067;p73"/>
          <p:cNvSpPr txBox="1"/>
          <p:nvPr/>
        </p:nvSpPr>
        <p:spPr>
          <a:xfrm>
            <a:off x="360350" y="699484"/>
            <a:ext cx="5082300" cy="13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Old Standard TT"/>
              <a:ea typeface="Old Standard TT"/>
              <a:cs typeface="Old Standard TT"/>
              <a:sym typeface="Old Standard TT"/>
            </a:endParaRPr>
          </a:p>
        </p:txBody>
      </p:sp>
      <p:pic>
        <p:nvPicPr>
          <p:cNvPr id="1068" name="Google Shape;1068;p73"/>
          <p:cNvPicPr preferRelativeResize="0"/>
          <p:nvPr/>
        </p:nvPicPr>
        <p:blipFill>
          <a:blip r:embed="rId3">
            <a:alphaModFix/>
          </a:blip>
          <a:stretch>
            <a:fillRect/>
          </a:stretch>
        </p:blipFill>
        <p:spPr>
          <a:xfrm>
            <a:off x="598100" y="833325"/>
            <a:ext cx="4103277" cy="2547224"/>
          </a:xfrm>
          <a:prstGeom prst="rect">
            <a:avLst/>
          </a:prstGeom>
          <a:noFill/>
          <a:ln>
            <a:noFill/>
          </a:ln>
        </p:spPr>
      </p:pic>
      <p:pic>
        <p:nvPicPr>
          <p:cNvPr id="1069" name="Google Shape;1069;p73"/>
          <p:cNvPicPr preferRelativeResize="0"/>
          <p:nvPr/>
        </p:nvPicPr>
        <p:blipFill rotWithShape="1">
          <a:blip r:embed="rId4">
            <a:alphaModFix/>
          </a:blip>
          <a:srcRect b="0" l="0" r="0" t="0"/>
          <a:stretch/>
        </p:blipFill>
        <p:spPr>
          <a:xfrm>
            <a:off x="4741025" y="810000"/>
            <a:ext cx="3839949" cy="2600951"/>
          </a:xfrm>
          <a:prstGeom prst="rect">
            <a:avLst/>
          </a:prstGeom>
          <a:noFill/>
          <a:ln>
            <a:noFill/>
          </a:ln>
        </p:spPr>
      </p:pic>
      <p:sp>
        <p:nvSpPr>
          <p:cNvPr id="1070" name="Google Shape;1070;p73"/>
          <p:cNvSpPr txBox="1"/>
          <p:nvPr/>
        </p:nvSpPr>
        <p:spPr>
          <a:xfrm>
            <a:off x="844200" y="3681550"/>
            <a:ext cx="7760400" cy="10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Rise time value </a:t>
            </a:r>
            <a:r>
              <a:rPr lang="it" sz="1300">
                <a:solidFill>
                  <a:srgbClr val="FB8C00"/>
                </a:solidFill>
                <a:latin typeface="Helvetica Neue"/>
                <a:ea typeface="Helvetica Neue"/>
                <a:cs typeface="Helvetica Neue"/>
                <a:sym typeface="Helvetica Neue"/>
              </a:rPr>
              <a:t>compatible</a:t>
            </a:r>
            <a:r>
              <a:rPr lang="it" sz="1300">
                <a:solidFill>
                  <a:schemeClr val="dk1"/>
                </a:solidFill>
                <a:latin typeface="Helvetica Neue"/>
                <a:ea typeface="Helvetica Neue"/>
                <a:cs typeface="Helvetica Neue"/>
                <a:sym typeface="Helvetica Neue"/>
              </a:rPr>
              <a:t> </a:t>
            </a:r>
            <a:r>
              <a:rPr lang="it" sz="1300">
                <a:solidFill>
                  <a:srgbClr val="434343"/>
                </a:solidFill>
                <a:latin typeface="Helvetica Neue"/>
                <a:ea typeface="Helvetica Neue"/>
                <a:cs typeface="Helvetica Neue"/>
                <a:sym typeface="Helvetica Neue"/>
              </a:rPr>
              <a:t>within one standard deviation with the rise time of the individual channels.</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The operation carried out by the resistive networks to sum the analog signals</a:t>
            </a:r>
            <a:r>
              <a:rPr lang="it" sz="1300">
                <a:solidFill>
                  <a:schemeClr val="dk1"/>
                </a:solidFill>
                <a:latin typeface="Helvetica Neue"/>
                <a:ea typeface="Helvetica Neue"/>
                <a:cs typeface="Helvetica Neue"/>
                <a:sym typeface="Helvetica Neue"/>
              </a:rPr>
              <a:t> </a:t>
            </a:r>
            <a:r>
              <a:rPr lang="it" sz="1300">
                <a:solidFill>
                  <a:srgbClr val="FB8C00"/>
                </a:solidFill>
                <a:latin typeface="Helvetica Neue"/>
                <a:ea typeface="Helvetica Neue"/>
                <a:cs typeface="Helvetica Neue"/>
                <a:sym typeface="Helvetica Neue"/>
              </a:rPr>
              <a:t>does not alter the shape of the outputs</a:t>
            </a:r>
            <a:r>
              <a:rPr lang="it" sz="1300">
                <a:solidFill>
                  <a:srgbClr val="434343"/>
                </a:solidFill>
                <a:latin typeface="Helvetica Neue"/>
                <a:ea typeface="Helvetica Neue"/>
                <a:cs typeface="Helvetica Neue"/>
                <a:sym typeface="Helvetica Neue"/>
              </a:rPr>
              <a:t>.</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
        <p:nvSpPr>
          <p:cNvPr id="1071" name="Google Shape;1071;p73"/>
          <p:cNvSpPr/>
          <p:nvPr/>
        </p:nvSpPr>
        <p:spPr>
          <a:xfrm>
            <a:off x="726000" y="3857475"/>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3"/>
          <p:cNvSpPr/>
          <p:nvPr/>
        </p:nvSpPr>
        <p:spPr>
          <a:xfrm>
            <a:off x="726000" y="4254700"/>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3"/>
          <p:cNvSpPr/>
          <p:nvPr/>
        </p:nvSpPr>
        <p:spPr>
          <a:xfrm>
            <a:off x="8180914" y="1295191"/>
            <a:ext cx="387600" cy="199200"/>
          </a:xfrm>
          <a:prstGeom prst="rect">
            <a:avLst/>
          </a:prstGeom>
          <a:noFill/>
          <a:ln cap="flat" cmpd="sng" w="19050">
            <a:solidFill>
              <a:srgbClr val="FB8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74" name="Google Shape;1074;p73"/>
          <p:cNvSpPr txBox="1"/>
          <p:nvPr/>
        </p:nvSpPr>
        <p:spPr>
          <a:xfrm>
            <a:off x="8733500" y="3810891"/>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24</a:t>
            </a:r>
            <a:endParaRPr sz="1100">
              <a:solidFill>
                <a:schemeClr val="lt1"/>
              </a:solidFill>
              <a:latin typeface="Helvetica Neue"/>
              <a:ea typeface="Helvetica Neue"/>
              <a:cs typeface="Helvetica Neue"/>
              <a:sym typeface="Helvetica Neue"/>
            </a:endParaRPr>
          </a:p>
        </p:txBody>
      </p:sp>
      <p:cxnSp>
        <p:nvCxnSpPr>
          <p:cNvPr id="1075" name="Google Shape;1075;p73"/>
          <p:cNvCxnSpPr/>
          <p:nvPr/>
        </p:nvCxnSpPr>
        <p:spPr>
          <a:xfrm>
            <a:off x="8575875" y="3830645"/>
            <a:ext cx="5100" cy="41400"/>
          </a:xfrm>
          <a:prstGeom prst="straightConnector1">
            <a:avLst/>
          </a:prstGeom>
          <a:noFill/>
          <a:ln cap="flat" cmpd="sng" w="19050">
            <a:solidFill>
              <a:schemeClr val="lt1"/>
            </a:solidFill>
            <a:prstDash val="solid"/>
            <a:round/>
            <a:headEnd len="med" w="med" type="none"/>
            <a:tailEnd len="med" w="med" type="none"/>
          </a:ln>
        </p:spPr>
      </p:cxnSp>
      <p:cxnSp>
        <p:nvCxnSpPr>
          <p:cNvPr id="1076" name="Google Shape;1076;p73"/>
          <p:cNvCxnSpPr/>
          <p:nvPr/>
        </p:nvCxnSpPr>
        <p:spPr>
          <a:xfrm>
            <a:off x="1641675" y="4059245"/>
            <a:ext cx="5100" cy="41400"/>
          </a:xfrm>
          <a:prstGeom prst="straightConnector1">
            <a:avLst/>
          </a:prstGeom>
          <a:noFill/>
          <a:ln cap="flat" cmpd="sng" w="19050">
            <a:solidFill>
              <a:schemeClr val="lt1"/>
            </a:solidFill>
            <a:prstDash val="solid"/>
            <a:round/>
            <a:headEnd len="med" w="med" type="none"/>
            <a:tailEnd len="med" w="med" type="none"/>
          </a:ln>
        </p:spPr>
      </p:cxnSp>
      <p:cxnSp>
        <p:nvCxnSpPr>
          <p:cNvPr id="1077" name="Google Shape;1077;p73"/>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078" name="Google Shape;1078;p73"/>
          <p:cNvSpPr txBox="1"/>
          <p:nvPr/>
        </p:nvSpPr>
        <p:spPr>
          <a:xfrm>
            <a:off x="228600" y="69125"/>
            <a:ext cx="8024400" cy="12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500">
                <a:solidFill>
                  <a:srgbClr val="277792"/>
                </a:solidFill>
                <a:highlight>
                  <a:srgbClr val="FFFFFF"/>
                </a:highlight>
                <a:latin typeface="Helvetica Neue"/>
                <a:ea typeface="Helvetica Neue"/>
                <a:cs typeface="Helvetica Neue"/>
                <a:sym typeface="Helvetica Neue"/>
              </a:rPr>
              <a:t>Signal stability as a function of the number of channels</a:t>
            </a:r>
            <a:r>
              <a:rPr lang="it" sz="2000">
                <a:solidFill>
                  <a:srgbClr val="2E5C7C"/>
                </a:solidFill>
                <a:highlight>
                  <a:srgbClr val="FFFFFF"/>
                </a:highlight>
              </a:rPr>
              <a:t> </a:t>
            </a:r>
            <a:endParaRPr sz="2800">
              <a:solidFill>
                <a:srgbClr val="2E5C7C"/>
              </a:solidFill>
            </a:endParaRPr>
          </a:p>
        </p:txBody>
      </p:sp>
      <p:sp>
        <p:nvSpPr>
          <p:cNvPr id="1079" name="Google Shape;1079;p73"/>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0" name="Google Shape;1080;p73"/>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49</a:t>
            </a:r>
            <a:endParaRPr sz="1100">
              <a:solidFill>
                <a:schemeClr val="lt1"/>
              </a:solidFill>
              <a:latin typeface="Helvetica Neue"/>
              <a:ea typeface="Helvetica Neue"/>
              <a:cs typeface="Helvetica Neue"/>
              <a:sym typeface="Helvetica Neue"/>
            </a:endParaRPr>
          </a:p>
        </p:txBody>
      </p:sp>
      <p:cxnSp>
        <p:nvCxnSpPr>
          <p:cNvPr id="1081" name="Google Shape;1081;p73"/>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082" name="Google Shape;1082;p73"/>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083" name="Google Shape;1083;p73"/>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084" name="Google Shape;1084;p73"/>
          <p:cNvSpPr/>
          <p:nvPr/>
        </p:nvSpPr>
        <p:spPr>
          <a:xfrm>
            <a:off x="1821625" y="812925"/>
            <a:ext cx="1645200" cy="176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085" name="Google Shape;1085;p73"/>
          <p:cNvSpPr txBox="1"/>
          <p:nvPr/>
        </p:nvSpPr>
        <p:spPr>
          <a:xfrm>
            <a:off x="1645475" y="752100"/>
            <a:ext cx="2498700" cy="1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Sum signal of the 16 tested channels</a:t>
            </a:r>
            <a:endParaRPr sz="1100">
              <a:solidFill>
                <a:srgbClr val="434343"/>
              </a:solidFill>
              <a:latin typeface="Helvetica Neue"/>
              <a:ea typeface="Helvetica Neue"/>
              <a:cs typeface="Helvetica Neue"/>
              <a:sym typeface="Helvetica Neue"/>
            </a:endParaRPr>
          </a:p>
        </p:txBody>
      </p:sp>
      <p:sp>
        <p:nvSpPr>
          <p:cNvPr id="1086" name="Google Shape;1086;p73"/>
          <p:cNvSpPr txBox="1"/>
          <p:nvPr/>
        </p:nvSpPr>
        <p:spPr>
          <a:xfrm>
            <a:off x="3684419" y="4886000"/>
            <a:ext cx="39180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p:nvPr/>
        </p:nvSpPr>
        <p:spPr>
          <a:xfrm>
            <a:off x="358400" y="3402225"/>
            <a:ext cx="8526000" cy="8715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 name="Google Shape;164;p29"/>
          <p:cNvSpPr/>
          <p:nvPr/>
        </p:nvSpPr>
        <p:spPr>
          <a:xfrm>
            <a:off x="358400" y="2155225"/>
            <a:ext cx="8526000" cy="9330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 name="Google Shape;165;p29"/>
          <p:cNvSpPr/>
          <p:nvPr/>
        </p:nvSpPr>
        <p:spPr>
          <a:xfrm>
            <a:off x="358400" y="1030625"/>
            <a:ext cx="8526000" cy="810600"/>
          </a:xfrm>
          <a:prstGeom prst="roundRect">
            <a:avLst>
              <a:gd fmla="val 16667" name="adj"/>
            </a:avLst>
          </a:prstGeom>
          <a:solidFill>
            <a:schemeClr val="lt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9"/>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Just a few examples </a:t>
            </a:r>
            <a:endParaRPr sz="2500">
              <a:solidFill>
                <a:srgbClr val="277792"/>
              </a:solidFill>
              <a:latin typeface="Helvetica Neue"/>
              <a:ea typeface="Helvetica Neue"/>
              <a:cs typeface="Helvetica Neue"/>
              <a:sym typeface="Helvetica Neue"/>
            </a:endParaRPr>
          </a:p>
        </p:txBody>
      </p:sp>
      <p:cxnSp>
        <p:nvCxnSpPr>
          <p:cNvPr id="167" name="Google Shape;167;p29"/>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68" name="Google Shape;168;p2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a:t>
            </a:r>
            <a:endParaRPr sz="1100">
              <a:solidFill>
                <a:schemeClr val="lt1"/>
              </a:solidFill>
              <a:latin typeface="Helvetica Neue"/>
              <a:ea typeface="Helvetica Neue"/>
              <a:cs typeface="Helvetica Neue"/>
              <a:sym typeface="Helvetica Neue"/>
            </a:endParaRPr>
          </a:p>
        </p:txBody>
      </p:sp>
      <p:cxnSp>
        <p:nvCxnSpPr>
          <p:cNvPr id="170" name="Google Shape;170;p2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71" name="Google Shape;171;p2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72" name="Google Shape;172;p2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73" name="Google Shape;173;p29"/>
          <p:cNvSpPr txBox="1"/>
          <p:nvPr/>
        </p:nvSpPr>
        <p:spPr>
          <a:xfrm>
            <a:off x="434100" y="840375"/>
            <a:ext cx="8573700" cy="3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1)</a:t>
            </a:r>
            <a:r>
              <a:rPr b="1" lang="it" sz="1300">
                <a:solidFill>
                  <a:schemeClr val="dk2"/>
                </a:solidFill>
                <a:latin typeface="Helvetica Neue"/>
                <a:ea typeface="Helvetica Neue"/>
                <a:cs typeface="Helvetica Neue"/>
                <a:sym typeface="Helvetica Neue"/>
              </a:rPr>
              <a:t> </a:t>
            </a:r>
            <a:r>
              <a:rPr lang="it" sz="1300">
                <a:solidFill>
                  <a:schemeClr val="dk2"/>
                </a:solidFill>
                <a:latin typeface="Helvetica Neue"/>
                <a:ea typeface="Helvetica Neue"/>
                <a:cs typeface="Helvetica Neue"/>
                <a:sym typeface="Helvetica Neue"/>
              </a:rPr>
              <a:t> </a:t>
            </a:r>
            <a:r>
              <a:rPr b="1" lang="it" sz="1300">
                <a:solidFill>
                  <a:srgbClr val="277792"/>
                </a:solidFill>
                <a:latin typeface="Helvetica Neue"/>
                <a:ea typeface="Helvetica Neue"/>
                <a:cs typeface="Helvetica Neue"/>
                <a:sym typeface="Helvetica Neue"/>
              </a:rPr>
              <a:t>All calorimeters</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None/>
            </a:pPr>
            <a:r>
              <a:rPr lang="it" sz="1200">
                <a:solidFill>
                  <a:schemeClr val="dk2"/>
                </a:solidFill>
                <a:latin typeface="Helvetica Neue"/>
                <a:ea typeface="Helvetica Neue"/>
                <a:cs typeface="Helvetica Neue"/>
                <a:sym typeface="Helvetica Neue"/>
              </a:rPr>
              <a:t>Configurable sums of energy deposit would allow to use the same device for defining trigger towers in different regions (barrel/forward/end-cap) and for different calorimeter sections (e.m./hadronic).</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200">
                <a:solidFill>
                  <a:schemeClr val="dk2"/>
                </a:solidFill>
                <a:latin typeface="Helvetica Neue"/>
                <a:ea typeface="Helvetica Neue"/>
                <a:cs typeface="Helvetica Neue"/>
                <a:sym typeface="Helvetica Neue"/>
              </a:rPr>
              <a:t>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2) E.M. homogeneous calorimeters, like Calice/CMS, with SiPM readout</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Spatial separation of e.m. energy deposits obtained by tuning with energy (p</a:t>
            </a:r>
            <a:r>
              <a:rPr baseline="-25000" lang="it" sz="1200">
                <a:solidFill>
                  <a:schemeClr val="dk2"/>
                </a:solidFill>
                <a:latin typeface="Helvetica Neue"/>
                <a:ea typeface="Helvetica Neue"/>
                <a:cs typeface="Helvetica Neue"/>
                <a:sym typeface="Helvetica Neue"/>
              </a:rPr>
              <a:t>T</a:t>
            </a:r>
            <a:r>
              <a:rPr lang="it" sz="1200">
                <a:solidFill>
                  <a:schemeClr val="dk2"/>
                </a:solidFill>
                <a:latin typeface="Helvetica Neue"/>
                <a:ea typeface="Helvetica Neue"/>
                <a:cs typeface="Helvetica Neue"/>
                <a:sym typeface="Helvetica Neue"/>
              </a:rPr>
              <a:t>) the size of readout cells would improve detection of isolated photons and reconstruction of energy clusters produced by electrons from decays of boosted bosons.</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lang="it" sz="1200">
                <a:solidFill>
                  <a:schemeClr val="dk2"/>
                </a:solidFill>
                <a:latin typeface="Helvetica Neue"/>
                <a:ea typeface="Helvetica Neue"/>
                <a:cs typeface="Helvetica Neue"/>
                <a:sym typeface="Helvetica Neue"/>
              </a:rPr>
              <a:t> </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rPr b="1" lang="it" sz="1300">
                <a:solidFill>
                  <a:srgbClr val="277792"/>
                </a:solidFill>
                <a:latin typeface="Helvetica Neue"/>
                <a:ea typeface="Helvetica Neue"/>
                <a:cs typeface="Helvetica Neue"/>
                <a:sym typeface="Helvetica Neue"/>
              </a:rPr>
              <a:t>3) Hadron sampling calorimeters à TileCal (ALLEGRO HCAL barrel), with SiPM readout</a:t>
            </a:r>
            <a:endParaRPr b="1" sz="1300">
              <a:solidFill>
                <a:srgbClr val="277792"/>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rPr lang="it" sz="1200">
                <a:solidFill>
                  <a:schemeClr val="dk2"/>
                </a:solidFill>
                <a:latin typeface="Helvetica Neue"/>
                <a:ea typeface="Helvetica Neue"/>
                <a:cs typeface="Helvetica Neue"/>
                <a:sym typeface="Helvetica Neue"/>
              </a:rPr>
              <a:t>Dynamics definition of Regions of Interest (ROIs) for energy deposits would improve both the separation of small radius jets and the definition of the contour of merged jets in hadronic decays  of boosted particles.</a:t>
            </a:r>
            <a:endParaRPr sz="1200">
              <a:solidFill>
                <a:schemeClr val="dk2"/>
              </a:solidFill>
              <a:latin typeface="Helvetica Neue"/>
              <a:ea typeface="Helvetica Neue"/>
              <a:cs typeface="Helvetica Neue"/>
              <a:sym typeface="Helvetica Neue"/>
            </a:endParaRPr>
          </a:p>
          <a:p>
            <a:pPr indent="0" lvl="0" marL="0" rtl="0" algn="l">
              <a:spcBef>
                <a:spcPts val="0"/>
              </a:spcBef>
              <a:spcAft>
                <a:spcPts val="0"/>
              </a:spcAft>
              <a:buNone/>
            </a:pPr>
            <a:r>
              <a:t/>
            </a:r>
            <a:endParaRPr b="1" sz="10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rgbClr val="434343"/>
                </a:solidFill>
                <a:latin typeface="Helvetica Neue"/>
                <a:ea typeface="Helvetica Neue"/>
                <a:cs typeface="Helvetica Neue"/>
                <a:sym typeface="Helvetica Neue"/>
              </a:rPr>
              <a:t>     </a:t>
            </a:r>
            <a:endParaRPr sz="1100" u="sng">
              <a:solidFill>
                <a:srgbClr val="434343"/>
              </a:solidFill>
              <a:latin typeface="Helvetica Neue"/>
              <a:ea typeface="Helvetica Neue"/>
              <a:cs typeface="Helvetica Neue"/>
              <a:sym typeface="Helvetica Neue"/>
            </a:endParaRPr>
          </a:p>
        </p:txBody>
      </p:sp>
      <p:sp>
        <p:nvSpPr>
          <p:cNvPr id="174" name="Google Shape;174;p29"/>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7792"/>
        </a:solidFill>
      </p:bgPr>
    </p:bg>
    <p:spTree>
      <p:nvGrpSpPr>
        <p:cNvPr id="1090" name="Shape 1090"/>
        <p:cNvGrpSpPr/>
        <p:nvPr/>
      </p:nvGrpSpPr>
      <p:grpSpPr>
        <a:xfrm>
          <a:off x="0" y="0"/>
          <a:ext cx="0" cy="0"/>
          <a:chOff x="0" y="0"/>
          <a:chExt cx="0" cy="0"/>
        </a:xfrm>
      </p:grpSpPr>
      <p:sp>
        <p:nvSpPr>
          <p:cNvPr id="1091" name="Google Shape;1091;p74"/>
          <p:cNvSpPr txBox="1"/>
          <p:nvPr>
            <p:ph type="title"/>
          </p:nvPr>
        </p:nvSpPr>
        <p:spPr>
          <a:xfrm>
            <a:off x="464100" y="1740425"/>
            <a:ext cx="8520600" cy="5727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91"/>
              <a:buFont typeface="Arial"/>
              <a:buNone/>
            </a:pPr>
            <a:r>
              <a:rPr lang="it" sz="3000">
                <a:solidFill>
                  <a:schemeClr val="lt1"/>
                </a:solidFill>
                <a:highlight>
                  <a:srgbClr val="277792"/>
                </a:highlight>
                <a:latin typeface="Helvetica Neue"/>
                <a:ea typeface="Helvetica Neue"/>
                <a:cs typeface="Helvetica Neue"/>
                <a:sym typeface="Helvetica Neue"/>
              </a:rPr>
              <a:t>Readout prototype tests with a</a:t>
            </a:r>
            <a:r>
              <a:rPr lang="it" sz="3000">
                <a:solidFill>
                  <a:srgbClr val="FB8C00"/>
                </a:solidFill>
                <a:highlight>
                  <a:srgbClr val="277792"/>
                </a:highlight>
                <a:latin typeface="Helvetica Neue"/>
                <a:ea typeface="Helvetica Neue"/>
                <a:cs typeface="Helvetica Neue"/>
                <a:sym typeface="Helvetica Neue"/>
              </a:rPr>
              <a:t> MAPMT </a:t>
            </a:r>
            <a:r>
              <a:rPr lang="it" sz="3000">
                <a:solidFill>
                  <a:schemeClr val="lt1"/>
                </a:solidFill>
                <a:highlight>
                  <a:srgbClr val="277792"/>
                </a:highlight>
                <a:latin typeface="Helvetica Neue"/>
                <a:ea typeface="Helvetica Neue"/>
                <a:cs typeface="Helvetica Neue"/>
                <a:sym typeface="Helvetica Neue"/>
              </a:rPr>
              <a:t>and a </a:t>
            </a:r>
            <a:r>
              <a:rPr lang="it" sz="3000">
                <a:solidFill>
                  <a:srgbClr val="FB8C00"/>
                </a:solidFill>
                <a:highlight>
                  <a:srgbClr val="277792"/>
                </a:highlight>
                <a:latin typeface="Helvetica Neue"/>
                <a:ea typeface="Helvetica Neue"/>
                <a:cs typeface="Helvetica Neue"/>
                <a:sym typeface="Helvetica Neue"/>
              </a:rPr>
              <a:t>laser system</a:t>
            </a:r>
            <a:endParaRPr sz="2820">
              <a:solidFill>
                <a:schemeClr val="lt1"/>
              </a:solidFill>
              <a:highlight>
                <a:srgbClr val="277792"/>
              </a:highlight>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5" name="Shape 1095"/>
        <p:cNvGrpSpPr/>
        <p:nvPr/>
      </p:nvGrpSpPr>
      <p:grpSpPr>
        <a:xfrm>
          <a:off x="0" y="0"/>
          <a:ext cx="0" cy="0"/>
          <a:chOff x="0" y="0"/>
          <a:chExt cx="0" cy="0"/>
        </a:xfrm>
      </p:grpSpPr>
      <p:pic>
        <p:nvPicPr>
          <p:cNvPr id="1096" name="Google Shape;1096;p75"/>
          <p:cNvPicPr preferRelativeResize="0"/>
          <p:nvPr/>
        </p:nvPicPr>
        <p:blipFill>
          <a:blip r:embed="rId3">
            <a:alphaModFix/>
          </a:blip>
          <a:stretch>
            <a:fillRect/>
          </a:stretch>
        </p:blipFill>
        <p:spPr>
          <a:xfrm>
            <a:off x="298000" y="1255025"/>
            <a:ext cx="5085326" cy="2930001"/>
          </a:xfrm>
          <a:prstGeom prst="rect">
            <a:avLst/>
          </a:prstGeom>
          <a:noFill/>
          <a:ln>
            <a:noFill/>
          </a:ln>
        </p:spPr>
      </p:pic>
      <p:pic>
        <p:nvPicPr>
          <p:cNvPr id="1097" name="Google Shape;1097;p75"/>
          <p:cNvPicPr preferRelativeResize="0"/>
          <p:nvPr/>
        </p:nvPicPr>
        <p:blipFill>
          <a:blip r:embed="rId4">
            <a:alphaModFix/>
          </a:blip>
          <a:stretch>
            <a:fillRect/>
          </a:stretch>
        </p:blipFill>
        <p:spPr>
          <a:xfrm>
            <a:off x="5488225" y="1136300"/>
            <a:ext cx="3519675" cy="2316300"/>
          </a:xfrm>
          <a:prstGeom prst="rect">
            <a:avLst/>
          </a:prstGeom>
          <a:noFill/>
          <a:ln>
            <a:noFill/>
          </a:ln>
        </p:spPr>
      </p:pic>
      <p:sp>
        <p:nvSpPr>
          <p:cNvPr id="1098" name="Google Shape;1098;p75"/>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Test with MAPMT and laser: experimental setup</a:t>
            </a:r>
            <a:endParaRPr sz="2500">
              <a:solidFill>
                <a:srgbClr val="277792"/>
              </a:solidFill>
              <a:latin typeface="Helvetica Neue"/>
              <a:ea typeface="Helvetica Neue"/>
              <a:cs typeface="Helvetica Neue"/>
              <a:sym typeface="Helvetica Neue"/>
            </a:endParaRPr>
          </a:p>
        </p:txBody>
      </p:sp>
      <p:cxnSp>
        <p:nvCxnSpPr>
          <p:cNvPr id="1099" name="Google Shape;1099;p75"/>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100" name="Google Shape;1100;p75"/>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1" name="Google Shape;1101;p75"/>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51</a:t>
            </a:r>
            <a:endParaRPr sz="1100">
              <a:solidFill>
                <a:schemeClr val="lt1"/>
              </a:solidFill>
              <a:latin typeface="Helvetica Neue"/>
              <a:ea typeface="Helvetica Neue"/>
              <a:cs typeface="Helvetica Neue"/>
              <a:sym typeface="Helvetica Neue"/>
            </a:endParaRPr>
          </a:p>
        </p:txBody>
      </p:sp>
      <p:cxnSp>
        <p:nvCxnSpPr>
          <p:cNvPr id="1102" name="Google Shape;1102;p75"/>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103" name="Google Shape;1103;p75"/>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104" name="Google Shape;1104;p75"/>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105" name="Google Shape;1105;p75"/>
          <p:cNvSpPr txBox="1"/>
          <p:nvPr/>
        </p:nvSpPr>
        <p:spPr>
          <a:xfrm>
            <a:off x="3684421" y="4886000"/>
            <a:ext cx="47334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9" name="Shape 1109"/>
        <p:cNvGrpSpPr/>
        <p:nvPr/>
      </p:nvGrpSpPr>
      <p:grpSpPr>
        <a:xfrm>
          <a:off x="0" y="0"/>
          <a:ext cx="0" cy="0"/>
          <a:chOff x="0" y="0"/>
          <a:chExt cx="0" cy="0"/>
        </a:xfrm>
      </p:grpSpPr>
      <p:sp>
        <p:nvSpPr>
          <p:cNvPr id="1110" name="Google Shape;1110;p76"/>
          <p:cNvSpPr txBox="1"/>
          <p:nvPr/>
        </p:nvSpPr>
        <p:spPr>
          <a:xfrm>
            <a:off x="509323" y="853750"/>
            <a:ext cx="4859100" cy="20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beam spot moves along the photocathode diagonal.</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a:solidFill>
                  <a:srgbClr val="434343"/>
                </a:solidFill>
                <a:highlight>
                  <a:srgbClr val="FFFFFF"/>
                </a:highlight>
                <a:latin typeface="Helvetica Neue"/>
                <a:ea typeface="Helvetica Neue"/>
                <a:cs typeface="Helvetica Neue"/>
                <a:sym typeface="Helvetica Neue"/>
              </a:rPr>
              <a:t>Acquired the signal amplitudes for all 64 channels across 48 positions of the laser spot along the diagonal.</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Spot dimensions and optical crosstalk → the laser signal spreads in more than 1 channel.</a:t>
            </a:r>
            <a:endParaRPr>
              <a:solidFill>
                <a:srgbClr val="434343"/>
              </a:solidFill>
              <a:latin typeface="Helvetica Neue"/>
              <a:ea typeface="Helvetica Neue"/>
              <a:cs typeface="Helvetica Neue"/>
              <a:sym typeface="Helvetica Neue"/>
            </a:endParaRPr>
          </a:p>
        </p:txBody>
      </p:sp>
      <p:sp>
        <p:nvSpPr>
          <p:cNvPr id="1111" name="Google Shape;1111;p76"/>
          <p:cNvSpPr/>
          <p:nvPr/>
        </p:nvSpPr>
        <p:spPr>
          <a:xfrm>
            <a:off x="427525" y="1006969"/>
            <a:ext cx="35100" cy="363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6"/>
          <p:cNvSpPr/>
          <p:nvPr/>
        </p:nvSpPr>
        <p:spPr>
          <a:xfrm>
            <a:off x="427525" y="1518823"/>
            <a:ext cx="35100" cy="363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76"/>
          <p:cNvSpPr/>
          <p:nvPr/>
        </p:nvSpPr>
        <p:spPr>
          <a:xfrm>
            <a:off x="462629" y="2128311"/>
            <a:ext cx="35100" cy="363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4" name="Google Shape;1114;p76"/>
          <p:cNvPicPr preferRelativeResize="0"/>
          <p:nvPr/>
        </p:nvPicPr>
        <p:blipFill>
          <a:blip r:embed="rId3">
            <a:alphaModFix/>
          </a:blip>
          <a:stretch>
            <a:fillRect/>
          </a:stretch>
        </p:blipFill>
        <p:spPr>
          <a:xfrm>
            <a:off x="704650" y="2857675"/>
            <a:ext cx="3328200" cy="2005735"/>
          </a:xfrm>
          <a:prstGeom prst="rect">
            <a:avLst/>
          </a:prstGeom>
          <a:noFill/>
          <a:ln>
            <a:noFill/>
          </a:ln>
        </p:spPr>
      </p:pic>
      <p:sp>
        <p:nvSpPr>
          <p:cNvPr id="1115" name="Google Shape;1115;p76"/>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Scan of the MAPMT photocatode with a laser system</a:t>
            </a:r>
            <a:endParaRPr sz="2500">
              <a:solidFill>
                <a:srgbClr val="277792"/>
              </a:solidFill>
              <a:latin typeface="Helvetica Neue"/>
              <a:ea typeface="Helvetica Neue"/>
              <a:cs typeface="Helvetica Neue"/>
              <a:sym typeface="Helvetica Neue"/>
            </a:endParaRPr>
          </a:p>
        </p:txBody>
      </p:sp>
      <p:cxnSp>
        <p:nvCxnSpPr>
          <p:cNvPr id="1116" name="Google Shape;1116;p76"/>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1117" name="Google Shape;1117;p76"/>
          <p:cNvPicPr preferRelativeResize="0"/>
          <p:nvPr/>
        </p:nvPicPr>
        <p:blipFill>
          <a:blip r:embed="rId4">
            <a:alphaModFix/>
          </a:blip>
          <a:stretch>
            <a:fillRect/>
          </a:stretch>
        </p:blipFill>
        <p:spPr>
          <a:xfrm>
            <a:off x="5294375" y="2723700"/>
            <a:ext cx="3588725" cy="2238225"/>
          </a:xfrm>
          <a:prstGeom prst="rect">
            <a:avLst/>
          </a:prstGeom>
          <a:noFill/>
          <a:ln>
            <a:noFill/>
          </a:ln>
        </p:spPr>
      </p:pic>
      <p:pic>
        <p:nvPicPr>
          <p:cNvPr id="1118" name="Google Shape;1118;p76"/>
          <p:cNvPicPr preferRelativeResize="0"/>
          <p:nvPr/>
        </p:nvPicPr>
        <p:blipFill>
          <a:blip r:embed="rId5">
            <a:alphaModFix/>
          </a:blip>
          <a:stretch>
            <a:fillRect/>
          </a:stretch>
        </p:blipFill>
        <p:spPr>
          <a:xfrm>
            <a:off x="5864700" y="653013"/>
            <a:ext cx="2248253" cy="1923413"/>
          </a:xfrm>
          <a:prstGeom prst="rect">
            <a:avLst/>
          </a:prstGeom>
          <a:noFill/>
          <a:ln>
            <a:noFill/>
          </a:ln>
        </p:spPr>
      </p:pic>
      <p:sp>
        <p:nvSpPr>
          <p:cNvPr id="1119" name="Google Shape;1119;p76"/>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0" name="Google Shape;1120;p76"/>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52</a:t>
            </a:r>
            <a:endParaRPr sz="1100">
              <a:solidFill>
                <a:schemeClr val="lt1"/>
              </a:solidFill>
              <a:latin typeface="Helvetica Neue"/>
              <a:ea typeface="Helvetica Neue"/>
              <a:cs typeface="Helvetica Neue"/>
              <a:sym typeface="Helvetica Neue"/>
            </a:endParaRPr>
          </a:p>
        </p:txBody>
      </p:sp>
      <p:cxnSp>
        <p:nvCxnSpPr>
          <p:cNvPr id="1121" name="Google Shape;1121;p76"/>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122" name="Google Shape;1122;p76"/>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123" name="Google Shape;1123;p76"/>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cxnSp>
        <p:nvCxnSpPr>
          <p:cNvPr id="1124" name="Google Shape;1124;p76"/>
          <p:cNvCxnSpPr/>
          <p:nvPr/>
        </p:nvCxnSpPr>
        <p:spPr>
          <a:xfrm>
            <a:off x="4248600" y="3839375"/>
            <a:ext cx="928800" cy="12000"/>
          </a:xfrm>
          <a:prstGeom prst="straightConnector1">
            <a:avLst/>
          </a:prstGeom>
          <a:noFill/>
          <a:ln cap="flat" cmpd="sng" w="28575">
            <a:solidFill>
              <a:srgbClr val="FB8C00"/>
            </a:solidFill>
            <a:prstDash val="solid"/>
            <a:round/>
            <a:headEnd len="med" w="med" type="none"/>
            <a:tailEnd len="med" w="med" type="triangle"/>
          </a:ln>
        </p:spPr>
      </p:cxnSp>
      <p:sp>
        <p:nvSpPr>
          <p:cNvPr id="1125" name="Google Shape;1125;p76"/>
          <p:cNvSpPr txBox="1"/>
          <p:nvPr/>
        </p:nvSpPr>
        <p:spPr>
          <a:xfrm>
            <a:off x="3684420" y="4886000"/>
            <a:ext cx="409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9" name="Shape 1129"/>
        <p:cNvGrpSpPr/>
        <p:nvPr/>
      </p:nvGrpSpPr>
      <p:grpSpPr>
        <a:xfrm>
          <a:off x="0" y="0"/>
          <a:ext cx="0" cy="0"/>
          <a:chOff x="0" y="0"/>
          <a:chExt cx="0" cy="0"/>
        </a:xfrm>
      </p:grpSpPr>
      <p:sp>
        <p:nvSpPr>
          <p:cNvPr id="1130" name="Google Shape;1130;p77"/>
          <p:cNvSpPr txBox="1"/>
          <p:nvPr/>
        </p:nvSpPr>
        <p:spPr>
          <a:xfrm>
            <a:off x="746800" y="858450"/>
            <a:ext cx="7616400" cy="34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700">
                <a:solidFill>
                  <a:srgbClr val="434343"/>
                </a:solidFill>
                <a:latin typeface="Helvetica Neue"/>
                <a:ea typeface="Helvetica Neue"/>
                <a:cs typeface="Helvetica Neue"/>
                <a:sym typeface="Helvetica Neue"/>
              </a:rPr>
              <a:t>The readout prototype</a:t>
            </a:r>
            <a:r>
              <a:rPr lang="it" sz="1700">
                <a:solidFill>
                  <a:schemeClr val="dk1"/>
                </a:solidFill>
                <a:latin typeface="Helvetica Neue"/>
                <a:ea typeface="Helvetica Neue"/>
                <a:cs typeface="Helvetica Neue"/>
                <a:sym typeface="Helvetica Neue"/>
              </a:rPr>
              <a:t> </a:t>
            </a:r>
            <a:r>
              <a:rPr lang="it" sz="1700">
                <a:solidFill>
                  <a:schemeClr val="accent3"/>
                </a:solidFill>
                <a:latin typeface="Helvetica Neue"/>
                <a:ea typeface="Helvetica Neue"/>
                <a:cs typeface="Helvetica Neue"/>
                <a:sym typeface="Helvetica Neue"/>
              </a:rPr>
              <a:t>guarantees shape stability, in the analog sum</a:t>
            </a:r>
            <a:r>
              <a:rPr lang="it" sz="1700">
                <a:solidFill>
                  <a:schemeClr val="dk1"/>
                </a:solidFill>
                <a:latin typeface="Helvetica Neue"/>
                <a:ea typeface="Helvetica Neue"/>
                <a:cs typeface="Helvetica Neue"/>
                <a:sym typeface="Helvetica Neue"/>
              </a:rPr>
              <a:t> </a:t>
            </a:r>
            <a:r>
              <a:rPr lang="it" sz="1700">
                <a:solidFill>
                  <a:srgbClr val="434343"/>
                </a:solidFill>
                <a:latin typeface="Helvetica Neue"/>
                <a:ea typeface="Helvetica Neue"/>
                <a:cs typeface="Helvetica Neue"/>
                <a:sym typeface="Helvetica Neue"/>
              </a:rPr>
              <a:t>of the signals ( rise times ∼ 2.7 ns);</a:t>
            </a:r>
            <a:endParaRPr sz="17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700">
                <a:solidFill>
                  <a:srgbClr val="434343"/>
                </a:solidFill>
                <a:latin typeface="Helvetica Neue"/>
                <a:ea typeface="Helvetica Neue"/>
                <a:cs typeface="Helvetica Neue"/>
                <a:sym typeface="Helvetica Neue"/>
              </a:rPr>
              <a:t>The resistive summing networks</a:t>
            </a:r>
            <a:r>
              <a:rPr lang="it" sz="1700">
                <a:solidFill>
                  <a:schemeClr val="dk1"/>
                </a:solidFill>
                <a:latin typeface="Helvetica Neue"/>
                <a:ea typeface="Helvetica Neue"/>
                <a:cs typeface="Helvetica Neue"/>
                <a:sym typeface="Helvetica Neue"/>
              </a:rPr>
              <a:t> </a:t>
            </a:r>
            <a:r>
              <a:rPr lang="it" sz="1700">
                <a:solidFill>
                  <a:srgbClr val="FB8C00"/>
                </a:solidFill>
                <a:latin typeface="Helvetica Neue"/>
                <a:ea typeface="Helvetica Neue"/>
                <a:cs typeface="Helvetica Neue"/>
                <a:sym typeface="Helvetica Neue"/>
              </a:rPr>
              <a:t>do not alter the shape of the outputs</a:t>
            </a:r>
            <a:r>
              <a:rPr lang="it" sz="1700">
                <a:solidFill>
                  <a:srgbClr val="434343"/>
                </a:solidFill>
                <a:latin typeface="Helvetica Neue"/>
                <a:ea typeface="Helvetica Neue"/>
                <a:cs typeface="Helvetica Neue"/>
                <a:sym typeface="Helvetica Neue"/>
              </a:rPr>
              <a:t>;</a:t>
            </a:r>
            <a:endParaRPr sz="17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700">
                <a:solidFill>
                  <a:srgbClr val="434343"/>
                </a:solidFill>
                <a:latin typeface="Helvetica Neue"/>
                <a:ea typeface="Helvetica Neue"/>
                <a:cs typeface="Helvetica Neue"/>
                <a:sym typeface="Helvetica Neue"/>
              </a:rPr>
              <a:t>Jitter time ∼ 51 ps,</a:t>
            </a:r>
            <a:r>
              <a:rPr lang="it" sz="1700">
                <a:solidFill>
                  <a:schemeClr val="dk1"/>
                </a:solidFill>
                <a:latin typeface="Helvetica Neue"/>
                <a:ea typeface="Helvetica Neue"/>
                <a:cs typeface="Helvetica Neue"/>
                <a:sym typeface="Helvetica Neue"/>
              </a:rPr>
              <a:t> </a:t>
            </a:r>
            <a:r>
              <a:rPr lang="it" sz="1700">
                <a:solidFill>
                  <a:srgbClr val="FB8C00"/>
                </a:solidFill>
                <a:latin typeface="Helvetica Neue"/>
                <a:ea typeface="Helvetica Neue"/>
                <a:cs typeface="Helvetica Neue"/>
                <a:sym typeface="Helvetica Neue"/>
              </a:rPr>
              <a:t>good data transmission</a:t>
            </a:r>
            <a:r>
              <a:rPr lang="it" sz="1700">
                <a:solidFill>
                  <a:srgbClr val="434343"/>
                </a:solidFill>
                <a:latin typeface="Helvetica Neue"/>
                <a:ea typeface="Helvetica Neue"/>
                <a:cs typeface="Helvetica Neue"/>
                <a:sym typeface="Helvetica Neue"/>
              </a:rPr>
              <a:t>;</a:t>
            </a:r>
            <a:endParaRPr sz="17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7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700">
                <a:solidFill>
                  <a:srgbClr val="434343"/>
                </a:solidFill>
                <a:latin typeface="Helvetica Neue"/>
                <a:ea typeface="Helvetica Neue"/>
                <a:cs typeface="Helvetica Neue"/>
                <a:sym typeface="Helvetica Neue"/>
              </a:rPr>
              <a:t>Observed coupling effects between channel → minimal effect that does not alter the correct functioning. </a:t>
            </a:r>
            <a:r>
              <a:rPr lang="it" sz="1500">
                <a:solidFill>
                  <a:schemeClr val="dk1"/>
                </a:solidFill>
                <a:latin typeface="Old Standard TT"/>
                <a:ea typeface="Old Standard TT"/>
                <a:cs typeface="Old Standard TT"/>
                <a:sym typeface="Old Standard TT"/>
              </a:rPr>
              <a:t>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a:p>
            <a:pPr indent="0" lvl="0" marL="0" rtl="0" algn="l">
              <a:spcBef>
                <a:spcPts val="0"/>
              </a:spcBef>
              <a:spcAft>
                <a:spcPts val="0"/>
              </a:spcAft>
              <a:buNone/>
            </a:pPr>
            <a:r>
              <a:t/>
            </a:r>
            <a:endParaRPr sz="1500">
              <a:solidFill>
                <a:schemeClr val="dk1"/>
              </a:solidFill>
              <a:latin typeface="Old Standard TT"/>
              <a:ea typeface="Old Standard TT"/>
              <a:cs typeface="Old Standard TT"/>
              <a:sym typeface="Old Standard TT"/>
            </a:endParaRPr>
          </a:p>
        </p:txBody>
      </p:sp>
      <p:sp>
        <p:nvSpPr>
          <p:cNvPr id="1131" name="Google Shape;1131;p77"/>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Prototype tests conclusions</a:t>
            </a:r>
            <a:endParaRPr sz="2500">
              <a:solidFill>
                <a:srgbClr val="277792"/>
              </a:solidFill>
              <a:latin typeface="Helvetica Neue"/>
              <a:ea typeface="Helvetica Neue"/>
              <a:cs typeface="Helvetica Neue"/>
              <a:sym typeface="Helvetica Neue"/>
            </a:endParaRPr>
          </a:p>
        </p:txBody>
      </p:sp>
      <p:cxnSp>
        <p:nvCxnSpPr>
          <p:cNvPr id="1132" name="Google Shape;1132;p77"/>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133" name="Google Shape;1133;p77"/>
          <p:cNvSpPr/>
          <p:nvPr/>
        </p:nvSpPr>
        <p:spPr>
          <a:xfrm>
            <a:off x="614700" y="1068975"/>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endParaRPr>
          </a:p>
        </p:txBody>
      </p:sp>
      <p:sp>
        <p:nvSpPr>
          <p:cNvPr id="1134" name="Google Shape;1134;p77"/>
          <p:cNvSpPr/>
          <p:nvPr/>
        </p:nvSpPr>
        <p:spPr>
          <a:xfrm>
            <a:off x="614700" y="1837975"/>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77"/>
          <p:cNvSpPr/>
          <p:nvPr/>
        </p:nvSpPr>
        <p:spPr>
          <a:xfrm>
            <a:off x="614700" y="2345175"/>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77"/>
          <p:cNvSpPr/>
          <p:nvPr/>
        </p:nvSpPr>
        <p:spPr>
          <a:xfrm>
            <a:off x="614700" y="2874750"/>
            <a:ext cx="42000" cy="43800"/>
          </a:xfrm>
          <a:prstGeom prst="ellipse">
            <a:avLst/>
          </a:prstGeom>
          <a:solidFill>
            <a:srgbClr val="2E5C7C"/>
          </a:solidFill>
          <a:ln cap="flat" cmpd="sng" w="9525">
            <a:solidFill>
              <a:srgbClr val="2E5C7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77"/>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8" name="Google Shape;1138;p77"/>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53</a:t>
            </a:r>
            <a:endParaRPr sz="1100">
              <a:solidFill>
                <a:schemeClr val="lt1"/>
              </a:solidFill>
              <a:latin typeface="Helvetica Neue"/>
              <a:ea typeface="Helvetica Neue"/>
              <a:cs typeface="Helvetica Neue"/>
              <a:sym typeface="Helvetica Neue"/>
            </a:endParaRPr>
          </a:p>
        </p:txBody>
      </p:sp>
      <p:cxnSp>
        <p:nvCxnSpPr>
          <p:cNvPr id="1139" name="Google Shape;1139;p77"/>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140" name="Google Shape;1140;p77"/>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141" name="Google Shape;1141;p77"/>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142" name="Google Shape;1142;p77"/>
          <p:cNvSpPr txBox="1"/>
          <p:nvPr/>
        </p:nvSpPr>
        <p:spPr>
          <a:xfrm>
            <a:off x="4671400" y="4600100"/>
            <a:ext cx="65973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100">
                <a:solidFill>
                  <a:srgbClr val="595959"/>
                </a:solidFill>
                <a:latin typeface="Helvetica Neue"/>
                <a:ea typeface="Helvetica Neue"/>
                <a:cs typeface="Helvetica Neue"/>
                <a:sym typeface="Helvetica Neue"/>
              </a:rPr>
              <a:t>More information: </a:t>
            </a:r>
            <a:r>
              <a:rPr lang="it" sz="1100" u="sng">
                <a:solidFill>
                  <a:srgbClr val="3D85C6"/>
                </a:solidFill>
                <a:latin typeface="Helvetica Neue"/>
                <a:ea typeface="Helvetica Neue"/>
                <a:cs typeface="Helvetica Neue"/>
                <a:sym typeface="Helvetica Neue"/>
                <a:hlinkClick r:id="rId3">
                  <a:extLst>
                    <a:ext uri="{A12FA001-AC4F-418D-AE19-62706E023703}">
                      <ahyp:hlinkClr val="tx"/>
                    </a:ext>
                  </a:extLst>
                </a:hlinkClick>
              </a:rPr>
              <a:t>https://etd.adm.unipi.it/t/etd-02052024-191133/</a:t>
            </a:r>
            <a:endParaRPr sz="1100">
              <a:solidFill>
                <a:srgbClr val="3D85C6"/>
              </a:solidFill>
              <a:latin typeface="Helvetica Neue"/>
              <a:ea typeface="Helvetica Neue"/>
              <a:cs typeface="Helvetica Neue"/>
              <a:sym typeface="Helvetica Neue"/>
            </a:endParaRPr>
          </a:p>
        </p:txBody>
      </p:sp>
      <p:sp>
        <p:nvSpPr>
          <p:cNvPr id="1143" name="Google Shape;1143;p77"/>
          <p:cNvSpPr txBox="1"/>
          <p:nvPr/>
        </p:nvSpPr>
        <p:spPr>
          <a:xfrm>
            <a:off x="3684421" y="4886000"/>
            <a:ext cx="4532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7" name="Shape 1147"/>
        <p:cNvGrpSpPr/>
        <p:nvPr/>
      </p:nvGrpSpPr>
      <p:grpSpPr>
        <a:xfrm>
          <a:off x="0" y="0"/>
          <a:ext cx="0" cy="0"/>
          <a:chOff x="0" y="0"/>
          <a:chExt cx="0" cy="0"/>
        </a:xfrm>
      </p:grpSpPr>
      <p:pic>
        <p:nvPicPr>
          <p:cNvPr id="1148" name="Google Shape;1148;p78"/>
          <p:cNvPicPr preferRelativeResize="0"/>
          <p:nvPr/>
        </p:nvPicPr>
        <p:blipFill>
          <a:blip r:embed="rId3">
            <a:alphaModFix/>
          </a:blip>
          <a:stretch>
            <a:fillRect/>
          </a:stretch>
        </p:blipFill>
        <p:spPr>
          <a:xfrm>
            <a:off x="497800" y="2571750"/>
            <a:ext cx="3672149" cy="1984726"/>
          </a:xfrm>
          <a:prstGeom prst="rect">
            <a:avLst/>
          </a:prstGeom>
          <a:noFill/>
          <a:ln>
            <a:noFill/>
          </a:ln>
        </p:spPr>
      </p:pic>
      <p:pic>
        <p:nvPicPr>
          <p:cNvPr id="1149" name="Google Shape;1149;p78"/>
          <p:cNvPicPr preferRelativeResize="0"/>
          <p:nvPr/>
        </p:nvPicPr>
        <p:blipFill>
          <a:blip r:embed="rId4">
            <a:alphaModFix/>
          </a:blip>
          <a:stretch>
            <a:fillRect/>
          </a:stretch>
        </p:blipFill>
        <p:spPr>
          <a:xfrm>
            <a:off x="5006675" y="2638750"/>
            <a:ext cx="3580124" cy="1917725"/>
          </a:xfrm>
          <a:prstGeom prst="rect">
            <a:avLst/>
          </a:prstGeom>
          <a:noFill/>
          <a:ln>
            <a:noFill/>
          </a:ln>
        </p:spPr>
      </p:pic>
      <p:sp>
        <p:nvSpPr>
          <p:cNvPr id="1150" name="Google Shape;1150;p78"/>
          <p:cNvSpPr txBox="1"/>
          <p:nvPr/>
        </p:nvSpPr>
        <p:spPr>
          <a:xfrm>
            <a:off x="590900" y="4207550"/>
            <a:ext cx="1382400" cy="5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000">
                <a:solidFill>
                  <a:srgbClr val="277792"/>
                </a:solidFill>
                <a:latin typeface="Helvetica Neue"/>
                <a:ea typeface="Helvetica Neue"/>
                <a:cs typeface="Helvetica Neue"/>
                <a:sym typeface="Helvetica Neue"/>
              </a:rPr>
              <a:t>1.</a:t>
            </a:r>
            <a:endParaRPr sz="2000">
              <a:solidFill>
                <a:srgbClr val="277792"/>
              </a:solidFill>
              <a:latin typeface="Helvetica Neue"/>
              <a:ea typeface="Helvetica Neue"/>
              <a:cs typeface="Helvetica Neue"/>
              <a:sym typeface="Helvetica Neue"/>
            </a:endParaRPr>
          </a:p>
        </p:txBody>
      </p:sp>
      <p:sp>
        <p:nvSpPr>
          <p:cNvPr id="1151" name="Google Shape;1151;p78"/>
          <p:cNvSpPr txBox="1"/>
          <p:nvPr/>
        </p:nvSpPr>
        <p:spPr>
          <a:xfrm>
            <a:off x="4914700" y="4285850"/>
            <a:ext cx="674400" cy="3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000">
                <a:solidFill>
                  <a:srgbClr val="277792"/>
                </a:solidFill>
                <a:latin typeface="Helvetica Neue"/>
                <a:ea typeface="Helvetica Neue"/>
                <a:cs typeface="Helvetica Neue"/>
                <a:sym typeface="Helvetica Neue"/>
              </a:rPr>
              <a:t>2.</a:t>
            </a:r>
            <a:endParaRPr sz="2000">
              <a:solidFill>
                <a:srgbClr val="277792"/>
              </a:solidFill>
              <a:latin typeface="Helvetica Neue"/>
              <a:ea typeface="Helvetica Neue"/>
              <a:cs typeface="Helvetica Neue"/>
              <a:sym typeface="Helvetica Neue"/>
            </a:endParaRPr>
          </a:p>
        </p:txBody>
      </p:sp>
      <p:sp>
        <p:nvSpPr>
          <p:cNvPr id="1152" name="Google Shape;1152;p78"/>
          <p:cNvSpPr txBox="1"/>
          <p:nvPr/>
        </p:nvSpPr>
        <p:spPr>
          <a:xfrm>
            <a:off x="395650" y="1122125"/>
            <a:ext cx="8350800" cy="1859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277792"/>
              </a:buClr>
              <a:buSzPts val="1600"/>
              <a:buFont typeface="Helvetica Neue"/>
              <a:buAutoNum type="arabicPeriod"/>
            </a:pPr>
            <a:r>
              <a:rPr lang="it" sz="1600">
                <a:solidFill>
                  <a:srgbClr val="434343"/>
                </a:solidFill>
                <a:latin typeface="Helvetica Neue"/>
                <a:ea typeface="Helvetica Neue"/>
                <a:cs typeface="Helvetica Neue"/>
                <a:sym typeface="Helvetica Neue"/>
              </a:rPr>
              <a:t>The laser spot is</a:t>
            </a:r>
            <a:r>
              <a:rPr lang="it" sz="1600">
                <a:solidFill>
                  <a:schemeClr val="dk1"/>
                </a:solidFill>
                <a:latin typeface="Helvetica Neue"/>
                <a:ea typeface="Helvetica Neue"/>
                <a:cs typeface="Helvetica Neue"/>
                <a:sym typeface="Helvetica Neue"/>
              </a:rPr>
              <a:t> </a:t>
            </a:r>
            <a:r>
              <a:rPr lang="it" sz="1600">
                <a:solidFill>
                  <a:srgbClr val="277792"/>
                </a:solidFill>
                <a:latin typeface="Helvetica Neue"/>
                <a:ea typeface="Helvetica Neue"/>
                <a:cs typeface="Helvetica Neue"/>
                <a:sym typeface="Helvetica Neue"/>
              </a:rPr>
              <a:t>centered on a given anode pixel</a:t>
            </a:r>
            <a:r>
              <a:rPr lang="it" sz="1600">
                <a:solidFill>
                  <a:schemeClr val="dk1"/>
                </a:solidFill>
                <a:latin typeface="Helvetica Neue"/>
                <a:ea typeface="Helvetica Neue"/>
                <a:cs typeface="Helvetica Neue"/>
                <a:sym typeface="Helvetica Neue"/>
              </a:rPr>
              <a:t> </a:t>
            </a:r>
            <a:r>
              <a:rPr lang="it" sz="1600">
                <a:solidFill>
                  <a:srgbClr val="434343"/>
                </a:solidFill>
                <a:latin typeface="Helvetica Neue"/>
                <a:ea typeface="Helvetica Neue"/>
                <a:cs typeface="Helvetica Neue"/>
                <a:sym typeface="Helvetica Neue"/>
              </a:rPr>
              <a:t>of the MAPMT. </a:t>
            </a:r>
            <a:endParaRPr sz="1600">
              <a:solidFill>
                <a:srgbClr val="434343"/>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rgbClr val="277792"/>
              </a:buClr>
              <a:buSzPts val="1600"/>
              <a:buFont typeface="Helvetica Neue"/>
              <a:buAutoNum type="arabicPeriod"/>
            </a:pPr>
            <a:r>
              <a:rPr lang="it" sz="1600">
                <a:solidFill>
                  <a:srgbClr val="434343"/>
                </a:solidFill>
                <a:latin typeface="Helvetica Neue"/>
                <a:ea typeface="Helvetica Neue"/>
                <a:cs typeface="Helvetica Neue"/>
                <a:sym typeface="Helvetica Neue"/>
              </a:rPr>
              <a:t>The laser spot is</a:t>
            </a:r>
            <a:r>
              <a:rPr lang="it" sz="1600">
                <a:solidFill>
                  <a:schemeClr val="dk1"/>
                </a:solidFill>
                <a:latin typeface="Helvetica Neue"/>
                <a:ea typeface="Helvetica Neue"/>
                <a:cs typeface="Helvetica Neue"/>
                <a:sym typeface="Helvetica Neue"/>
              </a:rPr>
              <a:t> </a:t>
            </a:r>
            <a:r>
              <a:rPr lang="it" sz="1600">
                <a:solidFill>
                  <a:srgbClr val="277792"/>
                </a:solidFill>
                <a:latin typeface="Helvetica Neue"/>
                <a:ea typeface="Helvetica Neue"/>
                <a:cs typeface="Helvetica Neue"/>
                <a:sym typeface="Helvetica Neue"/>
              </a:rPr>
              <a:t>almost equally shared on two adjacent channels</a:t>
            </a:r>
            <a:r>
              <a:rPr lang="it" sz="1600">
                <a:solidFill>
                  <a:srgbClr val="595959"/>
                </a:solidFill>
                <a:latin typeface="Helvetica Neue"/>
                <a:ea typeface="Helvetica Neue"/>
                <a:cs typeface="Helvetica Neue"/>
                <a:sym typeface="Helvetica Neue"/>
              </a:rPr>
              <a:t>.</a:t>
            </a:r>
            <a:endParaRPr sz="2000">
              <a:solidFill>
                <a:srgbClr val="595959"/>
              </a:solidFill>
              <a:latin typeface="Helvetica Neue"/>
              <a:ea typeface="Helvetica Neue"/>
              <a:cs typeface="Helvetica Neue"/>
              <a:sym typeface="Helvetica Neue"/>
            </a:endParaRPr>
          </a:p>
        </p:txBody>
      </p:sp>
      <p:sp>
        <p:nvSpPr>
          <p:cNvPr id="1153" name="Google Shape;1153;p78"/>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Two specific cases</a:t>
            </a:r>
            <a:endParaRPr sz="2500">
              <a:solidFill>
                <a:srgbClr val="277792"/>
              </a:solidFill>
              <a:latin typeface="Helvetica Neue"/>
              <a:ea typeface="Helvetica Neue"/>
              <a:cs typeface="Helvetica Neue"/>
              <a:sym typeface="Helvetica Neue"/>
            </a:endParaRPr>
          </a:p>
        </p:txBody>
      </p:sp>
      <p:cxnSp>
        <p:nvCxnSpPr>
          <p:cNvPr id="1154" name="Google Shape;1154;p78"/>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155" name="Google Shape;1155;p78"/>
          <p:cNvSpPr/>
          <p:nvPr/>
        </p:nvSpPr>
        <p:spPr>
          <a:xfrm>
            <a:off x="2003775" y="2500325"/>
            <a:ext cx="682800" cy="209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156" name="Google Shape;1156;p78"/>
          <p:cNvSpPr/>
          <p:nvPr/>
        </p:nvSpPr>
        <p:spPr>
          <a:xfrm>
            <a:off x="6423375" y="2576525"/>
            <a:ext cx="682800" cy="209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157" name="Google Shape;1157;p78"/>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8" name="Google Shape;1158;p78"/>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54</a:t>
            </a:r>
            <a:endParaRPr sz="1100">
              <a:solidFill>
                <a:schemeClr val="lt1"/>
              </a:solidFill>
              <a:latin typeface="Helvetica Neue"/>
              <a:ea typeface="Helvetica Neue"/>
              <a:cs typeface="Helvetica Neue"/>
              <a:sym typeface="Helvetica Neue"/>
            </a:endParaRPr>
          </a:p>
        </p:txBody>
      </p:sp>
      <p:cxnSp>
        <p:nvCxnSpPr>
          <p:cNvPr id="1159" name="Google Shape;1159;p78"/>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160" name="Google Shape;1160;p78"/>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161" name="Google Shape;1161;p78"/>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162" name="Google Shape;1162;p78"/>
          <p:cNvSpPr txBox="1"/>
          <p:nvPr/>
        </p:nvSpPr>
        <p:spPr>
          <a:xfrm>
            <a:off x="3684419" y="4886000"/>
            <a:ext cx="39180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6" name="Shape 1166"/>
        <p:cNvGrpSpPr/>
        <p:nvPr/>
      </p:nvGrpSpPr>
      <p:grpSpPr>
        <a:xfrm>
          <a:off x="0" y="0"/>
          <a:ext cx="0" cy="0"/>
          <a:chOff x="0" y="0"/>
          <a:chExt cx="0" cy="0"/>
        </a:xfrm>
      </p:grpSpPr>
      <p:sp>
        <p:nvSpPr>
          <p:cNvPr id="1167" name="Google Shape;1167;p79"/>
          <p:cNvSpPr/>
          <p:nvPr/>
        </p:nvSpPr>
        <p:spPr>
          <a:xfrm>
            <a:off x="2283403" y="3651375"/>
            <a:ext cx="623100" cy="24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pic>
        <p:nvPicPr>
          <p:cNvPr id="1168" name="Google Shape;1168;p79"/>
          <p:cNvPicPr preferRelativeResize="0"/>
          <p:nvPr/>
        </p:nvPicPr>
        <p:blipFill>
          <a:blip r:embed="rId3">
            <a:alphaModFix/>
          </a:blip>
          <a:stretch>
            <a:fillRect/>
          </a:stretch>
        </p:blipFill>
        <p:spPr>
          <a:xfrm>
            <a:off x="469065" y="1150489"/>
            <a:ext cx="3987897" cy="2299949"/>
          </a:xfrm>
          <a:prstGeom prst="rect">
            <a:avLst/>
          </a:prstGeom>
          <a:noFill/>
          <a:ln>
            <a:noFill/>
          </a:ln>
        </p:spPr>
      </p:pic>
      <p:sp>
        <p:nvSpPr>
          <p:cNvPr id="1169" name="Google Shape;1169;p79"/>
          <p:cNvSpPr txBox="1"/>
          <p:nvPr/>
        </p:nvSpPr>
        <p:spPr>
          <a:xfrm>
            <a:off x="2893289" y="2052693"/>
            <a:ext cx="27942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434343"/>
                </a:solidFill>
                <a:latin typeface="Helvetica Neue"/>
                <a:ea typeface="Helvetica Neue"/>
                <a:cs typeface="Helvetica Neue"/>
                <a:sym typeface="Helvetica Neue"/>
              </a:rPr>
              <a:t>t</a:t>
            </a:r>
            <a:r>
              <a:rPr baseline="-25000" lang="it" sz="1200">
                <a:solidFill>
                  <a:srgbClr val="434343"/>
                </a:solidFill>
                <a:latin typeface="Helvetica Neue"/>
                <a:ea typeface="Helvetica Neue"/>
                <a:cs typeface="Helvetica Neue"/>
                <a:sym typeface="Helvetica Neue"/>
              </a:rPr>
              <a:t>Ch35 </a:t>
            </a:r>
            <a:r>
              <a:rPr lang="it" sz="1200">
                <a:solidFill>
                  <a:srgbClr val="434343"/>
                </a:solidFill>
                <a:latin typeface="Helvetica Neue"/>
                <a:ea typeface="Helvetica Neue"/>
                <a:cs typeface="Helvetica Neue"/>
                <a:sym typeface="Helvetica Neue"/>
              </a:rPr>
              <a:t>= 1.324 ns</a:t>
            </a:r>
            <a:endParaRPr sz="1200">
              <a:solidFill>
                <a:srgbClr val="434343"/>
              </a:solidFill>
              <a:latin typeface="Helvetica Neue"/>
              <a:ea typeface="Helvetica Neue"/>
              <a:cs typeface="Helvetica Neue"/>
              <a:sym typeface="Helvetica Neue"/>
            </a:endParaRPr>
          </a:p>
        </p:txBody>
      </p:sp>
      <p:sp>
        <p:nvSpPr>
          <p:cNvPr id="1170" name="Google Shape;1170;p79"/>
          <p:cNvSpPr txBox="1"/>
          <p:nvPr/>
        </p:nvSpPr>
        <p:spPr>
          <a:xfrm>
            <a:off x="298000" y="676725"/>
            <a:ext cx="6231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200">
                <a:solidFill>
                  <a:srgbClr val="277792"/>
                </a:solidFill>
                <a:latin typeface="Helvetica Neue"/>
                <a:ea typeface="Helvetica Neue"/>
                <a:cs typeface="Helvetica Neue"/>
                <a:sym typeface="Helvetica Neue"/>
              </a:rPr>
              <a:t>1.</a:t>
            </a:r>
            <a:endParaRPr sz="2200">
              <a:solidFill>
                <a:srgbClr val="277792"/>
              </a:solidFill>
              <a:latin typeface="Helvetica Neue"/>
              <a:ea typeface="Helvetica Neue"/>
              <a:cs typeface="Helvetica Neue"/>
              <a:sym typeface="Helvetica Neue"/>
            </a:endParaRPr>
          </a:p>
        </p:txBody>
      </p:sp>
      <p:sp>
        <p:nvSpPr>
          <p:cNvPr id="1171" name="Google Shape;1171;p79"/>
          <p:cNvSpPr txBox="1"/>
          <p:nvPr/>
        </p:nvSpPr>
        <p:spPr>
          <a:xfrm>
            <a:off x="4681610" y="676725"/>
            <a:ext cx="6231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200">
                <a:solidFill>
                  <a:srgbClr val="277792"/>
                </a:solidFill>
                <a:latin typeface="Helvetica Neue"/>
                <a:ea typeface="Helvetica Neue"/>
                <a:cs typeface="Helvetica Neue"/>
                <a:sym typeface="Helvetica Neue"/>
              </a:rPr>
              <a:t>2.</a:t>
            </a:r>
            <a:endParaRPr sz="2200">
              <a:solidFill>
                <a:srgbClr val="277792"/>
              </a:solidFill>
              <a:latin typeface="Helvetica Neue"/>
              <a:ea typeface="Helvetica Neue"/>
              <a:cs typeface="Helvetica Neue"/>
              <a:sym typeface="Helvetica Neue"/>
            </a:endParaRPr>
          </a:p>
        </p:txBody>
      </p:sp>
      <p:pic>
        <p:nvPicPr>
          <p:cNvPr id="1172" name="Google Shape;1172;p79"/>
          <p:cNvPicPr preferRelativeResize="0"/>
          <p:nvPr/>
        </p:nvPicPr>
        <p:blipFill>
          <a:blip r:embed="rId4">
            <a:alphaModFix/>
          </a:blip>
          <a:stretch>
            <a:fillRect/>
          </a:stretch>
        </p:blipFill>
        <p:spPr>
          <a:xfrm>
            <a:off x="5154073" y="1222031"/>
            <a:ext cx="3418654" cy="1414301"/>
          </a:xfrm>
          <a:prstGeom prst="rect">
            <a:avLst/>
          </a:prstGeom>
          <a:noFill/>
          <a:ln>
            <a:noFill/>
          </a:ln>
        </p:spPr>
      </p:pic>
      <p:pic>
        <p:nvPicPr>
          <p:cNvPr id="1173" name="Google Shape;1173;p79"/>
          <p:cNvPicPr preferRelativeResize="0"/>
          <p:nvPr/>
        </p:nvPicPr>
        <p:blipFill>
          <a:blip r:embed="rId5">
            <a:alphaModFix/>
          </a:blip>
          <a:stretch>
            <a:fillRect/>
          </a:stretch>
        </p:blipFill>
        <p:spPr>
          <a:xfrm>
            <a:off x="5205806" y="2636333"/>
            <a:ext cx="3366928" cy="1360709"/>
          </a:xfrm>
          <a:prstGeom prst="rect">
            <a:avLst/>
          </a:prstGeom>
          <a:noFill/>
          <a:ln>
            <a:noFill/>
          </a:ln>
        </p:spPr>
      </p:pic>
      <p:sp>
        <p:nvSpPr>
          <p:cNvPr id="1174" name="Google Shape;1174;p79"/>
          <p:cNvSpPr txBox="1"/>
          <p:nvPr/>
        </p:nvSpPr>
        <p:spPr>
          <a:xfrm>
            <a:off x="548600" y="4296225"/>
            <a:ext cx="8155800" cy="7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The rise time of </a:t>
            </a:r>
            <a:r>
              <a:rPr i="1" lang="it">
                <a:solidFill>
                  <a:srgbClr val="434343"/>
                </a:solidFill>
                <a:latin typeface="Helvetica Neue"/>
                <a:ea typeface="Helvetica Neue"/>
                <a:cs typeface="Helvetica Neue"/>
                <a:sym typeface="Helvetica Neue"/>
              </a:rPr>
              <a:t>Ch35</a:t>
            </a:r>
            <a:r>
              <a:rPr lang="it">
                <a:solidFill>
                  <a:srgbClr val="434343"/>
                </a:solidFill>
                <a:latin typeface="Helvetica Neue"/>
                <a:ea typeface="Helvetica Neue"/>
                <a:cs typeface="Helvetica Neue"/>
                <a:sym typeface="Helvetica Neue"/>
              </a:rPr>
              <a:t> is larger when it alone receives the most signal relative to the case when the signal is almost equally shared between </a:t>
            </a:r>
            <a:r>
              <a:rPr i="1" lang="it">
                <a:solidFill>
                  <a:srgbClr val="434343"/>
                </a:solidFill>
                <a:latin typeface="Helvetica Neue"/>
                <a:ea typeface="Helvetica Neue"/>
                <a:cs typeface="Helvetica Neue"/>
                <a:sym typeface="Helvetica Neue"/>
              </a:rPr>
              <a:t>Ch34</a:t>
            </a:r>
            <a:r>
              <a:rPr lang="it">
                <a:solidFill>
                  <a:srgbClr val="434343"/>
                </a:solidFill>
                <a:latin typeface="Helvetica Neue"/>
                <a:ea typeface="Helvetica Neue"/>
                <a:cs typeface="Helvetica Neue"/>
                <a:sym typeface="Helvetica Neue"/>
              </a:rPr>
              <a:t> and </a:t>
            </a:r>
            <a:r>
              <a:rPr i="1" lang="it">
                <a:solidFill>
                  <a:srgbClr val="434343"/>
                </a:solidFill>
                <a:latin typeface="Helvetica Neue"/>
                <a:ea typeface="Helvetica Neue"/>
                <a:cs typeface="Helvetica Neue"/>
                <a:sym typeface="Helvetica Neue"/>
              </a:rPr>
              <a:t>Ch35</a:t>
            </a:r>
            <a:r>
              <a:rPr lang="it">
                <a:solidFill>
                  <a:srgbClr val="434343"/>
                </a:solidFill>
                <a:latin typeface="Helvetica Neue"/>
                <a:ea typeface="Helvetica Neue"/>
                <a:cs typeface="Helvetica Neue"/>
                <a:sym typeface="Helvetica Neue"/>
              </a:rPr>
              <a:t>.</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rgbClr val="277792"/>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1"/>
              </a:solidFill>
              <a:latin typeface="Old Standard TT"/>
              <a:ea typeface="Old Standard TT"/>
              <a:cs typeface="Old Standard TT"/>
              <a:sym typeface="Old Standard TT"/>
            </a:endParaRPr>
          </a:p>
        </p:txBody>
      </p:sp>
      <p:sp>
        <p:nvSpPr>
          <p:cNvPr id="1175" name="Google Shape;1175;p79"/>
          <p:cNvSpPr/>
          <p:nvPr/>
        </p:nvSpPr>
        <p:spPr>
          <a:xfrm>
            <a:off x="1667835" y="1142383"/>
            <a:ext cx="446400" cy="146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176" name="Google Shape;1176;p79"/>
          <p:cNvSpPr/>
          <p:nvPr/>
        </p:nvSpPr>
        <p:spPr>
          <a:xfrm>
            <a:off x="6253200" y="82125"/>
            <a:ext cx="339600" cy="9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177" name="Google Shape;1177;p79"/>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Single channel signals</a:t>
            </a:r>
            <a:endParaRPr sz="2500">
              <a:solidFill>
                <a:srgbClr val="277792"/>
              </a:solidFill>
              <a:latin typeface="Helvetica Neue"/>
              <a:ea typeface="Helvetica Neue"/>
              <a:cs typeface="Helvetica Neue"/>
              <a:sym typeface="Helvetica Neue"/>
            </a:endParaRPr>
          </a:p>
        </p:txBody>
      </p:sp>
      <p:cxnSp>
        <p:nvCxnSpPr>
          <p:cNvPr id="1178" name="Google Shape;1178;p79"/>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cxnSp>
        <p:nvCxnSpPr>
          <p:cNvPr id="1179" name="Google Shape;1179;p79"/>
          <p:cNvCxnSpPr/>
          <p:nvPr/>
        </p:nvCxnSpPr>
        <p:spPr>
          <a:xfrm flipH="1">
            <a:off x="4569300" y="636725"/>
            <a:ext cx="2700" cy="3739800"/>
          </a:xfrm>
          <a:prstGeom prst="straightConnector1">
            <a:avLst/>
          </a:prstGeom>
          <a:noFill/>
          <a:ln cap="flat" cmpd="sng" w="19050">
            <a:solidFill>
              <a:srgbClr val="277792"/>
            </a:solidFill>
            <a:prstDash val="solid"/>
            <a:round/>
            <a:headEnd len="med" w="med" type="none"/>
            <a:tailEnd len="med" w="med" type="none"/>
          </a:ln>
        </p:spPr>
      </p:cxnSp>
      <p:sp>
        <p:nvSpPr>
          <p:cNvPr id="1180" name="Google Shape;1180;p79"/>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1" name="Google Shape;1181;p79"/>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55</a:t>
            </a:r>
            <a:endParaRPr sz="1100">
              <a:solidFill>
                <a:schemeClr val="lt1"/>
              </a:solidFill>
              <a:latin typeface="Helvetica Neue"/>
              <a:ea typeface="Helvetica Neue"/>
              <a:cs typeface="Helvetica Neue"/>
              <a:sym typeface="Helvetica Neue"/>
            </a:endParaRPr>
          </a:p>
        </p:txBody>
      </p:sp>
      <p:cxnSp>
        <p:nvCxnSpPr>
          <p:cNvPr id="1182" name="Google Shape;1182;p79"/>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183" name="Google Shape;1183;p79"/>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184" name="Google Shape;1184;p79"/>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185" name="Google Shape;1185;p79"/>
          <p:cNvSpPr/>
          <p:nvPr/>
        </p:nvSpPr>
        <p:spPr>
          <a:xfrm>
            <a:off x="474925" y="4375775"/>
            <a:ext cx="8334600" cy="487500"/>
          </a:xfrm>
          <a:prstGeom prst="rect">
            <a:avLst/>
          </a:prstGeom>
          <a:noFill/>
          <a:ln cap="flat" cmpd="sng" w="19050">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186" name="Google Shape;1186;p79"/>
          <p:cNvSpPr txBox="1"/>
          <p:nvPr/>
        </p:nvSpPr>
        <p:spPr>
          <a:xfrm>
            <a:off x="6998400" y="1713625"/>
            <a:ext cx="176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434343"/>
                </a:solidFill>
                <a:latin typeface="Helvetica Neue"/>
                <a:ea typeface="Helvetica Neue"/>
                <a:cs typeface="Helvetica Neue"/>
                <a:sym typeface="Helvetica Neue"/>
              </a:rPr>
              <a:t>t</a:t>
            </a:r>
            <a:r>
              <a:rPr baseline="-25000" lang="it" sz="1200">
                <a:solidFill>
                  <a:srgbClr val="434343"/>
                </a:solidFill>
                <a:latin typeface="Helvetica Neue"/>
                <a:ea typeface="Helvetica Neue"/>
                <a:cs typeface="Helvetica Neue"/>
                <a:sym typeface="Helvetica Neue"/>
              </a:rPr>
              <a:t>Ch34 </a:t>
            </a:r>
            <a:r>
              <a:rPr lang="it" sz="1200">
                <a:solidFill>
                  <a:srgbClr val="434343"/>
                </a:solidFill>
                <a:latin typeface="Helvetica Neue"/>
                <a:ea typeface="Helvetica Neue"/>
                <a:cs typeface="Helvetica Neue"/>
                <a:sym typeface="Helvetica Neue"/>
              </a:rPr>
              <a:t>= 1.055 ns</a:t>
            </a:r>
            <a:r>
              <a:rPr lang="it" sz="1600">
                <a:solidFill>
                  <a:schemeClr val="dk1"/>
                </a:solidFill>
                <a:latin typeface="Helvetica Neue"/>
                <a:ea typeface="Helvetica Neue"/>
                <a:cs typeface="Helvetica Neue"/>
                <a:sym typeface="Helvetica Neue"/>
              </a:rPr>
              <a:t>      </a:t>
            </a:r>
            <a:endParaRPr sz="1800">
              <a:solidFill>
                <a:schemeClr val="dk1"/>
              </a:solidFill>
              <a:latin typeface="Old Standard TT"/>
              <a:ea typeface="Old Standard TT"/>
              <a:cs typeface="Old Standard TT"/>
              <a:sym typeface="Old Standard TT"/>
            </a:endParaRPr>
          </a:p>
        </p:txBody>
      </p:sp>
      <p:sp>
        <p:nvSpPr>
          <p:cNvPr id="1187" name="Google Shape;1187;p79"/>
          <p:cNvSpPr txBox="1"/>
          <p:nvPr/>
        </p:nvSpPr>
        <p:spPr>
          <a:xfrm>
            <a:off x="6998398" y="3101425"/>
            <a:ext cx="4206900" cy="2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434343"/>
                </a:solidFill>
                <a:latin typeface="Helvetica Neue"/>
                <a:ea typeface="Helvetica Neue"/>
                <a:cs typeface="Helvetica Neue"/>
                <a:sym typeface="Helvetica Neue"/>
              </a:rPr>
              <a:t>t</a:t>
            </a:r>
            <a:r>
              <a:rPr baseline="-25000" lang="it" sz="1200">
                <a:solidFill>
                  <a:srgbClr val="434343"/>
                </a:solidFill>
                <a:latin typeface="Helvetica Neue"/>
                <a:ea typeface="Helvetica Neue"/>
                <a:cs typeface="Helvetica Neue"/>
                <a:sym typeface="Helvetica Neue"/>
              </a:rPr>
              <a:t>Ch35 </a:t>
            </a:r>
            <a:r>
              <a:rPr lang="it" sz="1200">
                <a:solidFill>
                  <a:srgbClr val="434343"/>
                </a:solidFill>
                <a:latin typeface="Helvetica Neue"/>
                <a:ea typeface="Helvetica Neue"/>
                <a:cs typeface="Helvetica Neue"/>
                <a:sym typeface="Helvetica Neue"/>
              </a:rPr>
              <a:t>= 1.029 ns</a:t>
            </a:r>
            <a:endParaRPr sz="1200">
              <a:solidFill>
                <a:srgbClr val="434343"/>
              </a:solidFill>
              <a:latin typeface="Helvetica Neue"/>
              <a:ea typeface="Helvetica Neue"/>
              <a:cs typeface="Helvetica Neue"/>
              <a:sym typeface="Helvetica Neue"/>
            </a:endParaRPr>
          </a:p>
        </p:txBody>
      </p:sp>
      <p:sp>
        <p:nvSpPr>
          <p:cNvPr id="1188" name="Google Shape;1188;p79"/>
          <p:cNvSpPr txBox="1"/>
          <p:nvPr/>
        </p:nvSpPr>
        <p:spPr>
          <a:xfrm>
            <a:off x="3684421" y="4886000"/>
            <a:ext cx="46071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2" name="Shape 1192"/>
        <p:cNvGrpSpPr/>
        <p:nvPr/>
      </p:nvGrpSpPr>
      <p:grpSpPr>
        <a:xfrm>
          <a:off x="0" y="0"/>
          <a:ext cx="0" cy="0"/>
          <a:chOff x="0" y="0"/>
          <a:chExt cx="0" cy="0"/>
        </a:xfrm>
      </p:grpSpPr>
      <p:pic>
        <p:nvPicPr>
          <p:cNvPr id="1193" name="Google Shape;1193;p80"/>
          <p:cNvPicPr preferRelativeResize="0"/>
          <p:nvPr/>
        </p:nvPicPr>
        <p:blipFill>
          <a:blip r:embed="rId3">
            <a:alphaModFix/>
          </a:blip>
          <a:stretch>
            <a:fillRect/>
          </a:stretch>
        </p:blipFill>
        <p:spPr>
          <a:xfrm>
            <a:off x="308225" y="1089525"/>
            <a:ext cx="4154773" cy="2811149"/>
          </a:xfrm>
          <a:prstGeom prst="rect">
            <a:avLst/>
          </a:prstGeom>
          <a:noFill/>
          <a:ln>
            <a:noFill/>
          </a:ln>
        </p:spPr>
      </p:pic>
      <p:sp>
        <p:nvSpPr>
          <p:cNvPr id="1194" name="Google Shape;1194;p80"/>
          <p:cNvSpPr txBox="1"/>
          <p:nvPr/>
        </p:nvSpPr>
        <p:spPr>
          <a:xfrm>
            <a:off x="574325" y="4303450"/>
            <a:ext cx="8441400" cy="13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In both cases the signal rise time is larger for individual channels detecting the main part of the signal relative to the sum of the neighbouring channels.</a:t>
            </a:r>
            <a:endParaRPr>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800">
              <a:solidFill>
                <a:schemeClr val="dk1"/>
              </a:solidFill>
              <a:latin typeface="Old Standard TT"/>
              <a:ea typeface="Old Standard TT"/>
              <a:cs typeface="Old Standard TT"/>
              <a:sym typeface="Old Standard TT"/>
            </a:endParaRPr>
          </a:p>
        </p:txBody>
      </p:sp>
      <p:sp>
        <p:nvSpPr>
          <p:cNvPr id="1195" name="Google Shape;1195;p80"/>
          <p:cNvSpPr txBox="1"/>
          <p:nvPr/>
        </p:nvSpPr>
        <p:spPr>
          <a:xfrm>
            <a:off x="1134700" y="3850300"/>
            <a:ext cx="2786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chemeClr val="dk1"/>
                </a:solidFill>
                <a:latin typeface="Helvetica Neue"/>
                <a:ea typeface="Helvetica Neue"/>
                <a:cs typeface="Helvetica Neue"/>
                <a:sym typeface="Helvetica Neue"/>
              </a:rPr>
              <a:t>t</a:t>
            </a:r>
            <a:r>
              <a:rPr baseline="-25000" lang="it" sz="1600">
                <a:solidFill>
                  <a:schemeClr val="dk1"/>
                </a:solidFill>
                <a:latin typeface="Helvetica Neue"/>
                <a:ea typeface="Helvetica Neue"/>
                <a:cs typeface="Helvetica Neue"/>
                <a:sym typeface="Helvetica Neue"/>
              </a:rPr>
              <a:t>sum</a:t>
            </a:r>
            <a:r>
              <a:rPr lang="it" sz="1600">
                <a:solidFill>
                  <a:schemeClr val="dk1"/>
                </a:solidFill>
                <a:latin typeface="Helvetica Neue"/>
                <a:ea typeface="Helvetica Neue"/>
                <a:cs typeface="Helvetica Neue"/>
                <a:sym typeface="Helvetica Neue"/>
              </a:rPr>
              <a:t>(8) = 1.002 ns</a:t>
            </a:r>
            <a:endParaRPr sz="1600">
              <a:solidFill>
                <a:schemeClr val="dk1"/>
              </a:solidFill>
              <a:latin typeface="Helvetica Neue"/>
              <a:ea typeface="Helvetica Neue"/>
              <a:cs typeface="Helvetica Neue"/>
              <a:sym typeface="Helvetica Neue"/>
            </a:endParaRPr>
          </a:p>
        </p:txBody>
      </p:sp>
      <p:sp>
        <p:nvSpPr>
          <p:cNvPr id="1196" name="Google Shape;1196;p80"/>
          <p:cNvSpPr txBox="1"/>
          <p:nvPr/>
        </p:nvSpPr>
        <p:spPr>
          <a:xfrm>
            <a:off x="5790900" y="3850300"/>
            <a:ext cx="26298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600">
                <a:solidFill>
                  <a:schemeClr val="dk1"/>
                </a:solidFill>
                <a:latin typeface="Helvetica Neue"/>
                <a:ea typeface="Helvetica Neue"/>
                <a:cs typeface="Helvetica Neue"/>
                <a:sym typeface="Helvetica Neue"/>
              </a:rPr>
              <a:t>t</a:t>
            </a:r>
            <a:r>
              <a:rPr baseline="-25000" lang="it" sz="1600">
                <a:solidFill>
                  <a:schemeClr val="dk1"/>
                </a:solidFill>
                <a:latin typeface="Helvetica Neue"/>
                <a:ea typeface="Helvetica Neue"/>
                <a:cs typeface="Helvetica Neue"/>
                <a:sym typeface="Helvetica Neue"/>
              </a:rPr>
              <a:t>sum</a:t>
            </a:r>
            <a:r>
              <a:rPr lang="it" sz="1600">
                <a:solidFill>
                  <a:schemeClr val="dk1"/>
                </a:solidFill>
                <a:latin typeface="Helvetica Neue"/>
                <a:ea typeface="Helvetica Neue"/>
                <a:cs typeface="Helvetica Neue"/>
                <a:sym typeface="Helvetica Neue"/>
              </a:rPr>
              <a:t>(10) = 0.890 ns</a:t>
            </a:r>
            <a:endParaRPr sz="1600">
              <a:solidFill>
                <a:schemeClr val="dk1"/>
              </a:solidFill>
              <a:latin typeface="Helvetica Neue"/>
              <a:ea typeface="Helvetica Neue"/>
              <a:cs typeface="Helvetica Neue"/>
              <a:sym typeface="Helvetica Neue"/>
            </a:endParaRPr>
          </a:p>
        </p:txBody>
      </p:sp>
      <p:pic>
        <p:nvPicPr>
          <p:cNvPr id="1197" name="Google Shape;1197;p80"/>
          <p:cNvPicPr preferRelativeResize="0"/>
          <p:nvPr/>
        </p:nvPicPr>
        <p:blipFill>
          <a:blip r:embed="rId4">
            <a:alphaModFix/>
          </a:blip>
          <a:stretch>
            <a:fillRect/>
          </a:stretch>
        </p:blipFill>
        <p:spPr>
          <a:xfrm>
            <a:off x="4716100" y="1154075"/>
            <a:ext cx="4290225" cy="2726326"/>
          </a:xfrm>
          <a:prstGeom prst="rect">
            <a:avLst/>
          </a:prstGeom>
          <a:noFill/>
          <a:ln>
            <a:noFill/>
          </a:ln>
        </p:spPr>
      </p:pic>
      <p:cxnSp>
        <p:nvCxnSpPr>
          <p:cNvPr id="1198" name="Google Shape;1198;p80"/>
          <p:cNvCxnSpPr/>
          <p:nvPr/>
        </p:nvCxnSpPr>
        <p:spPr>
          <a:xfrm>
            <a:off x="8575875" y="4979650"/>
            <a:ext cx="5100" cy="167100"/>
          </a:xfrm>
          <a:prstGeom prst="straightConnector1">
            <a:avLst/>
          </a:prstGeom>
          <a:noFill/>
          <a:ln cap="flat" cmpd="sng" w="19050">
            <a:solidFill>
              <a:schemeClr val="lt1"/>
            </a:solidFill>
            <a:prstDash val="solid"/>
            <a:round/>
            <a:headEnd len="med" w="med" type="none"/>
            <a:tailEnd len="med" w="med" type="none"/>
          </a:ln>
        </p:spPr>
      </p:cxnSp>
      <p:cxnSp>
        <p:nvCxnSpPr>
          <p:cNvPr id="1199" name="Google Shape;1199;p80"/>
          <p:cNvCxnSpPr/>
          <p:nvPr/>
        </p:nvCxnSpPr>
        <p:spPr>
          <a:xfrm>
            <a:off x="1641675" y="4979650"/>
            <a:ext cx="5100" cy="167100"/>
          </a:xfrm>
          <a:prstGeom prst="straightConnector1">
            <a:avLst/>
          </a:prstGeom>
          <a:noFill/>
          <a:ln cap="flat" cmpd="sng" w="19050">
            <a:solidFill>
              <a:schemeClr val="lt1"/>
            </a:solidFill>
            <a:prstDash val="solid"/>
            <a:round/>
            <a:headEnd len="med" w="med" type="none"/>
            <a:tailEnd len="med" w="med" type="none"/>
          </a:ln>
        </p:spPr>
      </p:cxnSp>
      <p:sp>
        <p:nvSpPr>
          <p:cNvPr id="1200" name="Google Shape;1200;p80"/>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Analog sum of </a:t>
            </a:r>
            <a:r>
              <a:rPr lang="it" sz="2500">
                <a:solidFill>
                  <a:srgbClr val="277792"/>
                </a:solidFill>
                <a:latin typeface="Helvetica Neue"/>
                <a:ea typeface="Helvetica Neue"/>
                <a:cs typeface="Helvetica Neue"/>
                <a:sym typeface="Helvetica Neue"/>
              </a:rPr>
              <a:t>neighbouring channels</a:t>
            </a:r>
            <a:r>
              <a:rPr lang="it" sz="2500">
                <a:solidFill>
                  <a:srgbClr val="277792"/>
                </a:solidFill>
                <a:latin typeface="Helvetica Neue"/>
                <a:ea typeface="Helvetica Neue"/>
                <a:cs typeface="Helvetica Neue"/>
                <a:sym typeface="Helvetica Neue"/>
              </a:rPr>
              <a:t> </a:t>
            </a:r>
            <a:endParaRPr sz="2500">
              <a:solidFill>
                <a:srgbClr val="277792"/>
              </a:solidFill>
              <a:latin typeface="Helvetica Neue"/>
              <a:ea typeface="Helvetica Neue"/>
              <a:cs typeface="Helvetica Neue"/>
              <a:sym typeface="Helvetica Neue"/>
            </a:endParaRPr>
          </a:p>
        </p:txBody>
      </p:sp>
      <p:cxnSp>
        <p:nvCxnSpPr>
          <p:cNvPr id="1201" name="Google Shape;1201;p8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cxnSp>
        <p:nvCxnSpPr>
          <p:cNvPr id="1202" name="Google Shape;1202;p80"/>
          <p:cNvCxnSpPr/>
          <p:nvPr/>
        </p:nvCxnSpPr>
        <p:spPr>
          <a:xfrm flipH="1">
            <a:off x="4569300" y="636725"/>
            <a:ext cx="2700" cy="3739800"/>
          </a:xfrm>
          <a:prstGeom prst="straightConnector1">
            <a:avLst/>
          </a:prstGeom>
          <a:noFill/>
          <a:ln cap="flat" cmpd="sng" w="19050">
            <a:solidFill>
              <a:srgbClr val="277792"/>
            </a:solidFill>
            <a:prstDash val="solid"/>
            <a:round/>
            <a:headEnd len="med" w="med" type="none"/>
            <a:tailEnd len="med" w="med" type="none"/>
          </a:ln>
        </p:spPr>
      </p:cxnSp>
      <p:sp>
        <p:nvSpPr>
          <p:cNvPr id="1203" name="Google Shape;1203;p80"/>
          <p:cNvSpPr/>
          <p:nvPr/>
        </p:nvSpPr>
        <p:spPr>
          <a:xfrm>
            <a:off x="474925" y="4375775"/>
            <a:ext cx="8334600" cy="487500"/>
          </a:xfrm>
          <a:prstGeom prst="rect">
            <a:avLst/>
          </a:prstGeom>
          <a:noFill/>
          <a:ln cap="flat" cmpd="sng" w="19050">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204" name="Google Shape;1204;p8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5" name="Google Shape;1205;p8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56</a:t>
            </a:r>
            <a:endParaRPr sz="1100">
              <a:solidFill>
                <a:schemeClr val="lt1"/>
              </a:solidFill>
              <a:latin typeface="Helvetica Neue"/>
              <a:ea typeface="Helvetica Neue"/>
              <a:cs typeface="Helvetica Neue"/>
              <a:sym typeface="Helvetica Neue"/>
            </a:endParaRPr>
          </a:p>
        </p:txBody>
      </p:sp>
      <p:cxnSp>
        <p:nvCxnSpPr>
          <p:cNvPr id="1206" name="Google Shape;1206;p80"/>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207" name="Google Shape;1207;p80"/>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208" name="Google Shape;1208;p80"/>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209" name="Google Shape;1209;p80"/>
          <p:cNvSpPr txBox="1"/>
          <p:nvPr/>
        </p:nvSpPr>
        <p:spPr>
          <a:xfrm>
            <a:off x="298000" y="676725"/>
            <a:ext cx="6231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200">
                <a:solidFill>
                  <a:srgbClr val="277792"/>
                </a:solidFill>
                <a:latin typeface="Helvetica Neue"/>
                <a:ea typeface="Helvetica Neue"/>
                <a:cs typeface="Helvetica Neue"/>
                <a:sym typeface="Helvetica Neue"/>
              </a:rPr>
              <a:t>1.</a:t>
            </a:r>
            <a:endParaRPr sz="2200">
              <a:solidFill>
                <a:srgbClr val="277792"/>
              </a:solidFill>
              <a:latin typeface="Helvetica Neue"/>
              <a:ea typeface="Helvetica Neue"/>
              <a:cs typeface="Helvetica Neue"/>
              <a:sym typeface="Helvetica Neue"/>
            </a:endParaRPr>
          </a:p>
        </p:txBody>
      </p:sp>
      <p:sp>
        <p:nvSpPr>
          <p:cNvPr id="1210" name="Google Shape;1210;p80"/>
          <p:cNvSpPr txBox="1"/>
          <p:nvPr/>
        </p:nvSpPr>
        <p:spPr>
          <a:xfrm>
            <a:off x="4681610" y="676725"/>
            <a:ext cx="6231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200">
                <a:solidFill>
                  <a:srgbClr val="277792"/>
                </a:solidFill>
                <a:latin typeface="Helvetica Neue"/>
                <a:ea typeface="Helvetica Neue"/>
                <a:cs typeface="Helvetica Neue"/>
                <a:sym typeface="Helvetica Neue"/>
              </a:rPr>
              <a:t>2.</a:t>
            </a:r>
            <a:endParaRPr sz="2200">
              <a:solidFill>
                <a:srgbClr val="277792"/>
              </a:solidFill>
              <a:latin typeface="Helvetica Neue"/>
              <a:ea typeface="Helvetica Neue"/>
              <a:cs typeface="Helvetica Neue"/>
              <a:sym typeface="Helvetica Neue"/>
            </a:endParaRPr>
          </a:p>
        </p:txBody>
      </p:sp>
      <p:sp>
        <p:nvSpPr>
          <p:cNvPr id="1211" name="Google Shape;1211;p80"/>
          <p:cNvSpPr txBox="1"/>
          <p:nvPr/>
        </p:nvSpPr>
        <p:spPr>
          <a:xfrm>
            <a:off x="3684421" y="4886000"/>
            <a:ext cx="45597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5" name="Shape 1215"/>
        <p:cNvGrpSpPr/>
        <p:nvPr/>
      </p:nvGrpSpPr>
      <p:grpSpPr>
        <a:xfrm>
          <a:off x="0" y="0"/>
          <a:ext cx="0" cy="0"/>
          <a:chOff x="0" y="0"/>
          <a:chExt cx="0" cy="0"/>
        </a:xfrm>
      </p:grpSpPr>
      <p:sp>
        <p:nvSpPr>
          <p:cNvPr id="1216" name="Google Shape;1216;p8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7" name="Google Shape;1217;p81"/>
          <p:cNvSpPr txBox="1"/>
          <p:nvPr>
            <p:ph type="title"/>
          </p:nvPr>
        </p:nvSpPr>
        <p:spPr>
          <a:xfrm>
            <a:off x="235500" y="64025"/>
            <a:ext cx="85206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ALLEGRO HCAL </a:t>
            </a:r>
            <a:endParaRPr sz="2500">
              <a:solidFill>
                <a:srgbClr val="277792"/>
              </a:solidFill>
              <a:latin typeface="Helvetica Neue"/>
              <a:ea typeface="Helvetica Neue"/>
              <a:cs typeface="Helvetica Neue"/>
              <a:sym typeface="Helvetica Neue"/>
            </a:endParaRPr>
          </a:p>
        </p:txBody>
      </p:sp>
      <p:cxnSp>
        <p:nvCxnSpPr>
          <p:cNvPr id="1218" name="Google Shape;1218;p81"/>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pic>
        <p:nvPicPr>
          <p:cNvPr id="1219" name="Google Shape;1219;p81"/>
          <p:cNvPicPr preferRelativeResize="0"/>
          <p:nvPr/>
        </p:nvPicPr>
        <p:blipFill>
          <a:blip r:embed="rId3">
            <a:alphaModFix/>
          </a:blip>
          <a:stretch>
            <a:fillRect/>
          </a:stretch>
        </p:blipFill>
        <p:spPr>
          <a:xfrm>
            <a:off x="5207925" y="845700"/>
            <a:ext cx="3678700" cy="3737475"/>
          </a:xfrm>
          <a:prstGeom prst="rect">
            <a:avLst/>
          </a:prstGeom>
          <a:noFill/>
          <a:ln>
            <a:noFill/>
          </a:ln>
        </p:spPr>
      </p:pic>
      <p:sp>
        <p:nvSpPr>
          <p:cNvPr id="1220" name="Google Shape;1220;p81"/>
          <p:cNvSpPr txBox="1"/>
          <p:nvPr/>
        </p:nvSpPr>
        <p:spPr>
          <a:xfrm>
            <a:off x="538500" y="875675"/>
            <a:ext cx="4582800" cy="3369300"/>
          </a:xfrm>
          <a:prstGeom prst="rect">
            <a:avLst/>
          </a:prstGeom>
          <a:noFill/>
          <a:ln>
            <a:noFill/>
          </a:ln>
        </p:spPr>
        <p:txBody>
          <a:bodyPr anchorCtr="0" anchor="t" bIns="91425" lIns="91425" spcFirstLastPara="1" rIns="91425" wrap="square" tIns="91425">
            <a:noAutofit/>
          </a:bodyPr>
          <a:lstStyle/>
          <a:p>
            <a:pPr indent="0" lvl="0" marL="0" marR="38100" rtl="0" algn="l">
              <a:spcBef>
                <a:spcPts val="0"/>
              </a:spcBef>
              <a:spcAft>
                <a:spcPts val="0"/>
              </a:spcAft>
              <a:buClr>
                <a:schemeClr val="dk1"/>
              </a:buClr>
              <a:buSzPts val="1100"/>
              <a:buFont typeface="Arial"/>
              <a:buNone/>
            </a:pPr>
            <a:r>
              <a:rPr lang="it" sz="1300">
                <a:solidFill>
                  <a:srgbClr val="434343"/>
                </a:solidFill>
                <a:highlight>
                  <a:schemeClr val="lt1"/>
                </a:highlight>
                <a:latin typeface="Helvetica Neue"/>
                <a:ea typeface="Helvetica Neue"/>
                <a:cs typeface="Helvetica Neue"/>
                <a:sym typeface="Helvetica Neue"/>
              </a:rPr>
              <a:t>A possible application of this device is the ALLEGRO HCAL barrel, which involves a readout system based on </a:t>
            </a:r>
            <a:r>
              <a:rPr b="1" lang="it" sz="1300">
                <a:solidFill>
                  <a:srgbClr val="277792"/>
                </a:solidFill>
                <a:highlight>
                  <a:schemeClr val="lt1"/>
                </a:highlight>
                <a:latin typeface="Helvetica Neue"/>
                <a:ea typeface="Helvetica Neue"/>
                <a:cs typeface="Helvetica Neue"/>
                <a:sym typeface="Helvetica Neue"/>
              </a:rPr>
              <a:t>tile + fiber + SiPM</a:t>
            </a:r>
            <a:r>
              <a:rPr lang="it" sz="1300">
                <a:solidFill>
                  <a:srgbClr val="434343"/>
                </a:solidFill>
                <a:highlight>
                  <a:schemeClr val="lt1"/>
                </a:highlight>
                <a:latin typeface="Helvetica Neue"/>
                <a:ea typeface="Helvetica Neue"/>
                <a:cs typeface="Helvetica Neue"/>
                <a:sym typeface="Helvetica Neue"/>
              </a:rPr>
              <a:t>.</a:t>
            </a:r>
            <a:endParaRPr sz="11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Design based on alternating steel and scintillator layers ( 5 mm absorbers, 3 mm scintillators)</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 </a:t>
            </a:r>
            <a:r>
              <a:rPr lang="it" sz="1300">
                <a:solidFill>
                  <a:srgbClr val="277792"/>
                </a:solidFill>
                <a:latin typeface="Helvetica Neue"/>
                <a:ea typeface="Helvetica Neue"/>
                <a:cs typeface="Helvetica Neue"/>
                <a:sym typeface="Helvetica Neue"/>
              </a:rPr>
              <a:t>Barrel:13 radial layers </a:t>
            </a:r>
            <a:endParaRPr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277792"/>
                </a:solidFill>
                <a:latin typeface="Helvetica Neue"/>
                <a:ea typeface="Helvetica Neue"/>
                <a:cs typeface="Helvetica Neue"/>
                <a:sym typeface="Helvetica Neue"/>
              </a:rPr>
              <a:t> Endcap: 6 / 9 / 22 radial layers </a:t>
            </a:r>
            <a:endParaRPr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 128 modules in 𝜙, 2 tiles per module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     </a:t>
            </a:r>
            <a:r>
              <a:rPr lang="it" sz="1300">
                <a:solidFill>
                  <a:srgbClr val="277792"/>
                </a:solidFill>
                <a:latin typeface="Helvetica Neue"/>
                <a:ea typeface="Helvetica Neue"/>
                <a:cs typeface="Helvetica Neue"/>
                <a:sym typeface="Helvetica Neue"/>
              </a:rPr>
              <a:t>Δ𝜙 = 0.025 </a:t>
            </a:r>
            <a:endParaRPr sz="13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277792"/>
                </a:solidFill>
                <a:latin typeface="Helvetica Neue"/>
                <a:ea typeface="Helvetica Neue"/>
                <a:cs typeface="Helvetica Neue"/>
                <a:sym typeface="Helvetica Neue"/>
              </a:rPr>
              <a:t>     Δη= 0.022 (grouping 3-4 tiles)</a:t>
            </a:r>
            <a:r>
              <a:rPr lang="it" sz="800">
                <a:solidFill>
                  <a:srgbClr val="277792"/>
                </a:solidFill>
                <a:latin typeface="Helvetica Neue"/>
                <a:ea typeface="Helvetica Neue"/>
                <a:cs typeface="Helvetica Neue"/>
                <a:sym typeface="Helvetica Neue"/>
              </a:rPr>
              <a:t> </a:t>
            </a:r>
            <a:endParaRPr sz="800">
              <a:solidFill>
                <a:srgbClr val="277792"/>
              </a:solidFill>
              <a:latin typeface="Helvetica Neue"/>
              <a:ea typeface="Helvetica Neue"/>
              <a:cs typeface="Helvetica Neue"/>
              <a:sym typeface="Helvetica Neue"/>
            </a:endParaRPr>
          </a:p>
          <a:p>
            <a:pPr indent="0" lvl="0" marL="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FB8C00"/>
                </a:solidFill>
                <a:latin typeface="Helvetica Neue"/>
                <a:ea typeface="Helvetica Neue"/>
                <a:cs typeface="Helvetica Neue"/>
                <a:sym typeface="Helvetica Neue"/>
              </a:rPr>
              <a:t> </a:t>
            </a:r>
            <a:r>
              <a:rPr b="1" lang="it">
                <a:solidFill>
                  <a:srgbClr val="FB8C00"/>
                </a:solidFill>
                <a:latin typeface="Helvetica Neue"/>
                <a:ea typeface="Helvetica Neue"/>
                <a:cs typeface="Helvetica Neue"/>
                <a:sym typeface="Helvetica Neue"/>
              </a:rPr>
              <a:t>Performance studies ongoing</a:t>
            </a:r>
            <a:endParaRPr b="1">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FB8C00"/>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Potential application in any calorimeter with SiPMs, which are expected to be widely used in future calorimeters.</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FB8C00"/>
              </a:solidFill>
              <a:latin typeface="Helvetica Neue"/>
              <a:ea typeface="Helvetica Neue"/>
              <a:cs typeface="Helvetica Neue"/>
              <a:sym typeface="Helvetica Neue"/>
            </a:endParaRPr>
          </a:p>
        </p:txBody>
      </p:sp>
      <p:sp>
        <p:nvSpPr>
          <p:cNvPr id="1221" name="Google Shape;1221;p8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2" name="Google Shape;1222;p81"/>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57</a:t>
            </a:r>
            <a:endParaRPr sz="1100">
              <a:solidFill>
                <a:schemeClr val="lt1"/>
              </a:solidFill>
              <a:latin typeface="Helvetica Neue"/>
              <a:ea typeface="Helvetica Neue"/>
              <a:cs typeface="Helvetica Neue"/>
              <a:sym typeface="Helvetica Neue"/>
            </a:endParaRPr>
          </a:p>
        </p:txBody>
      </p:sp>
      <p:cxnSp>
        <p:nvCxnSpPr>
          <p:cNvPr id="1223" name="Google Shape;1223;p81"/>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224" name="Google Shape;1224;p81"/>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225" name="Google Shape;1225;p81"/>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226" name="Google Shape;1226;p81"/>
          <p:cNvSpPr txBox="1"/>
          <p:nvPr/>
        </p:nvSpPr>
        <p:spPr>
          <a:xfrm>
            <a:off x="3684419" y="4886000"/>
            <a:ext cx="34182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1227" name="Google Shape;1227;p81"/>
          <p:cNvSpPr/>
          <p:nvPr/>
        </p:nvSpPr>
        <p:spPr>
          <a:xfrm>
            <a:off x="470275" y="104610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8" name="Google Shape;1228;p81"/>
          <p:cNvSpPr/>
          <p:nvPr/>
        </p:nvSpPr>
        <p:spPr>
          <a:xfrm>
            <a:off x="470275" y="18418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9" name="Google Shape;1229;p81"/>
          <p:cNvSpPr/>
          <p:nvPr/>
        </p:nvSpPr>
        <p:spPr>
          <a:xfrm>
            <a:off x="470275" y="30280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0" name="Google Shape;1230;p81"/>
          <p:cNvSpPr/>
          <p:nvPr/>
        </p:nvSpPr>
        <p:spPr>
          <a:xfrm>
            <a:off x="470275" y="38455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1" name="Google Shape;1231;p81"/>
          <p:cNvSpPr/>
          <p:nvPr/>
        </p:nvSpPr>
        <p:spPr>
          <a:xfrm>
            <a:off x="470275" y="4244975"/>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cxnSp>
        <p:nvCxnSpPr>
          <p:cNvPr id="1236" name="Google Shape;1236;p8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237" name="Google Shape;1237;p82"/>
          <p:cNvSpPr/>
          <p:nvPr/>
        </p:nvSpPr>
        <p:spPr>
          <a:xfrm>
            <a:off x="469125" y="1025175"/>
            <a:ext cx="42000" cy="43800"/>
          </a:xfrm>
          <a:prstGeom prst="ellipse">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82"/>
          <p:cNvSpPr txBox="1"/>
          <p:nvPr/>
        </p:nvSpPr>
        <p:spPr>
          <a:xfrm>
            <a:off x="469125" y="832550"/>
            <a:ext cx="8393700" cy="487200"/>
          </a:xfrm>
          <a:prstGeom prst="rect">
            <a:avLst/>
          </a:prstGeom>
          <a:noFill/>
          <a:ln>
            <a:noFill/>
          </a:ln>
        </p:spPr>
        <p:txBody>
          <a:bodyPr anchorCtr="0" anchor="t" bIns="91425" lIns="91425" spcFirstLastPara="1" rIns="91425" wrap="square" tIns="91425">
            <a:noAutofit/>
          </a:bodyPr>
          <a:lstStyle/>
          <a:p>
            <a:pPr indent="0" lvl="0" marL="0" marR="38100" rtl="0" algn="l">
              <a:lnSpc>
                <a:spcPct val="100000"/>
              </a:lnSpc>
              <a:spcBef>
                <a:spcPts val="0"/>
              </a:spcBef>
              <a:spcAft>
                <a:spcPts val="0"/>
              </a:spcAft>
              <a:buClr>
                <a:schemeClr val="dk1"/>
              </a:buClr>
              <a:buSzPts val="1100"/>
              <a:buFont typeface="Arial"/>
              <a:buNone/>
            </a:pPr>
            <a:r>
              <a:rPr lang="it" sz="1500">
                <a:solidFill>
                  <a:srgbClr val="434343"/>
                </a:solidFill>
                <a:highlight>
                  <a:schemeClr val="lt1"/>
                </a:highlight>
                <a:latin typeface="Helvetica Neue"/>
                <a:ea typeface="Helvetica Neue"/>
                <a:cs typeface="Helvetica Neue"/>
                <a:sym typeface="Helvetica Neue"/>
              </a:rPr>
              <a:t>The device we </a:t>
            </a:r>
            <a:r>
              <a:rPr lang="it" sz="1500" u="sng">
                <a:solidFill>
                  <a:srgbClr val="434343"/>
                </a:solidFill>
                <a:highlight>
                  <a:schemeClr val="lt1"/>
                </a:highlight>
                <a:latin typeface="Helvetica Neue"/>
                <a:ea typeface="Helvetica Neue"/>
                <a:cs typeface="Helvetica Neue"/>
                <a:sym typeface="Helvetica Neue"/>
              </a:rPr>
              <a:t>want to design offers broader functionality than similar existing readout systems</a:t>
            </a:r>
            <a:r>
              <a:rPr lang="it" sz="1500">
                <a:solidFill>
                  <a:srgbClr val="434343"/>
                </a:solidFill>
                <a:highlight>
                  <a:schemeClr val="lt1"/>
                </a:highlight>
                <a:latin typeface="Helvetica Neue"/>
                <a:ea typeface="Helvetica Neue"/>
                <a:cs typeface="Helvetica Neue"/>
                <a:sym typeface="Helvetica Neue"/>
              </a:rPr>
              <a:t>.</a:t>
            </a:r>
            <a:endParaRPr sz="1500">
              <a:solidFill>
                <a:srgbClr val="434343"/>
              </a:solidFill>
              <a:highlight>
                <a:schemeClr val="lt1"/>
              </a:highlight>
              <a:latin typeface="Helvetica Neue"/>
              <a:ea typeface="Helvetica Neue"/>
              <a:cs typeface="Helvetica Neue"/>
              <a:sym typeface="Helvetica Neue"/>
            </a:endParaRPr>
          </a:p>
          <a:p>
            <a:pPr indent="0" lvl="0" marL="457200" rtl="0" algn="l">
              <a:spcBef>
                <a:spcPts val="0"/>
              </a:spcBef>
              <a:spcAft>
                <a:spcPts val="0"/>
              </a:spcAft>
              <a:buNone/>
            </a:pPr>
            <a:r>
              <a:rPr lang="it" sz="1500">
                <a:solidFill>
                  <a:srgbClr val="434343"/>
                </a:solidFill>
                <a:latin typeface="Helvetica Neue"/>
                <a:ea typeface="Helvetica Neue"/>
                <a:cs typeface="Helvetica Neue"/>
                <a:sym typeface="Helvetica Neue"/>
              </a:rPr>
              <a:t>        </a:t>
            </a:r>
            <a:endParaRPr sz="1500" u="sng">
              <a:solidFill>
                <a:srgbClr val="434343"/>
              </a:solidFill>
              <a:latin typeface="Helvetica Neue"/>
              <a:ea typeface="Helvetica Neue"/>
              <a:cs typeface="Helvetica Neue"/>
              <a:sym typeface="Helvetica Neue"/>
            </a:endParaRPr>
          </a:p>
        </p:txBody>
      </p:sp>
      <p:sp>
        <p:nvSpPr>
          <p:cNvPr id="1239" name="Google Shape;1239;p8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0" name="Google Shape;1240;p8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34</a:t>
            </a:r>
            <a:endParaRPr sz="1100">
              <a:solidFill>
                <a:schemeClr val="lt1"/>
              </a:solidFill>
              <a:latin typeface="Helvetica Neue"/>
              <a:ea typeface="Helvetica Neue"/>
              <a:cs typeface="Helvetica Neue"/>
              <a:sym typeface="Helvetica Neue"/>
            </a:endParaRPr>
          </a:p>
        </p:txBody>
      </p:sp>
      <p:cxnSp>
        <p:nvCxnSpPr>
          <p:cNvPr id="1241" name="Google Shape;1241;p82"/>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242" name="Google Shape;1242;p82"/>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243" name="Google Shape;1243;p82"/>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pic>
        <p:nvPicPr>
          <p:cNvPr id="1244" name="Google Shape;1244;p82"/>
          <p:cNvPicPr preferRelativeResize="0"/>
          <p:nvPr/>
        </p:nvPicPr>
        <p:blipFill>
          <a:blip r:embed="rId3">
            <a:alphaModFix/>
          </a:blip>
          <a:stretch>
            <a:fillRect/>
          </a:stretch>
        </p:blipFill>
        <p:spPr>
          <a:xfrm>
            <a:off x="6061800" y="1363175"/>
            <a:ext cx="2595100" cy="1764424"/>
          </a:xfrm>
          <a:prstGeom prst="rect">
            <a:avLst/>
          </a:prstGeom>
          <a:noFill/>
          <a:ln>
            <a:noFill/>
          </a:ln>
        </p:spPr>
      </p:pic>
      <p:pic>
        <p:nvPicPr>
          <p:cNvPr id="1245" name="Google Shape;1245;p82"/>
          <p:cNvPicPr preferRelativeResize="0"/>
          <p:nvPr/>
        </p:nvPicPr>
        <p:blipFill>
          <a:blip r:embed="rId4">
            <a:alphaModFix/>
          </a:blip>
          <a:stretch>
            <a:fillRect/>
          </a:stretch>
        </p:blipFill>
        <p:spPr>
          <a:xfrm>
            <a:off x="6241950" y="3299575"/>
            <a:ext cx="2155775" cy="1474500"/>
          </a:xfrm>
          <a:prstGeom prst="rect">
            <a:avLst/>
          </a:prstGeom>
          <a:noFill/>
          <a:ln>
            <a:noFill/>
          </a:ln>
        </p:spPr>
      </p:pic>
      <p:sp>
        <p:nvSpPr>
          <p:cNvPr id="1246" name="Google Shape;1246;p82"/>
          <p:cNvSpPr txBox="1"/>
          <p:nvPr/>
        </p:nvSpPr>
        <p:spPr>
          <a:xfrm>
            <a:off x="46375" y="1411050"/>
            <a:ext cx="5835300" cy="29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434343"/>
                </a:solidFill>
                <a:latin typeface="Helvetica Neue"/>
                <a:ea typeface="Helvetica Neue"/>
                <a:cs typeface="Helvetica Neue"/>
                <a:sym typeface="Helvetica Neue"/>
              </a:rPr>
              <a:t>          </a:t>
            </a:r>
            <a:r>
              <a:rPr b="1" lang="it">
                <a:solidFill>
                  <a:srgbClr val="434343"/>
                </a:solidFill>
                <a:latin typeface="Helvetica Neue"/>
                <a:ea typeface="Helvetica Neue"/>
                <a:cs typeface="Helvetica Neue"/>
                <a:sym typeface="Helvetica Neue"/>
              </a:rPr>
              <a:t>Multi-AnodeReadOut Chip (MAROC3)</a:t>
            </a:r>
            <a:endParaRPr b="1">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434343"/>
              </a:solidFill>
              <a:latin typeface="Helvetica Neue"/>
              <a:ea typeface="Helvetica Neue"/>
              <a:cs typeface="Helvetica Neue"/>
              <a:sym typeface="Helvetica Neue"/>
            </a:endParaRPr>
          </a:p>
          <a:p>
            <a:pPr indent="0" lvl="0" marL="914400" rtl="0" algn="l">
              <a:lnSpc>
                <a:spcPct val="100000"/>
              </a:lnSpc>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64-channels readout, AMS SiGe 0.35 μm technology. Maximum amplification up to a factor 4.  </a:t>
            </a:r>
            <a:endParaRPr sz="13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it" sz="900">
                <a:solidFill>
                  <a:srgbClr val="434343"/>
                </a:solidFill>
                <a:latin typeface="Helvetica Neue"/>
                <a:ea typeface="Helvetica Neue"/>
                <a:cs typeface="Helvetica Neue"/>
                <a:sym typeface="Helvetica Neue"/>
              </a:rPr>
              <a:t>                            </a:t>
            </a:r>
            <a:r>
              <a:rPr lang="it" sz="900">
                <a:solidFill>
                  <a:srgbClr val="434343"/>
                </a:solidFill>
                <a:latin typeface="Helvetica Neue"/>
                <a:ea typeface="Helvetica Neue"/>
                <a:cs typeface="Helvetica Neue"/>
                <a:sym typeface="Helvetica Neue"/>
              </a:rPr>
              <a:t> </a:t>
            </a:r>
            <a:r>
              <a:rPr lang="it" sz="900">
                <a:solidFill>
                  <a:srgbClr val="434343"/>
                </a:solidFill>
                <a:latin typeface="Helvetica Neue"/>
                <a:ea typeface="Helvetica Neue"/>
                <a:cs typeface="Helvetica Neue"/>
                <a:sym typeface="Helvetica Neue"/>
              </a:rPr>
              <a:t>More info: </a:t>
            </a:r>
            <a:r>
              <a:rPr lang="it" sz="900" u="sng">
                <a:solidFill>
                  <a:schemeClr val="hlink"/>
                </a:solidFill>
                <a:latin typeface="Helvetica Neue"/>
                <a:ea typeface="Helvetica Neue"/>
                <a:cs typeface="Helvetica Neue"/>
                <a:sym typeface="Helvetica Neue"/>
                <a:hlinkClick r:id="rId5"/>
              </a:rPr>
              <a:t>https://www.weeroc.com/~documents/route%3A/download/132/</a:t>
            </a:r>
            <a:endParaRPr sz="1300">
              <a:solidFill>
                <a:schemeClr val="accent5"/>
              </a:solidFill>
              <a:latin typeface="Helvetica Neue"/>
              <a:ea typeface="Helvetica Neue"/>
              <a:cs typeface="Helvetica Neue"/>
              <a:sym typeface="Helvetica Neue"/>
            </a:endParaRPr>
          </a:p>
          <a:p>
            <a:pPr indent="0" lvl="0" marL="914400" rtl="0" algn="l">
              <a:spcBef>
                <a:spcPts val="0"/>
              </a:spcBef>
              <a:spcAft>
                <a:spcPts val="0"/>
              </a:spcAft>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lang="it" sz="1300">
                <a:solidFill>
                  <a:srgbClr val="434343"/>
                </a:solidFill>
                <a:latin typeface="Helvetica Neue"/>
                <a:ea typeface="Helvetica Neue"/>
                <a:cs typeface="Helvetica Neue"/>
                <a:sym typeface="Helvetica Neue"/>
              </a:rPr>
              <a:t>         </a:t>
            </a:r>
            <a:endParaRPr b="1">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rPr b="1" lang="it">
                <a:solidFill>
                  <a:srgbClr val="434343"/>
                </a:solidFill>
                <a:latin typeface="Helvetica Neue"/>
                <a:ea typeface="Helvetica Neue"/>
                <a:cs typeface="Helvetica Neue"/>
                <a:sym typeface="Helvetica Neue"/>
              </a:rPr>
              <a:t>          CLARO8</a:t>
            </a:r>
            <a:endParaRPr b="1">
              <a:solidFill>
                <a:srgbClr val="434343"/>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434343"/>
              </a:solidFill>
              <a:latin typeface="Helvetica Neue"/>
              <a:ea typeface="Helvetica Neue"/>
              <a:cs typeface="Helvetica Neue"/>
              <a:sym typeface="Helvetica Neue"/>
            </a:endParaRPr>
          </a:p>
          <a:p>
            <a:pPr indent="0" lvl="0" marL="914400" rtl="0" algn="l">
              <a:spcBef>
                <a:spcPts val="0"/>
              </a:spcBef>
              <a:spcAft>
                <a:spcPts val="0"/>
              </a:spcAft>
              <a:buNone/>
            </a:pPr>
            <a:r>
              <a:rPr lang="it" sz="1300">
                <a:solidFill>
                  <a:srgbClr val="434343"/>
                </a:solidFill>
                <a:latin typeface="Helvetica Neue"/>
                <a:ea typeface="Helvetica Neue"/>
                <a:cs typeface="Helvetica Neue"/>
                <a:sym typeface="Helvetica Neue"/>
              </a:rPr>
              <a:t>8-channels readout, 0.35 μm CMOS technology. CLARO8 provides mainly digital output signals, has only 4 gain settings and does not allow to sum the channel signals.</a:t>
            </a:r>
            <a:endParaRPr sz="1300">
              <a:solidFill>
                <a:srgbClr val="434343"/>
              </a:solidFill>
              <a:latin typeface="Helvetica Neue"/>
              <a:ea typeface="Helvetica Neue"/>
              <a:cs typeface="Helvetica Neue"/>
              <a:sym typeface="Helvetica Neue"/>
            </a:endParaRPr>
          </a:p>
          <a:p>
            <a:pPr indent="0" lvl="0" marL="914400" rtl="0" algn="l">
              <a:spcBef>
                <a:spcPts val="0"/>
              </a:spcBef>
              <a:spcAft>
                <a:spcPts val="0"/>
              </a:spcAft>
              <a:buNone/>
            </a:pPr>
            <a:r>
              <a:rPr lang="it" sz="900">
                <a:solidFill>
                  <a:srgbClr val="434343"/>
                </a:solidFill>
                <a:latin typeface="Helvetica Neue"/>
                <a:ea typeface="Helvetica Neue"/>
                <a:cs typeface="Helvetica Neue"/>
                <a:sym typeface="Helvetica Neue"/>
              </a:rPr>
              <a:t>Mo</a:t>
            </a:r>
            <a:r>
              <a:rPr lang="it" sz="900">
                <a:solidFill>
                  <a:srgbClr val="434343"/>
                </a:solidFill>
                <a:latin typeface="Helvetica Neue"/>
                <a:ea typeface="Helvetica Neue"/>
                <a:cs typeface="Helvetica Neue"/>
                <a:sym typeface="Helvetica Neue"/>
              </a:rPr>
              <a:t>re info: </a:t>
            </a:r>
            <a:r>
              <a:rPr lang="it" sz="900" u="sng">
                <a:solidFill>
                  <a:schemeClr val="hlink"/>
                </a:solidFill>
                <a:latin typeface="Helvetica Neue"/>
                <a:ea typeface="Helvetica Neue"/>
                <a:cs typeface="Helvetica Neue"/>
                <a:sym typeface="Helvetica Neue"/>
                <a:hlinkClick r:id="rId6"/>
              </a:rPr>
              <a:t>https://ieeexplore.ieee.org/stamp/stamp.jsp?tp=&amp;arnumber=7891728</a:t>
            </a:r>
            <a:endParaRPr sz="1500" u="sng">
              <a:solidFill>
                <a:srgbClr val="434343"/>
              </a:solidFill>
              <a:latin typeface="Helvetica Neue"/>
              <a:ea typeface="Helvetica Neue"/>
              <a:cs typeface="Helvetica Neue"/>
              <a:sym typeface="Helvetica Neue"/>
            </a:endParaRPr>
          </a:p>
        </p:txBody>
      </p:sp>
      <p:sp>
        <p:nvSpPr>
          <p:cNvPr id="1247" name="Google Shape;1247;p82"/>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Readout systems on the market</a:t>
            </a:r>
            <a:endParaRPr sz="2500">
              <a:solidFill>
                <a:srgbClr val="277792"/>
              </a:solidFill>
              <a:latin typeface="Helvetica Neue"/>
              <a:ea typeface="Helvetica Neue"/>
              <a:cs typeface="Helvetica Neue"/>
              <a:sym typeface="Helvetica Neue"/>
            </a:endParaRPr>
          </a:p>
        </p:txBody>
      </p:sp>
      <p:sp>
        <p:nvSpPr>
          <p:cNvPr id="1248" name="Google Shape;1248;p82"/>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1249" name="Google Shape;1249;p82"/>
          <p:cNvSpPr/>
          <p:nvPr/>
        </p:nvSpPr>
        <p:spPr>
          <a:xfrm>
            <a:off x="470275" y="31597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0" name="Google Shape;1250;p82"/>
          <p:cNvSpPr/>
          <p:nvPr/>
        </p:nvSpPr>
        <p:spPr>
          <a:xfrm>
            <a:off x="470275" y="1559550"/>
            <a:ext cx="68225"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180" name="Google Shape;180;p30"/>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81" name="Google Shape;181;p30"/>
          <p:cNvSpPr txBox="1"/>
          <p:nvPr/>
        </p:nvSpPr>
        <p:spPr>
          <a:xfrm>
            <a:off x="435300" y="931375"/>
            <a:ext cx="59865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u="sng">
              <a:solidFill>
                <a:schemeClr val="dk2"/>
              </a:solidFill>
              <a:latin typeface="Helvetica Neue"/>
              <a:ea typeface="Helvetica Neue"/>
              <a:cs typeface="Helvetica Neue"/>
              <a:sym typeface="Helvetica Neue"/>
            </a:endParaRPr>
          </a:p>
        </p:txBody>
      </p:sp>
      <p:sp>
        <p:nvSpPr>
          <p:cNvPr id="182" name="Google Shape;182;p30"/>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30"/>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6</a:t>
            </a:r>
            <a:endParaRPr sz="1100">
              <a:solidFill>
                <a:schemeClr val="lt1"/>
              </a:solidFill>
              <a:latin typeface="Helvetica Neue"/>
              <a:ea typeface="Helvetica Neue"/>
              <a:cs typeface="Helvetica Neue"/>
              <a:sym typeface="Helvetica Neue"/>
            </a:endParaRPr>
          </a:p>
        </p:txBody>
      </p:sp>
      <p:cxnSp>
        <p:nvCxnSpPr>
          <p:cNvPr id="184" name="Google Shape;184;p30"/>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185" name="Google Shape;185;p30"/>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186" name="Google Shape;186;p30"/>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187" name="Google Shape;187;p30"/>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30"/>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189" name="Google Shape;189;p30"/>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p:nvPr/>
        </p:nvSpPr>
        <p:spPr>
          <a:xfrm>
            <a:off x="7224500" y="11344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31"/>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196" name="Google Shape;196;p31"/>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197" name="Google Shape;197;p31"/>
          <p:cNvSpPr txBox="1"/>
          <p:nvPr/>
        </p:nvSpPr>
        <p:spPr>
          <a:xfrm>
            <a:off x="435300" y="931375"/>
            <a:ext cx="5986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p:txBody>
      </p:sp>
      <p:sp>
        <p:nvSpPr>
          <p:cNvPr id="198" name="Google Shape;198;p31"/>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 name="Google Shape;199;p31"/>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7</a:t>
            </a:r>
            <a:endParaRPr sz="1100">
              <a:solidFill>
                <a:schemeClr val="lt1"/>
              </a:solidFill>
              <a:latin typeface="Helvetica Neue"/>
              <a:ea typeface="Helvetica Neue"/>
              <a:cs typeface="Helvetica Neue"/>
              <a:sym typeface="Helvetica Neue"/>
            </a:endParaRPr>
          </a:p>
        </p:txBody>
      </p:sp>
      <p:cxnSp>
        <p:nvCxnSpPr>
          <p:cNvPr id="200" name="Google Shape;200;p31"/>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201" name="Google Shape;201;p31"/>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202" name="Google Shape;202;p31"/>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203" name="Google Shape;203;p31"/>
          <p:cNvSpPr txBox="1"/>
          <p:nvPr/>
        </p:nvSpPr>
        <p:spPr>
          <a:xfrm>
            <a:off x="7292000" y="1139941"/>
            <a:ext cx="15297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filters to dump the noise</a:t>
            </a:r>
            <a:endParaRPr sz="1700">
              <a:solidFill>
                <a:schemeClr val="dk2"/>
              </a:solidFill>
            </a:endParaRPr>
          </a:p>
        </p:txBody>
      </p:sp>
      <p:cxnSp>
        <p:nvCxnSpPr>
          <p:cNvPr id="204" name="Google Shape;204;p31"/>
          <p:cNvCxnSpPr/>
          <p:nvPr/>
        </p:nvCxnSpPr>
        <p:spPr>
          <a:xfrm>
            <a:off x="6088825" y="1126425"/>
            <a:ext cx="1064700" cy="220500"/>
          </a:xfrm>
          <a:prstGeom prst="straightConnector1">
            <a:avLst/>
          </a:prstGeom>
          <a:noFill/>
          <a:ln cap="flat" cmpd="sng" w="9525">
            <a:solidFill>
              <a:schemeClr val="dk2"/>
            </a:solidFill>
            <a:prstDash val="solid"/>
            <a:round/>
            <a:headEnd len="med" w="med" type="none"/>
            <a:tailEnd len="med" w="med" type="triangle"/>
          </a:ln>
        </p:spPr>
      </p:cxnSp>
      <p:sp>
        <p:nvSpPr>
          <p:cNvPr id="205" name="Google Shape;205;p31"/>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31"/>
          <p:cNvSpPr txBox="1"/>
          <p:nvPr/>
        </p:nvSpPr>
        <p:spPr>
          <a:xfrm>
            <a:off x="7168775" y="790200"/>
            <a:ext cx="185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Advantages:</a:t>
            </a:r>
            <a:endParaRPr sz="1300">
              <a:solidFill>
                <a:schemeClr val="dk2"/>
              </a:solidFill>
              <a:latin typeface="Helvetica Neue"/>
              <a:ea typeface="Helvetica Neue"/>
              <a:cs typeface="Helvetica Neue"/>
              <a:sym typeface="Helvetica Neue"/>
            </a:endParaRPr>
          </a:p>
        </p:txBody>
      </p:sp>
      <p:sp>
        <p:nvSpPr>
          <p:cNvPr id="207" name="Google Shape;207;p31"/>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208" name="Google Shape;208;p31"/>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2"/>
          <p:cNvSpPr/>
          <p:nvPr/>
        </p:nvSpPr>
        <p:spPr>
          <a:xfrm>
            <a:off x="7224500" y="18202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32"/>
          <p:cNvSpPr/>
          <p:nvPr/>
        </p:nvSpPr>
        <p:spPr>
          <a:xfrm>
            <a:off x="7224500" y="11344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32"/>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216" name="Google Shape;216;p32"/>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217" name="Google Shape;217;p32"/>
          <p:cNvSpPr txBox="1"/>
          <p:nvPr/>
        </p:nvSpPr>
        <p:spPr>
          <a:xfrm>
            <a:off x="435300" y="931375"/>
            <a:ext cx="5986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p:txBody>
      </p:sp>
      <p:sp>
        <p:nvSpPr>
          <p:cNvPr id="218" name="Google Shape;218;p32"/>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32"/>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8</a:t>
            </a:r>
            <a:endParaRPr sz="1100">
              <a:solidFill>
                <a:schemeClr val="lt1"/>
              </a:solidFill>
              <a:latin typeface="Helvetica Neue"/>
              <a:ea typeface="Helvetica Neue"/>
              <a:cs typeface="Helvetica Neue"/>
              <a:sym typeface="Helvetica Neue"/>
            </a:endParaRPr>
          </a:p>
        </p:txBody>
      </p:sp>
      <p:cxnSp>
        <p:nvCxnSpPr>
          <p:cNvPr id="220" name="Google Shape;220;p32"/>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221" name="Google Shape;221;p32"/>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222" name="Google Shape;222;p32"/>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223" name="Google Shape;223;p32"/>
          <p:cNvSpPr txBox="1"/>
          <p:nvPr/>
        </p:nvSpPr>
        <p:spPr>
          <a:xfrm>
            <a:off x="7292000" y="1139941"/>
            <a:ext cx="15297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filters to dump the noise</a:t>
            </a:r>
            <a:endParaRPr sz="1700">
              <a:solidFill>
                <a:schemeClr val="dk2"/>
              </a:solidFill>
            </a:endParaRPr>
          </a:p>
        </p:txBody>
      </p:sp>
      <p:sp>
        <p:nvSpPr>
          <p:cNvPr id="224" name="Google Shape;224;p32"/>
          <p:cNvSpPr txBox="1"/>
          <p:nvPr/>
        </p:nvSpPr>
        <p:spPr>
          <a:xfrm>
            <a:off x="6813025" y="1805950"/>
            <a:ext cx="2085000" cy="564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Avoid problems of signal synchronization</a:t>
            </a:r>
            <a:r>
              <a:rPr lang="it" sz="1200">
                <a:solidFill>
                  <a:schemeClr val="dk2"/>
                </a:solidFill>
                <a:latin typeface="Helvetica Neue"/>
                <a:ea typeface="Helvetica Neue"/>
                <a:cs typeface="Helvetica Neue"/>
                <a:sym typeface="Helvetica Neue"/>
              </a:rPr>
              <a:t> </a:t>
            </a:r>
            <a:endParaRPr sz="1800">
              <a:solidFill>
                <a:schemeClr val="dk2"/>
              </a:solidFill>
            </a:endParaRPr>
          </a:p>
        </p:txBody>
      </p:sp>
      <p:cxnSp>
        <p:nvCxnSpPr>
          <p:cNvPr id="225" name="Google Shape;225;p32"/>
          <p:cNvCxnSpPr/>
          <p:nvPr/>
        </p:nvCxnSpPr>
        <p:spPr>
          <a:xfrm>
            <a:off x="6088825" y="1126425"/>
            <a:ext cx="1064700" cy="220500"/>
          </a:xfrm>
          <a:prstGeom prst="straightConnector1">
            <a:avLst/>
          </a:prstGeom>
          <a:noFill/>
          <a:ln cap="flat" cmpd="sng" w="9525">
            <a:solidFill>
              <a:schemeClr val="dk2"/>
            </a:solidFill>
            <a:prstDash val="solid"/>
            <a:round/>
            <a:headEnd len="med" w="med" type="none"/>
            <a:tailEnd len="med" w="med" type="triangle"/>
          </a:ln>
        </p:spPr>
      </p:cxnSp>
      <p:cxnSp>
        <p:nvCxnSpPr>
          <p:cNvPr id="226" name="Google Shape;226;p32"/>
          <p:cNvCxnSpPr/>
          <p:nvPr/>
        </p:nvCxnSpPr>
        <p:spPr>
          <a:xfrm>
            <a:off x="6090950" y="1128525"/>
            <a:ext cx="1077900" cy="685500"/>
          </a:xfrm>
          <a:prstGeom prst="straightConnector1">
            <a:avLst/>
          </a:prstGeom>
          <a:noFill/>
          <a:ln cap="flat" cmpd="sng" w="9525">
            <a:solidFill>
              <a:schemeClr val="dk2"/>
            </a:solidFill>
            <a:prstDash val="solid"/>
            <a:round/>
            <a:headEnd len="med" w="med" type="none"/>
            <a:tailEnd len="med" w="med" type="triangle"/>
          </a:ln>
        </p:spPr>
      </p:cxnSp>
      <p:sp>
        <p:nvSpPr>
          <p:cNvPr id="227" name="Google Shape;227;p32"/>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p32"/>
          <p:cNvSpPr txBox="1"/>
          <p:nvPr/>
        </p:nvSpPr>
        <p:spPr>
          <a:xfrm>
            <a:off x="7168775" y="790200"/>
            <a:ext cx="185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Advantages:</a:t>
            </a:r>
            <a:endParaRPr sz="1300">
              <a:solidFill>
                <a:schemeClr val="dk2"/>
              </a:solidFill>
              <a:latin typeface="Helvetica Neue"/>
              <a:ea typeface="Helvetica Neue"/>
              <a:cs typeface="Helvetica Neue"/>
              <a:sym typeface="Helvetica Neue"/>
            </a:endParaRPr>
          </a:p>
        </p:txBody>
      </p:sp>
      <p:sp>
        <p:nvSpPr>
          <p:cNvPr id="229" name="Google Shape;229;p32"/>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230" name="Google Shape;230;p32"/>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p:nvPr/>
        </p:nvSpPr>
        <p:spPr>
          <a:xfrm>
            <a:off x="7224500" y="2506025"/>
            <a:ext cx="1673400" cy="7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33"/>
          <p:cNvSpPr/>
          <p:nvPr/>
        </p:nvSpPr>
        <p:spPr>
          <a:xfrm>
            <a:off x="7224500" y="18202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33"/>
          <p:cNvSpPr/>
          <p:nvPr/>
        </p:nvSpPr>
        <p:spPr>
          <a:xfrm>
            <a:off x="7224500" y="1134425"/>
            <a:ext cx="16734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33"/>
          <p:cNvSpPr txBox="1"/>
          <p:nvPr>
            <p:ph type="title"/>
          </p:nvPr>
        </p:nvSpPr>
        <p:spPr>
          <a:xfrm>
            <a:off x="235500" y="64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it" sz="2500">
                <a:solidFill>
                  <a:srgbClr val="277792"/>
                </a:solidFill>
                <a:latin typeface="Helvetica Neue"/>
                <a:ea typeface="Helvetica Neue"/>
                <a:cs typeface="Helvetica Neue"/>
                <a:sym typeface="Helvetica Neue"/>
              </a:rPr>
              <a:t>General architecture for the new device </a:t>
            </a:r>
            <a:endParaRPr sz="2500">
              <a:solidFill>
                <a:srgbClr val="277792"/>
              </a:solidFill>
              <a:latin typeface="Helvetica Neue"/>
              <a:ea typeface="Helvetica Neue"/>
              <a:cs typeface="Helvetica Neue"/>
              <a:sym typeface="Helvetica Neue"/>
            </a:endParaRPr>
          </a:p>
        </p:txBody>
      </p:sp>
      <p:cxnSp>
        <p:nvCxnSpPr>
          <p:cNvPr id="239" name="Google Shape;239;p33"/>
          <p:cNvCxnSpPr/>
          <p:nvPr/>
        </p:nvCxnSpPr>
        <p:spPr>
          <a:xfrm>
            <a:off x="298000" y="623225"/>
            <a:ext cx="8709900" cy="0"/>
          </a:xfrm>
          <a:prstGeom prst="straightConnector1">
            <a:avLst/>
          </a:prstGeom>
          <a:noFill/>
          <a:ln cap="flat" cmpd="sng" w="28575">
            <a:solidFill>
              <a:srgbClr val="277792"/>
            </a:solidFill>
            <a:prstDash val="solid"/>
            <a:round/>
            <a:headEnd len="med" w="med" type="none"/>
            <a:tailEnd len="med" w="med" type="none"/>
          </a:ln>
        </p:spPr>
      </p:cxnSp>
      <p:sp>
        <p:nvSpPr>
          <p:cNvPr id="240" name="Google Shape;240;p33"/>
          <p:cNvSpPr txBox="1"/>
          <p:nvPr/>
        </p:nvSpPr>
        <p:spPr>
          <a:xfrm>
            <a:off x="435300" y="931375"/>
            <a:ext cx="5986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300">
                <a:solidFill>
                  <a:srgbClr val="434343"/>
                </a:solidFill>
                <a:latin typeface="Helvetica Neue"/>
                <a:ea typeface="Helvetica Neue"/>
                <a:cs typeface="Helvetica Neue"/>
                <a:sym typeface="Helvetica Neue"/>
              </a:rPr>
              <a:t>The solutions currently available on the market involve the </a:t>
            </a:r>
            <a:r>
              <a:rPr lang="it" sz="1300" u="sng">
                <a:solidFill>
                  <a:srgbClr val="434343"/>
                </a:solidFill>
                <a:latin typeface="Helvetica Neue"/>
                <a:ea typeface="Helvetica Neue"/>
                <a:cs typeface="Helvetica Neue"/>
                <a:sym typeface="Helvetica Neue"/>
              </a:rPr>
              <a:t>digitization of all channels</a:t>
            </a:r>
            <a:r>
              <a:rPr lang="it" sz="1300">
                <a:solidFill>
                  <a:srgbClr val="FB8C00"/>
                </a:solidFill>
                <a:latin typeface="Helvetica Neue"/>
                <a:ea typeface="Helvetica Neue"/>
                <a:cs typeface="Helvetica Neue"/>
                <a:sym typeface="Helvetica Neue"/>
              </a:rPr>
              <a:t>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a:solidFill>
                <a:srgbClr val="43434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300" u="sng">
              <a:solidFill>
                <a:schemeClr val="dk2"/>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solidFill>
                <a:srgbClr val="434343"/>
              </a:solidFill>
              <a:latin typeface="Helvetica Neue"/>
              <a:ea typeface="Helvetica Neue"/>
              <a:cs typeface="Helvetica Neue"/>
              <a:sym typeface="Helvetica Neue"/>
            </a:endParaRPr>
          </a:p>
        </p:txBody>
      </p:sp>
      <p:sp>
        <p:nvSpPr>
          <p:cNvPr id="241" name="Google Shape;241;p33"/>
          <p:cNvSpPr/>
          <p:nvPr/>
        </p:nvSpPr>
        <p:spPr>
          <a:xfrm>
            <a:off x="2350" y="5010050"/>
            <a:ext cx="9144000" cy="133500"/>
          </a:xfrm>
          <a:prstGeom prst="rect">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p33"/>
          <p:cNvSpPr txBox="1"/>
          <p:nvPr/>
        </p:nvSpPr>
        <p:spPr>
          <a:xfrm>
            <a:off x="8733500" y="4899800"/>
            <a:ext cx="9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lt1"/>
                </a:solidFill>
                <a:latin typeface="Helvetica Neue"/>
                <a:ea typeface="Helvetica Neue"/>
                <a:cs typeface="Helvetica Neue"/>
                <a:sym typeface="Helvetica Neue"/>
              </a:rPr>
              <a:t>9</a:t>
            </a:r>
            <a:endParaRPr sz="1100">
              <a:solidFill>
                <a:schemeClr val="lt1"/>
              </a:solidFill>
              <a:latin typeface="Helvetica Neue"/>
              <a:ea typeface="Helvetica Neue"/>
              <a:cs typeface="Helvetica Neue"/>
              <a:sym typeface="Helvetica Neue"/>
            </a:endParaRPr>
          </a:p>
        </p:txBody>
      </p:sp>
      <p:cxnSp>
        <p:nvCxnSpPr>
          <p:cNvPr id="243" name="Google Shape;243;p33"/>
          <p:cNvCxnSpPr/>
          <p:nvPr/>
        </p:nvCxnSpPr>
        <p:spPr>
          <a:xfrm flipH="1">
            <a:off x="8575575" y="4979650"/>
            <a:ext cx="300" cy="168600"/>
          </a:xfrm>
          <a:prstGeom prst="straightConnector1">
            <a:avLst/>
          </a:prstGeom>
          <a:noFill/>
          <a:ln cap="flat" cmpd="sng" w="19050">
            <a:solidFill>
              <a:schemeClr val="lt1"/>
            </a:solidFill>
            <a:prstDash val="solid"/>
            <a:round/>
            <a:headEnd len="med" w="med" type="none"/>
            <a:tailEnd len="med" w="med" type="none"/>
          </a:ln>
        </p:spPr>
      </p:cxnSp>
      <p:cxnSp>
        <p:nvCxnSpPr>
          <p:cNvPr id="244" name="Google Shape;244;p33"/>
          <p:cNvCxnSpPr/>
          <p:nvPr/>
        </p:nvCxnSpPr>
        <p:spPr>
          <a:xfrm>
            <a:off x="1641675" y="4979650"/>
            <a:ext cx="0" cy="167400"/>
          </a:xfrm>
          <a:prstGeom prst="straightConnector1">
            <a:avLst/>
          </a:prstGeom>
          <a:noFill/>
          <a:ln cap="flat" cmpd="sng" w="19050">
            <a:solidFill>
              <a:schemeClr val="lt1"/>
            </a:solidFill>
            <a:prstDash val="solid"/>
            <a:round/>
            <a:headEnd len="med" w="med" type="none"/>
            <a:tailEnd len="med" w="med" type="none"/>
          </a:ln>
        </p:spPr>
      </p:cxnSp>
      <p:sp>
        <p:nvSpPr>
          <p:cNvPr id="245" name="Google Shape;245;p33"/>
          <p:cNvSpPr txBox="1"/>
          <p:nvPr/>
        </p:nvSpPr>
        <p:spPr>
          <a:xfrm>
            <a:off x="263750" y="4919450"/>
            <a:ext cx="11679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lt1"/>
                </a:solidFill>
                <a:latin typeface="Helvetica Neue"/>
                <a:ea typeface="Helvetica Neue"/>
                <a:cs typeface="Helvetica Neue"/>
                <a:sym typeface="Helvetica Neue"/>
              </a:rPr>
              <a:t>Martina Cucinotta</a:t>
            </a:r>
            <a:endParaRPr sz="900">
              <a:solidFill>
                <a:schemeClr val="lt1"/>
              </a:solidFill>
              <a:latin typeface="Helvetica Neue"/>
              <a:ea typeface="Helvetica Neue"/>
              <a:cs typeface="Helvetica Neue"/>
              <a:sym typeface="Helvetica Neue"/>
            </a:endParaRPr>
          </a:p>
        </p:txBody>
      </p:sp>
      <p:sp>
        <p:nvSpPr>
          <p:cNvPr id="246" name="Google Shape;246;p33"/>
          <p:cNvSpPr txBox="1"/>
          <p:nvPr/>
        </p:nvSpPr>
        <p:spPr>
          <a:xfrm>
            <a:off x="7292000" y="1139941"/>
            <a:ext cx="15297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filters to dump the noise</a:t>
            </a:r>
            <a:endParaRPr sz="1700">
              <a:solidFill>
                <a:schemeClr val="dk2"/>
              </a:solidFill>
            </a:endParaRPr>
          </a:p>
        </p:txBody>
      </p:sp>
      <p:sp>
        <p:nvSpPr>
          <p:cNvPr id="247" name="Google Shape;247;p33"/>
          <p:cNvSpPr txBox="1"/>
          <p:nvPr/>
        </p:nvSpPr>
        <p:spPr>
          <a:xfrm>
            <a:off x="6813025" y="1805950"/>
            <a:ext cx="2085000" cy="564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Avoid problems of signal synchronization</a:t>
            </a:r>
            <a:r>
              <a:rPr lang="it" sz="1200">
                <a:solidFill>
                  <a:schemeClr val="dk2"/>
                </a:solidFill>
                <a:latin typeface="Helvetica Neue"/>
                <a:ea typeface="Helvetica Neue"/>
                <a:cs typeface="Helvetica Neue"/>
                <a:sym typeface="Helvetica Neue"/>
              </a:rPr>
              <a:t> </a:t>
            </a:r>
            <a:endParaRPr sz="1800">
              <a:solidFill>
                <a:schemeClr val="dk2"/>
              </a:solidFill>
            </a:endParaRPr>
          </a:p>
        </p:txBody>
      </p:sp>
      <p:sp>
        <p:nvSpPr>
          <p:cNvPr id="248" name="Google Shape;248;p33"/>
          <p:cNvSpPr txBox="1"/>
          <p:nvPr/>
        </p:nvSpPr>
        <p:spPr>
          <a:xfrm>
            <a:off x="6831200" y="2481675"/>
            <a:ext cx="2255100" cy="7434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it" sz="1100">
                <a:solidFill>
                  <a:schemeClr val="dk2"/>
                </a:solidFill>
                <a:latin typeface="Helvetica Neue"/>
                <a:ea typeface="Helvetica Neue"/>
                <a:cs typeface="Helvetica Neue"/>
                <a:sym typeface="Helvetica Neue"/>
              </a:rPr>
              <a:t>Apply digital weights in the digital sum of different channels</a:t>
            </a:r>
            <a:endParaRPr sz="1700">
              <a:solidFill>
                <a:schemeClr val="dk2"/>
              </a:solidFill>
            </a:endParaRPr>
          </a:p>
        </p:txBody>
      </p:sp>
      <p:cxnSp>
        <p:nvCxnSpPr>
          <p:cNvPr id="249" name="Google Shape;249;p33"/>
          <p:cNvCxnSpPr/>
          <p:nvPr/>
        </p:nvCxnSpPr>
        <p:spPr>
          <a:xfrm>
            <a:off x="6088825" y="1126425"/>
            <a:ext cx="1064700" cy="220500"/>
          </a:xfrm>
          <a:prstGeom prst="straightConnector1">
            <a:avLst/>
          </a:prstGeom>
          <a:noFill/>
          <a:ln cap="flat" cmpd="sng" w="9525">
            <a:solidFill>
              <a:schemeClr val="dk2"/>
            </a:solidFill>
            <a:prstDash val="solid"/>
            <a:round/>
            <a:headEnd len="med" w="med" type="none"/>
            <a:tailEnd len="med" w="med" type="triangle"/>
          </a:ln>
        </p:spPr>
      </p:cxnSp>
      <p:cxnSp>
        <p:nvCxnSpPr>
          <p:cNvPr id="250" name="Google Shape;250;p33"/>
          <p:cNvCxnSpPr/>
          <p:nvPr/>
        </p:nvCxnSpPr>
        <p:spPr>
          <a:xfrm>
            <a:off x="6090950" y="1128525"/>
            <a:ext cx="1077900" cy="685500"/>
          </a:xfrm>
          <a:prstGeom prst="straightConnector1">
            <a:avLst/>
          </a:prstGeom>
          <a:noFill/>
          <a:ln cap="flat" cmpd="sng" w="9525">
            <a:solidFill>
              <a:schemeClr val="dk2"/>
            </a:solidFill>
            <a:prstDash val="solid"/>
            <a:round/>
            <a:headEnd len="med" w="med" type="none"/>
            <a:tailEnd len="med" w="med" type="triangle"/>
          </a:ln>
        </p:spPr>
      </p:cxnSp>
      <p:cxnSp>
        <p:nvCxnSpPr>
          <p:cNvPr id="251" name="Google Shape;251;p33"/>
          <p:cNvCxnSpPr/>
          <p:nvPr/>
        </p:nvCxnSpPr>
        <p:spPr>
          <a:xfrm>
            <a:off x="6086725" y="1126425"/>
            <a:ext cx="1102500" cy="1364100"/>
          </a:xfrm>
          <a:prstGeom prst="straightConnector1">
            <a:avLst/>
          </a:prstGeom>
          <a:noFill/>
          <a:ln cap="flat" cmpd="sng" w="9525">
            <a:solidFill>
              <a:schemeClr val="dk2"/>
            </a:solidFill>
            <a:prstDash val="solid"/>
            <a:round/>
            <a:headEnd len="med" w="med" type="none"/>
            <a:tailEnd len="med" w="med" type="triangle"/>
          </a:ln>
        </p:spPr>
      </p:cxnSp>
      <p:sp>
        <p:nvSpPr>
          <p:cNvPr id="252" name="Google Shape;252;p33"/>
          <p:cNvSpPr/>
          <p:nvPr/>
        </p:nvSpPr>
        <p:spPr>
          <a:xfrm>
            <a:off x="360650" y="1080400"/>
            <a:ext cx="66347" cy="73400"/>
          </a:xfrm>
          <a:prstGeom prst="flowChartDecision">
            <a:avLst/>
          </a:prstGeom>
          <a:solidFill>
            <a:srgbClr val="277792"/>
          </a:solidFill>
          <a:ln cap="flat" cmpd="sng" w="9525">
            <a:solidFill>
              <a:srgbClr val="27779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33"/>
          <p:cNvSpPr txBox="1"/>
          <p:nvPr/>
        </p:nvSpPr>
        <p:spPr>
          <a:xfrm>
            <a:off x="7168775" y="790200"/>
            <a:ext cx="1853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2"/>
                </a:solidFill>
                <a:latin typeface="Helvetica Neue"/>
                <a:ea typeface="Helvetica Neue"/>
                <a:cs typeface="Helvetica Neue"/>
                <a:sym typeface="Helvetica Neue"/>
              </a:rPr>
              <a:t>Advantages:</a:t>
            </a:r>
            <a:endParaRPr sz="1300">
              <a:solidFill>
                <a:schemeClr val="dk2"/>
              </a:solidFill>
              <a:latin typeface="Helvetica Neue"/>
              <a:ea typeface="Helvetica Neue"/>
              <a:cs typeface="Helvetica Neue"/>
              <a:sym typeface="Helvetica Neue"/>
            </a:endParaRPr>
          </a:p>
        </p:txBody>
      </p:sp>
      <p:sp>
        <p:nvSpPr>
          <p:cNvPr id="254" name="Google Shape;254;p33"/>
          <p:cNvSpPr txBox="1"/>
          <p:nvPr/>
        </p:nvSpPr>
        <p:spPr>
          <a:xfrm>
            <a:off x="3684413" y="4885988"/>
            <a:ext cx="7033800" cy="6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rgbClr val="FAA130"/>
                </a:solidFill>
                <a:latin typeface="Helvetica Neue"/>
                <a:ea typeface="Helvetica Neue"/>
                <a:cs typeface="Helvetica Neue"/>
                <a:sym typeface="Helvetica Neue"/>
              </a:rPr>
              <a:t> </a:t>
            </a:r>
            <a:r>
              <a:rPr lang="it" sz="1200">
                <a:solidFill>
                  <a:schemeClr val="lt1"/>
                </a:solidFill>
                <a:latin typeface="Helvetica Neue"/>
                <a:ea typeface="Helvetica Neue"/>
                <a:cs typeface="Helvetica Neue"/>
                <a:sym typeface="Helvetica Neue"/>
              </a:rPr>
              <a:t>FCC Pisa, May 29, 2025</a:t>
            </a:r>
            <a:endParaRPr sz="1200">
              <a:solidFill>
                <a:schemeClr val="lt1"/>
              </a:solidFill>
              <a:latin typeface="Helvetica Neue"/>
              <a:ea typeface="Helvetica Neue"/>
              <a:cs typeface="Helvetica Neue"/>
              <a:sym typeface="Helvetica Neue"/>
            </a:endParaRPr>
          </a:p>
        </p:txBody>
      </p:sp>
      <p:sp>
        <p:nvSpPr>
          <p:cNvPr id="255" name="Google Shape;255;p33"/>
          <p:cNvSpPr txBox="1"/>
          <p:nvPr/>
        </p:nvSpPr>
        <p:spPr>
          <a:xfrm>
            <a:off x="7404825" y="4633650"/>
            <a:ext cx="29568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FB8C00"/>
                </a:solidFill>
              </a:rPr>
              <a:t>*</a:t>
            </a:r>
            <a:r>
              <a:rPr lang="it" sz="1000" u="sng">
                <a:solidFill>
                  <a:schemeClr val="hlink"/>
                </a:solidFill>
                <a:latin typeface="Helvetica Neue"/>
                <a:ea typeface="Helvetica Neue"/>
                <a:cs typeface="Helvetica Neue"/>
                <a:sym typeface="Helvetica Neue"/>
                <a:hlinkClick r:id="rId3"/>
              </a:rPr>
              <a:t>MUSIC ASIC architecture</a:t>
            </a:r>
            <a:endParaRPr sz="1000">
              <a:solidFill>
                <a:srgbClr val="595959"/>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