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  <p:sldMasterId id="2147483660" r:id="rId3"/>
  </p:sldMasterIdLst>
  <p:notesMasterIdLst>
    <p:notesMasterId r:id="rId21"/>
  </p:notesMasterIdLst>
  <p:sldIdLst>
    <p:sldId id="258" r:id="rId4"/>
    <p:sldId id="259" r:id="rId5"/>
    <p:sldId id="1734" r:id="rId6"/>
    <p:sldId id="271" r:id="rId7"/>
    <p:sldId id="1724" r:id="rId8"/>
    <p:sldId id="1731" r:id="rId9"/>
    <p:sldId id="1732" r:id="rId10"/>
    <p:sldId id="1726" r:id="rId11"/>
    <p:sldId id="1743" r:id="rId12"/>
    <p:sldId id="1727" r:id="rId13"/>
    <p:sldId id="1728" r:id="rId14"/>
    <p:sldId id="1725" r:id="rId15"/>
    <p:sldId id="1739" r:id="rId16"/>
    <p:sldId id="1744" r:id="rId17"/>
    <p:sldId id="1738" r:id="rId18"/>
    <p:sldId id="1737" r:id="rId19"/>
    <p:sldId id="172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5ED6627-5999-4967-BBD8-09B14601D40D}">
          <p14:sldIdLst>
            <p14:sldId id="258"/>
            <p14:sldId id="259"/>
            <p14:sldId id="1734"/>
            <p14:sldId id="271"/>
            <p14:sldId id="1724"/>
            <p14:sldId id="1731"/>
            <p14:sldId id="1732"/>
            <p14:sldId id="1726"/>
            <p14:sldId id="1743"/>
            <p14:sldId id="1727"/>
            <p14:sldId id="1728"/>
            <p14:sldId id="1725"/>
            <p14:sldId id="1739"/>
            <p14:sldId id="1744"/>
            <p14:sldId id="1738"/>
            <p14:sldId id="1737"/>
            <p14:sldId id="17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68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A241-B081-4160-A53C-0E35B8B12C87}" type="datetimeFigureOut">
              <a:rPr lang="it-IT" smtClean="0"/>
              <a:t>29/05/2025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6FCD3-8F37-48EA-8281-74B109F07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42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FCC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Mockup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17E0-1BFF-4226-B4CC-8932CB96CF3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30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FCC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Mockup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17E0-1BFF-4226-B4CC-8932CB96CF3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74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FCC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Mockup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17E0-1BFF-4226-B4CC-8932CB96CF3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8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  <a:noFill/>
        </p:spPr>
        <p:txBody>
          <a:bodyPr/>
          <a:lstStyle>
            <a:lvl1pPr marL="342900" indent="-342900">
              <a:lnSpc>
                <a:spcPts val="2600"/>
              </a:lnSpc>
              <a:buFont typeface="Courier New" panose="02070309020205020404" pitchFamily="49" charset="0"/>
              <a:buChar char="o"/>
              <a:defRPr sz="2133" b="1">
                <a:solidFill>
                  <a:srgbClr val="FF0000"/>
                </a:solidFill>
              </a:defRPr>
            </a:lvl1pPr>
            <a:lvl2pPr marL="453578" indent="-453578">
              <a:lnSpc>
                <a:spcPts val="2600"/>
              </a:lnSpc>
              <a:defRPr sz="2000">
                <a:solidFill>
                  <a:schemeClr val="tx2"/>
                </a:solidFill>
              </a:defRPr>
            </a:lvl2pPr>
            <a:lvl3pPr marL="907155" indent="-453578">
              <a:lnSpc>
                <a:spcPts val="2600"/>
              </a:lnSpc>
              <a:defRPr sz="1800">
                <a:solidFill>
                  <a:srgbClr val="00B050"/>
                </a:solidFill>
              </a:defRPr>
            </a:lvl3pPr>
            <a:lvl4pPr marL="1360733" indent="-453578">
              <a:lnSpc>
                <a:spcPts val="2600"/>
              </a:lnSpc>
              <a:defRPr sz="1600"/>
            </a:lvl4pPr>
            <a:lvl5pPr marL="1814309" indent="-453578">
              <a:lnSpc>
                <a:spcPts val="260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7">
            <a:extLst>
              <a:ext uri="{FF2B5EF4-FFF2-40B4-BE49-F238E27FC236}">
                <a16:creationId xmlns:a16="http://schemas.microsoft.com/office/drawing/2014/main" id="{E860FEBF-3A46-E964-6ACC-DA405C8E513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432089"/>
            <a:ext cx="12245809" cy="6458400"/>
          </a:xfrm>
          <a:prstGeom prst="rect">
            <a:avLst/>
          </a:prstGeom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8C40688-BA17-1A47-3E61-5A61E6F56577}"/>
              </a:ext>
            </a:extLst>
          </p:cNvPr>
          <p:cNvSpPr/>
          <p:nvPr userDrawn="1"/>
        </p:nvSpPr>
        <p:spPr>
          <a:xfrm>
            <a:off x="-13252" y="-13252"/>
            <a:ext cx="12205252" cy="488141"/>
          </a:xfrm>
          <a:prstGeom prst="rect">
            <a:avLst/>
          </a:prstGeom>
          <a:solidFill>
            <a:srgbClr val="0E124A"/>
          </a:solidFill>
          <a:ln>
            <a:solidFill>
              <a:srgbClr val="0E12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5BF16D-6D3C-52C1-B4CB-0DA86FFDD7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3" y="92168"/>
            <a:ext cx="960107" cy="339920"/>
          </a:xfrm>
          <a:prstGeom prst="rect">
            <a:avLst/>
          </a:prstGeom>
        </p:spPr>
      </p:pic>
      <p:pic>
        <p:nvPicPr>
          <p:cNvPr id="10" name="Grafik 16">
            <a:extLst>
              <a:ext uri="{FF2B5EF4-FFF2-40B4-BE49-F238E27FC236}">
                <a16:creationId xmlns:a16="http://schemas.microsoft.com/office/drawing/2014/main" id="{3C4675D3-C765-D6CF-0B7D-A0938BC6D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96ADB-034C-BC4E-FA1B-E3A88E5B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804D2AE-2E06-D54F-A59E-408327E0CF57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5A189F-AD00-9487-99F6-B52C3CE943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8C40688-BA17-1A47-3E61-5A61E6F56577}"/>
              </a:ext>
            </a:extLst>
          </p:cNvPr>
          <p:cNvSpPr/>
          <p:nvPr userDrawn="1"/>
        </p:nvSpPr>
        <p:spPr>
          <a:xfrm>
            <a:off x="0" y="0"/>
            <a:ext cx="12192000" cy="524256"/>
          </a:xfrm>
          <a:prstGeom prst="rect">
            <a:avLst/>
          </a:prstGeom>
          <a:solidFill>
            <a:srgbClr val="0E124A"/>
          </a:solidFill>
          <a:ln>
            <a:solidFill>
              <a:srgbClr val="0E12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5BF16D-6D3C-52C1-B4CB-0DA86FFDD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3" y="92168"/>
            <a:ext cx="960107" cy="339920"/>
          </a:xfrm>
          <a:prstGeom prst="rect">
            <a:avLst/>
          </a:prstGeom>
        </p:spPr>
      </p:pic>
      <p:pic>
        <p:nvPicPr>
          <p:cNvPr id="10" name="Grafik 16">
            <a:extLst>
              <a:ext uri="{FF2B5EF4-FFF2-40B4-BE49-F238E27FC236}">
                <a16:creationId xmlns:a16="http://schemas.microsoft.com/office/drawing/2014/main" id="{3C4675D3-C765-D6CF-0B7D-A0938BC6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96ADB-034C-BC4E-FA1B-E3A88E5B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804D2AE-2E06-D54F-A59E-408327E0CF5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0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 userDrawn="1"/>
        </p:nvSpPr>
        <p:spPr>
          <a:xfrm>
            <a:off x="2351584" y="-84381"/>
            <a:ext cx="8928992" cy="96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rgbClr val="FFFF00"/>
                </a:solidFill>
              </a:rPr>
              <a:t>Fabrizio Palla – Pisa &amp; CERN </a:t>
            </a:r>
            <a:r>
              <a:rPr lang="en-IT" sz="1400" dirty="0">
                <a:solidFill>
                  <a:schemeClr val="bg1"/>
                </a:solidFill>
              </a:rPr>
              <a:t>– </a:t>
            </a:r>
            <a:r>
              <a:rPr lang="en-IT" sz="1400" dirty="0">
                <a:solidFill>
                  <a:srgbClr val="92D050"/>
                </a:solidFill>
              </a:rPr>
              <a:t>Vertex issues and optimisations </a:t>
            </a:r>
            <a:r>
              <a:rPr lang="en-IT" sz="1400" dirty="0">
                <a:solidFill>
                  <a:schemeClr val="bg1"/>
                </a:solidFill>
              </a:rPr>
              <a:t>- </a:t>
            </a:r>
            <a:r>
              <a:rPr lang="en-IT" sz="1400" i="1" dirty="0">
                <a:solidFill>
                  <a:schemeClr val="bg1"/>
                </a:solidFill>
              </a:rPr>
              <a:t>FCC-ee Tracking workshop – BNL – 7-9 May 2025</a:t>
            </a:r>
            <a:endParaRPr lang="en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57DDB4F-F311-FA5E-ADD9-88865E6D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EE6217-E182-2EE5-47B6-36F863F7C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5779EE-2E27-399D-33A0-0227AC384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53ECD0-158A-F328-B23C-15A07300E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2FF7B-4848-62CD-2707-B994F2861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4D2AE-2E06-D54F-A59E-408327E0CF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52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hyperlink" Target="https://indico.cern.ch/event/1439509/contributions/6289579/attachments/2995130/5276700/Baldinelli.pdf" TargetMode="Externa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4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E57E067-3AB0-B7E2-E0BC-A564A7CF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2F6A9F-87EB-00B4-97FC-0F946382BB51}"/>
              </a:ext>
            </a:extLst>
          </p:cNvPr>
          <p:cNvSpPr txBox="1">
            <a:spLocks/>
          </p:cNvSpPr>
          <p:nvPr/>
        </p:nvSpPr>
        <p:spPr>
          <a:xfrm>
            <a:off x="590400" y="3308953"/>
            <a:ext cx="110178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lnSpc>
                <a:spcPts val="4751"/>
              </a:lnSpc>
              <a:spcBef>
                <a:spcPct val="0"/>
              </a:spcBef>
              <a:buNone/>
              <a:defRPr sz="48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47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1A9DBE-75EF-C98B-13A3-71062F163DDF}"/>
              </a:ext>
            </a:extLst>
          </p:cNvPr>
          <p:cNvSpPr txBox="1"/>
          <p:nvPr/>
        </p:nvSpPr>
        <p:spPr>
          <a:xfrm>
            <a:off x="1833030" y="2151730"/>
            <a:ext cx="852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cap="small" dirty="0">
                <a:solidFill>
                  <a:schemeClr val="bg1"/>
                </a:solidFill>
              </a:rPr>
              <a:t>VERTEX DETECTOR STUDY</a:t>
            </a:r>
            <a:endParaRPr lang="en-US" sz="4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1D22EC-D45D-FA67-8593-D38652FCC438}"/>
              </a:ext>
            </a:extLst>
          </p:cNvPr>
          <p:cNvSpPr txBox="1"/>
          <p:nvPr/>
        </p:nvSpPr>
        <p:spPr>
          <a:xfrm>
            <a:off x="2684355" y="3844498"/>
            <a:ext cx="682328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2000" baseline="30000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Gherardo Ammirabile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2000" baseline="30000" dirty="0">
                <a:solidFill>
                  <a:schemeClr val="bg1"/>
                </a:solidFill>
                <a:ea typeface="Times New Roman" panose="02020603050405020304" pitchFamily="18" charset="0"/>
                <a:cs typeface="Poppins" pitchFamily="2" charset="77"/>
              </a:rPr>
              <a:t>Daniele Benvenuti, Filippo Bosi, Maurizio Massa , Andrea Moggi, Fabrizio Palla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it-IT" sz="1600" i="1" dirty="0">
              <a:solidFill>
                <a:srgbClr val="F6FDA3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1600" i="1" dirty="0">
                <a:solidFill>
                  <a:srgbClr val="F6FDA3"/>
                </a:solidFill>
                <a:ea typeface="Times New Roman" panose="02020603050405020304" pitchFamily="18" charset="0"/>
                <a:cs typeface="Poppins" pitchFamily="2" charset="77"/>
              </a:rPr>
              <a:t>INFN Pisa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it-IT" sz="1600" i="1" dirty="0">
              <a:solidFill>
                <a:srgbClr val="F6FDA3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1600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RD_FCC Pisa 29/05/2025</a:t>
            </a:r>
          </a:p>
        </p:txBody>
      </p:sp>
    </p:spTree>
    <p:extLst>
      <p:ext uri="{BB962C8B-B14F-4D97-AF65-F5344CB8AC3E}">
        <p14:creationId xmlns:p14="http://schemas.microsoft.com/office/powerpoint/2010/main" val="11213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6AA4-752F-EFA2-513B-58D9E4E61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4D90F7-E03F-2135-45E4-728230FDD292}"/>
              </a:ext>
            </a:extLst>
          </p:cNvPr>
          <p:cNvSpPr txBox="1"/>
          <p:nvPr/>
        </p:nvSpPr>
        <p:spPr>
          <a:xfrm>
            <a:off x="4174650" y="463557"/>
            <a:ext cx="383912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 panose="020B0503030404040204"/>
              </a:rPr>
              <a:t>Possible</a:t>
            </a:r>
            <a:r>
              <a:rPr lang="it-IT" b="1" u="sng" dirty="0">
                <a:latin typeface="Geneva" panose="020B0503030404040204"/>
              </a:rPr>
              <a:t> assembly procedure</a:t>
            </a:r>
            <a:endParaRPr lang="it-IT" dirty="0">
              <a:latin typeface="Geneva" panose="020B0503030404040204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543CD5D-AF17-23C8-ECD2-DD9A9342E3FA}"/>
              </a:ext>
            </a:extLst>
          </p:cNvPr>
          <p:cNvGrpSpPr/>
          <p:nvPr/>
        </p:nvGrpSpPr>
        <p:grpSpPr>
          <a:xfrm>
            <a:off x="540436" y="4404033"/>
            <a:ext cx="3238694" cy="923330"/>
            <a:chOff x="1151938" y="4492447"/>
            <a:chExt cx="1899506" cy="923330"/>
          </a:xfrm>
        </p:grpSpPr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9616DD7E-99B5-AE30-29CF-242727599FB6}"/>
                </a:ext>
              </a:extLst>
            </p:cNvPr>
            <p:cNvCxnSpPr/>
            <p:nvPr/>
          </p:nvCxnSpPr>
          <p:spPr>
            <a:xfrm>
              <a:off x="1151938" y="4708772"/>
              <a:ext cx="171039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51B50797-D54C-F66C-6A13-B32CB67200D2}"/>
                </a:ext>
              </a:extLst>
            </p:cNvPr>
            <p:cNvCxnSpPr/>
            <p:nvPr/>
          </p:nvCxnSpPr>
          <p:spPr>
            <a:xfrm>
              <a:off x="1151938" y="4947137"/>
              <a:ext cx="171039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6F8650E7-2126-54E1-2FD4-469C42422D71}"/>
                </a:ext>
              </a:extLst>
            </p:cNvPr>
            <p:cNvCxnSpPr/>
            <p:nvPr/>
          </p:nvCxnSpPr>
          <p:spPr>
            <a:xfrm>
              <a:off x="1151938" y="5216817"/>
              <a:ext cx="17103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E6C5257-2545-9480-8897-CC1B9EB8C787}"/>
                </a:ext>
              </a:extLst>
            </p:cNvPr>
            <p:cNvSpPr txBox="1"/>
            <p:nvPr/>
          </p:nvSpPr>
          <p:spPr>
            <a:xfrm>
              <a:off x="1401918" y="4492447"/>
              <a:ext cx="16495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Layer 3 </a:t>
              </a:r>
              <a:r>
                <a:rPr lang="it-IT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tx2">
                    <a:lumMod val="75000"/>
                    <a:lumOff val="2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 </a:t>
              </a:r>
              <a:r>
                <a:rPr lang="it-IT" dirty="0" err="1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accent6">
                    <a:lumMod val="7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rgbClr val="FF6600"/>
                  </a:solidFill>
                  <a:latin typeface="Geneva" panose="020B0503030404040204"/>
                </a:rPr>
                <a:t>Layer 1 </a:t>
              </a:r>
              <a:r>
                <a:rPr lang="it-IT" dirty="0" err="1">
                  <a:solidFill>
                    <a:srgbClr val="FF6600"/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rgbClr val="FF6600"/>
                </a:solidFill>
                <a:latin typeface="Geneva" panose="020B0503030404040204"/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CF5B37C-D2A1-5DC5-7275-D29A0F781346}"/>
              </a:ext>
            </a:extLst>
          </p:cNvPr>
          <p:cNvGrpSpPr/>
          <p:nvPr/>
        </p:nvGrpSpPr>
        <p:grpSpPr>
          <a:xfrm>
            <a:off x="362674" y="815666"/>
            <a:ext cx="4936642" cy="2319348"/>
            <a:chOff x="362674" y="815666"/>
            <a:chExt cx="4936642" cy="231934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41CAA62-3436-7710-708B-87D3AF38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24" b="12024"/>
            <a:stretch/>
          </p:blipFill>
          <p:spPr>
            <a:xfrm>
              <a:off x="362674" y="825910"/>
              <a:ext cx="4936642" cy="2309104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578A3A5-C2D4-E6DE-9789-762152E5DAEC}"/>
                </a:ext>
              </a:extLst>
            </p:cNvPr>
            <p:cNvSpPr txBox="1"/>
            <p:nvPr/>
          </p:nvSpPr>
          <p:spPr>
            <a:xfrm>
              <a:off x="1069108" y="2661138"/>
              <a:ext cx="368975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latin typeface="Geneva" panose="020B0503030404040204" pitchFamily="34" charset="0"/>
                  <a:ea typeface="Geneva" panose="020B0503030404040204" pitchFamily="34" charset="0"/>
                </a:rPr>
                <a:t>Beam</a:t>
              </a:r>
              <a:r>
                <a:rPr lang="it-IT" b="1" dirty="0">
                  <a:latin typeface="Geneva" panose="020B0503030404040204" pitchFamily="34" charset="0"/>
                  <a:ea typeface="Geneva" panose="020B0503030404040204" pitchFamily="34" charset="0"/>
                </a:rPr>
                <a:t> pipe with </a:t>
              </a:r>
              <a:r>
                <a:rPr lang="it-IT" b="1" dirty="0" err="1">
                  <a:latin typeface="Geneva" panose="020B0503030404040204" pitchFamily="34" charset="0"/>
                  <a:ea typeface="Geneva" panose="020B0503030404040204" pitchFamily="34" charset="0"/>
                </a:rPr>
                <a:t>inner</a:t>
              </a:r>
              <a:r>
                <a:rPr lang="it-IT" b="1" dirty="0">
                  <a:latin typeface="Geneva" panose="020B0503030404040204" pitchFamily="34" charset="0"/>
                  <a:ea typeface="Geneva" panose="020B0503030404040204" pitchFamily="34" charset="0"/>
                </a:rPr>
                <a:t> vertex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5552131-4A1D-101B-4CF2-CE46D342DBFE}"/>
                </a:ext>
              </a:extLst>
            </p:cNvPr>
            <p:cNvSpPr txBox="1"/>
            <p:nvPr/>
          </p:nvSpPr>
          <p:spPr>
            <a:xfrm>
              <a:off x="544010" y="815666"/>
              <a:ext cx="3761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1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192C66C-9690-AB19-95FF-AACB9F662C0C}"/>
              </a:ext>
            </a:extLst>
          </p:cNvPr>
          <p:cNvGrpSpPr/>
          <p:nvPr/>
        </p:nvGrpSpPr>
        <p:grpSpPr>
          <a:xfrm>
            <a:off x="6603357" y="799961"/>
            <a:ext cx="5044633" cy="2943132"/>
            <a:chOff x="6603357" y="799961"/>
            <a:chExt cx="5044633" cy="294313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F1BD70F-32F3-DE5B-CF7D-61E85DDB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" t="8843" r="953" b="8226"/>
            <a:stretch/>
          </p:blipFill>
          <p:spPr>
            <a:xfrm>
              <a:off x="6603357" y="799961"/>
              <a:ext cx="5044633" cy="2629610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24CE123-206F-AA6D-4621-72C4B212ECD7}"/>
                </a:ext>
              </a:extLst>
            </p:cNvPr>
            <p:cNvSpPr txBox="1"/>
            <p:nvPr/>
          </p:nvSpPr>
          <p:spPr>
            <a:xfrm>
              <a:off x="6767632" y="936285"/>
              <a:ext cx="3761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2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646288C9-6D50-BE2F-D3E1-1F2A4A5FB346}"/>
                </a:ext>
              </a:extLst>
            </p:cNvPr>
            <p:cNvSpPr txBox="1"/>
            <p:nvPr/>
          </p:nvSpPr>
          <p:spPr>
            <a:xfrm>
              <a:off x="6955720" y="3373761"/>
              <a:ext cx="45840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eneva" panose="020B0503030404040204" pitchFamily="34" charset="0"/>
                  <a:ea typeface="Geneva" panose="020B0503030404040204" pitchFamily="34" charset="0"/>
                </a:rPr>
                <a:t>Medium and </a:t>
              </a:r>
              <a:r>
                <a:rPr lang="it-IT" b="1" dirty="0" err="1">
                  <a:latin typeface="Geneva" panose="020B0503030404040204" pitchFamily="34" charset="0"/>
                  <a:ea typeface="Geneva" panose="020B0503030404040204" pitchFamily="34" charset="0"/>
                </a:rPr>
                <a:t>outer</a:t>
              </a:r>
              <a:r>
                <a:rPr lang="it-IT" b="1" dirty="0">
                  <a:latin typeface="Geneva" panose="020B0503030404040204" pitchFamily="34" charset="0"/>
                  <a:ea typeface="Geneva" panose="020B0503030404040204" pitchFamily="34" charset="0"/>
                </a:rPr>
                <a:t> vertex assembly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46D4D00-B395-88FE-800D-F9986ED3B3AB}"/>
              </a:ext>
            </a:extLst>
          </p:cNvPr>
          <p:cNvGrpSpPr/>
          <p:nvPr/>
        </p:nvGrpSpPr>
        <p:grpSpPr>
          <a:xfrm>
            <a:off x="3166554" y="3364233"/>
            <a:ext cx="5855319" cy="3179757"/>
            <a:chOff x="3166556" y="3584018"/>
            <a:chExt cx="5855319" cy="317975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3230A06-C7DD-E64F-123B-F221DE05F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8827"/>
            <a:stretch/>
          </p:blipFill>
          <p:spPr>
            <a:xfrm>
              <a:off x="3166556" y="3584018"/>
              <a:ext cx="5855319" cy="2882096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7732EBE-FB17-37EC-EC00-B8B3B5D7DDD3}"/>
                </a:ext>
              </a:extLst>
            </p:cNvPr>
            <p:cNvSpPr txBox="1"/>
            <p:nvPr/>
          </p:nvSpPr>
          <p:spPr>
            <a:xfrm>
              <a:off x="3402955" y="3906285"/>
              <a:ext cx="3761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3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43EF3BCB-F4BB-6FB6-855E-02535D3437DC}"/>
                </a:ext>
              </a:extLst>
            </p:cNvPr>
            <p:cNvSpPr txBox="1"/>
            <p:nvPr/>
          </p:nvSpPr>
          <p:spPr>
            <a:xfrm>
              <a:off x="4341773" y="6394443"/>
              <a:ext cx="430235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eneva" panose="020B0503030404040204" pitchFamily="34" charset="0"/>
                  <a:ea typeface="Geneva" panose="020B0503030404040204" pitchFamily="34" charset="0"/>
                </a:rPr>
                <a:t>Inner vertex services assembly</a:t>
              </a:r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E3C96B-3524-2BD9-5F84-F09A6A5D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10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746FC9-45BC-D05D-5B64-435860D227F7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BD26CDE-D40D-39C0-9310-D3070E9C7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892CAC-9222-FF41-E4D8-FE03DC5830D1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157741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75F1B-575C-296B-7B40-4C65B9BD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FE1ACDA7-E0FB-DAB3-7143-8F5077BFE5F8}"/>
              </a:ext>
            </a:extLst>
          </p:cNvPr>
          <p:cNvGrpSpPr/>
          <p:nvPr/>
        </p:nvGrpSpPr>
        <p:grpSpPr>
          <a:xfrm>
            <a:off x="487422" y="3764796"/>
            <a:ext cx="2889757" cy="921028"/>
            <a:chOff x="487423" y="3764796"/>
            <a:chExt cx="2716638" cy="921028"/>
          </a:xfrm>
        </p:grpSpPr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6F2B1BC6-5763-D021-74C1-0752A754CAC0}"/>
                </a:ext>
              </a:extLst>
            </p:cNvPr>
            <p:cNvCxnSpPr/>
            <p:nvPr/>
          </p:nvCxnSpPr>
          <p:spPr>
            <a:xfrm>
              <a:off x="487423" y="3949944"/>
              <a:ext cx="171039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08030069-26FD-3575-9745-74A588F53D57}"/>
                </a:ext>
              </a:extLst>
            </p:cNvPr>
            <p:cNvCxnSpPr/>
            <p:nvPr/>
          </p:nvCxnSpPr>
          <p:spPr>
            <a:xfrm>
              <a:off x="487423" y="4223127"/>
              <a:ext cx="171039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F9B5CA41-6630-9F21-BBAC-E46FE47264E1}"/>
                </a:ext>
              </a:extLst>
            </p:cNvPr>
            <p:cNvCxnSpPr/>
            <p:nvPr/>
          </p:nvCxnSpPr>
          <p:spPr>
            <a:xfrm>
              <a:off x="487423" y="4489015"/>
              <a:ext cx="17103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159269F-78DE-1E56-0ED9-A43F9D9608E5}"/>
                </a:ext>
              </a:extLst>
            </p:cNvPr>
            <p:cNvSpPr txBox="1"/>
            <p:nvPr/>
          </p:nvSpPr>
          <p:spPr>
            <a:xfrm>
              <a:off x="737402" y="3764796"/>
              <a:ext cx="2466659" cy="92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Layer 3 </a:t>
              </a:r>
              <a:r>
                <a:rPr lang="it-IT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tx2">
                    <a:lumMod val="75000"/>
                    <a:lumOff val="2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 </a:t>
              </a:r>
              <a:r>
                <a:rPr lang="it-IT" dirty="0" err="1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accent6">
                    <a:lumMod val="7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rgbClr val="FF6600"/>
                  </a:solidFill>
                  <a:latin typeface="Geneva" panose="020B0503030404040204"/>
                </a:rPr>
                <a:t>Layer 1 </a:t>
              </a:r>
              <a:r>
                <a:rPr lang="it-IT" dirty="0" err="1">
                  <a:solidFill>
                    <a:srgbClr val="FF6600"/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rgbClr val="FF6600"/>
                </a:solidFill>
                <a:latin typeface="Geneva" panose="020B0503030404040204"/>
              </a:endParaRPr>
            </a:p>
          </p:txBody>
        </p:sp>
      </p:grpSp>
      <p:pic>
        <p:nvPicPr>
          <p:cNvPr id="30" name="Immagine 29" descr="Immagine che contiene cerchio, arte&#10;&#10;Il contenuto generato dall'IA potrebbe non essere corretto.">
            <a:extLst>
              <a:ext uri="{FF2B5EF4-FFF2-40B4-BE49-F238E27FC236}">
                <a16:creationId xmlns:a16="http://schemas.microsoft.com/office/drawing/2014/main" id="{25DC015D-36A9-4018-5571-9FEBAAE902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0" t="9952" r="33692" b="25700"/>
          <a:stretch/>
        </p:blipFill>
        <p:spPr>
          <a:xfrm>
            <a:off x="9091397" y="3837130"/>
            <a:ext cx="3100602" cy="300246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62DF42A2-0F74-71BE-72A1-BCD0EB737C5E}"/>
              </a:ext>
            </a:extLst>
          </p:cNvPr>
          <p:cNvGrpSpPr/>
          <p:nvPr/>
        </p:nvGrpSpPr>
        <p:grpSpPr>
          <a:xfrm>
            <a:off x="2565159" y="3077020"/>
            <a:ext cx="6680950" cy="3734839"/>
            <a:chOff x="2565159" y="3077020"/>
            <a:chExt cx="6680950" cy="3734839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3C9679D-23EE-BCE7-1803-740E03D2FCA9}"/>
                </a:ext>
              </a:extLst>
            </p:cNvPr>
            <p:cNvGrpSpPr/>
            <p:nvPr/>
          </p:nvGrpSpPr>
          <p:grpSpPr>
            <a:xfrm>
              <a:off x="2565159" y="3077020"/>
              <a:ext cx="6680950" cy="2814202"/>
              <a:chOff x="2565159" y="3077020"/>
              <a:chExt cx="6680950" cy="2814202"/>
            </a:xfrm>
          </p:grpSpPr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C8C590A-CD29-55F6-DBC8-7C99F0A2AD28}"/>
                  </a:ext>
                </a:extLst>
              </p:cNvPr>
              <p:cNvSpPr txBox="1"/>
              <p:nvPr/>
            </p:nvSpPr>
            <p:spPr>
              <a:xfrm>
                <a:off x="4204212" y="3077020"/>
                <a:ext cx="3780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latin typeface="Geneva" panose="020B0503030404040204" pitchFamily="34" charset="0"/>
                    <a:ea typeface="Geneva" panose="020B0503030404040204" pitchFamily="34" charset="0"/>
                  </a:rPr>
                  <a:t>Slots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are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required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on the support tube to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allow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ducts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entry and exit</a:t>
                </a:r>
              </a:p>
            </p:txBody>
          </p: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28055C10-6B30-3F3B-904E-84C4A6A587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211" y="3867323"/>
                <a:ext cx="0" cy="2255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2224F6D-45A1-D4B6-CF56-0ECDB9BAED4A}"/>
                  </a:ext>
                </a:extLst>
              </p:cNvPr>
              <p:cNvSpPr txBox="1"/>
              <p:nvPr/>
            </p:nvSpPr>
            <p:spPr>
              <a:xfrm>
                <a:off x="4039649" y="4013615"/>
                <a:ext cx="4109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The arrangement and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shape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of the slots must be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studied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to accomodate:</a:t>
                </a:r>
              </a:p>
            </p:txBody>
          </p: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F718A53A-E4BA-D2FC-40ED-8958812EB1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01806" y="4685824"/>
                <a:ext cx="662041" cy="3187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BA65A5F1-5C9F-B02F-4BA8-EDE2CCD5B8D0}"/>
                  </a:ext>
                </a:extLst>
              </p:cNvPr>
              <p:cNvSpPr txBox="1"/>
              <p:nvPr/>
            </p:nvSpPr>
            <p:spPr>
              <a:xfrm>
                <a:off x="2565159" y="4967892"/>
                <a:ext cx="17667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Air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ducts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of the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three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layers</a:t>
                </a:r>
                <a:endParaRPr lang="it-IT" dirty="0">
                  <a:latin typeface="Geneva" panose="020B0503030404040204" pitchFamily="34" charset="0"/>
                  <a:ea typeface="Geneva" panose="020B0503030404040204" pitchFamily="34" charset="0"/>
                </a:endParaRPr>
              </a:p>
            </p:txBody>
          </p:sp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476A466D-C5B8-4618-6F2D-E9CCD4E0F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212" y="4834371"/>
                <a:ext cx="0" cy="2737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CD2E4AA6-EA58-8032-403F-313A7EF6CC46}"/>
                  </a:ext>
                </a:extLst>
              </p:cNvPr>
              <p:cNvSpPr txBox="1"/>
              <p:nvPr/>
            </p:nvSpPr>
            <p:spPr>
              <a:xfrm>
                <a:off x="4365759" y="5054722"/>
                <a:ext cx="34569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Cooling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water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channels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of discs, middle and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outer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barrels</a:t>
                </a:r>
              </a:p>
            </p:txBody>
          </p:sp>
          <p:cxnSp>
            <p:nvCxnSpPr>
              <p:cNvPr id="40" name="Connettore 2 39">
                <a:extLst>
                  <a:ext uri="{FF2B5EF4-FFF2-40B4-BE49-F238E27FC236}">
                    <a16:creationId xmlns:a16="http://schemas.microsoft.com/office/drawing/2014/main" id="{0372A6AE-99A2-DD45-844D-88B592BBB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4301" y="4668267"/>
                <a:ext cx="556445" cy="2354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01A847E5-D69B-F125-EFC9-D193F94A7AED}"/>
                  </a:ext>
                </a:extLst>
              </p:cNvPr>
              <p:cNvSpPr txBox="1"/>
              <p:nvPr/>
            </p:nvSpPr>
            <p:spPr>
              <a:xfrm>
                <a:off x="7479401" y="4967892"/>
                <a:ext cx="17667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Cables from the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inner</a:t>
                </a:r>
                <a:r>
                  <a:rPr lang="it-IT" dirty="0">
                    <a:latin typeface="Geneva" panose="020B0503030404040204" pitchFamily="34" charset="0"/>
                    <a:ea typeface="Geneva" panose="020B0503030404040204" pitchFamily="34" charset="0"/>
                  </a:rPr>
                  <a:t> </a:t>
                </a:r>
                <a:r>
                  <a:rPr lang="it-IT" dirty="0" err="1">
                    <a:latin typeface="Geneva" panose="020B0503030404040204" pitchFamily="34" charset="0"/>
                    <a:ea typeface="Geneva" panose="020B0503030404040204" pitchFamily="34" charset="0"/>
                  </a:rPr>
                  <a:t>region</a:t>
                </a:r>
                <a:endParaRPr lang="it-IT" dirty="0">
                  <a:latin typeface="Geneva" panose="020B0503030404040204" pitchFamily="34" charset="0"/>
                  <a:ea typeface="Geneva" panose="020B0503030404040204" pitchFamily="34" charset="0"/>
                </a:endParaRPr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1F42E14-7CD2-3CD4-6B03-20E016828069}"/>
                </a:ext>
              </a:extLst>
            </p:cNvPr>
            <p:cNvSpPr txBox="1"/>
            <p:nvPr/>
          </p:nvSpPr>
          <p:spPr>
            <a:xfrm>
              <a:off x="3884052" y="5888529"/>
              <a:ext cx="4420317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dirty="0">
                  <a:solidFill>
                    <a:schemeClr val="accent3"/>
                  </a:solidFill>
                  <a:latin typeface="Geneva" panose="020B0503030404040204"/>
                </a:rPr>
                <a:t>ADVANTAGES</a:t>
              </a:r>
              <a:r>
                <a:rPr lang="it-IT" u="sng" dirty="0">
                  <a:solidFill>
                    <a:schemeClr val="accent3"/>
                  </a:solidFill>
                  <a:latin typeface="Geneva" panose="020B0503030404040204"/>
                </a:rPr>
                <a:t>:</a:t>
              </a:r>
              <a:r>
                <a:rPr lang="it-IT" dirty="0">
                  <a:solidFill>
                    <a:schemeClr val="accent3"/>
                  </a:solidFill>
                  <a:latin typeface="Geneva" panose="020B0503030404040204"/>
                </a:rPr>
                <a:t> 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it-IT" dirty="0" err="1">
                  <a:solidFill>
                    <a:schemeClr val="accent3"/>
                  </a:solidFill>
                  <a:latin typeface="Geneva" panose="020B0503030404040204"/>
                </a:rPr>
                <a:t>Easier</a:t>
              </a:r>
              <a:r>
                <a:rPr lang="it-IT" dirty="0">
                  <a:solidFill>
                    <a:schemeClr val="accent3"/>
                  </a:solidFill>
                  <a:latin typeface="Geneva" panose="020B0503030404040204"/>
                </a:rPr>
                <a:t> </a:t>
              </a:r>
              <a:r>
                <a:rPr lang="it-IT" dirty="0" err="1">
                  <a:solidFill>
                    <a:schemeClr val="accent3"/>
                  </a:solidFill>
                  <a:latin typeface="Geneva" panose="020B0503030404040204"/>
                </a:rPr>
                <a:t>routing</a:t>
              </a:r>
              <a:r>
                <a:rPr lang="it-IT" dirty="0">
                  <a:solidFill>
                    <a:schemeClr val="accent3"/>
                  </a:solidFill>
                  <a:latin typeface="Geneva" panose="020B0503030404040204"/>
                </a:rPr>
                <a:t> of services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chemeClr val="accent3"/>
                  </a:solidFill>
                  <a:latin typeface="Geneva" panose="020B0503030404040204"/>
                </a:rPr>
                <a:t>Full Discs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F752AF1-B859-DEC3-EE0D-54DCEE44B301}"/>
              </a:ext>
            </a:extLst>
          </p:cNvPr>
          <p:cNvGrpSpPr/>
          <p:nvPr/>
        </p:nvGrpSpPr>
        <p:grpSpPr>
          <a:xfrm>
            <a:off x="313512" y="694782"/>
            <a:ext cx="4993446" cy="2796832"/>
            <a:chOff x="305783" y="873167"/>
            <a:chExt cx="4993446" cy="279683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9A089F0-D8CE-859E-C838-C4F6DD0EE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0" b="9871"/>
            <a:stretch/>
          </p:blipFill>
          <p:spPr>
            <a:xfrm>
              <a:off x="493872" y="873167"/>
              <a:ext cx="4805357" cy="2453334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B8146C8-2DB7-0030-ADD9-3D9F5EE886E8}"/>
                </a:ext>
              </a:extLst>
            </p:cNvPr>
            <p:cNvSpPr txBox="1"/>
            <p:nvPr/>
          </p:nvSpPr>
          <p:spPr>
            <a:xfrm>
              <a:off x="305783" y="873167"/>
              <a:ext cx="3761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4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7929FDC7-2B38-E21B-331F-EA10AD30C2FA}"/>
                </a:ext>
              </a:extLst>
            </p:cNvPr>
            <p:cNvSpPr txBox="1"/>
            <p:nvPr/>
          </p:nvSpPr>
          <p:spPr>
            <a:xfrm>
              <a:off x="1755723" y="3300667"/>
              <a:ext cx="213052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eneva" panose="020B0503030404040204"/>
                </a:rPr>
                <a:t>Discs assembly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FCC731D6-F703-4D6C-4C17-B8641BCC4B73}"/>
              </a:ext>
            </a:extLst>
          </p:cNvPr>
          <p:cNvGrpSpPr/>
          <p:nvPr/>
        </p:nvGrpSpPr>
        <p:grpSpPr>
          <a:xfrm>
            <a:off x="6985791" y="736048"/>
            <a:ext cx="4644829" cy="2806757"/>
            <a:chOff x="6980756" y="857417"/>
            <a:chExt cx="4644829" cy="280675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B4ADC5E-D86B-4EFC-787D-3B338AB2E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2" b="10097"/>
            <a:stretch/>
          </p:blipFill>
          <p:spPr>
            <a:xfrm>
              <a:off x="6980756" y="857417"/>
              <a:ext cx="4644829" cy="2419197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3FC9CBE6-6905-CC89-8E37-9F72DE953C5C}"/>
                </a:ext>
              </a:extLst>
            </p:cNvPr>
            <p:cNvCxnSpPr/>
            <p:nvPr/>
          </p:nvCxnSpPr>
          <p:spPr>
            <a:xfrm flipV="1">
              <a:off x="9389453" y="1965728"/>
              <a:ext cx="434038" cy="21203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4194B4A6-0CCD-D1A9-081A-82678E7A8408}"/>
                </a:ext>
              </a:extLst>
            </p:cNvPr>
            <p:cNvCxnSpPr>
              <a:cxnSpLocks/>
            </p:cNvCxnSpPr>
            <p:nvPr/>
          </p:nvCxnSpPr>
          <p:spPr>
            <a:xfrm>
              <a:off x="9433236" y="2370921"/>
              <a:ext cx="390255" cy="3433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A3BCFD6-C65D-C9C0-25DC-7648A17E8260}"/>
                </a:ext>
              </a:extLst>
            </p:cNvPr>
            <p:cNvSpPr txBox="1"/>
            <p:nvPr/>
          </p:nvSpPr>
          <p:spPr>
            <a:xfrm>
              <a:off x="8616536" y="2107817"/>
              <a:ext cx="892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SLOTS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39C47D1-05B2-BB24-42C3-3752852A1430}"/>
                </a:ext>
              </a:extLst>
            </p:cNvPr>
            <p:cNvSpPr txBox="1"/>
            <p:nvPr/>
          </p:nvSpPr>
          <p:spPr>
            <a:xfrm>
              <a:off x="8393739" y="3294842"/>
              <a:ext cx="27704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eneva" panose="020B0503030404040204"/>
                </a:rPr>
                <a:t>Support tube </a:t>
              </a:r>
              <a:r>
                <a:rPr lang="it-IT" b="1" dirty="0" err="1">
                  <a:latin typeface="Geneva" panose="020B0503030404040204"/>
                </a:rPr>
                <a:t>closure</a:t>
              </a:r>
              <a:endParaRPr lang="it-IT" b="1" dirty="0">
                <a:latin typeface="Geneva" panose="020B0503030404040204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30ECEF2-CD98-084D-2205-19FF372231B4}"/>
                </a:ext>
              </a:extLst>
            </p:cNvPr>
            <p:cNvSpPr txBox="1"/>
            <p:nvPr/>
          </p:nvSpPr>
          <p:spPr>
            <a:xfrm>
              <a:off x="11007002" y="867341"/>
              <a:ext cx="3761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5</a:t>
              </a:r>
            </a:p>
          </p:txBody>
        </p:sp>
      </p:grpSp>
      <p:sp>
        <p:nvSpPr>
          <p:cNvPr id="48" name="Segnaposto numero diapositiva 47">
            <a:extLst>
              <a:ext uri="{FF2B5EF4-FFF2-40B4-BE49-F238E27FC236}">
                <a16:creationId xmlns:a16="http://schemas.microsoft.com/office/drawing/2014/main" id="{699C71EB-3721-E6CD-1F52-60BC4F8A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11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07D834-C63D-A71C-D161-D847D467FED5}"/>
              </a:ext>
            </a:extLst>
          </p:cNvPr>
          <p:cNvSpPr txBox="1"/>
          <p:nvPr/>
        </p:nvSpPr>
        <p:spPr>
          <a:xfrm>
            <a:off x="4174650" y="463557"/>
            <a:ext cx="383912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 panose="020B0503030404040204"/>
              </a:rPr>
              <a:t>Possible</a:t>
            </a:r>
            <a:r>
              <a:rPr lang="it-IT" b="1" u="sng" dirty="0">
                <a:latin typeface="Geneva" panose="020B0503030404040204"/>
              </a:rPr>
              <a:t> assembly procedure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49687F-6BB2-BA84-7A27-2B1EF480BCAB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F57D968-4E97-0DF9-A78B-F7FF33F17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8AD722-847E-5979-D4E5-427E05BC5FA5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358606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28F76-C472-90CE-74D0-BD67CB7A2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804CB1-DA86-07BA-5889-D3445732ED11}"/>
              </a:ext>
            </a:extLst>
          </p:cNvPr>
          <p:cNvSpPr txBox="1"/>
          <p:nvPr/>
        </p:nvSpPr>
        <p:spPr>
          <a:xfrm>
            <a:off x="4572150" y="561616"/>
            <a:ext cx="3047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/>
              </a:rPr>
              <a:t>Experimental</a:t>
            </a:r>
            <a:r>
              <a:rPr lang="it-IT" b="1" u="sng" dirty="0">
                <a:latin typeface="Geneva"/>
              </a:rPr>
              <a:t> setup </a:t>
            </a:r>
            <a:r>
              <a:rPr lang="it-IT" dirty="0">
                <a:latin typeface="Geneva"/>
              </a:rPr>
              <a:t>to </a:t>
            </a:r>
            <a:r>
              <a:rPr lang="it-IT" dirty="0" err="1">
                <a:latin typeface="Geneva"/>
              </a:rPr>
              <a:t>evaluate</a:t>
            </a:r>
            <a:r>
              <a:rPr lang="it-IT" dirty="0">
                <a:latin typeface="Geneva"/>
              </a:rPr>
              <a:t> the </a:t>
            </a:r>
            <a:r>
              <a:rPr lang="it-IT" dirty="0" err="1">
                <a:latin typeface="Geneva"/>
              </a:rPr>
              <a:t>effectiveness</a:t>
            </a:r>
            <a:r>
              <a:rPr lang="it-IT" dirty="0">
                <a:latin typeface="Geneva"/>
              </a:rPr>
              <a:t> of air </a:t>
            </a:r>
            <a:r>
              <a:rPr lang="it-IT" dirty="0" err="1">
                <a:latin typeface="Geneva"/>
              </a:rPr>
              <a:t>cooling</a:t>
            </a:r>
            <a:r>
              <a:rPr lang="it-IT" dirty="0">
                <a:latin typeface="Geneva"/>
              </a:rPr>
              <a:t>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586D0D-9FD8-1391-D22A-2EC4B62084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579" r="17716"/>
          <a:stretch/>
        </p:blipFill>
        <p:spPr>
          <a:xfrm>
            <a:off x="1437704" y="952468"/>
            <a:ext cx="3726774" cy="33237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4884957-E90F-46E5-60ED-A56BAC97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524" y="1212071"/>
            <a:ext cx="4702042" cy="26654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163B6F-25E5-493F-E0F3-EAB196BB9B05}"/>
              </a:ext>
            </a:extLst>
          </p:cNvPr>
          <p:cNvSpPr txBox="1"/>
          <p:nvPr/>
        </p:nvSpPr>
        <p:spPr>
          <a:xfrm>
            <a:off x="49311" y="4144264"/>
            <a:ext cx="539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  <a:p>
            <a:r>
              <a:rPr lang="it-IT" dirty="0" err="1">
                <a:latin typeface="Geneva" panose="020B0503030404040204"/>
              </a:rPr>
              <a:t>Compressed</a:t>
            </a:r>
            <a:r>
              <a:rPr lang="it-IT" dirty="0">
                <a:latin typeface="Geneva" panose="020B0503030404040204"/>
              </a:rPr>
              <a:t> air system to </a:t>
            </a:r>
            <a:r>
              <a:rPr lang="it-IT" dirty="0" err="1">
                <a:latin typeface="Geneva" panose="020B0503030404040204"/>
              </a:rPr>
              <a:t>define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Flow rate </a:t>
            </a:r>
            <a:r>
              <a:rPr lang="it-IT" dirty="0" err="1">
                <a:latin typeface="Geneva" panose="020B0503030404040204"/>
              </a:rPr>
              <a:t>needed</a:t>
            </a:r>
            <a:r>
              <a:rPr lang="it-IT" dirty="0">
                <a:latin typeface="Geneva" panose="020B0503030404040204"/>
              </a:rPr>
              <a:t> to cool the detectors</a:t>
            </a: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Pressure drop </a:t>
            </a:r>
            <a:r>
              <a:rPr lang="it-IT" dirty="0">
                <a:latin typeface="Geneva" panose="020B0503030404040204"/>
              </a:rPr>
              <a:t>in the </a:t>
            </a:r>
            <a:r>
              <a:rPr lang="it-IT" dirty="0" err="1">
                <a:latin typeface="Geneva" panose="020B0503030404040204"/>
              </a:rPr>
              <a:t>central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region</a:t>
            </a:r>
            <a:endParaRPr lang="it-IT" dirty="0">
              <a:latin typeface="Geneva" panose="020B0503030404040204"/>
            </a:endParaRP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Temperature </a:t>
            </a:r>
            <a:r>
              <a:rPr lang="it-IT" b="1" dirty="0" err="1">
                <a:latin typeface="Geneva" panose="020B0503030404040204"/>
              </a:rPr>
              <a:t>increase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between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inlet</a:t>
            </a:r>
            <a:r>
              <a:rPr lang="it-IT" dirty="0">
                <a:latin typeface="Geneva" panose="020B0503030404040204"/>
              </a:rPr>
              <a:t> and outlet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97DFC3-3491-37F6-DCFB-DAA580D5EC79}"/>
              </a:ext>
            </a:extLst>
          </p:cNvPr>
          <p:cNvSpPr txBox="1"/>
          <p:nvPr/>
        </p:nvSpPr>
        <p:spPr>
          <a:xfrm>
            <a:off x="5164478" y="3960300"/>
            <a:ext cx="2857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First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a 60°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of </a:t>
            </a:r>
            <a:r>
              <a:rPr lang="it-IT" b="1" dirty="0" err="1">
                <a:latin typeface="Geneva" panose="020B0503030404040204"/>
              </a:rPr>
              <a:t>layer</a:t>
            </a:r>
            <a:r>
              <a:rPr lang="it-IT" b="1" dirty="0">
                <a:latin typeface="Geneva" panose="020B0503030404040204"/>
              </a:rPr>
              <a:t> 3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including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five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staves</a:t>
            </a:r>
            <a:r>
              <a:rPr lang="it-IT" dirty="0">
                <a:latin typeface="Geneva" panose="020B0503030404040204"/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3B9698-EAF5-ABD7-8352-013B8F2F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045" y="4993801"/>
            <a:ext cx="2643330" cy="1666389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427E591-0B3E-DC81-0396-D5697007E7CC}"/>
              </a:ext>
            </a:extLst>
          </p:cNvPr>
          <p:cNvCxnSpPr>
            <a:cxnSpLocks/>
          </p:cNvCxnSpPr>
          <p:nvPr/>
        </p:nvCxnSpPr>
        <p:spPr>
          <a:xfrm>
            <a:off x="8247046" y="5537702"/>
            <a:ext cx="3938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8B5F15-1C04-7E61-854E-4E4FB005DD80}"/>
              </a:ext>
            </a:extLst>
          </p:cNvPr>
          <p:cNvSpPr txBox="1"/>
          <p:nvPr/>
        </p:nvSpPr>
        <p:spPr>
          <a:xfrm>
            <a:off x="8577959" y="4903666"/>
            <a:ext cx="239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Next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the </a:t>
            </a:r>
            <a:r>
              <a:rPr lang="it-IT" dirty="0" err="1">
                <a:latin typeface="Geneva" panose="020B0503030404040204"/>
              </a:rPr>
              <a:t>same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with </a:t>
            </a:r>
            <a:r>
              <a:rPr lang="it-IT" dirty="0" err="1">
                <a:latin typeface="Geneva" panose="020B0503030404040204"/>
              </a:rPr>
              <a:t>all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three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layers</a:t>
            </a:r>
            <a:endParaRPr lang="it-IT" dirty="0">
              <a:latin typeface="Geneva" panose="020B0503030404040204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2C42824-2B99-FEBB-9359-A0F42DF2C752}"/>
              </a:ext>
            </a:extLst>
          </p:cNvPr>
          <p:cNvGrpSpPr/>
          <p:nvPr/>
        </p:nvGrpSpPr>
        <p:grpSpPr>
          <a:xfrm>
            <a:off x="4455605" y="5226511"/>
            <a:ext cx="1417746" cy="311191"/>
            <a:chOff x="4678254" y="5234526"/>
            <a:chExt cx="1417746" cy="311191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5615FB8F-71FB-476B-6569-C1E76462ADB0}"/>
                </a:ext>
              </a:extLst>
            </p:cNvPr>
            <p:cNvCxnSpPr>
              <a:cxnSpLocks/>
            </p:cNvCxnSpPr>
            <p:nvPr/>
          </p:nvCxnSpPr>
          <p:spPr>
            <a:xfrm>
              <a:off x="5190204" y="5545717"/>
              <a:ext cx="3938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0F57842-F23B-8137-0B1F-80B6624688B5}"/>
                </a:ext>
              </a:extLst>
            </p:cNvPr>
            <p:cNvSpPr txBox="1"/>
            <p:nvPr/>
          </p:nvSpPr>
          <p:spPr>
            <a:xfrm>
              <a:off x="4678254" y="5234526"/>
              <a:ext cx="14177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/>
                <a:t>In progress</a:t>
              </a:r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A7D1EF-7856-D33D-74C7-BDC8D590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12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1030AA-16C4-2797-559F-0221EF59CC21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86761D0-D95B-0665-03D7-AD45E4C74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4DD2BB-C324-EC63-DBCA-2FA8D32A7BAC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61116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29075F-F37F-828E-F0E6-D1DC8D58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13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6" name="Immagine 5" descr="Immagine che contiene interno, macchina, ingegneria, Laboratorio&#10;&#10;Il contenuto generato dall'IA potrebbe non essere corretto.">
            <a:extLst>
              <a:ext uri="{FF2B5EF4-FFF2-40B4-BE49-F238E27FC236}">
                <a16:creationId xmlns:a16="http://schemas.microsoft.com/office/drawing/2014/main" id="{3646064B-533E-C22C-2736-336C4F1CD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50" y="558031"/>
            <a:ext cx="4712211" cy="6282948"/>
          </a:xfrm>
          <a:prstGeom prst="rect">
            <a:avLst/>
          </a:prstGeom>
        </p:spPr>
      </p:pic>
      <p:pic>
        <p:nvPicPr>
          <p:cNvPr id="8" name="Immagine 7" descr="Immagine che contiene terreno, aria aperta, pialla/aereo, pavimento&#10;&#10;Il contenuto generato dall'IA potrebbe non essere corretto.">
            <a:extLst>
              <a:ext uri="{FF2B5EF4-FFF2-40B4-BE49-F238E27FC236}">
                <a16:creationId xmlns:a16="http://schemas.microsoft.com/office/drawing/2014/main" id="{617473E0-C16F-6304-4D16-B236E4783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3" y="697744"/>
            <a:ext cx="2590533" cy="60035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9593C7-552A-A2A8-F469-A7E0EBE4394A}"/>
              </a:ext>
            </a:extLst>
          </p:cNvPr>
          <p:cNvSpPr txBox="1"/>
          <p:nvPr/>
        </p:nvSpPr>
        <p:spPr>
          <a:xfrm>
            <a:off x="2172999" y="6024784"/>
            <a:ext cx="351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Compressed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 air system under </a:t>
            </a:r>
            <a:r>
              <a:rPr lang="it-IT" b="1" dirty="0" err="1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installation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 in Pisa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34B24B-511E-AA42-F76B-8261DB191D31}"/>
              </a:ext>
            </a:extLst>
          </p:cNvPr>
          <p:cNvSpPr txBox="1"/>
          <p:nvPr/>
        </p:nvSpPr>
        <p:spPr>
          <a:xfrm>
            <a:off x="8990211" y="987551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Geneva" panose="020B0503030404040204"/>
              </a:rPr>
              <a:t>Designed</a:t>
            </a:r>
            <a:r>
              <a:rPr lang="it-IT" dirty="0">
                <a:latin typeface="Geneva" panose="020B0503030404040204"/>
              </a:rPr>
              <a:t> to:</a:t>
            </a: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Geneva" panose="020B0503030404040204"/>
              </a:rPr>
              <a:t>Be </a:t>
            </a:r>
            <a:r>
              <a:rPr lang="it-IT" b="1" dirty="0" err="1">
                <a:latin typeface="Geneva" panose="020B0503030404040204"/>
              </a:rPr>
              <a:t>adaptable</a:t>
            </a:r>
            <a:endParaRPr lang="it-IT" b="1" dirty="0">
              <a:latin typeface="Geneva" panose="020B0503030404040204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Geneva" panose="020B0503030404040204"/>
              </a:rPr>
              <a:t>Be </a:t>
            </a:r>
            <a:r>
              <a:rPr lang="it-IT" b="1" dirty="0" err="1">
                <a:latin typeface="Geneva" panose="020B0503030404040204"/>
              </a:rPr>
              <a:t>controlled</a:t>
            </a:r>
            <a:endParaRPr lang="it-IT" b="1" dirty="0">
              <a:latin typeface="Geneva" panose="020B0503030404040204"/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latin typeface="Geneva" panose="020B0503030404040204"/>
              </a:rPr>
              <a:t>Allow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>
                <a:latin typeface="Geneva" panose="020B0503030404040204"/>
              </a:rPr>
              <a:t>CFD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result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verification</a:t>
            </a:r>
            <a:endParaRPr lang="it-IT" b="1" dirty="0">
              <a:latin typeface="Geneva" panose="020B0503030404040204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DF4A912-A513-49DB-9066-6354A5AE5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359" y="3139729"/>
            <a:ext cx="3300904" cy="176755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A5FDD4-F26F-47D1-7F0D-DA61FB18CD6F}"/>
              </a:ext>
            </a:extLst>
          </p:cNvPr>
          <p:cNvSpPr txBox="1"/>
          <p:nvPr/>
        </p:nvSpPr>
        <p:spPr>
          <a:xfrm>
            <a:off x="8990211" y="4907063"/>
            <a:ext cx="295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See ‘Vertex Detector </a:t>
            </a:r>
            <a:r>
              <a:rPr lang="it-IT" dirty="0" err="1">
                <a:latin typeface="Geneva" panose="020B0503030404040204"/>
              </a:rPr>
              <a:t>Cooling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simulations</a:t>
            </a:r>
            <a:r>
              <a:rPr lang="it-IT" dirty="0">
                <a:latin typeface="Geneva" panose="020B0503030404040204"/>
              </a:rPr>
              <a:t>’, Baldinelli, </a:t>
            </a:r>
            <a:r>
              <a:rPr lang="it-IT" dirty="0" err="1">
                <a:latin typeface="Geneva" panose="020B0503030404040204"/>
              </a:rPr>
              <a:t>Turrioni</a:t>
            </a:r>
            <a:endParaRPr lang="it-IT" dirty="0">
              <a:latin typeface="Geneva" panose="020B0503030404040204"/>
            </a:endParaRPr>
          </a:p>
          <a:p>
            <a:r>
              <a:rPr lang="it-IT" sz="1400" dirty="0">
                <a:latin typeface="Geneva" panose="020B0503030404040204"/>
                <a:hlinkClick r:id="rId5"/>
              </a:rPr>
              <a:t>https://indico.cern.ch/event/1439509/contributions/6289579/attachments/2995130/5276700/Baldinelli.pdf</a:t>
            </a:r>
            <a:endParaRPr lang="it-IT" sz="1400" dirty="0">
              <a:latin typeface="Geneva" panose="020B050303040404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16EBB9-0407-498A-C00E-71FD4A1E4241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F4A699-CF0D-0AE4-D5AD-C2EB3CB38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9B0E10-CEB3-8705-02CB-0D3951BA79DE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54666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435E2-6281-90CB-0A3D-E4CD9DCB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F342C1-AAC0-659D-CA2A-373D7150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14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7" name="Immagine 6" descr="Immagine che contiene legno, compensato, interno, strumento&#10;&#10;Il contenuto generato dall'IA potrebbe non essere corretto.">
            <a:extLst>
              <a:ext uri="{FF2B5EF4-FFF2-40B4-BE49-F238E27FC236}">
                <a16:creationId xmlns:a16="http://schemas.microsoft.com/office/drawing/2014/main" id="{950FE39A-5AF2-E889-1B4B-87D5F0780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532" y="1647975"/>
            <a:ext cx="5277992" cy="3958494"/>
          </a:xfrm>
          <a:prstGeom prst="rect">
            <a:avLst/>
          </a:prstGeom>
        </p:spPr>
      </p:pic>
      <p:pic>
        <p:nvPicPr>
          <p:cNvPr id="15" name="Immagine 14" descr="Immagine che contiene bicicletta&#10;&#10;Il contenuto generato dall'IA potrebbe non essere corretto.">
            <a:extLst>
              <a:ext uri="{FF2B5EF4-FFF2-40B4-BE49-F238E27FC236}">
                <a16:creationId xmlns:a16="http://schemas.microsoft.com/office/drawing/2014/main" id="{AE24DEB4-B63D-B83E-1087-38FEC9CD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8963" y="1647975"/>
            <a:ext cx="5277992" cy="395849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F298DA-FAFC-4A93-2792-3F58867FC8D4}"/>
              </a:ext>
            </a:extLst>
          </p:cNvPr>
          <p:cNvSpPr txBox="1"/>
          <p:nvPr/>
        </p:nvSpPr>
        <p:spPr>
          <a:xfrm>
            <a:off x="2198584" y="6266218"/>
            <a:ext cx="311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Maschera superiore per incollaggio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5B60C0-9C11-F5BB-30D7-0AB76396BBAD}"/>
              </a:ext>
            </a:extLst>
          </p:cNvPr>
          <p:cNvSpPr txBox="1"/>
          <p:nvPr/>
        </p:nvSpPr>
        <p:spPr>
          <a:xfrm>
            <a:off x="7022015" y="6266218"/>
            <a:ext cx="311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Trave con piattina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31CA1D2-024C-5403-C848-0857A5EBB0DB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F3079F1-9354-4C78-01DF-BA3C039EF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2E3544B-93E4-04E9-0458-5D3876E29393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216754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000CE-D2EA-05C0-8320-FBD8A322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726AA14-903A-7C90-D79A-90D6E95A7D01}"/>
              </a:ext>
            </a:extLst>
          </p:cNvPr>
          <p:cNvSpPr txBox="1"/>
          <p:nvPr/>
        </p:nvSpPr>
        <p:spPr>
          <a:xfrm>
            <a:off x="2139401" y="533738"/>
            <a:ext cx="233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Air-</a:t>
            </a:r>
            <a:r>
              <a:rPr lang="it-IT" b="1" u="sng" dirty="0" err="1">
                <a:latin typeface="Geneva" panose="020B0503030404040204"/>
              </a:rPr>
              <a:t>cooled</a:t>
            </a:r>
            <a:r>
              <a:rPr lang="it-IT" b="1" u="sng" dirty="0">
                <a:latin typeface="Geneva" panose="020B0503030404040204"/>
              </a:rPr>
              <a:t> Layer 1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278A1AD-0FB5-CB83-8039-AAC818671E21}"/>
              </a:ext>
            </a:extLst>
          </p:cNvPr>
          <p:cNvSpPr txBox="1"/>
          <p:nvPr/>
        </p:nvSpPr>
        <p:spPr>
          <a:xfrm>
            <a:off x="7684511" y="520147"/>
            <a:ext cx="28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 panose="020B0503030404040204"/>
              </a:rPr>
              <a:t>Integrated</a:t>
            </a:r>
            <a:r>
              <a:rPr lang="it-IT" b="1" u="sng" dirty="0">
                <a:latin typeface="Geneva" panose="020B0503030404040204"/>
              </a:rPr>
              <a:t> design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E1E3FD1-7121-F7DB-BBFB-476DE809EBF1}"/>
              </a:ext>
            </a:extLst>
          </p:cNvPr>
          <p:cNvSpPr txBox="1"/>
          <p:nvPr/>
        </p:nvSpPr>
        <p:spPr>
          <a:xfrm>
            <a:off x="799621" y="3902058"/>
            <a:ext cx="3832293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Geneva" panose="020B0503030404040204"/>
              </a:rPr>
              <a:t>With the </a:t>
            </a:r>
            <a:r>
              <a:rPr lang="it-IT" sz="1600" b="1" dirty="0" err="1">
                <a:latin typeface="Geneva" panose="020B0503030404040204"/>
              </a:rPr>
              <a:t>integrated</a:t>
            </a:r>
            <a:r>
              <a:rPr lang="it-IT" sz="1600" b="1" dirty="0">
                <a:latin typeface="Geneva" panose="020B0503030404040204"/>
              </a:rPr>
              <a:t> design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solution</a:t>
            </a:r>
            <a:r>
              <a:rPr lang="it-IT" sz="1600" dirty="0">
                <a:latin typeface="Geneva" panose="020B0503030404040204"/>
              </a:rPr>
              <a:t>:</a:t>
            </a:r>
          </a:p>
          <a:p>
            <a:pPr marL="228600" indent="-228600" algn="ctr">
              <a:buFont typeface="+mj-lt"/>
              <a:buAutoNum type="arabicPeriod"/>
            </a:pPr>
            <a:endParaRPr lang="it-IT" sz="10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676AB9B-C399-C4FB-2B50-BDDD9978AF62}"/>
              </a:ext>
            </a:extLst>
          </p:cNvPr>
          <p:cNvSpPr txBox="1"/>
          <p:nvPr/>
        </p:nvSpPr>
        <p:spPr>
          <a:xfrm>
            <a:off x="333297" y="4235631"/>
            <a:ext cx="4897071" cy="246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solidFill>
                  <a:schemeClr val="accent3"/>
                </a:solidFill>
                <a:latin typeface="Geneva" panose="020B0503030404040204"/>
              </a:rPr>
              <a:t>ADVANTAGES:</a:t>
            </a:r>
            <a:endParaRPr lang="it-IT" dirty="0">
              <a:solidFill>
                <a:schemeClr val="accent3"/>
              </a:solidFill>
              <a:latin typeface="Geneva" panose="020B0503030404040204"/>
            </a:endParaRPr>
          </a:p>
          <a:p>
            <a:pPr marL="228600" indent="-228600">
              <a:buFont typeface="+mj-lt"/>
              <a:buAutoNum type="arabicPeriod"/>
            </a:pP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Layer 1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stiffeners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are </a:t>
            </a:r>
            <a:r>
              <a:rPr lang="it-IT" b="1" dirty="0" err="1">
                <a:solidFill>
                  <a:schemeClr val="accent3"/>
                </a:solidFill>
                <a:latin typeface="Geneva" panose="020B0503030404040204"/>
              </a:rPr>
              <a:t>eliminated</a:t>
            </a:r>
            <a:endParaRPr lang="it-IT" b="1" dirty="0">
              <a:solidFill>
                <a:schemeClr val="accent3"/>
              </a:solidFill>
              <a:latin typeface="Geneva" panose="020B0503030404040204"/>
            </a:endParaRPr>
          </a:p>
          <a:p>
            <a:pPr marL="228600" indent="-228600">
              <a:buFont typeface="+mj-lt"/>
              <a:buAutoNum type="arabicPeriod"/>
            </a:pP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Layer 1 air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ducts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are </a:t>
            </a:r>
            <a:r>
              <a:rPr lang="it-IT" b="1" dirty="0" err="1">
                <a:solidFill>
                  <a:schemeClr val="accent3"/>
                </a:solidFill>
                <a:latin typeface="Geneva" panose="020B0503030404040204"/>
              </a:rPr>
              <a:t>eliminated</a:t>
            </a:r>
            <a:endParaRPr lang="it-IT" b="1" dirty="0">
              <a:solidFill>
                <a:schemeClr val="accent3"/>
              </a:solidFill>
              <a:latin typeface="Geneva" panose="020B0503030404040204"/>
            </a:endParaRPr>
          </a:p>
          <a:p>
            <a:pPr marL="228600" indent="-228600">
              <a:buFont typeface="+mj-lt"/>
              <a:buAutoNum type="arabicPeriod"/>
            </a:pP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Small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additional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heat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load (12 W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compatible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with the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paraffin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system performance)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196B24"/>
                </a:solidFill>
                <a:latin typeface="Geneva" panose="020B0503030404040204"/>
              </a:rPr>
              <a:t>L</a:t>
            </a:r>
            <a:r>
              <a:rPr lang="en-US" b="0" i="0" dirty="0">
                <a:solidFill>
                  <a:srgbClr val="196B24"/>
                </a:solidFill>
                <a:effectLst/>
                <a:latin typeface="Geneva" panose="020B0503030404040204"/>
              </a:rPr>
              <a:t>ayer 1 is 2 mm closer to the interaction point</a:t>
            </a:r>
            <a:endParaRPr lang="it-IT" dirty="0">
              <a:solidFill>
                <a:srgbClr val="196B24"/>
              </a:solidFill>
              <a:latin typeface="Geneva" panose="020B0503030404040204"/>
            </a:endParaRPr>
          </a:p>
          <a:p>
            <a:pPr marL="228600" indent="-228600">
              <a:buFont typeface="+mj-lt"/>
              <a:buAutoNum type="arabicPeriod"/>
            </a:pP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Easier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integration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of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cooling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systems</a:t>
            </a:r>
          </a:p>
          <a:p>
            <a:pPr marL="228600" indent="-228600" algn="ctr">
              <a:buFont typeface="+mj-lt"/>
              <a:buAutoNum type="arabicPeriod"/>
            </a:pPr>
            <a:endParaRPr lang="it-IT" sz="10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B697701-2D78-A0A9-A4CF-817FC937C136}"/>
              </a:ext>
            </a:extLst>
          </p:cNvPr>
          <p:cNvSpPr txBox="1"/>
          <p:nvPr/>
        </p:nvSpPr>
        <p:spPr>
          <a:xfrm>
            <a:off x="5098238" y="4199872"/>
            <a:ext cx="2138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Contact </a:t>
            </a:r>
            <a:r>
              <a:rPr lang="it-IT" dirty="0" err="1">
                <a:latin typeface="Geneva" panose="020B0503030404040204"/>
              </a:rPr>
              <a:t>between</a:t>
            </a:r>
            <a:r>
              <a:rPr lang="it-IT" dirty="0">
                <a:latin typeface="Geneva" panose="020B0503030404040204"/>
              </a:rPr>
              <a:t> the detectors and the </a:t>
            </a:r>
            <a:r>
              <a:rPr lang="it-IT" dirty="0" err="1">
                <a:latin typeface="Geneva" panose="020B0503030404040204"/>
              </a:rPr>
              <a:t>outer</a:t>
            </a:r>
            <a:r>
              <a:rPr lang="it-IT" dirty="0">
                <a:latin typeface="Geneva" panose="020B0503030404040204"/>
              </a:rPr>
              <a:t> jacket </a:t>
            </a:r>
            <a:r>
              <a:rPr lang="it-IT" dirty="0" err="1">
                <a:latin typeface="Geneva" panose="020B0503030404040204"/>
              </a:rPr>
              <a:t>mediated</a:t>
            </a:r>
            <a:r>
              <a:rPr lang="it-IT" dirty="0">
                <a:latin typeface="Geneva" panose="020B0503030404040204"/>
              </a:rPr>
              <a:t> by a </a:t>
            </a:r>
            <a:r>
              <a:rPr lang="it-IT" dirty="0" err="1">
                <a:latin typeface="Geneva" panose="020B0503030404040204"/>
              </a:rPr>
              <a:t>layer</a:t>
            </a:r>
            <a:r>
              <a:rPr lang="it-IT" dirty="0">
                <a:latin typeface="Geneva" panose="020B0503030404040204"/>
              </a:rPr>
              <a:t> of </a:t>
            </a:r>
            <a:r>
              <a:rPr lang="it-IT" dirty="0" err="1">
                <a:latin typeface="Geneva" panose="020B0503030404040204"/>
              </a:rPr>
              <a:t>electrical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insulator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pPr algn="ctr"/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Kapton</a:t>
            </a:r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Ceramics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F8F03B-95CF-DA17-BBC2-72B17986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15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A2D680A-DEED-F172-29B1-78531206D310}"/>
              </a:ext>
            </a:extLst>
          </p:cNvPr>
          <p:cNvSpPr txBox="1"/>
          <p:nvPr/>
        </p:nvSpPr>
        <p:spPr>
          <a:xfrm>
            <a:off x="9806309" y="4235631"/>
            <a:ext cx="213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Need</a:t>
            </a:r>
            <a:r>
              <a:rPr lang="it-IT" dirty="0">
                <a:latin typeface="Geneva" panose="020B0503030404040204"/>
              </a:rPr>
              <a:t> for a </a:t>
            </a:r>
            <a:r>
              <a:rPr lang="it-IT" dirty="0" err="1">
                <a:latin typeface="Geneva" panose="020B0503030404040204"/>
              </a:rPr>
              <a:t>rigid</a:t>
            </a:r>
            <a:r>
              <a:rPr lang="it-IT" dirty="0">
                <a:latin typeface="Geneva" panose="020B0503030404040204"/>
              </a:rPr>
              <a:t> support for the </a:t>
            </a:r>
            <a:r>
              <a:rPr lang="it-IT" dirty="0" err="1">
                <a:latin typeface="Geneva" panose="020B0503030404040204"/>
              </a:rPr>
              <a:t>sensors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it-IT" b="1" dirty="0" err="1">
                <a:latin typeface="Geneva" panose="020B0503030404040204"/>
              </a:rPr>
              <a:t>Bonding</a:t>
            </a:r>
            <a:endParaRPr lang="it-IT" b="1" dirty="0">
              <a:latin typeface="Geneva" panose="020B0503030404040204"/>
            </a:endParaRPr>
          </a:p>
          <a:p>
            <a:pPr marL="285750" indent="-285750" algn="ctr">
              <a:buFontTx/>
              <a:buChar char="-"/>
            </a:pPr>
            <a:r>
              <a:rPr lang="it-IT" b="1" dirty="0" err="1">
                <a:latin typeface="Geneva" panose="020B0503030404040204"/>
              </a:rPr>
              <a:t>Centering</a:t>
            </a:r>
            <a:endParaRPr lang="it-IT" b="1" dirty="0">
              <a:latin typeface="Geneva" panose="020B0503030404040204"/>
            </a:endParaRPr>
          </a:p>
          <a:p>
            <a:pPr marL="285750" indent="-285750" algn="ctr">
              <a:buFontTx/>
              <a:buChar char="-"/>
            </a:pPr>
            <a:r>
              <a:rPr lang="it-IT" b="1" dirty="0">
                <a:latin typeface="Geneva" panose="020B0503030404040204"/>
              </a:rPr>
              <a:t>Assembly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80C76D6-78A0-5739-801D-5CAC19C6609C}"/>
              </a:ext>
            </a:extLst>
          </p:cNvPr>
          <p:cNvCxnSpPr>
            <a:cxnSpLocks/>
          </p:cNvCxnSpPr>
          <p:nvPr/>
        </p:nvCxnSpPr>
        <p:spPr>
          <a:xfrm>
            <a:off x="11003546" y="5961716"/>
            <a:ext cx="0" cy="267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1B759ED-B441-1ED9-AE37-8030132E196D}"/>
              </a:ext>
            </a:extLst>
          </p:cNvPr>
          <p:cNvSpPr txBox="1"/>
          <p:nvPr/>
        </p:nvSpPr>
        <p:spPr>
          <a:xfrm>
            <a:off x="9943141" y="6229192"/>
            <a:ext cx="213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Design under study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70113F36-82CC-2036-5765-2B2F32703E7C}"/>
              </a:ext>
            </a:extLst>
          </p:cNvPr>
          <p:cNvGrpSpPr>
            <a:grpSpLocks noChangeAspect="1"/>
          </p:cNvGrpSpPr>
          <p:nvPr/>
        </p:nvGrpSpPr>
        <p:grpSpPr>
          <a:xfrm>
            <a:off x="6167654" y="858325"/>
            <a:ext cx="5658432" cy="3110080"/>
            <a:chOff x="6457732" y="1149111"/>
            <a:chExt cx="4966388" cy="272970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8CACF13-D289-8D39-F26E-FDBE32AA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0" t="19290" r="18378" b="28205"/>
            <a:stretch/>
          </p:blipFill>
          <p:spPr>
            <a:xfrm>
              <a:off x="6457732" y="1149111"/>
              <a:ext cx="4966388" cy="2729707"/>
            </a:xfrm>
            <a:prstGeom prst="rect">
              <a:avLst/>
            </a:prstGeom>
          </p:spPr>
        </p:pic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F9DBEEE2-A70D-6965-2CF1-A8C9B9D9788E}"/>
                </a:ext>
              </a:extLst>
            </p:cNvPr>
            <p:cNvCxnSpPr>
              <a:cxnSpLocks/>
            </p:cNvCxnSpPr>
            <p:nvPr/>
          </p:nvCxnSpPr>
          <p:spPr>
            <a:xfrm>
              <a:off x="9100015" y="2146338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B45A977F-DE46-0986-2CE7-2C51C645A14D}"/>
                </a:ext>
              </a:extLst>
            </p:cNvPr>
            <p:cNvCxnSpPr>
              <a:cxnSpLocks/>
            </p:cNvCxnSpPr>
            <p:nvPr/>
          </p:nvCxnSpPr>
          <p:spPr>
            <a:xfrm>
              <a:off x="8416768" y="2146338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CC9D9E57-0B98-2B65-C4DD-297B806B116A}"/>
                </a:ext>
              </a:extLst>
            </p:cNvPr>
            <p:cNvCxnSpPr>
              <a:cxnSpLocks/>
            </p:cNvCxnSpPr>
            <p:nvPr/>
          </p:nvCxnSpPr>
          <p:spPr>
            <a:xfrm>
              <a:off x="9666785" y="2146338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3877DA5C-2955-AA21-807E-C6E7E849D68C}"/>
                </a:ext>
              </a:extLst>
            </p:cNvPr>
            <p:cNvCxnSpPr>
              <a:cxnSpLocks/>
            </p:cNvCxnSpPr>
            <p:nvPr/>
          </p:nvCxnSpPr>
          <p:spPr>
            <a:xfrm>
              <a:off x="8451695" y="2800609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880A3E6C-3BD7-DE15-54CE-971F0157AFF2}"/>
                </a:ext>
              </a:extLst>
            </p:cNvPr>
            <p:cNvCxnSpPr>
              <a:cxnSpLocks/>
            </p:cNvCxnSpPr>
            <p:nvPr/>
          </p:nvCxnSpPr>
          <p:spPr>
            <a:xfrm>
              <a:off x="9113171" y="2800609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6FC06906-3DDB-3CDB-B8F5-F7B20FF3F280}"/>
                </a:ext>
              </a:extLst>
            </p:cNvPr>
            <p:cNvCxnSpPr>
              <a:cxnSpLocks/>
            </p:cNvCxnSpPr>
            <p:nvPr/>
          </p:nvCxnSpPr>
          <p:spPr>
            <a:xfrm>
              <a:off x="9679941" y="2800609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Connettore 2 1">
              <a:extLst>
                <a:ext uri="{FF2B5EF4-FFF2-40B4-BE49-F238E27FC236}">
                  <a16:creationId xmlns:a16="http://schemas.microsoft.com/office/drawing/2014/main" id="{758F3D5E-E7DB-6312-A596-6EBC917EA479}"/>
                </a:ext>
              </a:extLst>
            </p:cNvPr>
            <p:cNvCxnSpPr>
              <a:cxnSpLocks/>
            </p:cNvCxnSpPr>
            <p:nvPr/>
          </p:nvCxnSpPr>
          <p:spPr>
            <a:xfrm>
              <a:off x="6810114" y="1996325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0BC71AA5-1E60-012E-5E14-25357831E9B1}"/>
                </a:ext>
              </a:extLst>
            </p:cNvPr>
            <p:cNvCxnSpPr>
              <a:cxnSpLocks/>
            </p:cNvCxnSpPr>
            <p:nvPr/>
          </p:nvCxnSpPr>
          <p:spPr>
            <a:xfrm>
              <a:off x="6840823" y="2957061"/>
              <a:ext cx="4109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EC78522D-B87E-1B3D-BBEE-A039DB27230A}"/>
              </a:ext>
            </a:extLst>
          </p:cNvPr>
          <p:cNvGrpSpPr>
            <a:grpSpLocks noChangeAspect="1"/>
          </p:cNvGrpSpPr>
          <p:nvPr/>
        </p:nvGrpSpPr>
        <p:grpSpPr>
          <a:xfrm>
            <a:off x="125956" y="869570"/>
            <a:ext cx="5950427" cy="3009248"/>
            <a:chOff x="636610" y="1164714"/>
            <a:chExt cx="5191868" cy="2625630"/>
          </a:xfrm>
        </p:grpSpPr>
        <p:pic>
          <p:nvPicPr>
            <p:cNvPr id="8" name="Immagine 7" descr="Immagine che contiene schermata, Rettangolo, linea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55606D9F-22CD-DC48-A0A7-243E809B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" b="8896"/>
            <a:stretch/>
          </p:blipFill>
          <p:spPr>
            <a:xfrm>
              <a:off x="636610" y="1164714"/>
              <a:ext cx="5191868" cy="2625630"/>
            </a:xfrm>
            <a:prstGeom prst="rect">
              <a:avLst/>
            </a:prstGeom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142BCCBC-6AF8-73AD-153D-30DC1557254D}"/>
                </a:ext>
              </a:extLst>
            </p:cNvPr>
            <p:cNvCxnSpPr/>
            <p:nvPr/>
          </p:nvCxnSpPr>
          <p:spPr>
            <a:xfrm>
              <a:off x="3210267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D4EC59F0-D544-1E1A-F918-3D36CEA2BED4}"/>
                </a:ext>
              </a:extLst>
            </p:cNvPr>
            <p:cNvCxnSpPr/>
            <p:nvPr/>
          </p:nvCxnSpPr>
          <p:spPr>
            <a:xfrm>
              <a:off x="3723382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711163F-77B4-97BE-F8C9-0B9D437C06D9}"/>
                </a:ext>
              </a:extLst>
            </p:cNvPr>
            <p:cNvCxnSpPr/>
            <p:nvPr/>
          </p:nvCxnSpPr>
          <p:spPr>
            <a:xfrm>
              <a:off x="4295705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8E00081-DCDC-C991-CFE7-26F2C645B990}"/>
                </a:ext>
              </a:extLst>
            </p:cNvPr>
            <p:cNvCxnSpPr/>
            <p:nvPr/>
          </p:nvCxnSpPr>
          <p:spPr>
            <a:xfrm>
              <a:off x="3210267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97C0579B-93D5-E633-50B2-7551645378E9}"/>
                </a:ext>
              </a:extLst>
            </p:cNvPr>
            <p:cNvCxnSpPr/>
            <p:nvPr/>
          </p:nvCxnSpPr>
          <p:spPr>
            <a:xfrm>
              <a:off x="3723382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B153B61C-A0ED-305D-65AB-6BF120B9D995}"/>
                </a:ext>
              </a:extLst>
            </p:cNvPr>
            <p:cNvCxnSpPr/>
            <p:nvPr/>
          </p:nvCxnSpPr>
          <p:spPr>
            <a:xfrm>
              <a:off x="4295705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1780DF9F-42A9-0DDA-4A36-6C4C1E5152D8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71" y="1872754"/>
              <a:ext cx="369280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C9407A9D-90A6-3432-653F-298FEC340E8C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71" y="3031652"/>
              <a:ext cx="369280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CB018DAC-05B9-E6A9-90A5-18D2042B1156}"/>
                </a:ext>
              </a:extLst>
            </p:cNvPr>
            <p:cNvSpPr txBox="1"/>
            <p:nvPr/>
          </p:nvSpPr>
          <p:spPr>
            <a:xfrm>
              <a:off x="857968" y="1534312"/>
              <a:ext cx="943363" cy="48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1000" b="1" dirty="0"/>
            </a:p>
            <a:p>
              <a:pPr algn="ctr"/>
              <a:r>
                <a:rPr lang="it-IT" sz="2000" b="1" dirty="0">
                  <a:ln>
                    <a:solidFill>
                      <a:srgbClr val="FF6600"/>
                    </a:solidFill>
                  </a:ln>
                  <a:latin typeface="Geneva" panose="020B0503030404040204"/>
                </a:rPr>
                <a:t>A I R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C234E4C-4EBA-F8FE-ED97-8B410E134B87}"/>
                </a:ext>
              </a:extLst>
            </p:cNvPr>
            <p:cNvSpPr txBox="1"/>
            <p:nvPr/>
          </p:nvSpPr>
          <p:spPr>
            <a:xfrm>
              <a:off x="857967" y="2653116"/>
              <a:ext cx="943363" cy="48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1000" b="1" dirty="0"/>
            </a:p>
            <a:p>
              <a:pPr algn="ctr"/>
              <a:r>
                <a:rPr lang="it-IT" sz="2000" b="1" dirty="0">
                  <a:ln>
                    <a:solidFill>
                      <a:srgbClr val="FF6600"/>
                    </a:solidFill>
                  </a:ln>
                  <a:latin typeface="Geneva" panose="020B0503030404040204"/>
                </a:rPr>
                <a:t>A I R</a:t>
              </a:r>
            </a:p>
          </p:txBody>
        </p:sp>
      </p:grp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3C812045-A0A7-9E0D-DCAD-9AD19D01EFE0}"/>
              </a:ext>
            </a:extLst>
          </p:cNvPr>
          <p:cNvCxnSpPr>
            <a:cxnSpLocks/>
          </p:cNvCxnSpPr>
          <p:nvPr/>
        </p:nvCxnSpPr>
        <p:spPr>
          <a:xfrm>
            <a:off x="6121592" y="626379"/>
            <a:ext cx="0" cy="356417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32FE110-6637-91A1-AAD2-796A30CA8C54}"/>
              </a:ext>
            </a:extLst>
          </p:cNvPr>
          <p:cNvGrpSpPr/>
          <p:nvPr/>
        </p:nvGrpSpPr>
        <p:grpSpPr>
          <a:xfrm>
            <a:off x="7336682" y="4167151"/>
            <a:ext cx="2645410" cy="2645964"/>
            <a:chOff x="7336682" y="4167151"/>
            <a:chExt cx="2645410" cy="2645964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6B2D4363-B17B-54E6-79DF-782A0009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4" t="11710" r="29027" b="9700"/>
            <a:stretch/>
          </p:blipFill>
          <p:spPr>
            <a:xfrm>
              <a:off x="7336682" y="4167151"/>
              <a:ext cx="2645410" cy="2645964"/>
            </a:xfrm>
            <a:prstGeom prst="rect">
              <a:avLst/>
            </a:prstGeom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EFDCAEBC-C312-1A15-D588-3DBB6A7F5A4B}"/>
                </a:ext>
              </a:extLst>
            </p:cNvPr>
            <p:cNvSpPr txBox="1"/>
            <p:nvPr/>
          </p:nvSpPr>
          <p:spPr>
            <a:xfrm>
              <a:off x="7905128" y="4852616"/>
              <a:ext cx="1347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/>
                  </a:solidFill>
                  <a:latin typeface="Geneva" panose="020B0503030404040204"/>
                </a:rPr>
                <a:t>PARAFFIN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CE5E91E6-D3B1-0D1B-1387-4EAAD7CED337}"/>
                </a:ext>
              </a:extLst>
            </p:cNvPr>
            <p:cNvSpPr txBox="1"/>
            <p:nvPr/>
          </p:nvSpPr>
          <p:spPr>
            <a:xfrm>
              <a:off x="7684511" y="5221948"/>
              <a:ext cx="1407186" cy="600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>
                  <a:latin typeface="Geneva" panose="020B0503030404040204"/>
                </a:rPr>
                <a:t>Electrical</a:t>
              </a:r>
              <a:r>
                <a:rPr lang="it-IT" sz="1600" b="1" dirty="0">
                  <a:latin typeface="Geneva" panose="020B0503030404040204"/>
                </a:rPr>
                <a:t> </a:t>
              </a:r>
              <a:r>
                <a:rPr lang="it-IT" sz="1600" b="1" dirty="0" err="1">
                  <a:latin typeface="Geneva" panose="020B0503030404040204"/>
                </a:rPr>
                <a:t>insulator</a:t>
              </a:r>
              <a:endParaRPr lang="it-IT" sz="1600" b="1" dirty="0">
                <a:latin typeface="Geneva" panose="020B0503030404040204"/>
              </a:endParaRPr>
            </a:p>
          </p:txBody>
        </p: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E497D4F6-2E58-5A08-9C0C-649D0930ED68}"/>
                </a:ext>
              </a:extLst>
            </p:cNvPr>
            <p:cNvCxnSpPr/>
            <p:nvPr/>
          </p:nvCxnSpPr>
          <p:spPr>
            <a:xfrm flipV="1">
              <a:off x="8663597" y="4649802"/>
              <a:ext cx="0" cy="202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onnettore 16">
              <a:extLst>
                <a:ext uri="{FF2B5EF4-FFF2-40B4-BE49-F238E27FC236}">
                  <a16:creationId xmlns:a16="http://schemas.microsoft.com/office/drawing/2014/main" id="{A7F021BC-0A8D-DB71-3B7A-A21E5FEB7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0693" y="4523139"/>
              <a:ext cx="1953997" cy="1987732"/>
            </a:xfrm>
            <a:prstGeom prst="flowChartConnector">
              <a:avLst/>
            </a:prstGeom>
            <a:noFill/>
            <a:ln w="1016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C6A0C5F9-D982-5B96-E7F7-0DB6515BA3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50693" y="5102492"/>
              <a:ext cx="192567" cy="1194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2AC9F0-2073-2890-D87F-BBE2FFAE8CFA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B5BFC0F-51FC-495A-E518-A8FCE3AE0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25ECF86-8729-BADE-5334-8C4687A09807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78041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FBB6-A4E1-DFC8-9956-D3423057F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A32442-60FB-EB75-E614-96318B2EB97C}"/>
              </a:ext>
            </a:extLst>
          </p:cNvPr>
          <p:cNvSpPr txBox="1"/>
          <p:nvPr/>
        </p:nvSpPr>
        <p:spPr>
          <a:xfrm>
            <a:off x="4758865" y="558031"/>
            <a:ext cx="26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 panose="020B0503030404040204"/>
              </a:rPr>
              <a:t>Integrated</a:t>
            </a:r>
            <a:r>
              <a:rPr lang="it-IT" b="1" u="sng" dirty="0">
                <a:latin typeface="Geneva" panose="020B0503030404040204"/>
              </a:rPr>
              <a:t> design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CB9F16-6D98-919A-0EC9-D2DCB98F9F8F}"/>
              </a:ext>
            </a:extLst>
          </p:cNvPr>
          <p:cNvSpPr txBox="1"/>
          <p:nvPr/>
        </p:nvSpPr>
        <p:spPr>
          <a:xfrm>
            <a:off x="43997" y="583911"/>
            <a:ext cx="6107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Allow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 the flow 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of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paraffin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inside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Support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silicon detectors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Be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thin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to reduce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material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budget</a:t>
            </a:r>
          </a:p>
          <a:p>
            <a:pPr marL="228600" indent="-228600" algn="ctr">
              <a:buFont typeface="+mj-lt"/>
              <a:buAutoNum type="arabicPeriod"/>
            </a:pP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A812D2-DF1C-13EC-B52E-1075576D371F}"/>
              </a:ext>
            </a:extLst>
          </p:cNvPr>
          <p:cNvSpPr txBox="1"/>
          <p:nvPr/>
        </p:nvSpPr>
        <p:spPr>
          <a:xfrm>
            <a:off x="296371" y="5400978"/>
            <a:ext cx="1594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Conceptual</a:t>
            </a:r>
            <a:r>
              <a:rPr lang="it-IT" dirty="0">
                <a:latin typeface="Geneva" panose="020B0503030404040204"/>
              </a:rPr>
              <a:t> design of the </a:t>
            </a:r>
            <a:r>
              <a:rPr lang="it-IT" dirty="0" err="1">
                <a:latin typeface="Geneva" panose="020B0503030404040204"/>
              </a:rPr>
              <a:t>outer</a:t>
            </a:r>
            <a:r>
              <a:rPr lang="it-IT" dirty="0">
                <a:latin typeface="Geneva" panose="020B0503030404040204"/>
              </a:rPr>
              <a:t> jacket</a:t>
            </a: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E14785EE-D740-C8C9-E7C5-26BF8CD4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16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C93719-A961-C958-79E7-F1CF001EBAA2}"/>
              </a:ext>
            </a:extLst>
          </p:cNvPr>
          <p:cNvSpPr txBox="1"/>
          <p:nvPr/>
        </p:nvSpPr>
        <p:spPr>
          <a:xfrm>
            <a:off x="7382256" y="5724144"/>
            <a:ext cx="435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Geneva" panose="020B0503030404040204"/>
              </a:rPr>
              <a:t>Modules</a:t>
            </a:r>
            <a:r>
              <a:rPr lang="it-IT" dirty="0">
                <a:latin typeface="Geneva" panose="020B0503030404040204"/>
              </a:rPr>
              <a:t> with </a:t>
            </a:r>
            <a:r>
              <a:rPr lang="it-IT" dirty="0" err="1">
                <a:latin typeface="Geneva" panose="020B0503030404040204"/>
              </a:rPr>
              <a:t>sensors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wire-bonded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On the r-</a:t>
            </a:r>
            <a:r>
              <a:rPr lang="el-GR" dirty="0">
                <a:latin typeface="Aptos" panose="020B0004020202020204" pitchFamily="34" charset="0"/>
              </a:rPr>
              <a:t>φ</a:t>
            </a:r>
            <a:r>
              <a:rPr lang="it-IT" dirty="0">
                <a:latin typeface="Geneva" panose="020B0503030404040204"/>
              </a:rPr>
              <a:t> side (ARCADIA like)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At the ±z </a:t>
            </a:r>
            <a:r>
              <a:rPr lang="it-IT" dirty="0" err="1">
                <a:latin typeface="Geneva" panose="020B0503030404040204"/>
              </a:rPr>
              <a:t>ends</a:t>
            </a:r>
            <a:r>
              <a:rPr lang="it-IT" dirty="0">
                <a:latin typeface="Geneva" panose="020B0503030404040204"/>
              </a:rPr>
              <a:t> (ALICE 3 like)</a:t>
            </a:r>
          </a:p>
          <a:p>
            <a:endParaRPr lang="it-IT" dirty="0">
              <a:latin typeface="Geneva" panose="020B0503030404040204"/>
            </a:endParaRPr>
          </a:p>
        </p:txBody>
      </p:sp>
      <p:pic>
        <p:nvPicPr>
          <p:cNvPr id="19" name="Immagine 18" descr="Immagine che contiene lampada, luce&#10;&#10;Il contenuto generato dall'IA potrebbe non essere corretto.">
            <a:extLst>
              <a:ext uri="{FF2B5EF4-FFF2-40B4-BE49-F238E27FC236}">
                <a16:creationId xmlns:a16="http://schemas.microsoft.com/office/drawing/2014/main" id="{7A36D50C-16E2-6BF8-F701-CC17EA233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3" b="4828"/>
          <a:stretch/>
        </p:blipFill>
        <p:spPr>
          <a:xfrm>
            <a:off x="1870879" y="5128982"/>
            <a:ext cx="3891036" cy="1677926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6D69D916-A1F7-7697-B2BD-60382DAC0B6E}"/>
              </a:ext>
            </a:extLst>
          </p:cNvPr>
          <p:cNvGrpSpPr/>
          <p:nvPr/>
        </p:nvGrpSpPr>
        <p:grpSpPr>
          <a:xfrm>
            <a:off x="644493" y="1745252"/>
            <a:ext cx="6231919" cy="3354337"/>
            <a:chOff x="644493" y="1745252"/>
            <a:chExt cx="6231919" cy="335433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AD988A1-F9B4-DCB3-DC9A-31308B7B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93" y="1745252"/>
              <a:ext cx="6202471" cy="3354337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B0C0581-A887-6691-9955-D894CF0276D7}"/>
                </a:ext>
              </a:extLst>
            </p:cNvPr>
            <p:cNvSpPr txBox="1"/>
            <p:nvPr/>
          </p:nvSpPr>
          <p:spPr>
            <a:xfrm>
              <a:off x="944962" y="3099254"/>
              <a:ext cx="1401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latin typeface="Geneva" panose="020B0503030404040204"/>
                </a:rPr>
                <a:t>Lightening</a:t>
              </a:r>
              <a:r>
                <a:rPr lang="it-IT" dirty="0">
                  <a:latin typeface="Geneva" panose="020B0503030404040204"/>
                </a:rPr>
                <a:t> </a:t>
              </a:r>
              <a:r>
                <a:rPr lang="it-IT" dirty="0" err="1">
                  <a:latin typeface="Geneva" panose="020B0503030404040204"/>
                </a:rPr>
                <a:t>cut-outs</a:t>
              </a:r>
              <a:endParaRPr lang="it-IT" dirty="0">
                <a:latin typeface="Geneva" panose="020B0503030404040204"/>
              </a:endParaRP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AE4B6862-34A2-C4AA-9287-F26FEABEF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0867" y="3096173"/>
              <a:ext cx="199840" cy="1847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572E00D-41B2-3C4F-BDE8-FECC7008A450}"/>
                </a:ext>
              </a:extLst>
            </p:cNvPr>
            <p:cNvSpPr txBox="1"/>
            <p:nvPr/>
          </p:nvSpPr>
          <p:spPr>
            <a:xfrm>
              <a:off x="5462205" y="3698715"/>
              <a:ext cx="1414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/>
                </a:rPr>
                <a:t>t = 0.35 mm</a:t>
              </a: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DB2AD099-3C9F-A5B9-C1C4-E92E3EA855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1915" y="3222580"/>
              <a:ext cx="211288" cy="4761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F7CC252-165F-0520-D002-D1FAC2C13E0F}"/>
              </a:ext>
            </a:extLst>
          </p:cNvPr>
          <p:cNvGrpSpPr/>
          <p:nvPr/>
        </p:nvGrpSpPr>
        <p:grpSpPr>
          <a:xfrm>
            <a:off x="7006541" y="872519"/>
            <a:ext cx="4947691" cy="4849523"/>
            <a:chOff x="7006541" y="872519"/>
            <a:chExt cx="4947691" cy="484952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3E7F8F6-F4E9-6C50-4D5D-8A0CEA5B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4" t="11710" r="29027" b="9700"/>
            <a:stretch/>
          </p:blipFill>
          <p:spPr>
            <a:xfrm>
              <a:off x="7105724" y="872519"/>
              <a:ext cx="4848508" cy="4849523"/>
            </a:xfrm>
            <a:prstGeom prst="rect">
              <a:avLst/>
            </a:prstGeom>
          </p:spPr>
        </p:pic>
        <p:sp>
          <p:nvSpPr>
            <p:cNvPr id="8" name="Connettore 7">
              <a:extLst>
                <a:ext uri="{FF2B5EF4-FFF2-40B4-BE49-F238E27FC236}">
                  <a16:creationId xmlns:a16="http://schemas.microsoft.com/office/drawing/2014/main" id="{CD20D2BC-9EEA-A05D-55D2-B5790D0EA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1188" y="1528653"/>
              <a:ext cx="3610750" cy="3625191"/>
            </a:xfrm>
            <a:prstGeom prst="flowChartConnector">
              <a:avLst/>
            </a:prstGeom>
            <a:noFill/>
            <a:ln w="165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EF70B3B-FCC4-BEDD-822D-7F89C459C061}"/>
                </a:ext>
              </a:extLst>
            </p:cNvPr>
            <p:cNvSpPr txBox="1"/>
            <p:nvPr/>
          </p:nvSpPr>
          <p:spPr>
            <a:xfrm>
              <a:off x="8749726" y="1969813"/>
              <a:ext cx="1545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accent1"/>
                  </a:solidFill>
                  <a:latin typeface="Geneva" panose="020B0503030404040204"/>
                </a:rPr>
                <a:t>PARAFFIN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DB12E817-6A89-4864-7883-654B319C79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8195" y="1661103"/>
              <a:ext cx="0" cy="3087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8DF0146B-B161-43BC-7EC4-BD66B6C771B0}"/>
                </a:ext>
              </a:extLst>
            </p:cNvPr>
            <p:cNvCxnSpPr>
              <a:cxnSpLocks/>
            </p:cNvCxnSpPr>
            <p:nvPr/>
          </p:nvCxnSpPr>
          <p:spPr>
            <a:xfrm>
              <a:off x="7800730" y="1352393"/>
              <a:ext cx="312204" cy="6174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6C0976B-1F3F-43A7-0E88-55083D78E625}"/>
                </a:ext>
              </a:extLst>
            </p:cNvPr>
            <p:cNvSpPr txBox="1"/>
            <p:nvPr/>
          </p:nvSpPr>
          <p:spPr>
            <a:xfrm>
              <a:off x="7006541" y="935903"/>
              <a:ext cx="1700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latin typeface="Geneva" panose="020B0503030404040204"/>
                </a:rPr>
                <a:t>Outer jacket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E7799C-DC26-ACA0-5029-0AAA338192EC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32FF68-87A8-7DB0-A953-A6769A69F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127D82-AB21-CA74-3787-7DB05A4F2B64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391106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9F0C0-AB2B-F2A3-0904-BE7A8E84F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Geneva" panose="020B0503030404040204"/>
              </a:rPr>
              <a:t>Thank </a:t>
            </a:r>
            <a:r>
              <a:rPr lang="it-IT" dirty="0" err="1">
                <a:latin typeface="Geneva" panose="020B0503030404040204"/>
              </a:rPr>
              <a:t>you</a:t>
            </a:r>
            <a:r>
              <a:rPr lang="it-IT" dirty="0">
                <a:latin typeface="Geneva" panose="020B0503030404040204"/>
              </a:rPr>
              <a:t> for </a:t>
            </a:r>
            <a:r>
              <a:rPr lang="it-IT" dirty="0" err="1">
                <a:latin typeface="Geneva" panose="020B0503030404040204"/>
              </a:rPr>
              <a:t>your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attention</a:t>
            </a:r>
            <a:r>
              <a:rPr lang="it-IT" dirty="0">
                <a:latin typeface="Geneva" panose="020B0503030404040204"/>
              </a:rPr>
              <a:t>!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5F0CE3-402D-C2BE-AFAB-FAC45F2A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>
                <a:latin typeface="Geneva" panose="020B0503030404040204"/>
              </a:rPr>
              <a:pPr/>
              <a:t>17</a:t>
            </a:fld>
            <a:endParaRPr lang="en-US" noProof="0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2771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BA78-B05E-7307-F0BB-14D7B632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5E6542-9039-5142-D43F-0EAC33657922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16FAD4A0-F921-BF66-A6DD-68927BFAA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4D73DC-7B76-9C01-666D-FB71A932C6B8}"/>
              </a:ext>
            </a:extLst>
          </p:cNvPr>
          <p:cNvSpPr txBox="1"/>
          <p:nvPr/>
        </p:nvSpPr>
        <p:spPr>
          <a:xfrm>
            <a:off x="145381" y="650523"/>
            <a:ext cx="351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INTRODUCTION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9C4C10-1D2D-EDDD-9F76-4C6FD2903644}"/>
              </a:ext>
            </a:extLst>
          </p:cNvPr>
          <p:cNvSpPr txBox="1"/>
          <p:nvPr/>
        </p:nvSpPr>
        <p:spPr>
          <a:xfrm>
            <a:off x="426867" y="1146124"/>
            <a:ext cx="94057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Current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vertex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Services of vertex: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Inner vertex: air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cooling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and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Middle/Outer vertex and discs: water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cooling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and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Beam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pipe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cooling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lvl="1"/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Constraints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requirements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: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1600" lvl="3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Limit the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LumiCal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material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budget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below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130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mrad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1600" lvl="3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1600" lvl="3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Minimize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the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material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budget for the vertex and the drift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chamber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1600" lvl="3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1600" lvl="3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Facilitate assembly, opening and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maintenance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operations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B2F2D-D0E1-F76C-B058-D75D25366A29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96F57E-C9CE-9223-A2FF-51EFEF0D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2</a:t>
            </a:fld>
            <a:endParaRPr lang="en-US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31752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986A-C90B-EDF8-1873-D282B64F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3201BB-D481-3990-A427-4480CBC293A5}"/>
              </a:ext>
            </a:extLst>
          </p:cNvPr>
          <p:cNvSpPr txBox="1"/>
          <p:nvPr/>
        </p:nvSpPr>
        <p:spPr>
          <a:xfrm>
            <a:off x="4719081" y="633987"/>
            <a:ext cx="275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>
                <a:latin typeface="Geneva" panose="020B0503030404040204"/>
              </a:rPr>
              <a:t>Current</a:t>
            </a:r>
            <a:r>
              <a:rPr lang="it-IT" b="1" u="sng" dirty="0">
                <a:latin typeface="Geneva" panose="020B0503030404040204"/>
              </a:rPr>
              <a:t> vertex layout</a:t>
            </a:r>
            <a:endParaRPr lang="it-IT" dirty="0">
              <a:latin typeface="Geneva" panose="020B050303040404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36F29207-FEEB-A84D-985D-6E3C2A6A402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8573" y="1232295"/>
                <a:ext cx="4445556" cy="2031325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Outer vertex tracker: </a:t>
                </a:r>
              </a:p>
              <a:p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ATLASPix3 based</a:t>
                </a:r>
              </a:p>
              <a:p>
                <a:endParaRPr lang="en-GB" b="1" dirty="0">
                  <a:solidFill>
                    <a:srgbClr val="002060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pixel size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Intermediate barrel at 13 cm radius </a:t>
                </a:r>
                <a:r>
                  <a:rPr lang="en-US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 </a:t>
                </a:r>
                <a:endParaRPr lang="en-GB" dirty="0">
                  <a:solidFill>
                    <a:srgbClr val="002060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3 discs per side </a:t>
                </a:r>
              </a:p>
            </p:txBody>
          </p:sp>
        </mc:Choice>
        <mc:Fallback xmlns="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36F29207-FEEB-A84D-985D-6E3C2A6A4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3" y="1232295"/>
                <a:ext cx="4445556" cy="2031325"/>
              </a:xfrm>
              <a:prstGeom prst="rect">
                <a:avLst/>
              </a:prstGeom>
              <a:blipFill>
                <a:blip r:embed="rId3"/>
                <a:stretch>
                  <a:fillRect l="-1094" t="-1194" b="-35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B9E405C-841E-1698-03F7-32E36DB72EAA}"/>
                  </a:ext>
                </a:extLst>
              </p:cNvPr>
              <p:cNvSpPr txBox="1"/>
              <p:nvPr/>
            </p:nvSpPr>
            <p:spPr>
              <a:xfrm>
                <a:off x="388572" y="3884037"/>
                <a:ext cx="4445555" cy="203132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Inner Vertex detector: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ARCADIA based</a:t>
                </a:r>
              </a:p>
              <a:p>
                <a:endParaRPr lang="en-IT" b="1" dirty="0">
                  <a:solidFill>
                    <a:schemeClr val="bg1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pixel size </a:t>
                </a:r>
              </a:p>
              <a:p>
                <a:endParaRPr lang="en-IT" dirty="0">
                  <a:solidFill>
                    <a:schemeClr val="bg1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13.7, 23.7 and 34/35.6 mm radius</a:t>
                </a:r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B9E405C-841E-1698-03F7-32E36DB72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2" y="3884037"/>
                <a:ext cx="4445555" cy="2031325"/>
              </a:xfrm>
              <a:prstGeom prst="rect">
                <a:avLst/>
              </a:prstGeom>
              <a:blipFill>
                <a:blip r:embed="rId4"/>
                <a:stretch>
                  <a:fillRect l="-1093" t="-1190" b="-3274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CEABF6-33EF-6495-D356-C98277E2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3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381D514F-941F-24E1-2558-C8442E274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129" y="1107753"/>
            <a:ext cx="7096030" cy="499882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0F8BA9-1FF0-3279-9317-32730B123A85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667F8B-AE25-5614-EB8B-0A959CD0B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ECC0C8-0430-2A80-1B26-F4A9414F23B6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57541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3E048-DAE9-F913-C827-123040F964BB}"/>
              </a:ext>
            </a:extLst>
          </p:cNvPr>
          <p:cNvSpPr txBox="1"/>
          <p:nvPr/>
        </p:nvSpPr>
        <p:spPr>
          <a:xfrm>
            <a:off x="634064" y="799531"/>
            <a:ext cx="349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66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1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15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12 W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BB834FC-C69A-E3F4-9D20-6AA57149FC77}"/>
              </a:ext>
            </a:extLst>
          </p:cNvPr>
          <p:cNvGrpSpPr/>
          <p:nvPr/>
        </p:nvGrpSpPr>
        <p:grpSpPr>
          <a:xfrm>
            <a:off x="424675" y="1701899"/>
            <a:ext cx="3709040" cy="2141878"/>
            <a:chOff x="424675" y="1701899"/>
            <a:chExt cx="3709040" cy="214187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A6DB4D7-7269-F4AE-9E29-C3E4CF53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6" t="32400" r="19189" b="36082"/>
            <a:stretch/>
          </p:blipFill>
          <p:spPr>
            <a:xfrm>
              <a:off x="424675" y="2576915"/>
              <a:ext cx="3709040" cy="109233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6C1B956-EA5B-F8CB-E3A0-E8E33575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6" t="34772" r="36186" b="43045"/>
            <a:stretch/>
          </p:blipFill>
          <p:spPr>
            <a:xfrm>
              <a:off x="863078" y="1701899"/>
              <a:ext cx="2966866" cy="1105816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3BDA22A-A6B8-F807-F342-4415BA393BA3}"/>
                </a:ext>
              </a:extLst>
            </p:cNvPr>
            <p:cNvCxnSpPr>
              <a:cxnSpLocks/>
            </p:cNvCxnSpPr>
            <p:nvPr/>
          </p:nvCxnSpPr>
          <p:spPr>
            <a:xfrm>
              <a:off x="501949" y="3787529"/>
              <a:ext cx="349379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58BF656-6410-A301-0AB0-21FDAD5F154D}"/>
                </a:ext>
              </a:extLst>
            </p:cNvPr>
            <p:cNvSpPr txBox="1"/>
            <p:nvPr/>
          </p:nvSpPr>
          <p:spPr>
            <a:xfrm>
              <a:off x="1719781" y="3474445"/>
              <a:ext cx="1328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227.4 mm</a:t>
              </a: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D4824908-AFA5-D7D5-C1F7-7543FB197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34710" r="5305" b="17034"/>
          <a:stretch/>
        </p:blipFill>
        <p:spPr>
          <a:xfrm>
            <a:off x="9274039" y="5733404"/>
            <a:ext cx="2670313" cy="83624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CF0CCD9-5F3F-6C65-CE57-CBE61A3A47DD}"/>
              </a:ext>
            </a:extLst>
          </p:cNvPr>
          <p:cNvGrpSpPr/>
          <p:nvPr/>
        </p:nvGrpSpPr>
        <p:grpSpPr>
          <a:xfrm>
            <a:off x="1670005" y="3939930"/>
            <a:ext cx="1384956" cy="1467680"/>
            <a:chOff x="1670005" y="3939930"/>
            <a:chExt cx="1384956" cy="146768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22A0866-05E0-D1E0-9F56-5EE8313B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5" t="16302" r="33262" b="15923"/>
            <a:stretch/>
          </p:blipFill>
          <p:spPr>
            <a:xfrm>
              <a:off x="1670005" y="3939930"/>
              <a:ext cx="1384956" cy="1467680"/>
            </a:xfrm>
            <a:prstGeom prst="rect">
              <a:avLst/>
            </a:prstGeom>
          </p:spPr>
        </p:pic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2A658AA1-DF71-D993-3264-1426122D1674}"/>
                </a:ext>
              </a:extLst>
            </p:cNvPr>
            <p:cNvCxnSpPr>
              <a:cxnSpLocks/>
            </p:cNvCxnSpPr>
            <p:nvPr/>
          </p:nvCxnSpPr>
          <p:spPr>
            <a:xfrm>
              <a:off x="2357677" y="4205574"/>
              <a:ext cx="0" cy="389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C227B3D6-7E2D-3A28-3033-C975A18EE533}"/>
                </a:ext>
              </a:extLst>
            </p:cNvPr>
            <p:cNvSpPr txBox="1"/>
            <p:nvPr/>
          </p:nvSpPr>
          <p:spPr>
            <a:xfrm>
              <a:off x="2041671" y="4521593"/>
              <a:ext cx="636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13.7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B4649B-7D8D-21D1-7082-D0E2E8C3C231}"/>
              </a:ext>
            </a:extLst>
          </p:cNvPr>
          <p:cNvSpPr txBox="1"/>
          <p:nvPr/>
        </p:nvSpPr>
        <p:spPr>
          <a:xfrm>
            <a:off x="2958265" y="5458304"/>
            <a:ext cx="687223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b="1" dirty="0" err="1">
                <a:latin typeface="Geneva" panose="020B0503030404040204"/>
                <a:ea typeface="Geneva" panose="020B0503030404040204" pitchFamily="34" charset="0"/>
              </a:rPr>
              <a:t>Reticular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lightweight</a:t>
            </a:r>
            <a:r>
              <a:rPr lang="it-IT" b="1" dirty="0">
                <a:latin typeface="Geneva" panose="020B0503030404040204"/>
              </a:rPr>
              <a:t> support to </a:t>
            </a:r>
            <a:r>
              <a:rPr lang="it-IT" b="1" dirty="0" err="1">
                <a:latin typeface="Geneva" panose="020B0503030404040204"/>
              </a:rPr>
              <a:t>provide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stiffness</a:t>
            </a:r>
            <a:r>
              <a:rPr lang="it-IT" b="1" dirty="0">
                <a:latin typeface="Geneva" panose="020B0503030404040204"/>
              </a:rPr>
              <a:t>: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/>
              </a:rPr>
              <a:t>Thin</a:t>
            </a:r>
            <a:r>
              <a:rPr lang="it-IT" b="1" dirty="0">
                <a:latin typeface="Geneva" panose="020B0503030404040204"/>
              </a:rPr>
              <a:t> carbon </a:t>
            </a:r>
            <a:r>
              <a:rPr lang="it-IT" b="1" dirty="0" err="1">
                <a:latin typeface="Geneva" panose="020B0503030404040204"/>
              </a:rPr>
              <a:t>fiber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walls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interleaved</a:t>
            </a:r>
            <a:r>
              <a:rPr lang="it-IT" b="1" dirty="0">
                <a:latin typeface="Geneva" panose="020B0503030404040204"/>
              </a:rPr>
              <a:t> with </a:t>
            </a:r>
            <a:r>
              <a:rPr lang="it-IT" b="1" dirty="0" err="1">
                <a:latin typeface="Geneva" panose="020B0503030404040204"/>
              </a:rPr>
              <a:t>Rohacell</a:t>
            </a:r>
            <a:endParaRPr lang="it-IT" b="1" dirty="0">
              <a:latin typeface="Geneva" panose="020B0503030404040204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2 buses (data and power) 1.8 mm wide and 250 </a:t>
            </a:r>
            <a:r>
              <a:rPr lang="it-IT" b="1" dirty="0" err="1">
                <a:latin typeface="Geneva" panose="020B0503030404040204"/>
              </a:rPr>
              <a:t>μm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thick</a:t>
            </a:r>
            <a:r>
              <a:rPr lang="it-IT" b="1" dirty="0">
                <a:latin typeface="Geneva" panose="020B0503030404040204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C4299C0-8652-C4D9-953C-A58CB4B4580B}"/>
              </a:ext>
            </a:extLst>
          </p:cNvPr>
          <p:cNvSpPr txBox="1"/>
          <p:nvPr/>
        </p:nvSpPr>
        <p:spPr>
          <a:xfrm>
            <a:off x="4386956" y="794509"/>
            <a:ext cx="341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2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24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10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32 W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03803FC-C31B-C13C-6EFD-0D424809B1C8}"/>
              </a:ext>
            </a:extLst>
          </p:cNvPr>
          <p:cNvSpPr txBox="1"/>
          <p:nvPr/>
        </p:nvSpPr>
        <p:spPr>
          <a:xfrm>
            <a:off x="8338021" y="778569"/>
            <a:ext cx="341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3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16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77 W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C7892AC-9D83-8B6C-A3D1-7D711D0C0E84}"/>
              </a:ext>
            </a:extLst>
          </p:cNvPr>
          <p:cNvGrpSpPr/>
          <p:nvPr/>
        </p:nvGrpSpPr>
        <p:grpSpPr>
          <a:xfrm>
            <a:off x="4272488" y="1703749"/>
            <a:ext cx="3795053" cy="2140028"/>
            <a:chOff x="4272488" y="1703749"/>
            <a:chExt cx="3795053" cy="2140028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6BE83DB2-7C7D-12FF-2763-455BE2F1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1" t="29907" r="25516" b="37367"/>
            <a:stretch/>
          </p:blipFill>
          <p:spPr>
            <a:xfrm>
              <a:off x="4541624" y="1703749"/>
              <a:ext cx="3108746" cy="1064201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BC0EF751-0D82-8612-A711-62F07A8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" t="29678" r="3445" b="32228"/>
            <a:stretch/>
          </p:blipFill>
          <p:spPr>
            <a:xfrm>
              <a:off x="4272488" y="2732854"/>
              <a:ext cx="3795053" cy="892297"/>
            </a:xfrm>
            <a:prstGeom prst="rect">
              <a:avLst/>
            </a:prstGeom>
          </p:spPr>
        </p:pic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C1B3B88A-7B9A-CCF7-6C67-5065A564F4BC}"/>
                </a:ext>
              </a:extLst>
            </p:cNvPr>
            <p:cNvCxnSpPr>
              <a:cxnSpLocks/>
            </p:cNvCxnSpPr>
            <p:nvPr/>
          </p:nvCxnSpPr>
          <p:spPr>
            <a:xfrm>
              <a:off x="4362457" y="3787528"/>
              <a:ext cx="35589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AAA2B33-A122-D1C2-13F7-56D5F24C9510}"/>
                </a:ext>
              </a:extLst>
            </p:cNvPr>
            <p:cNvSpPr txBox="1"/>
            <p:nvPr/>
          </p:nvSpPr>
          <p:spPr>
            <a:xfrm>
              <a:off x="5709761" y="3474445"/>
              <a:ext cx="1248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356.2 mm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AFCC74C-A875-8F2F-C91E-BA246FF2C9E3}"/>
              </a:ext>
            </a:extLst>
          </p:cNvPr>
          <p:cNvGrpSpPr/>
          <p:nvPr/>
        </p:nvGrpSpPr>
        <p:grpSpPr>
          <a:xfrm>
            <a:off x="5493067" y="3818156"/>
            <a:ext cx="1682179" cy="1607627"/>
            <a:chOff x="5493067" y="3818156"/>
            <a:chExt cx="1682179" cy="1607627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1F09B635-5424-83B5-5736-2AD40FEA4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r="21781"/>
            <a:stretch/>
          </p:blipFill>
          <p:spPr>
            <a:xfrm>
              <a:off x="5493067" y="3818156"/>
              <a:ext cx="1682179" cy="1607627"/>
            </a:xfrm>
            <a:prstGeom prst="rect">
              <a:avLst/>
            </a:prstGeom>
          </p:spPr>
        </p:pic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079C2FFF-6AB5-3BA4-B303-607E4FBAE4D4}"/>
                </a:ext>
              </a:extLst>
            </p:cNvPr>
            <p:cNvCxnSpPr>
              <a:cxnSpLocks/>
            </p:cNvCxnSpPr>
            <p:nvPr/>
          </p:nvCxnSpPr>
          <p:spPr>
            <a:xfrm>
              <a:off x="6334157" y="4079078"/>
              <a:ext cx="0" cy="5428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5DAA000-734E-34EE-C0BC-8B8827166409}"/>
                </a:ext>
              </a:extLst>
            </p:cNvPr>
            <p:cNvSpPr txBox="1"/>
            <p:nvPr/>
          </p:nvSpPr>
          <p:spPr>
            <a:xfrm>
              <a:off x="6041596" y="4526339"/>
              <a:ext cx="761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23.7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0B740BF-61AA-4EBD-A54B-FAF2A15EDCAD}"/>
              </a:ext>
            </a:extLst>
          </p:cNvPr>
          <p:cNvGrpSpPr/>
          <p:nvPr/>
        </p:nvGrpSpPr>
        <p:grpSpPr>
          <a:xfrm>
            <a:off x="8173183" y="1577300"/>
            <a:ext cx="3795053" cy="2263495"/>
            <a:chOff x="8173183" y="1577300"/>
            <a:chExt cx="3795053" cy="2263495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FAE8D61-8D3A-8EC2-C11E-B56C2FA4F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" t="21308" r="11203" b="30211"/>
            <a:stretch/>
          </p:blipFill>
          <p:spPr>
            <a:xfrm>
              <a:off x="8190063" y="1577300"/>
              <a:ext cx="3577262" cy="1172503"/>
            </a:xfrm>
            <a:prstGeom prst="rect">
              <a:avLst/>
            </a:prstGeom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9CFBDBAD-1FD0-7237-C6DF-B3A9CEDC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5" t="38402" r="6355" b="30650"/>
            <a:stretch/>
          </p:blipFill>
          <p:spPr>
            <a:xfrm>
              <a:off x="8173183" y="2760330"/>
              <a:ext cx="3795053" cy="812219"/>
            </a:xfrm>
            <a:prstGeom prst="rect">
              <a:avLst/>
            </a:prstGeom>
          </p:spPr>
        </p:pic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39EA464C-259B-CF8B-55FD-C2760C20357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00" y="3787528"/>
              <a:ext cx="35589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5DDEA705-55B0-8C7D-BE5C-D0C90239CA86}"/>
                </a:ext>
              </a:extLst>
            </p:cNvPr>
            <p:cNvSpPr txBox="1"/>
            <p:nvPr/>
          </p:nvSpPr>
          <p:spPr>
            <a:xfrm>
              <a:off x="9669650" y="3471463"/>
              <a:ext cx="1427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549.4 mm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0F3359D-C867-1CD0-CF03-F10CA28B074E}"/>
              </a:ext>
            </a:extLst>
          </p:cNvPr>
          <p:cNvGrpSpPr/>
          <p:nvPr/>
        </p:nvGrpSpPr>
        <p:grpSpPr>
          <a:xfrm>
            <a:off x="9385480" y="3849891"/>
            <a:ext cx="1700750" cy="1691451"/>
            <a:chOff x="9385480" y="3849891"/>
            <a:chExt cx="1700750" cy="1691451"/>
          </a:xfrm>
        </p:grpSpPr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AF9F1630-50FE-C09F-B5D9-A2F6E170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9" t="5327" r="23687" b="7435"/>
            <a:stretch/>
          </p:blipFill>
          <p:spPr>
            <a:xfrm>
              <a:off x="9385480" y="3849891"/>
              <a:ext cx="1700750" cy="1691451"/>
            </a:xfrm>
            <a:prstGeom prst="rect">
              <a:avLst/>
            </a:prstGeom>
          </p:spPr>
        </p:pic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9573DC11-2124-545B-C158-ECF237A515A3}"/>
                </a:ext>
              </a:extLst>
            </p:cNvPr>
            <p:cNvCxnSpPr>
              <a:cxnSpLocks/>
            </p:cNvCxnSpPr>
            <p:nvPr/>
          </p:nvCxnSpPr>
          <p:spPr>
            <a:xfrm>
              <a:off x="10235855" y="4066886"/>
              <a:ext cx="0" cy="54289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9A4019FC-7808-D929-4EDD-317CC52B3D62}"/>
                </a:ext>
              </a:extLst>
            </p:cNvPr>
            <p:cNvSpPr txBox="1"/>
            <p:nvPr/>
          </p:nvSpPr>
          <p:spPr>
            <a:xfrm>
              <a:off x="9937522" y="4521593"/>
              <a:ext cx="737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35.6</a:t>
              </a:r>
              <a:r>
                <a:rPr lang="it-IT" sz="900" dirty="0"/>
                <a:t> 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3EA4D6-48A1-F721-DB8C-F850988818FE}"/>
              </a:ext>
            </a:extLst>
          </p:cNvPr>
          <p:cNvSpPr txBox="1"/>
          <p:nvPr/>
        </p:nvSpPr>
        <p:spPr>
          <a:xfrm>
            <a:off x="5341956" y="503420"/>
            <a:ext cx="21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eneva" panose="020B0503030404040204"/>
              </a:rPr>
              <a:t>Inner vertex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CD0AA0-333F-E11E-CA5A-40221E9A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4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7FB293A-C5F4-4547-A904-4EC301A3A4A1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DC3F64C-07C9-9841-9E53-E42D72D181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2E6A0AC-E0BA-7741-CC58-B7BC07792EDF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309543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403B-6CC9-22C7-4897-6AA64D5A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B87429-0086-7A30-595A-4BA311E5E05D}"/>
              </a:ext>
            </a:extLst>
          </p:cNvPr>
          <p:cNvSpPr txBox="1"/>
          <p:nvPr/>
        </p:nvSpPr>
        <p:spPr>
          <a:xfrm>
            <a:off x="4391620" y="504468"/>
            <a:ext cx="3408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Air </a:t>
            </a:r>
            <a:r>
              <a:rPr lang="it-IT" b="1" dirty="0" err="1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cooling</a:t>
            </a:r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system 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to</a:t>
            </a:r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latin typeface="Geneva" panose="020B0503030404040204"/>
              </a:rPr>
              <a:t>keep at a stable and uniform manageable temperature the silicon detectors</a:t>
            </a:r>
            <a:endParaRPr lang="it-IT" u="sng" dirty="0">
              <a:latin typeface="Geneva" panose="020B0503030404040204"/>
              <a:ea typeface="Geneva" panose="020B050303040404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90EB42D-1816-EBD1-B8C2-8CC89C573922}"/>
              </a:ext>
            </a:extLst>
          </p:cNvPr>
          <p:cNvCxnSpPr>
            <a:cxnSpLocks/>
          </p:cNvCxnSpPr>
          <p:nvPr/>
        </p:nvCxnSpPr>
        <p:spPr>
          <a:xfrm flipH="1">
            <a:off x="6096000" y="1696618"/>
            <a:ext cx="4594" cy="314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343B7B-5B20-982D-2FAE-65B113CAA0DD}"/>
              </a:ext>
            </a:extLst>
          </p:cNvPr>
          <p:cNvSpPr txBox="1"/>
          <p:nvPr/>
        </p:nvSpPr>
        <p:spPr>
          <a:xfrm>
            <a:off x="4648989" y="1897612"/>
            <a:ext cx="2966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3D printed support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integrated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(High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Temp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Resin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)</a:t>
            </a:r>
            <a:r>
              <a:rPr lang="it-IT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endParaRPr lang="it-IT" u="sng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6085746-0DE4-BEF6-26AA-AC9865115E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575" r="20707" b="11040"/>
          <a:stretch/>
        </p:blipFill>
        <p:spPr>
          <a:xfrm>
            <a:off x="984323" y="419458"/>
            <a:ext cx="4085340" cy="272106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1EA5073-4388-E357-ABF2-90EC08E8B871}"/>
              </a:ext>
            </a:extLst>
          </p:cNvPr>
          <p:cNvGrpSpPr/>
          <p:nvPr/>
        </p:nvGrpSpPr>
        <p:grpSpPr>
          <a:xfrm>
            <a:off x="1049902" y="2818471"/>
            <a:ext cx="5123199" cy="2512242"/>
            <a:chOff x="1049902" y="2818471"/>
            <a:chExt cx="5123199" cy="251224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2CF5222-F618-69C9-EE87-45F2BDC70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8" t="17879" r="10839" b="12049"/>
            <a:stretch/>
          </p:blipFill>
          <p:spPr>
            <a:xfrm>
              <a:off x="1049902" y="2878837"/>
              <a:ext cx="4593309" cy="245187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5175B732-2C82-752D-5F7F-1654A6209D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8063" y="3203594"/>
              <a:ext cx="670999" cy="5865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9AB6A35-186D-720E-F901-D0F19310CB73}"/>
                </a:ext>
              </a:extLst>
            </p:cNvPr>
            <p:cNvSpPr txBox="1"/>
            <p:nvPr/>
          </p:nvSpPr>
          <p:spPr>
            <a:xfrm>
              <a:off x="1821266" y="2818471"/>
              <a:ext cx="1030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  <a:latin typeface="Geneva" panose="020B0503030404040204"/>
                </a:rPr>
                <a:t>Layer 3</a:t>
              </a:r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159109AD-A435-F3A9-4302-FF64A851E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7749" y="3244319"/>
              <a:ext cx="670999" cy="5865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AA86E0F-EC71-88BA-64EA-216B40C6AE53}"/>
                </a:ext>
              </a:extLst>
            </p:cNvPr>
            <p:cNvSpPr txBox="1"/>
            <p:nvPr/>
          </p:nvSpPr>
          <p:spPr>
            <a:xfrm>
              <a:off x="3718900" y="2892912"/>
              <a:ext cx="1105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</a:t>
              </a: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77F075F7-235D-4418-6012-C13BF4F33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4900" y="3302343"/>
              <a:ext cx="670999" cy="5865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98AE178-3CD8-26AF-EACB-FE792F1C8C11}"/>
                </a:ext>
              </a:extLst>
            </p:cNvPr>
            <p:cNvSpPr txBox="1"/>
            <p:nvPr/>
          </p:nvSpPr>
          <p:spPr>
            <a:xfrm>
              <a:off x="5113321" y="2966043"/>
              <a:ext cx="1059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6600"/>
                  </a:solidFill>
                  <a:latin typeface="Geneva" panose="020B0503030404040204"/>
                </a:rPr>
                <a:t>Layer 1</a:t>
              </a:r>
            </a:p>
          </p:txBody>
        </p:sp>
        <p:cxnSp>
          <p:nvCxnSpPr>
            <p:cNvPr id="57" name="Connettore curvo 56">
              <a:extLst>
                <a:ext uri="{FF2B5EF4-FFF2-40B4-BE49-F238E27FC236}">
                  <a16:creationId xmlns:a16="http://schemas.microsoft.com/office/drawing/2014/main" id="{6F351DF7-6D9D-8F78-BB83-CAD6426F5E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41014" y="3346250"/>
              <a:ext cx="355678" cy="67385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curvo 61">
              <a:extLst>
                <a:ext uri="{FF2B5EF4-FFF2-40B4-BE49-F238E27FC236}">
                  <a16:creationId xmlns:a16="http://schemas.microsoft.com/office/drawing/2014/main" id="{3CD24960-56D8-4E05-3737-C6C0B77EC64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65245" y="3555322"/>
              <a:ext cx="328048" cy="62150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curvo 62">
              <a:extLst>
                <a:ext uri="{FF2B5EF4-FFF2-40B4-BE49-F238E27FC236}">
                  <a16:creationId xmlns:a16="http://schemas.microsoft.com/office/drawing/2014/main" id="{821766D5-BCC7-2FBD-1D44-0486E7F6A27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18853" y="3752986"/>
              <a:ext cx="311843" cy="59080"/>
            </a:xfrm>
            <a:prstGeom prst="curvedConnector3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973F48DB-BB81-C507-2DEE-939EEF412425}"/>
                </a:ext>
              </a:extLst>
            </p:cNvPr>
            <p:cNvSpPr txBox="1"/>
            <p:nvPr/>
          </p:nvSpPr>
          <p:spPr>
            <a:xfrm>
              <a:off x="1730696" y="3747639"/>
              <a:ext cx="670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Bus</a:t>
              </a:r>
            </a:p>
          </p:txBody>
        </p:sp>
      </p:grpSp>
      <p:pic>
        <p:nvPicPr>
          <p:cNvPr id="73" name="Immagine 72">
            <a:extLst>
              <a:ext uri="{FF2B5EF4-FFF2-40B4-BE49-F238E27FC236}">
                <a16:creationId xmlns:a16="http://schemas.microsoft.com/office/drawing/2014/main" id="{3F216F66-CBF1-E8C5-3517-CB7256EA75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19017" r="25552" b="25849"/>
          <a:stretch/>
        </p:blipFill>
        <p:spPr>
          <a:xfrm>
            <a:off x="7246165" y="531763"/>
            <a:ext cx="3805601" cy="2551292"/>
          </a:xfrm>
          <a:prstGeom prst="rect">
            <a:avLst/>
          </a:prstGeom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262BA3D-AA0A-37A3-47D7-F3C1369F2C3C}"/>
              </a:ext>
            </a:extLst>
          </p:cNvPr>
          <p:cNvSpPr txBox="1"/>
          <p:nvPr/>
        </p:nvSpPr>
        <p:spPr>
          <a:xfrm>
            <a:off x="682904" y="528672"/>
            <a:ext cx="318746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INLET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983AED06-A632-06AD-1F48-4CAE6EA53EB4}"/>
              </a:ext>
            </a:extLst>
          </p:cNvPr>
          <p:cNvSpPr txBox="1"/>
          <p:nvPr/>
        </p:nvSpPr>
        <p:spPr>
          <a:xfrm>
            <a:off x="11270471" y="528672"/>
            <a:ext cx="318746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OUTLET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EA3F5BD5-F901-9D21-8A41-72E0437ACA2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3716" r="8057" b="23141"/>
          <a:stretch/>
        </p:blipFill>
        <p:spPr>
          <a:xfrm>
            <a:off x="4163248" y="4225891"/>
            <a:ext cx="5128054" cy="223088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20C1AA1-EE58-A669-670E-0DD64BFF921D}"/>
              </a:ext>
            </a:extLst>
          </p:cNvPr>
          <p:cNvGrpSpPr/>
          <p:nvPr/>
        </p:nvGrpSpPr>
        <p:grpSpPr>
          <a:xfrm>
            <a:off x="6346103" y="2482483"/>
            <a:ext cx="5132902" cy="2682040"/>
            <a:chOff x="6426222" y="2491045"/>
            <a:chExt cx="5132902" cy="2682040"/>
          </a:xfrm>
        </p:grpSpPr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D36EF509-6DCF-2EE0-897D-F72D303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2" t="13900" r="18301" b="26490"/>
            <a:stretch/>
          </p:blipFill>
          <p:spPr>
            <a:xfrm>
              <a:off x="6628910" y="2491045"/>
              <a:ext cx="4930214" cy="2682040"/>
            </a:xfrm>
            <a:prstGeom prst="rect">
              <a:avLst/>
            </a:prstGeom>
          </p:spPr>
        </p:pic>
        <p:cxnSp>
          <p:nvCxnSpPr>
            <p:cNvPr id="78" name="Connettore 2 77">
              <a:extLst>
                <a:ext uri="{FF2B5EF4-FFF2-40B4-BE49-F238E27FC236}">
                  <a16:creationId xmlns:a16="http://schemas.microsoft.com/office/drawing/2014/main" id="{C93012AD-6709-2EDD-E97E-9B2A399DB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6222" y="3819644"/>
              <a:ext cx="670999" cy="5865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id="{50FDCDAA-4B4E-A8C1-7874-9A1E059D4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4972" y="3422024"/>
              <a:ext cx="670999" cy="5865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2 79">
              <a:extLst>
                <a:ext uri="{FF2B5EF4-FFF2-40B4-BE49-F238E27FC236}">
                  <a16:creationId xmlns:a16="http://schemas.microsoft.com/office/drawing/2014/main" id="{22ED2298-1808-BA1A-4A2E-2D422D28A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2878" y="2814471"/>
              <a:ext cx="670999" cy="5865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curvo 89">
              <a:extLst>
                <a:ext uri="{FF2B5EF4-FFF2-40B4-BE49-F238E27FC236}">
                  <a16:creationId xmlns:a16="http://schemas.microsoft.com/office/drawing/2014/main" id="{D94D256D-7E29-C8F5-65EB-A0A79E6DA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5741" y="3083055"/>
              <a:ext cx="274293" cy="76735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curvo 92">
              <a:extLst>
                <a:ext uri="{FF2B5EF4-FFF2-40B4-BE49-F238E27FC236}">
                  <a16:creationId xmlns:a16="http://schemas.microsoft.com/office/drawing/2014/main" id="{E0390B3C-878B-7874-6FC4-09762EB63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1786" y="3388184"/>
              <a:ext cx="274293" cy="76735"/>
            </a:xfrm>
            <a:prstGeom prst="curvedConnector3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curvo 93">
              <a:extLst>
                <a:ext uri="{FF2B5EF4-FFF2-40B4-BE49-F238E27FC236}">
                  <a16:creationId xmlns:a16="http://schemas.microsoft.com/office/drawing/2014/main" id="{84010345-6B3C-84CB-6A1D-C7E36CC0F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15908" y="2826648"/>
              <a:ext cx="274293" cy="76735"/>
            </a:xfrm>
            <a:prstGeom prst="curvedConnector3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B2B1B445-32CF-45F8-2CF6-F2B1AE01A645}"/>
                </a:ext>
              </a:extLst>
            </p:cNvPr>
            <p:cNvSpPr txBox="1"/>
            <p:nvPr/>
          </p:nvSpPr>
          <p:spPr>
            <a:xfrm>
              <a:off x="10452675" y="3334155"/>
              <a:ext cx="644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Bus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6D3AE01-DB83-B13B-74D7-8C9EFFD10B10}"/>
              </a:ext>
            </a:extLst>
          </p:cNvPr>
          <p:cNvGrpSpPr/>
          <p:nvPr/>
        </p:nvGrpSpPr>
        <p:grpSpPr>
          <a:xfrm>
            <a:off x="9208539" y="4750648"/>
            <a:ext cx="2794370" cy="1948022"/>
            <a:chOff x="8961161" y="4756892"/>
            <a:chExt cx="2794370" cy="194802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5C9CCF0F-4980-8617-3782-E8BF6C617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0" t="10230" r="30238" b="12438"/>
            <a:stretch/>
          </p:blipFill>
          <p:spPr>
            <a:xfrm>
              <a:off x="8961161" y="4756892"/>
              <a:ext cx="1914080" cy="1948022"/>
            </a:xfrm>
            <a:prstGeom prst="rect">
              <a:avLst/>
            </a:prstGeom>
          </p:spPr>
        </p:pic>
        <p:sp>
          <p:nvSpPr>
            <p:cNvPr id="44" name="Stella a 4 punte 43">
              <a:extLst>
                <a:ext uri="{FF2B5EF4-FFF2-40B4-BE49-F238E27FC236}">
                  <a16:creationId xmlns:a16="http://schemas.microsoft.com/office/drawing/2014/main" id="{26C3D29D-703B-092C-A649-085D6D50C7E4}"/>
                </a:ext>
              </a:extLst>
            </p:cNvPr>
            <p:cNvSpPr/>
            <p:nvPr/>
          </p:nvSpPr>
          <p:spPr>
            <a:xfrm>
              <a:off x="9913391" y="5692769"/>
              <a:ext cx="50373" cy="47444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05D30460-B822-B783-C08E-50D63BB21297}"/>
                </a:ext>
              </a:extLst>
            </p:cNvPr>
            <p:cNvSpPr txBox="1"/>
            <p:nvPr/>
          </p:nvSpPr>
          <p:spPr>
            <a:xfrm>
              <a:off x="9809152" y="5737927"/>
              <a:ext cx="354018" cy="22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1" dirty="0">
                  <a:latin typeface="Geneva" panose="020B0503030404040204"/>
                </a:rPr>
                <a:t>IP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B271D70-DEA7-A0FC-734A-FC5929B39670}"/>
                </a:ext>
              </a:extLst>
            </p:cNvPr>
            <p:cNvSpPr txBox="1"/>
            <p:nvPr/>
          </p:nvSpPr>
          <p:spPr>
            <a:xfrm>
              <a:off x="10668244" y="6133416"/>
              <a:ext cx="1087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latin typeface="Geneva" panose="020B0503030404040204"/>
                </a:rPr>
                <a:t>Front </a:t>
              </a:r>
              <a:r>
                <a:rPr lang="it-IT" sz="1050" dirty="0" err="1">
                  <a:latin typeface="Geneva" panose="020B0503030404040204"/>
                </a:rPr>
                <a:t>view</a:t>
              </a:r>
              <a:endParaRPr lang="it-IT" sz="1050" u="sng" dirty="0">
                <a:latin typeface="Geneva" panose="020B0503030404040204"/>
              </a:endParaRPr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77CBCB-CBC2-91FA-9A37-376E37B8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5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44ED67-16DA-0F77-DBDF-2063023A5377}"/>
              </a:ext>
            </a:extLst>
          </p:cNvPr>
          <p:cNvSpPr txBox="1"/>
          <p:nvPr/>
        </p:nvSpPr>
        <p:spPr>
          <a:xfrm>
            <a:off x="64203" y="5266225"/>
            <a:ext cx="4460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separated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one for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Aerodynamic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fairing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mounting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screw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Split support for assembly</a:t>
            </a:r>
          </a:p>
        </p:txBody>
      </p:sp>
      <p:pic>
        <p:nvPicPr>
          <p:cNvPr id="14" name="Immagine 13" descr="Immagine che contiene schizzo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BCE0D4A-29F6-9C89-9609-F57BA6866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8" t="35572" r="37648" b="30729"/>
          <a:stretch/>
        </p:blipFill>
        <p:spPr>
          <a:xfrm>
            <a:off x="4163248" y="5860263"/>
            <a:ext cx="1072862" cy="71746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7CB4A0-C782-B7B5-72D0-71E562EA3AEF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9BA50C2-F168-9261-F3EE-177E0D489F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A36B537-ED50-F144-7838-D0D5D84A8257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343051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74D23-1F91-3ECE-931F-85FC20FF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B646F3-F328-CD3B-830E-9E701426988E}"/>
              </a:ext>
            </a:extLst>
          </p:cNvPr>
          <p:cNvSpPr txBox="1"/>
          <p:nvPr/>
        </p:nvSpPr>
        <p:spPr>
          <a:xfrm>
            <a:off x="3334638" y="652583"/>
            <a:ext cx="556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Next step: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how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join supports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integrated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the air supply and outlet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568636A-7846-7BA0-6AEA-9F996653FA8E}"/>
              </a:ext>
            </a:extLst>
          </p:cNvPr>
          <p:cNvSpPr txBox="1"/>
          <p:nvPr/>
        </p:nvSpPr>
        <p:spPr>
          <a:xfrm>
            <a:off x="3313912" y="2682707"/>
            <a:ext cx="262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Geneva" panose="020B0503030404040204" pitchFamily="34" charset="0"/>
                <a:ea typeface="Geneva" panose="020B0503030404040204" pitchFamily="34" charset="0"/>
              </a:rPr>
              <a:t>1.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Axial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inlet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/outlet of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endParaRPr lang="it-IT" sz="1600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1448DCE-9187-0A04-8F7E-D31B4AA1C393}"/>
              </a:ext>
            </a:extLst>
          </p:cNvPr>
          <p:cNvCxnSpPr/>
          <p:nvPr/>
        </p:nvCxnSpPr>
        <p:spPr>
          <a:xfrm>
            <a:off x="4791348" y="3343148"/>
            <a:ext cx="0" cy="364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90E7AA9-26E9-2DC5-01DB-0AEC2519EEBF}"/>
              </a:ext>
            </a:extLst>
          </p:cNvPr>
          <p:cNvSpPr txBox="1"/>
          <p:nvPr/>
        </p:nvSpPr>
        <p:spPr>
          <a:xfrm>
            <a:off x="3520918" y="3683653"/>
            <a:ext cx="247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support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structure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allow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connection to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inner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vertex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D8FE6D2-AC35-FE72-B154-103F36B1C098}"/>
              </a:ext>
            </a:extLst>
          </p:cNvPr>
          <p:cNvGrpSpPr/>
          <p:nvPr/>
        </p:nvGrpSpPr>
        <p:grpSpPr>
          <a:xfrm>
            <a:off x="4490868" y="1298914"/>
            <a:ext cx="3210264" cy="1272086"/>
            <a:chOff x="4490868" y="1298914"/>
            <a:chExt cx="3210264" cy="1272086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9814F7A5-F3A7-E9F4-BC70-0990F71F8D83}"/>
                </a:ext>
              </a:extLst>
            </p:cNvPr>
            <p:cNvCxnSpPr/>
            <p:nvPr/>
          </p:nvCxnSpPr>
          <p:spPr>
            <a:xfrm>
              <a:off x="6117340" y="1298914"/>
              <a:ext cx="0" cy="364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3067110-B215-0D85-337F-010CDA8C7ADB}"/>
                </a:ext>
              </a:extLst>
            </p:cNvPr>
            <p:cNvSpPr txBox="1"/>
            <p:nvPr/>
          </p:nvSpPr>
          <p:spPr>
            <a:xfrm>
              <a:off x="4490868" y="1692470"/>
              <a:ext cx="321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eneva" panose="020B0503030404040204" pitchFamily="34" charset="0"/>
                  <a:ea typeface="Geneva" panose="020B0503030404040204" pitchFamily="34" charset="0"/>
                </a:rPr>
                <a:t>Two </a:t>
              </a:r>
              <a:r>
                <a:rPr lang="it-IT" dirty="0" err="1">
                  <a:latin typeface="Geneva" panose="020B0503030404040204" pitchFamily="34" charset="0"/>
                  <a:ea typeface="Geneva" panose="020B0503030404040204" pitchFamily="34" charset="0"/>
                </a:rPr>
                <a:t>different</a:t>
              </a:r>
              <a:r>
                <a:rPr lang="it-IT" dirty="0">
                  <a:latin typeface="Geneva" panose="020B0503030404040204" pitchFamily="34" charset="0"/>
                  <a:ea typeface="Geneva" panose="020B0503030404040204" pitchFamily="34" charset="0"/>
                </a:rPr>
                <a:t> </a:t>
              </a:r>
              <a:r>
                <a:rPr lang="it-IT" dirty="0" err="1">
                  <a:latin typeface="Geneva" panose="020B0503030404040204" pitchFamily="34" charset="0"/>
                  <a:ea typeface="Geneva" panose="020B0503030404040204" pitchFamily="34" charset="0"/>
                </a:rPr>
                <a:t>solutions</a:t>
              </a:r>
              <a:endParaRPr lang="it-IT" dirty="0">
                <a:latin typeface="Geneva" panose="020B0503030404040204" pitchFamily="34" charset="0"/>
                <a:ea typeface="Geneva" panose="020B0503030404040204" pitchFamily="34" charset="0"/>
              </a:endParaRP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E451DA74-E8CF-177D-D719-D2871D7C36DE}"/>
                </a:ext>
              </a:extLst>
            </p:cNvPr>
            <p:cNvCxnSpPr/>
            <p:nvPr/>
          </p:nvCxnSpPr>
          <p:spPr>
            <a:xfrm flipH="1">
              <a:off x="5344063" y="2152947"/>
              <a:ext cx="655981" cy="4108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2F3A2245-2F44-A80D-575A-E034240AE2EA}"/>
                </a:ext>
              </a:extLst>
            </p:cNvPr>
            <p:cNvCxnSpPr/>
            <p:nvPr/>
          </p:nvCxnSpPr>
          <p:spPr>
            <a:xfrm>
              <a:off x="6232962" y="2160183"/>
              <a:ext cx="781880" cy="4108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F76DE25-A96E-8202-D7C6-2B568DB11CD6}"/>
              </a:ext>
            </a:extLst>
          </p:cNvPr>
          <p:cNvSpPr txBox="1"/>
          <p:nvPr/>
        </p:nvSpPr>
        <p:spPr>
          <a:xfrm>
            <a:off x="5964093" y="2687071"/>
            <a:ext cx="323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2.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Radial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inlet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/outlet of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CDAD052-E683-8A0C-C65B-83D6E07EEAE2}"/>
              </a:ext>
            </a:extLst>
          </p:cNvPr>
          <p:cNvCxnSpPr/>
          <p:nvPr/>
        </p:nvCxnSpPr>
        <p:spPr>
          <a:xfrm>
            <a:off x="7448243" y="3331380"/>
            <a:ext cx="0" cy="364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71464C6-ECC4-9502-64BA-68AB804C7E4D}"/>
              </a:ext>
            </a:extLst>
          </p:cNvPr>
          <p:cNvSpPr txBox="1"/>
          <p:nvPr/>
        </p:nvSpPr>
        <p:spPr>
          <a:xfrm>
            <a:off x="6336107" y="3692528"/>
            <a:ext cx="219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System of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pipes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attached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the support tube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67C6913-459C-E116-2E61-AA94F6F64BE4}"/>
              </a:ext>
            </a:extLst>
          </p:cNvPr>
          <p:cNvCxnSpPr/>
          <p:nvPr/>
        </p:nvCxnSpPr>
        <p:spPr>
          <a:xfrm>
            <a:off x="5219840" y="4947399"/>
            <a:ext cx="0" cy="2584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D5F3E33-87B4-128A-A9FF-9985DF3B4901}"/>
              </a:ext>
            </a:extLst>
          </p:cNvPr>
          <p:cNvCxnSpPr>
            <a:cxnSpLocks/>
          </p:cNvCxnSpPr>
          <p:nvPr/>
        </p:nvCxnSpPr>
        <p:spPr>
          <a:xfrm>
            <a:off x="7014842" y="4938889"/>
            <a:ext cx="0" cy="266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54C9B52-E20D-E846-3D01-88C03F8CF1E3}"/>
              </a:ext>
            </a:extLst>
          </p:cNvPr>
          <p:cNvCxnSpPr>
            <a:cxnSpLocks/>
          </p:cNvCxnSpPr>
          <p:nvPr/>
        </p:nvCxnSpPr>
        <p:spPr>
          <a:xfrm>
            <a:off x="5219840" y="5205816"/>
            <a:ext cx="179500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81B12AA0-1CA1-4AF8-870E-1B72BAF2CE45}"/>
              </a:ext>
            </a:extLst>
          </p:cNvPr>
          <p:cNvCxnSpPr/>
          <p:nvPr/>
        </p:nvCxnSpPr>
        <p:spPr>
          <a:xfrm>
            <a:off x="6118668" y="5197306"/>
            <a:ext cx="0" cy="364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EDFC79D-360C-D425-840A-6DE49413E0D3}"/>
              </a:ext>
            </a:extLst>
          </p:cNvPr>
          <p:cNvSpPr txBox="1"/>
          <p:nvPr/>
        </p:nvSpPr>
        <p:spPr>
          <a:xfrm>
            <a:off x="5090438" y="5527650"/>
            <a:ext cx="2053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Choice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based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on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physical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and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mechanical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constraints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9" name="Immagine 8" descr="Immagine che contiene strumento, arte, stoviglie, scopa&#10;&#10;Il contenuto generato dall'IA potrebbe non essere corretto.">
            <a:extLst>
              <a:ext uri="{FF2B5EF4-FFF2-40B4-BE49-F238E27FC236}">
                <a16:creationId xmlns:a16="http://schemas.microsoft.com/office/drawing/2014/main" id="{560BFA69-3562-018C-8F60-9C5E273C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3242" r="17229" b="23691"/>
          <a:stretch/>
        </p:blipFill>
        <p:spPr>
          <a:xfrm>
            <a:off x="24815" y="2826342"/>
            <a:ext cx="3289097" cy="1369409"/>
          </a:xfrm>
          <a:prstGeom prst="rect">
            <a:avLst/>
          </a:prstGeom>
        </p:spPr>
      </p:pic>
      <p:pic>
        <p:nvPicPr>
          <p:cNvPr id="21" name="Immagine 20" descr="Immagine che contiene Strumento musicale, spada, banjo, arte&#10;&#10;Il contenuto generato dall'IA potrebbe non essere corretto.">
            <a:extLst>
              <a:ext uri="{FF2B5EF4-FFF2-40B4-BE49-F238E27FC236}">
                <a16:creationId xmlns:a16="http://schemas.microsoft.com/office/drawing/2014/main" id="{2022A495-F256-30E7-E597-68EBA4CD3F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8" t="14497" r="33866" b="9630"/>
          <a:stretch/>
        </p:blipFill>
        <p:spPr>
          <a:xfrm>
            <a:off x="9377538" y="1600582"/>
            <a:ext cx="2298950" cy="3636954"/>
          </a:xfrm>
          <a:prstGeom prst="rect">
            <a:avLst/>
          </a:prstGeom>
        </p:spPr>
      </p:pic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90CADCD9-B92C-27DF-2DA8-76C61D54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6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9A0D13-F31A-8458-8450-3B02E12D377D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608ADF-991D-F86A-FEC1-572C89427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2D0678-D435-F942-7975-70ADDE35FAA0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40742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D3E5B-1AA9-D41F-2965-611C342B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B144EC-01BE-C26F-5DAE-8F7E7C63E7AD}"/>
              </a:ext>
            </a:extLst>
          </p:cNvPr>
          <p:cNvSpPr txBox="1"/>
          <p:nvPr/>
        </p:nvSpPr>
        <p:spPr>
          <a:xfrm>
            <a:off x="4758863" y="492337"/>
            <a:ext cx="26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1. </a:t>
            </a:r>
            <a:r>
              <a:rPr lang="it-IT" b="1" u="sng" dirty="0" err="1">
                <a:latin typeface="Geneva" panose="020B0503030404040204"/>
              </a:rPr>
              <a:t>Axial</a:t>
            </a:r>
            <a:r>
              <a:rPr lang="it-IT" b="1" u="sng" dirty="0">
                <a:latin typeface="Geneva" panose="020B0503030404040204"/>
              </a:rPr>
              <a:t> </a:t>
            </a:r>
            <a:r>
              <a:rPr lang="it-IT" b="1" u="sng" dirty="0" err="1">
                <a:latin typeface="Geneva" panose="020B0503030404040204"/>
              </a:rPr>
              <a:t>inlet</a:t>
            </a:r>
            <a:r>
              <a:rPr lang="it-IT" b="1" u="sng" dirty="0">
                <a:latin typeface="Geneva" panose="020B0503030404040204"/>
              </a:rPr>
              <a:t>/outlet </a:t>
            </a:r>
            <a:endParaRPr lang="it-IT" dirty="0">
              <a:latin typeface="Geneva" panose="020B0503030404040204"/>
            </a:endParaRPr>
          </a:p>
        </p:txBody>
      </p:sp>
      <p:pic>
        <p:nvPicPr>
          <p:cNvPr id="22" name="Immagine 21" descr="Immagine che contiene manubrio, sport, Pesi&#10;&#10;Il contenuto generato dall'IA potrebbe non essere corretto.">
            <a:extLst>
              <a:ext uri="{FF2B5EF4-FFF2-40B4-BE49-F238E27FC236}">
                <a16:creationId xmlns:a16="http://schemas.microsoft.com/office/drawing/2014/main" id="{6DE44A24-9E6E-B10B-2CB5-159DCE78A6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5" b="8949"/>
          <a:stretch/>
        </p:blipFill>
        <p:spPr>
          <a:xfrm>
            <a:off x="3191480" y="1936709"/>
            <a:ext cx="5809029" cy="261346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CD6634-3623-78DF-1FFA-6F6AFB04BADD}"/>
              </a:ext>
            </a:extLst>
          </p:cNvPr>
          <p:cNvSpPr txBox="1"/>
          <p:nvPr/>
        </p:nvSpPr>
        <p:spPr>
          <a:xfrm>
            <a:off x="363720" y="743057"/>
            <a:ext cx="359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structure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, with the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for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three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inside,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fixed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the 3D printed support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9B7FBF1-1B5B-3DAD-AB4E-6975D8FB4DA0}"/>
              </a:ext>
            </a:extLst>
          </p:cNvPr>
          <p:cNvGrpSpPr/>
          <p:nvPr/>
        </p:nvGrpSpPr>
        <p:grpSpPr>
          <a:xfrm>
            <a:off x="4559808" y="797616"/>
            <a:ext cx="5254242" cy="1335984"/>
            <a:chOff x="4437768" y="797616"/>
            <a:chExt cx="5376282" cy="1365606"/>
          </a:xfrm>
        </p:grpSpPr>
        <p:pic>
          <p:nvPicPr>
            <p:cNvPr id="7" name="Immagine 6" descr="Immagine che contiene stoviglie, scopa&#10;&#10;Il contenuto generato dall'IA potrebbe non essere corretto.">
              <a:extLst>
                <a:ext uri="{FF2B5EF4-FFF2-40B4-BE49-F238E27FC236}">
                  <a16:creationId xmlns:a16="http://schemas.microsoft.com/office/drawing/2014/main" id="{920BC853-763A-F3A4-9278-0B01502E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" t="16568" r="35137" b="38832"/>
            <a:stretch/>
          </p:blipFill>
          <p:spPr>
            <a:xfrm>
              <a:off x="4437768" y="797616"/>
              <a:ext cx="3316460" cy="1365606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16C0FA34-DFD1-6853-0ADC-F540AC0DD5A2}"/>
                </a:ext>
              </a:extLst>
            </p:cNvPr>
            <p:cNvCxnSpPr/>
            <p:nvPr/>
          </p:nvCxnSpPr>
          <p:spPr>
            <a:xfrm flipH="1">
              <a:off x="6381067" y="1106342"/>
              <a:ext cx="197353" cy="2368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57BD51B-621B-A0C3-2782-3FBFD978A65E}"/>
                </a:ext>
              </a:extLst>
            </p:cNvPr>
            <p:cNvSpPr txBox="1"/>
            <p:nvPr/>
          </p:nvSpPr>
          <p:spPr>
            <a:xfrm>
              <a:off x="6264212" y="835150"/>
              <a:ext cx="2332110" cy="34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Geneva" panose="020B0503030404040204"/>
                </a:rPr>
                <a:t>Conical</a:t>
              </a:r>
              <a:r>
                <a:rPr lang="it-IT" sz="1600" dirty="0">
                  <a:latin typeface="Geneva" panose="020B0503030404040204"/>
                </a:rPr>
                <a:t> </a:t>
              </a:r>
              <a:r>
                <a:rPr lang="it-IT" sz="1600" dirty="0" err="1">
                  <a:latin typeface="Geneva" panose="020B0503030404040204"/>
                </a:rPr>
                <a:t>structure</a:t>
              </a:r>
              <a:endParaRPr lang="it-IT" sz="1600" dirty="0">
                <a:latin typeface="Geneva" panose="020B0503030404040204"/>
              </a:endParaRPr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C7A33D5E-B03D-58DC-0C35-A491BFB8C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9182" y="1554454"/>
              <a:ext cx="181027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134DEC1-59DF-BB4E-7482-5FEC6DE5BBA1}"/>
                </a:ext>
              </a:extLst>
            </p:cNvPr>
            <p:cNvSpPr txBox="1"/>
            <p:nvPr/>
          </p:nvSpPr>
          <p:spPr>
            <a:xfrm>
              <a:off x="7070850" y="1264689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Geneva" panose="020B0503030404040204"/>
                </a:rPr>
                <a:t>3D printed support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938C1DB-785E-E45E-5F79-0798F0E87E0F}"/>
              </a:ext>
            </a:extLst>
          </p:cNvPr>
          <p:cNvSpPr txBox="1"/>
          <p:nvPr/>
        </p:nvSpPr>
        <p:spPr>
          <a:xfrm>
            <a:off x="3496626" y="4662066"/>
            <a:ext cx="41435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Font typeface="+mj-lt"/>
              <a:buAutoNum type="arabicPeriod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Physics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marL="228600" indent="-228600" algn="ctr">
              <a:buFont typeface="+mj-lt"/>
              <a:buAutoNum type="arabicPeriod"/>
            </a:pPr>
            <a:endParaRPr lang="it-IT" sz="1400" b="1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Projective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geometry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Particles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could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follow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direction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cones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Passive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material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front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LumiCal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and discs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7ECC10-A083-79D0-3C2C-568F4E60AC60}"/>
              </a:ext>
            </a:extLst>
          </p:cNvPr>
          <p:cNvSpPr txBox="1"/>
          <p:nvPr/>
        </p:nvSpPr>
        <p:spPr>
          <a:xfrm>
            <a:off x="7115826" y="4671037"/>
            <a:ext cx="50123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Font typeface="+mj-lt"/>
              <a:buAutoNum type="arabicPeriod" startAt="2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Integration/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Maintenance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marL="228600" indent="-228600" algn="ctr">
              <a:buFont typeface="+mj-lt"/>
              <a:buAutoNum type="arabicPeriod" startAt="2"/>
            </a:pPr>
            <a:endParaRPr lang="it-IT" sz="1600" b="1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Need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split the discs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Uneasy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opening the detector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Connection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beam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pipe and to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the end</a:t>
            </a:r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04D43893-4B52-D5DF-950B-B82A1E2243A1}"/>
              </a:ext>
            </a:extLst>
          </p:cNvPr>
          <p:cNvSpPr/>
          <p:nvPr/>
        </p:nvSpPr>
        <p:spPr>
          <a:xfrm>
            <a:off x="3698849" y="5270249"/>
            <a:ext cx="230245" cy="1083014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D8F477-2B83-5DD4-829C-9C92074C8430}"/>
              </a:ext>
            </a:extLst>
          </p:cNvPr>
          <p:cNvSpPr txBox="1"/>
          <p:nvPr/>
        </p:nvSpPr>
        <p:spPr>
          <a:xfrm>
            <a:off x="63874" y="4932766"/>
            <a:ext cx="359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Optimization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shape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still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under study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80F85A-E024-1D4F-DB5F-488220B585B0}"/>
              </a:ext>
            </a:extLst>
          </p:cNvPr>
          <p:cNvSpPr txBox="1"/>
          <p:nvPr/>
        </p:nvSpPr>
        <p:spPr>
          <a:xfrm>
            <a:off x="328612" y="5760489"/>
            <a:ext cx="3126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</a:rPr>
              <a:t>Hyperbolic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structure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(impact discs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acceptance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)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35E708C-CBEE-233D-AE36-DB57BC1FBBC7}"/>
              </a:ext>
            </a:extLst>
          </p:cNvPr>
          <p:cNvCxnSpPr>
            <a:cxnSpLocks/>
          </p:cNvCxnSpPr>
          <p:nvPr/>
        </p:nvCxnSpPr>
        <p:spPr>
          <a:xfrm>
            <a:off x="1860737" y="5646951"/>
            <a:ext cx="0" cy="164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D989DA-C50C-B0F8-A263-50B31AB9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7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65F33C-7A39-553A-E257-781E8AA2C277}"/>
              </a:ext>
            </a:extLst>
          </p:cNvPr>
          <p:cNvSpPr txBox="1"/>
          <p:nvPr/>
        </p:nvSpPr>
        <p:spPr>
          <a:xfrm>
            <a:off x="3415188" y="4376231"/>
            <a:ext cx="58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Geneva" panose="020B0503030404040204"/>
              </a:rPr>
              <a:t>In the assembly, </a:t>
            </a:r>
            <a:r>
              <a:rPr lang="it-IT" b="1" dirty="0" err="1">
                <a:solidFill>
                  <a:srgbClr val="C00000"/>
                </a:solidFill>
                <a:latin typeface="Geneva" panose="020B0503030404040204"/>
              </a:rPr>
              <a:t>attention</a:t>
            </a:r>
            <a:r>
              <a:rPr lang="it-IT" b="1" dirty="0">
                <a:solidFill>
                  <a:srgbClr val="C00000"/>
                </a:solidFill>
                <a:latin typeface="Geneva" panose="020B0503030404040204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Geneva" panose="020B0503030404040204"/>
              </a:rPr>
              <a:t>needs</a:t>
            </a:r>
            <a:r>
              <a:rPr lang="it-IT" b="1" dirty="0">
                <a:solidFill>
                  <a:srgbClr val="C00000"/>
                </a:solidFill>
                <a:latin typeface="Geneva" panose="020B0503030404040204"/>
              </a:rPr>
              <a:t> to be </a:t>
            </a:r>
            <a:r>
              <a:rPr lang="it-IT" b="1" dirty="0" err="1">
                <a:solidFill>
                  <a:srgbClr val="C00000"/>
                </a:solidFill>
                <a:latin typeface="Geneva" panose="020B0503030404040204"/>
              </a:rPr>
              <a:t>paid</a:t>
            </a:r>
            <a:r>
              <a:rPr lang="it-IT" b="1" dirty="0">
                <a:solidFill>
                  <a:srgbClr val="C00000"/>
                </a:solidFill>
                <a:latin typeface="Geneva" panose="020B0503030404040204"/>
              </a:rPr>
              <a:t> 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C01477D-8193-3768-3CEF-53E6407FB65C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FFE5253-CB64-8D19-FB22-56E309A18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C8EECE3-6362-5277-6865-31DD1F7D1076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147495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B884E-941A-A99D-B356-2E1D7D53A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4DE274-8896-5980-DF6C-F8FFDADA8255}"/>
              </a:ext>
            </a:extLst>
          </p:cNvPr>
          <p:cNvSpPr txBox="1"/>
          <p:nvPr/>
        </p:nvSpPr>
        <p:spPr>
          <a:xfrm>
            <a:off x="4758865" y="558031"/>
            <a:ext cx="26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2. </a:t>
            </a:r>
            <a:r>
              <a:rPr lang="it-IT" b="1" u="sng" dirty="0" err="1">
                <a:latin typeface="Geneva" panose="020B0503030404040204"/>
              </a:rPr>
              <a:t>Radial</a:t>
            </a:r>
            <a:r>
              <a:rPr lang="it-IT" b="1" u="sng" dirty="0">
                <a:latin typeface="Geneva" panose="020B0503030404040204"/>
              </a:rPr>
              <a:t> </a:t>
            </a:r>
            <a:r>
              <a:rPr lang="it-IT" b="1" u="sng" dirty="0" err="1">
                <a:latin typeface="Geneva" panose="020B0503030404040204"/>
              </a:rPr>
              <a:t>inlet</a:t>
            </a:r>
            <a:r>
              <a:rPr lang="it-IT" b="1" u="sng" dirty="0">
                <a:latin typeface="Geneva" panose="020B0503030404040204"/>
              </a:rPr>
              <a:t>/outlet </a:t>
            </a:r>
            <a:endParaRPr lang="it-IT" dirty="0">
              <a:latin typeface="Geneva" panose="020B0503030404040204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6471BB6-9E7B-CC74-4CE0-C19AE0D93282}"/>
              </a:ext>
            </a:extLst>
          </p:cNvPr>
          <p:cNvGrpSpPr/>
          <p:nvPr/>
        </p:nvGrpSpPr>
        <p:grpSpPr>
          <a:xfrm>
            <a:off x="1129421" y="4327333"/>
            <a:ext cx="2585810" cy="923330"/>
            <a:chOff x="1129421" y="4327333"/>
            <a:chExt cx="2585810" cy="923330"/>
          </a:xfrm>
        </p:grpSpPr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C0191F37-666B-7E67-FF38-F403A43D7CB4}"/>
                </a:ext>
              </a:extLst>
            </p:cNvPr>
            <p:cNvCxnSpPr/>
            <p:nvPr/>
          </p:nvCxnSpPr>
          <p:spPr>
            <a:xfrm>
              <a:off x="1129421" y="4523031"/>
              <a:ext cx="171039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C6C85D32-1DBF-6420-9CA9-EEAB098A661D}"/>
                </a:ext>
              </a:extLst>
            </p:cNvPr>
            <p:cNvCxnSpPr/>
            <p:nvPr/>
          </p:nvCxnSpPr>
          <p:spPr>
            <a:xfrm>
              <a:off x="1129421" y="4775723"/>
              <a:ext cx="171039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1ADE6396-B181-7D9B-BF18-6C671B086EED}"/>
                </a:ext>
              </a:extLst>
            </p:cNvPr>
            <p:cNvCxnSpPr/>
            <p:nvPr/>
          </p:nvCxnSpPr>
          <p:spPr>
            <a:xfrm>
              <a:off x="1129421" y="5052881"/>
              <a:ext cx="17103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56A6581-36FD-9490-6E19-CCB93D87C8AF}"/>
                </a:ext>
              </a:extLst>
            </p:cNvPr>
            <p:cNvSpPr txBox="1"/>
            <p:nvPr/>
          </p:nvSpPr>
          <p:spPr>
            <a:xfrm>
              <a:off x="1361112" y="4327333"/>
              <a:ext cx="23541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Layer 3 </a:t>
              </a:r>
              <a:r>
                <a:rPr lang="it-IT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tx2">
                    <a:lumMod val="75000"/>
                    <a:lumOff val="2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 </a:t>
              </a:r>
              <a:r>
                <a:rPr lang="it-IT" dirty="0" err="1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accent6">
                    <a:lumMod val="7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rgbClr val="FF6600"/>
                  </a:solidFill>
                  <a:latin typeface="Geneva" panose="020B0503030404040204"/>
                </a:rPr>
                <a:t>Layer 1 </a:t>
              </a:r>
              <a:r>
                <a:rPr lang="it-IT" dirty="0" err="1">
                  <a:solidFill>
                    <a:srgbClr val="FF6600"/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rgbClr val="FF6600"/>
                </a:solidFill>
                <a:latin typeface="Geneva" panose="020B0503030404040204"/>
              </a:endParaRP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3149301-EA2C-8A87-ABF0-330F1156E5F7}"/>
              </a:ext>
            </a:extLst>
          </p:cNvPr>
          <p:cNvSpPr txBox="1"/>
          <p:nvPr/>
        </p:nvSpPr>
        <p:spPr>
          <a:xfrm>
            <a:off x="318724" y="5607723"/>
            <a:ext cx="4613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6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sectors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of 60° for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three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indipendently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powered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2F21B1E-B7C4-BAB3-8197-781138842CB6}"/>
              </a:ext>
            </a:extLst>
          </p:cNvPr>
          <p:cNvSpPr txBox="1"/>
          <p:nvPr/>
        </p:nvSpPr>
        <p:spPr>
          <a:xfrm>
            <a:off x="8778897" y="4474282"/>
            <a:ext cx="141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Geneva" panose="020B0503030404040204"/>
              </a:rPr>
              <a:t>Rear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view</a:t>
            </a:r>
            <a:endParaRPr lang="it-IT" sz="1600" dirty="0">
              <a:latin typeface="Geneva" panose="020B0503030404040204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EB2D941-205A-42FF-D26F-8777C068A066}"/>
              </a:ext>
            </a:extLst>
          </p:cNvPr>
          <p:cNvCxnSpPr/>
          <p:nvPr/>
        </p:nvCxnSpPr>
        <p:spPr>
          <a:xfrm>
            <a:off x="5011653" y="5977055"/>
            <a:ext cx="328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5429258-1F00-15B1-3E0E-B0357BB1D9B1}"/>
              </a:ext>
            </a:extLst>
          </p:cNvPr>
          <p:cNvSpPr txBox="1"/>
          <p:nvPr/>
        </p:nvSpPr>
        <p:spPr>
          <a:xfrm>
            <a:off x="5340573" y="5577428"/>
            <a:ext cx="259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Diffusers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included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the 3D printed support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hose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connection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353BE9B-C1E4-AD23-5427-63E20043B8EE}"/>
              </a:ext>
            </a:extLst>
          </p:cNvPr>
          <p:cNvGrpSpPr/>
          <p:nvPr/>
        </p:nvGrpSpPr>
        <p:grpSpPr>
          <a:xfrm>
            <a:off x="6306471" y="1240514"/>
            <a:ext cx="5615095" cy="3207439"/>
            <a:chOff x="6306471" y="1240514"/>
            <a:chExt cx="5615095" cy="3207439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70A1C4F-0635-23A5-4A04-B785885C3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6471" y="1264963"/>
              <a:ext cx="5615095" cy="3182990"/>
            </a:xfrm>
            <a:prstGeom prst="rect">
              <a:avLst/>
            </a:prstGeom>
          </p:spPr>
        </p:pic>
        <p:sp>
          <p:nvSpPr>
            <p:cNvPr id="18" name="Stella a 4 punte 17">
              <a:extLst>
                <a:ext uri="{FF2B5EF4-FFF2-40B4-BE49-F238E27FC236}">
                  <a16:creationId xmlns:a16="http://schemas.microsoft.com/office/drawing/2014/main" id="{DE757347-DB67-D3F3-3C21-83E45FD347A4}"/>
                </a:ext>
              </a:extLst>
            </p:cNvPr>
            <p:cNvSpPr/>
            <p:nvPr/>
          </p:nvSpPr>
          <p:spPr>
            <a:xfrm>
              <a:off x="9047794" y="2912165"/>
              <a:ext cx="45719" cy="45719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1A55A60-8509-69F2-2DD6-60FCAF6A20F6}"/>
                </a:ext>
              </a:extLst>
            </p:cNvPr>
            <p:cNvSpPr txBox="1"/>
            <p:nvPr/>
          </p:nvSpPr>
          <p:spPr>
            <a:xfrm>
              <a:off x="8910664" y="2926042"/>
              <a:ext cx="509126" cy="33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latin typeface="Geneva" panose="020B0503030404040204"/>
                </a:rPr>
                <a:t>IP</a:t>
              </a:r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7891F2FB-CB27-3B66-A96F-AE44CFEFF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1822" y="1582142"/>
              <a:ext cx="448450" cy="229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67DEBF3A-0FBE-2AF8-F840-4DEE16546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8726" y="1582142"/>
              <a:ext cx="651546" cy="6390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89392E8D-8C13-B0D0-C13A-ECB621067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6363" y="1582142"/>
              <a:ext cx="723909" cy="9444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D30E666-D809-E0A7-12B7-3B42E7A11CDA}"/>
                </a:ext>
              </a:extLst>
            </p:cNvPr>
            <p:cNvSpPr txBox="1"/>
            <p:nvPr/>
          </p:nvSpPr>
          <p:spPr>
            <a:xfrm>
              <a:off x="9523137" y="1240514"/>
              <a:ext cx="1407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b="1" dirty="0" err="1">
                  <a:latin typeface="Geneva" panose="020B0503030404040204"/>
                </a:rPr>
                <a:t>Diffusers</a:t>
              </a:r>
              <a:endParaRPr lang="it-IT" b="1" dirty="0">
                <a:latin typeface="Geneva" panose="020B0503030404040204"/>
              </a:endParaRPr>
            </a:p>
          </p:txBody>
        </p:sp>
      </p:grp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7E8AAEE6-C787-46BF-9742-FBD7991CBE88}"/>
              </a:ext>
            </a:extLst>
          </p:cNvPr>
          <p:cNvCxnSpPr/>
          <p:nvPr/>
        </p:nvCxnSpPr>
        <p:spPr>
          <a:xfrm>
            <a:off x="8014842" y="5946745"/>
            <a:ext cx="328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BE38F8E-FBC9-4295-BC38-E86253F984CB}"/>
              </a:ext>
            </a:extLst>
          </p:cNvPr>
          <p:cNvSpPr txBox="1"/>
          <p:nvPr/>
        </p:nvSpPr>
        <p:spPr>
          <a:xfrm>
            <a:off x="8343762" y="5577428"/>
            <a:ext cx="357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Need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be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optimized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terms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length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and pitch angle to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allow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for easy cables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routing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AC4F811-C06F-1B7C-4B18-807C817A014F}"/>
              </a:ext>
            </a:extLst>
          </p:cNvPr>
          <p:cNvGrpSpPr>
            <a:grpSpLocks noChangeAspect="1"/>
          </p:cNvGrpSpPr>
          <p:nvPr/>
        </p:nvGrpSpPr>
        <p:grpSpPr>
          <a:xfrm>
            <a:off x="835152" y="1269902"/>
            <a:ext cx="5410444" cy="3066982"/>
            <a:chOff x="1102724" y="1269902"/>
            <a:chExt cx="5142872" cy="2915305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E10EFAC0-48DD-E4AB-DAFA-17F67D441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2724" y="1269902"/>
              <a:ext cx="5142872" cy="2915305"/>
            </a:xfrm>
            <a:prstGeom prst="rect">
              <a:avLst/>
            </a:prstGeom>
          </p:spPr>
        </p:pic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6EEEFE32-AE71-74CA-6B02-86DFD93090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8944" y="3139259"/>
              <a:ext cx="445139" cy="2420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3DEB720-F0EA-7234-EB1C-D054CA37693B}"/>
                </a:ext>
              </a:extLst>
            </p:cNvPr>
            <p:cNvSpPr txBox="1"/>
            <p:nvPr/>
          </p:nvSpPr>
          <p:spPr>
            <a:xfrm>
              <a:off x="3681800" y="3212029"/>
              <a:ext cx="2206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Geneva" panose="020B0503030404040204"/>
                </a:rPr>
                <a:t>Cables </a:t>
              </a:r>
              <a:r>
                <a:rPr lang="it-IT" b="1" dirty="0" err="1">
                  <a:latin typeface="Geneva" panose="020B0503030404040204"/>
                </a:rPr>
                <a:t>inlet</a:t>
              </a:r>
              <a:r>
                <a:rPr lang="it-IT" b="1" dirty="0">
                  <a:latin typeface="Geneva" panose="020B0503030404040204"/>
                </a:rPr>
                <a:t>/outlet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763E28B5-FF02-A604-63AE-89EB8A25E0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1331" y="2948501"/>
              <a:ext cx="362752" cy="4328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DF1472-DE26-9997-17B8-F106A00E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8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EE6B5F-A4C4-444B-8655-0D2D7387078D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551CA7C-E578-BF0D-D30A-0EEA1B21B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1BEFAE-442F-490B-38E8-A238BAEB436A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59867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CC70A2-0B3A-0F25-F55E-637F01B6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9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BD22C4-CA63-13B9-CBAF-9CAD50475135}"/>
              </a:ext>
            </a:extLst>
          </p:cNvPr>
          <p:cNvSpPr txBox="1"/>
          <p:nvPr/>
        </p:nvSpPr>
        <p:spPr>
          <a:xfrm>
            <a:off x="4758865" y="558031"/>
            <a:ext cx="26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2. </a:t>
            </a:r>
            <a:r>
              <a:rPr lang="it-IT" b="1" u="sng" dirty="0" err="1">
                <a:latin typeface="Geneva" panose="020B0503030404040204"/>
              </a:rPr>
              <a:t>Radial</a:t>
            </a:r>
            <a:r>
              <a:rPr lang="it-IT" b="1" u="sng" dirty="0">
                <a:latin typeface="Geneva" panose="020B0503030404040204"/>
              </a:rPr>
              <a:t> </a:t>
            </a:r>
            <a:r>
              <a:rPr lang="it-IT" b="1" u="sng" dirty="0" err="1">
                <a:latin typeface="Geneva" panose="020B0503030404040204"/>
              </a:rPr>
              <a:t>inlet</a:t>
            </a:r>
            <a:r>
              <a:rPr lang="it-IT" b="1" u="sng" dirty="0">
                <a:latin typeface="Geneva" panose="020B0503030404040204"/>
              </a:rPr>
              <a:t>/outlet </a:t>
            </a:r>
            <a:endParaRPr lang="it-IT" dirty="0">
              <a:latin typeface="Geneva" panose="020B0503030404040204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6E304C1-1801-39F5-A7DF-EAC0ADA8DEF3}"/>
              </a:ext>
            </a:extLst>
          </p:cNvPr>
          <p:cNvGrpSpPr/>
          <p:nvPr/>
        </p:nvGrpSpPr>
        <p:grpSpPr>
          <a:xfrm>
            <a:off x="49356" y="905978"/>
            <a:ext cx="6158262" cy="3490893"/>
            <a:chOff x="0" y="980183"/>
            <a:chExt cx="6158262" cy="349089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F67FEAC-03C1-5DBF-0391-9435256A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0183"/>
              <a:ext cx="6158262" cy="3490893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59E61449-33A0-27A9-4217-0D7CF8DA4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1307" y="3118170"/>
              <a:ext cx="151303" cy="2303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5FBA2BD-65B3-C561-0031-237E2F1485EC}"/>
                </a:ext>
              </a:extLst>
            </p:cNvPr>
            <p:cNvSpPr txBox="1"/>
            <p:nvPr/>
          </p:nvSpPr>
          <p:spPr>
            <a:xfrm>
              <a:off x="2637946" y="3374921"/>
              <a:ext cx="1486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Inner Vertex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B804F0A-6D12-99A3-C0BA-CBAB699B2A24}"/>
              </a:ext>
            </a:extLst>
          </p:cNvPr>
          <p:cNvGrpSpPr/>
          <p:nvPr/>
        </p:nvGrpSpPr>
        <p:grpSpPr>
          <a:xfrm>
            <a:off x="6095999" y="1171008"/>
            <a:ext cx="5925019" cy="3358676"/>
            <a:chOff x="6158262" y="1231006"/>
            <a:chExt cx="5925019" cy="3358676"/>
          </a:xfrm>
        </p:grpSpPr>
        <p:pic>
          <p:nvPicPr>
            <p:cNvPr id="10" name="Immagine 9" descr="Immagine che contiene tamburo&#10;&#10;Il contenuto generato dall'IA potrebbe non essere corretto.">
              <a:extLst>
                <a:ext uri="{FF2B5EF4-FFF2-40B4-BE49-F238E27FC236}">
                  <a16:creationId xmlns:a16="http://schemas.microsoft.com/office/drawing/2014/main" id="{23C8E33F-8DAB-918D-56C6-238937AB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262" y="1231006"/>
              <a:ext cx="5925019" cy="3358676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3B975F4A-4557-4250-438E-CD1BB6954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3171" y="3553442"/>
              <a:ext cx="184195" cy="2105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7A666D3-2C6F-425A-BD03-AB141B0BBE8A}"/>
                </a:ext>
              </a:extLst>
            </p:cNvPr>
            <p:cNvSpPr txBox="1"/>
            <p:nvPr/>
          </p:nvSpPr>
          <p:spPr>
            <a:xfrm>
              <a:off x="8303059" y="3830109"/>
              <a:ext cx="176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Medium vertex</a:t>
              </a: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2571653-1473-1A8B-0958-6AE188809510}"/>
              </a:ext>
            </a:extLst>
          </p:cNvPr>
          <p:cNvSpPr txBox="1"/>
          <p:nvPr/>
        </p:nvSpPr>
        <p:spPr>
          <a:xfrm>
            <a:off x="5963853" y="5253900"/>
            <a:ext cx="615826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Lowering</a:t>
            </a:r>
            <a:r>
              <a:rPr lang="it-IT" dirty="0">
                <a:latin typeface="Geneva" panose="020B0503030404040204"/>
              </a:rPr>
              <a:t> the </a:t>
            </a:r>
            <a:r>
              <a:rPr lang="it-IT" dirty="0" err="1">
                <a:latin typeface="Geneva" panose="020B0503030404040204"/>
              </a:rPr>
              <a:t>innermost</a:t>
            </a:r>
            <a:r>
              <a:rPr lang="it-IT" dirty="0">
                <a:latin typeface="Geneva" panose="020B0503030404040204"/>
              </a:rPr>
              <a:t> discs </a:t>
            </a:r>
            <a:r>
              <a:rPr lang="it-IT" dirty="0" err="1">
                <a:latin typeface="Geneva" panose="020B0503030404040204"/>
              </a:rPr>
              <a:t>radius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could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provide</a:t>
            </a:r>
            <a:r>
              <a:rPr lang="it-IT" dirty="0">
                <a:latin typeface="Geneva" panose="020B0503030404040204"/>
              </a:rPr>
              <a:t> a ‘</a:t>
            </a:r>
            <a:r>
              <a:rPr lang="it-IT" dirty="0" err="1">
                <a:latin typeface="Geneva" panose="020B0503030404040204"/>
              </a:rPr>
              <a:t>telescope</a:t>
            </a:r>
            <a:r>
              <a:rPr lang="it-IT" dirty="0">
                <a:latin typeface="Geneva" panose="020B0503030404040204"/>
              </a:rPr>
              <a:t>’ to </a:t>
            </a:r>
            <a:r>
              <a:rPr lang="it-IT" dirty="0" err="1">
                <a:latin typeface="Geneva" panose="020B0503030404040204"/>
              </a:rPr>
              <a:t>align</a:t>
            </a:r>
            <a:r>
              <a:rPr lang="it-IT" dirty="0">
                <a:latin typeface="Geneva" panose="020B0503030404040204"/>
              </a:rPr>
              <a:t> the </a:t>
            </a:r>
            <a:r>
              <a:rPr lang="it-IT" dirty="0" err="1">
                <a:latin typeface="Geneva" panose="020B0503030404040204"/>
              </a:rPr>
              <a:t>LumiCal</a:t>
            </a:r>
            <a:r>
              <a:rPr lang="it-IT" dirty="0">
                <a:latin typeface="Geneva" panose="020B0503030404040204"/>
              </a:rPr>
              <a:t> with tracks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E94DF-9B62-B050-1539-805EC6DD3CC4}"/>
              </a:ext>
            </a:extLst>
          </p:cNvPr>
          <p:cNvSpPr txBox="1"/>
          <p:nvPr/>
        </p:nvSpPr>
        <p:spPr>
          <a:xfrm>
            <a:off x="281346" y="5115400"/>
            <a:ext cx="5595197" cy="9233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Geneva" panose="020B0503030404040204"/>
              </a:rPr>
              <a:t>P</a:t>
            </a:r>
            <a:r>
              <a:rPr lang="en-US" b="0" i="0" dirty="0">
                <a:solidFill>
                  <a:srgbClr val="111111"/>
                </a:solidFill>
                <a:effectLst/>
                <a:latin typeface="Geneva" panose="020B0503030404040204"/>
              </a:rPr>
              <a:t>ipe system that wraps around the innermost disk:</a:t>
            </a:r>
            <a:endParaRPr lang="en-US" dirty="0">
              <a:solidFill>
                <a:srgbClr val="111111"/>
              </a:solidFill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Geneva" panose="020B0503030404040204"/>
              </a:rPr>
              <a:t>Minimize the effect on the others</a:t>
            </a:r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Geneva" panose="020B0503030404040204"/>
              </a:rPr>
              <a:t>Necessity of an adequate assembly procedure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F36EC4-4DEE-27C7-2134-CCF5C05E9EBC}"/>
              </a:ext>
            </a:extLst>
          </p:cNvPr>
          <p:cNvSpPr txBox="1"/>
          <p:nvPr/>
        </p:nvSpPr>
        <p:spPr>
          <a:xfrm>
            <a:off x="1035423" y="93012"/>
            <a:ext cx="26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Pisa, 29/05/2025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90A96A-4F07-DFB4-6719-19382FF12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B3DDE2-F2BB-7A0E-C275-1AD3AAE40F2C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</p:spTree>
    <p:extLst>
      <p:ext uri="{BB962C8B-B14F-4D97-AF65-F5344CB8AC3E}">
        <p14:creationId xmlns:p14="http://schemas.microsoft.com/office/powerpoint/2010/main" val="121051226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1097</Words>
  <Application>Microsoft Office PowerPoint</Application>
  <PresentationFormat>Widescreen</PresentationFormat>
  <Paragraphs>270</Paragraphs>
  <Slides>17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Courier New</vt:lpstr>
      <vt:lpstr>Geneva</vt:lpstr>
      <vt:lpstr>Helvetica Neue</vt:lpstr>
      <vt:lpstr>Roboto</vt:lpstr>
      <vt:lpstr>Times New Roman</vt:lpstr>
      <vt:lpstr>Content Slides - Deep Blue</vt:lpstr>
      <vt:lpstr>Tema di Office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Gherardo Ammirabile</dc:creator>
  <cp:lastModifiedBy>Gherardo Ammirabile</cp:lastModifiedBy>
  <cp:revision>7</cp:revision>
  <dcterms:created xsi:type="dcterms:W3CDTF">2025-05-28T07:06:30Z</dcterms:created>
  <dcterms:modified xsi:type="dcterms:W3CDTF">2025-05-29T07:16:06Z</dcterms:modified>
</cp:coreProperties>
</file>