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59" r:id="rId5"/>
    <p:sldId id="257" r:id="rId6"/>
    <p:sldId id="260" r:id="rId7"/>
    <p:sldId id="261" r:id="rId8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45"/>
  </p:normalViewPr>
  <p:slideViewPr>
    <p:cSldViewPr snapToGrid="0">
      <p:cViewPr varScale="1">
        <p:scale>
          <a:sx n="93" d="100"/>
          <a:sy n="93" d="100"/>
        </p:scale>
        <p:origin x="21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703D-2BBE-1DA0-7497-B0E53C3D0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084F9-92C3-BC3E-7CDD-F8F829E83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E6DD0-552A-0522-C02B-2C3F1146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5A14-5EB7-0341-A879-A7A52FC36191}" type="datetimeFigureOut">
              <a:rPr lang="en-IT" smtClean="0"/>
              <a:t>29/05/25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9C49E-DDD6-DBDA-86B8-E34957B5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C010D-71AD-62CB-51B4-A211F1DA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5ACB-DC49-1749-8028-C608FC46884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8564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28E7-E504-8BBC-D70E-FBF62716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12EE4E-E20E-DD19-C064-1D5BF4DD8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50723-B8AE-19E2-44F9-AF1C9F87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5A14-5EB7-0341-A879-A7A52FC36191}" type="datetimeFigureOut">
              <a:rPr lang="en-IT" smtClean="0"/>
              <a:t>29/05/25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331A9-A7D6-9503-2117-9098B167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2DA50-D6E5-9746-D50F-9EC7CCDE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5ACB-DC49-1749-8028-C608FC46884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0144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54F2D-CBD0-1A97-33E8-D715BACC1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B3D56-8366-EFD0-F095-CF42A755F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10E0D-6798-B0F1-8C25-E56D0DD4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5A14-5EB7-0341-A879-A7A52FC36191}" type="datetimeFigureOut">
              <a:rPr lang="en-IT" smtClean="0"/>
              <a:t>29/05/25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313BD-30D2-AE80-9B78-99823E4E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1CC65-850B-DCA9-F488-822DC990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5ACB-DC49-1749-8028-C608FC46884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4276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9CED-0448-AA39-FE75-CC274F27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A281B-A7D8-40D6-2A7E-079B5FF98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724D3-785E-CE78-8601-BE746FB9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5A14-5EB7-0341-A879-A7A52FC36191}" type="datetimeFigureOut">
              <a:rPr lang="en-IT" smtClean="0"/>
              <a:t>29/05/25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2B8C7-3759-26F1-8935-E3C626C2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06F6F-562C-80C7-DD2B-EFEEA674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5ACB-DC49-1749-8028-C608FC46884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6941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83B1-F2D0-92CF-FBA9-7A8531F2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01A88-B510-7B2F-A300-11BD5C1D8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1B23B-84B6-08FB-816A-612166B3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5A14-5EB7-0341-A879-A7A52FC36191}" type="datetimeFigureOut">
              <a:rPr lang="en-IT" smtClean="0"/>
              <a:t>29/05/25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42B66-F4C3-9123-EA2B-3EAAC0C5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4F77C-2850-C666-5E49-7357C464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5ACB-DC49-1749-8028-C608FC46884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1343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B21C-53FF-FFF9-6B61-5532CC74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5C80-14CA-453D-E9E5-8156D0C9A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FEEB5-C743-CB90-B4D6-1D2157DA9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EFD70-D1E4-7E73-5D04-0A81DE57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5A14-5EB7-0341-A879-A7A52FC36191}" type="datetimeFigureOut">
              <a:rPr lang="en-IT" smtClean="0"/>
              <a:t>29/05/25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FBFA9-7580-2842-5A19-6E8984B2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921D3-7881-C1D6-A31C-4F999DE7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5ACB-DC49-1749-8028-C608FC46884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8246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89B9-5814-A5AB-EF48-93EF1AD9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E8897-8D80-B780-5351-C9E2348AF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6975F-D844-0317-F12D-C3C35FDC8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BB9D9-897C-4F8E-AF65-1127AD6B3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4A22F-CF79-EE8E-E44D-FA5AA1482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8B297-53CD-C3E0-E193-944A3084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5A14-5EB7-0341-A879-A7A52FC36191}" type="datetimeFigureOut">
              <a:rPr lang="en-IT" smtClean="0"/>
              <a:t>29/05/25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7CD9A-C0B7-9D29-9AAE-3BEC5983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0F578-4BC7-3054-FBA1-FB4DC87B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5ACB-DC49-1749-8028-C608FC46884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9583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A2B5-1835-336A-A518-BFE7DF28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CC8DE-F04A-A0DA-FD73-C49218AC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5A14-5EB7-0341-A879-A7A52FC36191}" type="datetimeFigureOut">
              <a:rPr lang="en-IT" smtClean="0"/>
              <a:t>29/05/25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1B216-157A-8B1E-0326-90891BB3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83FD8-3331-FF10-57BC-11A5E65DD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5ACB-DC49-1749-8028-C608FC46884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5905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513EB9-FA8B-8076-D426-3B8C0DD3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5A14-5EB7-0341-A879-A7A52FC36191}" type="datetimeFigureOut">
              <a:rPr lang="en-IT" smtClean="0"/>
              <a:t>29/05/25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3F276-6838-0844-CD98-4919B0B7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E41F7-BCAD-A829-5ACD-511454AA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5ACB-DC49-1749-8028-C608FC46884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8033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4673C-FAA7-5094-5200-C2798F91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B2C65-6528-45E8-BBC1-CAA4097B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A053A-A977-7DA4-B112-6606D8E9F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C8602-ADF3-629C-5F4F-3A3502E4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5A14-5EB7-0341-A879-A7A52FC36191}" type="datetimeFigureOut">
              <a:rPr lang="en-IT" smtClean="0"/>
              <a:t>29/05/25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B3ECA-B644-CF6B-1D65-10A69067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04C9C-5C36-24BE-ACAF-291D36C1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5ACB-DC49-1749-8028-C608FC46884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1139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9046-D53F-8741-4A87-583A0B4C9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21C17-AB2D-EDC8-7786-E99F44A61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E7B64-92C9-6771-7EED-5ABD8BE1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3CBF2-AC77-F102-7257-A6F7874A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5A14-5EB7-0341-A879-A7A52FC36191}" type="datetimeFigureOut">
              <a:rPr lang="en-IT" smtClean="0"/>
              <a:t>29/05/25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CA7D7-97AE-A6B6-89FF-DEF3C6FE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FDE73-27F8-9F6E-4F9E-175F2F7D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5ACB-DC49-1749-8028-C608FC46884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4231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1FD6D9-34A5-7D6F-75EC-1E631E5B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FB6F1-04AF-32CA-69A0-2559BAA50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855B3-A7E5-E228-F534-E4EA9E63E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4F5A14-5EB7-0341-A879-A7A52FC36191}" type="datetimeFigureOut">
              <a:rPr lang="en-IT" smtClean="0"/>
              <a:t>29/05/25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8DF6B-FD56-D18D-6727-AB073881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469CF-7352-4239-50EB-245B728CA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85ACB-DC49-1749-8028-C608FC46884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1910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dico.cern.ch/event/1408515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3551-55D4-56D8-ED26-33C290113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T" dirty="0"/>
              <a:t>RD_FCC Pisa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6A81B-9199-9DDB-4A58-887A4CDA12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2080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FA05-4ED7-3631-504A-17006900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FCC Week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FFEFE-132A-56E6-CBAE-59C196B5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https://indico.cern.ch/event/1408515/</a:t>
            </a:r>
            <a:endParaRPr lang="en-IT" dirty="0"/>
          </a:p>
          <a:p>
            <a:pPr lvl="1"/>
            <a:r>
              <a:rPr lang="en-GB" dirty="0"/>
              <a:t>P</a:t>
            </a:r>
            <a:r>
              <a:rPr lang="en-IT" dirty="0"/>
              <a:t>iù di 600 partecipanti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52E55-02C9-5595-07EA-FAA5D027B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77" y="3162300"/>
            <a:ext cx="6007100" cy="314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7B203F-748E-F9A6-B79E-B40B6CF33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930" y="519545"/>
            <a:ext cx="5061820" cy="2584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A99526-9EE6-C756-EDC2-06621BF25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151" y="3429000"/>
            <a:ext cx="4696072" cy="24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1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1049F1-EAF7-E379-7B24-0FCFEFCCA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27" y="396009"/>
            <a:ext cx="4724400" cy="276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FB51B8-48B8-5702-37DC-A1EA3D0FD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982" y="332509"/>
            <a:ext cx="4775200" cy="289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AA5682-7F82-E0A1-1738-0A784A015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082" y="3429000"/>
            <a:ext cx="46355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376672-D8E4-8400-B467-484381A2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25" y="1124744"/>
            <a:ext cx="11207750" cy="5603872"/>
          </a:xfrm>
          <a:prstGeom prst="rect">
            <a:avLst/>
          </a:prstGeom>
          <a:noFill/>
        </p:spPr>
      </p:pic>
      <p:sp>
        <p:nvSpPr>
          <p:cNvPr id="5" name="Title 13">
            <a:extLst>
              <a:ext uri="{FF2B5EF4-FFF2-40B4-BE49-F238E27FC236}">
                <a16:creationId xmlns:a16="http://schemas.microsoft.com/office/drawing/2014/main" id="{58C866AB-515A-F243-9EA3-F162BEA52465}"/>
              </a:ext>
            </a:extLst>
          </p:cNvPr>
          <p:cNvSpPr txBox="1">
            <a:spLocks/>
          </p:cNvSpPr>
          <p:nvPr/>
        </p:nvSpPr>
        <p:spPr>
          <a:xfrm>
            <a:off x="2039578" y="527598"/>
            <a:ext cx="9810688" cy="107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T" dirty="0"/>
              <a:t>FCC-ee Detector Concepts</a:t>
            </a:r>
          </a:p>
        </p:txBody>
      </p:sp>
      <p:pic>
        <p:nvPicPr>
          <p:cNvPr id="10" name="Picture 9" descr="A diagram of a diagram of a house&#10;&#10;AI-generated content may be incorrect.">
            <a:extLst>
              <a:ext uri="{FF2B5EF4-FFF2-40B4-BE49-F238E27FC236}">
                <a16:creationId xmlns:a16="http://schemas.microsoft.com/office/drawing/2014/main" id="{9A64A8FD-A404-9AC6-2E39-B83CCAC4B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5269"/>
            <a:ext cx="3046494" cy="2376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162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597B-D1A0-1285-2031-57470E16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Attività in corso a Pisa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EFF8E-922A-1737-2731-A0AAED244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IDEA</a:t>
            </a:r>
          </a:p>
          <a:p>
            <a:pPr lvl="1"/>
            <a:r>
              <a:rPr lang="en-IT" dirty="0"/>
              <a:t>Vertex detector (Gherardo)</a:t>
            </a:r>
          </a:p>
          <a:p>
            <a:pPr lvl="1"/>
            <a:r>
              <a:rPr lang="en-GB" dirty="0"/>
              <a:t>Drift-chamber (Marco) </a:t>
            </a:r>
            <a:r>
              <a:rPr lang="en-GB" dirty="0">
                <a:sym typeface="Wingdings" pitchFamily="2" charset="2"/>
              </a:rPr>
              <a:t> New</a:t>
            </a:r>
            <a:endParaRPr lang="en-GB" dirty="0"/>
          </a:p>
          <a:p>
            <a:pPr lvl="1"/>
            <a:r>
              <a:rPr lang="en-GB" dirty="0"/>
              <a:t>DR HCAL (Franco)</a:t>
            </a:r>
          </a:p>
          <a:p>
            <a:r>
              <a:rPr lang="en-GB" dirty="0"/>
              <a:t>ALLEGRO</a:t>
            </a:r>
          </a:p>
          <a:p>
            <a:pPr lvl="1"/>
            <a:r>
              <a:rPr lang="en-GB" dirty="0" err="1"/>
              <a:t>TileCal</a:t>
            </a:r>
            <a:r>
              <a:rPr lang="en-GB" dirty="0"/>
              <a:t> HCAL (Martina) </a:t>
            </a:r>
            <a:r>
              <a:rPr lang="en-GB" dirty="0">
                <a:sym typeface="Wingdings" pitchFamily="2" charset="2"/>
              </a:rPr>
              <a:t> New</a:t>
            </a:r>
            <a:endParaRPr lang="en-GB" dirty="0"/>
          </a:p>
          <a:p>
            <a:r>
              <a:rPr lang="en-GB" dirty="0" err="1"/>
              <a:t>Fisica</a:t>
            </a:r>
            <a:endParaRPr lang="en-GB" dirty="0"/>
          </a:p>
          <a:p>
            <a:pPr lvl="1"/>
            <a:r>
              <a:rPr lang="en-GB" dirty="0"/>
              <a:t>Tau (Alberto)</a:t>
            </a:r>
          </a:p>
          <a:p>
            <a:pPr lvl="1"/>
            <a:r>
              <a:rPr lang="en-GB" dirty="0"/>
              <a:t>EW (Paolo)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47329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35F886-1102-4486-830A-34F41439C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DEFD1BC-7AD4-41EC-8E11-4E5E8AC54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B0E5C8B-3874-4B3C-BAD4-9EFE85FEA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7DA6224-9378-452F-A53A-DD0BF1972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E869DF-C006-49F7-B9FF-0317F64E9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D200C16-6204-4580-AB37-7E94176D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0DE7603-6DD0-4DB6-88FC-5402B9D4A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01675F-81D1-DF09-7949-5579F3928D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23" r="22817" b="2"/>
          <a:stretch>
            <a:fillRect/>
          </a:stretch>
        </p:blipFill>
        <p:spPr>
          <a:xfrm>
            <a:off x="603504" y="417317"/>
            <a:ext cx="3549663" cy="315783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75C268C-D419-4123-9FAD-0E2B7F9EE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584794"/>
            <a:ext cx="304800" cy="429768"/>
            <a:chOff x="215328" y="-46937"/>
            <a:chExt cx="304800" cy="277384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A7E309C-A3BD-432E-8CB5-F0B642528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F1F621C-4533-4835-ADE2-372F2763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EFC8245-5168-4DAF-930D-09A7BDDA6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92ED34-5046-4043-AEF8-2DF7C4806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BD8D90E-6026-A49A-08A4-30D4B5B326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1294"/>
          <a:stretch>
            <a:fillRect/>
          </a:stretch>
        </p:blipFill>
        <p:spPr>
          <a:xfrm>
            <a:off x="4280448" y="406043"/>
            <a:ext cx="3549663" cy="316287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magine 11" descr="Immagine che contiene interno, muro&#10;&#10;Descrizione generata automaticamente">
            <a:extLst>
              <a:ext uri="{FF2B5EF4-FFF2-40B4-BE49-F238E27FC236}">
                <a16:creationId xmlns:a16="http://schemas.microsoft.com/office/drawing/2014/main" id="{535D59B1-BEF1-5B64-9DBD-0448AF4CDB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r="24543" b="-2"/>
          <a:stretch>
            <a:fillRect/>
          </a:stretch>
        </p:blipFill>
        <p:spPr>
          <a:xfrm rot="5400000">
            <a:off x="8142689" y="212648"/>
            <a:ext cx="3162873" cy="3549663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29748E-87C6-D3ED-E859-6466B6C9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50664" cy="2129586"/>
          </a:xfrm>
          <a:noFill/>
        </p:spPr>
        <p:txBody>
          <a:bodyPr anchor="t">
            <a:normAutofit/>
          </a:bodyPr>
          <a:lstStyle/>
          <a:p>
            <a:r>
              <a:rPr lang="en-IT" sz="4800"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9BCFD-1A5A-CC1A-CF22-84FF23D1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742" y="4018143"/>
            <a:ext cx="9950004" cy="2129599"/>
          </a:xfrm>
          <a:noFill/>
        </p:spPr>
        <p:txBody>
          <a:bodyPr anchor="t"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</a:t>
            </a:r>
            <a:r>
              <a:rPr lang="en-IT" sz="2400" dirty="0">
                <a:solidFill>
                  <a:schemeClr val="bg1"/>
                </a:solidFill>
              </a:rPr>
              <a:t>artecipazione al mock up della regione di interazione</a:t>
            </a:r>
          </a:p>
          <a:p>
            <a:r>
              <a:rPr lang="en-IT" sz="2400" dirty="0">
                <a:solidFill>
                  <a:schemeClr val="bg1"/>
                </a:solidFill>
              </a:rPr>
              <a:t>R&amp;D su microchannel cooling tiles per raffreddamento dell’elettronica dei calorimetri e Si-Wrapper in collaborazione con FBK (attività in DRD8)</a:t>
            </a:r>
          </a:p>
          <a:p>
            <a:r>
              <a:rPr lang="en-IT" sz="2400" dirty="0">
                <a:solidFill>
                  <a:schemeClr val="bg1"/>
                </a:solidFill>
              </a:rPr>
              <a:t>R&amp;D sui circuiti flex per il vertex con FBK (assieme a Milano) DRD3</a:t>
            </a:r>
          </a:p>
        </p:txBody>
      </p:sp>
    </p:spTree>
    <p:extLst>
      <p:ext uri="{BB962C8B-B14F-4D97-AF65-F5344CB8AC3E}">
        <p14:creationId xmlns:p14="http://schemas.microsoft.com/office/powerpoint/2010/main" val="25614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68DD-4B01-38E8-5BB2-214DBCFC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00055" cy="1325563"/>
          </a:xfrm>
        </p:spPr>
        <p:txBody>
          <a:bodyPr/>
          <a:lstStyle/>
          <a:p>
            <a:r>
              <a:rPr lang="en-IT" dirty="0"/>
              <a:t>Anagrafica (da confermare)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B416EC-5377-C9E2-48A9-244E56CCD3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226637"/>
              </p:ext>
            </p:extLst>
          </p:nvPr>
        </p:nvGraphicFramePr>
        <p:xfrm>
          <a:off x="4738255" y="365125"/>
          <a:ext cx="6615545" cy="6291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7054">
                  <a:extLst>
                    <a:ext uri="{9D8B030D-6E8A-4147-A177-3AD203B41FA5}">
                      <a16:colId xmlns:a16="http://schemas.microsoft.com/office/drawing/2014/main" val="1837154725"/>
                    </a:ext>
                  </a:extLst>
                </a:gridCol>
                <a:gridCol w="1317054">
                  <a:extLst>
                    <a:ext uri="{9D8B030D-6E8A-4147-A177-3AD203B41FA5}">
                      <a16:colId xmlns:a16="http://schemas.microsoft.com/office/drawing/2014/main" val="2586789018"/>
                    </a:ext>
                  </a:extLst>
                </a:gridCol>
                <a:gridCol w="3327447">
                  <a:extLst>
                    <a:ext uri="{9D8B030D-6E8A-4147-A177-3AD203B41FA5}">
                      <a16:colId xmlns:a16="http://schemas.microsoft.com/office/drawing/2014/main" val="1087208087"/>
                    </a:ext>
                  </a:extLst>
                </a:gridCol>
                <a:gridCol w="653990">
                  <a:extLst>
                    <a:ext uri="{9D8B030D-6E8A-4147-A177-3AD203B41FA5}">
                      <a16:colId xmlns:a16="http://schemas.microsoft.com/office/drawing/2014/main" val="3465319427"/>
                    </a:ext>
                  </a:extLst>
                </a:gridCol>
              </a:tblGrid>
              <a:tr h="1633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cognome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nome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profilo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perc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3802704312"/>
                  </a:ext>
                </a:extLst>
              </a:tr>
              <a:tr h="1633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Ammirabile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Gherardo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Assegno</a:t>
                      </a:r>
                      <a:r>
                        <a:rPr lang="en-GB" sz="1400" u="none" strike="noStrike" dirty="0">
                          <a:effectLst/>
                        </a:rPr>
                        <a:t> di </a:t>
                      </a:r>
                      <a:r>
                        <a:rPr lang="en-GB" sz="1400" u="none" strike="noStrike" dirty="0" err="1">
                          <a:effectLst/>
                        </a:rPr>
                        <a:t>Ricerca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3220126811"/>
                  </a:ext>
                </a:extLst>
              </a:tr>
              <a:tr h="1633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Azzurri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Paolo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Primo Ricercatore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5%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3850179610"/>
                  </a:ext>
                </a:extLst>
              </a:tr>
              <a:tr h="1633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Beccherle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Roberto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Primo Tecnologo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3842230571"/>
                  </a:ext>
                </a:extLst>
              </a:tr>
              <a:tr h="1633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Bedeschi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Franco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Associazione Senior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20%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2572122790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Bettarini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Stefano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Incarico</a:t>
                      </a:r>
                      <a:r>
                        <a:rPr lang="en-GB" sz="1400" u="none" strike="noStrike" dirty="0">
                          <a:effectLst/>
                        </a:rPr>
                        <a:t> di </a:t>
                      </a:r>
                      <a:r>
                        <a:rPr lang="en-GB" sz="1400" u="none" strike="noStrike" dirty="0" err="1">
                          <a:effectLst/>
                        </a:rPr>
                        <a:t>Ricerca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scientifica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4172751936"/>
                  </a:ext>
                </a:extLst>
              </a:tr>
              <a:tr h="1633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Buttazzo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Dario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Primo Ricercatore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121441759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Casarosa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Giulia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Incarico di Ricerca scientifica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2862045646"/>
                  </a:ext>
                </a:extLst>
              </a:tr>
              <a:tr h="1633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Cavasinni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Vincenzo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Affiliato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1400" u="none" strike="noStrike">
                          <a:effectLst/>
                        </a:rPr>
                        <a:t>* 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1621548192"/>
                  </a:ext>
                </a:extLst>
              </a:tr>
              <a:tr h="1633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Cervelli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Franco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Affiliato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1400" u="none" strike="noStrike">
                          <a:effectLst/>
                        </a:rPr>
                        <a:t>* 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1056197294"/>
                  </a:ext>
                </a:extLst>
              </a:tr>
              <a:tr h="1633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Chiarelli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Giorgio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Dirigente di Ricerca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742483087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Ciocci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Maria Agnese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Incarico di Ricerca scientifica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2415652846"/>
                  </a:ext>
                </a:extLst>
              </a:tr>
              <a:tr h="6718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highlight>
                            <a:srgbClr val="FFFF00"/>
                          </a:highlight>
                        </a:rPr>
                        <a:t>Corona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Luigi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Assegno di Ricerca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1520619294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Forti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Francesco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Incarico di Ricerca scientifica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3448083596"/>
                  </a:ext>
                </a:extLst>
              </a:tr>
              <a:tr h="1633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Francavilla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Paolo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Primo Ricercatore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2881574279"/>
                  </a:ext>
                </a:extLst>
              </a:tr>
              <a:tr h="1633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Leone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Sandra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Primo Ricercatore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3358688032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Ligabue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Franco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Incarico di Ricerca scientifica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2195156916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Lusiani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Alberto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Incarico di Ricerca scientifica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2209022871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Messineo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Alberto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Incarico di Ricerca scientifica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3004674464"/>
                  </a:ext>
                </a:extLst>
              </a:tr>
              <a:tr h="1633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Palla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Fabrizio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Dirigente di Ricerca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20%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3983126500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Punzi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Giovanni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Incarico di Ricerca scientifica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3552054784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highlight>
                            <a:srgbClr val="FFFF00"/>
                          </a:highlight>
                        </a:rPr>
                        <a:t>Rizzo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Giuliana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Incarico di Ricerca scientifica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1769847343"/>
                  </a:ext>
                </a:extLst>
              </a:tr>
              <a:tr h="1633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Scuri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Fabrizio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Associazione Senior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2223860076"/>
                  </a:ext>
                </a:extLst>
              </a:tr>
              <a:tr h="1633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Tenchini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Roberto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Dirigente di Ricerca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3583096399"/>
                  </a:ext>
                </a:extLst>
              </a:tr>
              <a:tr h="1633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Tonelli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Guido Emilio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Affiliato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1400" u="none" strike="noStrike">
                          <a:effectLst/>
                        </a:rPr>
                        <a:t>* 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1181199834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Trincherini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Enrico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Incarico di Ricerca scientifica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>
                          <a:effectLst/>
                        </a:rPr>
                        <a:t>10%</a:t>
                      </a:r>
                      <a:endParaRPr lang="en-IT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4005266095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Verducci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Monica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Incarico di Ricerca scientifica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400" u="none" strike="noStrike" dirty="0">
                          <a:effectLst/>
                        </a:rPr>
                        <a:t>20%</a:t>
                      </a:r>
                      <a:endParaRPr lang="en-IT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178" marR="6178" marT="6178" marB="0" anchor="b"/>
                </a:tc>
                <a:extLst>
                  <a:ext uri="{0D108BD9-81ED-4DB2-BD59-A6C34878D82A}">
                    <a16:rowId xmlns:a16="http://schemas.microsoft.com/office/drawing/2014/main" val="3020997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11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304</Words>
  <Application>Microsoft Macintosh PowerPoint</Application>
  <PresentationFormat>Widescreen</PresentationFormat>
  <Paragraphs>128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Helvetica Neue</vt:lpstr>
      <vt:lpstr>Wingdings</vt:lpstr>
      <vt:lpstr>Office Theme</vt:lpstr>
      <vt:lpstr>RD_FCC Pisa</vt:lpstr>
      <vt:lpstr>FCC Week 2025</vt:lpstr>
      <vt:lpstr>PowerPoint Presentation</vt:lpstr>
      <vt:lpstr>PowerPoint Presentation</vt:lpstr>
      <vt:lpstr>Attività in corso a Pisa</vt:lpstr>
      <vt:lpstr>… </vt:lpstr>
      <vt:lpstr>Anagrafica (da confermare)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Fabrizio Palla</dc:creator>
  <cp:lastModifiedBy>Fabrizio Palla</cp:lastModifiedBy>
  <cp:revision>3</cp:revision>
  <dcterms:created xsi:type="dcterms:W3CDTF">2025-05-29T04:40:28Z</dcterms:created>
  <dcterms:modified xsi:type="dcterms:W3CDTF">2025-05-29T11:46:52Z</dcterms:modified>
</cp:coreProperties>
</file>