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1" r:id="rId4"/>
    <p:sldMasterId id="2147483789" r:id="rId5"/>
  </p:sldMasterIdLst>
  <p:notesMasterIdLst>
    <p:notesMasterId r:id="rId36"/>
  </p:notesMasterIdLst>
  <p:handoutMasterIdLst>
    <p:handoutMasterId r:id="rId37"/>
  </p:handoutMasterIdLst>
  <p:sldIdLst>
    <p:sldId id="256" r:id="rId6"/>
    <p:sldId id="383" r:id="rId7"/>
    <p:sldId id="353" r:id="rId8"/>
    <p:sldId id="354" r:id="rId9"/>
    <p:sldId id="355" r:id="rId10"/>
    <p:sldId id="357" r:id="rId11"/>
    <p:sldId id="359" r:id="rId12"/>
    <p:sldId id="352" r:id="rId13"/>
    <p:sldId id="360" r:id="rId14"/>
    <p:sldId id="365" r:id="rId15"/>
    <p:sldId id="361" r:id="rId16"/>
    <p:sldId id="362" r:id="rId17"/>
    <p:sldId id="363" r:id="rId18"/>
    <p:sldId id="364" r:id="rId19"/>
    <p:sldId id="369" r:id="rId20"/>
    <p:sldId id="370" r:id="rId21"/>
    <p:sldId id="371" r:id="rId22"/>
    <p:sldId id="372" r:id="rId23"/>
    <p:sldId id="349" r:id="rId24"/>
    <p:sldId id="350" r:id="rId25"/>
    <p:sldId id="366" r:id="rId26"/>
    <p:sldId id="367" r:id="rId27"/>
    <p:sldId id="368" r:id="rId28"/>
    <p:sldId id="376" r:id="rId29"/>
    <p:sldId id="377" r:id="rId30"/>
    <p:sldId id="378" r:id="rId31"/>
    <p:sldId id="379" r:id="rId32"/>
    <p:sldId id="380" r:id="rId33"/>
    <p:sldId id="381" r:id="rId34"/>
    <p:sldId id="382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orient="horz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84967" autoAdjust="0"/>
  </p:normalViewPr>
  <p:slideViewPr>
    <p:cSldViewPr snapToGrid="0">
      <p:cViewPr varScale="1">
        <p:scale>
          <a:sx n="90" d="100"/>
          <a:sy n="90" d="100"/>
        </p:scale>
        <p:origin x="87" y="192"/>
      </p:cViewPr>
      <p:guideLst>
        <p:guide orient="horz" pos="1392"/>
        <p:guide pos="7056"/>
        <p:guide orient="horz" pos="3168"/>
      </p:guideLst>
    </p:cSldViewPr>
  </p:slideViewPr>
  <p:outlineViewPr>
    <p:cViewPr>
      <p:scale>
        <a:sx n="33" d="100"/>
        <a:sy n="33" d="100"/>
      </p:scale>
      <p:origin x="0" y="-110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49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E99E25-5B65-D93A-3010-8B947D67E6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AEB28A-33CC-6CF5-1214-F2C3205F67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88634-FBA9-41D6-8B35-EE3A7D816B7C}" type="datetimeFigureOut">
              <a:rPr lang="en-US" smtClean="0"/>
              <a:t>01-Oct-25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D63414-6160-FF79-B3F6-CD615625C8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83E93F-BDEC-C5F7-2553-8324882C41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C78D2-97D1-4B37-BDD1-08A09BD4CA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135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28068-AFBD-4979-B752-9EB6F90B1386}" type="datetimeFigureOut">
              <a:rPr lang="en-US" smtClean="0"/>
              <a:t>01-Oct-25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939589-3E79-4C82-AA4A-FE78234FAA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96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AB895-59CE-4563-8590-6D763CFC57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810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364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381446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901952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034241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7554752"/>
      </p:ext>
    </p:extLst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39008"/>
      </p:ext>
    </p:extLst>
  </p:cSld>
  <p:clrMapOvr>
    <a:masterClrMapping/>
  </p:clrMapOvr>
  <p:hf sldNum="0"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372258"/>
      </p:ext>
    </p:extLst>
  </p:cSld>
  <p:clrMapOvr>
    <a:masterClrMapping/>
  </p:clrMapOvr>
  <p:hf sldNum="0"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006825"/>
      </p:ext>
    </p:extLst>
  </p:cSld>
  <p:clrMapOvr>
    <a:masterClrMapping/>
  </p:clrMapOvr>
  <p:hf sldNum="0"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398713"/>
      </p:ext>
    </p:extLst>
  </p:cSld>
  <p:clrMapOvr>
    <a:masterClrMapping/>
  </p:clrMapOvr>
  <p:hf sldNum="0"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271556"/>
      </p:ext>
    </p:extLst>
  </p:cSld>
  <p:clrMapOvr>
    <a:masterClrMapping/>
  </p:clrMapOvr>
  <p:hf sldNum="0"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Slid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59" y="357809"/>
            <a:ext cx="7983110" cy="3080335"/>
          </a:xfrm>
        </p:spPr>
        <p:txBody>
          <a:bodyPr lIns="0" tIns="0" rIns="0" bIns="0" anchor="b"/>
          <a:lstStyle>
            <a:lvl1pPr algn="l">
              <a:lnSpc>
                <a:spcPts val="5400"/>
              </a:lnSpc>
              <a:defRPr sz="5400" b="1" i="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280160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22749162-63A5-5BF9-895E-B0577A6C4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161510" y="2744546"/>
            <a:ext cx="465456" cy="581432"/>
            <a:chOff x="7843462" y="2744546"/>
            <a:chExt cx="465456" cy="581432"/>
          </a:xfrm>
        </p:grpSpPr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818B4386-1FCF-4ACE-BE25-AF9CC5E2256F}"/>
                </a:ext>
              </a:extLst>
            </p:cNvPr>
            <p:cNvSpPr/>
            <p:nvPr userDrawn="1"/>
          </p:nvSpPr>
          <p:spPr>
            <a:xfrm>
              <a:off x="8217780" y="297384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bg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Graphic 13">
              <a:extLst>
                <a:ext uri="{FF2B5EF4-FFF2-40B4-BE49-F238E27FC236}">
                  <a16:creationId xmlns:a16="http://schemas.microsoft.com/office/drawing/2014/main" id="{19319560-50ED-4963-A2CF-74663239D426}"/>
                </a:ext>
              </a:extLst>
            </p:cNvPr>
            <p:cNvSpPr/>
            <p:nvPr userDrawn="1"/>
          </p:nvSpPr>
          <p:spPr>
            <a:xfrm>
              <a:off x="7859002" y="27445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chemeClr val="bg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Graphic 15">
              <a:extLst>
                <a:ext uri="{FF2B5EF4-FFF2-40B4-BE49-F238E27FC236}">
                  <a16:creationId xmlns:a16="http://schemas.microsoft.com/office/drawing/2014/main" id="{E5ABBDAD-943D-48F3-9C80-B29C48966C79}"/>
                </a:ext>
              </a:extLst>
            </p:cNvPr>
            <p:cNvSpPr/>
            <p:nvPr userDrawn="1"/>
          </p:nvSpPr>
          <p:spPr>
            <a:xfrm>
              <a:off x="7843462" y="31982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bg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09334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Bubbles and Title 1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2897" y="585216"/>
            <a:ext cx="8965094" cy="2276856"/>
          </a:xfrm>
        </p:spPr>
        <p:txBody>
          <a:bodyPr lIns="0" tIns="0" rIns="0" anchor="b"/>
          <a:lstStyle>
            <a:lvl1pPr algn="r">
              <a:lnSpc>
                <a:spcPts val="4800"/>
              </a:lnSpc>
              <a:defRPr sz="4800" b="1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FC9B12A4-113B-B3F6-5926-5C2A6F504AB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71606" y="3205313"/>
            <a:ext cx="3043077" cy="3043083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tIns="914400" anchor="t" anchorCtr="0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40609" y="3127248"/>
            <a:ext cx="6117381" cy="3017520"/>
          </a:xfr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1200"/>
              </a:spcBef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F51D36-DB19-27CD-47E0-A4261648D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8614240">
            <a:off x="3975343" y="2819532"/>
            <a:ext cx="465456" cy="581432"/>
            <a:chOff x="7843462" y="2744546"/>
            <a:chExt cx="465456" cy="581432"/>
          </a:xfrm>
        </p:grpSpPr>
        <p:sp>
          <p:nvSpPr>
            <p:cNvPr id="4" name="Graphic 12">
              <a:extLst>
                <a:ext uri="{FF2B5EF4-FFF2-40B4-BE49-F238E27FC236}">
                  <a16:creationId xmlns:a16="http://schemas.microsoft.com/office/drawing/2014/main" id="{3EFED0E0-17D4-C5B0-09D0-B43338A856B3}"/>
                </a:ext>
              </a:extLst>
            </p:cNvPr>
            <p:cNvSpPr/>
            <p:nvPr userDrawn="1"/>
          </p:nvSpPr>
          <p:spPr>
            <a:xfrm>
              <a:off x="8217780" y="297384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bg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Graphic 13">
              <a:extLst>
                <a:ext uri="{FF2B5EF4-FFF2-40B4-BE49-F238E27FC236}">
                  <a16:creationId xmlns:a16="http://schemas.microsoft.com/office/drawing/2014/main" id="{8F798BBE-9B6F-700D-08A1-09ABC5388CCE}"/>
                </a:ext>
              </a:extLst>
            </p:cNvPr>
            <p:cNvSpPr/>
            <p:nvPr userDrawn="1"/>
          </p:nvSpPr>
          <p:spPr>
            <a:xfrm>
              <a:off x="7859002" y="27445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chemeClr val="bg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Graphic 15">
              <a:extLst>
                <a:ext uri="{FF2B5EF4-FFF2-40B4-BE49-F238E27FC236}">
                  <a16:creationId xmlns:a16="http://schemas.microsoft.com/office/drawing/2014/main" id="{4AE2D1C5-9D85-9049-690C-3AFCE7E2DA56}"/>
                </a:ext>
              </a:extLst>
            </p:cNvPr>
            <p:cNvSpPr/>
            <p:nvPr userDrawn="1"/>
          </p:nvSpPr>
          <p:spPr>
            <a:xfrm>
              <a:off x="7843462" y="31982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bg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0FE75D-ACD3-655E-58A7-8F2C18276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66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936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01-Oct-25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3693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0159" y="640080"/>
            <a:ext cx="10302240" cy="1852046"/>
          </a:xfrm>
        </p:spPr>
        <p:txBody>
          <a:bodyPr lIns="0" tIns="0" rIns="0" bIns="0" anchor="b"/>
          <a:lstStyle>
            <a:lvl1pPr algn="l">
              <a:lnSpc>
                <a:spcPts val="5400"/>
              </a:lnSpc>
              <a:defRPr sz="5400" b="1" i="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80158" y="2588447"/>
            <a:ext cx="7853678" cy="726645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280160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22749162-63A5-5BF9-895E-B0577A6C4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7659974" y="4456458"/>
            <a:ext cx="465456" cy="581432"/>
            <a:chOff x="7843462" y="2744546"/>
            <a:chExt cx="465456" cy="581432"/>
          </a:xfrm>
        </p:grpSpPr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818B4386-1FCF-4ACE-BE25-AF9CC5E2256F}"/>
                </a:ext>
              </a:extLst>
            </p:cNvPr>
            <p:cNvSpPr/>
            <p:nvPr userDrawn="1"/>
          </p:nvSpPr>
          <p:spPr>
            <a:xfrm>
              <a:off x="8217780" y="297384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bg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Graphic 13">
              <a:extLst>
                <a:ext uri="{FF2B5EF4-FFF2-40B4-BE49-F238E27FC236}">
                  <a16:creationId xmlns:a16="http://schemas.microsoft.com/office/drawing/2014/main" id="{19319560-50ED-4963-A2CF-74663239D426}"/>
                </a:ext>
              </a:extLst>
            </p:cNvPr>
            <p:cNvSpPr/>
            <p:nvPr userDrawn="1"/>
          </p:nvSpPr>
          <p:spPr>
            <a:xfrm>
              <a:off x="7859002" y="27445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chemeClr val="bg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Graphic 15">
              <a:extLst>
                <a:ext uri="{FF2B5EF4-FFF2-40B4-BE49-F238E27FC236}">
                  <a16:creationId xmlns:a16="http://schemas.microsoft.com/office/drawing/2014/main" id="{E5ABBDAD-943D-48F3-9C80-B29C48966C79}"/>
                </a:ext>
              </a:extLst>
            </p:cNvPr>
            <p:cNvSpPr/>
            <p:nvPr userDrawn="1"/>
          </p:nvSpPr>
          <p:spPr>
            <a:xfrm>
              <a:off x="7843462" y="31982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bg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5DDB7824-50BA-B12F-AD49-CA8953CA3A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536252" y="3205313"/>
            <a:ext cx="3043077" cy="3043083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tIns="914400" anchor="t" anchorCtr="0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52645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33821-597E-4B4F-8572-5DA1CB1835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950976"/>
            <a:ext cx="6509385" cy="3556730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38D70-8FF5-47D7-A0DD-087A227BC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572000"/>
            <a:ext cx="6481953" cy="1485900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5B485-516D-48B7-AF1D-69AEEA351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01-Oct-25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14DDB-2831-4FF8-9DA7-0449659D7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178F6-65BA-4964-80E2-DB6EA335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263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A45AC-24E0-45A1-90C3-7BF96C3F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018E1-7CA3-4B5E-9683-554FDFC63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5D32D-7150-4DF2-B992-A2B4F5605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01-Oct-25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03F0C-FCA3-464C-B6ED-864DB51E7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41006-DAE1-4326-B1AE-FD527A65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80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B84-BE32-464A-A765-975C21B5C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23" y="952500"/>
            <a:ext cx="6678695" cy="3962398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145C2-97CF-4887-904A-8ADC80525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3860" y="952501"/>
            <a:ext cx="3500440" cy="396239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24559-DA32-4398-A8EE-EED2469D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01-Oct-25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67BE1-F1AC-4732-B52E-1C7D63DE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13C03-DDF0-48C6-B1BF-D28875F82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958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6F411-42B3-4A17-BE7E-861BE7E7D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E0603-F4C0-40AC-A53E-40449D53D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40" y="2029968"/>
            <a:ext cx="5281506" cy="41481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BC5634-2887-4182-A9BE-B382357D4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928" y="2029968"/>
            <a:ext cx="5281506" cy="41481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B6E74-28E1-4684-B515-4265ED7B1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01-Oct-25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375EA-A8F8-485D-A82F-CD85D4C9E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9E4B0-F5E3-407F-A548-B616E7749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30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161A-7627-4D64-AF08-10D702AFE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59" y="950976"/>
            <a:ext cx="10802729" cy="8817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3B6884-07D8-4CC4-BE99-516F1433B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918" y="1832772"/>
            <a:ext cx="5281507" cy="742638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13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2C638-B5A8-4F8C-85AE-33BEAF54C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640" y="2600531"/>
            <a:ext cx="528150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0D1933-A703-4BDC-A697-728E899EED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927" y="1832772"/>
            <a:ext cx="5283202" cy="742638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13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925DBD-4D51-4A2D-B1E4-6D094CD1E8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927" y="2600531"/>
            <a:ext cx="52832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2636E2-E26E-42F7-9E05-3F756C7D1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01-Oct-25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F7281B-0E5C-421E-AFFE-775F57C5D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483462-E410-4DC7-AE53-27AABECFE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421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FA68-31B5-48C5-929A-842FDF0FD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5A2600-419E-46E9-946F-FBDEDBA1D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01-Oct-25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85F9A9-98FF-4653-A570-9F351A1AB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D44457-95F1-4B15-A647-B14F91F7A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748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19EABA-1008-4E49-9184-3A946ECD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01-Oct-25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5C3BD0-269D-4127-B5F7-84B0D8A74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23447-C740-4495-93EC-7252B1B92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906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D1155-71E7-4F0A-BB62-933743CF6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52500"/>
            <a:ext cx="4124084" cy="23622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B6D44-5A1E-4176-8766-4B81E045D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0700" y="952500"/>
            <a:ext cx="5934074" cy="49085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810EC6-11DD-4B5D-A2D2-4DCF73E58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1" y="3429000"/>
            <a:ext cx="4124084" cy="24399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DFCDF-666E-4DB4-A1C0-79D40A007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01-Oct-25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A69AC-15E6-4B19-A59D-DBDBE923D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79F0EE-74DE-4FEC-81E9-E40D53397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452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3CA4F-6508-4AD6-8367-A0288D888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952500"/>
            <a:ext cx="4124084" cy="239791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06BFCD-2F93-4D99-89EA-F0359FB78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2119" y="987425"/>
            <a:ext cx="602218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F4C1F7-1272-41C8-8C29-676316D02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1" y="3429000"/>
            <a:ext cx="4124084" cy="2439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CDD491-0FE6-4B42-AAA6-B698E46F1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01-Oct-25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58F83F-4E9F-4607-A69B-DFC932560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24484-C6E4-4D8A-BDAB-09B1FBB43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93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622329"/>
      </p:ext>
    </p:extLst>
  </p:cSld>
  <p:clrMapOvr>
    <a:masterClrMapping/>
  </p:clrMapOvr>
  <p:hf sldNum="0" hdr="0" ft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07F1B-6F93-4E6E-8C8C-D01A9DEB6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7D2968-FE85-492F-A77B-1771F4EAA8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8641" y="2028826"/>
            <a:ext cx="11094348" cy="402907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92DA2-B1FB-45C6-B10C-141AC2BFB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01-Oct-25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A6D78-CE47-4CA7-B3B6-AFAE5175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DC5C0-8780-4819-A8FC-32A0141D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8806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B8F9A8-05F2-4F79-B689-1FA2F3196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72612" y="952499"/>
            <a:ext cx="2207417" cy="510540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D615BC-61CD-4D59-8E85-B59072E2B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7924" y="952499"/>
            <a:ext cx="8914688" cy="51054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81C46-8CC0-4B79-AF2E-84C86C6A8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01-Oct-25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76817-4D29-4888-B68C-A35F5A069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0B21A-30A9-4173-9E3F-D985B86A3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645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04780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25442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01-Oct-25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DF6D420-0083-906A-8247-FBB074043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15890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063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01-Oct-25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12B604E-4CA6-A586-CA2F-72921B17A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15890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813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16911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812903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313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  <p:sldLayoutId id="2147483779" r:id="rId18"/>
    <p:sldLayoutId id="2147483788" r:id="rId19"/>
    <p:sldLayoutId id="2147483729" r:id="rId2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90E843-90BA-4A7D-8F9F-FFE49387A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950976"/>
            <a:ext cx="10995659" cy="1077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7CA62-9B55-49B4-94B6-EAAF7D5AE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1" y="2028826"/>
            <a:ext cx="10995660" cy="4029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CEA03-AAFA-4A69-A3DA-1DD0EF273F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8729" y="6449535"/>
            <a:ext cx="2983095" cy="30845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4CDE23C7-78A4-413A-A84B-93D4CC0A9EB1}" type="datetimeFigureOut">
              <a:rPr lang="en-US" smtClean="0"/>
              <a:pPr/>
              <a:t>01-Oct-25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97F43-1ECB-4FC2-863E-26CEE24A00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7924" y="1737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7F9D8-4B2E-4871-B2AE-EFC06BE23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0710" y="6449535"/>
            <a:ext cx="932279" cy="30845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2919E4-C488-4107-9EF1-66152F848008}"/>
              </a:ext>
            </a:extLst>
          </p:cNvPr>
          <p:cNvCxnSpPr>
            <a:cxnSpLocks/>
          </p:cNvCxnSpPr>
          <p:nvPr/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F79732-4088-424C-A653-4534E4389443}"/>
              </a:ext>
            </a:extLst>
          </p:cNvPr>
          <p:cNvCxnSpPr>
            <a:cxnSpLocks/>
          </p:cNvCxnSpPr>
          <p:nvPr/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17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3" Type="http://schemas.openxmlformats.org/officeDocument/2006/relationships/image" Target="../media/image6.png"/><Relationship Id="rId7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0.png"/><Relationship Id="rId5" Type="http://schemas.openxmlformats.org/officeDocument/2006/relationships/image" Target="../media/image50.png"/><Relationship Id="rId4" Type="http://schemas.openxmlformats.org/officeDocument/2006/relationships/image" Target="../media/image490.pn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71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13" Type="http://schemas.openxmlformats.org/officeDocument/2006/relationships/image" Target="../media/image70.png"/><Relationship Id="rId3" Type="http://schemas.openxmlformats.org/officeDocument/2006/relationships/image" Target="../media/image6.png"/><Relationship Id="rId7" Type="http://schemas.openxmlformats.org/officeDocument/2006/relationships/image" Target="../media/image67.png"/><Relationship Id="rId12" Type="http://schemas.openxmlformats.org/officeDocument/2006/relationships/image" Target="../media/image6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1.png"/><Relationship Id="rId5" Type="http://schemas.openxmlformats.org/officeDocument/2006/relationships/image" Target="../media/image560.png"/><Relationship Id="rId10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png"/><Relationship Id="rId3" Type="http://schemas.openxmlformats.org/officeDocument/2006/relationships/image" Target="../media/image6.png"/><Relationship Id="rId7" Type="http://schemas.openxmlformats.org/officeDocument/2006/relationships/image" Target="../media/image7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570.png"/><Relationship Id="rId4" Type="http://schemas.openxmlformats.org/officeDocument/2006/relationships/image" Target="../media/image550.png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77.png"/><Relationship Id="rId4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80.png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24.png"/><Relationship Id="rId3" Type="http://schemas.openxmlformats.org/officeDocument/2006/relationships/image" Target="../media/image6.png"/><Relationship Id="rId21" Type="http://schemas.openxmlformats.org/officeDocument/2006/relationships/image" Target="../media/image27.png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17" Type="http://schemas.openxmlformats.org/officeDocument/2006/relationships/image" Target="../media/image23.png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15.png"/><Relationship Id="rId5" Type="http://schemas.openxmlformats.org/officeDocument/2006/relationships/image" Target="../media/image110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Relationship Id="rId14" Type="http://schemas.openxmlformats.org/officeDocument/2006/relationships/image" Target="../media/image19.png"/><Relationship Id="rId22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4.png"/><Relationship Id="rId4" Type="http://schemas.openxmlformats.org/officeDocument/2006/relationships/image" Target="../media/image3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36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54A1FC3-D51F-49C5-A520-3CB3BF1C0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D6A395-8B77-4B2D-AA7E-1B4CE370C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pic>
        <p:nvPicPr>
          <p:cNvPr id="4" name="Picture 3" descr="Molecular network abstract modern background">
            <a:extLst>
              <a:ext uri="{FF2B5EF4-FFF2-40B4-BE49-F238E27FC236}">
                <a16:creationId xmlns:a16="http://schemas.microsoft.com/office/drawing/2014/main" id="{548DB5B5-04B9-8418-628B-0619DAA0C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AD52EC-8350-8F7A-092F-15D13EF909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39" y="952499"/>
            <a:ext cx="10999893" cy="325185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Diagrammatic Monte Carlo for Structure and Reaction Calculations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5372E1-5D0A-4FE4-B20F-D0CF85FD0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3081F5-C318-4421-A7E9-D7F6810B6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3F2AD3F-3778-34F7-1090-60B212E559CA}"/>
              </a:ext>
            </a:extLst>
          </p:cNvPr>
          <p:cNvSpPr txBox="1"/>
          <p:nvPr/>
        </p:nvSpPr>
        <p:spPr>
          <a:xfrm>
            <a:off x="3337897" y="2738616"/>
            <a:ext cx="5336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sng" strike="noStrike" kern="1200" cap="none" spc="0" normalizeH="0" baseline="0" noProof="0" dirty="0">
                <a:ln>
                  <a:noFill/>
                </a:ln>
                <a:solidFill>
                  <a:srgbClr val="E8E8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Stefano Brolli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E8E8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8E8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Carlo Barbieri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E8E8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8E8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Enrico Vigezzi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E8E8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8E8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A48FA8-1C40-DA85-0225-E0504D9E299D}"/>
              </a:ext>
            </a:extLst>
          </p:cNvPr>
          <p:cNvSpPr txBox="1"/>
          <p:nvPr/>
        </p:nvSpPr>
        <p:spPr>
          <a:xfrm>
            <a:off x="1232831" y="3319031"/>
            <a:ext cx="97263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Dipartimento di Fisica “Aldo Pontremoli,” Università degli Studi di Milano, Milan, Italy.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INFN, Sezione di Milano, Milan, Italy.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5127C33A-BABD-0CD9-0684-AFD7200F9F7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" y="3867335"/>
            <a:ext cx="2418581" cy="2418581"/>
          </a:xfrm>
          <a:prstGeom prst="rect">
            <a:avLst/>
          </a:prstGeom>
        </p:spPr>
      </p:pic>
      <p:pic>
        <p:nvPicPr>
          <p:cNvPr id="5" name="Picture 4" descr="A black and blue logo&#10;&#10;AI-generated content may be incorrect.">
            <a:extLst>
              <a:ext uri="{FF2B5EF4-FFF2-40B4-BE49-F238E27FC236}">
                <a16:creationId xmlns:a16="http://schemas.microsoft.com/office/drawing/2014/main" id="{09E86A93-1099-16D9-2024-8D4461AFE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121" y="4632339"/>
            <a:ext cx="6388620" cy="157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23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41FB18-9A53-F981-FBB2-DDCDC469D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DF33BE11-B166-C958-A91C-7AE253E94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" y="6102283"/>
            <a:ext cx="732843" cy="732843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BA0B8A13-1274-4FD5-35A7-CCFCE3567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792" y="6079411"/>
            <a:ext cx="1331208" cy="7785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A223F2-5251-A5EB-D788-F2738661470C}"/>
                  </a:ext>
                </a:extLst>
              </p:cNvPr>
              <p:cNvSpPr txBox="1"/>
              <p:nvPr/>
            </p:nvSpPr>
            <p:spPr>
              <a:xfrm>
                <a:off x="175437" y="117682"/>
                <a:ext cx="11849986" cy="7634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sz="4000" b="1" i="0" u="none" strike="noStrike" kern="1200" cap="all" spc="0" normalizeH="0" baseline="0" noProof="0" dirty="0">
                    <a:ln>
                      <a:noFill/>
                    </a:ln>
                    <a:solidFill>
                      <a:schemeClr val="tx2">
                        <a:lumMod val="25000"/>
                      </a:schemeClr>
                    </a:solidFill>
                    <a:effectLst/>
                    <a:uLnTx/>
                    <a:uFillTx/>
                    <a:latin typeface="Tw Cen MT" panose="020B0602020104020603"/>
                    <a:ea typeface="+mj-ea"/>
                    <a:cs typeface="+mj-cs"/>
                  </a:rPr>
                  <a:t>Dealing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4000" b="1" i="1" u="none" strike="noStrike" kern="1200" cap="all" spc="0" normalizeH="0" baseline="0" noProof="0" smtClean="0">
                            <a:ln>
                              <a:noFill/>
                            </a:ln>
                            <a:solidFill>
                              <a:schemeClr val="tx2">
                                <a:lumMod val="2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4000" b="1" i="1" u="none" strike="noStrike" kern="1200" cap="all" spc="0" normalizeH="0" baseline="0" noProof="0" smtClean="0">
                            <a:ln>
                              <a:noFill/>
                            </a:ln>
                            <a:solidFill>
                              <a:schemeClr val="tx2">
                                <a:lumMod val="2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𝒁</m:t>
                        </m:r>
                      </m:e>
                      <m:sub>
                        <m:r>
                          <a:rPr kumimoji="0" lang="en-US" sz="4000" b="1" i="1" u="none" strike="noStrike" kern="1200" cap="all" spc="0" normalizeH="0" baseline="0" noProof="0" smtClean="0">
                            <a:ln>
                              <a:noFill/>
                            </a:ln>
                            <a:solidFill>
                              <a:schemeClr val="tx2">
                                <a:lumMod val="2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𝜶𝜷</m:t>
                        </m:r>
                      </m:sub>
                    </m:sSub>
                  </m:oMath>
                </a14:m>
                <a:endParaRPr lang="en-US" dirty="0">
                  <a:solidFill>
                    <a:schemeClr val="tx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A223F2-5251-A5EB-D788-F27386614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37" y="117682"/>
                <a:ext cx="11849986" cy="763414"/>
              </a:xfrm>
              <a:prstGeom prst="rect">
                <a:avLst/>
              </a:prstGeom>
              <a:blipFill>
                <a:blip r:embed="rId4"/>
                <a:stretch>
                  <a:fillRect t="-14286" b="-25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376E3F4-192D-04EB-E47F-783ED5CD9CF8}"/>
                  </a:ext>
                </a:extLst>
              </p:cNvPr>
              <p:cNvSpPr txBox="1"/>
              <p:nvPr/>
            </p:nvSpPr>
            <p:spPr>
              <a:xfrm>
                <a:off x="598168" y="960985"/>
                <a:ext cx="5040631" cy="9025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</m:sSub>
                      <m:func>
                        <m:func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𝑖𝑎𝑟𝑔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𝛼𝛽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)]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𝒯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Σ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376E3F4-192D-04EB-E47F-783ED5CD9C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68" y="960985"/>
                <a:ext cx="5040631" cy="9025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31562E4-0FB2-B74C-2D9F-E4B45294E049}"/>
                  </a:ext>
                </a:extLst>
              </p:cNvPr>
              <p:cNvSpPr txBox="1"/>
              <p:nvPr/>
            </p:nvSpPr>
            <p:spPr>
              <a:xfrm>
                <a:off x="1370072" y="2077687"/>
                <a:ext cx="3005226" cy="81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nary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𝑑𝐶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|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𝛼𝛽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)|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31562E4-0FB2-B74C-2D9F-E4B45294E0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072" y="2077687"/>
                <a:ext cx="3005226" cy="81887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1CF636FE-532F-1D62-577B-4DD0F3A5E58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356015" y="1781321"/>
            <a:ext cx="614798" cy="383933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3E738B4-960B-EDEB-FE8B-5D040037A414}"/>
                  </a:ext>
                </a:extLst>
              </p:cNvPr>
              <p:cNvSpPr txBox="1"/>
              <p:nvPr/>
            </p:nvSpPr>
            <p:spPr>
              <a:xfrm>
                <a:off x="598168" y="3055945"/>
                <a:ext cx="11126972" cy="707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Clr>
                    <a:schemeClr val="accent1"/>
                  </a:buClr>
                </a:pPr>
                <a:r>
                  <a:rPr lang="en-US" dirty="0">
                    <a:solidFill>
                      <a:schemeClr val="bg1"/>
                    </a:solidFill>
                  </a:rPr>
                  <a:t>If the weight of a subset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of diagrams is known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𝛼𝛽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), we can use the number of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is visited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𝒩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) to compute the normalization.</a:t>
                </a:r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3E738B4-960B-EDEB-FE8B-5D040037A4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68" y="3055945"/>
                <a:ext cx="11126972" cy="707181"/>
              </a:xfrm>
              <a:prstGeom prst="rect">
                <a:avLst/>
              </a:prstGeom>
              <a:blipFill>
                <a:blip r:embed="rId7"/>
                <a:stretch>
                  <a:fillRect l="-438" t="-3448" b="-12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00D8029-0D82-3396-2C11-610416B3F94E}"/>
                  </a:ext>
                </a:extLst>
              </p:cNvPr>
              <p:cNvSpPr txBox="1"/>
              <p:nvPr/>
            </p:nvSpPr>
            <p:spPr>
              <a:xfrm>
                <a:off x="598168" y="4086524"/>
                <a:ext cx="1761060" cy="738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𝒩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e>
                      </m:func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𝛼𝛽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𝛼𝛽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br>
                  <a:rPr lang="en-US" i="1" dirty="0">
                    <a:latin typeface="Cambria Math" panose="02040503050406030204" pitchFamily="18" charset="0"/>
                  </a:rPr>
                </a:br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00D8029-0D82-3396-2C11-610416B3F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68" y="4086524"/>
                <a:ext cx="1761060" cy="73802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B3DF67E-8574-111B-3C6D-38B89E2AF1DA}"/>
                  </a:ext>
                </a:extLst>
              </p:cNvPr>
              <p:cNvSpPr txBox="1"/>
              <p:nvPr/>
            </p:nvSpPr>
            <p:spPr>
              <a:xfrm>
                <a:off x="598168" y="5071415"/>
                <a:ext cx="5225414" cy="9025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𝛼𝛽</m:t>
                              </m:r>
                            </m:sub>
                          </m:sSub>
                        </m:sub>
                      </m:sSub>
                      <m:func>
                        <m:func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𝒩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𝑖𝑎𝑟𝑔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𝛼𝛽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)]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𝒯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Σ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B3DF67E-8574-111B-3C6D-38B89E2AF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68" y="5071415"/>
                <a:ext cx="5225414" cy="90255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729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709B96-896C-0E18-A268-862816D48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315527D2-94A3-C1F7-6CC8-6FDD21732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" y="6102283"/>
            <a:ext cx="732843" cy="732843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605B2315-729E-AA00-1A14-B39F8701D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792" y="6079411"/>
            <a:ext cx="1331208" cy="7785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214F69-13D0-6F9F-5B12-4511A4145950}"/>
              </a:ext>
            </a:extLst>
          </p:cNvPr>
          <p:cNvSpPr txBox="1"/>
          <p:nvPr/>
        </p:nvSpPr>
        <p:spPr>
          <a:xfrm>
            <a:off x="3658818" y="154896"/>
            <a:ext cx="48743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cap="all" dirty="0">
                <a:solidFill>
                  <a:schemeClr val="tx2">
                    <a:lumMod val="25000"/>
                  </a:schemeClr>
                </a:solidFill>
                <a:latin typeface="Tw Cen MT" panose="020B0602020104020603"/>
                <a:ea typeface="+mj-ea"/>
                <a:cs typeface="+mj-cs"/>
              </a:rPr>
              <a:t>Richardson model</a:t>
            </a:r>
            <a:endParaRPr lang="en-US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9BB7BF7-1B19-886A-04CB-EEF59D9AA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22" y="2331477"/>
            <a:ext cx="3863206" cy="35104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43661ED-C0CE-F4CE-C7DA-C5F580C58B1F}"/>
                  </a:ext>
                </a:extLst>
              </p:cNvPr>
              <p:cNvSpPr txBox="1"/>
              <p:nvPr/>
            </p:nvSpPr>
            <p:spPr>
              <a:xfrm>
                <a:off x="620556" y="1016121"/>
                <a:ext cx="5297209" cy="901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=↑,↓</m:t>
                              </m:r>
                            </m:sub>
                            <m:sup/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𝑝𝑠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𝑝𝑠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43661ED-C0CE-F4CE-C7DA-C5F580C58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556" y="1016121"/>
                <a:ext cx="5297209" cy="9016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AB6476A0-A2ED-1239-3B09-6C3D2D875D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4320" y="1706526"/>
            <a:ext cx="6051140" cy="23129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38282-7280-094D-6FD0-ADE8D26092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4320" y="4141381"/>
            <a:ext cx="6231176" cy="210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E1C400-D5EC-9C74-B094-2C24CBA45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0DCDFE73-4513-2D24-8615-B8DDAAFA0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" y="6102283"/>
            <a:ext cx="732843" cy="732843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4CD01DC2-FACF-F786-2347-C43D8F644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792" y="6079411"/>
            <a:ext cx="1331208" cy="7785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37FC4E7-270C-2BC4-E7E1-CF45FDBD2BF4}"/>
              </a:ext>
            </a:extLst>
          </p:cNvPr>
          <p:cNvSpPr txBox="1"/>
          <p:nvPr/>
        </p:nvSpPr>
        <p:spPr>
          <a:xfrm>
            <a:off x="1562986" y="154896"/>
            <a:ext cx="80382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cap="all" dirty="0">
                <a:solidFill>
                  <a:schemeClr val="tx2">
                    <a:lumMod val="25000"/>
                  </a:schemeClr>
                </a:solidFill>
                <a:latin typeface="Tw Cen MT" panose="020B0602020104020603"/>
                <a:ea typeface="+mj-ea"/>
                <a:cs typeface="+mj-cs"/>
              </a:rPr>
              <a:t>Richardson model: Self-energy</a:t>
            </a:r>
            <a:endParaRPr lang="en-US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DA4528-0399-B5F5-5D75-38513A3F5D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450" y="862443"/>
            <a:ext cx="8375100" cy="51331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05B987E-B34A-10C0-631C-1E8C04F71672}"/>
                  </a:ext>
                </a:extLst>
              </p:cNvPr>
              <p:cNvSpPr txBox="1"/>
              <p:nvPr/>
            </p:nvSpPr>
            <p:spPr>
              <a:xfrm>
                <a:off x="6711436" y="1749056"/>
                <a:ext cx="112173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=0.3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=0.1</m:t>
                      </m:r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05B987E-B34A-10C0-631C-1E8C04F71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1436" y="1749056"/>
                <a:ext cx="1121735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2595842-1570-A099-F1DB-712A939AC485}"/>
              </a:ext>
            </a:extLst>
          </p:cNvPr>
          <p:cNvSpPr txBox="1"/>
          <p:nvPr/>
        </p:nvSpPr>
        <p:spPr>
          <a:xfrm>
            <a:off x="4213227" y="6083922"/>
            <a:ext cx="4996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SB, C. Barbieri, and E. </a:t>
            </a:r>
            <a:r>
              <a:rPr lang="en-US" sz="1400" i="1" dirty="0" err="1">
                <a:solidFill>
                  <a:schemeClr val="bg1"/>
                </a:solidFill>
              </a:rPr>
              <a:t>Vigezzi</a:t>
            </a:r>
            <a:r>
              <a:rPr lang="en-US" sz="1400" i="1" dirty="0">
                <a:solidFill>
                  <a:schemeClr val="bg1"/>
                </a:solidFill>
              </a:rPr>
              <a:t>, Phys. Rev. Lett. 134, 182502 (2025)</a:t>
            </a:r>
          </a:p>
        </p:txBody>
      </p:sp>
    </p:spTree>
    <p:extLst>
      <p:ext uri="{BB962C8B-B14F-4D97-AF65-F5344CB8AC3E}">
        <p14:creationId xmlns:p14="http://schemas.microsoft.com/office/powerpoint/2010/main" val="1888822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520FF7-7F8F-8B4E-3958-801D95C09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AEAC2AC-7DD0-CCB3-6646-5AE0C822E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907" y="862782"/>
            <a:ext cx="8133347" cy="5138052"/>
          </a:xfrm>
          <a:prstGeom prst="rect">
            <a:avLst/>
          </a:prstGeom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EAFA954E-79E3-268A-8121-BDD0A5486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" y="6102283"/>
            <a:ext cx="732843" cy="732843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B526CCAB-B927-BF01-E30D-8095F3576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792" y="6079411"/>
            <a:ext cx="1331208" cy="7785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54C115-3DC7-D255-349B-F312E05C7F67}"/>
              </a:ext>
            </a:extLst>
          </p:cNvPr>
          <p:cNvSpPr txBox="1"/>
          <p:nvPr/>
        </p:nvSpPr>
        <p:spPr>
          <a:xfrm>
            <a:off x="53162" y="154896"/>
            <a:ext cx="121388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cap="all" dirty="0">
                <a:solidFill>
                  <a:schemeClr val="tx2">
                    <a:lumMod val="25000"/>
                  </a:schemeClr>
                </a:solidFill>
                <a:latin typeface="Tw Cen MT" panose="020B0602020104020603"/>
                <a:ea typeface="+mj-ea"/>
                <a:cs typeface="+mj-cs"/>
              </a:rPr>
              <a:t>Richardson model: Ground state energy</a:t>
            </a:r>
            <a:endParaRPr lang="en-US" dirty="0">
              <a:solidFill>
                <a:schemeClr val="tx2">
                  <a:lumMod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E432486-C0C1-6997-9662-517AD704477F}"/>
                  </a:ext>
                </a:extLst>
              </p:cNvPr>
              <p:cNvSpPr txBox="1"/>
              <p:nvPr/>
            </p:nvSpPr>
            <p:spPr>
              <a:xfrm>
                <a:off x="3239541" y="4056320"/>
                <a:ext cx="13746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=0.3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=0.1</m:t>
                      </m:r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E432486-C0C1-6997-9662-517AD7044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9541" y="4056320"/>
                <a:ext cx="1374624" cy="646331"/>
              </a:xfrm>
              <a:prstGeom prst="rect">
                <a:avLst/>
              </a:prstGeom>
              <a:blipFill>
                <a:blip r:embed="rId5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3EDA264-9854-36A1-5A59-49E180452C51}"/>
              </a:ext>
            </a:extLst>
          </p:cNvPr>
          <p:cNvSpPr txBox="1"/>
          <p:nvPr/>
        </p:nvSpPr>
        <p:spPr>
          <a:xfrm>
            <a:off x="3597791" y="6160927"/>
            <a:ext cx="4996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SB, C. Barbieri, and E. </a:t>
            </a:r>
            <a:r>
              <a:rPr lang="en-US" sz="1400" i="1" dirty="0" err="1">
                <a:solidFill>
                  <a:schemeClr val="bg1"/>
                </a:solidFill>
              </a:rPr>
              <a:t>Vigezzi</a:t>
            </a:r>
            <a:r>
              <a:rPr lang="en-US" sz="1400" i="1" dirty="0">
                <a:solidFill>
                  <a:schemeClr val="bg1"/>
                </a:solidFill>
              </a:rPr>
              <a:t>, Phys. Rev. Lett. 134, 182502 (2025)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DD48FF-CDDF-2776-412A-1174B27036E9}"/>
              </a:ext>
            </a:extLst>
          </p:cNvPr>
          <p:cNvSpPr txBox="1"/>
          <p:nvPr/>
        </p:nvSpPr>
        <p:spPr>
          <a:xfrm>
            <a:off x="6134889" y="1570668"/>
            <a:ext cx="351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(state of the art in NP)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1401E0-C129-B54B-DA4A-B6734933444D}"/>
              </a:ext>
            </a:extLst>
          </p:cNvPr>
          <p:cNvSpPr txBox="1"/>
          <p:nvPr/>
        </p:nvSpPr>
        <p:spPr>
          <a:xfrm>
            <a:off x="9371730" y="949621"/>
            <a:ext cx="1839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(at half filling)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4FF41B-985F-07D0-8D75-FED9B99D749E}"/>
              </a:ext>
            </a:extLst>
          </p:cNvPr>
          <p:cNvSpPr txBox="1"/>
          <p:nvPr/>
        </p:nvSpPr>
        <p:spPr>
          <a:xfrm>
            <a:off x="6274599" y="5572694"/>
            <a:ext cx="3323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(Dimension of the model space)</a:t>
            </a:r>
          </a:p>
        </p:txBody>
      </p:sp>
    </p:spTree>
    <p:extLst>
      <p:ext uri="{BB962C8B-B14F-4D97-AF65-F5344CB8AC3E}">
        <p14:creationId xmlns:p14="http://schemas.microsoft.com/office/powerpoint/2010/main" val="828105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80AB14-E418-012F-5F04-5A9BA67D7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CAFC95C4-0835-0214-0474-6F54B4E9E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" y="6102283"/>
            <a:ext cx="732843" cy="732843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08366FD6-C235-B4C9-F2BC-8A4213A89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792" y="6079411"/>
            <a:ext cx="1331208" cy="7785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C74228-E90E-EC61-3CE8-36AD56A22DF1}"/>
              </a:ext>
            </a:extLst>
          </p:cNvPr>
          <p:cNvSpPr txBox="1"/>
          <p:nvPr/>
        </p:nvSpPr>
        <p:spPr>
          <a:xfrm>
            <a:off x="53162" y="154896"/>
            <a:ext cx="121388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cap="all" dirty="0">
                <a:solidFill>
                  <a:schemeClr val="tx2">
                    <a:lumMod val="25000"/>
                  </a:schemeClr>
                </a:solidFill>
                <a:latin typeface="Tw Cen MT" panose="020B0602020104020603"/>
                <a:ea typeface="+mj-ea"/>
                <a:cs typeface="+mj-cs"/>
              </a:rPr>
              <a:t>Chiral potentials</a:t>
            </a:r>
            <a:endParaRPr lang="en-US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318450-FCDF-5239-A418-29E5FD6E6D79}"/>
              </a:ext>
            </a:extLst>
          </p:cNvPr>
          <p:cNvSpPr txBox="1"/>
          <p:nvPr/>
        </p:nvSpPr>
        <p:spPr>
          <a:xfrm>
            <a:off x="598169" y="1082565"/>
            <a:ext cx="10343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To our knowledge </a:t>
            </a:r>
            <a:r>
              <a:rPr lang="en-US" dirty="0" err="1">
                <a:solidFill>
                  <a:schemeClr val="bg1"/>
                </a:solidFill>
              </a:rPr>
              <a:t>DiagMC</a:t>
            </a:r>
            <a:r>
              <a:rPr lang="en-US" dirty="0">
                <a:solidFill>
                  <a:schemeClr val="bg1"/>
                </a:solidFill>
              </a:rPr>
              <a:t> calculations with such difficult potentials have never been attempted.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They require a much more complicated updating scheme that can keep track of all the conservation laws at each vertex.</a:t>
            </a: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304F3D4-8613-8735-0E15-829DFA45E2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6005" y="2572273"/>
            <a:ext cx="2181291" cy="1664801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46FFB97-A537-4762-7543-F5CCD5A0C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90214" y="2537636"/>
            <a:ext cx="2934586" cy="1734074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37A7F67C-8161-073A-69D4-673A895903A3}"/>
              </a:ext>
            </a:extLst>
          </p:cNvPr>
          <p:cNvSpPr/>
          <p:nvPr/>
        </p:nvSpPr>
        <p:spPr>
          <a:xfrm>
            <a:off x="3524693" y="3098987"/>
            <a:ext cx="1057939" cy="61137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568D615A-8EEA-E9B9-76A5-E20E1252CBBC}"/>
              </a:ext>
            </a:extLst>
          </p:cNvPr>
          <p:cNvSpPr/>
          <p:nvPr/>
        </p:nvSpPr>
        <p:spPr>
          <a:xfrm>
            <a:off x="3524692" y="5341349"/>
            <a:ext cx="1057939" cy="61137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B086A77-BABE-B5CB-3BBB-ED43CE40E7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1565" y="4348716"/>
            <a:ext cx="1515731" cy="2341400"/>
          </a:xfrm>
          <a:prstGeom prst="rect">
            <a:avLst/>
          </a:prstGeom>
        </p:spPr>
      </p:pic>
      <p:pic>
        <p:nvPicPr>
          <p:cNvPr id="21" name="Picture 20" descr="A computer screen shot of a drawing&#10;&#10;AI-generated content may be incorrect.">
            <a:extLst>
              <a:ext uri="{FF2B5EF4-FFF2-40B4-BE49-F238E27FC236}">
                <a16:creationId xmlns:a16="http://schemas.microsoft.com/office/drawing/2014/main" id="{8852FE42-0C34-CA67-4087-57F0DEF5BA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8191" y="4526452"/>
            <a:ext cx="1682011" cy="224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0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C73D96-27FC-C9DB-023A-22DE6CD0C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457B7A7D-B7B6-9F85-69D1-893D14887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" y="6102283"/>
            <a:ext cx="732843" cy="732843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5F279A6B-D9FC-7C80-CDB7-6D51B4E76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792" y="6079411"/>
            <a:ext cx="1331208" cy="7785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4AE886-A5F6-9A30-CEB3-0A5EC3CE1D87}"/>
              </a:ext>
            </a:extLst>
          </p:cNvPr>
          <p:cNvSpPr txBox="1"/>
          <p:nvPr/>
        </p:nvSpPr>
        <p:spPr>
          <a:xfrm>
            <a:off x="0" y="154896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cap="all" dirty="0">
                <a:solidFill>
                  <a:schemeClr val="tx2">
                    <a:lumMod val="25000"/>
                  </a:schemeClr>
                </a:solidFill>
                <a:latin typeface="Tw Cen MT" panose="020B0602020104020603"/>
                <a:ea typeface="+mj-ea"/>
                <a:cs typeface="+mj-cs"/>
              </a:rPr>
              <a:t>Second order results</a:t>
            </a:r>
            <a:endParaRPr lang="en-US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824D29B-C322-542F-8753-2F1BAB36F1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045" t="1945" r="1363" b="2904"/>
          <a:stretch>
            <a:fillRect/>
          </a:stretch>
        </p:blipFill>
        <p:spPr>
          <a:xfrm>
            <a:off x="2296809" y="862782"/>
            <a:ext cx="7598381" cy="56138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BD60D35-EC00-598D-B9B1-1CC8DC6D2C96}"/>
                  </a:ext>
                </a:extLst>
              </p:cNvPr>
              <p:cNvSpPr txBox="1"/>
              <p:nvPr/>
            </p:nvSpPr>
            <p:spPr>
              <a:xfrm>
                <a:off x="6244834" y="1611469"/>
                <a:ext cx="4419621" cy="1061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schemeClr val="bg1"/>
                            </a:solidFill>
                            <a:latin typeface="+mj-lt"/>
                            <a:ea typeface="Cambria" panose="02040503050406030204" pitchFamily="18" charset="0"/>
                          </a:rPr>
                          <m:t>N</m:t>
                        </m:r>
                      </m:e>
                      <m:sup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schemeClr val="bg1"/>
                            </a:solidFill>
                            <a:latin typeface="+mj-lt"/>
                            <a:ea typeface="Cambria" panose="02040503050406030204" pitchFamily="18" charset="0"/>
                          </a:rPr>
                          <m:t>3</m:t>
                        </m:r>
                      </m:sup>
                    </m:sSup>
                    <m:r>
                      <m:rPr>
                        <m:nor/>
                      </m:rPr>
                      <a:rPr lang="en-US" sz="2000" b="0" i="0" smtClean="0">
                        <a:solidFill>
                          <a:schemeClr val="bg1"/>
                        </a:solidFill>
                        <a:latin typeface="+mj-lt"/>
                        <a:ea typeface="Cambria" panose="02040503050406030204" pitchFamily="18" charset="0"/>
                      </a:rPr>
                      <m:t>LO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+mj-lt"/>
                    <a:ea typeface="Cambria" panose="02040503050406030204" pitchFamily="18" charset="0"/>
                  </a:rPr>
                  <a:t>-</a:t>
                </a:r>
                <a:r>
                  <a:rPr lang="en-US" sz="2000" dirty="0" err="1">
                    <a:solidFill>
                      <a:schemeClr val="bg1"/>
                    </a:solidFill>
                    <a:latin typeface="+mj-lt"/>
                    <a:ea typeface="Cambria" panose="02040503050406030204" pitchFamily="18" charset="0"/>
                  </a:rPr>
                  <a:t>srg</a:t>
                </a:r>
                <a:r>
                  <a:rPr lang="en-US" sz="2000" dirty="0">
                    <a:solidFill>
                      <a:schemeClr val="bg1"/>
                    </a:solidFill>
                    <a:latin typeface="+mj-lt"/>
                    <a:ea typeface="Cambria" panose="020405030504060302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=1.8 </m:t>
                    </m:r>
                    <m:sSup>
                      <m:sSupPr>
                        <m:ctrlP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b="0" i="0" dirty="0" smtClean="0">
                            <a:solidFill>
                              <a:schemeClr val="bg1"/>
                            </a:solidFill>
                            <a:latin typeface="+mj-lt"/>
                          </a:rPr>
                          <m:t>fm</m:t>
                        </m:r>
                      </m:e>
                      <m:sup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+mj-lt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ℏ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=20 </m:t>
                      </m:r>
                      <m:r>
                        <m:rPr>
                          <m:nor/>
                        </m:rPr>
                        <a:rPr lang="en-US" sz="2000" b="0" i="0" smtClean="0">
                          <a:solidFill>
                            <a:schemeClr val="bg1"/>
                          </a:solidFill>
                          <a:latin typeface="+mj-lt"/>
                          <a:ea typeface="Cambria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+mj-lt"/>
                    <a:ea typeface="Cambria" panose="02040503050406030204" pitchFamily="18" charset="0"/>
                  </a:rPr>
                  <a:t>[EMN(500)]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BD60D35-EC00-598D-B9B1-1CC8DC6D2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834" y="1611469"/>
                <a:ext cx="4419621" cy="1061316"/>
              </a:xfrm>
              <a:prstGeom prst="rect">
                <a:avLst/>
              </a:prstGeom>
              <a:blipFill>
                <a:blip r:embed="rId6"/>
                <a:stretch>
                  <a:fillRect b="-9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E846DA-AA38-1AA1-2D70-754BB3E1DDA0}"/>
                  </a:ext>
                </a:extLst>
              </p:cNvPr>
              <p:cNvSpPr txBox="1"/>
              <p:nvPr/>
            </p:nvSpPr>
            <p:spPr>
              <a:xfrm>
                <a:off x="646556" y="1897737"/>
                <a:ext cx="12542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2000" i="1" dirty="0"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E846DA-AA38-1AA1-2D70-754BB3E1D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556" y="1897737"/>
                <a:ext cx="1254287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235A71A-F800-934E-1562-5BAAF0B25A6E}"/>
              </a:ext>
            </a:extLst>
          </p:cNvPr>
          <p:cNvSpPr txBox="1"/>
          <p:nvPr/>
        </p:nvSpPr>
        <p:spPr>
          <a:xfrm>
            <a:off x="786005" y="883182"/>
            <a:ext cx="1351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aseline="30000" dirty="0">
                <a:solidFill>
                  <a:schemeClr val="bg1"/>
                </a:solidFill>
                <a:latin typeface="+mj-lt"/>
              </a:rPr>
              <a:t>16</a:t>
            </a:r>
            <a:r>
              <a:rPr lang="en-US" sz="4000" dirty="0">
                <a:solidFill>
                  <a:schemeClr val="bg1"/>
                </a:solidFill>
                <a:latin typeface="+mj-lt"/>
              </a:rPr>
              <a:t>O</a:t>
            </a:r>
            <a:endParaRPr lang="en-US" sz="4000" baseline="30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3584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26DA98-BB4C-7331-DDFA-8FCCE8C0B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A3CE93B6-4FC8-7ED0-B24F-640E348C3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" y="6102283"/>
            <a:ext cx="732843" cy="732843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E4083D98-D441-25D5-88EF-6C059CD18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792" y="6079411"/>
            <a:ext cx="1331208" cy="7785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963166-C623-3855-68B7-97ACE8D18FEE}"/>
              </a:ext>
            </a:extLst>
          </p:cNvPr>
          <p:cNvSpPr txBox="1"/>
          <p:nvPr/>
        </p:nvSpPr>
        <p:spPr>
          <a:xfrm>
            <a:off x="0" y="154896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cap="all" dirty="0">
                <a:solidFill>
                  <a:schemeClr val="tx2">
                    <a:lumMod val="25000"/>
                  </a:schemeClr>
                </a:solidFill>
                <a:latin typeface="Tw Cen MT" panose="020B0602020104020603"/>
                <a:ea typeface="+mj-ea"/>
                <a:cs typeface="+mj-cs"/>
              </a:rPr>
              <a:t>Third order results</a:t>
            </a:r>
            <a:endParaRPr lang="en-US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4FD1ECC-2922-781B-28CA-DF6332123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197" t="1691" r="1212" b="2349"/>
          <a:stretch>
            <a:fillRect/>
          </a:stretch>
        </p:blipFill>
        <p:spPr>
          <a:xfrm>
            <a:off x="2236123" y="883182"/>
            <a:ext cx="7719753" cy="5751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E104DF6-5CDC-6188-E965-1B5106BEC9D2}"/>
                  </a:ext>
                </a:extLst>
              </p:cNvPr>
              <p:cNvSpPr txBox="1"/>
              <p:nvPr/>
            </p:nvSpPr>
            <p:spPr>
              <a:xfrm>
                <a:off x="2678277" y="1116239"/>
                <a:ext cx="4419621" cy="1061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schemeClr val="bg1"/>
                            </a:solidFill>
                            <a:latin typeface="+mj-lt"/>
                            <a:ea typeface="Cambria" panose="02040503050406030204" pitchFamily="18" charset="0"/>
                          </a:rPr>
                          <m:t>N</m:t>
                        </m:r>
                      </m:e>
                      <m:sup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schemeClr val="bg1"/>
                            </a:solidFill>
                            <a:latin typeface="+mj-lt"/>
                            <a:ea typeface="Cambria" panose="02040503050406030204" pitchFamily="18" charset="0"/>
                          </a:rPr>
                          <m:t>3</m:t>
                        </m:r>
                      </m:sup>
                    </m:sSup>
                    <m:r>
                      <m:rPr>
                        <m:nor/>
                      </m:rPr>
                      <a:rPr lang="en-US" sz="2000" b="0" i="0" smtClean="0">
                        <a:solidFill>
                          <a:schemeClr val="bg1"/>
                        </a:solidFill>
                        <a:latin typeface="+mj-lt"/>
                        <a:ea typeface="Cambria" panose="02040503050406030204" pitchFamily="18" charset="0"/>
                      </a:rPr>
                      <m:t>LO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+mj-lt"/>
                    <a:ea typeface="Cambria" panose="02040503050406030204" pitchFamily="18" charset="0"/>
                  </a:rPr>
                  <a:t>-</a:t>
                </a:r>
                <a:r>
                  <a:rPr lang="en-US" sz="2000" dirty="0" err="1">
                    <a:solidFill>
                      <a:schemeClr val="bg1"/>
                    </a:solidFill>
                    <a:latin typeface="+mj-lt"/>
                    <a:ea typeface="Cambria" panose="02040503050406030204" pitchFamily="18" charset="0"/>
                  </a:rPr>
                  <a:t>srg</a:t>
                </a:r>
                <a:r>
                  <a:rPr lang="en-US" sz="2000" dirty="0">
                    <a:solidFill>
                      <a:schemeClr val="bg1"/>
                    </a:solidFill>
                    <a:latin typeface="+mj-lt"/>
                    <a:ea typeface="Cambria" panose="020405030504060302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=1.8 </m:t>
                    </m:r>
                    <m:sSup>
                      <m:sSupPr>
                        <m:ctrlP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b="0" i="0" dirty="0" smtClean="0">
                            <a:solidFill>
                              <a:schemeClr val="bg1"/>
                            </a:solidFill>
                            <a:latin typeface="+mj-lt"/>
                          </a:rPr>
                          <m:t>fm</m:t>
                        </m:r>
                      </m:e>
                      <m:sup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+mj-lt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ℏ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=20 </m:t>
                      </m:r>
                      <m:r>
                        <m:rPr>
                          <m:nor/>
                        </m:rPr>
                        <a:rPr lang="en-US" sz="2000" b="0" i="0" smtClean="0">
                          <a:solidFill>
                            <a:schemeClr val="bg1"/>
                          </a:solidFill>
                          <a:latin typeface="+mj-lt"/>
                          <a:ea typeface="Cambria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+mj-lt"/>
                    <a:ea typeface="Cambria" panose="02040503050406030204" pitchFamily="18" charset="0"/>
                  </a:rPr>
                  <a:t>[EMN(500)]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E104DF6-5CDC-6188-E965-1B5106BEC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277" y="1116239"/>
                <a:ext cx="4419621" cy="1061316"/>
              </a:xfrm>
              <a:prstGeom prst="rect">
                <a:avLst/>
              </a:prstGeom>
              <a:blipFill>
                <a:blip r:embed="rId6"/>
                <a:stretch>
                  <a:fillRect b="-9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7DCF2A6-9196-D1BA-AF01-140A6C81917A}"/>
                  </a:ext>
                </a:extLst>
              </p:cNvPr>
              <p:cNvSpPr txBox="1"/>
              <p:nvPr/>
            </p:nvSpPr>
            <p:spPr>
              <a:xfrm>
                <a:off x="655347" y="1930988"/>
                <a:ext cx="13517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2000" i="1" dirty="0"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7DCF2A6-9196-D1BA-AF01-140A6C8191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47" y="1930988"/>
                <a:ext cx="1351722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E4BE50E-280F-8903-75D2-E18E5F575934}"/>
              </a:ext>
            </a:extLst>
          </p:cNvPr>
          <p:cNvSpPr txBox="1"/>
          <p:nvPr/>
        </p:nvSpPr>
        <p:spPr>
          <a:xfrm>
            <a:off x="786005" y="883182"/>
            <a:ext cx="1351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aseline="30000" dirty="0">
                <a:solidFill>
                  <a:schemeClr val="bg1"/>
                </a:solidFill>
                <a:latin typeface="+mj-lt"/>
              </a:rPr>
              <a:t>16</a:t>
            </a:r>
            <a:r>
              <a:rPr lang="en-US" sz="4000" dirty="0">
                <a:solidFill>
                  <a:schemeClr val="bg1"/>
                </a:solidFill>
                <a:latin typeface="+mj-lt"/>
              </a:rPr>
              <a:t>O</a:t>
            </a:r>
            <a:endParaRPr lang="en-US" sz="4000" baseline="30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0393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3E093A-6B0C-B091-9D80-7E3243019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5ED836AD-0100-A47B-6978-8D0C094F4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" y="6102283"/>
            <a:ext cx="732843" cy="732843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F02CBE51-4D70-16AD-2291-E71202859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792" y="6079411"/>
            <a:ext cx="1331208" cy="7785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6466F43-B050-5547-B8EA-57B482600F1D}"/>
              </a:ext>
            </a:extLst>
          </p:cNvPr>
          <p:cNvSpPr txBox="1"/>
          <p:nvPr/>
        </p:nvSpPr>
        <p:spPr>
          <a:xfrm>
            <a:off x="0" y="154896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cap="all" dirty="0">
                <a:solidFill>
                  <a:schemeClr val="tx2">
                    <a:lumMod val="25000"/>
                  </a:schemeClr>
                </a:solidFill>
                <a:latin typeface="Tw Cen MT" panose="020B0602020104020603"/>
                <a:ea typeface="+mj-ea"/>
                <a:cs typeface="+mj-cs"/>
              </a:rPr>
              <a:t>fourth order results</a:t>
            </a:r>
            <a:endParaRPr lang="en-US" dirty="0">
              <a:solidFill>
                <a:schemeClr val="tx2">
                  <a:lumMod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EB4EA5-2778-C079-03B1-EE8DD74C5212}"/>
                  </a:ext>
                </a:extLst>
              </p:cNvPr>
              <p:cNvSpPr txBox="1"/>
              <p:nvPr/>
            </p:nvSpPr>
            <p:spPr>
              <a:xfrm>
                <a:off x="655347" y="1930988"/>
                <a:ext cx="13517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2000" i="1" dirty="0">
                  <a:latin typeface="Rockwell" panose="02060603020205020403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EB4EA5-2778-C079-03B1-EE8DD74C52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47" y="1930988"/>
                <a:ext cx="1351722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B81789E-C6F3-E525-FFD7-5BF732F802E5}"/>
              </a:ext>
            </a:extLst>
          </p:cNvPr>
          <p:cNvSpPr txBox="1"/>
          <p:nvPr/>
        </p:nvSpPr>
        <p:spPr>
          <a:xfrm>
            <a:off x="786005" y="883182"/>
            <a:ext cx="1351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aseline="30000" dirty="0">
                <a:solidFill>
                  <a:schemeClr val="bg1"/>
                </a:solidFill>
                <a:latin typeface="+mj-lt"/>
              </a:rPr>
              <a:t>16</a:t>
            </a:r>
            <a:r>
              <a:rPr lang="en-US" sz="4000" dirty="0">
                <a:solidFill>
                  <a:schemeClr val="bg1"/>
                </a:solidFill>
                <a:latin typeface="+mj-lt"/>
              </a:rPr>
              <a:t>O</a:t>
            </a:r>
            <a:endParaRPr lang="en-US" sz="4000" baseline="30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EDD6249-164D-C61E-E9AD-269A2AE8DA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819" t="1635" r="1288" b="2405"/>
          <a:stretch>
            <a:fillRect/>
          </a:stretch>
        </p:blipFill>
        <p:spPr>
          <a:xfrm>
            <a:off x="2111671" y="784241"/>
            <a:ext cx="7968657" cy="5918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B2805AC-8164-459B-C9A6-31EE48917339}"/>
                  </a:ext>
                </a:extLst>
              </p:cNvPr>
              <p:cNvSpPr txBox="1"/>
              <p:nvPr/>
            </p:nvSpPr>
            <p:spPr>
              <a:xfrm>
                <a:off x="2794656" y="3882899"/>
                <a:ext cx="4419621" cy="1061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schemeClr val="bg1"/>
                            </a:solidFill>
                            <a:latin typeface="+mj-lt"/>
                            <a:ea typeface="Cambria" panose="02040503050406030204" pitchFamily="18" charset="0"/>
                          </a:rPr>
                          <m:t>N</m:t>
                        </m:r>
                      </m:e>
                      <m:sup>
                        <m:r>
                          <m:rPr>
                            <m:nor/>
                          </m:rPr>
                          <a:rPr lang="en-US" sz="2000" b="0" i="0" smtClean="0">
                            <a:solidFill>
                              <a:schemeClr val="bg1"/>
                            </a:solidFill>
                            <a:latin typeface="+mj-lt"/>
                            <a:ea typeface="Cambria" panose="02040503050406030204" pitchFamily="18" charset="0"/>
                          </a:rPr>
                          <m:t>3</m:t>
                        </m:r>
                      </m:sup>
                    </m:sSup>
                    <m:r>
                      <m:rPr>
                        <m:nor/>
                      </m:rPr>
                      <a:rPr lang="en-US" sz="2000" b="0" i="0" smtClean="0">
                        <a:solidFill>
                          <a:schemeClr val="bg1"/>
                        </a:solidFill>
                        <a:latin typeface="+mj-lt"/>
                        <a:ea typeface="Cambria" panose="02040503050406030204" pitchFamily="18" charset="0"/>
                      </a:rPr>
                      <m:t>LO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+mj-lt"/>
                    <a:ea typeface="Cambria" panose="02040503050406030204" pitchFamily="18" charset="0"/>
                  </a:rPr>
                  <a:t>-</a:t>
                </a:r>
                <a:r>
                  <a:rPr lang="en-US" sz="2000" dirty="0" err="1">
                    <a:solidFill>
                      <a:schemeClr val="bg1"/>
                    </a:solidFill>
                    <a:latin typeface="+mj-lt"/>
                    <a:ea typeface="Cambria" panose="02040503050406030204" pitchFamily="18" charset="0"/>
                  </a:rPr>
                  <a:t>srg</a:t>
                </a:r>
                <a:r>
                  <a:rPr lang="en-US" sz="2000" dirty="0">
                    <a:solidFill>
                      <a:schemeClr val="bg1"/>
                    </a:solidFill>
                    <a:latin typeface="+mj-lt"/>
                    <a:ea typeface="Cambria" panose="020405030504060302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=1.8 </m:t>
                    </m:r>
                    <m:sSup>
                      <m:sSupPr>
                        <m:ctrlP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b="0" i="0" dirty="0" smtClean="0">
                            <a:solidFill>
                              <a:schemeClr val="bg1"/>
                            </a:solidFill>
                            <a:latin typeface="+mj-lt"/>
                          </a:rPr>
                          <m:t>fm</m:t>
                        </m:r>
                      </m:e>
                      <m:sup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+mj-lt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ℏ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=20 </m:t>
                      </m:r>
                      <m:r>
                        <m:rPr>
                          <m:nor/>
                        </m:rPr>
                        <a:rPr lang="en-US" sz="2000" b="0" i="0" smtClean="0">
                          <a:solidFill>
                            <a:schemeClr val="bg1"/>
                          </a:solidFill>
                          <a:latin typeface="+mj-lt"/>
                          <a:ea typeface="Cambria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+mj-lt"/>
                    <a:ea typeface="Cambria" panose="02040503050406030204" pitchFamily="18" charset="0"/>
                  </a:rPr>
                  <a:t>[EMN(500)]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B2805AC-8164-459B-C9A6-31EE489173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656" y="3882899"/>
                <a:ext cx="4419621" cy="1061316"/>
              </a:xfrm>
              <a:prstGeom prst="rect">
                <a:avLst/>
              </a:prstGeom>
              <a:blipFill>
                <a:blip r:embed="rId7"/>
                <a:stretch>
                  <a:fillRect b="-9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9282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0DD61-1F8B-EAD7-74EC-02F148A15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920FF2-FB15-704A-12C4-2FB1E74663E3}"/>
              </a:ext>
            </a:extLst>
          </p:cNvPr>
          <p:cNvSpPr txBox="1"/>
          <p:nvPr/>
        </p:nvSpPr>
        <p:spPr>
          <a:xfrm>
            <a:off x="710858" y="1092181"/>
            <a:ext cx="107702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Resummation</a:t>
            </a:r>
            <a:r>
              <a:rPr lang="en-US" dirty="0">
                <a:solidFill>
                  <a:schemeClr val="bg1"/>
                </a:solidFill>
              </a:rPr>
              <a:t> techniques (Borel </a:t>
            </a:r>
            <a:r>
              <a:rPr lang="en-US" dirty="0" err="1">
                <a:solidFill>
                  <a:schemeClr val="bg1"/>
                </a:solidFill>
              </a:rPr>
              <a:t>resummation</a:t>
            </a:r>
            <a:r>
              <a:rPr lang="en-US" dirty="0">
                <a:solidFill>
                  <a:schemeClr val="bg1"/>
                </a:solidFill>
              </a:rPr>
              <a:t>)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>
              <a:buClr>
                <a:schemeClr val="accent1"/>
              </a:buClr>
            </a:pP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ADC-like schemes natively retain causality</a:t>
            </a:r>
          </a:p>
          <a:p>
            <a:pPr>
              <a:buClr>
                <a:schemeClr val="accent1"/>
              </a:buClr>
            </a:pPr>
            <a:endParaRPr lang="en-US" dirty="0"/>
          </a:p>
          <a:p>
            <a:pPr>
              <a:buClr>
                <a:schemeClr val="accent1"/>
              </a:buClr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962F6302-F5EA-6CC3-83F3-277D63D23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" y="6102283"/>
            <a:ext cx="732843" cy="732843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C7617046-B6B4-9F8C-2FE4-E5A773AB9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792" y="6079411"/>
            <a:ext cx="1331208" cy="7785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4089C2-D868-06A5-1A1C-6EF78953B06B}"/>
              </a:ext>
            </a:extLst>
          </p:cNvPr>
          <p:cNvSpPr txBox="1"/>
          <p:nvPr/>
        </p:nvSpPr>
        <p:spPr>
          <a:xfrm>
            <a:off x="0" y="154896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cap="all" dirty="0">
                <a:solidFill>
                  <a:schemeClr val="tx2">
                    <a:lumMod val="25000"/>
                  </a:schemeClr>
                </a:solidFill>
                <a:latin typeface="Tw Cen MT" panose="020B0602020104020603"/>
                <a:ea typeface="+mj-ea"/>
                <a:cs typeface="+mj-cs"/>
              </a:rPr>
              <a:t>Recovering causality</a:t>
            </a:r>
            <a:endParaRPr lang="en-US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B6087A23-5665-EB78-EB00-3F411F03DD63}"/>
              </a:ext>
            </a:extLst>
          </p:cNvPr>
          <p:cNvSpPr/>
          <p:nvPr/>
        </p:nvSpPr>
        <p:spPr>
          <a:xfrm>
            <a:off x="5786327" y="1144596"/>
            <a:ext cx="924910" cy="2680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31C968-44B4-B091-8CBA-3AED5593354B}"/>
              </a:ext>
            </a:extLst>
          </p:cNvPr>
          <p:cNvSpPr txBox="1"/>
          <p:nvPr/>
        </p:nvSpPr>
        <p:spPr>
          <a:xfrm>
            <a:off x="7096728" y="1105157"/>
            <a:ext cx="352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Already used in solid state physics 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AAF79D3-3529-9645-9D0C-49CA478A6CEA}"/>
              </a:ext>
            </a:extLst>
          </p:cNvPr>
          <p:cNvSpPr/>
          <p:nvPr/>
        </p:nvSpPr>
        <p:spPr>
          <a:xfrm>
            <a:off x="5786327" y="2272550"/>
            <a:ext cx="924910" cy="2680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3EEE3B-BA14-FB79-F136-F3354A435ED6}"/>
              </a:ext>
            </a:extLst>
          </p:cNvPr>
          <p:cNvSpPr txBox="1"/>
          <p:nvPr/>
        </p:nvSpPr>
        <p:spPr>
          <a:xfrm>
            <a:off x="7096728" y="2083391"/>
            <a:ext cx="4896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State of the art techniques in nuclear physics, never integrated with </a:t>
            </a:r>
            <a:r>
              <a:rPr lang="en-US" dirty="0" err="1">
                <a:solidFill>
                  <a:schemeClr val="bg1"/>
                </a:solidFill>
              </a:rPr>
              <a:t>DiagMC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A8C5C18-18E8-DCDE-1D08-3F2300A63893}"/>
                  </a:ext>
                </a:extLst>
              </p:cNvPr>
              <p:cNvSpPr txBox="1"/>
              <p:nvPr/>
            </p:nvSpPr>
            <p:spPr>
              <a:xfrm>
                <a:off x="830154" y="4250928"/>
                <a:ext cx="8319858" cy="5896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  <m: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e>
                          </m:d>
                        </m:sup>
                      </m:sSub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&gt;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&lt;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sSubSup>
                        <m:sSub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b>
                        <m:sup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A8C5C18-18E8-DCDE-1D08-3F2300A638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154" y="4250928"/>
                <a:ext cx="8319858" cy="5896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6FCBE832-B485-3B70-3FBF-8F23EB37CA94}"/>
              </a:ext>
            </a:extLst>
          </p:cNvPr>
          <p:cNvCxnSpPr>
            <a:cxnSpLocks/>
          </p:cNvCxnSpPr>
          <p:nvPr/>
        </p:nvCxnSpPr>
        <p:spPr>
          <a:xfrm rot="5400000">
            <a:off x="1672679" y="4766124"/>
            <a:ext cx="404984" cy="385173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02E7F71-8242-453E-D05A-BE77620E66F8}"/>
              </a:ext>
            </a:extLst>
          </p:cNvPr>
          <p:cNvSpPr txBox="1"/>
          <p:nvPr/>
        </p:nvSpPr>
        <p:spPr>
          <a:xfrm>
            <a:off x="1044080" y="5205032"/>
            <a:ext cx="1277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Mean field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5AC71FB1-900C-E418-047F-610CA830F3B5}"/>
              </a:ext>
            </a:extLst>
          </p:cNvPr>
          <p:cNvSpPr/>
          <p:nvPr/>
        </p:nvSpPr>
        <p:spPr>
          <a:xfrm rot="16200000">
            <a:off x="5686262" y="847029"/>
            <a:ext cx="380475" cy="6547025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AE5957-C8CC-934E-8D33-7D184A5CEC35}"/>
              </a:ext>
            </a:extLst>
          </p:cNvPr>
          <p:cNvSpPr txBox="1"/>
          <p:nvPr/>
        </p:nvSpPr>
        <p:spPr>
          <a:xfrm>
            <a:off x="4640316" y="3484052"/>
            <a:ext cx="2911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Particle-vibration couplings</a:t>
            </a:r>
          </a:p>
        </p:txBody>
      </p:sp>
      <p:pic>
        <p:nvPicPr>
          <p:cNvPr id="19" name="Picture 522">
            <a:extLst>
              <a:ext uri="{FF2B5EF4-FFF2-40B4-BE49-F238E27FC236}">
                <a16:creationId xmlns:a16="http://schemas.microsoft.com/office/drawing/2014/main" id="{1AD4C90C-02E9-D9DF-B4F8-03DBC7E7D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1" r="432"/>
          <a:stretch>
            <a:fillRect/>
          </a:stretch>
        </p:blipFill>
        <p:spPr bwMode="auto">
          <a:xfrm>
            <a:off x="9589010" y="3098153"/>
            <a:ext cx="1349801" cy="30459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991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0" grpId="0"/>
      <p:bldP spid="11" grpId="0" animBg="1"/>
      <p:bldP spid="12" grpId="0"/>
      <p:bldP spid="14" grpId="0"/>
      <p:bldP spid="16" grpId="0"/>
      <p:bldP spid="17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02060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5D893-E98A-260A-9EC4-B9365E533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0D88C-5989-4007-4953-F54A4A34B7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stefano.brolli@unimi.it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49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DBC456-F9D8-1EDC-9A20-AAA1EC713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9DD80715-E60F-9D58-9AF3-8BA8C8117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" y="6102283"/>
            <a:ext cx="732843" cy="732843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C1541A1B-5006-CDCF-90EC-561767FC5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792" y="6079411"/>
            <a:ext cx="1331208" cy="778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8DCCAE-983D-2B1C-449F-C8EE11251F78}"/>
              </a:ext>
            </a:extLst>
          </p:cNvPr>
          <p:cNvSpPr txBox="1"/>
          <p:nvPr/>
        </p:nvSpPr>
        <p:spPr>
          <a:xfrm>
            <a:off x="745165" y="161736"/>
            <a:ext cx="107016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cap="all" dirty="0">
                <a:solidFill>
                  <a:schemeClr val="tx2">
                    <a:lumMod val="25000"/>
                  </a:schemeClr>
                </a:solidFill>
                <a:latin typeface="Tw Cen MT" panose="020B0602020104020603"/>
                <a:ea typeface="+mj-ea"/>
                <a:cs typeface="+mj-cs"/>
              </a:rPr>
              <a:t>Ab initio </a:t>
            </a:r>
            <a:r>
              <a:rPr lang="en-US" sz="4000" b="1" cap="all" dirty="0">
                <a:solidFill>
                  <a:schemeClr val="tx2">
                    <a:lumMod val="25000"/>
                  </a:schemeClr>
                </a:solidFill>
                <a:latin typeface="Tw Cen MT" panose="020B0602020104020603"/>
                <a:ea typeface="+mj-ea"/>
                <a:cs typeface="+mj-cs"/>
              </a:rPr>
              <a:t>structure calculations</a:t>
            </a:r>
            <a:endParaRPr lang="en-US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2" name="Content Placeholder 12" descr="A screenshot of a graph&#10;&#10;AI-generated content may be incorrect.">
            <a:extLst>
              <a:ext uri="{FF2B5EF4-FFF2-40B4-BE49-F238E27FC236}">
                <a16:creationId xmlns:a16="http://schemas.microsoft.com/office/drawing/2014/main" id="{90F44C73-548D-92DC-A398-00DCD1EC3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6308" y="1119719"/>
            <a:ext cx="6771080" cy="41515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6651E6-E19C-B5EA-E0E4-7514E96FCC69}"/>
              </a:ext>
            </a:extLst>
          </p:cNvPr>
          <p:cNvSpPr txBox="1"/>
          <p:nvPr/>
        </p:nvSpPr>
        <p:spPr>
          <a:xfrm>
            <a:off x="8176820" y="5186740"/>
            <a:ext cx="310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t>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1B6638-B6DE-593C-AE45-B75892637A21}"/>
              </a:ext>
            </a:extLst>
          </p:cNvPr>
          <p:cNvSpPr txBox="1"/>
          <p:nvPr/>
        </p:nvSpPr>
        <p:spPr>
          <a:xfrm rot="16200000">
            <a:off x="4606615" y="3010816"/>
            <a:ext cx="310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t>Z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171DC8-B863-C068-4FE6-DAA0A50BD0C6}"/>
              </a:ext>
            </a:extLst>
          </p:cNvPr>
          <p:cNvSpPr txBox="1"/>
          <p:nvPr/>
        </p:nvSpPr>
        <p:spPr>
          <a:xfrm>
            <a:off x="5274818" y="5521344"/>
            <a:ext cx="61140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Hergert, A Guided Tour of ab initio Nuclear Many-Body Theory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Front. Phys. 8 (2020)</a:t>
            </a:r>
          </a:p>
        </p:txBody>
      </p:sp>
      <p:pic>
        <p:nvPicPr>
          <p:cNvPr id="15" name="Picture 14" descr="A graph on a computer screen&#10;&#10;Description automatically generated">
            <a:extLst>
              <a:ext uri="{FF2B5EF4-FFF2-40B4-BE49-F238E27FC236}">
                <a16:creationId xmlns:a16="http://schemas.microsoft.com/office/drawing/2014/main" id="{ECAFB26E-6442-833B-4481-9C01EAF960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8263" y="4482401"/>
            <a:ext cx="2332122" cy="18740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90724F5-2974-102E-13E7-E273C9E4EF96}"/>
              </a:ext>
            </a:extLst>
          </p:cNvPr>
          <p:cNvSpPr txBox="1"/>
          <p:nvPr/>
        </p:nvSpPr>
        <p:spPr>
          <a:xfrm>
            <a:off x="983113" y="6272687"/>
            <a:ext cx="3523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Hebeler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et al., Annu. Rev.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Nucl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Part. Sci. (2015)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F33F6D-9C70-9B79-72B0-D80CECD82B3F}"/>
              </a:ext>
            </a:extLst>
          </p:cNvPr>
          <p:cNvSpPr txBox="1"/>
          <p:nvPr/>
        </p:nvSpPr>
        <p:spPr>
          <a:xfrm>
            <a:off x="578155" y="928481"/>
            <a:ext cx="378519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Medium-light mass nuclei (and a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few heavy ones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) are well described.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Many-body methods (SCGF, NCSM, MBPT, IMSRG, CC, …) agree on ground state structure.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lvl="0" indent="-285750" defTabSz="9144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Most of the uncertainty comes from the Hamiltonian.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More recently: push for heavy and deformed nuclei.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83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02060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EB9A5-A2CD-8C91-B329-BED62DD1A2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BACkup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91373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AD2CCE-A1ED-5851-C795-EE93DF2F8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88FE6D98-3B7E-13E5-3BCE-4A9E66D18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" y="6102283"/>
            <a:ext cx="732843" cy="732843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A5F3945C-091E-230E-C7B7-D284BD6FE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792" y="6079411"/>
            <a:ext cx="1331208" cy="7785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C0ECC6-5736-0F19-83AC-94814F32637D}"/>
              </a:ext>
            </a:extLst>
          </p:cNvPr>
          <p:cNvSpPr txBox="1"/>
          <p:nvPr/>
        </p:nvSpPr>
        <p:spPr>
          <a:xfrm>
            <a:off x="175437" y="117682"/>
            <a:ext cx="118499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Normalization </a:t>
            </a:r>
            <a:r>
              <a:rPr lang="en-US" sz="4000" b="1" cap="all" dirty="0">
                <a:solidFill>
                  <a:schemeClr val="tx2">
                    <a:lumMod val="25000"/>
                  </a:schemeClr>
                </a:solidFill>
                <a:latin typeface="Tw Cen MT" panose="020B0602020104020603"/>
                <a:ea typeface="+mj-ea"/>
                <a:cs typeface="+mj-cs"/>
              </a:rPr>
              <a:t>sector</a:t>
            </a:r>
            <a:endParaRPr lang="en-US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E6271D7-3BE6-B74D-6836-37C8D6AF3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6005" y="880999"/>
            <a:ext cx="1904032" cy="13228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E1C7AE1-375E-8043-6D3E-33667AAA8361}"/>
                  </a:ext>
                </a:extLst>
              </p:cNvPr>
              <p:cNvSpPr txBox="1"/>
              <p:nvPr/>
            </p:nvSpPr>
            <p:spPr>
              <a:xfrm>
                <a:off x="2919339" y="1057172"/>
                <a:ext cx="5699855" cy="378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Self-closing propagators need convergence factors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sup>
                    </m:sSup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E1C7AE1-375E-8043-6D3E-33667AAA8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9339" y="1057172"/>
                <a:ext cx="5699855" cy="378245"/>
              </a:xfrm>
              <a:prstGeom prst="rect">
                <a:avLst/>
              </a:prstGeom>
              <a:blipFill>
                <a:blip r:embed="rId5"/>
                <a:stretch>
                  <a:fillRect l="-963" t="-4839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014BE18-1942-45DD-94A8-89C8A17ED6B5}"/>
              </a:ext>
            </a:extLst>
          </p:cNvPr>
          <p:cNvSpPr txBox="1"/>
          <p:nvPr/>
        </p:nvSpPr>
        <p:spPr>
          <a:xfrm>
            <a:off x="2919339" y="1498971"/>
            <a:ext cx="7989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They can be included automatically at all orders by using a HF reference propagator. </a:t>
            </a:r>
          </a:p>
        </p:txBody>
      </p:sp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1809482-C385-A820-4AB4-A9A1EC1E44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6005" y="2435416"/>
            <a:ext cx="2330831" cy="1619328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2684CA40-02B0-2B6F-96CA-10A6FAFE30AB}"/>
              </a:ext>
            </a:extLst>
          </p:cNvPr>
          <p:cNvSpPr/>
          <p:nvPr/>
        </p:nvSpPr>
        <p:spPr>
          <a:xfrm>
            <a:off x="3285461" y="2939394"/>
            <a:ext cx="1057939" cy="61137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EA96D9D-FFB4-D9D7-71BC-A28154B16B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211" y="2435416"/>
            <a:ext cx="2223781" cy="16193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FF4B208-506C-BC50-F82C-4900ECFA3B89}"/>
                  </a:ext>
                </a:extLst>
              </p:cNvPr>
              <p:cNvSpPr txBox="1"/>
              <p:nvPr/>
            </p:nvSpPr>
            <p:spPr>
              <a:xfrm>
                <a:off x="6794992" y="2815457"/>
                <a:ext cx="1196163" cy="679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≝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𝑖𝐴</m:t>
                          </m:r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FF4B208-506C-BC50-F82C-4900ECFA3B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4992" y="2815457"/>
                <a:ext cx="1196163" cy="6790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807C610F-9137-B3DA-4410-3CE8788BD5A7}"/>
              </a:ext>
            </a:extLst>
          </p:cNvPr>
          <p:cNvSpPr txBox="1"/>
          <p:nvPr/>
        </p:nvSpPr>
        <p:spPr>
          <a:xfrm>
            <a:off x="806763" y="5170304"/>
            <a:ext cx="3513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 choose as normalization sector:</a:t>
            </a:r>
          </a:p>
        </p:txBody>
      </p:sp>
      <p:pic>
        <p:nvPicPr>
          <p:cNvPr id="21" name="Picture 2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046683B-DE18-404E-7D76-3F4B7508D6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25843" y="3990566"/>
            <a:ext cx="1593643" cy="2712532"/>
          </a:xfrm>
          <a:prstGeom prst="rect">
            <a:avLst/>
          </a:prstGeom>
        </p:spPr>
      </p:pic>
      <p:pic>
        <p:nvPicPr>
          <p:cNvPr id="25" name="Picture 2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A375289-8EAD-AD81-841D-CEE9BC396A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3347" y="4940012"/>
            <a:ext cx="2032815" cy="8299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0BC55F2-52FC-B82C-D4C7-B36880B89162}"/>
                  </a:ext>
                </a:extLst>
              </p:cNvPr>
              <p:cNvSpPr txBox="1"/>
              <p:nvPr/>
            </p:nvSpPr>
            <p:spPr>
              <a:xfrm>
                <a:off x="8714110" y="5216470"/>
                <a:ext cx="7117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+…+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0BC55F2-52FC-B82C-D4C7-B36880B89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4110" y="5216470"/>
                <a:ext cx="711733" cy="276999"/>
              </a:xfrm>
              <a:prstGeom prst="rect">
                <a:avLst/>
              </a:prstGeom>
              <a:blipFill>
                <a:blip r:embed="rId11"/>
                <a:stretch>
                  <a:fillRect l="-3419" r="-4274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AD0EB52-EEE1-C8FF-4F71-B2E32083A8A8}"/>
                  </a:ext>
                </a:extLst>
              </p:cNvPr>
              <p:cNvSpPr txBox="1"/>
              <p:nvPr/>
            </p:nvSpPr>
            <p:spPr>
              <a:xfrm>
                <a:off x="6440865" y="5216470"/>
                <a:ext cx="2372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AD0EB52-EEE1-C8FF-4F71-B2E32083A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0865" y="5216470"/>
                <a:ext cx="237244" cy="276999"/>
              </a:xfrm>
              <a:prstGeom prst="rect">
                <a:avLst/>
              </a:prstGeom>
              <a:blipFill>
                <a:blip r:embed="rId12"/>
                <a:stretch>
                  <a:fillRect l="-21053" r="-18421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4041D3D-9567-8288-8515-99CD963CE6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20509" y="4372258"/>
            <a:ext cx="1861204" cy="196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2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7" grpId="0"/>
      <p:bldP spid="19" grpId="0"/>
      <p:bldP spid="26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9069A5-0033-977D-5741-113057363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A2DC4A02-5404-C9ED-3BE7-3636D6F98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" y="6102283"/>
            <a:ext cx="732843" cy="732843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19809CD8-5F00-A71A-3B57-CE87053D6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792" y="6079411"/>
            <a:ext cx="1331208" cy="7785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D3EE1F-3CC4-8865-3DED-37416BA6013C}"/>
              </a:ext>
            </a:extLst>
          </p:cNvPr>
          <p:cNvSpPr txBox="1"/>
          <p:nvPr/>
        </p:nvSpPr>
        <p:spPr>
          <a:xfrm>
            <a:off x="175437" y="117682"/>
            <a:ext cx="118499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cap="all" dirty="0">
                <a:solidFill>
                  <a:schemeClr val="tx2">
                    <a:lumMod val="25000"/>
                  </a:schemeClr>
                </a:solidFill>
                <a:latin typeface="Tw Cen MT" panose="020B0602020104020603"/>
                <a:ea typeface="+mj-ea"/>
                <a:cs typeface="+mj-cs"/>
              </a:rPr>
              <a:t>Basis functions</a:t>
            </a:r>
            <a:endParaRPr lang="en-US" dirty="0">
              <a:solidFill>
                <a:schemeClr val="tx2">
                  <a:lumMod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FF8A6-C46A-55D0-3B34-C5064C9446F8}"/>
                  </a:ext>
                </a:extLst>
              </p:cNvPr>
              <p:cNvSpPr txBox="1"/>
              <p:nvPr/>
            </p:nvSpPr>
            <p:spPr>
              <a:xfrm>
                <a:off x="419583" y="825568"/>
                <a:ext cx="5225414" cy="9025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𝛼𝛽</m:t>
                              </m:r>
                            </m:sub>
                          </m:sSub>
                        </m:sub>
                      </m:sSub>
                      <m:func>
                        <m:func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𝒩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arg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𝛼𝛽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)]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𝒯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Σ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FF8A6-C46A-55D0-3B34-C5064C9446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83" y="825568"/>
                <a:ext cx="5225414" cy="9025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C6455FB-2CBB-D8AA-03C8-5655D549D5F8}"/>
                  </a:ext>
                </a:extLst>
              </p:cNvPr>
              <p:cNvSpPr txBox="1"/>
              <p:nvPr/>
            </p:nvSpPr>
            <p:spPr>
              <a:xfrm>
                <a:off x="419583" y="1986181"/>
                <a:ext cx="59796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are normalized Legendre polynomials. 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C6455FB-2CBB-D8AA-03C8-5655D549D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83" y="1986181"/>
                <a:ext cx="5979622" cy="369332"/>
              </a:xfrm>
              <a:prstGeom prst="rect">
                <a:avLst/>
              </a:prstGeom>
              <a:blipFill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Graphic 19">
            <a:extLst>
              <a:ext uri="{FF2B5EF4-FFF2-40B4-BE49-F238E27FC236}">
                <a16:creationId xmlns:a16="http://schemas.microsoft.com/office/drawing/2014/main" id="{5E59B8D4-24F3-A80E-D7BA-1C98A271CC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37" t="11135" r="8461"/>
          <a:stretch>
            <a:fillRect/>
          </a:stretch>
        </p:blipFill>
        <p:spPr>
          <a:xfrm>
            <a:off x="9448452" y="138268"/>
            <a:ext cx="2525969" cy="18479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CE385B7-423C-47E6-A073-B209592FC9B4}"/>
                  </a:ext>
                </a:extLst>
              </p:cNvPr>
              <p:cNvSpPr txBox="1"/>
              <p:nvPr/>
            </p:nvSpPr>
            <p:spPr>
              <a:xfrm>
                <a:off x="419583" y="4602083"/>
                <a:ext cx="1120715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bg2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</a:rPr>
                  <a:t>Now we expand up to order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∼25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with bins of size 5 MeV. </a:t>
                </a:r>
              </a:p>
              <a:p>
                <a:pPr>
                  <a:buClr>
                    <a:schemeClr val="bg2"/>
                  </a:buClr>
                </a:pPr>
                <a:endParaRPr lang="en-US" dirty="0">
                  <a:solidFill>
                    <a:schemeClr val="bg1"/>
                  </a:solidFill>
                </a:endParaRPr>
              </a:p>
              <a:p>
                <a:pPr marL="285750" indent="-285750">
                  <a:buClr>
                    <a:schemeClr val="bg2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</a:rPr>
                  <a:t>Currently exploring higher orders and other basis functions. Maybe other polynomial basis (e.g. Chebyshev) have better performance.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CE385B7-423C-47E6-A073-B209592FC9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83" y="4602083"/>
                <a:ext cx="11207152" cy="1200329"/>
              </a:xfrm>
              <a:prstGeom prst="rect">
                <a:avLst/>
              </a:prstGeom>
              <a:blipFill>
                <a:blip r:embed="rId8"/>
                <a:stretch>
                  <a:fillRect l="-381" t="-3046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E9CB53A-B9B7-B645-1D3E-99A6815CB2ED}"/>
                  </a:ext>
                </a:extLst>
              </p:cNvPr>
              <p:cNvSpPr txBox="1"/>
              <p:nvPr/>
            </p:nvSpPr>
            <p:spPr>
              <a:xfrm>
                <a:off x="419583" y="2587198"/>
                <a:ext cx="7933762" cy="1920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Recursion formulas are used to generate higher order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𝛼𝛽</m:t>
                        </m:r>
                      </m:sub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during the sampling. </a:t>
                </a:r>
                <a:endParaRPr lang="en-US" b="0" dirty="0">
                  <a:solidFill>
                    <a:schemeClr val="bg1"/>
                  </a:solidFill>
                </a:endParaRP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≝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arg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⁡[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𝛼𝛽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)]</m:t>
                          </m:r>
                        </m:sup>
                      </m:sSup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𝒯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+1)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E9CB53A-B9B7-B645-1D3E-99A6815CB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83" y="2587198"/>
                <a:ext cx="7933762" cy="1920847"/>
              </a:xfrm>
              <a:prstGeom prst="rect">
                <a:avLst/>
              </a:prstGeom>
              <a:blipFill>
                <a:blip r:embed="rId9"/>
                <a:stretch>
                  <a:fillRect l="-692" t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960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5933E4-9D59-21A6-D1FA-1E55EEA11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5B7852B6-920D-923B-C112-72EE829A0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" y="6102283"/>
            <a:ext cx="732843" cy="732843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D3F25702-F58E-ABDE-FFBB-CF0F9E731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792" y="6079411"/>
            <a:ext cx="1331208" cy="7785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30DDD79-A8DC-E74B-BFF6-BD8F60ADAB5A}"/>
              </a:ext>
            </a:extLst>
          </p:cNvPr>
          <p:cNvSpPr txBox="1"/>
          <p:nvPr/>
        </p:nvSpPr>
        <p:spPr>
          <a:xfrm>
            <a:off x="0" y="154896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cap="all" dirty="0">
                <a:solidFill>
                  <a:schemeClr val="tx2">
                    <a:lumMod val="25000"/>
                  </a:schemeClr>
                </a:solidFill>
                <a:latin typeface="Tw Cen MT" panose="020B0602020104020603"/>
                <a:ea typeface="+mj-ea"/>
                <a:cs typeface="+mj-cs"/>
              </a:rPr>
              <a:t>Richardson model: finite regulator </a:t>
            </a:r>
            <a:r>
              <a:rPr lang="en-US" sz="4000" b="1" cap="all" dirty="0">
                <a:solidFill>
                  <a:schemeClr val="tx2">
                    <a:lumMod val="25000"/>
                  </a:schemeClr>
                </a:solidFill>
              </a:rPr>
              <a:t>error</a:t>
            </a:r>
            <a:endParaRPr lang="en-US" sz="40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422179-C2F6-59AE-24F6-D234CCCDBBB2}"/>
              </a:ext>
            </a:extLst>
          </p:cNvPr>
          <p:cNvSpPr txBox="1"/>
          <p:nvPr/>
        </p:nvSpPr>
        <p:spPr>
          <a:xfrm>
            <a:off x="3597789" y="6160927"/>
            <a:ext cx="4996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SB, C. Barbieri, and E. </a:t>
            </a:r>
            <a:r>
              <a:rPr lang="en-US" sz="1400" i="1" dirty="0" err="1">
                <a:solidFill>
                  <a:schemeClr val="bg1"/>
                </a:solidFill>
              </a:rPr>
              <a:t>Vigezzi</a:t>
            </a:r>
            <a:r>
              <a:rPr lang="en-US" sz="1400" i="1" dirty="0">
                <a:solidFill>
                  <a:schemeClr val="bg1"/>
                </a:solidFill>
              </a:rPr>
              <a:t>, Phys. Rev. Lett. 134, 182502 (2025)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5F9A9C-701E-570C-AA6B-0A378BA135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0442" y="923374"/>
            <a:ext cx="7171113" cy="517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583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2820E8-ECF4-9459-40C0-915CA7DD6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19EDD761-841F-02E1-05E4-F9DB7E3D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" y="6102283"/>
            <a:ext cx="732843" cy="732843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6BA8A6AA-547D-D2A3-EB5C-07BB4B3A4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792" y="6079411"/>
            <a:ext cx="1331208" cy="7785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8AD427A-86D9-2539-F90D-C228C148C588}"/>
              </a:ext>
            </a:extLst>
          </p:cNvPr>
          <p:cNvSpPr txBox="1"/>
          <p:nvPr/>
        </p:nvSpPr>
        <p:spPr>
          <a:xfrm>
            <a:off x="0" y="154896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cap="all" dirty="0">
                <a:solidFill>
                  <a:schemeClr val="tx2">
                    <a:lumMod val="25000"/>
                  </a:schemeClr>
                </a:solidFill>
                <a:latin typeface="Tw Cen MT" panose="020B0602020104020603"/>
                <a:ea typeface="+mj-ea"/>
                <a:cs typeface="+mj-cs"/>
              </a:rPr>
              <a:t>Number of basis functions</a:t>
            </a:r>
            <a:endParaRPr lang="en-US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2" name="Content Placeholder 4" descr="A graph of a graph&#10;&#10;AI-generated content may be incorrect.">
            <a:extLst>
              <a:ext uri="{FF2B5EF4-FFF2-40B4-BE49-F238E27FC236}">
                <a16:creationId xmlns:a16="http://schemas.microsoft.com/office/drawing/2014/main" id="{EBD5EDFD-220C-B430-E4FB-ADFEBE0D95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10" y="1280160"/>
            <a:ext cx="10313580" cy="515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055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2EC013-D20C-4CA5-618F-10D5D46C8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46E7BDEF-DE8B-7A11-6B96-C5CC2F478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" y="6102283"/>
            <a:ext cx="732843" cy="732843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D8130DC7-92F6-1241-514E-AD039615B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792" y="6079411"/>
            <a:ext cx="1331208" cy="7785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F0F070-0CB1-3860-2990-DBD3576469CC}"/>
              </a:ext>
            </a:extLst>
          </p:cNvPr>
          <p:cNvSpPr txBox="1"/>
          <p:nvPr/>
        </p:nvSpPr>
        <p:spPr>
          <a:xfrm>
            <a:off x="0" y="154896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cap="all" dirty="0">
                <a:solidFill>
                  <a:schemeClr val="tx2">
                    <a:lumMod val="25000"/>
                  </a:schemeClr>
                </a:solidFill>
                <a:latin typeface="Tw Cen MT" panose="020B0602020104020603"/>
                <a:ea typeface="+mj-ea"/>
                <a:cs typeface="+mj-cs"/>
              </a:rPr>
              <a:t>How perturbation theory breaks causality</a:t>
            </a:r>
            <a:endParaRPr lang="en-US" dirty="0">
              <a:solidFill>
                <a:schemeClr val="tx2">
                  <a:lumMod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95F4FB6-7726-E23E-10D8-091FA129F446}"/>
                  </a:ext>
                </a:extLst>
              </p:cNvPr>
              <p:cNvSpPr txBox="1"/>
              <p:nvPr/>
            </p:nvSpPr>
            <p:spPr>
              <a:xfrm>
                <a:off x="786005" y="1264747"/>
                <a:ext cx="8319858" cy="5896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  <m: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e>
                          </m:d>
                        </m:sup>
                      </m:sSub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&gt;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&lt;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sSubSup>
                        <m:sSub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b>
                        <m:sup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95F4FB6-7726-E23E-10D8-091FA129F4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005" y="1264747"/>
                <a:ext cx="8319858" cy="5896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AA75148-A5B8-B3C0-F289-C75F17613513}"/>
                  </a:ext>
                </a:extLst>
              </p:cNvPr>
              <p:cNvSpPr txBox="1"/>
              <p:nvPr/>
            </p:nvSpPr>
            <p:spPr>
              <a:xfrm>
                <a:off x="786005" y="2768178"/>
                <a:ext cx="4700395" cy="6050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&gt;</m:t>
                              </m:r>
                            </m:sup>
                          </m:sSub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sSubSup>
                        <m:sSub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sup>
                      </m:sSubSup>
                      <m:sSubSup>
                        <m:sSub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&gt;</m:t>
                                  </m:r>
                                </m:sup>
                              </m:sSub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AA75148-A5B8-B3C0-F289-C75F17613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005" y="2768178"/>
                <a:ext cx="4700395" cy="605037"/>
              </a:xfrm>
              <a:prstGeom prst="rect">
                <a:avLst/>
              </a:prstGeom>
              <a:blipFill>
                <a:blip r:embed="rId5"/>
                <a:stretch>
                  <a:fillRect b="-1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7F67050-B225-C211-BE01-9D583A7AADE4}"/>
              </a:ext>
            </a:extLst>
          </p:cNvPr>
          <p:cNvSpPr txBox="1"/>
          <p:nvPr/>
        </p:nvSpPr>
        <p:spPr>
          <a:xfrm>
            <a:off x="786005" y="2126621"/>
            <a:ext cx="7507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At third order, the terms that break causality have the form: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E8222E-1863-85D9-FD60-A72A685DB35D}"/>
                  </a:ext>
                </a:extLst>
              </p:cNvPr>
              <p:cNvSpPr txBox="1"/>
              <p:nvPr/>
            </p:nvSpPr>
            <p:spPr>
              <a:xfrm>
                <a:off x="786005" y="4365414"/>
                <a:ext cx="3677536" cy="6819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&gt;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𝐼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sSubSup>
                        <m:sSub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E8222E-1863-85D9-FD60-A72A685DB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005" y="4365414"/>
                <a:ext cx="3677536" cy="6819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6CEBD4D-B893-0686-456B-6B9793B9B7C6}"/>
              </a:ext>
            </a:extLst>
          </p:cNvPr>
          <p:cNvSpPr txBox="1"/>
          <p:nvPr/>
        </p:nvSpPr>
        <p:spPr>
          <a:xfrm>
            <a:off x="786005" y="3623178"/>
            <a:ext cx="7507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ADC(n) builds the following expression from the PT results by matching terms</a:t>
            </a:r>
          </a:p>
        </p:txBody>
      </p:sp>
    </p:spTree>
    <p:extLst>
      <p:ext uri="{BB962C8B-B14F-4D97-AF65-F5344CB8AC3E}">
        <p14:creationId xmlns:p14="http://schemas.microsoft.com/office/powerpoint/2010/main" val="78672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C29B43-EE6B-6717-5BA6-762BE427B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DA14D0CE-EC05-C51A-F59B-1B864F333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" y="6102283"/>
            <a:ext cx="732843" cy="732843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ADBEDA84-2FAC-EDBF-A940-418CC7624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792" y="6079411"/>
            <a:ext cx="1331208" cy="7785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D1EF07-EAA1-AB5B-0AF5-B22054FDDDAC}"/>
              </a:ext>
            </a:extLst>
          </p:cNvPr>
          <p:cNvSpPr txBox="1"/>
          <p:nvPr/>
        </p:nvSpPr>
        <p:spPr>
          <a:xfrm>
            <a:off x="0" y="154896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cap="all" dirty="0">
                <a:solidFill>
                  <a:schemeClr val="tx2">
                    <a:lumMod val="25000"/>
                  </a:schemeClr>
                </a:solidFill>
                <a:latin typeface="Tw Cen MT" panose="020B0602020104020603"/>
                <a:ea typeface="+mj-ea"/>
                <a:cs typeface="+mj-cs"/>
              </a:rPr>
              <a:t>updates of the Richardson model</a:t>
            </a:r>
            <a:endParaRPr lang="en-US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131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441EAC-B72C-E89D-873D-ABE2AD6F5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798583D2-8423-74C9-5FAD-9B731D87B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" y="6102283"/>
            <a:ext cx="732843" cy="732843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3347537E-CF76-E4FF-4A47-B8A181B50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792" y="6079411"/>
            <a:ext cx="1331208" cy="7785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9F1949D-E338-422C-4D1A-57CF03970A12}"/>
                  </a:ext>
                </a:extLst>
              </p:cNvPr>
              <p:cNvSpPr txBox="1"/>
              <p:nvPr/>
            </p:nvSpPr>
            <p:spPr>
              <a:xfrm>
                <a:off x="0" y="154896"/>
                <a:ext cx="12192000" cy="9848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b="1" cap="all" dirty="0">
                    <a:solidFill>
                      <a:schemeClr val="tx2">
                        <a:lumMod val="25000"/>
                      </a:schemeClr>
                    </a:solidFill>
                    <a:latin typeface="Tw Cen MT" panose="020B0602020104020603"/>
                    <a:ea typeface="+mj-ea"/>
                    <a:cs typeface="+mj-cs"/>
                  </a:rPr>
                  <a:t>Change </a:t>
                </a:r>
                <a14:m>
                  <m:oMath xmlns:m="http://schemas.openxmlformats.org/officeDocument/2006/math">
                    <m:r>
                      <a:rPr lang="en-US" sz="4000" b="1" i="1" cap="all" smtClean="0">
                        <a:solidFill>
                          <a:schemeClr val="tx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𝝎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algn="ctr"/>
                <a:endParaRPr lang="en-US" dirty="0">
                  <a:solidFill>
                    <a:schemeClr val="tx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9F1949D-E338-422C-4D1A-57CF03970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4896"/>
                <a:ext cx="12192000" cy="984885"/>
              </a:xfrm>
              <a:prstGeom prst="rect">
                <a:avLst/>
              </a:prstGeom>
              <a:blipFill>
                <a:blip r:embed="rId4"/>
                <a:stretch>
                  <a:fillRect t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BDF84CBC-0BAA-506D-CBA2-80BF3061C5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5383" y="1139781"/>
            <a:ext cx="10021234" cy="37877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EDD780E-3F8F-9ABE-33F5-B95C1A1C1E1B}"/>
                  </a:ext>
                </a:extLst>
              </p:cNvPr>
              <p:cNvSpPr txBox="1"/>
              <p:nvPr/>
            </p:nvSpPr>
            <p:spPr>
              <a:xfrm>
                <a:off x="4809718" y="5290233"/>
                <a:ext cx="2572564" cy="6218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EDD780E-3F8F-9ABE-33F5-B95C1A1C1E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9718" y="5290233"/>
                <a:ext cx="2572564" cy="6218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031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967FAA-2D1E-13B1-2A1B-BB0BF0FE3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525A8B23-9DA0-6506-B593-8CCDBE899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" y="6102283"/>
            <a:ext cx="732843" cy="732843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49E014FE-D2B6-627E-A1EA-F6A932B91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792" y="6079411"/>
            <a:ext cx="1331208" cy="7785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8C2D40-E2D5-16FC-0292-F2A6CF5F634C}"/>
              </a:ext>
            </a:extLst>
          </p:cNvPr>
          <p:cNvSpPr txBox="1"/>
          <p:nvPr/>
        </p:nvSpPr>
        <p:spPr>
          <a:xfrm>
            <a:off x="0" y="154896"/>
            <a:ext cx="1219200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cap="all" dirty="0">
                <a:solidFill>
                  <a:schemeClr val="tx2">
                    <a:lumMod val="25000"/>
                  </a:schemeClr>
                </a:solidFill>
                <a:latin typeface="Tw Cen MT" panose="020B0602020104020603"/>
                <a:ea typeface="+mj-ea"/>
                <a:cs typeface="+mj-cs"/>
              </a:rPr>
              <a:t>Change internal frequencies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F1B938-9B65-21C2-2AEA-21AD1CA84A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005" y="1315900"/>
            <a:ext cx="10616978" cy="36439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8BA51A-9B5E-F485-97B0-9577C2D2E4D3}"/>
                  </a:ext>
                </a:extLst>
              </p:cNvPr>
              <p:cNvSpPr txBox="1"/>
              <p:nvPr/>
            </p:nvSpPr>
            <p:spPr>
              <a:xfrm>
                <a:off x="3373203" y="5263547"/>
                <a:ext cx="5445593" cy="8158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𝑖𝑛𝑡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′)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  <m:nary>
                        <m:naryPr>
                          <m:chr m:val="∏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𝑜𝑟𝑑𝑒𝑟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′)|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)|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8BA51A-9B5E-F485-97B0-9577C2D2E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3203" y="5263547"/>
                <a:ext cx="5445593" cy="8158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398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984718-FA34-1471-E436-E0849F912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35374F6C-B5EA-E40F-0774-D6EDB36E9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" y="6102283"/>
            <a:ext cx="732843" cy="732843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ED69634B-BDCA-7B13-05D1-67A1194A5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792" y="6079411"/>
            <a:ext cx="1331208" cy="7785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06C911-DFB8-2583-1E3D-A1C7021D2D45}"/>
              </a:ext>
            </a:extLst>
          </p:cNvPr>
          <p:cNvSpPr txBox="1"/>
          <p:nvPr/>
        </p:nvSpPr>
        <p:spPr>
          <a:xfrm>
            <a:off x="0" y="154896"/>
            <a:ext cx="1219200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cap="all" dirty="0">
                <a:solidFill>
                  <a:schemeClr val="tx2">
                    <a:lumMod val="25000"/>
                  </a:schemeClr>
                </a:solidFill>
                <a:latin typeface="Tw Cen MT" panose="020B0602020104020603"/>
                <a:ea typeface="+mj-ea"/>
                <a:cs typeface="+mj-cs"/>
              </a:rPr>
              <a:t>Change </a:t>
            </a:r>
            <a:r>
              <a:rPr lang="en-US" sz="4000" b="1" cap="all" dirty="0" err="1">
                <a:solidFill>
                  <a:schemeClr val="tx2">
                    <a:lumMod val="25000"/>
                  </a:schemeClr>
                </a:solidFill>
                <a:latin typeface="Tw Cen MT" panose="020B0602020104020603"/>
                <a:ea typeface="+mj-ea"/>
                <a:cs typeface="+mj-cs"/>
              </a:rPr>
              <a:t>sp</a:t>
            </a:r>
            <a:r>
              <a:rPr lang="en-US" sz="4000" b="1" cap="all" dirty="0">
                <a:solidFill>
                  <a:schemeClr val="tx2">
                    <a:lumMod val="25000"/>
                  </a:schemeClr>
                </a:solidFill>
                <a:latin typeface="Tw Cen MT" panose="020B0602020104020603"/>
                <a:ea typeface="+mj-ea"/>
                <a:cs typeface="+mj-cs"/>
              </a:rPr>
              <a:t> quantum numbers and frequencies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tx2">
                  <a:lumMod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E511344-FAEC-70A3-EE18-8DCF53FB405A}"/>
                  </a:ext>
                </a:extLst>
              </p:cNvPr>
              <p:cNvSpPr txBox="1"/>
              <p:nvPr/>
            </p:nvSpPr>
            <p:spPr>
              <a:xfrm>
                <a:off x="3404995" y="5486400"/>
                <a:ext cx="4337469" cy="65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sub>
                          </m:s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)|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E511344-FAEC-70A3-EE18-8DCF53FB4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4995" y="5486400"/>
                <a:ext cx="4337469" cy="6546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C659F7A2-B763-0497-A288-8DBF8B7E89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7795" y="1530523"/>
            <a:ext cx="9796409" cy="3565133"/>
          </a:xfrm>
          <a:prstGeom prst="rect">
            <a:avLst/>
          </a:prstGeom>
        </p:spPr>
      </p:pic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DA5452BD-FAE3-66D8-7FEC-6D61D829BD38}"/>
              </a:ext>
            </a:extLst>
          </p:cNvPr>
          <p:cNvCxnSpPr/>
          <p:nvPr/>
        </p:nvCxnSpPr>
        <p:spPr>
          <a:xfrm rot="16200000" flipV="1">
            <a:off x="5398711" y="1903287"/>
            <a:ext cx="1263722" cy="1202077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B3E228-CCF0-D3E0-4338-9F0CFF59141E}"/>
                  </a:ext>
                </a:extLst>
              </p:cNvPr>
              <p:cNvSpPr txBox="1"/>
              <p:nvPr/>
            </p:nvSpPr>
            <p:spPr>
              <a:xfrm>
                <a:off x="3869107" y="1207358"/>
                <a:ext cx="387335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Chosen along a uniform distribution on the integers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[1, 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B3E228-CCF0-D3E0-4338-9F0CFF5914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9107" y="1207358"/>
                <a:ext cx="3873357" cy="646331"/>
              </a:xfrm>
              <a:prstGeom prst="rect">
                <a:avLst/>
              </a:prstGeom>
              <a:blipFill>
                <a:blip r:embed="rId6"/>
                <a:stretch>
                  <a:fillRect l="-1417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3427EA6B-D369-C34C-B210-EEF9B08FAAB0}"/>
              </a:ext>
            </a:extLst>
          </p:cNvPr>
          <p:cNvCxnSpPr>
            <a:cxnSpLocks/>
          </p:cNvCxnSpPr>
          <p:nvPr/>
        </p:nvCxnSpPr>
        <p:spPr>
          <a:xfrm rot="5400000">
            <a:off x="5687880" y="3436333"/>
            <a:ext cx="1238036" cy="1212350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45CA3D0-27D4-27B7-D087-1CF912C9FCA3}"/>
              </a:ext>
            </a:extLst>
          </p:cNvPr>
          <p:cNvSpPr txBox="1"/>
          <p:nvPr/>
        </p:nvSpPr>
        <p:spPr>
          <a:xfrm>
            <a:off x="4713059" y="4552766"/>
            <a:ext cx="2060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Chosen along a Lorentzian function</a:t>
            </a:r>
          </a:p>
        </p:txBody>
      </p:sp>
    </p:spTree>
    <p:extLst>
      <p:ext uri="{BB962C8B-B14F-4D97-AF65-F5344CB8AC3E}">
        <p14:creationId xmlns:p14="http://schemas.microsoft.com/office/powerpoint/2010/main" val="30062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DBC456-F9D8-1EDC-9A20-AAA1EC713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9DD80715-E60F-9D58-9AF3-8BA8C81176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" y="6102283"/>
            <a:ext cx="732843" cy="732843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C1541A1B-5006-CDCF-90EC-561767FC5A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792" y="6079411"/>
            <a:ext cx="1331208" cy="778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8DCCAE-983D-2B1C-449F-C8EE11251F78}"/>
              </a:ext>
            </a:extLst>
          </p:cNvPr>
          <p:cNvSpPr txBox="1"/>
          <p:nvPr/>
        </p:nvSpPr>
        <p:spPr>
          <a:xfrm>
            <a:off x="745165" y="161736"/>
            <a:ext cx="107016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cap="all" dirty="0">
                <a:solidFill>
                  <a:schemeClr val="tx2">
                    <a:lumMod val="25000"/>
                  </a:schemeClr>
                </a:solidFill>
                <a:latin typeface="Tw Cen MT" panose="020B0602020104020603"/>
                <a:ea typeface="+mj-ea"/>
                <a:cs typeface="+mj-cs"/>
              </a:rPr>
              <a:t>Self-consistent green’s function</a:t>
            </a:r>
            <a:endParaRPr lang="en-US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9" name="Picture 8" descr="A cartoon of a person in a room&#10;&#10;Description automatically generated">
            <a:extLst>
              <a:ext uri="{FF2B5EF4-FFF2-40B4-BE49-F238E27FC236}">
                <a16:creationId xmlns:a16="http://schemas.microsoft.com/office/drawing/2014/main" id="{2201198B-F0D9-88B7-1B8F-9996DE88A5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45" y="2749893"/>
            <a:ext cx="3478089" cy="2127157"/>
          </a:xfrm>
          <a:prstGeom prst="rect">
            <a:avLst/>
          </a:prstGeom>
          <a:scene3d>
            <a:camera prst="orthographicFront">
              <a:rot lat="0" lon="0" rev="60000"/>
            </a:camera>
            <a:lightRig rig="threePt" dir="t"/>
          </a:scene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7DF498-CE83-F842-07E9-83C745D5B401}"/>
              </a:ext>
            </a:extLst>
          </p:cNvPr>
          <p:cNvSpPr txBox="1"/>
          <p:nvPr/>
        </p:nvSpPr>
        <p:spPr>
          <a:xfrm>
            <a:off x="7849749" y="4955010"/>
            <a:ext cx="3716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i="1" dirty="0" err="1">
                <a:solidFill>
                  <a:srgbClr val="000000"/>
                </a:solidFill>
                <a:latin typeface="+mj-lt"/>
              </a:rPr>
              <a:t>Mattuck</a:t>
            </a:r>
            <a:r>
              <a:rPr lang="en-US" sz="1400" i="1" dirty="0">
                <a:solidFill>
                  <a:srgbClr val="000000"/>
                </a:solidFill>
                <a:latin typeface="+mj-lt"/>
              </a:rPr>
              <a:t>, A Guide to Feynman Diagrams in the Many-Body Problem (1992)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78356E-C9B0-CD14-1C8D-25D40D71A826}"/>
                  </a:ext>
                </a:extLst>
              </p:cNvPr>
              <p:cNvSpPr txBox="1"/>
              <p:nvPr/>
            </p:nvSpPr>
            <p:spPr>
              <a:xfrm>
                <a:off x="786005" y="978196"/>
                <a:ext cx="4221125" cy="734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m:rPr>
                              <m:sty m:val="p"/>
                            </m:r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≝⟨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bSup>
                        <m:sSub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78356E-C9B0-CD14-1C8D-25D40D71A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005" y="978196"/>
                <a:ext cx="4221125" cy="73488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dressed_particle">
            <a:hlinkClick r:id="" action="ppaction://media"/>
            <a:extLst>
              <a:ext uri="{FF2B5EF4-FFF2-40B4-BE49-F238E27FC236}">
                <a16:creationId xmlns:a16="http://schemas.microsoft.com/office/drawing/2014/main" id="{02589118-1C40-874F-25B6-327CB2D543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43" y="1409917"/>
            <a:ext cx="5286347" cy="528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0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9DE942-33DB-4722-7757-F74A62769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D0AE50BC-50B7-AF27-C9B7-D8931C603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" y="6102283"/>
            <a:ext cx="732843" cy="732843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73D15A07-ECDE-34D3-0FE3-6B7608304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792" y="6079411"/>
            <a:ext cx="1331208" cy="7785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154E4EA-7196-00A3-D380-873A018D3C5A}"/>
              </a:ext>
            </a:extLst>
          </p:cNvPr>
          <p:cNvSpPr txBox="1"/>
          <p:nvPr/>
        </p:nvSpPr>
        <p:spPr>
          <a:xfrm>
            <a:off x="0" y="154896"/>
            <a:ext cx="1219200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cap="all" dirty="0">
                <a:solidFill>
                  <a:schemeClr val="tx2">
                    <a:lumMod val="25000"/>
                  </a:schemeClr>
                </a:solidFill>
                <a:latin typeface="Tw Cen MT" panose="020B0602020104020603"/>
                <a:ea typeface="+mj-ea"/>
                <a:cs typeface="+mj-cs"/>
              </a:rPr>
              <a:t>Add/remove Rung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DEA227D1-BD52-199B-FB96-187BC6574A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5846" y="1194122"/>
            <a:ext cx="9380305" cy="36319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C69CE-A0FF-71A5-8DA7-6522BB125225}"/>
                  </a:ext>
                </a:extLst>
              </p:cNvPr>
              <p:cNvSpPr txBox="1"/>
              <p:nvPr/>
            </p:nvSpPr>
            <p:spPr>
              <a:xfrm>
                <a:off x="2823538" y="1236165"/>
                <a:ext cx="352049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Chosen along a uniform distribution on the integers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[1, 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C69CE-A0FF-71A5-8DA7-6522BB125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3538" y="1236165"/>
                <a:ext cx="3520493" cy="646331"/>
              </a:xfrm>
              <a:prstGeom prst="rect">
                <a:avLst/>
              </a:prstGeom>
              <a:blipFill>
                <a:blip r:embed="rId5"/>
                <a:stretch>
                  <a:fillRect l="-1384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AF98897F-B689-E477-A40E-BB409936445C}"/>
              </a:ext>
            </a:extLst>
          </p:cNvPr>
          <p:cNvCxnSpPr/>
          <p:nvPr/>
        </p:nvCxnSpPr>
        <p:spPr>
          <a:xfrm rot="16200000" flipV="1">
            <a:off x="5946437" y="1619754"/>
            <a:ext cx="327474" cy="315310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3EC96CF-3FBC-FE63-1C22-28C92DACD720}"/>
              </a:ext>
            </a:extLst>
          </p:cNvPr>
          <p:cNvSpPr txBox="1"/>
          <p:nvPr/>
        </p:nvSpPr>
        <p:spPr>
          <a:xfrm>
            <a:off x="4855539" y="3677896"/>
            <a:ext cx="1844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Chosen along a Lorentzian function</a:t>
            </a:r>
          </a:p>
        </p:txBody>
      </p: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79981F42-F9F8-8746-8733-A5BAE14755EE}"/>
              </a:ext>
            </a:extLst>
          </p:cNvPr>
          <p:cNvCxnSpPr/>
          <p:nvPr/>
        </p:nvCxnSpPr>
        <p:spPr>
          <a:xfrm rot="5400000">
            <a:off x="5577051" y="2542302"/>
            <a:ext cx="1426779" cy="704194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2F9E22E-D1D3-E360-D9FE-E909B9022D79}"/>
                  </a:ext>
                </a:extLst>
              </p:cNvPr>
              <p:cNvSpPr txBox="1"/>
              <p:nvPr/>
            </p:nvSpPr>
            <p:spPr>
              <a:xfrm>
                <a:off x="1924924" y="5299744"/>
                <a:ext cx="4530471" cy="5822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𝐴𝑑𝑑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2F9E22E-D1D3-E360-D9FE-E909B9022D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924" y="5299744"/>
                <a:ext cx="4530471" cy="5822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A459498-C9BF-6F72-A7D5-8FBA2D44210C}"/>
                  </a:ext>
                </a:extLst>
              </p:cNvPr>
              <p:cNvSpPr txBox="1"/>
              <p:nvPr/>
            </p:nvSpPr>
            <p:spPr>
              <a:xfrm>
                <a:off x="7288924" y="5314748"/>
                <a:ext cx="1319977" cy="567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𝑅𝑒𝑚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𝐴𝑑𝑑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A459498-C9BF-6F72-A7D5-8FBA2D442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8924" y="5314748"/>
                <a:ext cx="1319977" cy="56720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332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7CA45B-C6A8-D4D4-D3A1-4CB6EB5AE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44B5E74A-DC65-B571-41BA-C975576E2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" y="6102283"/>
            <a:ext cx="732843" cy="732843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DA6DBC12-5A7C-3922-7DF3-3F3A8E66D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792" y="6079411"/>
            <a:ext cx="1331208" cy="7785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F9AFD4-9921-B4E5-9B2F-EB8C366C8F98}"/>
              </a:ext>
            </a:extLst>
          </p:cNvPr>
          <p:cNvSpPr txBox="1"/>
          <p:nvPr/>
        </p:nvSpPr>
        <p:spPr>
          <a:xfrm>
            <a:off x="745165" y="161736"/>
            <a:ext cx="107016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cap="all" dirty="0" err="1">
                <a:solidFill>
                  <a:schemeClr val="tx2">
                    <a:lumMod val="25000"/>
                  </a:schemeClr>
                </a:solidFill>
                <a:latin typeface="Tw Cen MT" panose="020B0602020104020603"/>
                <a:ea typeface="+mj-ea"/>
                <a:cs typeface="+mj-cs"/>
              </a:rPr>
              <a:t>dyson</a:t>
            </a:r>
            <a:r>
              <a:rPr lang="en-US" sz="4000" b="1" cap="all" dirty="0">
                <a:solidFill>
                  <a:schemeClr val="tx2">
                    <a:lumMod val="25000"/>
                  </a:schemeClr>
                </a:solidFill>
                <a:latin typeface="Tw Cen MT" panose="020B0602020104020603"/>
                <a:ea typeface="+mj-ea"/>
                <a:cs typeface="+mj-cs"/>
              </a:rPr>
              <a:t> equation</a:t>
            </a:r>
            <a:endParaRPr lang="en-US" dirty="0">
              <a:solidFill>
                <a:schemeClr val="tx2">
                  <a:lumMod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85EB21B-1DE8-6336-8918-02530839927A}"/>
                  </a:ext>
                </a:extLst>
              </p:cNvPr>
              <p:cNvSpPr txBox="1"/>
              <p:nvPr/>
            </p:nvSpPr>
            <p:spPr>
              <a:xfrm>
                <a:off x="2059192" y="1116317"/>
                <a:ext cx="8073613" cy="3847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𝛼𝛽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𝛼𝛽</m:t>
                          </m:r>
                        </m:sub>
                        <m: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  <m:sup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𝛾𝛿</m:t>
                          </m:r>
                        </m:sub>
                        <m:sup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⋆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𝛿𝛽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85EB21B-1DE8-6336-8918-0253083992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9192" y="1116317"/>
                <a:ext cx="8073613" cy="384785"/>
              </a:xfrm>
              <a:prstGeom prst="rect">
                <a:avLst/>
              </a:prstGeom>
              <a:blipFill>
                <a:blip r:embed="rId4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99E08134-5321-EE3B-8248-855554158296}"/>
              </a:ext>
            </a:extLst>
          </p:cNvPr>
          <p:cNvCxnSpPr/>
          <p:nvPr/>
        </p:nvCxnSpPr>
        <p:spPr>
          <a:xfrm rot="5400000">
            <a:off x="4754426" y="1661824"/>
            <a:ext cx="518153" cy="398033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124FFE5C-6E12-F69B-A6C7-7FEA485DD02D}"/>
              </a:ext>
            </a:extLst>
          </p:cNvPr>
          <p:cNvCxnSpPr/>
          <p:nvPr/>
        </p:nvCxnSpPr>
        <p:spPr>
          <a:xfrm rot="5400000">
            <a:off x="6812739" y="1591899"/>
            <a:ext cx="333487" cy="204395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5F140E8C-65D3-2A5D-504A-A25FB71F89DB}"/>
              </a:ext>
            </a:extLst>
          </p:cNvPr>
          <p:cNvSpPr/>
          <p:nvPr/>
        </p:nvSpPr>
        <p:spPr>
          <a:xfrm>
            <a:off x="1081736" y="3151993"/>
            <a:ext cx="876748" cy="88750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BF8DE74-09BB-CF09-62FA-E81D5CF2C833}"/>
                  </a:ext>
                </a:extLst>
              </p:cNvPr>
              <p:cNvSpPr txBox="1"/>
              <p:nvPr/>
            </p:nvSpPr>
            <p:spPr>
              <a:xfrm>
                <a:off x="1333195" y="3364913"/>
                <a:ext cx="373829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</m:oMath>
                  </m:oMathPara>
                </a14:m>
                <a:endParaRPr lang="en-US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BF8DE74-09BB-CF09-62FA-E81D5CF2C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195" y="3364913"/>
                <a:ext cx="373829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45DC820-06AD-56A2-C377-1E561CFE2244}"/>
                  </a:ext>
                </a:extLst>
              </p:cNvPr>
              <p:cNvSpPr txBox="1"/>
              <p:nvPr/>
            </p:nvSpPr>
            <p:spPr>
              <a:xfrm>
                <a:off x="2209943" y="3457245"/>
                <a:ext cx="2372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45DC820-06AD-56A2-C377-1E561CFE22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943" y="3457245"/>
                <a:ext cx="237244" cy="276999"/>
              </a:xfrm>
              <a:prstGeom prst="rect">
                <a:avLst/>
              </a:prstGeom>
              <a:blipFill>
                <a:blip r:embed="rId6"/>
                <a:stretch>
                  <a:fillRect l="-10526" r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black circle with a spiral&#10;&#10;Description automatically generated">
            <a:extLst>
              <a:ext uri="{FF2B5EF4-FFF2-40B4-BE49-F238E27FC236}">
                <a16:creationId xmlns:a16="http://schemas.microsoft.com/office/drawing/2014/main" id="{AE0E1B05-57E2-EF31-077D-D7467BE627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154" y="3182965"/>
            <a:ext cx="1447632" cy="825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ECB70C0-2AED-4FC9-8565-36A81A6E2591}"/>
                  </a:ext>
                </a:extLst>
              </p:cNvPr>
              <p:cNvSpPr txBox="1"/>
              <p:nvPr/>
            </p:nvSpPr>
            <p:spPr>
              <a:xfrm>
                <a:off x="4098967" y="3457245"/>
                <a:ext cx="2372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ECB70C0-2AED-4FC9-8565-36A81A6E25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8967" y="3457245"/>
                <a:ext cx="237244" cy="276999"/>
              </a:xfrm>
              <a:prstGeom prst="rect">
                <a:avLst/>
              </a:prstGeom>
              <a:blipFill>
                <a:blip r:embed="rId8"/>
                <a:stretch>
                  <a:fillRect l="-17949" r="-17949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A diagram of a curved object with arrows&#10;&#10;Description automatically generated">
            <a:extLst>
              <a:ext uri="{FF2B5EF4-FFF2-40B4-BE49-F238E27FC236}">
                <a16:creationId xmlns:a16="http://schemas.microsoft.com/office/drawing/2014/main" id="{70F20BEE-51D5-EF4F-33B6-6535927682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149" y="3043415"/>
            <a:ext cx="1007185" cy="11046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BDE4DA7-A3C3-9527-72BB-0A95754F8121}"/>
                  </a:ext>
                </a:extLst>
              </p:cNvPr>
              <p:cNvSpPr txBox="1"/>
              <p:nvPr/>
            </p:nvSpPr>
            <p:spPr>
              <a:xfrm>
                <a:off x="5633272" y="3457245"/>
                <a:ext cx="2372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BDE4DA7-A3C3-9527-72BB-0A95754F8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272" y="3457245"/>
                <a:ext cx="237244" cy="276999"/>
              </a:xfrm>
              <a:prstGeom prst="rect">
                <a:avLst/>
              </a:prstGeom>
              <a:blipFill>
                <a:blip r:embed="rId10"/>
                <a:stretch>
                  <a:fillRect l="-17949" r="-17949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A diagram of a curve&#10;&#10;Description automatically generated">
            <a:extLst>
              <a:ext uri="{FF2B5EF4-FFF2-40B4-BE49-F238E27FC236}">
                <a16:creationId xmlns:a16="http://schemas.microsoft.com/office/drawing/2014/main" id="{F004DB0F-1F6D-2F41-6110-8F632AD656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697" y="3043415"/>
            <a:ext cx="1079063" cy="1157917"/>
          </a:xfrm>
          <a:prstGeom prst="rect">
            <a:avLst/>
          </a:prstGeom>
        </p:spPr>
      </p:pic>
      <p:pic>
        <p:nvPicPr>
          <p:cNvPr id="18" name="Picture 17" descr="A diagram of a wave diagram&#10;&#10;Description automatically generated with medium confidence">
            <a:extLst>
              <a:ext uri="{FF2B5EF4-FFF2-40B4-BE49-F238E27FC236}">
                <a16:creationId xmlns:a16="http://schemas.microsoft.com/office/drawing/2014/main" id="{5EFD5C04-8444-559A-43DB-70360DF174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73" y="2995243"/>
            <a:ext cx="1168666" cy="1182099"/>
          </a:xfrm>
          <a:prstGeom prst="rect">
            <a:avLst/>
          </a:prstGeom>
        </p:spPr>
      </p:pic>
      <p:pic>
        <p:nvPicPr>
          <p:cNvPr id="19" name="Picture 18" descr="A diagram of a curve&#10;&#10;Description automatically generated">
            <a:extLst>
              <a:ext uri="{FF2B5EF4-FFF2-40B4-BE49-F238E27FC236}">
                <a16:creationId xmlns:a16="http://schemas.microsoft.com/office/drawing/2014/main" id="{8B8ACEA2-125B-CE79-D8CF-D40878A619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423" y="2995243"/>
            <a:ext cx="1079237" cy="1176668"/>
          </a:xfrm>
          <a:prstGeom prst="rect">
            <a:avLst/>
          </a:prstGeom>
        </p:spPr>
      </p:pic>
      <p:pic>
        <p:nvPicPr>
          <p:cNvPr id="20" name="Picture 19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023958F5-88B5-03D9-E0AC-BF646EA68E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479" y="4225512"/>
            <a:ext cx="1172977" cy="1471971"/>
          </a:xfrm>
          <a:prstGeom prst="rect">
            <a:avLst/>
          </a:prstGeom>
        </p:spPr>
      </p:pic>
      <p:pic>
        <p:nvPicPr>
          <p:cNvPr id="21" name="Picture 20" descr="A diagram of a wave&#10;&#10;Description automatically generated with medium confidence">
            <a:extLst>
              <a:ext uri="{FF2B5EF4-FFF2-40B4-BE49-F238E27FC236}">
                <a16:creationId xmlns:a16="http://schemas.microsoft.com/office/drawing/2014/main" id="{4354A920-BB5D-18A7-A888-4DBF1BEA7A4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764" y="4261195"/>
            <a:ext cx="957173" cy="1480488"/>
          </a:xfrm>
          <a:prstGeom prst="rect">
            <a:avLst/>
          </a:prstGeom>
        </p:spPr>
      </p:pic>
      <p:pic>
        <p:nvPicPr>
          <p:cNvPr id="22" name="Picture 21" descr="A diagram of a curved object with arrows&#10;&#10;Description automatically generated">
            <a:extLst>
              <a:ext uri="{FF2B5EF4-FFF2-40B4-BE49-F238E27FC236}">
                <a16:creationId xmlns:a16="http://schemas.microsoft.com/office/drawing/2014/main" id="{39102BF7-DB44-3492-4B14-195574F508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407" y="4335121"/>
            <a:ext cx="957173" cy="14065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E43AF03-7A54-A4AC-EE9B-F2B05E99C86A}"/>
                  </a:ext>
                </a:extLst>
              </p:cNvPr>
              <p:cNvSpPr txBox="1"/>
              <p:nvPr/>
            </p:nvSpPr>
            <p:spPr>
              <a:xfrm>
                <a:off x="7154187" y="3457241"/>
                <a:ext cx="2372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E43AF03-7A54-A4AC-EE9B-F2B05E99C8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4187" y="3457241"/>
                <a:ext cx="237244" cy="276999"/>
              </a:xfrm>
              <a:prstGeom prst="rect">
                <a:avLst/>
              </a:prstGeom>
              <a:blipFill>
                <a:blip r:embed="rId17"/>
                <a:stretch>
                  <a:fillRect l="-20513" r="-15385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7FF8BE2-D120-64B7-8045-F229537F2612}"/>
                  </a:ext>
                </a:extLst>
              </p:cNvPr>
              <p:cNvSpPr txBox="1"/>
              <p:nvPr/>
            </p:nvSpPr>
            <p:spPr>
              <a:xfrm>
                <a:off x="8874409" y="3457241"/>
                <a:ext cx="2372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7FF8BE2-D120-64B7-8045-F229537F26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4409" y="3457241"/>
                <a:ext cx="237244" cy="276999"/>
              </a:xfrm>
              <a:prstGeom prst="rect">
                <a:avLst/>
              </a:prstGeom>
              <a:blipFill>
                <a:blip r:embed="rId18"/>
                <a:stretch>
                  <a:fillRect l="-20513" r="-15385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E7D7C61-15CD-7DFF-9012-9C3B8BB9DA8A}"/>
                  </a:ext>
                </a:extLst>
              </p:cNvPr>
              <p:cNvSpPr txBox="1"/>
              <p:nvPr/>
            </p:nvSpPr>
            <p:spPr>
              <a:xfrm>
                <a:off x="10505200" y="3457241"/>
                <a:ext cx="2372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E7D7C61-15CD-7DFF-9012-9C3B8BB9DA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5200" y="3457241"/>
                <a:ext cx="237244" cy="276999"/>
              </a:xfrm>
              <a:prstGeom prst="rect">
                <a:avLst/>
              </a:prstGeom>
              <a:blipFill>
                <a:blip r:embed="rId19"/>
                <a:stretch>
                  <a:fillRect l="-17949" r="-17949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1B96F8D-EBDF-58B8-ADCC-22AE773285D7}"/>
                  </a:ext>
                </a:extLst>
              </p:cNvPr>
              <p:cNvSpPr txBox="1"/>
              <p:nvPr/>
            </p:nvSpPr>
            <p:spPr>
              <a:xfrm>
                <a:off x="2619127" y="4822997"/>
                <a:ext cx="2372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1B96F8D-EBDF-58B8-ADCC-22AE773285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9127" y="4822997"/>
                <a:ext cx="237244" cy="276999"/>
              </a:xfrm>
              <a:prstGeom prst="rect">
                <a:avLst/>
              </a:prstGeom>
              <a:blipFill>
                <a:blip r:embed="rId20"/>
                <a:stretch>
                  <a:fillRect l="-20513" r="-15385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37697E5-0564-5D09-5D52-7FBE0DE9749F}"/>
                  </a:ext>
                </a:extLst>
              </p:cNvPr>
              <p:cNvSpPr txBox="1"/>
              <p:nvPr/>
            </p:nvSpPr>
            <p:spPr>
              <a:xfrm>
                <a:off x="4215647" y="4822997"/>
                <a:ext cx="2372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37697E5-0564-5D09-5D52-7FBE0DE974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5647" y="4822997"/>
                <a:ext cx="237244" cy="276999"/>
              </a:xfrm>
              <a:prstGeom prst="rect">
                <a:avLst/>
              </a:prstGeom>
              <a:blipFill>
                <a:blip r:embed="rId17"/>
                <a:stretch>
                  <a:fillRect l="-21053" r="-18421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2894CA7-E643-D1A1-7918-A98FBE83C4A9}"/>
                  </a:ext>
                </a:extLst>
              </p:cNvPr>
              <p:cNvSpPr txBox="1"/>
              <p:nvPr/>
            </p:nvSpPr>
            <p:spPr>
              <a:xfrm>
                <a:off x="5886075" y="4822996"/>
                <a:ext cx="2372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2894CA7-E643-D1A1-7918-A98FBE83C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6075" y="4822996"/>
                <a:ext cx="237244" cy="276999"/>
              </a:xfrm>
              <a:prstGeom prst="rect">
                <a:avLst/>
              </a:prstGeom>
              <a:blipFill>
                <a:blip r:embed="rId17"/>
                <a:stretch>
                  <a:fillRect l="-21053" r="-18421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768E349-8AE1-7196-D1A6-876B78CE7F53}"/>
                  </a:ext>
                </a:extLst>
              </p:cNvPr>
              <p:cNvSpPr txBox="1"/>
              <p:nvPr/>
            </p:nvSpPr>
            <p:spPr>
              <a:xfrm>
                <a:off x="7574668" y="4822996"/>
                <a:ext cx="2372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768E349-8AE1-7196-D1A6-876B78CE7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668" y="4822996"/>
                <a:ext cx="237244" cy="276999"/>
              </a:xfrm>
              <a:prstGeom prst="rect">
                <a:avLst/>
              </a:prstGeom>
              <a:blipFill>
                <a:blip r:embed="rId17"/>
                <a:stretch>
                  <a:fillRect l="-21053" r="-18421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CDC6CB0-2D37-3897-01C7-1E81516343F0}"/>
                  </a:ext>
                </a:extLst>
              </p:cNvPr>
              <p:cNvSpPr txBox="1"/>
              <p:nvPr/>
            </p:nvSpPr>
            <p:spPr>
              <a:xfrm>
                <a:off x="9002075" y="4822996"/>
                <a:ext cx="5001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 …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CDC6CB0-2D37-3897-01C7-1E81516343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2075" y="4822996"/>
                <a:ext cx="500137" cy="276999"/>
              </a:xfrm>
              <a:prstGeom prst="rect">
                <a:avLst/>
              </a:prstGeom>
              <a:blipFill>
                <a:blip r:embed="rId21"/>
                <a:stretch>
                  <a:fillRect l="-8537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FF7C9A6-1549-2188-5530-216AEFAC2C48}"/>
              </a:ext>
            </a:extLst>
          </p:cNvPr>
          <p:cNvCxnSpPr/>
          <p:nvPr/>
        </p:nvCxnSpPr>
        <p:spPr>
          <a:xfrm>
            <a:off x="7083760" y="2934098"/>
            <a:ext cx="0" cy="1327097"/>
          </a:xfrm>
          <a:prstGeom prst="line">
            <a:avLst/>
          </a:prstGeom>
          <a:ln w="28575">
            <a:solidFill>
              <a:schemeClr val="tx2">
                <a:lumMod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diagram of a wave&#10;&#10;Description automatically generated">
            <a:extLst>
              <a:ext uri="{FF2B5EF4-FFF2-40B4-BE49-F238E27FC236}">
                <a16:creationId xmlns:a16="http://schemas.microsoft.com/office/drawing/2014/main" id="{20B0B6F2-4744-D2E1-1845-A1758F5B554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402" y="4225512"/>
            <a:ext cx="1096233" cy="151617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CE89F3C-B193-5123-C90C-A5A072A25A92}"/>
              </a:ext>
            </a:extLst>
          </p:cNvPr>
          <p:cNvSpPr txBox="1"/>
          <p:nvPr/>
        </p:nvSpPr>
        <p:spPr>
          <a:xfrm>
            <a:off x="2960479" y="2042603"/>
            <a:ext cx="2840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Unperturbed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propagator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D45563C-B15C-BD35-D056-230DD99755A8}"/>
              </a:ext>
            </a:extLst>
          </p:cNvPr>
          <p:cNvSpPr txBox="1"/>
          <p:nvPr/>
        </p:nvSpPr>
        <p:spPr>
          <a:xfrm>
            <a:off x="5799423" y="1860502"/>
            <a:ext cx="3184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Irreducible self-energy</a:t>
            </a:r>
          </a:p>
        </p:txBody>
      </p:sp>
    </p:spTree>
    <p:extLst>
      <p:ext uri="{BB962C8B-B14F-4D97-AF65-F5344CB8AC3E}">
        <p14:creationId xmlns:p14="http://schemas.microsoft.com/office/powerpoint/2010/main" val="93197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4" grpId="0"/>
      <p:bldP spid="16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3D68CB-9926-2D99-F5C3-95939658F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349ADCF8-5792-B1EC-C4F9-A55957230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792" y="6079411"/>
            <a:ext cx="1331208" cy="778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C3555B-22A5-B187-88B6-1A77D6883991}"/>
              </a:ext>
            </a:extLst>
          </p:cNvPr>
          <p:cNvSpPr txBox="1"/>
          <p:nvPr/>
        </p:nvSpPr>
        <p:spPr>
          <a:xfrm>
            <a:off x="745165" y="161736"/>
            <a:ext cx="107016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cap="all" dirty="0">
                <a:solidFill>
                  <a:schemeClr val="tx2">
                    <a:lumMod val="25000"/>
                  </a:schemeClr>
                </a:solidFill>
                <a:latin typeface="Tw Cen MT" panose="020B0602020104020603"/>
                <a:ea typeface="+mj-ea"/>
                <a:cs typeface="+mj-cs"/>
              </a:rPr>
              <a:t>Structure information</a:t>
            </a:r>
            <a:endParaRPr lang="en-US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F0DABE-903B-DEEC-9A9E-C401A1416F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113" y="3716084"/>
            <a:ext cx="5929761" cy="28262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7C0EC7-90ED-06A5-848C-7B09CEB11D0C}"/>
              </a:ext>
            </a:extLst>
          </p:cNvPr>
          <p:cNvSpPr txBox="1"/>
          <p:nvPr/>
        </p:nvSpPr>
        <p:spPr>
          <a:xfrm>
            <a:off x="1629852" y="6388487"/>
            <a:ext cx="3980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solidFill>
                  <a:schemeClr val="bg1"/>
                </a:solidFill>
              </a:rPr>
              <a:t>Cipollone</a:t>
            </a:r>
            <a:r>
              <a:rPr lang="en-US" sz="1400" i="1" dirty="0">
                <a:solidFill>
                  <a:schemeClr val="bg1"/>
                </a:solidFill>
              </a:rPr>
              <a:t> et al., Phys. Rev. C, 92, 014306 (2015)</a:t>
            </a:r>
            <a:endParaRPr lang="en-US" sz="14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787052-FC7F-0B9B-C970-732B4B931248}"/>
              </a:ext>
            </a:extLst>
          </p:cNvPr>
          <p:cNvSpPr txBox="1"/>
          <p:nvPr/>
        </p:nvSpPr>
        <p:spPr>
          <a:xfrm>
            <a:off x="7761056" y="5925522"/>
            <a:ext cx="3775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Brugnara et al., </a:t>
            </a:r>
            <a:r>
              <a:rPr lang="en-US" sz="1400" dirty="0" err="1">
                <a:solidFill>
                  <a:schemeClr val="bg1"/>
                </a:solidFill>
              </a:rPr>
              <a:t>arXiv</a:t>
            </a:r>
            <a:r>
              <a:rPr lang="en-US" sz="1400" dirty="0">
                <a:solidFill>
                  <a:schemeClr val="bg1"/>
                </a:solidFill>
              </a:rPr>
              <a:t>: 2506.23228v2 (2025)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76609D65-D19E-18B2-5CC6-A66B312F1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" y="6102283"/>
            <a:ext cx="732843" cy="732843"/>
          </a:xfrm>
          <a:prstGeom prst="rect">
            <a:avLst/>
          </a:prstGeom>
        </p:spPr>
      </p:pic>
      <p:pic>
        <p:nvPicPr>
          <p:cNvPr id="17" name="Picture 16" descr="A screen shot of a graph&#10;&#10;Description automatically generated">
            <a:extLst>
              <a:ext uri="{FF2B5EF4-FFF2-40B4-BE49-F238E27FC236}">
                <a16:creationId xmlns:a16="http://schemas.microsoft.com/office/drawing/2014/main" id="{03CAB095-BB13-F2B3-E052-EAD16EB2A7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9293" y="869622"/>
            <a:ext cx="4257605" cy="2672403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2A11844-8D26-89DD-16A7-B7EF901EF6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07595" y="781385"/>
            <a:ext cx="3313871" cy="506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9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93604E-BD1A-F3E0-824C-46D489128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FD2CBC88-E6B8-9B68-A6F0-D97479512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" y="6102283"/>
            <a:ext cx="732843" cy="732843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85ADAF8D-C479-CBAD-F523-358966C1C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792" y="6079411"/>
            <a:ext cx="1331208" cy="778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95D163-BD58-6691-249B-DBAFE77E4C2E}"/>
              </a:ext>
            </a:extLst>
          </p:cNvPr>
          <p:cNvSpPr txBox="1"/>
          <p:nvPr/>
        </p:nvSpPr>
        <p:spPr>
          <a:xfrm>
            <a:off x="745165" y="161736"/>
            <a:ext cx="107016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cap="all" dirty="0">
                <a:solidFill>
                  <a:schemeClr val="tx2">
                    <a:lumMod val="25000"/>
                  </a:schemeClr>
                </a:solidFill>
                <a:latin typeface="Tw Cen MT" panose="020B0602020104020603"/>
                <a:ea typeface="+mj-ea"/>
                <a:cs typeface="+mj-cs"/>
              </a:rPr>
              <a:t>Optical potential</a:t>
            </a:r>
            <a:endParaRPr lang="en-US" dirty="0">
              <a:solidFill>
                <a:schemeClr val="tx2">
                  <a:lumMod val="25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E364830-701E-4044-A664-7166ABF2324E}"/>
              </a:ext>
            </a:extLst>
          </p:cNvPr>
          <p:cNvGrpSpPr/>
          <p:nvPr/>
        </p:nvGrpSpPr>
        <p:grpSpPr>
          <a:xfrm>
            <a:off x="419583" y="912033"/>
            <a:ext cx="2776513" cy="5147839"/>
            <a:chOff x="1079080" y="1072748"/>
            <a:chExt cx="2776513" cy="5147839"/>
          </a:xfrm>
        </p:grpSpPr>
        <p:grpSp>
          <p:nvGrpSpPr>
            <p:cNvPr id="8" name="グループ化 90">
              <a:extLst>
                <a:ext uri="{FF2B5EF4-FFF2-40B4-BE49-F238E27FC236}">
                  <a16:creationId xmlns:a16="http://schemas.microsoft.com/office/drawing/2014/main" id="{E1D09D26-EC6D-E57F-00B2-C0642D042FBC}"/>
                </a:ext>
              </a:extLst>
            </p:cNvPr>
            <p:cNvGrpSpPr/>
            <p:nvPr/>
          </p:nvGrpSpPr>
          <p:grpSpPr>
            <a:xfrm>
              <a:off x="1079080" y="1265076"/>
              <a:ext cx="2701114" cy="4714875"/>
              <a:chOff x="8890" y="1298744"/>
              <a:chExt cx="2701114" cy="4714875"/>
            </a:xfrm>
          </p:grpSpPr>
          <p:sp>
            <p:nvSpPr>
              <p:cNvPr id="21" name="Line 4">
                <a:extLst>
                  <a:ext uri="{FF2B5EF4-FFF2-40B4-BE49-F238E27FC236}">
                    <a16:creationId xmlns:a16="http://schemas.microsoft.com/office/drawing/2014/main" id="{705E1887-42FF-5015-CCFA-737B9C6A31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58509" y="5514976"/>
                <a:ext cx="60605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2" name="Line 5">
                <a:extLst>
                  <a:ext uri="{FF2B5EF4-FFF2-40B4-BE49-F238E27FC236}">
                    <a16:creationId xmlns:a16="http://schemas.microsoft.com/office/drawing/2014/main" id="{67DE855B-FDF4-2563-21FA-C736658EC4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86119" y="5105400"/>
                <a:ext cx="67844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3" name="Line 7">
                <a:extLst>
                  <a:ext uri="{FF2B5EF4-FFF2-40B4-BE49-F238E27FC236}">
                    <a16:creationId xmlns:a16="http://schemas.microsoft.com/office/drawing/2014/main" id="{59A47F90-490B-97AF-4A33-24DB5D0B1C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6119" y="5295901"/>
                <a:ext cx="6784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4" name="Line 5">
                <a:extLst>
                  <a:ext uri="{FF2B5EF4-FFF2-40B4-BE49-F238E27FC236}">
                    <a16:creationId xmlns:a16="http://schemas.microsoft.com/office/drawing/2014/main" id="{6A10F908-601F-13CC-AAB2-F45E95C567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86119" y="4724400"/>
                <a:ext cx="67844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5" name="Line 5">
                <a:extLst>
                  <a:ext uri="{FF2B5EF4-FFF2-40B4-BE49-F238E27FC236}">
                    <a16:creationId xmlns:a16="http://schemas.microsoft.com/office/drawing/2014/main" id="{7A49856E-8F77-7109-EBE5-C3511C74ED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1695" y="4198620"/>
                <a:ext cx="72547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6" name="Line 5">
                <a:extLst>
                  <a:ext uri="{FF2B5EF4-FFF2-40B4-BE49-F238E27FC236}">
                    <a16:creationId xmlns:a16="http://schemas.microsoft.com/office/drawing/2014/main" id="{18256A76-7A02-C1D1-FF6F-63ACB2F31D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8721" y="4922520"/>
                <a:ext cx="67844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7" name="Line 5">
                <a:extLst>
                  <a:ext uri="{FF2B5EF4-FFF2-40B4-BE49-F238E27FC236}">
                    <a16:creationId xmlns:a16="http://schemas.microsoft.com/office/drawing/2014/main" id="{D0A9A45D-4F29-B7D8-AF0F-4449B623D7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8499" y="4331970"/>
                <a:ext cx="67844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8" name="Line 5">
                <a:extLst>
                  <a:ext uri="{FF2B5EF4-FFF2-40B4-BE49-F238E27FC236}">
                    <a16:creationId xmlns:a16="http://schemas.microsoft.com/office/drawing/2014/main" id="{4CA75DB5-4BFD-9E56-1BA8-DE6D97A794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3770" y="4046220"/>
                <a:ext cx="82317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9" name="Line 5">
                <a:extLst>
                  <a:ext uri="{FF2B5EF4-FFF2-40B4-BE49-F238E27FC236}">
                    <a16:creationId xmlns:a16="http://schemas.microsoft.com/office/drawing/2014/main" id="{B4934945-C14D-BC3E-0EDF-7C257A0E37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2182" y="3963987"/>
                <a:ext cx="15237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0" name="AutoShape 55">
                <a:extLst>
                  <a:ext uri="{FF2B5EF4-FFF2-40B4-BE49-F238E27FC236}">
                    <a16:creationId xmlns:a16="http://schemas.microsoft.com/office/drawing/2014/main" id="{25708F3B-4BB3-9E25-C3F2-2D1BC780BA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190" y="4886520"/>
                <a:ext cx="71437" cy="72000"/>
              </a:xfrm>
              <a:prstGeom prst="flowChartConnector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31" name="AutoShape 55">
                <a:extLst>
                  <a:ext uri="{FF2B5EF4-FFF2-40B4-BE49-F238E27FC236}">
                    <a16:creationId xmlns:a16="http://schemas.microsoft.com/office/drawing/2014/main" id="{C2CB594A-C843-6095-F2C6-EC0E0E1C45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190" y="5074920"/>
                <a:ext cx="71437" cy="72000"/>
              </a:xfrm>
              <a:prstGeom prst="flowChartConnector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32" name="AutoShape 55">
                <a:extLst>
                  <a:ext uri="{FF2B5EF4-FFF2-40B4-BE49-F238E27FC236}">
                    <a16:creationId xmlns:a16="http://schemas.microsoft.com/office/drawing/2014/main" id="{A904C599-9D91-BBCD-49A9-8023E0B8AD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0909" y="5263320"/>
                <a:ext cx="71437" cy="72000"/>
              </a:xfrm>
              <a:prstGeom prst="flowChartConnector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33" name="AutoShape 55">
                <a:extLst>
                  <a:ext uri="{FF2B5EF4-FFF2-40B4-BE49-F238E27FC236}">
                    <a16:creationId xmlns:a16="http://schemas.microsoft.com/office/drawing/2014/main" id="{4476FFCC-E13D-A6A7-F838-BF28233AE5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4272" y="5259901"/>
                <a:ext cx="71437" cy="72000"/>
              </a:xfrm>
              <a:prstGeom prst="flowChartConnector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34" name="AutoShape 55">
                <a:extLst>
                  <a:ext uri="{FF2B5EF4-FFF2-40B4-BE49-F238E27FC236}">
                    <a16:creationId xmlns:a16="http://schemas.microsoft.com/office/drawing/2014/main" id="{E0BC3EF4-D5C5-DA7D-8812-5AAF82DB37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4272" y="5478976"/>
                <a:ext cx="71437" cy="72000"/>
              </a:xfrm>
              <a:prstGeom prst="flowChartConnector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35" name="AutoShape 55">
                <a:extLst>
                  <a:ext uri="{FF2B5EF4-FFF2-40B4-BE49-F238E27FC236}">
                    <a16:creationId xmlns:a16="http://schemas.microsoft.com/office/drawing/2014/main" id="{322CEBF1-D23B-EAED-9E12-732C9D128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6627" y="5478976"/>
                <a:ext cx="71437" cy="72000"/>
              </a:xfrm>
              <a:prstGeom prst="flowChartConnector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36" name="AutoShape 55">
                <a:extLst>
                  <a:ext uri="{FF2B5EF4-FFF2-40B4-BE49-F238E27FC236}">
                    <a16:creationId xmlns:a16="http://schemas.microsoft.com/office/drawing/2014/main" id="{237A769A-20F6-AEB8-0D8D-CD82147842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4272" y="5069400"/>
                <a:ext cx="71437" cy="72000"/>
              </a:xfrm>
              <a:prstGeom prst="flowChartConnector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37" name="AutoShape 55">
                <a:extLst>
                  <a:ext uri="{FF2B5EF4-FFF2-40B4-BE49-F238E27FC236}">
                    <a16:creationId xmlns:a16="http://schemas.microsoft.com/office/drawing/2014/main" id="{728F2DD6-C3A2-5BBA-DD6D-1BC490287D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4271" y="4886520"/>
                <a:ext cx="71437" cy="72000"/>
              </a:xfrm>
              <a:prstGeom prst="flowChartConnector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38" name="AutoShape 55">
                <a:extLst>
                  <a:ext uri="{FF2B5EF4-FFF2-40B4-BE49-F238E27FC236}">
                    <a16:creationId xmlns:a16="http://schemas.microsoft.com/office/drawing/2014/main" id="{AEF99B23-165F-B307-D202-2B07FE0C86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4271" y="4688400"/>
                <a:ext cx="71437" cy="72000"/>
              </a:xfrm>
              <a:prstGeom prst="flowChartConnector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39" name="AutoShape 55">
                <a:extLst>
                  <a:ext uri="{FF2B5EF4-FFF2-40B4-BE49-F238E27FC236}">
                    <a16:creationId xmlns:a16="http://schemas.microsoft.com/office/drawing/2014/main" id="{EE98DC6C-C6AF-F8A2-44AF-E125403305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190" y="4688400"/>
                <a:ext cx="71437" cy="72000"/>
              </a:xfrm>
              <a:prstGeom prst="flowChartConnector">
                <a:avLst/>
              </a:prstGeom>
              <a:solidFill>
                <a:srgbClr val="0099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0" name="フリーフォーム 12">
                <a:extLst>
                  <a:ext uri="{FF2B5EF4-FFF2-40B4-BE49-F238E27FC236}">
                    <a16:creationId xmlns:a16="http://schemas.microsoft.com/office/drawing/2014/main" id="{FC983437-9B00-77B3-3059-0C1BD97DF2B1}"/>
                  </a:ext>
                </a:extLst>
              </p:cNvPr>
              <p:cNvSpPr/>
              <p:nvPr/>
            </p:nvSpPr>
            <p:spPr bwMode="auto">
              <a:xfrm>
                <a:off x="8890" y="3963987"/>
                <a:ext cx="1368278" cy="1797051"/>
              </a:xfrm>
              <a:custGeom>
                <a:avLst/>
                <a:gdLst>
                  <a:gd name="connsiteX0" fmla="*/ 1406770 w 1406770"/>
                  <a:gd name="connsiteY0" fmla="*/ 1111348 h 1111348"/>
                  <a:gd name="connsiteX1" fmla="*/ 1167619 w 1406770"/>
                  <a:gd name="connsiteY1" fmla="*/ 1097280 h 1111348"/>
                  <a:gd name="connsiteX2" fmla="*/ 1111348 w 1406770"/>
                  <a:gd name="connsiteY2" fmla="*/ 1083212 h 1111348"/>
                  <a:gd name="connsiteX3" fmla="*/ 984739 w 1406770"/>
                  <a:gd name="connsiteY3" fmla="*/ 1069144 h 1111348"/>
                  <a:gd name="connsiteX4" fmla="*/ 886265 w 1406770"/>
                  <a:gd name="connsiteY4" fmla="*/ 1055077 h 1111348"/>
                  <a:gd name="connsiteX5" fmla="*/ 801859 w 1406770"/>
                  <a:gd name="connsiteY5" fmla="*/ 956603 h 1111348"/>
                  <a:gd name="connsiteX6" fmla="*/ 773723 w 1406770"/>
                  <a:gd name="connsiteY6" fmla="*/ 858129 h 1111348"/>
                  <a:gd name="connsiteX7" fmla="*/ 773723 w 1406770"/>
                  <a:gd name="connsiteY7" fmla="*/ 379828 h 1111348"/>
                  <a:gd name="connsiteX8" fmla="*/ 759656 w 1406770"/>
                  <a:gd name="connsiteY8" fmla="*/ 337624 h 1111348"/>
                  <a:gd name="connsiteX9" fmla="*/ 731520 w 1406770"/>
                  <a:gd name="connsiteY9" fmla="*/ 154744 h 1111348"/>
                  <a:gd name="connsiteX10" fmla="*/ 703385 w 1406770"/>
                  <a:gd name="connsiteY10" fmla="*/ 112541 h 1111348"/>
                  <a:gd name="connsiteX11" fmla="*/ 661182 w 1406770"/>
                  <a:gd name="connsiteY11" fmla="*/ 84406 h 1111348"/>
                  <a:gd name="connsiteX12" fmla="*/ 576776 w 1406770"/>
                  <a:gd name="connsiteY12" fmla="*/ 56271 h 1111348"/>
                  <a:gd name="connsiteX13" fmla="*/ 492370 w 1406770"/>
                  <a:gd name="connsiteY13" fmla="*/ 28135 h 1111348"/>
                  <a:gd name="connsiteX14" fmla="*/ 450166 w 1406770"/>
                  <a:gd name="connsiteY14" fmla="*/ 14068 h 1111348"/>
                  <a:gd name="connsiteX15" fmla="*/ 407963 w 1406770"/>
                  <a:gd name="connsiteY15" fmla="*/ 0 h 1111348"/>
                  <a:gd name="connsiteX16" fmla="*/ 0 w 1406770"/>
                  <a:gd name="connsiteY16" fmla="*/ 14068 h 1111348"/>
                  <a:gd name="connsiteX0" fmla="*/ 1406770 w 1406770"/>
                  <a:gd name="connsiteY0" fmla="*/ 1097280 h 1097280"/>
                  <a:gd name="connsiteX1" fmla="*/ 1167619 w 1406770"/>
                  <a:gd name="connsiteY1" fmla="*/ 1083212 h 1097280"/>
                  <a:gd name="connsiteX2" fmla="*/ 1111348 w 1406770"/>
                  <a:gd name="connsiteY2" fmla="*/ 1069144 h 1097280"/>
                  <a:gd name="connsiteX3" fmla="*/ 984739 w 1406770"/>
                  <a:gd name="connsiteY3" fmla="*/ 1055076 h 1097280"/>
                  <a:gd name="connsiteX4" fmla="*/ 886265 w 1406770"/>
                  <a:gd name="connsiteY4" fmla="*/ 1041009 h 1097280"/>
                  <a:gd name="connsiteX5" fmla="*/ 801859 w 1406770"/>
                  <a:gd name="connsiteY5" fmla="*/ 942535 h 1097280"/>
                  <a:gd name="connsiteX6" fmla="*/ 773723 w 1406770"/>
                  <a:gd name="connsiteY6" fmla="*/ 844061 h 1097280"/>
                  <a:gd name="connsiteX7" fmla="*/ 773723 w 1406770"/>
                  <a:gd name="connsiteY7" fmla="*/ 365760 h 1097280"/>
                  <a:gd name="connsiteX8" fmla="*/ 759656 w 1406770"/>
                  <a:gd name="connsiteY8" fmla="*/ 323556 h 1097280"/>
                  <a:gd name="connsiteX9" fmla="*/ 731520 w 1406770"/>
                  <a:gd name="connsiteY9" fmla="*/ 140676 h 1097280"/>
                  <a:gd name="connsiteX10" fmla="*/ 703385 w 1406770"/>
                  <a:gd name="connsiteY10" fmla="*/ 98473 h 1097280"/>
                  <a:gd name="connsiteX11" fmla="*/ 661182 w 1406770"/>
                  <a:gd name="connsiteY11" fmla="*/ 70338 h 1097280"/>
                  <a:gd name="connsiteX12" fmla="*/ 576776 w 1406770"/>
                  <a:gd name="connsiteY12" fmla="*/ 42203 h 1097280"/>
                  <a:gd name="connsiteX13" fmla="*/ 492370 w 1406770"/>
                  <a:gd name="connsiteY13" fmla="*/ 14067 h 1097280"/>
                  <a:gd name="connsiteX14" fmla="*/ 450166 w 1406770"/>
                  <a:gd name="connsiteY14" fmla="*/ 0 h 1097280"/>
                  <a:gd name="connsiteX15" fmla="*/ 0 w 1406770"/>
                  <a:gd name="connsiteY15" fmla="*/ 0 h 1097280"/>
                  <a:gd name="connsiteX0" fmla="*/ 1406770 w 1406770"/>
                  <a:gd name="connsiteY0" fmla="*/ 1097280 h 1097280"/>
                  <a:gd name="connsiteX1" fmla="*/ 1167619 w 1406770"/>
                  <a:gd name="connsiteY1" fmla="*/ 1083212 h 1097280"/>
                  <a:gd name="connsiteX2" fmla="*/ 1111348 w 1406770"/>
                  <a:gd name="connsiteY2" fmla="*/ 1069144 h 1097280"/>
                  <a:gd name="connsiteX3" fmla="*/ 984739 w 1406770"/>
                  <a:gd name="connsiteY3" fmla="*/ 1055076 h 1097280"/>
                  <a:gd name="connsiteX4" fmla="*/ 886265 w 1406770"/>
                  <a:gd name="connsiteY4" fmla="*/ 1041009 h 1097280"/>
                  <a:gd name="connsiteX5" fmla="*/ 801859 w 1406770"/>
                  <a:gd name="connsiteY5" fmla="*/ 942535 h 1097280"/>
                  <a:gd name="connsiteX6" fmla="*/ 773723 w 1406770"/>
                  <a:gd name="connsiteY6" fmla="*/ 844061 h 1097280"/>
                  <a:gd name="connsiteX7" fmla="*/ 773723 w 1406770"/>
                  <a:gd name="connsiteY7" fmla="*/ 365760 h 1097280"/>
                  <a:gd name="connsiteX8" fmla="*/ 759656 w 1406770"/>
                  <a:gd name="connsiteY8" fmla="*/ 323556 h 1097280"/>
                  <a:gd name="connsiteX9" fmla="*/ 731520 w 1406770"/>
                  <a:gd name="connsiteY9" fmla="*/ 140676 h 1097280"/>
                  <a:gd name="connsiteX10" fmla="*/ 703385 w 1406770"/>
                  <a:gd name="connsiteY10" fmla="*/ 98473 h 1097280"/>
                  <a:gd name="connsiteX11" fmla="*/ 661182 w 1406770"/>
                  <a:gd name="connsiteY11" fmla="*/ 70338 h 1097280"/>
                  <a:gd name="connsiteX12" fmla="*/ 492370 w 1406770"/>
                  <a:gd name="connsiteY12" fmla="*/ 14067 h 1097280"/>
                  <a:gd name="connsiteX13" fmla="*/ 450166 w 1406770"/>
                  <a:gd name="connsiteY13" fmla="*/ 0 h 1097280"/>
                  <a:gd name="connsiteX14" fmla="*/ 0 w 1406770"/>
                  <a:gd name="connsiteY14" fmla="*/ 0 h 1097280"/>
                  <a:gd name="connsiteX0" fmla="*/ 1406770 w 1406770"/>
                  <a:gd name="connsiteY0" fmla="*/ 1097280 h 1097280"/>
                  <a:gd name="connsiteX1" fmla="*/ 1167619 w 1406770"/>
                  <a:gd name="connsiteY1" fmla="*/ 1083212 h 1097280"/>
                  <a:gd name="connsiteX2" fmla="*/ 1111348 w 1406770"/>
                  <a:gd name="connsiteY2" fmla="*/ 1069144 h 1097280"/>
                  <a:gd name="connsiteX3" fmla="*/ 984739 w 1406770"/>
                  <a:gd name="connsiteY3" fmla="*/ 1055076 h 1097280"/>
                  <a:gd name="connsiteX4" fmla="*/ 886265 w 1406770"/>
                  <a:gd name="connsiteY4" fmla="*/ 1041009 h 1097280"/>
                  <a:gd name="connsiteX5" fmla="*/ 801859 w 1406770"/>
                  <a:gd name="connsiteY5" fmla="*/ 942535 h 1097280"/>
                  <a:gd name="connsiteX6" fmla="*/ 773723 w 1406770"/>
                  <a:gd name="connsiteY6" fmla="*/ 844061 h 1097280"/>
                  <a:gd name="connsiteX7" fmla="*/ 773723 w 1406770"/>
                  <a:gd name="connsiteY7" fmla="*/ 365760 h 1097280"/>
                  <a:gd name="connsiteX8" fmla="*/ 765221 w 1406770"/>
                  <a:gd name="connsiteY8" fmla="*/ 372874 h 1097280"/>
                  <a:gd name="connsiteX9" fmla="*/ 759656 w 1406770"/>
                  <a:gd name="connsiteY9" fmla="*/ 323556 h 1097280"/>
                  <a:gd name="connsiteX10" fmla="*/ 731520 w 1406770"/>
                  <a:gd name="connsiteY10" fmla="*/ 140676 h 1097280"/>
                  <a:gd name="connsiteX11" fmla="*/ 703385 w 1406770"/>
                  <a:gd name="connsiteY11" fmla="*/ 98473 h 1097280"/>
                  <a:gd name="connsiteX12" fmla="*/ 661182 w 1406770"/>
                  <a:gd name="connsiteY12" fmla="*/ 70338 h 1097280"/>
                  <a:gd name="connsiteX13" fmla="*/ 492370 w 1406770"/>
                  <a:gd name="connsiteY13" fmla="*/ 14067 h 1097280"/>
                  <a:gd name="connsiteX14" fmla="*/ 450166 w 1406770"/>
                  <a:gd name="connsiteY14" fmla="*/ 0 h 1097280"/>
                  <a:gd name="connsiteX15" fmla="*/ 0 w 1406770"/>
                  <a:gd name="connsiteY15" fmla="*/ 0 h 1097280"/>
                  <a:gd name="connsiteX0" fmla="*/ 1406770 w 1406770"/>
                  <a:gd name="connsiteY0" fmla="*/ 1097280 h 1097280"/>
                  <a:gd name="connsiteX1" fmla="*/ 1167619 w 1406770"/>
                  <a:gd name="connsiteY1" fmla="*/ 1083212 h 1097280"/>
                  <a:gd name="connsiteX2" fmla="*/ 1111348 w 1406770"/>
                  <a:gd name="connsiteY2" fmla="*/ 1069144 h 1097280"/>
                  <a:gd name="connsiteX3" fmla="*/ 984739 w 1406770"/>
                  <a:gd name="connsiteY3" fmla="*/ 1055076 h 1097280"/>
                  <a:gd name="connsiteX4" fmla="*/ 886265 w 1406770"/>
                  <a:gd name="connsiteY4" fmla="*/ 1041009 h 1097280"/>
                  <a:gd name="connsiteX5" fmla="*/ 801859 w 1406770"/>
                  <a:gd name="connsiteY5" fmla="*/ 942535 h 1097280"/>
                  <a:gd name="connsiteX6" fmla="*/ 773723 w 1406770"/>
                  <a:gd name="connsiteY6" fmla="*/ 844061 h 1097280"/>
                  <a:gd name="connsiteX7" fmla="*/ 773723 w 1406770"/>
                  <a:gd name="connsiteY7" fmla="*/ 365760 h 1097280"/>
                  <a:gd name="connsiteX8" fmla="*/ 765221 w 1406770"/>
                  <a:gd name="connsiteY8" fmla="*/ 372874 h 1097280"/>
                  <a:gd name="connsiteX9" fmla="*/ 731520 w 1406770"/>
                  <a:gd name="connsiteY9" fmla="*/ 140676 h 1097280"/>
                  <a:gd name="connsiteX10" fmla="*/ 703385 w 1406770"/>
                  <a:gd name="connsiteY10" fmla="*/ 98473 h 1097280"/>
                  <a:gd name="connsiteX11" fmla="*/ 661182 w 1406770"/>
                  <a:gd name="connsiteY11" fmla="*/ 70338 h 1097280"/>
                  <a:gd name="connsiteX12" fmla="*/ 492370 w 1406770"/>
                  <a:gd name="connsiteY12" fmla="*/ 14067 h 1097280"/>
                  <a:gd name="connsiteX13" fmla="*/ 450166 w 1406770"/>
                  <a:gd name="connsiteY13" fmla="*/ 0 h 1097280"/>
                  <a:gd name="connsiteX14" fmla="*/ 0 w 1406770"/>
                  <a:gd name="connsiteY14" fmla="*/ 0 h 1097280"/>
                  <a:gd name="connsiteX0" fmla="*/ 1406770 w 1406770"/>
                  <a:gd name="connsiteY0" fmla="*/ 1097280 h 1097280"/>
                  <a:gd name="connsiteX1" fmla="*/ 1167619 w 1406770"/>
                  <a:gd name="connsiteY1" fmla="*/ 1083212 h 1097280"/>
                  <a:gd name="connsiteX2" fmla="*/ 1111348 w 1406770"/>
                  <a:gd name="connsiteY2" fmla="*/ 1069144 h 1097280"/>
                  <a:gd name="connsiteX3" fmla="*/ 984739 w 1406770"/>
                  <a:gd name="connsiteY3" fmla="*/ 1055076 h 1097280"/>
                  <a:gd name="connsiteX4" fmla="*/ 886265 w 1406770"/>
                  <a:gd name="connsiteY4" fmla="*/ 1041009 h 1097280"/>
                  <a:gd name="connsiteX5" fmla="*/ 801859 w 1406770"/>
                  <a:gd name="connsiteY5" fmla="*/ 942535 h 1097280"/>
                  <a:gd name="connsiteX6" fmla="*/ 773723 w 1406770"/>
                  <a:gd name="connsiteY6" fmla="*/ 844061 h 1097280"/>
                  <a:gd name="connsiteX7" fmla="*/ 773723 w 1406770"/>
                  <a:gd name="connsiteY7" fmla="*/ 365760 h 1097280"/>
                  <a:gd name="connsiteX8" fmla="*/ 731520 w 1406770"/>
                  <a:gd name="connsiteY8" fmla="*/ 140676 h 1097280"/>
                  <a:gd name="connsiteX9" fmla="*/ 703385 w 1406770"/>
                  <a:gd name="connsiteY9" fmla="*/ 98473 h 1097280"/>
                  <a:gd name="connsiteX10" fmla="*/ 661182 w 1406770"/>
                  <a:gd name="connsiteY10" fmla="*/ 70338 h 1097280"/>
                  <a:gd name="connsiteX11" fmla="*/ 492370 w 1406770"/>
                  <a:gd name="connsiteY11" fmla="*/ 14067 h 1097280"/>
                  <a:gd name="connsiteX12" fmla="*/ 450166 w 1406770"/>
                  <a:gd name="connsiteY12" fmla="*/ 0 h 1097280"/>
                  <a:gd name="connsiteX13" fmla="*/ 0 w 1406770"/>
                  <a:gd name="connsiteY13" fmla="*/ 0 h 1097280"/>
                  <a:gd name="connsiteX0" fmla="*/ 1406770 w 1406770"/>
                  <a:gd name="connsiteY0" fmla="*/ 1097280 h 1097280"/>
                  <a:gd name="connsiteX1" fmla="*/ 1167619 w 1406770"/>
                  <a:gd name="connsiteY1" fmla="*/ 1083212 h 1097280"/>
                  <a:gd name="connsiteX2" fmla="*/ 1111348 w 1406770"/>
                  <a:gd name="connsiteY2" fmla="*/ 1069144 h 1097280"/>
                  <a:gd name="connsiteX3" fmla="*/ 984739 w 1406770"/>
                  <a:gd name="connsiteY3" fmla="*/ 1055076 h 1097280"/>
                  <a:gd name="connsiteX4" fmla="*/ 886265 w 1406770"/>
                  <a:gd name="connsiteY4" fmla="*/ 1041009 h 1097280"/>
                  <a:gd name="connsiteX5" fmla="*/ 801859 w 1406770"/>
                  <a:gd name="connsiteY5" fmla="*/ 942535 h 1097280"/>
                  <a:gd name="connsiteX6" fmla="*/ 773723 w 1406770"/>
                  <a:gd name="connsiteY6" fmla="*/ 365760 h 1097280"/>
                  <a:gd name="connsiteX7" fmla="*/ 731520 w 1406770"/>
                  <a:gd name="connsiteY7" fmla="*/ 140676 h 1097280"/>
                  <a:gd name="connsiteX8" fmla="*/ 703385 w 1406770"/>
                  <a:gd name="connsiteY8" fmla="*/ 98473 h 1097280"/>
                  <a:gd name="connsiteX9" fmla="*/ 661182 w 1406770"/>
                  <a:gd name="connsiteY9" fmla="*/ 70338 h 1097280"/>
                  <a:gd name="connsiteX10" fmla="*/ 492370 w 1406770"/>
                  <a:gd name="connsiteY10" fmla="*/ 14067 h 1097280"/>
                  <a:gd name="connsiteX11" fmla="*/ 450166 w 1406770"/>
                  <a:gd name="connsiteY11" fmla="*/ 0 h 1097280"/>
                  <a:gd name="connsiteX12" fmla="*/ 0 w 1406770"/>
                  <a:gd name="connsiteY12" fmla="*/ 0 h 1097280"/>
                  <a:gd name="connsiteX0" fmla="*/ 1406770 w 1406770"/>
                  <a:gd name="connsiteY0" fmla="*/ 1097280 h 1102547"/>
                  <a:gd name="connsiteX1" fmla="*/ 1167619 w 1406770"/>
                  <a:gd name="connsiteY1" fmla="*/ 1083212 h 1102547"/>
                  <a:gd name="connsiteX2" fmla="*/ 1111348 w 1406770"/>
                  <a:gd name="connsiteY2" fmla="*/ 1069144 h 1102547"/>
                  <a:gd name="connsiteX3" fmla="*/ 1000198 w 1406770"/>
                  <a:gd name="connsiteY3" fmla="*/ 1097280 h 1102547"/>
                  <a:gd name="connsiteX4" fmla="*/ 886265 w 1406770"/>
                  <a:gd name="connsiteY4" fmla="*/ 1041009 h 1102547"/>
                  <a:gd name="connsiteX5" fmla="*/ 801859 w 1406770"/>
                  <a:gd name="connsiteY5" fmla="*/ 942535 h 1102547"/>
                  <a:gd name="connsiteX6" fmla="*/ 773723 w 1406770"/>
                  <a:gd name="connsiteY6" fmla="*/ 365760 h 1102547"/>
                  <a:gd name="connsiteX7" fmla="*/ 731520 w 1406770"/>
                  <a:gd name="connsiteY7" fmla="*/ 140676 h 1102547"/>
                  <a:gd name="connsiteX8" fmla="*/ 703385 w 1406770"/>
                  <a:gd name="connsiteY8" fmla="*/ 98473 h 1102547"/>
                  <a:gd name="connsiteX9" fmla="*/ 661182 w 1406770"/>
                  <a:gd name="connsiteY9" fmla="*/ 70338 h 1102547"/>
                  <a:gd name="connsiteX10" fmla="*/ 492370 w 1406770"/>
                  <a:gd name="connsiteY10" fmla="*/ 14067 h 1102547"/>
                  <a:gd name="connsiteX11" fmla="*/ 450166 w 1406770"/>
                  <a:gd name="connsiteY11" fmla="*/ 0 h 1102547"/>
                  <a:gd name="connsiteX12" fmla="*/ 0 w 1406770"/>
                  <a:gd name="connsiteY12" fmla="*/ 0 h 1102547"/>
                  <a:gd name="connsiteX0" fmla="*/ 1406770 w 1406770"/>
                  <a:gd name="connsiteY0" fmla="*/ 1097280 h 1104314"/>
                  <a:gd name="connsiteX1" fmla="*/ 1167619 w 1406770"/>
                  <a:gd name="connsiteY1" fmla="*/ 1083212 h 1104314"/>
                  <a:gd name="connsiteX2" fmla="*/ 1000198 w 1406770"/>
                  <a:gd name="connsiteY2" fmla="*/ 1097280 h 1104314"/>
                  <a:gd name="connsiteX3" fmla="*/ 886265 w 1406770"/>
                  <a:gd name="connsiteY3" fmla="*/ 1041009 h 1104314"/>
                  <a:gd name="connsiteX4" fmla="*/ 801859 w 1406770"/>
                  <a:gd name="connsiteY4" fmla="*/ 942535 h 1104314"/>
                  <a:gd name="connsiteX5" fmla="*/ 773723 w 1406770"/>
                  <a:gd name="connsiteY5" fmla="*/ 365760 h 1104314"/>
                  <a:gd name="connsiteX6" fmla="*/ 731520 w 1406770"/>
                  <a:gd name="connsiteY6" fmla="*/ 140676 h 1104314"/>
                  <a:gd name="connsiteX7" fmla="*/ 703385 w 1406770"/>
                  <a:gd name="connsiteY7" fmla="*/ 98473 h 1104314"/>
                  <a:gd name="connsiteX8" fmla="*/ 661182 w 1406770"/>
                  <a:gd name="connsiteY8" fmla="*/ 70338 h 1104314"/>
                  <a:gd name="connsiteX9" fmla="*/ 492370 w 1406770"/>
                  <a:gd name="connsiteY9" fmla="*/ 14067 h 1104314"/>
                  <a:gd name="connsiteX10" fmla="*/ 450166 w 1406770"/>
                  <a:gd name="connsiteY10" fmla="*/ 0 h 1104314"/>
                  <a:gd name="connsiteX11" fmla="*/ 0 w 1406770"/>
                  <a:gd name="connsiteY11" fmla="*/ 0 h 1104314"/>
                  <a:gd name="connsiteX0" fmla="*/ 1406770 w 1406770"/>
                  <a:gd name="connsiteY0" fmla="*/ 1097280 h 1104851"/>
                  <a:gd name="connsiteX1" fmla="*/ 1198537 w 1406770"/>
                  <a:gd name="connsiteY1" fmla="*/ 1097280 h 1104851"/>
                  <a:gd name="connsiteX2" fmla="*/ 1000198 w 1406770"/>
                  <a:gd name="connsiteY2" fmla="*/ 1097280 h 1104851"/>
                  <a:gd name="connsiteX3" fmla="*/ 886265 w 1406770"/>
                  <a:gd name="connsiteY3" fmla="*/ 1041009 h 1104851"/>
                  <a:gd name="connsiteX4" fmla="*/ 801859 w 1406770"/>
                  <a:gd name="connsiteY4" fmla="*/ 942535 h 1104851"/>
                  <a:gd name="connsiteX5" fmla="*/ 773723 w 1406770"/>
                  <a:gd name="connsiteY5" fmla="*/ 365760 h 1104851"/>
                  <a:gd name="connsiteX6" fmla="*/ 731520 w 1406770"/>
                  <a:gd name="connsiteY6" fmla="*/ 140676 h 1104851"/>
                  <a:gd name="connsiteX7" fmla="*/ 703385 w 1406770"/>
                  <a:gd name="connsiteY7" fmla="*/ 98473 h 1104851"/>
                  <a:gd name="connsiteX8" fmla="*/ 661182 w 1406770"/>
                  <a:gd name="connsiteY8" fmla="*/ 70338 h 1104851"/>
                  <a:gd name="connsiteX9" fmla="*/ 492370 w 1406770"/>
                  <a:gd name="connsiteY9" fmla="*/ 14067 h 1104851"/>
                  <a:gd name="connsiteX10" fmla="*/ 450166 w 1406770"/>
                  <a:gd name="connsiteY10" fmla="*/ 0 h 1104851"/>
                  <a:gd name="connsiteX11" fmla="*/ 0 w 1406770"/>
                  <a:gd name="connsiteY11" fmla="*/ 0 h 1104851"/>
                  <a:gd name="connsiteX0" fmla="*/ 1406770 w 1406770"/>
                  <a:gd name="connsiteY0" fmla="*/ 1097280 h 1104314"/>
                  <a:gd name="connsiteX1" fmla="*/ 1198537 w 1406770"/>
                  <a:gd name="connsiteY1" fmla="*/ 1097280 h 1104314"/>
                  <a:gd name="connsiteX2" fmla="*/ 1000198 w 1406770"/>
                  <a:gd name="connsiteY2" fmla="*/ 1097280 h 1104314"/>
                  <a:gd name="connsiteX3" fmla="*/ 886265 w 1406770"/>
                  <a:gd name="connsiteY3" fmla="*/ 1041009 h 1104314"/>
                  <a:gd name="connsiteX4" fmla="*/ 801859 w 1406770"/>
                  <a:gd name="connsiteY4" fmla="*/ 942535 h 1104314"/>
                  <a:gd name="connsiteX5" fmla="*/ 773723 w 1406770"/>
                  <a:gd name="connsiteY5" fmla="*/ 365760 h 1104314"/>
                  <a:gd name="connsiteX6" fmla="*/ 731520 w 1406770"/>
                  <a:gd name="connsiteY6" fmla="*/ 140676 h 1104314"/>
                  <a:gd name="connsiteX7" fmla="*/ 703385 w 1406770"/>
                  <a:gd name="connsiteY7" fmla="*/ 98473 h 1104314"/>
                  <a:gd name="connsiteX8" fmla="*/ 661182 w 1406770"/>
                  <a:gd name="connsiteY8" fmla="*/ 70338 h 1104314"/>
                  <a:gd name="connsiteX9" fmla="*/ 492370 w 1406770"/>
                  <a:gd name="connsiteY9" fmla="*/ 14067 h 1104314"/>
                  <a:gd name="connsiteX10" fmla="*/ 450166 w 1406770"/>
                  <a:gd name="connsiteY10" fmla="*/ 0 h 1104314"/>
                  <a:gd name="connsiteX11" fmla="*/ 0 w 1406770"/>
                  <a:gd name="connsiteY11" fmla="*/ 0 h 1104314"/>
                  <a:gd name="connsiteX0" fmla="*/ 1406770 w 1406770"/>
                  <a:gd name="connsiteY0" fmla="*/ 1097280 h 1100493"/>
                  <a:gd name="connsiteX1" fmla="*/ 1198537 w 1406770"/>
                  <a:gd name="connsiteY1" fmla="*/ 1097280 h 1100493"/>
                  <a:gd name="connsiteX2" fmla="*/ 1006640 w 1406770"/>
                  <a:gd name="connsiteY2" fmla="*/ 1067780 h 1100493"/>
                  <a:gd name="connsiteX3" fmla="*/ 886265 w 1406770"/>
                  <a:gd name="connsiteY3" fmla="*/ 1041009 h 1100493"/>
                  <a:gd name="connsiteX4" fmla="*/ 801859 w 1406770"/>
                  <a:gd name="connsiteY4" fmla="*/ 942535 h 1100493"/>
                  <a:gd name="connsiteX5" fmla="*/ 773723 w 1406770"/>
                  <a:gd name="connsiteY5" fmla="*/ 365760 h 1100493"/>
                  <a:gd name="connsiteX6" fmla="*/ 731520 w 1406770"/>
                  <a:gd name="connsiteY6" fmla="*/ 140676 h 1100493"/>
                  <a:gd name="connsiteX7" fmla="*/ 703385 w 1406770"/>
                  <a:gd name="connsiteY7" fmla="*/ 98473 h 1100493"/>
                  <a:gd name="connsiteX8" fmla="*/ 661182 w 1406770"/>
                  <a:gd name="connsiteY8" fmla="*/ 70338 h 1100493"/>
                  <a:gd name="connsiteX9" fmla="*/ 492370 w 1406770"/>
                  <a:gd name="connsiteY9" fmla="*/ 14067 h 1100493"/>
                  <a:gd name="connsiteX10" fmla="*/ 450166 w 1406770"/>
                  <a:gd name="connsiteY10" fmla="*/ 0 h 1100493"/>
                  <a:gd name="connsiteX11" fmla="*/ 0 w 1406770"/>
                  <a:gd name="connsiteY11" fmla="*/ 0 h 1100493"/>
                  <a:gd name="connsiteX0" fmla="*/ 1406770 w 1406770"/>
                  <a:gd name="connsiteY0" fmla="*/ 1097280 h 1104314"/>
                  <a:gd name="connsiteX1" fmla="*/ 1198537 w 1406770"/>
                  <a:gd name="connsiteY1" fmla="*/ 1097280 h 1104314"/>
                  <a:gd name="connsiteX2" fmla="*/ 1000199 w 1406770"/>
                  <a:gd name="connsiteY2" fmla="*/ 1097280 h 1104314"/>
                  <a:gd name="connsiteX3" fmla="*/ 886265 w 1406770"/>
                  <a:gd name="connsiteY3" fmla="*/ 1041009 h 1104314"/>
                  <a:gd name="connsiteX4" fmla="*/ 801859 w 1406770"/>
                  <a:gd name="connsiteY4" fmla="*/ 942535 h 1104314"/>
                  <a:gd name="connsiteX5" fmla="*/ 773723 w 1406770"/>
                  <a:gd name="connsiteY5" fmla="*/ 365760 h 1104314"/>
                  <a:gd name="connsiteX6" fmla="*/ 731520 w 1406770"/>
                  <a:gd name="connsiteY6" fmla="*/ 140676 h 1104314"/>
                  <a:gd name="connsiteX7" fmla="*/ 703385 w 1406770"/>
                  <a:gd name="connsiteY7" fmla="*/ 98473 h 1104314"/>
                  <a:gd name="connsiteX8" fmla="*/ 661182 w 1406770"/>
                  <a:gd name="connsiteY8" fmla="*/ 70338 h 1104314"/>
                  <a:gd name="connsiteX9" fmla="*/ 492370 w 1406770"/>
                  <a:gd name="connsiteY9" fmla="*/ 14067 h 1104314"/>
                  <a:gd name="connsiteX10" fmla="*/ 450166 w 1406770"/>
                  <a:gd name="connsiteY10" fmla="*/ 0 h 1104314"/>
                  <a:gd name="connsiteX11" fmla="*/ 0 w 1406770"/>
                  <a:gd name="connsiteY11" fmla="*/ 0 h 1104314"/>
                  <a:gd name="connsiteX0" fmla="*/ 1406770 w 1406770"/>
                  <a:gd name="connsiteY0" fmla="*/ 1097280 h 1100493"/>
                  <a:gd name="connsiteX1" fmla="*/ 1198537 w 1406770"/>
                  <a:gd name="connsiteY1" fmla="*/ 1097280 h 1100493"/>
                  <a:gd name="connsiteX2" fmla="*/ 886265 w 1406770"/>
                  <a:gd name="connsiteY2" fmla="*/ 1041009 h 1100493"/>
                  <a:gd name="connsiteX3" fmla="*/ 801859 w 1406770"/>
                  <a:gd name="connsiteY3" fmla="*/ 942535 h 1100493"/>
                  <a:gd name="connsiteX4" fmla="*/ 773723 w 1406770"/>
                  <a:gd name="connsiteY4" fmla="*/ 365760 h 1100493"/>
                  <a:gd name="connsiteX5" fmla="*/ 731520 w 1406770"/>
                  <a:gd name="connsiteY5" fmla="*/ 140676 h 1100493"/>
                  <a:gd name="connsiteX6" fmla="*/ 703385 w 1406770"/>
                  <a:gd name="connsiteY6" fmla="*/ 98473 h 1100493"/>
                  <a:gd name="connsiteX7" fmla="*/ 661182 w 1406770"/>
                  <a:gd name="connsiteY7" fmla="*/ 70338 h 1100493"/>
                  <a:gd name="connsiteX8" fmla="*/ 492370 w 1406770"/>
                  <a:gd name="connsiteY8" fmla="*/ 14067 h 1100493"/>
                  <a:gd name="connsiteX9" fmla="*/ 450166 w 1406770"/>
                  <a:gd name="connsiteY9" fmla="*/ 0 h 1100493"/>
                  <a:gd name="connsiteX10" fmla="*/ 0 w 1406770"/>
                  <a:gd name="connsiteY10" fmla="*/ 0 h 1100493"/>
                  <a:gd name="connsiteX0" fmla="*/ 1406770 w 1406770"/>
                  <a:gd name="connsiteY0" fmla="*/ 1097280 h 1119082"/>
                  <a:gd name="connsiteX1" fmla="*/ 1198537 w 1406770"/>
                  <a:gd name="connsiteY1" fmla="*/ 1097280 h 1119082"/>
                  <a:gd name="connsiteX2" fmla="*/ 886265 w 1406770"/>
                  <a:gd name="connsiteY2" fmla="*/ 1041009 h 1119082"/>
                  <a:gd name="connsiteX3" fmla="*/ 801859 w 1406770"/>
                  <a:gd name="connsiteY3" fmla="*/ 942535 h 1119082"/>
                  <a:gd name="connsiteX4" fmla="*/ 773723 w 1406770"/>
                  <a:gd name="connsiteY4" fmla="*/ 365760 h 1119082"/>
                  <a:gd name="connsiteX5" fmla="*/ 731520 w 1406770"/>
                  <a:gd name="connsiteY5" fmla="*/ 140676 h 1119082"/>
                  <a:gd name="connsiteX6" fmla="*/ 703385 w 1406770"/>
                  <a:gd name="connsiteY6" fmla="*/ 98473 h 1119082"/>
                  <a:gd name="connsiteX7" fmla="*/ 661182 w 1406770"/>
                  <a:gd name="connsiteY7" fmla="*/ 70338 h 1119082"/>
                  <a:gd name="connsiteX8" fmla="*/ 492370 w 1406770"/>
                  <a:gd name="connsiteY8" fmla="*/ 14067 h 1119082"/>
                  <a:gd name="connsiteX9" fmla="*/ 450166 w 1406770"/>
                  <a:gd name="connsiteY9" fmla="*/ 0 h 1119082"/>
                  <a:gd name="connsiteX10" fmla="*/ 0 w 1406770"/>
                  <a:gd name="connsiteY10" fmla="*/ 0 h 1119082"/>
                  <a:gd name="connsiteX0" fmla="*/ 1406770 w 1406770"/>
                  <a:gd name="connsiteY0" fmla="*/ 1097280 h 1119082"/>
                  <a:gd name="connsiteX1" fmla="*/ 1198537 w 1406770"/>
                  <a:gd name="connsiteY1" fmla="*/ 1097280 h 1119082"/>
                  <a:gd name="connsiteX2" fmla="*/ 886265 w 1406770"/>
                  <a:gd name="connsiteY2" fmla="*/ 1041009 h 1119082"/>
                  <a:gd name="connsiteX3" fmla="*/ 801859 w 1406770"/>
                  <a:gd name="connsiteY3" fmla="*/ 942535 h 1119082"/>
                  <a:gd name="connsiteX4" fmla="*/ 773723 w 1406770"/>
                  <a:gd name="connsiteY4" fmla="*/ 365760 h 1119082"/>
                  <a:gd name="connsiteX5" fmla="*/ 731520 w 1406770"/>
                  <a:gd name="connsiteY5" fmla="*/ 140676 h 1119082"/>
                  <a:gd name="connsiteX6" fmla="*/ 703385 w 1406770"/>
                  <a:gd name="connsiteY6" fmla="*/ 98473 h 1119082"/>
                  <a:gd name="connsiteX7" fmla="*/ 661182 w 1406770"/>
                  <a:gd name="connsiteY7" fmla="*/ 70338 h 1119082"/>
                  <a:gd name="connsiteX8" fmla="*/ 492370 w 1406770"/>
                  <a:gd name="connsiteY8" fmla="*/ 14067 h 1119082"/>
                  <a:gd name="connsiteX9" fmla="*/ 450166 w 1406770"/>
                  <a:gd name="connsiteY9" fmla="*/ 0 h 1119082"/>
                  <a:gd name="connsiteX10" fmla="*/ 0 w 1406770"/>
                  <a:gd name="connsiteY10" fmla="*/ 0 h 1119082"/>
                  <a:gd name="connsiteX0" fmla="*/ 1406770 w 1406770"/>
                  <a:gd name="connsiteY0" fmla="*/ 1097280 h 1119082"/>
                  <a:gd name="connsiteX1" fmla="*/ 1198537 w 1406770"/>
                  <a:gd name="connsiteY1" fmla="*/ 1097280 h 1119082"/>
                  <a:gd name="connsiteX2" fmla="*/ 886265 w 1406770"/>
                  <a:gd name="connsiteY2" fmla="*/ 1041009 h 1119082"/>
                  <a:gd name="connsiteX3" fmla="*/ 801859 w 1406770"/>
                  <a:gd name="connsiteY3" fmla="*/ 942535 h 1119082"/>
                  <a:gd name="connsiteX4" fmla="*/ 773723 w 1406770"/>
                  <a:gd name="connsiteY4" fmla="*/ 365760 h 1119082"/>
                  <a:gd name="connsiteX5" fmla="*/ 731520 w 1406770"/>
                  <a:gd name="connsiteY5" fmla="*/ 140676 h 1119082"/>
                  <a:gd name="connsiteX6" fmla="*/ 703385 w 1406770"/>
                  <a:gd name="connsiteY6" fmla="*/ 98473 h 1119082"/>
                  <a:gd name="connsiteX7" fmla="*/ 661182 w 1406770"/>
                  <a:gd name="connsiteY7" fmla="*/ 70338 h 1119082"/>
                  <a:gd name="connsiteX8" fmla="*/ 492370 w 1406770"/>
                  <a:gd name="connsiteY8" fmla="*/ 14067 h 1119082"/>
                  <a:gd name="connsiteX9" fmla="*/ 450166 w 1406770"/>
                  <a:gd name="connsiteY9" fmla="*/ 0 h 1119082"/>
                  <a:gd name="connsiteX10" fmla="*/ 0 w 1406770"/>
                  <a:gd name="connsiteY10" fmla="*/ 0 h 1119082"/>
                  <a:gd name="connsiteX0" fmla="*/ 1406770 w 1406770"/>
                  <a:gd name="connsiteY0" fmla="*/ 1097280 h 1119082"/>
                  <a:gd name="connsiteX1" fmla="*/ 1198537 w 1406770"/>
                  <a:gd name="connsiteY1" fmla="*/ 1097280 h 1119082"/>
                  <a:gd name="connsiteX2" fmla="*/ 886265 w 1406770"/>
                  <a:gd name="connsiteY2" fmla="*/ 1041009 h 1119082"/>
                  <a:gd name="connsiteX3" fmla="*/ 801859 w 1406770"/>
                  <a:gd name="connsiteY3" fmla="*/ 942535 h 1119082"/>
                  <a:gd name="connsiteX4" fmla="*/ 773723 w 1406770"/>
                  <a:gd name="connsiteY4" fmla="*/ 365760 h 1119082"/>
                  <a:gd name="connsiteX5" fmla="*/ 731520 w 1406770"/>
                  <a:gd name="connsiteY5" fmla="*/ 140676 h 1119082"/>
                  <a:gd name="connsiteX6" fmla="*/ 703385 w 1406770"/>
                  <a:gd name="connsiteY6" fmla="*/ 98473 h 1119082"/>
                  <a:gd name="connsiteX7" fmla="*/ 661182 w 1406770"/>
                  <a:gd name="connsiteY7" fmla="*/ 70338 h 1119082"/>
                  <a:gd name="connsiteX8" fmla="*/ 492370 w 1406770"/>
                  <a:gd name="connsiteY8" fmla="*/ 14067 h 1119082"/>
                  <a:gd name="connsiteX9" fmla="*/ 450166 w 1406770"/>
                  <a:gd name="connsiteY9" fmla="*/ 0 h 1119082"/>
                  <a:gd name="connsiteX10" fmla="*/ 0 w 1406770"/>
                  <a:gd name="connsiteY10" fmla="*/ 0 h 1119082"/>
                  <a:gd name="connsiteX0" fmla="*/ 1406770 w 1406770"/>
                  <a:gd name="connsiteY0" fmla="*/ 1097280 h 1119082"/>
                  <a:gd name="connsiteX1" fmla="*/ 1198537 w 1406770"/>
                  <a:gd name="connsiteY1" fmla="*/ 1097280 h 1119082"/>
                  <a:gd name="connsiteX2" fmla="*/ 886265 w 1406770"/>
                  <a:gd name="connsiteY2" fmla="*/ 1041009 h 1119082"/>
                  <a:gd name="connsiteX3" fmla="*/ 801859 w 1406770"/>
                  <a:gd name="connsiteY3" fmla="*/ 942535 h 1119082"/>
                  <a:gd name="connsiteX4" fmla="*/ 773723 w 1406770"/>
                  <a:gd name="connsiteY4" fmla="*/ 365760 h 1119082"/>
                  <a:gd name="connsiteX5" fmla="*/ 731520 w 1406770"/>
                  <a:gd name="connsiteY5" fmla="*/ 140676 h 1119082"/>
                  <a:gd name="connsiteX6" fmla="*/ 703385 w 1406770"/>
                  <a:gd name="connsiteY6" fmla="*/ 98473 h 1119082"/>
                  <a:gd name="connsiteX7" fmla="*/ 661182 w 1406770"/>
                  <a:gd name="connsiteY7" fmla="*/ 70338 h 1119082"/>
                  <a:gd name="connsiteX8" fmla="*/ 492370 w 1406770"/>
                  <a:gd name="connsiteY8" fmla="*/ 14067 h 1119082"/>
                  <a:gd name="connsiteX9" fmla="*/ 450166 w 1406770"/>
                  <a:gd name="connsiteY9" fmla="*/ 0 h 1119082"/>
                  <a:gd name="connsiteX10" fmla="*/ 0 w 1406770"/>
                  <a:gd name="connsiteY10" fmla="*/ 0 h 1119082"/>
                  <a:gd name="connsiteX0" fmla="*/ 1406770 w 1406770"/>
                  <a:gd name="connsiteY0" fmla="*/ 1097280 h 1119082"/>
                  <a:gd name="connsiteX1" fmla="*/ 1198537 w 1406770"/>
                  <a:gd name="connsiteY1" fmla="*/ 1097280 h 1119082"/>
                  <a:gd name="connsiteX2" fmla="*/ 886265 w 1406770"/>
                  <a:gd name="connsiteY2" fmla="*/ 1041009 h 1119082"/>
                  <a:gd name="connsiteX3" fmla="*/ 801859 w 1406770"/>
                  <a:gd name="connsiteY3" fmla="*/ 942535 h 1119082"/>
                  <a:gd name="connsiteX4" fmla="*/ 773723 w 1406770"/>
                  <a:gd name="connsiteY4" fmla="*/ 365760 h 1119082"/>
                  <a:gd name="connsiteX5" fmla="*/ 731520 w 1406770"/>
                  <a:gd name="connsiteY5" fmla="*/ 140676 h 1119082"/>
                  <a:gd name="connsiteX6" fmla="*/ 703385 w 1406770"/>
                  <a:gd name="connsiteY6" fmla="*/ 98473 h 1119082"/>
                  <a:gd name="connsiteX7" fmla="*/ 661182 w 1406770"/>
                  <a:gd name="connsiteY7" fmla="*/ 70338 h 1119082"/>
                  <a:gd name="connsiteX8" fmla="*/ 492370 w 1406770"/>
                  <a:gd name="connsiteY8" fmla="*/ 14067 h 1119082"/>
                  <a:gd name="connsiteX9" fmla="*/ 450166 w 1406770"/>
                  <a:gd name="connsiteY9" fmla="*/ 0 h 1119082"/>
                  <a:gd name="connsiteX10" fmla="*/ 0 w 1406770"/>
                  <a:gd name="connsiteY10" fmla="*/ 0 h 1119082"/>
                  <a:gd name="connsiteX0" fmla="*/ 1406770 w 1406770"/>
                  <a:gd name="connsiteY0" fmla="*/ 1097280 h 1119082"/>
                  <a:gd name="connsiteX1" fmla="*/ 1198537 w 1406770"/>
                  <a:gd name="connsiteY1" fmla="*/ 1097280 h 1119082"/>
                  <a:gd name="connsiteX2" fmla="*/ 886265 w 1406770"/>
                  <a:gd name="connsiteY2" fmla="*/ 1041009 h 1119082"/>
                  <a:gd name="connsiteX3" fmla="*/ 791124 w 1406770"/>
                  <a:gd name="connsiteY3" fmla="*/ 848429 h 1119082"/>
                  <a:gd name="connsiteX4" fmla="*/ 773723 w 1406770"/>
                  <a:gd name="connsiteY4" fmla="*/ 365760 h 1119082"/>
                  <a:gd name="connsiteX5" fmla="*/ 731520 w 1406770"/>
                  <a:gd name="connsiteY5" fmla="*/ 140676 h 1119082"/>
                  <a:gd name="connsiteX6" fmla="*/ 703385 w 1406770"/>
                  <a:gd name="connsiteY6" fmla="*/ 98473 h 1119082"/>
                  <a:gd name="connsiteX7" fmla="*/ 661182 w 1406770"/>
                  <a:gd name="connsiteY7" fmla="*/ 70338 h 1119082"/>
                  <a:gd name="connsiteX8" fmla="*/ 492370 w 1406770"/>
                  <a:gd name="connsiteY8" fmla="*/ 14067 h 1119082"/>
                  <a:gd name="connsiteX9" fmla="*/ 450166 w 1406770"/>
                  <a:gd name="connsiteY9" fmla="*/ 0 h 1119082"/>
                  <a:gd name="connsiteX10" fmla="*/ 0 w 1406770"/>
                  <a:gd name="connsiteY10" fmla="*/ 0 h 1119082"/>
                  <a:gd name="connsiteX0" fmla="*/ 1406770 w 1406770"/>
                  <a:gd name="connsiteY0" fmla="*/ 1097280 h 1119082"/>
                  <a:gd name="connsiteX1" fmla="*/ 1198537 w 1406770"/>
                  <a:gd name="connsiteY1" fmla="*/ 1097280 h 1119082"/>
                  <a:gd name="connsiteX2" fmla="*/ 886265 w 1406770"/>
                  <a:gd name="connsiteY2" fmla="*/ 1041009 h 1119082"/>
                  <a:gd name="connsiteX3" fmla="*/ 791124 w 1406770"/>
                  <a:gd name="connsiteY3" fmla="*/ 848429 h 1119082"/>
                  <a:gd name="connsiteX4" fmla="*/ 773723 w 1406770"/>
                  <a:gd name="connsiteY4" fmla="*/ 365760 h 1119082"/>
                  <a:gd name="connsiteX5" fmla="*/ 731520 w 1406770"/>
                  <a:gd name="connsiteY5" fmla="*/ 140676 h 1119082"/>
                  <a:gd name="connsiteX6" fmla="*/ 703385 w 1406770"/>
                  <a:gd name="connsiteY6" fmla="*/ 98473 h 1119082"/>
                  <a:gd name="connsiteX7" fmla="*/ 661182 w 1406770"/>
                  <a:gd name="connsiteY7" fmla="*/ 70338 h 1119082"/>
                  <a:gd name="connsiteX8" fmla="*/ 492370 w 1406770"/>
                  <a:gd name="connsiteY8" fmla="*/ 14067 h 1119082"/>
                  <a:gd name="connsiteX9" fmla="*/ 450166 w 1406770"/>
                  <a:gd name="connsiteY9" fmla="*/ 0 h 1119082"/>
                  <a:gd name="connsiteX10" fmla="*/ 0 w 1406770"/>
                  <a:gd name="connsiteY10" fmla="*/ 0 h 1119082"/>
                  <a:gd name="connsiteX0" fmla="*/ 1406770 w 1406770"/>
                  <a:gd name="connsiteY0" fmla="*/ 1097280 h 1119082"/>
                  <a:gd name="connsiteX1" fmla="*/ 1198537 w 1406770"/>
                  <a:gd name="connsiteY1" fmla="*/ 1097280 h 1119082"/>
                  <a:gd name="connsiteX2" fmla="*/ 886265 w 1406770"/>
                  <a:gd name="connsiteY2" fmla="*/ 1041009 h 1119082"/>
                  <a:gd name="connsiteX3" fmla="*/ 791124 w 1406770"/>
                  <a:gd name="connsiteY3" fmla="*/ 848429 h 1119082"/>
                  <a:gd name="connsiteX4" fmla="*/ 773723 w 1406770"/>
                  <a:gd name="connsiteY4" fmla="*/ 365760 h 1119082"/>
                  <a:gd name="connsiteX5" fmla="*/ 731520 w 1406770"/>
                  <a:gd name="connsiteY5" fmla="*/ 140676 h 1119082"/>
                  <a:gd name="connsiteX6" fmla="*/ 703385 w 1406770"/>
                  <a:gd name="connsiteY6" fmla="*/ 98473 h 1119082"/>
                  <a:gd name="connsiteX7" fmla="*/ 661182 w 1406770"/>
                  <a:gd name="connsiteY7" fmla="*/ 70338 h 1119082"/>
                  <a:gd name="connsiteX8" fmla="*/ 492370 w 1406770"/>
                  <a:gd name="connsiteY8" fmla="*/ 14067 h 1119082"/>
                  <a:gd name="connsiteX9" fmla="*/ 450166 w 1406770"/>
                  <a:gd name="connsiteY9" fmla="*/ 0 h 1119082"/>
                  <a:gd name="connsiteX10" fmla="*/ 0 w 1406770"/>
                  <a:gd name="connsiteY10" fmla="*/ 0 h 1119082"/>
                  <a:gd name="connsiteX0" fmla="*/ 1406770 w 1406770"/>
                  <a:gd name="connsiteY0" fmla="*/ 1097280 h 1119082"/>
                  <a:gd name="connsiteX1" fmla="*/ 1198537 w 1406770"/>
                  <a:gd name="connsiteY1" fmla="*/ 1097280 h 1119082"/>
                  <a:gd name="connsiteX2" fmla="*/ 886265 w 1406770"/>
                  <a:gd name="connsiteY2" fmla="*/ 1041009 h 1119082"/>
                  <a:gd name="connsiteX3" fmla="*/ 791124 w 1406770"/>
                  <a:gd name="connsiteY3" fmla="*/ 848429 h 1119082"/>
                  <a:gd name="connsiteX4" fmla="*/ 773723 w 1406770"/>
                  <a:gd name="connsiteY4" fmla="*/ 365760 h 1119082"/>
                  <a:gd name="connsiteX5" fmla="*/ 703385 w 1406770"/>
                  <a:gd name="connsiteY5" fmla="*/ 98473 h 1119082"/>
                  <a:gd name="connsiteX6" fmla="*/ 661182 w 1406770"/>
                  <a:gd name="connsiteY6" fmla="*/ 70338 h 1119082"/>
                  <a:gd name="connsiteX7" fmla="*/ 492370 w 1406770"/>
                  <a:gd name="connsiteY7" fmla="*/ 14067 h 1119082"/>
                  <a:gd name="connsiteX8" fmla="*/ 450166 w 1406770"/>
                  <a:gd name="connsiteY8" fmla="*/ 0 h 1119082"/>
                  <a:gd name="connsiteX9" fmla="*/ 0 w 1406770"/>
                  <a:gd name="connsiteY9" fmla="*/ 0 h 1119082"/>
                  <a:gd name="connsiteX0" fmla="*/ 1406770 w 1406770"/>
                  <a:gd name="connsiteY0" fmla="*/ 1097280 h 1119082"/>
                  <a:gd name="connsiteX1" fmla="*/ 1198537 w 1406770"/>
                  <a:gd name="connsiteY1" fmla="*/ 1097280 h 1119082"/>
                  <a:gd name="connsiteX2" fmla="*/ 886265 w 1406770"/>
                  <a:gd name="connsiteY2" fmla="*/ 1041009 h 1119082"/>
                  <a:gd name="connsiteX3" fmla="*/ 791124 w 1406770"/>
                  <a:gd name="connsiteY3" fmla="*/ 848429 h 1119082"/>
                  <a:gd name="connsiteX4" fmla="*/ 773723 w 1406770"/>
                  <a:gd name="connsiteY4" fmla="*/ 365760 h 1119082"/>
                  <a:gd name="connsiteX5" fmla="*/ 714120 w 1406770"/>
                  <a:gd name="connsiteY5" fmla="*/ 117657 h 1119082"/>
                  <a:gd name="connsiteX6" fmla="*/ 661182 w 1406770"/>
                  <a:gd name="connsiteY6" fmla="*/ 70338 h 1119082"/>
                  <a:gd name="connsiteX7" fmla="*/ 492370 w 1406770"/>
                  <a:gd name="connsiteY7" fmla="*/ 14067 h 1119082"/>
                  <a:gd name="connsiteX8" fmla="*/ 450166 w 1406770"/>
                  <a:gd name="connsiteY8" fmla="*/ 0 h 1119082"/>
                  <a:gd name="connsiteX9" fmla="*/ 0 w 1406770"/>
                  <a:gd name="connsiteY9" fmla="*/ 0 h 1119082"/>
                  <a:gd name="connsiteX0" fmla="*/ 1406770 w 1406770"/>
                  <a:gd name="connsiteY0" fmla="*/ 1097280 h 1119082"/>
                  <a:gd name="connsiteX1" fmla="*/ 1198537 w 1406770"/>
                  <a:gd name="connsiteY1" fmla="*/ 1097280 h 1119082"/>
                  <a:gd name="connsiteX2" fmla="*/ 886265 w 1406770"/>
                  <a:gd name="connsiteY2" fmla="*/ 1041009 h 1119082"/>
                  <a:gd name="connsiteX3" fmla="*/ 791124 w 1406770"/>
                  <a:gd name="connsiteY3" fmla="*/ 848429 h 1119082"/>
                  <a:gd name="connsiteX4" fmla="*/ 773723 w 1406770"/>
                  <a:gd name="connsiteY4" fmla="*/ 365760 h 1119082"/>
                  <a:gd name="connsiteX5" fmla="*/ 714120 w 1406770"/>
                  <a:gd name="connsiteY5" fmla="*/ 117657 h 1119082"/>
                  <a:gd name="connsiteX6" fmla="*/ 492370 w 1406770"/>
                  <a:gd name="connsiteY6" fmla="*/ 14067 h 1119082"/>
                  <a:gd name="connsiteX7" fmla="*/ 450166 w 1406770"/>
                  <a:gd name="connsiteY7" fmla="*/ 0 h 1119082"/>
                  <a:gd name="connsiteX8" fmla="*/ 0 w 1406770"/>
                  <a:gd name="connsiteY8" fmla="*/ 0 h 1119082"/>
                  <a:gd name="connsiteX0" fmla="*/ 1406770 w 1406770"/>
                  <a:gd name="connsiteY0" fmla="*/ 1097280 h 1119082"/>
                  <a:gd name="connsiteX1" fmla="*/ 1198537 w 1406770"/>
                  <a:gd name="connsiteY1" fmla="*/ 1097280 h 1119082"/>
                  <a:gd name="connsiteX2" fmla="*/ 886265 w 1406770"/>
                  <a:gd name="connsiteY2" fmla="*/ 1041009 h 1119082"/>
                  <a:gd name="connsiteX3" fmla="*/ 791124 w 1406770"/>
                  <a:gd name="connsiteY3" fmla="*/ 848429 h 1119082"/>
                  <a:gd name="connsiteX4" fmla="*/ 773723 w 1406770"/>
                  <a:gd name="connsiteY4" fmla="*/ 365760 h 1119082"/>
                  <a:gd name="connsiteX5" fmla="*/ 714120 w 1406770"/>
                  <a:gd name="connsiteY5" fmla="*/ 117657 h 1119082"/>
                  <a:gd name="connsiteX6" fmla="*/ 492370 w 1406770"/>
                  <a:gd name="connsiteY6" fmla="*/ 14067 h 1119082"/>
                  <a:gd name="connsiteX7" fmla="*/ 450166 w 1406770"/>
                  <a:gd name="connsiteY7" fmla="*/ 0 h 1119082"/>
                  <a:gd name="connsiteX8" fmla="*/ 0 w 1406770"/>
                  <a:gd name="connsiteY8" fmla="*/ 0 h 1119082"/>
                  <a:gd name="connsiteX0" fmla="*/ 1406770 w 1406770"/>
                  <a:gd name="connsiteY0" fmla="*/ 1097280 h 1119082"/>
                  <a:gd name="connsiteX1" fmla="*/ 1198537 w 1406770"/>
                  <a:gd name="connsiteY1" fmla="*/ 1097280 h 1119082"/>
                  <a:gd name="connsiteX2" fmla="*/ 886265 w 1406770"/>
                  <a:gd name="connsiteY2" fmla="*/ 1041009 h 1119082"/>
                  <a:gd name="connsiteX3" fmla="*/ 791124 w 1406770"/>
                  <a:gd name="connsiteY3" fmla="*/ 848429 h 1119082"/>
                  <a:gd name="connsiteX4" fmla="*/ 773723 w 1406770"/>
                  <a:gd name="connsiteY4" fmla="*/ 365760 h 1119082"/>
                  <a:gd name="connsiteX5" fmla="*/ 714120 w 1406770"/>
                  <a:gd name="connsiteY5" fmla="*/ 117657 h 1119082"/>
                  <a:gd name="connsiteX6" fmla="*/ 492370 w 1406770"/>
                  <a:gd name="connsiteY6" fmla="*/ 14067 h 1119082"/>
                  <a:gd name="connsiteX7" fmla="*/ 450166 w 1406770"/>
                  <a:gd name="connsiteY7" fmla="*/ 0 h 1119082"/>
                  <a:gd name="connsiteX8" fmla="*/ 0 w 1406770"/>
                  <a:gd name="connsiteY8" fmla="*/ 0 h 1119082"/>
                  <a:gd name="connsiteX0" fmla="*/ 1406770 w 1406770"/>
                  <a:gd name="connsiteY0" fmla="*/ 1097280 h 1119082"/>
                  <a:gd name="connsiteX1" fmla="*/ 1198537 w 1406770"/>
                  <a:gd name="connsiteY1" fmla="*/ 1097280 h 1119082"/>
                  <a:gd name="connsiteX2" fmla="*/ 886265 w 1406770"/>
                  <a:gd name="connsiteY2" fmla="*/ 1041009 h 1119082"/>
                  <a:gd name="connsiteX3" fmla="*/ 791124 w 1406770"/>
                  <a:gd name="connsiteY3" fmla="*/ 848429 h 1119082"/>
                  <a:gd name="connsiteX4" fmla="*/ 773723 w 1406770"/>
                  <a:gd name="connsiteY4" fmla="*/ 365760 h 1119082"/>
                  <a:gd name="connsiteX5" fmla="*/ 714120 w 1406770"/>
                  <a:gd name="connsiteY5" fmla="*/ 117657 h 1119082"/>
                  <a:gd name="connsiteX6" fmla="*/ 582548 w 1406770"/>
                  <a:gd name="connsiteY6" fmla="*/ 32711 h 1119082"/>
                  <a:gd name="connsiteX7" fmla="*/ 450166 w 1406770"/>
                  <a:gd name="connsiteY7" fmla="*/ 0 h 1119082"/>
                  <a:gd name="connsiteX8" fmla="*/ 0 w 1406770"/>
                  <a:gd name="connsiteY8" fmla="*/ 0 h 1119082"/>
                  <a:gd name="connsiteX0" fmla="*/ 1406770 w 1406770"/>
                  <a:gd name="connsiteY0" fmla="*/ 1097280 h 1119082"/>
                  <a:gd name="connsiteX1" fmla="*/ 1198537 w 1406770"/>
                  <a:gd name="connsiteY1" fmla="*/ 1097280 h 1119082"/>
                  <a:gd name="connsiteX2" fmla="*/ 886265 w 1406770"/>
                  <a:gd name="connsiteY2" fmla="*/ 1041009 h 1119082"/>
                  <a:gd name="connsiteX3" fmla="*/ 791124 w 1406770"/>
                  <a:gd name="connsiteY3" fmla="*/ 848429 h 1119082"/>
                  <a:gd name="connsiteX4" fmla="*/ 773723 w 1406770"/>
                  <a:gd name="connsiteY4" fmla="*/ 365760 h 1119082"/>
                  <a:gd name="connsiteX5" fmla="*/ 714120 w 1406770"/>
                  <a:gd name="connsiteY5" fmla="*/ 117657 h 1119082"/>
                  <a:gd name="connsiteX6" fmla="*/ 582548 w 1406770"/>
                  <a:gd name="connsiteY6" fmla="*/ 32711 h 1119082"/>
                  <a:gd name="connsiteX7" fmla="*/ 392195 w 1406770"/>
                  <a:gd name="connsiteY7" fmla="*/ 0 h 1119082"/>
                  <a:gd name="connsiteX8" fmla="*/ 0 w 1406770"/>
                  <a:gd name="connsiteY8" fmla="*/ 0 h 1119082"/>
                  <a:gd name="connsiteX0" fmla="*/ 1406770 w 1406770"/>
                  <a:gd name="connsiteY0" fmla="*/ 1097280 h 1119082"/>
                  <a:gd name="connsiteX1" fmla="*/ 1198537 w 1406770"/>
                  <a:gd name="connsiteY1" fmla="*/ 1097280 h 1119082"/>
                  <a:gd name="connsiteX2" fmla="*/ 886265 w 1406770"/>
                  <a:gd name="connsiteY2" fmla="*/ 1041009 h 1119082"/>
                  <a:gd name="connsiteX3" fmla="*/ 791124 w 1406770"/>
                  <a:gd name="connsiteY3" fmla="*/ 848429 h 1119082"/>
                  <a:gd name="connsiteX4" fmla="*/ 773723 w 1406770"/>
                  <a:gd name="connsiteY4" fmla="*/ 365760 h 1119082"/>
                  <a:gd name="connsiteX5" fmla="*/ 714120 w 1406770"/>
                  <a:gd name="connsiteY5" fmla="*/ 117657 h 1119082"/>
                  <a:gd name="connsiteX6" fmla="*/ 582548 w 1406770"/>
                  <a:gd name="connsiteY6" fmla="*/ 32711 h 1119082"/>
                  <a:gd name="connsiteX7" fmla="*/ 392195 w 1406770"/>
                  <a:gd name="connsiteY7" fmla="*/ 0 h 1119082"/>
                  <a:gd name="connsiteX8" fmla="*/ 0 w 1406770"/>
                  <a:gd name="connsiteY8" fmla="*/ 0 h 1119082"/>
                  <a:gd name="connsiteX0" fmla="*/ 1406770 w 1406770"/>
                  <a:gd name="connsiteY0" fmla="*/ 1097280 h 1119082"/>
                  <a:gd name="connsiteX1" fmla="*/ 1198537 w 1406770"/>
                  <a:gd name="connsiteY1" fmla="*/ 1097280 h 1119082"/>
                  <a:gd name="connsiteX2" fmla="*/ 886265 w 1406770"/>
                  <a:gd name="connsiteY2" fmla="*/ 1041009 h 1119082"/>
                  <a:gd name="connsiteX3" fmla="*/ 791124 w 1406770"/>
                  <a:gd name="connsiteY3" fmla="*/ 848429 h 1119082"/>
                  <a:gd name="connsiteX4" fmla="*/ 773723 w 1406770"/>
                  <a:gd name="connsiteY4" fmla="*/ 365760 h 1119082"/>
                  <a:gd name="connsiteX5" fmla="*/ 714120 w 1406770"/>
                  <a:gd name="connsiteY5" fmla="*/ 117657 h 1119082"/>
                  <a:gd name="connsiteX6" fmla="*/ 582548 w 1406770"/>
                  <a:gd name="connsiteY6" fmla="*/ 32711 h 1119082"/>
                  <a:gd name="connsiteX7" fmla="*/ 265517 w 1406770"/>
                  <a:gd name="connsiteY7" fmla="*/ 0 h 1119082"/>
                  <a:gd name="connsiteX8" fmla="*/ 0 w 1406770"/>
                  <a:gd name="connsiteY8" fmla="*/ 0 h 1119082"/>
                  <a:gd name="connsiteX0" fmla="*/ 1406770 w 1406770"/>
                  <a:gd name="connsiteY0" fmla="*/ 1097280 h 1119082"/>
                  <a:gd name="connsiteX1" fmla="*/ 1198537 w 1406770"/>
                  <a:gd name="connsiteY1" fmla="*/ 1097280 h 1119082"/>
                  <a:gd name="connsiteX2" fmla="*/ 886265 w 1406770"/>
                  <a:gd name="connsiteY2" fmla="*/ 1041009 h 1119082"/>
                  <a:gd name="connsiteX3" fmla="*/ 791124 w 1406770"/>
                  <a:gd name="connsiteY3" fmla="*/ 848429 h 1119082"/>
                  <a:gd name="connsiteX4" fmla="*/ 773723 w 1406770"/>
                  <a:gd name="connsiteY4" fmla="*/ 365760 h 1119082"/>
                  <a:gd name="connsiteX5" fmla="*/ 714120 w 1406770"/>
                  <a:gd name="connsiteY5" fmla="*/ 117657 h 1119082"/>
                  <a:gd name="connsiteX6" fmla="*/ 582548 w 1406770"/>
                  <a:gd name="connsiteY6" fmla="*/ 32711 h 1119082"/>
                  <a:gd name="connsiteX7" fmla="*/ 265517 w 1406770"/>
                  <a:gd name="connsiteY7" fmla="*/ 0 h 1119082"/>
                  <a:gd name="connsiteX8" fmla="*/ 0 w 1406770"/>
                  <a:gd name="connsiteY8" fmla="*/ 0 h 1119082"/>
                  <a:gd name="connsiteX0" fmla="*/ 1406770 w 1406770"/>
                  <a:gd name="connsiteY0" fmla="*/ 1097280 h 1119082"/>
                  <a:gd name="connsiteX1" fmla="*/ 1198537 w 1406770"/>
                  <a:gd name="connsiteY1" fmla="*/ 1097280 h 1119082"/>
                  <a:gd name="connsiteX2" fmla="*/ 886265 w 1406770"/>
                  <a:gd name="connsiteY2" fmla="*/ 1041009 h 1119082"/>
                  <a:gd name="connsiteX3" fmla="*/ 791124 w 1406770"/>
                  <a:gd name="connsiteY3" fmla="*/ 848429 h 1119082"/>
                  <a:gd name="connsiteX4" fmla="*/ 773723 w 1406770"/>
                  <a:gd name="connsiteY4" fmla="*/ 365760 h 1119082"/>
                  <a:gd name="connsiteX5" fmla="*/ 714120 w 1406770"/>
                  <a:gd name="connsiteY5" fmla="*/ 117657 h 1119082"/>
                  <a:gd name="connsiteX6" fmla="*/ 619049 w 1406770"/>
                  <a:gd name="connsiteY6" fmla="*/ 44394 h 1119082"/>
                  <a:gd name="connsiteX7" fmla="*/ 265517 w 1406770"/>
                  <a:gd name="connsiteY7" fmla="*/ 0 h 1119082"/>
                  <a:gd name="connsiteX8" fmla="*/ 0 w 1406770"/>
                  <a:gd name="connsiteY8" fmla="*/ 0 h 1119082"/>
                  <a:gd name="connsiteX0" fmla="*/ 1406770 w 1406770"/>
                  <a:gd name="connsiteY0" fmla="*/ 1097280 h 1119082"/>
                  <a:gd name="connsiteX1" fmla="*/ 1198537 w 1406770"/>
                  <a:gd name="connsiteY1" fmla="*/ 1097280 h 1119082"/>
                  <a:gd name="connsiteX2" fmla="*/ 886265 w 1406770"/>
                  <a:gd name="connsiteY2" fmla="*/ 1041009 h 1119082"/>
                  <a:gd name="connsiteX3" fmla="*/ 791124 w 1406770"/>
                  <a:gd name="connsiteY3" fmla="*/ 848429 h 1119082"/>
                  <a:gd name="connsiteX4" fmla="*/ 773723 w 1406770"/>
                  <a:gd name="connsiteY4" fmla="*/ 365760 h 1119082"/>
                  <a:gd name="connsiteX5" fmla="*/ 714120 w 1406770"/>
                  <a:gd name="connsiteY5" fmla="*/ 117657 h 1119082"/>
                  <a:gd name="connsiteX6" fmla="*/ 619049 w 1406770"/>
                  <a:gd name="connsiteY6" fmla="*/ 44394 h 1119082"/>
                  <a:gd name="connsiteX7" fmla="*/ 265517 w 1406770"/>
                  <a:gd name="connsiteY7" fmla="*/ 0 h 1119082"/>
                  <a:gd name="connsiteX8" fmla="*/ 0 w 1406770"/>
                  <a:gd name="connsiteY8" fmla="*/ 0 h 1119082"/>
                  <a:gd name="connsiteX0" fmla="*/ 1406770 w 1406770"/>
                  <a:gd name="connsiteY0" fmla="*/ 1097280 h 1119082"/>
                  <a:gd name="connsiteX1" fmla="*/ 1198537 w 1406770"/>
                  <a:gd name="connsiteY1" fmla="*/ 1097280 h 1119082"/>
                  <a:gd name="connsiteX2" fmla="*/ 886265 w 1406770"/>
                  <a:gd name="connsiteY2" fmla="*/ 1041009 h 1119082"/>
                  <a:gd name="connsiteX3" fmla="*/ 791124 w 1406770"/>
                  <a:gd name="connsiteY3" fmla="*/ 848429 h 1119082"/>
                  <a:gd name="connsiteX4" fmla="*/ 773723 w 1406770"/>
                  <a:gd name="connsiteY4" fmla="*/ 365760 h 1119082"/>
                  <a:gd name="connsiteX5" fmla="*/ 714120 w 1406770"/>
                  <a:gd name="connsiteY5" fmla="*/ 117657 h 1119082"/>
                  <a:gd name="connsiteX6" fmla="*/ 619049 w 1406770"/>
                  <a:gd name="connsiteY6" fmla="*/ 44394 h 1119082"/>
                  <a:gd name="connsiteX7" fmla="*/ 265517 w 1406770"/>
                  <a:gd name="connsiteY7" fmla="*/ 0 h 1119082"/>
                  <a:gd name="connsiteX8" fmla="*/ 0 w 1406770"/>
                  <a:gd name="connsiteY8" fmla="*/ 0 h 1119082"/>
                  <a:gd name="connsiteX0" fmla="*/ 1406770 w 1406770"/>
                  <a:gd name="connsiteY0" fmla="*/ 1097280 h 1119082"/>
                  <a:gd name="connsiteX1" fmla="*/ 1198537 w 1406770"/>
                  <a:gd name="connsiteY1" fmla="*/ 1097280 h 1119082"/>
                  <a:gd name="connsiteX2" fmla="*/ 886265 w 1406770"/>
                  <a:gd name="connsiteY2" fmla="*/ 1041009 h 1119082"/>
                  <a:gd name="connsiteX3" fmla="*/ 791124 w 1406770"/>
                  <a:gd name="connsiteY3" fmla="*/ 848429 h 1119082"/>
                  <a:gd name="connsiteX4" fmla="*/ 773723 w 1406770"/>
                  <a:gd name="connsiteY4" fmla="*/ 365760 h 1119082"/>
                  <a:gd name="connsiteX5" fmla="*/ 714120 w 1406770"/>
                  <a:gd name="connsiteY5" fmla="*/ 117657 h 1119082"/>
                  <a:gd name="connsiteX6" fmla="*/ 619049 w 1406770"/>
                  <a:gd name="connsiteY6" fmla="*/ 44394 h 1119082"/>
                  <a:gd name="connsiteX7" fmla="*/ 265517 w 1406770"/>
                  <a:gd name="connsiteY7" fmla="*/ 0 h 1119082"/>
                  <a:gd name="connsiteX8" fmla="*/ 0 w 1406770"/>
                  <a:gd name="connsiteY8" fmla="*/ 0 h 1119082"/>
                  <a:gd name="connsiteX0" fmla="*/ 1255302 w 1255302"/>
                  <a:gd name="connsiteY0" fmla="*/ 1097280 h 1119082"/>
                  <a:gd name="connsiteX1" fmla="*/ 1047069 w 1255302"/>
                  <a:gd name="connsiteY1" fmla="*/ 1097280 h 1119082"/>
                  <a:gd name="connsiteX2" fmla="*/ 734797 w 1255302"/>
                  <a:gd name="connsiteY2" fmla="*/ 1041009 h 1119082"/>
                  <a:gd name="connsiteX3" fmla="*/ 639656 w 1255302"/>
                  <a:gd name="connsiteY3" fmla="*/ 848429 h 1119082"/>
                  <a:gd name="connsiteX4" fmla="*/ 622255 w 1255302"/>
                  <a:gd name="connsiteY4" fmla="*/ 365760 h 1119082"/>
                  <a:gd name="connsiteX5" fmla="*/ 562652 w 1255302"/>
                  <a:gd name="connsiteY5" fmla="*/ 117657 h 1119082"/>
                  <a:gd name="connsiteX6" fmla="*/ 467581 w 1255302"/>
                  <a:gd name="connsiteY6" fmla="*/ 44394 h 1119082"/>
                  <a:gd name="connsiteX7" fmla="*/ 114049 w 1255302"/>
                  <a:gd name="connsiteY7" fmla="*/ 0 h 1119082"/>
                  <a:gd name="connsiteX8" fmla="*/ 0 w 1255302"/>
                  <a:gd name="connsiteY8" fmla="*/ 0 h 1119082"/>
                  <a:gd name="connsiteX0" fmla="*/ 1255302 w 1255302"/>
                  <a:gd name="connsiteY0" fmla="*/ 1097280 h 1119082"/>
                  <a:gd name="connsiteX1" fmla="*/ 1047069 w 1255302"/>
                  <a:gd name="connsiteY1" fmla="*/ 1097280 h 1119082"/>
                  <a:gd name="connsiteX2" fmla="*/ 734797 w 1255302"/>
                  <a:gd name="connsiteY2" fmla="*/ 1041009 h 1119082"/>
                  <a:gd name="connsiteX3" fmla="*/ 639656 w 1255302"/>
                  <a:gd name="connsiteY3" fmla="*/ 848429 h 1119082"/>
                  <a:gd name="connsiteX4" fmla="*/ 622255 w 1255302"/>
                  <a:gd name="connsiteY4" fmla="*/ 365760 h 1119082"/>
                  <a:gd name="connsiteX5" fmla="*/ 562652 w 1255302"/>
                  <a:gd name="connsiteY5" fmla="*/ 117657 h 1119082"/>
                  <a:gd name="connsiteX6" fmla="*/ 467581 w 1255302"/>
                  <a:gd name="connsiteY6" fmla="*/ 44394 h 1119082"/>
                  <a:gd name="connsiteX7" fmla="*/ 150012 w 1255302"/>
                  <a:gd name="connsiteY7" fmla="*/ 0 h 1119082"/>
                  <a:gd name="connsiteX8" fmla="*/ 0 w 1255302"/>
                  <a:gd name="connsiteY8" fmla="*/ 0 h 1119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55302" h="1119082">
                    <a:moveTo>
                      <a:pt x="1255302" y="1097280"/>
                    </a:moveTo>
                    <a:cubicBezTo>
                      <a:pt x="1189004" y="1095804"/>
                      <a:pt x="1158771" y="1100493"/>
                      <a:pt x="1047069" y="1097280"/>
                    </a:cubicBezTo>
                    <a:cubicBezTo>
                      <a:pt x="953877" y="1091115"/>
                      <a:pt x="841705" y="1119082"/>
                      <a:pt x="734797" y="1041009"/>
                    </a:cubicBezTo>
                    <a:cubicBezTo>
                      <a:pt x="652948" y="949676"/>
                      <a:pt x="650346" y="931003"/>
                      <a:pt x="639656" y="848429"/>
                    </a:cubicBezTo>
                    <a:cubicBezTo>
                      <a:pt x="623046" y="703175"/>
                      <a:pt x="635089" y="487555"/>
                      <a:pt x="622255" y="365760"/>
                    </a:cubicBezTo>
                    <a:cubicBezTo>
                      <a:pt x="609421" y="243965"/>
                      <a:pt x="598586" y="173904"/>
                      <a:pt x="562652" y="117657"/>
                    </a:cubicBezTo>
                    <a:cubicBezTo>
                      <a:pt x="541524" y="80072"/>
                      <a:pt x="537338" y="73351"/>
                      <a:pt x="467581" y="44394"/>
                    </a:cubicBezTo>
                    <a:cubicBezTo>
                      <a:pt x="391963" y="17134"/>
                      <a:pt x="322249" y="3847"/>
                      <a:pt x="150012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496E87"/>
                  </a:solidFill>
                  <a:effectLst/>
                  <a:uLnTx/>
                  <a:uFillTx/>
                  <a:latin typeface="Arial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1" name="Line 5">
                <a:extLst>
                  <a:ext uri="{FF2B5EF4-FFF2-40B4-BE49-F238E27FC236}">
                    <a16:creationId xmlns:a16="http://schemas.microsoft.com/office/drawing/2014/main" id="{AC6B4BD7-24F4-E3C8-85B9-F476A68C00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092" y="4522470"/>
                <a:ext cx="2217158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2" name="Line 4">
                <a:extLst>
                  <a:ext uri="{FF2B5EF4-FFF2-40B4-BE49-F238E27FC236}">
                    <a16:creationId xmlns:a16="http://schemas.microsoft.com/office/drawing/2014/main" id="{C6E79CBD-5402-1049-7908-8ED6E73AA7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9548" y="3934410"/>
                <a:ext cx="72000" cy="0"/>
              </a:xfrm>
              <a:prstGeom prst="line">
                <a:avLst/>
              </a:prstGeom>
              <a:noFill/>
              <a:ln w="28575">
                <a:solidFill>
                  <a:srgbClr val="00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3" name="Line 4">
                <a:extLst>
                  <a:ext uri="{FF2B5EF4-FFF2-40B4-BE49-F238E27FC236}">
                    <a16:creationId xmlns:a16="http://schemas.microsoft.com/office/drawing/2014/main" id="{676E6F68-C43A-8F46-4B47-9DAA5E72FB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1927" y="3844876"/>
                <a:ext cx="108000" cy="0"/>
              </a:xfrm>
              <a:prstGeom prst="line">
                <a:avLst/>
              </a:prstGeom>
              <a:noFill/>
              <a:ln w="28575">
                <a:solidFill>
                  <a:srgbClr val="00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4" name="Line 4">
                <a:extLst>
                  <a:ext uri="{FF2B5EF4-FFF2-40B4-BE49-F238E27FC236}">
                    <a16:creationId xmlns:a16="http://schemas.microsoft.com/office/drawing/2014/main" id="{EBE99A0C-A187-31D2-9C3D-6F47A9123F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9546" y="3688471"/>
                <a:ext cx="216000" cy="0"/>
              </a:xfrm>
              <a:prstGeom prst="line">
                <a:avLst/>
              </a:prstGeom>
              <a:noFill/>
              <a:ln w="28575">
                <a:solidFill>
                  <a:srgbClr val="00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5" name="Line 4">
                <a:extLst>
                  <a:ext uri="{FF2B5EF4-FFF2-40B4-BE49-F238E27FC236}">
                    <a16:creationId xmlns:a16="http://schemas.microsoft.com/office/drawing/2014/main" id="{A216F3DD-00FB-57AA-5B4F-90AE43CC84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1927" y="3760508"/>
                <a:ext cx="144000" cy="0"/>
              </a:xfrm>
              <a:prstGeom prst="line">
                <a:avLst/>
              </a:prstGeom>
              <a:noFill/>
              <a:ln w="28575">
                <a:solidFill>
                  <a:srgbClr val="00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6" name="Line 4">
                <a:extLst>
                  <a:ext uri="{FF2B5EF4-FFF2-40B4-BE49-F238E27FC236}">
                    <a16:creationId xmlns:a16="http://schemas.microsoft.com/office/drawing/2014/main" id="{04B0F6A4-51D4-EBC0-6655-7BE299ED1A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71558" y="4958520"/>
                <a:ext cx="586153" cy="0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7" name="Line 4">
                <a:extLst>
                  <a:ext uri="{FF2B5EF4-FFF2-40B4-BE49-F238E27FC236}">
                    <a16:creationId xmlns:a16="http://schemas.microsoft.com/office/drawing/2014/main" id="{C3B6535A-B579-4113-C363-169970DA89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56945" y="3634740"/>
                <a:ext cx="288000" cy="0"/>
              </a:xfrm>
              <a:prstGeom prst="line">
                <a:avLst/>
              </a:prstGeom>
              <a:noFill/>
              <a:ln w="28575">
                <a:solidFill>
                  <a:srgbClr val="00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8" name="Line 4">
                <a:extLst>
                  <a:ext uri="{FF2B5EF4-FFF2-40B4-BE49-F238E27FC236}">
                    <a16:creationId xmlns:a16="http://schemas.microsoft.com/office/drawing/2014/main" id="{4B2E2744-63A7-E10F-A7AA-06530CD43A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1926" y="3577590"/>
                <a:ext cx="324000" cy="0"/>
              </a:xfrm>
              <a:prstGeom prst="line">
                <a:avLst/>
              </a:prstGeom>
              <a:noFill/>
              <a:ln w="28575">
                <a:solidFill>
                  <a:srgbClr val="00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9" name="Line 4">
                <a:extLst>
                  <a:ext uri="{FF2B5EF4-FFF2-40B4-BE49-F238E27FC236}">
                    <a16:creationId xmlns:a16="http://schemas.microsoft.com/office/drawing/2014/main" id="{E85EF012-32FD-48F5-930A-169B25D737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4566" y="3486150"/>
                <a:ext cx="396000" cy="0"/>
              </a:xfrm>
              <a:prstGeom prst="line">
                <a:avLst/>
              </a:prstGeom>
              <a:noFill/>
              <a:ln w="28575">
                <a:solidFill>
                  <a:srgbClr val="00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50" name="Line 4">
                <a:extLst>
                  <a:ext uri="{FF2B5EF4-FFF2-40B4-BE49-F238E27FC236}">
                    <a16:creationId xmlns:a16="http://schemas.microsoft.com/office/drawing/2014/main" id="{FAA53B76-A247-FE81-E445-1FE199011A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56945" y="3535680"/>
                <a:ext cx="360000" cy="0"/>
              </a:xfrm>
              <a:prstGeom prst="line">
                <a:avLst/>
              </a:prstGeom>
              <a:noFill/>
              <a:ln w="28575">
                <a:solidFill>
                  <a:srgbClr val="00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51" name="Line 4">
                <a:extLst>
                  <a:ext uri="{FF2B5EF4-FFF2-40B4-BE49-F238E27FC236}">
                    <a16:creationId xmlns:a16="http://schemas.microsoft.com/office/drawing/2014/main" id="{9E7AA280-74DE-2EE4-0A0E-8A82FF1C65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9839" y="3440821"/>
                <a:ext cx="432000" cy="0"/>
              </a:xfrm>
              <a:prstGeom prst="line">
                <a:avLst/>
              </a:prstGeom>
              <a:noFill/>
              <a:ln w="28575">
                <a:solidFill>
                  <a:srgbClr val="00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52" name="Line 4">
                <a:extLst>
                  <a:ext uri="{FF2B5EF4-FFF2-40B4-BE49-F238E27FC236}">
                    <a16:creationId xmlns:a16="http://schemas.microsoft.com/office/drawing/2014/main" id="{DDE64BE1-A2C8-727A-27B8-365CB662C4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4858" y="3387090"/>
                <a:ext cx="432000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53" name="Line 4">
                <a:extLst>
                  <a:ext uri="{FF2B5EF4-FFF2-40B4-BE49-F238E27FC236}">
                    <a16:creationId xmlns:a16="http://schemas.microsoft.com/office/drawing/2014/main" id="{F1E7244E-C325-12AD-0774-B4420A413F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9839" y="3329940"/>
                <a:ext cx="396000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54" name="Line 4">
                <a:extLst>
                  <a:ext uri="{FF2B5EF4-FFF2-40B4-BE49-F238E27FC236}">
                    <a16:creationId xmlns:a16="http://schemas.microsoft.com/office/drawing/2014/main" id="{19971B25-FC93-7355-25E8-8B0A084FF3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72479" y="3238500"/>
                <a:ext cx="288000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55" name="Line 4">
                <a:extLst>
                  <a:ext uri="{FF2B5EF4-FFF2-40B4-BE49-F238E27FC236}">
                    <a16:creationId xmlns:a16="http://schemas.microsoft.com/office/drawing/2014/main" id="{98104E64-294F-310E-E47B-87E7F8B662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4858" y="3288030"/>
                <a:ext cx="360000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56" name="Line 4">
                <a:extLst>
                  <a:ext uri="{FF2B5EF4-FFF2-40B4-BE49-F238E27FC236}">
                    <a16:creationId xmlns:a16="http://schemas.microsoft.com/office/drawing/2014/main" id="{AFC7DFB8-7D61-4957-1C15-9094296E05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9839" y="3192780"/>
                <a:ext cx="252000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57" name="Line 4">
                <a:extLst>
                  <a:ext uri="{FF2B5EF4-FFF2-40B4-BE49-F238E27FC236}">
                    <a16:creationId xmlns:a16="http://schemas.microsoft.com/office/drawing/2014/main" id="{E9BF4DA7-93A8-671B-317D-3C017CA76B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72480" y="3101340"/>
                <a:ext cx="72000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58" name="Line 4">
                <a:extLst>
                  <a:ext uri="{FF2B5EF4-FFF2-40B4-BE49-F238E27FC236}">
                    <a16:creationId xmlns:a16="http://schemas.microsoft.com/office/drawing/2014/main" id="{44C15A20-1697-6A7C-6595-987D651CD0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4859" y="3150870"/>
                <a:ext cx="144000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59" name="Line 4">
                <a:extLst>
                  <a:ext uri="{FF2B5EF4-FFF2-40B4-BE49-F238E27FC236}">
                    <a16:creationId xmlns:a16="http://schemas.microsoft.com/office/drawing/2014/main" id="{AF88495E-D25F-425D-5ECC-A4684B471B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9338" y="3058816"/>
                <a:ext cx="72000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60" name="Line 4">
                <a:extLst>
                  <a:ext uri="{FF2B5EF4-FFF2-40B4-BE49-F238E27FC236}">
                    <a16:creationId xmlns:a16="http://schemas.microsoft.com/office/drawing/2014/main" id="{0035AA4C-A4CA-69B7-AACC-2F4C5E6941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72772" y="3002280"/>
                <a:ext cx="72000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61" name="Line 4">
                <a:extLst>
                  <a:ext uri="{FF2B5EF4-FFF2-40B4-BE49-F238E27FC236}">
                    <a16:creationId xmlns:a16="http://schemas.microsoft.com/office/drawing/2014/main" id="{1DD57BF4-78E6-F247-2262-9CFF428941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9338" y="2947935"/>
                <a:ext cx="36000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62" name="Line 4">
                <a:extLst>
                  <a:ext uri="{FF2B5EF4-FFF2-40B4-BE49-F238E27FC236}">
                    <a16:creationId xmlns:a16="http://schemas.microsoft.com/office/drawing/2014/main" id="{9C018EA3-9324-4948-B1FC-C27675BB4F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9173" y="2853690"/>
                <a:ext cx="72000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63" name="Line 4">
                <a:extLst>
                  <a:ext uri="{FF2B5EF4-FFF2-40B4-BE49-F238E27FC236}">
                    <a16:creationId xmlns:a16="http://schemas.microsoft.com/office/drawing/2014/main" id="{0B76D7F5-72E0-0EE1-87FB-05E27F4EB6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72772" y="2903220"/>
                <a:ext cx="36000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64" name="Line 4">
                <a:extLst>
                  <a:ext uri="{FF2B5EF4-FFF2-40B4-BE49-F238E27FC236}">
                    <a16:creationId xmlns:a16="http://schemas.microsoft.com/office/drawing/2014/main" id="{2A86C9D0-AAD9-CBC2-0C83-C8A4F36739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5737" y="2804160"/>
                <a:ext cx="144000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65" name="Line 4">
                <a:extLst>
                  <a:ext uri="{FF2B5EF4-FFF2-40B4-BE49-F238E27FC236}">
                    <a16:creationId xmlns:a16="http://schemas.microsoft.com/office/drawing/2014/main" id="{C591F9F8-8C93-5D67-88A2-103E3181FF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8377" y="2712720"/>
                <a:ext cx="252000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66" name="Line 4">
                <a:extLst>
                  <a:ext uri="{FF2B5EF4-FFF2-40B4-BE49-F238E27FC236}">
                    <a16:creationId xmlns:a16="http://schemas.microsoft.com/office/drawing/2014/main" id="{7261B221-097D-1D5F-CE0E-CED5D085D1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0756" y="2762250"/>
                <a:ext cx="216000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67" name="Line 4">
                <a:extLst>
                  <a:ext uri="{FF2B5EF4-FFF2-40B4-BE49-F238E27FC236}">
                    <a16:creationId xmlns:a16="http://schemas.microsoft.com/office/drawing/2014/main" id="{236E702B-1351-6C30-1D45-382B6D5B9C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73650" y="2667391"/>
                <a:ext cx="281353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68" name="Line 4">
                <a:extLst>
                  <a:ext uri="{FF2B5EF4-FFF2-40B4-BE49-F238E27FC236}">
                    <a16:creationId xmlns:a16="http://schemas.microsoft.com/office/drawing/2014/main" id="{91D5F16F-0F10-B967-5C6F-E78EC0C280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8669" y="2613660"/>
                <a:ext cx="324000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69" name="Line 4">
                <a:extLst>
                  <a:ext uri="{FF2B5EF4-FFF2-40B4-BE49-F238E27FC236}">
                    <a16:creationId xmlns:a16="http://schemas.microsoft.com/office/drawing/2014/main" id="{7BFF9E26-CDFC-8E4B-9456-5684C33136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2219" y="2556510"/>
                <a:ext cx="324000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70" name="Line 4">
                <a:extLst>
                  <a:ext uri="{FF2B5EF4-FFF2-40B4-BE49-F238E27FC236}">
                    <a16:creationId xmlns:a16="http://schemas.microsoft.com/office/drawing/2014/main" id="{890F2998-BD68-C296-6635-5D4492890C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4859" y="2465070"/>
                <a:ext cx="288000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71" name="Line 4">
                <a:extLst>
                  <a:ext uri="{FF2B5EF4-FFF2-40B4-BE49-F238E27FC236}">
                    <a16:creationId xmlns:a16="http://schemas.microsoft.com/office/drawing/2014/main" id="{96934972-F28D-B71F-2A0F-F5988269A2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57238" y="2514600"/>
                <a:ext cx="324000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72" name="Line 4">
                <a:extLst>
                  <a:ext uri="{FF2B5EF4-FFF2-40B4-BE49-F238E27FC236}">
                    <a16:creationId xmlns:a16="http://schemas.microsoft.com/office/drawing/2014/main" id="{674BFBCC-5B32-34B4-A933-D19A6E3BFA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2219" y="2419350"/>
                <a:ext cx="324000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73" name="Line 4">
                <a:extLst>
                  <a:ext uri="{FF2B5EF4-FFF2-40B4-BE49-F238E27FC236}">
                    <a16:creationId xmlns:a16="http://schemas.microsoft.com/office/drawing/2014/main" id="{BB624E81-D13B-7438-C014-5C676C2A6E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4860" y="2327910"/>
                <a:ext cx="396000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74" name="Line 4">
                <a:extLst>
                  <a:ext uri="{FF2B5EF4-FFF2-40B4-BE49-F238E27FC236}">
                    <a16:creationId xmlns:a16="http://schemas.microsoft.com/office/drawing/2014/main" id="{361559A1-163F-E6DC-246F-A3C4F62219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57239" y="2377440"/>
                <a:ext cx="360000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75" name="Line 4">
                <a:extLst>
                  <a:ext uri="{FF2B5EF4-FFF2-40B4-BE49-F238E27FC236}">
                    <a16:creationId xmlns:a16="http://schemas.microsoft.com/office/drawing/2014/main" id="{09BD6678-2D9B-F6E4-E45E-9950E9AED8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70132" y="2282581"/>
                <a:ext cx="432000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76" name="Line 4">
                <a:extLst>
                  <a:ext uri="{FF2B5EF4-FFF2-40B4-BE49-F238E27FC236}">
                    <a16:creationId xmlns:a16="http://schemas.microsoft.com/office/drawing/2014/main" id="{AAADB829-94BC-4447-B90C-C2A80DD922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5151" y="2228850"/>
                <a:ext cx="468000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77" name="Line 4">
                <a:extLst>
                  <a:ext uri="{FF2B5EF4-FFF2-40B4-BE49-F238E27FC236}">
                    <a16:creationId xmlns:a16="http://schemas.microsoft.com/office/drawing/2014/main" id="{FB54AEBF-AE99-4C30-42F1-0243866596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70132" y="2171700"/>
                <a:ext cx="468000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78" name="Line 4">
                <a:extLst>
                  <a:ext uri="{FF2B5EF4-FFF2-40B4-BE49-F238E27FC236}">
                    <a16:creationId xmlns:a16="http://schemas.microsoft.com/office/drawing/2014/main" id="{F3C6785B-869E-23E1-0DFB-FB2D258467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72772" y="2080260"/>
                <a:ext cx="432000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79" name="Line 4">
                <a:extLst>
                  <a:ext uri="{FF2B5EF4-FFF2-40B4-BE49-F238E27FC236}">
                    <a16:creationId xmlns:a16="http://schemas.microsoft.com/office/drawing/2014/main" id="{A22756B9-F281-C6EF-3A4D-FFE7E905F2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5151" y="2129790"/>
                <a:ext cx="468000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80" name="Line 4">
                <a:extLst>
                  <a:ext uri="{FF2B5EF4-FFF2-40B4-BE49-F238E27FC236}">
                    <a16:creationId xmlns:a16="http://schemas.microsoft.com/office/drawing/2014/main" id="{9890805A-EE95-5013-A9F5-EE48C7C97F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4859" y="1977390"/>
                <a:ext cx="360000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81" name="Line 4">
                <a:extLst>
                  <a:ext uri="{FF2B5EF4-FFF2-40B4-BE49-F238E27FC236}">
                    <a16:creationId xmlns:a16="http://schemas.microsoft.com/office/drawing/2014/main" id="{ED847757-25E6-EE5E-FEFE-4A8AD08DFA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57238" y="2026920"/>
                <a:ext cx="396000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82" name="Line 4">
                <a:extLst>
                  <a:ext uri="{FF2B5EF4-FFF2-40B4-BE49-F238E27FC236}">
                    <a16:creationId xmlns:a16="http://schemas.microsoft.com/office/drawing/2014/main" id="{7C30F2C7-ABA3-B731-6D8C-F1126D702D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70132" y="1932061"/>
                <a:ext cx="324000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83" name="Line 4">
                <a:extLst>
                  <a:ext uri="{FF2B5EF4-FFF2-40B4-BE49-F238E27FC236}">
                    <a16:creationId xmlns:a16="http://schemas.microsoft.com/office/drawing/2014/main" id="{57120D72-FC60-3045-B12E-941E2BC0B3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5151" y="1878330"/>
                <a:ext cx="324000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84" name="Line 4">
                <a:extLst>
                  <a:ext uri="{FF2B5EF4-FFF2-40B4-BE49-F238E27FC236}">
                    <a16:creationId xmlns:a16="http://schemas.microsoft.com/office/drawing/2014/main" id="{2C35BEE2-D177-C7B8-5139-8BDCCB8EAE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70133" y="1821180"/>
                <a:ext cx="281353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85" name="Line 4">
                <a:extLst>
                  <a:ext uri="{FF2B5EF4-FFF2-40B4-BE49-F238E27FC236}">
                    <a16:creationId xmlns:a16="http://schemas.microsoft.com/office/drawing/2014/main" id="{1AF3E5C4-3119-9EED-8EB9-DB652307B2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72773" y="1729740"/>
                <a:ext cx="144000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86" name="Line 4">
                <a:extLst>
                  <a:ext uri="{FF2B5EF4-FFF2-40B4-BE49-F238E27FC236}">
                    <a16:creationId xmlns:a16="http://schemas.microsoft.com/office/drawing/2014/main" id="{06539B76-617A-079E-1626-6D7CA7FE01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5152" y="1779270"/>
                <a:ext cx="216000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87" name="Line 4">
                <a:extLst>
                  <a:ext uri="{FF2B5EF4-FFF2-40B4-BE49-F238E27FC236}">
                    <a16:creationId xmlns:a16="http://schemas.microsoft.com/office/drawing/2014/main" id="{F2DB3DF6-2E8C-C824-3FD1-8DED7E8447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0756" y="4193100"/>
                <a:ext cx="602565" cy="0"/>
              </a:xfrm>
              <a:prstGeom prst="line">
                <a:avLst/>
              </a:prstGeom>
              <a:noFill/>
              <a:ln w="28575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88" name="Line 4">
                <a:extLst>
                  <a:ext uri="{FF2B5EF4-FFF2-40B4-BE49-F238E27FC236}">
                    <a16:creationId xmlns:a16="http://schemas.microsoft.com/office/drawing/2014/main" id="{9789002F-B01B-CF2D-A7B4-6BB3BB3D8D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5152" y="4812030"/>
                <a:ext cx="281353" cy="0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89" name="Line 4">
                <a:extLst>
                  <a:ext uri="{FF2B5EF4-FFF2-40B4-BE49-F238E27FC236}">
                    <a16:creationId xmlns:a16="http://schemas.microsoft.com/office/drawing/2014/main" id="{39761307-94BC-8E1D-E31A-5D3D98B50F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71491" y="5105400"/>
                <a:ext cx="281353" cy="0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90" name="Line 4">
                <a:extLst>
                  <a:ext uri="{FF2B5EF4-FFF2-40B4-BE49-F238E27FC236}">
                    <a16:creationId xmlns:a16="http://schemas.microsoft.com/office/drawing/2014/main" id="{7E24574A-63C6-FADB-335A-847A98813E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2219" y="4331970"/>
                <a:ext cx="658544" cy="0"/>
              </a:xfrm>
              <a:prstGeom prst="line">
                <a:avLst/>
              </a:prstGeom>
              <a:noFill/>
              <a:ln w="28575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91" name="Line 4">
                <a:extLst>
                  <a:ext uri="{FF2B5EF4-FFF2-40B4-BE49-F238E27FC236}">
                    <a16:creationId xmlns:a16="http://schemas.microsoft.com/office/drawing/2014/main" id="{88DD3722-E345-D233-7AD3-89B51153DD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72479" y="4381500"/>
                <a:ext cx="79914" cy="0"/>
              </a:xfrm>
              <a:prstGeom prst="line">
                <a:avLst/>
              </a:prstGeom>
              <a:noFill/>
              <a:ln w="28575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92" name="Line 4">
                <a:extLst>
                  <a:ext uri="{FF2B5EF4-FFF2-40B4-BE49-F238E27FC236}">
                    <a16:creationId xmlns:a16="http://schemas.microsoft.com/office/drawing/2014/main" id="{84F9E002-2DD7-EB58-BC94-391504B19D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1876" y="4130040"/>
                <a:ext cx="79914" cy="0"/>
              </a:xfrm>
              <a:prstGeom prst="line">
                <a:avLst/>
              </a:prstGeom>
              <a:noFill/>
              <a:ln w="28575">
                <a:solidFill>
                  <a:srgbClr val="3333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93" name="Line 4">
                <a:extLst>
                  <a:ext uri="{FF2B5EF4-FFF2-40B4-BE49-F238E27FC236}">
                    <a16:creationId xmlns:a16="http://schemas.microsoft.com/office/drawing/2014/main" id="{A6051CBB-F8B2-8171-A8C5-F74B4CAC59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73650" y="4724400"/>
                <a:ext cx="658544" cy="0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94" name="Line 4">
                <a:extLst>
                  <a:ext uri="{FF2B5EF4-FFF2-40B4-BE49-F238E27FC236}">
                    <a16:creationId xmlns:a16="http://schemas.microsoft.com/office/drawing/2014/main" id="{595D194E-C2BC-B771-1669-489E5B865D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7905" y="5194739"/>
                <a:ext cx="324000" cy="0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95" name="Line 4">
                <a:extLst>
                  <a:ext uri="{FF2B5EF4-FFF2-40B4-BE49-F238E27FC236}">
                    <a16:creationId xmlns:a16="http://schemas.microsoft.com/office/drawing/2014/main" id="{C404031E-6D3D-B40A-F635-9102BA3EA8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73650" y="5295901"/>
                <a:ext cx="281353" cy="0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96" name="Line 4">
                <a:extLst>
                  <a:ext uri="{FF2B5EF4-FFF2-40B4-BE49-F238E27FC236}">
                    <a16:creationId xmlns:a16="http://schemas.microsoft.com/office/drawing/2014/main" id="{FDE04001-13B3-5049-63A8-0282CE8942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70184" y="5406390"/>
                <a:ext cx="324000" cy="0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97" name="Line 4">
                <a:extLst>
                  <a:ext uri="{FF2B5EF4-FFF2-40B4-BE49-F238E27FC236}">
                    <a16:creationId xmlns:a16="http://schemas.microsoft.com/office/drawing/2014/main" id="{557CCE0C-D448-F29A-C9CF-F99DCE396F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56945" y="5514976"/>
                <a:ext cx="281353" cy="0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98" name="Line 4">
                <a:extLst>
                  <a:ext uri="{FF2B5EF4-FFF2-40B4-BE49-F238E27FC236}">
                    <a16:creationId xmlns:a16="http://schemas.microsoft.com/office/drawing/2014/main" id="{DF22B5E5-282D-8391-5D46-6C234C74B8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70134" y="5592886"/>
                <a:ext cx="146640" cy="0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99" name="Line 4">
                <a:extLst>
                  <a:ext uri="{FF2B5EF4-FFF2-40B4-BE49-F238E27FC236}">
                    <a16:creationId xmlns:a16="http://schemas.microsoft.com/office/drawing/2014/main" id="{E3843322-FDD8-329A-F18E-3B2D8AF8D2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72773" y="4676970"/>
                <a:ext cx="79914" cy="0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00" name="Line 4">
                <a:extLst>
                  <a:ext uri="{FF2B5EF4-FFF2-40B4-BE49-F238E27FC236}">
                    <a16:creationId xmlns:a16="http://schemas.microsoft.com/office/drawing/2014/main" id="{43EDC62D-EF9F-418F-E431-EAA32ABD41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71157" y="5240851"/>
                <a:ext cx="79914" cy="0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 w="381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01" name="Line 18">
                <a:extLst>
                  <a:ext uri="{FF2B5EF4-FFF2-40B4-BE49-F238E27FC236}">
                    <a16:creationId xmlns:a16="http://schemas.microsoft.com/office/drawing/2014/main" id="{995D44C1-E04B-E280-034D-E321036486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4566" y="1298744"/>
                <a:ext cx="0" cy="47148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stealth" w="med" len="lg"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02" name="正方形/長方形 89">
                <a:extLst>
                  <a:ext uri="{FF2B5EF4-FFF2-40B4-BE49-F238E27FC236}">
                    <a16:creationId xmlns:a16="http://schemas.microsoft.com/office/drawing/2014/main" id="{DA7AD422-8A42-B6A9-826E-DFF4EA73C35F}"/>
                  </a:ext>
                </a:extLst>
              </p:cNvPr>
              <p:cNvSpPr/>
              <p:nvPr/>
            </p:nvSpPr>
            <p:spPr>
              <a:xfrm>
                <a:off x="2313742" y="4362175"/>
                <a:ext cx="39626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4E00"/>
                    </a:solidFill>
                    <a:effectLst/>
                    <a:uLnTx/>
                    <a:uFillTx/>
                    <a:latin typeface="Comic Sans MS"/>
                    <a:ea typeface="ＭＳ Ｐゴシック" panose="020B0600070205080204" pitchFamily="34" charset="-128"/>
                    <a:cs typeface="+mn-cs"/>
                  </a:rPr>
                  <a:t>E</a:t>
                </a:r>
                <a:r>
                  <a:rPr kumimoji="1" lang="en-US" altLang="ja-JP" sz="16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C04E00"/>
                    </a:solidFill>
                    <a:effectLst/>
                    <a:uLnTx/>
                    <a:uFillTx/>
                    <a:latin typeface="Comic Sans MS"/>
                    <a:ea typeface="ＭＳ Ｐゴシック" panose="020B0600070205080204" pitchFamily="34" charset="-128"/>
                    <a:cs typeface="+mn-cs"/>
                  </a:rPr>
                  <a:t>F</a:t>
                </a:r>
                <a:endParaRPr kumimoji="0" lang="ja-JP" alt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C04E00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9" name="右中かっこ 98">
              <a:extLst>
                <a:ext uri="{FF2B5EF4-FFF2-40B4-BE49-F238E27FC236}">
                  <a16:creationId xmlns:a16="http://schemas.microsoft.com/office/drawing/2014/main" id="{CAB95801-0BF8-7427-D5B3-CB1469B70962}"/>
                </a:ext>
              </a:extLst>
            </p:cNvPr>
            <p:cNvSpPr/>
            <p:nvPr/>
          </p:nvSpPr>
          <p:spPr bwMode="auto">
            <a:xfrm>
              <a:off x="3019444" y="1208803"/>
              <a:ext cx="350421" cy="3223726"/>
            </a:xfrm>
            <a:prstGeom prst="rightBrace">
              <a:avLst/>
            </a:prstGeom>
            <a:solidFill>
              <a:srgbClr val="FFFFFF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" name="右中かっこ 99">
              <a:extLst>
                <a:ext uri="{FF2B5EF4-FFF2-40B4-BE49-F238E27FC236}">
                  <a16:creationId xmlns:a16="http://schemas.microsoft.com/office/drawing/2014/main" id="{5052E216-FDAF-2494-5D87-062B08089FAF}"/>
                </a:ext>
              </a:extLst>
            </p:cNvPr>
            <p:cNvSpPr/>
            <p:nvPr/>
          </p:nvSpPr>
          <p:spPr bwMode="auto">
            <a:xfrm>
              <a:off x="3033512" y="4511747"/>
              <a:ext cx="350421" cy="1288013"/>
            </a:xfrm>
            <a:prstGeom prst="rightBrace">
              <a:avLst/>
            </a:prstGeom>
            <a:solidFill>
              <a:srgbClr val="FFFFFF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" name="正方形/長方形 100">
              <a:extLst>
                <a:ext uri="{FF2B5EF4-FFF2-40B4-BE49-F238E27FC236}">
                  <a16:creationId xmlns:a16="http://schemas.microsoft.com/office/drawing/2014/main" id="{3EDBED9F-9AF0-AE73-5D1B-C646D5C68594}"/>
                </a:ext>
              </a:extLst>
            </p:cNvPr>
            <p:cNvSpPr/>
            <p:nvPr/>
          </p:nvSpPr>
          <p:spPr>
            <a:xfrm>
              <a:off x="3207659" y="2501711"/>
              <a:ext cx="5677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C04E00"/>
                  </a:solidFill>
                  <a:effectLst/>
                  <a:uLnTx/>
                  <a:uFillTx/>
                  <a:latin typeface="Comic Sans MS"/>
                  <a:ea typeface="ＭＳ Ｐゴシック" panose="020B0600070205080204" pitchFamily="34" charset="-128"/>
                  <a:cs typeface="+mn-cs"/>
                </a:rPr>
                <a:t>A+1</a:t>
              </a: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4E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" name="正方形/長方形 101">
              <a:extLst>
                <a:ext uri="{FF2B5EF4-FFF2-40B4-BE49-F238E27FC236}">
                  <a16:creationId xmlns:a16="http://schemas.microsoft.com/office/drawing/2014/main" id="{1975B872-3A15-2EA0-84C2-91793FE4F8BE}"/>
                </a:ext>
              </a:extLst>
            </p:cNvPr>
            <p:cNvSpPr/>
            <p:nvPr/>
          </p:nvSpPr>
          <p:spPr>
            <a:xfrm>
              <a:off x="3302236" y="5116985"/>
              <a:ext cx="5533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C04E00"/>
                  </a:solidFill>
                  <a:effectLst/>
                  <a:uLnTx/>
                  <a:uFillTx/>
                  <a:latin typeface="Comic Sans MS"/>
                  <a:ea typeface="ＭＳ Ｐゴシック" panose="020B0600070205080204" pitchFamily="34" charset="-128"/>
                  <a:cs typeface="+mn-cs"/>
                </a:rPr>
                <a:t>A-1</a:t>
              </a: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4E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" name="正方形/長方形 104">
              <a:extLst>
                <a:ext uri="{FF2B5EF4-FFF2-40B4-BE49-F238E27FC236}">
                  <a16:creationId xmlns:a16="http://schemas.microsoft.com/office/drawing/2014/main" id="{66EA3E1F-135F-EB13-1D9E-BFF98C7C082D}"/>
                </a:ext>
              </a:extLst>
            </p:cNvPr>
            <p:cNvSpPr/>
            <p:nvPr/>
          </p:nvSpPr>
          <p:spPr>
            <a:xfrm>
              <a:off x="2133996" y="1072748"/>
              <a:ext cx="3289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/>
                  <a:ea typeface="ＭＳ Ｐゴシック" panose="020B0600070205080204" pitchFamily="34" charset="-128"/>
                  <a:cs typeface="+mn-cs"/>
                </a:rPr>
                <a:t>E</a:t>
              </a:r>
              <a:endPara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B7D56AA-51D1-D58C-AEE2-DAD731BFB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97172" y="5680587"/>
              <a:ext cx="682105" cy="5400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50762FC3-5E7D-1965-0DEC-365ABE2B8587}"/>
                  </a:ext>
                </a:extLst>
              </p:cNvPr>
              <p:cNvSpPr txBox="1"/>
              <p:nvPr/>
            </p:nvSpPr>
            <p:spPr>
              <a:xfrm>
                <a:off x="2855512" y="926921"/>
                <a:ext cx="6480973" cy="1095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e>
                      </m:nary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50762FC3-5E7D-1965-0DEC-365ABE2B85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5512" y="926921"/>
                <a:ext cx="6480973" cy="10958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TextBox 105">
            <a:extLst>
              <a:ext uri="{FF2B5EF4-FFF2-40B4-BE49-F238E27FC236}">
                <a16:creationId xmlns:a16="http://schemas.microsoft.com/office/drawing/2014/main" id="{4045EF96-5267-47AD-A7A7-6673E245AF7E}"/>
              </a:ext>
            </a:extLst>
          </p:cNvPr>
          <p:cNvSpPr txBox="1"/>
          <p:nvPr/>
        </p:nvSpPr>
        <p:spPr>
          <a:xfrm>
            <a:off x="4297277" y="5063992"/>
            <a:ext cx="3597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solidFill>
                  <a:schemeClr val="bg1"/>
                </a:solidFill>
              </a:rPr>
              <a:t>Idini</a:t>
            </a:r>
            <a:r>
              <a:rPr lang="en-US" sz="1400" i="1" dirty="0">
                <a:solidFill>
                  <a:schemeClr val="bg1"/>
                </a:solidFill>
              </a:rPr>
              <a:t> et al., Phys. Rev. Lett., </a:t>
            </a:r>
            <a:r>
              <a:rPr lang="nn-NO" sz="1400" i="1" dirty="0">
                <a:solidFill>
                  <a:schemeClr val="bg1"/>
                </a:solidFill>
              </a:rPr>
              <a:t>123, 092501 (2019)</a:t>
            </a:r>
            <a:endParaRPr lang="en-US" sz="1400" i="1" dirty="0">
              <a:solidFill>
                <a:schemeClr val="bg1"/>
              </a:solidFill>
            </a:endParaRPr>
          </a:p>
          <a:p>
            <a:endParaRPr lang="en-US" sz="1400" i="1" dirty="0"/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17688D7A-4880-0837-55F4-74C9CA1B3D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6"/>
          <a:stretch/>
        </p:blipFill>
        <p:spPr>
          <a:xfrm>
            <a:off x="3464820" y="1907253"/>
            <a:ext cx="4704234" cy="30877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783261F0-F1C2-5865-611C-69D4080A97F5}"/>
                  </a:ext>
                </a:extLst>
              </p:cNvPr>
              <p:cNvSpPr txBox="1"/>
              <p:nvPr/>
            </p:nvSpPr>
            <p:spPr>
              <a:xfrm>
                <a:off x="8347272" y="2116020"/>
                <a:ext cx="365456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</a:rPr>
                  <a:t>We do not include ISCs beyond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.</a:t>
                </a:r>
              </a:p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bg1"/>
                  </a:solidFill>
                </a:endParaRPr>
              </a:p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</a:rPr>
                  <a:t>We need to include high-order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≫3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) diagrams.</a:t>
                </a:r>
                <a:endParaRPr lang="en-US" dirty="0"/>
              </a:p>
              <a:p>
                <a:pPr marL="285750" indent="-285750"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783261F0-F1C2-5865-611C-69D4080A9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7272" y="2116020"/>
                <a:ext cx="3654562" cy="1754326"/>
              </a:xfrm>
              <a:prstGeom prst="rect">
                <a:avLst/>
              </a:prstGeom>
              <a:blipFill>
                <a:blip r:embed="rId7"/>
                <a:stretch>
                  <a:fillRect l="-1000" t="-1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" name="TextBox 108">
            <a:extLst>
              <a:ext uri="{FF2B5EF4-FFF2-40B4-BE49-F238E27FC236}">
                <a16:creationId xmlns:a16="http://schemas.microsoft.com/office/drawing/2014/main" id="{9D4E98E4-52D5-3C50-8E5F-E9D1321B040D}"/>
              </a:ext>
            </a:extLst>
          </p:cNvPr>
          <p:cNvSpPr txBox="1"/>
          <p:nvPr/>
        </p:nvSpPr>
        <p:spPr>
          <a:xfrm>
            <a:off x="8462356" y="3923607"/>
            <a:ext cx="34858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Notable work towards high-order diagrams: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C. Drischler et al., Phys. Rev. Lett. 122, 042501 (2019)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P. </a:t>
            </a:r>
            <a:r>
              <a:rPr lang="en-US" dirty="0" err="1">
                <a:solidFill>
                  <a:schemeClr val="bg1"/>
                </a:solidFill>
              </a:rPr>
              <a:t>Arthuis</a:t>
            </a:r>
            <a:r>
              <a:rPr lang="en-US" dirty="0">
                <a:solidFill>
                  <a:schemeClr val="bg1"/>
                </a:solidFill>
              </a:rPr>
              <a:t> et al., Comp. Phys. Comm. 240, 202 (2019)</a:t>
            </a:r>
          </a:p>
        </p:txBody>
      </p:sp>
    </p:spTree>
    <p:extLst>
      <p:ext uri="{BB962C8B-B14F-4D97-AF65-F5344CB8AC3E}">
        <p14:creationId xmlns:p14="http://schemas.microsoft.com/office/powerpoint/2010/main" val="108990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08" grpId="0"/>
      <p:bldP spid="10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BD73BE-C2A5-5554-4707-336AD5641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35CA52F4-07FE-506F-04AF-43B17A24E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" y="6102283"/>
            <a:ext cx="732843" cy="732843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4D91A195-8D02-FC35-4FA7-8E936F00A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792" y="6079411"/>
            <a:ext cx="1331208" cy="778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CC20E1-490F-A1DC-7AAE-33D781A2518A}"/>
              </a:ext>
            </a:extLst>
          </p:cNvPr>
          <p:cNvSpPr txBox="1"/>
          <p:nvPr/>
        </p:nvSpPr>
        <p:spPr>
          <a:xfrm>
            <a:off x="745165" y="161736"/>
            <a:ext cx="107016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cap="all" dirty="0">
                <a:solidFill>
                  <a:schemeClr val="tx2">
                    <a:lumMod val="25000"/>
                  </a:schemeClr>
                </a:solidFill>
                <a:latin typeface="Tw Cen MT" panose="020B0602020104020603"/>
                <a:ea typeface="+mj-ea"/>
                <a:cs typeface="+mj-cs"/>
              </a:rPr>
              <a:t>Sampling the diagrammatic space</a:t>
            </a:r>
            <a:endParaRPr lang="en-US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AA78A7F-0F8F-844B-2CE3-6773C779A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80368" y="1013618"/>
            <a:ext cx="9231261" cy="553875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C64843C-74C4-12E7-8E63-D1074E4CD999}"/>
              </a:ext>
            </a:extLst>
          </p:cNvPr>
          <p:cNvCxnSpPr>
            <a:cxnSpLocks/>
          </p:cNvCxnSpPr>
          <p:nvPr/>
        </p:nvCxnSpPr>
        <p:spPr>
          <a:xfrm flipV="1">
            <a:off x="4476274" y="5137518"/>
            <a:ext cx="893380" cy="2785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1F2151A-124E-A2B4-7DE8-208C98AA6765}"/>
              </a:ext>
            </a:extLst>
          </p:cNvPr>
          <p:cNvCxnSpPr>
            <a:cxnSpLocks/>
          </p:cNvCxnSpPr>
          <p:nvPr/>
        </p:nvCxnSpPr>
        <p:spPr>
          <a:xfrm flipV="1">
            <a:off x="5474757" y="4485877"/>
            <a:ext cx="827816" cy="6516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466FF24-8230-507E-126D-43D1AB55103B}"/>
              </a:ext>
            </a:extLst>
          </p:cNvPr>
          <p:cNvCxnSpPr>
            <a:cxnSpLocks/>
          </p:cNvCxnSpPr>
          <p:nvPr/>
        </p:nvCxnSpPr>
        <p:spPr>
          <a:xfrm flipV="1">
            <a:off x="6355254" y="3981380"/>
            <a:ext cx="838199" cy="14096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8391474-EC59-455D-8E59-64F4A69F779C}"/>
              </a:ext>
            </a:extLst>
          </p:cNvPr>
          <p:cNvCxnSpPr>
            <a:cxnSpLocks/>
          </p:cNvCxnSpPr>
          <p:nvPr/>
        </p:nvCxnSpPr>
        <p:spPr>
          <a:xfrm flipH="1">
            <a:off x="6281553" y="3888878"/>
            <a:ext cx="866769" cy="4918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6C033B7-1D0C-FC15-E486-2ED5896078BE}"/>
              </a:ext>
            </a:extLst>
          </p:cNvPr>
          <p:cNvCxnSpPr>
            <a:cxnSpLocks/>
          </p:cNvCxnSpPr>
          <p:nvPr/>
        </p:nvCxnSpPr>
        <p:spPr>
          <a:xfrm>
            <a:off x="6281553" y="4619882"/>
            <a:ext cx="0" cy="7330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CD9F5BB-8DEA-C0A6-C837-E0839FEF53FE}"/>
              </a:ext>
            </a:extLst>
          </p:cNvPr>
          <p:cNvCxnSpPr>
            <a:cxnSpLocks/>
          </p:cNvCxnSpPr>
          <p:nvPr/>
        </p:nvCxnSpPr>
        <p:spPr>
          <a:xfrm>
            <a:off x="6436454" y="4462765"/>
            <a:ext cx="711868" cy="7167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4E4B326-F623-AB22-B411-3A8E9874B132}"/>
              </a:ext>
            </a:extLst>
          </p:cNvPr>
          <p:cNvCxnSpPr>
            <a:cxnSpLocks/>
          </p:cNvCxnSpPr>
          <p:nvPr/>
        </p:nvCxnSpPr>
        <p:spPr>
          <a:xfrm flipV="1">
            <a:off x="7193453" y="4307201"/>
            <a:ext cx="887788" cy="8000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1DAA8BE-67BE-E68C-C1AE-23E4830A707C}"/>
              </a:ext>
            </a:extLst>
          </p:cNvPr>
          <p:cNvCxnSpPr>
            <a:cxnSpLocks/>
          </p:cNvCxnSpPr>
          <p:nvPr/>
        </p:nvCxnSpPr>
        <p:spPr>
          <a:xfrm flipV="1">
            <a:off x="8112902" y="3124787"/>
            <a:ext cx="761162" cy="111776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1B7C258-17A9-3603-8230-E706F2A43C14}"/>
              </a:ext>
            </a:extLst>
          </p:cNvPr>
          <p:cNvCxnSpPr>
            <a:cxnSpLocks/>
          </p:cNvCxnSpPr>
          <p:nvPr/>
        </p:nvCxnSpPr>
        <p:spPr>
          <a:xfrm>
            <a:off x="9006360" y="3185221"/>
            <a:ext cx="924783" cy="119555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2216859-2FE4-2BD0-8DBE-1956AA553EEB}"/>
              </a:ext>
            </a:extLst>
          </p:cNvPr>
          <p:cNvCxnSpPr>
            <a:cxnSpLocks/>
          </p:cNvCxnSpPr>
          <p:nvPr/>
        </p:nvCxnSpPr>
        <p:spPr>
          <a:xfrm flipV="1">
            <a:off x="3651213" y="5416042"/>
            <a:ext cx="783020" cy="2312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41AC7DA-26B3-07F6-E104-D8B700AB791E}"/>
              </a:ext>
            </a:extLst>
          </p:cNvPr>
          <p:cNvCxnSpPr>
            <a:cxnSpLocks/>
          </p:cNvCxnSpPr>
          <p:nvPr/>
        </p:nvCxnSpPr>
        <p:spPr>
          <a:xfrm flipH="1">
            <a:off x="9006360" y="4380773"/>
            <a:ext cx="858076" cy="23910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8BA2A78-FE5F-3CA9-E769-96A1A11D6BDC}"/>
              </a:ext>
            </a:extLst>
          </p:cNvPr>
          <p:cNvCxnSpPr>
            <a:cxnSpLocks/>
          </p:cNvCxnSpPr>
          <p:nvPr/>
        </p:nvCxnSpPr>
        <p:spPr>
          <a:xfrm flipH="1" flipV="1">
            <a:off x="8147501" y="3354749"/>
            <a:ext cx="858136" cy="11920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2DD8A21-35A7-6C67-417D-F08ABC2DA5F8}"/>
              </a:ext>
            </a:extLst>
          </p:cNvPr>
          <p:cNvCxnSpPr>
            <a:cxnSpLocks/>
          </p:cNvCxnSpPr>
          <p:nvPr/>
        </p:nvCxnSpPr>
        <p:spPr>
          <a:xfrm>
            <a:off x="8112902" y="3429000"/>
            <a:ext cx="1058807" cy="182464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189674E-5422-20DD-B764-7A0127A8A830}"/>
              </a:ext>
            </a:extLst>
          </p:cNvPr>
          <p:cNvCxnSpPr>
            <a:cxnSpLocks/>
          </p:cNvCxnSpPr>
          <p:nvPr/>
        </p:nvCxnSpPr>
        <p:spPr>
          <a:xfrm flipH="1">
            <a:off x="7935884" y="5253644"/>
            <a:ext cx="118594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00E8596-A2E3-CA44-7FD0-8CF9EB8CCAAB}"/>
              </a:ext>
            </a:extLst>
          </p:cNvPr>
          <p:cNvCxnSpPr>
            <a:cxnSpLocks/>
          </p:cNvCxnSpPr>
          <p:nvPr/>
        </p:nvCxnSpPr>
        <p:spPr>
          <a:xfrm flipH="1" flipV="1">
            <a:off x="7353993" y="4380773"/>
            <a:ext cx="543098" cy="87287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4E2561B-C649-6DD5-BA3F-079B04E91B76}"/>
              </a:ext>
            </a:extLst>
          </p:cNvPr>
          <p:cNvCxnSpPr>
            <a:cxnSpLocks/>
          </p:cNvCxnSpPr>
          <p:nvPr/>
        </p:nvCxnSpPr>
        <p:spPr>
          <a:xfrm flipH="1">
            <a:off x="6628015" y="4380773"/>
            <a:ext cx="676101" cy="11167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E21BD4C-B402-A1A7-48FF-977C53349D43}"/>
              </a:ext>
            </a:extLst>
          </p:cNvPr>
          <p:cNvCxnSpPr>
            <a:cxnSpLocks/>
          </p:cNvCxnSpPr>
          <p:nvPr/>
        </p:nvCxnSpPr>
        <p:spPr>
          <a:xfrm flipH="1">
            <a:off x="5474757" y="5497484"/>
            <a:ext cx="109229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3D6AFDF-A612-3068-A096-D84B003D72BF}"/>
              </a:ext>
            </a:extLst>
          </p:cNvPr>
          <p:cNvCxnSpPr>
            <a:cxnSpLocks/>
          </p:cNvCxnSpPr>
          <p:nvPr/>
        </p:nvCxnSpPr>
        <p:spPr>
          <a:xfrm flipV="1">
            <a:off x="5563985" y="4242555"/>
            <a:ext cx="670560" cy="11734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ADBEA1F-1784-BF76-C07C-1F5446A071F2}"/>
              </a:ext>
            </a:extLst>
          </p:cNvPr>
          <p:cNvCxnSpPr>
            <a:cxnSpLocks/>
          </p:cNvCxnSpPr>
          <p:nvPr/>
        </p:nvCxnSpPr>
        <p:spPr>
          <a:xfrm flipV="1">
            <a:off x="6295505" y="3528912"/>
            <a:ext cx="905498" cy="6870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10C4765-9A5B-A908-5C02-DFF7E7EE8BCE}"/>
              </a:ext>
            </a:extLst>
          </p:cNvPr>
          <p:cNvCxnSpPr>
            <a:cxnSpLocks/>
          </p:cNvCxnSpPr>
          <p:nvPr/>
        </p:nvCxnSpPr>
        <p:spPr>
          <a:xfrm>
            <a:off x="7235602" y="3516604"/>
            <a:ext cx="877300" cy="13528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BDE7763-D4B4-CD89-FBE3-36398E040EE5}"/>
              </a:ext>
            </a:extLst>
          </p:cNvPr>
          <p:cNvCxnSpPr>
            <a:cxnSpLocks/>
          </p:cNvCxnSpPr>
          <p:nvPr/>
        </p:nvCxnSpPr>
        <p:spPr>
          <a:xfrm flipV="1">
            <a:off x="8152804" y="4042722"/>
            <a:ext cx="805737" cy="8386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52D29DE-6595-0374-E822-046A9313EDC2}"/>
              </a:ext>
            </a:extLst>
          </p:cNvPr>
          <p:cNvCxnSpPr>
            <a:cxnSpLocks/>
          </p:cNvCxnSpPr>
          <p:nvPr/>
        </p:nvCxnSpPr>
        <p:spPr>
          <a:xfrm flipV="1">
            <a:off x="8948363" y="2743991"/>
            <a:ext cx="0" cy="12262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FE438C7-8AE2-02BF-F268-67B0BC26D614}"/>
              </a:ext>
            </a:extLst>
          </p:cNvPr>
          <p:cNvCxnSpPr>
            <a:cxnSpLocks/>
          </p:cNvCxnSpPr>
          <p:nvPr/>
        </p:nvCxnSpPr>
        <p:spPr>
          <a:xfrm flipV="1">
            <a:off x="8935123" y="2023592"/>
            <a:ext cx="929313" cy="66852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7752026-ACE0-795D-65B6-F6AF98217EEC}"/>
              </a:ext>
            </a:extLst>
          </p:cNvPr>
          <p:cNvCxnSpPr>
            <a:cxnSpLocks/>
          </p:cNvCxnSpPr>
          <p:nvPr/>
        </p:nvCxnSpPr>
        <p:spPr>
          <a:xfrm>
            <a:off x="9931143" y="2015092"/>
            <a:ext cx="0" cy="12933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B98FCB0-F0BC-08B0-2E60-CCAEEEA4CBDF}"/>
              </a:ext>
            </a:extLst>
          </p:cNvPr>
          <p:cNvCxnSpPr>
            <a:cxnSpLocks/>
          </p:cNvCxnSpPr>
          <p:nvPr/>
        </p:nvCxnSpPr>
        <p:spPr>
          <a:xfrm flipH="1">
            <a:off x="9121833" y="3357113"/>
            <a:ext cx="809310" cy="85884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504760A-A9CA-B8BE-DC1A-F2D7EE729B0C}"/>
              </a:ext>
            </a:extLst>
          </p:cNvPr>
          <p:cNvCxnSpPr>
            <a:cxnSpLocks/>
          </p:cNvCxnSpPr>
          <p:nvPr/>
        </p:nvCxnSpPr>
        <p:spPr>
          <a:xfrm>
            <a:off x="9121833" y="4242555"/>
            <a:ext cx="742603" cy="78132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EBA0589-1D60-1EE8-7BD8-2FBF7F2E3DBF}"/>
              </a:ext>
            </a:extLst>
          </p:cNvPr>
          <p:cNvCxnSpPr>
            <a:cxnSpLocks/>
          </p:cNvCxnSpPr>
          <p:nvPr/>
        </p:nvCxnSpPr>
        <p:spPr>
          <a:xfrm>
            <a:off x="9931143" y="5023884"/>
            <a:ext cx="0" cy="62338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C082A7A-F83E-8120-A69E-DD18E567A4DB}"/>
              </a:ext>
            </a:extLst>
          </p:cNvPr>
          <p:cNvCxnSpPr>
            <a:cxnSpLocks/>
          </p:cNvCxnSpPr>
          <p:nvPr/>
        </p:nvCxnSpPr>
        <p:spPr>
          <a:xfrm flipH="1" flipV="1">
            <a:off x="9121833" y="4869476"/>
            <a:ext cx="809310" cy="8295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FD4AB51-F11D-AFAD-4976-ECCE009BF20A}"/>
              </a:ext>
            </a:extLst>
          </p:cNvPr>
          <p:cNvCxnSpPr>
            <a:cxnSpLocks/>
          </p:cNvCxnSpPr>
          <p:nvPr/>
        </p:nvCxnSpPr>
        <p:spPr>
          <a:xfrm flipH="1">
            <a:off x="8147501" y="4869476"/>
            <a:ext cx="932704" cy="7126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FCE92DD-F871-9224-2309-C1C08537E381}"/>
              </a:ext>
            </a:extLst>
          </p:cNvPr>
          <p:cNvCxnSpPr>
            <a:cxnSpLocks/>
          </p:cNvCxnSpPr>
          <p:nvPr/>
        </p:nvCxnSpPr>
        <p:spPr>
          <a:xfrm flipH="1" flipV="1">
            <a:off x="7235602" y="5416042"/>
            <a:ext cx="877300" cy="16605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64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41598826-8D5C-C525-5BCF-4F3FAC073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" y="6102283"/>
            <a:ext cx="732843" cy="732843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B8A146D8-AE43-A958-B069-AD235CA5F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792" y="6079411"/>
            <a:ext cx="1331208" cy="7785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6A8AD8-EAD8-0571-AE82-A2832055AD5D}"/>
              </a:ext>
            </a:extLst>
          </p:cNvPr>
          <p:cNvSpPr txBox="1"/>
          <p:nvPr/>
        </p:nvSpPr>
        <p:spPr>
          <a:xfrm>
            <a:off x="2377041" y="133631"/>
            <a:ext cx="73138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cap="all" dirty="0">
                <a:solidFill>
                  <a:schemeClr val="tx2">
                    <a:lumMod val="25000"/>
                  </a:schemeClr>
                </a:solidFill>
                <a:latin typeface="Tw Cen MT" panose="020B0602020104020603"/>
                <a:ea typeface="+mj-ea"/>
                <a:cs typeface="+mj-cs"/>
              </a:rPr>
              <a:t>Di</a:t>
            </a: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agrammatic monte </a:t>
            </a:r>
            <a:r>
              <a:rPr kumimoji="0" lang="en-US" sz="4000" b="1" i="0" u="none" strike="noStrike" kern="1200" cap="all" spc="0" normalizeH="0" baseline="0" noProof="0" dirty="0" err="1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carlo</a:t>
            </a:r>
            <a:endParaRPr lang="en-US" dirty="0">
              <a:solidFill>
                <a:schemeClr val="tx2">
                  <a:lumMod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715385-800E-F37F-8813-2F916DE58020}"/>
                  </a:ext>
                </a:extLst>
              </p:cNvPr>
              <p:cNvSpPr txBox="1"/>
              <p:nvPr/>
            </p:nvSpPr>
            <p:spPr>
              <a:xfrm>
                <a:off x="457200" y="1169581"/>
                <a:ext cx="11467214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tx2">
                      <a:lumMod val="25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</a:rPr>
                  <a:t>Developed for condensed matter systems.</a:t>
                </a:r>
              </a:p>
              <a:p>
                <a:pPr marL="285750" indent="-285750">
                  <a:buClr>
                    <a:schemeClr val="tx2">
                      <a:lumMod val="25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</a:rPr>
                  <a:t>It can sum up (very) high-order Feynman diagrams of the self-energy expansion</a:t>
                </a:r>
                <a:r>
                  <a:rPr lang="en-US" baseline="30000" dirty="0">
                    <a:solidFill>
                      <a:schemeClr val="bg1"/>
                    </a:solidFill>
                  </a:rPr>
                  <a:t>1</a:t>
                </a:r>
                <a:r>
                  <a:rPr lang="en-US" dirty="0">
                    <a:solidFill>
                      <a:schemeClr val="bg1"/>
                    </a:solidFill>
                  </a:rPr>
                  <a:t>. </a:t>
                </a:r>
              </a:p>
              <a:p>
                <a:pPr marL="285750" indent="-285750">
                  <a:buClr>
                    <a:schemeClr val="tx2">
                      <a:lumMod val="25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</a:rPr>
                  <a:t>Applied for infinite systems at finite temperature (e.g. unitary Fermi gas).</a:t>
                </a:r>
              </a:p>
              <a:p>
                <a:pPr>
                  <a:buClr>
                    <a:schemeClr val="tx2">
                      <a:lumMod val="25000"/>
                    </a:schemeClr>
                  </a:buClr>
                </a:pPr>
                <a:endParaRPr lang="en-US" dirty="0">
                  <a:solidFill>
                    <a:schemeClr val="bg1"/>
                  </a:solidFill>
                </a:endParaRPr>
              </a:p>
              <a:p>
                <a:pPr>
                  <a:buClr>
                    <a:schemeClr val="tx2">
                      <a:lumMod val="25000"/>
                    </a:schemeClr>
                  </a:buClr>
                </a:pPr>
                <a:r>
                  <a:rPr lang="en-US" dirty="0">
                    <a:solidFill>
                      <a:schemeClr val="bg1"/>
                    </a:solidFill>
                  </a:rPr>
                  <a:t>How does it work?</a:t>
                </a:r>
              </a:p>
              <a:p>
                <a:pPr>
                  <a:buClr>
                    <a:schemeClr val="tx2">
                      <a:lumMod val="25000"/>
                    </a:schemeClr>
                  </a:buClr>
                </a:pPr>
                <a:endParaRPr lang="en-US" dirty="0">
                  <a:solidFill>
                    <a:schemeClr val="bg1"/>
                  </a:solidFill>
                </a:endParaRPr>
              </a:p>
              <a:p>
                <a:pPr marL="285750" indent="-285750">
                  <a:buClr>
                    <a:schemeClr val="tx2">
                      <a:lumMod val="25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</a:rPr>
                  <a:t>Each diagram is assigned a weight.</a:t>
                </a:r>
              </a:p>
              <a:p>
                <a:pPr marL="285750" indent="-285750">
                  <a:buClr>
                    <a:schemeClr val="tx2">
                      <a:lumMod val="25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</a:rPr>
                  <a:t>This creates a probability distribution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w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over the space of diagrams.</a:t>
                </a:r>
              </a:p>
              <a:p>
                <a:pPr marL="285750" indent="-285750">
                  <a:buClr>
                    <a:schemeClr val="tx2">
                      <a:lumMod val="25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</a:rPr>
                  <a:t>A Markov chain with tuned Metropolis-Hastings update ratios reproduces the PDF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w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. </a:t>
                </a:r>
              </a:p>
              <a:p>
                <a:pPr marL="285750" indent="-285750">
                  <a:buClr>
                    <a:schemeClr val="tx2">
                      <a:lumMod val="25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</a:rPr>
                  <a:t>The Markov chain “moves” with updates to the topology and quantum numbers of the diagrams.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715385-800E-F37F-8813-2F916DE58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169581"/>
                <a:ext cx="11467214" cy="2862322"/>
              </a:xfrm>
              <a:prstGeom prst="rect">
                <a:avLst/>
              </a:prstGeom>
              <a:blipFill>
                <a:blip r:embed="rId4"/>
                <a:stretch>
                  <a:fillRect l="-425" t="-1279" b="-2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C464024-E205-FCFD-59EA-9F0D4122C30F}"/>
              </a:ext>
            </a:extLst>
          </p:cNvPr>
          <p:cNvSpPr txBox="1"/>
          <p:nvPr/>
        </p:nvSpPr>
        <p:spPr>
          <a:xfrm>
            <a:off x="457200" y="4636966"/>
            <a:ext cx="11153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Can it work for nuclear systems?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DBE4D3-D21F-6E21-065C-8B558E750011}"/>
              </a:ext>
            </a:extLst>
          </p:cNvPr>
          <p:cNvSpPr txBox="1"/>
          <p:nvPr/>
        </p:nvSpPr>
        <p:spPr>
          <a:xfrm>
            <a:off x="457200" y="5517508"/>
            <a:ext cx="9248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1. </a:t>
            </a:r>
            <a:r>
              <a:rPr lang="en-US" sz="1400" i="1" dirty="0" err="1">
                <a:solidFill>
                  <a:schemeClr val="bg1"/>
                </a:solidFill>
              </a:rPr>
              <a:t>DiagMC</a:t>
            </a:r>
            <a:r>
              <a:rPr lang="en-US" sz="1400" i="1" dirty="0">
                <a:solidFill>
                  <a:schemeClr val="bg1"/>
                </a:solidFill>
              </a:rPr>
              <a:t> included diagrams up to order 9 for the unitary Fermi gas, see K. Van </a:t>
            </a:r>
            <a:r>
              <a:rPr lang="en-US" sz="1400" i="1" dirty="0" err="1">
                <a:solidFill>
                  <a:schemeClr val="bg1"/>
                </a:solidFill>
              </a:rPr>
              <a:t>Houcke</a:t>
            </a:r>
            <a:r>
              <a:rPr lang="en-US" sz="1400" i="1" dirty="0">
                <a:solidFill>
                  <a:schemeClr val="bg1"/>
                </a:solidFill>
              </a:rPr>
              <a:t> et al., Phys. Rev. B., 99, 035140 (2019)</a:t>
            </a:r>
            <a:endParaRPr lang="en-US" sz="1400" b="0" i="1" u="none" strike="noStrike" baseline="0" dirty="0">
              <a:solidFill>
                <a:schemeClr val="bg1"/>
              </a:solidFill>
            </a:endParaRP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144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D7FC9A-19F0-C866-4572-2FC5D417C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D3B14DD9-7C5D-0BB4-AA59-D9D3A4DFF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" y="6102283"/>
            <a:ext cx="732843" cy="732843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3813B6E6-B294-DE52-BECE-3961A9902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792" y="6079411"/>
            <a:ext cx="1331208" cy="7785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061DEF-330D-5607-94EF-A91CF34BD53F}"/>
                  </a:ext>
                </a:extLst>
              </p:cNvPr>
              <p:cNvSpPr txBox="1"/>
              <p:nvPr/>
            </p:nvSpPr>
            <p:spPr>
              <a:xfrm>
                <a:off x="4560653" y="2358303"/>
                <a:ext cx="549071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=(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𝒯</m:t>
                      </m:r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 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…,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 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sub>
                      </m:sSub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061DEF-330D-5607-94EF-A91CF34BD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653" y="2358303"/>
                <a:ext cx="5490711" cy="276999"/>
              </a:xfrm>
              <a:prstGeom prst="rect">
                <a:avLst/>
              </a:prstGeom>
              <a:blipFill>
                <a:blip r:embed="rId4"/>
                <a:stretch>
                  <a:fillRect t="-2222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2682CBE5-9374-5953-7497-3D16D7B8BAB4}"/>
              </a:ext>
            </a:extLst>
          </p:cNvPr>
          <p:cNvCxnSpPr>
            <a:cxnSpLocks/>
          </p:cNvCxnSpPr>
          <p:nvPr/>
        </p:nvCxnSpPr>
        <p:spPr>
          <a:xfrm rot="10800000" flipV="1">
            <a:off x="5647260" y="2726523"/>
            <a:ext cx="810912" cy="383054"/>
          </a:xfrm>
          <a:prstGeom prst="curvedConnector3">
            <a:avLst>
              <a:gd name="adj1" fmla="val 587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e 7">
            <a:extLst>
              <a:ext uri="{FF2B5EF4-FFF2-40B4-BE49-F238E27FC236}">
                <a16:creationId xmlns:a16="http://schemas.microsoft.com/office/drawing/2014/main" id="{0547E5B4-BF9E-B511-05A2-732F49D64FE3}"/>
              </a:ext>
            </a:extLst>
          </p:cNvPr>
          <p:cNvSpPr/>
          <p:nvPr/>
        </p:nvSpPr>
        <p:spPr>
          <a:xfrm rot="16200000">
            <a:off x="7043800" y="2311001"/>
            <a:ext cx="199459" cy="948302"/>
          </a:xfrm>
          <a:prstGeom prst="leftBrace">
            <a:avLst>
              <a:gd name="adj1" fmla="val 8333"/>
              <a:gd name="adj2" fmla="val 48369"/>
            </a:avLst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A083A52A-7D1B-26DC-3F6B-EFF660552000}"/>
              </a:ext>
            </a:extLst>
          </p:cNvPr>
          <p:cNvSpPr/>
          <p:nvPr/>
        </p:nvSpPr>
        <p:spPr>
          <a:xfrm rot="5400000">
            <a:off x="8144862" y="2279236"/>
            <a:ext cx="199459" cy="1012662"/>
          </a:xfrm>
          <a:prstGeom prst="rightBrac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D2EDD2-505A-2A53-C1E9-61CD78C72871}"/>
              </a:ext>
            </a:extLst>
          </p:cNvPr>
          <p:cNvSpPr txBox="1"/>
          <p:nvPr/>
        </p:nvSpPr>
        <p:spPr>
          <a:xfrm>
            <a:off x="4536395" y="2922217"/>
            <a:ext cx="1290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Topology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256F8A-45DF-83D8-B9DD-E83BE70980F1}"/>
              </a:ext>
            </a:extLst>
          </p:cNvPr>
          <p:cNvSpPr txBox="1"/>
          <p:nvPr/>
        </p:nvSpPr>
        <p:spPr>
          <a:xfrm>
            <a:off x="5718522" y="3157510"/>
            <a:ext cx="2651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Internal single-particle quantum numbers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91A671-E1AE-CC73-519A-24A6D1CA36F6}"/>
              </a:ext>
            </a:extLst>
          </p:cNvPr>
          <p:cNvSpPr txBox="1"/>
          <p:nvPr/>
        </p:nvSpPr>
        <p:spPr>
          <a:xfrm>
            <a:off x="8180150" y="3200283"/>
            <a:ext cx="1980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Internal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frequencies</a:t>
            </a:r>
          </a:p>
        </p:txBody>
      </p: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90049BA9-3D7A-1F75-3A74-4D84C4EED198}"/>
              </a:ext>
            </a:extLst>
          </p:cNvPr>
          <p:cNvCxnSpPr/>
          <p:nvPr/>
        </p:nvCxnSpPr>
        <p:spPr>
          <a:xfrm rot="5400000">
            <a:off x="6900951" y="3007625"/>
            <a:ext cx="286641" cy="198515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4FF8FBB4-C342-DFBA-8FF8-CFD3E19F760E}"/>
              </a:ext>
            </a:extLst>
          </p:cNvPr>
          <p:cNvCxnSpPr>
            <a:cxnSpLocks/>
          </p:cNvCxnSpPr>
          <p:nvPr/>
        </p:nvCxnSpPr>
        <p:spPr>
          <a:xfrm rot="16200000" flipH="1">
            <a:off x="8217708" y="2974256"/>
            <a:ext cx="296613" cy="243832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screenshot of a computer&#10;&#10;Description automatically generated">
            <a:extLst>
              <a:ext uri="{FF2B5EF4-FFF2-40B4-BE49-F238E27FC236}">
                <a16:creationId xmlns:a16="http://schemas.microsoft.com/office/drawing/2014/main" id="{9827ACC6-2F89-2DA9-7753-7EBD0AEFAC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216" y="1813339"/>
            <a:ext cx="2491082" cy="21440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50190D3-0BF1-F833-E143-F3E60AFC5AEA}"/>
                  </a:ext>
                </a:extLst>
              </p:cNvPr>
              <p:cNvSpPr txBox="1"/>
              <p:nvPr/>
            </p:nvSpPr>
            <p:spPr>
              <a:xfrm>
                <a:off x="577242" y="907568"/>
                <a:ext cx="2611821" cy="764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𝛼𝛽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50190D3-0BF1-F833-E143-F3E60AFC5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242" y="907568"/>
                <a:ext cx="2611821" cy="7645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989453C-6B31-AE58-471E-7C7130E623A3}"/>
                  </a:ext>
                </a:extLst>
              </p:cNvPr>
              <p:cNvSpPr txBox="1"/>
              <p:nvPr/>
            </p:nvSpPr>
            <p:spPr>
              <a:xfrm>
                <a:off x="4610634" y="875435"/>
                <a:ext cx="5490711" cy="81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𝛼𝛽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989453C-6B31-AE58-471E-7C7130E62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634" y="875435"/>
                <a:ext cx="5490711" cy="81887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8B814A9-4804-C205-09EF-E5731D9C9E66}"/>
                  </a:ext>
                </a:extLst>
              </p:cNvPr>
              <p:cNvSpPr txBox="1"/>
              <p:nvPr/>
            </p:nvSpPr>
            <p:spPr>
              <a:xfrm>
                <a:off x="670815" y="5009564"/>
                <a:ext cx="835962" cy="406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8B814A9-4804-C205-09EF-E5731D9C9E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815" y="5009564"/>
                <a:ext cx="835962" cy="406073"/>
              </a:xfrm>
              <a:prstGeom prst="rect">
                <a:avLst/>
              </a:prstGeom>
              <a:blipFill>
                <a:blip r:embed="rId8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C466C3E8-E4AB-F762-217E-DDA90A3BDAD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174399" y="4700364"/>
            <a:ext cx="376707" cy="359214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3FF4292-B64B-E567-FC6F-4C957318EECD}"/>
              </a:ext>
            </a:extLst>
          </p:cNvPr>
          <p:cNvSpPr txBox="1"/>
          <p:nvPr/>
        </p:nvSpPr>
        <p:spPr>
          <a:xfrm>
            <a:off x="4536395" y="4365001"/>
            <a:ext cx="2410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Normalization factor</a:t>
            </a:r>
          </a:p>
        </p:txBody>
      </p: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9D71BE5E-11B6-E811-3D85-5206D4BE4940}"/>
              </a:ext>
            </a:extLst>
          </p:cNvPr>
          <p:cNvCxnSpPr/>
          <p:nvPr/>
        </p:nvCxnSpPr>
        <p:spPr>
          <a:xfrm rot="16200000" flipH="1">
            <a:off x="7731151" y="5665442"/>
            <a:ext cx="226777" cy="173421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00DA526-74E0-C4F5-260C-CDB7A54B9E82}"/>
                  </a:ext>
                </a:extLst>
              </p:cNvPr>
              <p:cNvSpPr txBox="1"/>
              <p:nvPr/>
            </p:nvSpPr>
            <p:spPr>
              <a:xfrm>
                <a:off x="6413174" y="5856858"/>
                <a:ext cx="3972947" cy="301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𝛼𝛽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, probability distribution function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00DA526-74E0-C4F5-260C-CDB7A54B9E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174" y="5856858"/>
                <a:ext cx="3972947" cy="301749"/>
              </a:xfrm>
              <a:prstGeom prst="rect">
                <a:avLst/>
              </a:prstGeom>
              <a:blipFill>
                <a:blip r:embed="rId9"/>
                <a:stretch>
                  <a:fillRect l="-1534" t="-24490" r="-3067" b="-40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98F7420E-BD5C-B2DA-20C6-A7B42386B58E}"/>
              </a:ext>
            </a:extLst>
          </p:cNvPr>
          <p:cNvSpPr/>
          <p:nvPr/>
        </p:nvSpPr>
        <p:spPr>
          <a:xfrm>
            <a:off x="7220442" y="4858774"/>
            <a:ext cx="1171904" cy="7417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AADCEB0-CC44-42B9-6120-7DB01E034B2F}"/>
                  </a:ext>
                </a:extLst>
              </p:cNvPr>
              <p:cNvSpPr txBox="1"/>
              <p:nvPr/>
            </p:nvSpPr>
            <p:spPr>
              <a:xfrm>
                <a:off x="1408862" y="4883889"/>
                <a:ext cx="3667351" cy="7265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nary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𝑑𝐶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𝛼𝛽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𝒯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sub>
                              </m:sSub>
                            </m:sub>
                          </m:sSub>
                        </m:e>
                      </m:nary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AADCEB0-CC44-42B9-6120-7DB01E034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8862" y="4883889"/>
                <a:ext cx="3667351" cy="72654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436C465-9B0B-3F0B-3B48-7FA5F678BDE4}"/>
                  </a:ext>
                </a:extLst>
              </p:cNvPr>
              <p:cNvSpPr txBox="1"/>
              <p:nvPr/>
            </p:nvSpPr>
            <p:spPr>
              <a:xfrm>
                <a:off x="4668689" y="4837722"/>
                <a:ext cx="6096000" cy="8188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</m:sSub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nary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𝑑𝐶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𝛼𝛽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)|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𝛼𝛽</m:t>
                                  </m:r>
                                </m:sub>
                              </m:sSub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𝑖𝑎𝑟𝑔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𝛼𝛽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)]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𝒯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sub>
                              </m:sSub>
                            </m:sub>
                          </m:sSub>
                        </m:e>
                      </m:nary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436C465-9B0B-3F0B-3B48-7FA5F678BD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8689" y="4837722"/>
                <a:ext cx="6096000" cy="81887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6223025-2A82-7BA9-768B-E13EEA341BD6}"/>
                  </a:ext>
                </a:extLst>
              </p:cNvPr>
              <p:cNvSpPr txBox="1"/>
              <p:nvPr/>
            </p:nvSpPr>
            <p:spPr>
              <a:xfrm>
                <a:off x="1122989" y="5497112"/>
                <a:ext cx="4596732" cy="9025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</m:sSub>
                      <m:func>
                        <m:func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𝑖𝑎𝑟𝑔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𝛼𝛽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)]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𝒯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Σ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nary>
                        </m:e>
                      </m:func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6223025-2A82-7BA9-768B-E13EEA341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989" y="5497112"/>
                <a:ext cx="4596732" cy="90255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A8BF63C7-A5E3-9C23-751B-A9507F3A3CBE}"/>
              </a:ext>
            </a:extLst>
          </p:cNvPr>
          <p:cNvCxnSpPr>
            <a:cxnSpLocks/>
          </p:cNvCxnSpPr>
          <p:nvPr/>
        </p:nvCxnSpPr>
        <p:spPr>
          <a:xfrm rot="16200000" flipV="1">
            <a:off x="4176735" y="4814196"/>
            <a:ext cx="389434" cy="329886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63C1AC7-00DB-8366-4B37-5F0F926543FF}"/>
              </a:ext>
            </a:extLst>
          </p:cNvPr>
          <p:cNvSpPr txBox="1"/>
          <p:nvPr/>
        </p:nvSpPr>
        <p:spPr>
          <a:xfrm>
            <a:off x="661449" y="4498966"/>
            <a:ext cx="4298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Diagrams of the self-energy expansion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A568FA-89FE-D453-E816-13DFBC4A5D29}"/>
              </a:ext>
            </a:extLst>
          </p:cNvPr>
          <p:cNvSpPr txBox="1"/>
          <p:nvPr/>
        </p:nvSpPr>
        <p:spPr>
          <a:xfrm>
            <a:off x="175437" y="117682"/>
            <a:ext cx="118499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A Bit of mathematical machinery</a:t>
            </a:r>
            <a:endParaRPr lang="en-US" dirty="0">
              <a:solidFill>
                <a:schemeClr val="tx2">
                  <a:lumMod val="25000"/>
                </a:schemeClr>
              </a:solidFill>
            </a:endParaRPr>
          </a:p>
        </p:txBody>
      </p: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A07333AA-0129-F01C-780E-AD3727902F96}"/>
              </a:ext>
            </a:extLst>
          </p:cNvPr>
          <p:cNvCxnSpPr>
            <a:cxnSpLocks/>
          </p:cNvCxnSpPr>
          <p:nvPr/>
        </p:nvCxnSpPr>
        <p:spPr>
          <a:xfrm rot="16200000" flipH="1">
            <a:off x="2972313" y="1424933"/>
            <a:ext cx="296613" cy="243832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7FCCE04-DABC-C92A-0A66-CD9A63227B5A}"/>
              </a:ext>
            </a:extLst>
          </p:cNvPr>
          <p:cNvSpPr txBox="1"/>
          <p:nvPr/>
        </p:nvSpPr>
        <p:spPr>
          <a:xfrm>
            <a:off x="3163252" y="1687664"/>
            <a:ext cx="1796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Basis functions</a:t>
            </a:r>
          </a:p>
        </p:txBody>
      </p:sp>
    </p:spTree>
    <p:extLst>
      <p:ext uri="{BB962C8B-B14F-4D97-AF65-F5344CB8AC3E}">
        <p14:creationId xmlns:p14="http://schemas.microsoft.com/office/powerpoint/2010/main" val="292281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/>
      <p:bldP spid="11" grpId="0"/>
      <p:bldP spid="12" grpId="0"/>
      <p:bldP spid="27" grpId="0"/>
      <p:bldP spid="29" grpId="0"/>
      <p:bldP spid="30" grpId="0" animBg="1"/>
      <p:bldP spid="31" grpId="0"/>
      <p:bldP spid="32" grpId="0"/>
      <p:bldP spid="33" grpId="0"/>
      <p:bldP spid="3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TribuneVTI">
  <a:themeElements>
    <a:clrScheme name="AnalogousFromLightSeedLeftStep">
      <a:dk1>
        <a:srgbClr val="000000"/>
      </a:dk1>
      <a:lt1>
        <a:srgbClr val="FFFFFF"/>
      </a:lt1>
      <a:dk2>
        <a:srgbClr val="24393F"/>
      </a:dk2>
      <a:lt2>
        <a:srgbClr val="E8E8E2"/>
      </a:lt2>
      <a:accent1>
        <a:srgbClr val="8885D7"/>
      </a:accent1>
      <a:accent2>
        <a:srgbClr val="6A90CE"/>
      </a:accent2>
      <a:accent3>
        <a:srgbClr val="5AAEC3"/>
      </a:accent3>
      <a:accent4>
        <a:srgbClr val="5DB4A2"/>
      </a:accent4>
      <a:accent5>
        <a:srgbClr val="68B484"/>
      </a:accent5>
      <a:accent6>
        <a:srgbClr val="62B65E"/>
      </a:accent6>
      <a:hlink>
        <a:srgbClr val="848651"/>
      </a:hlink>
      <a:folHlink>
        <a:srgbClr val="7F7F7F"/>
      </a:folHlink>
    </a:clrScheme>
    <a:fontScheme name="Amasis-Univers">
      <a:majorFont>
        <a:latin typeface="Amasis MT Pro Medium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buneVTI" id="{4D84C650-59FC-4F6B-ADA6-B11C508FF6CE}" vid="{0E07EAE6-ACBC-4250-8522-FC108A45043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2D646E0-DCC8-4209-B539-AA58186B68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0E87F72-70BF-43BC-A0D4-53665DC12672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71af3243-3dd4-4a8d-8c0d-dd76da1f02a5"/>
    <ds:schemaRef ds:uri="http://www.w3.org/XML/1998/namespace"/>
    <ds:schemaRef ds:uri="http://purl.org/dc/terms/"/>
    <ds:schemaRef ds:uri="http://schemas.microsoft.com/office/2006/metadata/properties"/>
    <ds:schemaRef ds:uri="230e9df3-be65-4c73-a93b-d1236ebd677e"/>
    <ds:schemaRef ds:uri="16c05727-aa75-4e4a-9b5f-8a80a1165891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FABD9919-8F5A-4B99-83E1-E90FE1DCF2E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1136</Words>
  <Application>Microsoft Office PowerPoint</Application>
  <PresentationFormat>Widescreen</PresentationFormat>
  <Paragraphs>182</Paragraphs>
  <Slides>30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Amasis MT Pro Medium</vt:lpstr>
      <vt:lpstr>Aptos</vt:lpstr>
      <vt:lpstr>Arial</vt:lpstr>
      <vt:lpstr>Calibri</vt:lpstr>
      <vt:lpstr>Cambria Math</vt:lpstr>
      <vt:lpstr>Comic Sans MS</vt:lpstr>
      <vt:lpstr>Rockwell</vt:lpstr>
      <vt:lpstr>Tw Cen MT</vt:lpstr>
      <vt:lpstr>Univers Light</vt:lpstr>
      <vt:lpstr>Circuit</vt:lpstr>
      <vt:lpstr>TribuneVTI</vt:lpstr>
      <vt:lpstr>Diagrammatic Monte Carlo for Structure and Reaction Calculations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  <vt:lpstr>BACkup: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Stefano Brolli</dc:creator>
  <cp:lastModifiedBy>Stefano Brolli</cp:lastModifiedBy>
  <cp:revision>209</cp:revision>
  <dcterms:created xsi:type="dcterms:W3CDTF">2025-07-04T08:58:20Z</dcterms:created>
  <dcterms:modified xsi:type="dcterms:W3CDTF">2025-10-01T17:04:03Z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