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</p:sldMasterIdLst>
  <p:notesMasterIdLst>
    <p:notesMasterId r:id="rId51"/>
  </p:notesMasterIdLst>
  <p:sldIdLst>
    <p:sldId id="256" r:id="rId9"/>
    <p:sldId id="258" r:id="rId10"/>
    <p:sldId id="259" r:id="rId11"/>
    <p:sldId id="257" r:id="rId12"/>
    <p:sldId id="261" r:id="rId13"/>
    <p:sldId id="260" r:id="rId14"/>
    <p:sldId id="262" r:id="rId15"/>
    <p:sldId id="263" r:id="rId16"/>
    <p:sldId id="265" r:id="rId17"/>
    <p:sldId id="266" r:id="rId18"/>
    <p:sldId id="270" r:id="rId19"/>
    <p:sldId id="264" r:id="rId20"/>
    <p:sldId id="267" r:id="rId21"/>
    <p:sldId id="268" r:id="rId22"/>
    <p:sldId id="271" r:id="rId23"/>
    <p:sldId id="269" r:id="rId24"/>
    <p:sldId id="272" r:id="rId25"/>
    <p:sldId id="273" r:id="rId26"/>
    <p:sldId id="280" r:id="rId27"/>
    <p:sldId id="274" r:id="rId28"/>
    <p:sldId id="275" r:id="rId29"/>
    <p:sldId id="276" r:id="rId30"/>
    <p:sldId id="277" r:id="rId31"/>
    <p:sldId id="278" r:id="rId32"/>
    <p:sldId id="279" r:id="rId33"/>
    <p:sldId id="281" r:id="rId34"/>
    <p:sldId id="282" r:id="rId35"/>
    <p:sldId id="283" r:id="rId36"/>
    <p:sldId id="284" r:id="rId37"/>
    <p:sldId id="285" r:id="rId38"/>
    <p:sldId id="287" r:id="rId39"/>
    <p:sldId id="286" r:id="rId40"/>
    <p:sldId id="288" r:id="rId41"/>
    <p:sldId id="294" r:id="rId42"/>
    <p:sldId id="289" r:id="rId43"/>
    <p:sldId id="290" r:id="rId44"/>
    <p:sldId id="291" r:id="rId45"/>
    <p:sldId id="292" r:id="rId46"/>
    <p:sldId id="293" r:id="rId47"/>
    <p:sldId id="295" r:id="rId48"/>
    <p:sldId id="296" r:id="rId49"/>
    <p:sldId id="29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79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BFBFBF"/>
    <a:srgbClr val="006600"/>
    <a:srgbClr val="0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69485" autoAdjust="0"/>
  </p:normalViewPr>
  <p:slideViewPr>
    <p:cSldViewPr showGuides="1">
      <p:cViewPr varScale="1">
        <p:scale>
          <a:sx n="117" d="100"/>
          <a:sy n="117" d="100"/>
        </p:scale>
        <p:origin x="-2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5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5</a:t>
            </a:fld>
            <a:endParaRPr lang="en-GB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</a:t>
            </a:r>
            <a:r>
              <a:rPr lang="en-GB" sz="1200" dirty="0" err="1" smtClean="0">
                <a:latin typeface="Consolas"/>
                <a:ea typeface="Calibri"/>
                <a:cs typeface="Times New Roman"/>
              </a:rPr>
              <a:t>Chooz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7</a:t>
            </a:fld>
            <a:endParaRPr lang="en-GB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</a:t>
            </a:r>
            <a:r>
              <a:rPr lang="en-GB" sz="1200" dirty="0" err="1" smtClean="0">
                <a:latin typeface="Consolas"/>
                <a:ea typeface="Calibri"/>
                <a:cs typeface="Times New Roman"/>
              </a:rPr>
              <a:t>Chooz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</a:t>
            </a:r>
            <a:r>
              <a:rPr lang="en-GB" baseline="0" dirty="0" err="1" smtClean="0"/>
              <a:t>factoru</a:t>
            </a:r>
            <a:endParaRPr lang="en-GB" baseline="0" dirty="0" smtClean="0"/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nuSTORM</a:t>
            </a:r>
            <a:endParaRPr lang="en-GB" baseline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7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 May 2012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10 May 2012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 May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10 May 2012</a:t>
            </a:fld>
            <a:endParaRPr lang="en-GB" sz="2800" b="1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4" imgW="3683000" imgH="1104900" progId="Word.Document.8">
                  <p:embed/>
                </p:oleObj>
              </mc:Choice>
              <mc:Fallback>
                <p:oleObj name="Document" r:id="rId4" imgW="3683000" imgH="110490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343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10 May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10 May 2012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10/05/2012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10/05/2012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3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g"/><Relationship Id="rId8" Type="http://schemas.openxmlformats.org/officeDocument/2006/relationships/image" Target="../media/image44.jpeg"/><Relationship Id="rId9" Type="http://schemas.openxmlformats.org/officeDocument/2006/relationships/image" Target="../media/image45.jpg"/><Relationship Id="rId10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2345"/>
            <a:ext cx="7772400" cy="1508105"/>
          </a:xfrm>
        </p:spPr>
        <p:txBody>
          <a:bodyPr/>
          <a:lstStyle/>
          <a:p>
            <a:r>
              <a:rPr lang="en-GB" sz="2800" dirty="0" smtClean="0"/>
              <a:t>Long </a:t>
            </a:r>
            <a:r>
              <a:rPr lang="en-GB" sz="2800" dirty="0"/>
              <a:t>term perspectives for novel neutrino sources</a:t>
            </a:r>
            <a:r>
              <a:rPr lang="en-GB" sz="2800" dirty="0" smtClean="0"/>
              <a:t>:</a:t>
            </a:r>
            <a:br>
              <a:rPr lang="en-GB" sz="2800" dirty="0" smtClean="0"/>
            </a:br>
            <a:r>
              <a:rPr lang="en-GB" sz="2800" dirty="0" smtClean="0"/>
              <a:t>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The beta-beam </a:t>
            </a:r>
            <a:r>
              <a:rPr lang="en-GB" sz="3200" dirty="0"/>
              <a:t>and </a:t>
            </a:r>
            <a:r>
              <a:rPr lang="en-GB" sz="3200" dirty="0" smtClean="0"/>
              <a:t>the Neutrino Factory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14364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dirty="0" smtClean="0"/>
              <a:t>Beta beam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Neutrino Factory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Sensitivity and precision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Opportunity for </a:t>
            </a:r>
            <a:r>
              <a:rPr lang="en-GB" i="1" u="sng" dirty="0" smtClean="0"/>
              <a:t>short term</a:t>
            </a:r>
            <a:r>
              <a:rPr lang="en-GB" dirty="0" smtClean="0"/>
              <a:t> contributions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Beta beam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10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Beta beam; principle:</a:t>
            </a:r>
            <a:endParaRPr lang="en-GB" dirty="0"/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charset="0"/>
              <a:buChar char="n"/>
              <a:defRPr sz="3200" b="1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charset="0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defRPr sz="2400" b="1">
                <a:solidFill>
                  <a:srgbClr val="FFCCFF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000" b="1">
                <a:solidFill>
                  <a:srgbClr val="00FF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GB" sz="2800" b="1" i="0" u="none" strike="noStrike" kern="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CERN baseline scenario: 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exploits existing infrastructure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/>
              </a:rPr>
              <a:t>Flux (ions circulate separately)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000" b="1" i="0" u="none" strike="noStrike" kern="0" cap="none" spc="0" normalizeH="0" baseline="30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</a:rPr>
              <a:t>6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</a:rPr>
              <a:t>He (</a:t>
            </a:r>
            <a:r>
              <a:rPr kumimoji="0" lang="en-GB" sz="1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l-GR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ν</a:t>
            </a:r>
            <a:r>
              <a:rPr kumimoji="0" lang="en-GB" sz="2000" b="1" i="0" u="none" strike="noStrike" kern="0" cap="none" spc="0" normalizeH="0" baseline="-25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): 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</a:rPr>
              <a:t> 2.9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× 10</a:t>
            </a:r>
            <a:r>
              <a:rPr kumimoji="0" lang="en-US" sz="2000" b="1" i="0" u="none" strike="noStrike" kern="0" cap="none" spc="0" normalizeH="0" baseline="30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18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ion decays/straight/year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000" b="1" i="0" u="none" strike="noStrike" kern="0" cap="none" spc="0" normalizeH="0" baseline="30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18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Ne (</a:t>
            </a:r>
            <a:r>
              <a:rPr kumimoji="0" lang="el-GR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ν</a:t>
            </a:r>
            <a:r>
              <a:rPr kumimoji="0" lang="en-GB" sz="2000" b="1" i="0" u="none" strike="noStrike" kern="0" cap="none" spc="0" normalizeH="0" baseline="-25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): 1.1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× 10</a:t>
            </a:r>
            <a:r>
              <a:rPr kumimoji="0" lang="en-US" sz="2000" b="1" i="0" u="none" strike="noStrike" kern="0" cap="none" spc="0" normalizeH="0" baseline="30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18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 ion decays/straight/year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MEMPHYS: 400 kT fiducial water Cherenkov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At Frejus: 130 km matched to </a:t>
            </a:r>
            <a:r>
              <a:rPr kumimoji="0" lang="en-GB" sz="2000" b="1" i="1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&lt;E</a:t>
            </a:r>
            <a:r>
              <a:rPr kumimoji="0" lang="el-GR" sz="2000" b="1" i="1" u="none" strike="noStrike" kern="0" cap="none" spc="0" normalizeH="0" baseline="-2500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μ</a:t>
            </a:r>
            <a:r>
              <a:rPr kumimoji="0" lang="en-GB" sz="2000" b="1" i="1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&gt; ~ </a:t>
            </a: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400 MeV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Sensitivities: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Combine with atmospheric neutrino data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srgbClr val="CCFF99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Full simulation (including energy spectrum, NC and atmospheric background, etc.)</a:t>
            </a:r>
            <a:endParaRPr kumimoji="0" lang="el-GR" sz="2000" b="1" i="0" u="none" strike="noStrike" kern="0" cap="none" spc="0" normalizeH="0" baseline="0" noProof="0" smtClean="0">
              <a:ln>
                <a:noFill/>
              </a:ln>
              <a:solidFill>
                <a:srgbClr val="CCFF99"/>
              </a:solidFill>
              <a:effectLst/>
              <a:uLnTx/>
              <a:uFillTx/>
              <a:latin typeface="Arial"/>
              <a:ea typeface="ＭＳ Ｐゴシック"/>
              <a:cs typeface="Arial" charset="0"/>
            </a:endParaRPr>
          </a:p>
        </p:txBody>
      </p:sp>
      <p:pic>
        <p:nvPicPr>
          <p:cNvPr id="66" name="Picture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876300"/>
            <a:ext cx="3435350" cy="20923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7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35667" r="11053" b="30315"/>
          <a:stretch>
            <a:fillRect/>
          </a:stretch>
        </p:blipFill>
        <p:spPr bwMode="auto">
          <a:xfrm>
            <a:off x="82550" y="1104900"/>
            <a:ext cx="5445125" cy="13906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8" name="Group 86"/>
          <p:cNvGrpSpPr>
            <a:grpSpLocks/>
          </p:cNvGrpSpPr>
          <p:nvPr/>
        </p:nvGrpSpPr>
        <p:grpSpPr bwMode="auto">
          <a:xfrm>
            <a:off x="134938" y="919163"/>
            <a:ext cx="8848725" cy="1284287"/>
            <a:chOff x="85" y="579"/>
            <a:chExt cx="5574" cy="809"/>
          </a:xfrm>
        </p:grpSpPr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85" y="1165"/>
              <a:ext cx="3010" cy="223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85"/>
            <p:cNvSpPr>
              <a:spLocks noChangeArrowheads="1"/>
            </p:cNvSpPr>
            <p:nvPr/>
          </p:nvSpPr>
          <p:spPr bwMode="auto">
            <a:xfrm>
              <a:off x="3589" y="579"/>
              <a:ext cx="2070" cy="282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" name="Group 90"/>
          <p:cNvGrpSpPr>
            <a:grpSpLocks/>
          </p:cNvGrpSpPr>
          <p:nvPr/>
        </p:nvGrpSpPr>
        <p:grpSpPr bwMode="auto">
          <a:xfrm>
            <a:off x="104775" y="981074"/>
            <a:ext cx="8945566" cy="1938339"/>
            <a:chOff x="66" y="618"/>
            <a:chExt cx="5635" cy="1221"/>
          </a:xfrm>
        </p:grpSpPr>
        <p:sp>
          <p:nvSpPr>
            <p:cNvPr id="72" name="Rectangle 88"/>
            <p:cNvSpPr>
              <a:spLocks noChangeArrowheads="1"/>
            </p:cNvSpPr>
            <p:nvPr/>
          </p:nvSpPr>
          <p:spPr bwMode="auto">
            <a:xfrm>
              <a:off x="66" y="1378"/>
              <a:ext cx="3004" cy="181"/>
            </a:xfrm>
            <a:prstGeom prst="rect">
              <a:avLst/>
            </a:prstGeom>
            <a:noFill/>
            <a:ln w="3810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xt Box 89"/>
            <p:cNvSpPr txBox="1">
              <a:spLocks noChangeArrowheads="1"/>
            </p:cNvSpPr>
            <p:nvPr/>
          </p:nvSpPr>
          <p:spPr bwMode="auto">
            <a:xfrm>
              <a:off x="3606" y="618"/>
              <a:ext cx="2095" cy="1221"/>
            </a:xfrm>
            <a:prstGeom prst="rect">
              <a:avLst/>
            </a:prstGeom>
            <a:noFill/>
            <a:ln w="3810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Search for</a:t>
              </a:r>
              <a:b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</a:b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effects beyond</a:t>
              </a:r>
              <a:b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</a:b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the S</a:t>
              </a:r>
              <a:r>
                <a:rPr kumimoji="0" lang="el-GR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ν</a:t>
              </a: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M</a:t>
              </a:r>
              <a:endParaRPr kumimoji="0" lang="el-G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Rectangle 92"/>
          <p:cNvSpPr>
            <a:spLocks noChangeArrowheads="1"/>
          </p:cNvSpPr>
          <p:nvPr/>
        </p:nvSpPr>
        <p:spPr bwMode="auto">
          <a:xfrm>
            <a:off x="106363" y="1506538"/>
            <a:ext cx="4664075" cy="29527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Text Box 94"/>
          <p:cNvSpPr txBox="1">
            <a:spLocks noChangeArrowheads="1"/>
          </p:cNvSpPr>
          <p:nvPr/>
        </p:nvSpPr>
        <p:spPr bwMode="auto">
          <a:xfrm>
            <a:off x="38100" y="2566988"/>
            <a:ext cx="5535613" cy="404812"/>
          </a:xfrm>
          <a:prstGeom prst="rect">
            <a:avLst/>
          </a:prstGeom>
          <a:solidFill>
            <a:srgbClr val="FFFFFF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 study (and </a:t>
            </a:r>
            <a:r>
              <a: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ν</a:t>
            </a:r>
            <a:r>
              <a:rPr kumimoji="0" lang="el-GR" sz="18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μ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xsec meas.) requires super beam</a:t>
            </a:r>
          </a:p>
        </p:txBody>
      </p:sp>
      <p:sp>
        <p:nvSpPr>
          <p:cNvPr id="76" name="Line 95"/>
          <p:cNvSpPr>
            <a:spLocks noChangeShapeType="1"/>
          </p:cNvSpPr>
          <p:nvPr/>
        </p:nvSpPr>
        <p:spPr bwMode="auto">
          <a:xfrm>
            <a:off x="1809750" y="3992563"/>
            <a:ext cx="215900" cy="0"/>
          </a:xfrm>
          <a:prstGeom prst="line">
            <a:avLst/>
          </a:prstGeom>
          <a:noFill/>
          <a:ln w="38100">
            <a:solidFill>
              <a:srgbClr val="CC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  <p:bldP spid="74" grpId="0" animBg="1"/>
      <p:bldP spid="74" grpId="1" animBg="1"/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3175"/>
            <a:ext cx="4572000" cy="1844825"/>
          </a:xfrm>
        </p:spPr>
        <p:txBody>
          <a:bodyPr/>
          <a:lstStyle/>
          <a:p>
            <a:r>
              <a:rPr lang="en-US" dirty="0" smtClean="0"/>
              <a:t>Baseline:</a:t>
            </a:r>
          </a:p>
          <a:p>
            <a:pPr lvl="1"/>
            <a:r>
              <a:rPr lang="en-US" baseline="30000" dirty="0"/>
              <a:t> </a:t>
            </a:r>
            <a:r>
              <a:rPr lang="en-US" dirty="0" smtClean="0"/>
              <a:t> </a:t>
            </a:r>
            <a:r>
              <a:rPr lang="en-US" baseline="30000" dirty="0" smtClean="0"/>
              <a:t>6</a:t>
            </a:r>
            <a:r>
              <a:rPr lang="en-US" dirty="0" smtClean="0"/>
              <a:t>He; </a:t>
            </a:r>
            <a:r>
              <a:rPr lang="en-US" i="1" dirty="0" smtClean="0"/>
              <a:t>Q</a:t>
            </a:r>
            <a:r>
              <a:rPr lang="en-US" dirty="0" smtClean="0"/>
              <a:t>=3.5 MeV</a:t>
            </a:r>
          </a:p>
          <a:p>
            <a:pPr lvl="1"/>
            <a:r>
              <a:rPr lang="en-US" baseline="30000" dirty="0" smtClean="0"/>
              <a:t>18</a:t>
            </a:r>
            <a:r>
              <a:rPr lang="en-US" dirty="0" smtClean="0"/>
              <a:t>Ne; </a:t>
            </a:r>
            <a:r>
              <a:rPr lang="en-US" i="1" dirty="0" smtClean="0"/>
              <a:t>Q</a:t>
            </a:r>
            <a:r>
              <a:rPr lang="en-US" dirty="0" smtClean="0"/>
              <a:t>=3.3 MeV</a:t>
            </a:r>
            <a:endParaRPr lang="en-US" baseline="30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572000" y="5013175"/>
            <a:ext cx="4572000" cy="1844825"/>
          </a:xfrm>
        </p:spPr>
        <p:txBody>
          <a:bodyPr/>
          <a:lstStyle/>
          <a:p>
            <a:r>
              <a:rPr lang="en-US" dirty="0" smtClean="0"/>
              <a:t>Option:</a:t>
            </a:r>
          </a:p>
          <a:p>
            <a:pPr lvl="1"/>
            <a:r>
              <a:rPr lang="en-US" baseline="30000" dirty="0"/>
              <a:t>8</a:t>
            </a:r>
            <a:r>
              <a:rPr lang="en-US" dirty="0"/>
              <a:t>B; </a:t>
            </a:r>
            <a:r>
              <a:rPr lang="en-US" i="1" dirty="0"/>
              <a:t>Q</a:t>
            </a:r>
            <a:r>
              <a:rPr lang="en-US" dirty="0"/>
              <a:t>=13.9 MeV</a:t>
            </a:r>
            <a:endParaRPr lang="en-US" baseline="30000" dirty="0"/>
          </a:p>
          <a:p>
            <a:pPr lvl="1"/>
            <a:r>
              <a:rPr lang="en-US" baseline="30000" dirty="0" smtClean="0"/>
              <a:t>8</a:t>
            </a:r>
            <a:r>
              <a:rPr lang="en-US" dirty="0" smtClean="0"/>
              <a:t>Li; </a:t>
            </a:r>
            <a:r>
              <a:rPr lang="en-US" i="1" dirty="0" smtClean="0"/>
              <a:t>Q</a:t>
            </a:r>
            <a:r>
              <a:rPr lang="en-US" dirty="0" smtClean="0"/>
              <a:t>=13.0 MeV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baseline scenario: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64704"/>
            <a:ext cx="6290198" cy="417646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938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35787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Baseline:</a:t>
            </a:r>
          </a:p>
          <a:p>
            <a:pPr lvl="1"/>
            <a:r>
              <a:rPr lang="en-US" baseline="30000" dirty="0" smtClean="0"/>
              <a:t>6</a:t>
            </a:r>
            <a:r>
              <a:rPr lang="en-US" dirty="0" smtClean="0"/>
              <a:t>He:</a:t>
            </a:r>
          </a:p>
          <a:p>
            <a:pPr lvl="2"/>
            <a:r>
              <a:rPr lang="en-US" dirty="0" smtClean="0"/>
              <a:t>200 kW SPL, ISOL:</a:t>
            </a:r>
          </a:p>
          <a:p>
            <a:pPr lvl="3"/>
            <a:r>
              <a:rPr lang="en-US" dirty="0" smtClean="0"/>
              <a:t>5 × 10</a:t>
            </a:r>
            <a:r>
              <a:rPr lang="en-US" baseline="30000" dirty="0" smtClean="0"/>
              <a:t>13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baseline="30000" dirty="0" smtClean="0"/>
              <a:t>18</a:t>
            </a:r>
            <a:r>
              <a:rPr lang="en-US" dirty="0" smtClean="0"/>
              <a:t>Ne:</a:t>
            </a:r>
          </a:p>
          <a:p>
            <a:pPr lvl="2"/>
            <a:r>
              <a:rPr lang="en-US" dirty="0" smtClean="0"/>
              <a:t>1 MW </a:t>
            </a:r>
            <a:r>
              <a:rPr lang="en-US" dirty="0" err="1" smtClean="0"/>
              <a:t>Linac</a:t>
            </a:r>
            <a:r>
              <a:rPr lang="en-US" dirty="0" smtClean="0"/>
              <a:t> 4, molten </a:t>
            </a:r>
            <a:r>
              <a:rPr lang="en-US" dirty="0" err="1" smtClean="0"/>
              <a:t>NaF</a:t>
            </a:r>
            <a:r>
              <a:rPr lang="en-US" dirty="0" smtClean="0"/>
              <a:t> target:</a:t>
            </a:r>
          </a:p>
          <a:p>
            <a:pPr lvl="3"/>
            <a:r>
              <a:rPr lang="en-US" dirty="0" smtClean="0"/>
              <a:t>1 </a:t>
            </a:r>
            <a:r>
              <a:rPr lang="en-US" dirty="0"/>
              <a:t>× 10</a:t>
            </a:r>
            <a:r>
              <a:rPr lang="en-US" baseline="30000" dirty="0"/>
              <a:t>13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35067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Option:</a:t>
            </a:r>
          </a:p>
          <a:p>
            <a:pPr lvl="1"/>
            <a:r>
              <a:rPr lang="en-US" baseline="30000" dirty="0" smtClean="0"/>
              <a:t>8</a:t>
            </a:r>
            <a:r>
              <a:rPr lang="en-US" dirty="0" smtClean="0"/>
              <a:t>B and </a:t>
            </a:r>
            <a:r>
              <a:rPr lang="en-US" baseline="30000" dirty="0" smtClean="0"/>
              <a:t>8</a:t>
            </a:r>
            <a:r>
              <a:rPr lang="en-US" dirty="0" smtClean="0"/>
              <a:t>Li production from an internal target in a Li storage ring</a:t>
            </a:r>
          </a:p>
          <a:p>
            <a:pPr lvl="2"/>
            <a:r>
              <a:rPr lang="en-US" dirty="0" smtClean="0"/>
              <a:t>Super-sonic gas-jet or liquid Li target;</a:t>
            </a:r>
          </a:p>
          <a:p>
            <a:pPr lvl="3"/>
            <a:r>
              <a:rPr lang="en-US" baseline="30000" dirty="0" smtClean="0"/>
              <a:t>8</a:t>
            </a:r>
            <a:r>
              <a:rPr lang="en-US" dirty="0" smtClean="0"/>
              <a:t>B: 0.08 </a:t>
            </a:r>
            <a:r>
              <a:rPr lang="en-US" dirty="0"/>
              <a:t>× 10</a:t>
            </a:r>
            <a:r>
              <a:rPr lang="en-US" baseline="30000" dirty="0"/>
              <a:t>13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baseline="30000" dirty="0" smtClean="0"/>
              <a:t>8</a:t>
            </a:r>
            <a:r>
              <a:rPr lang="en-US" dirty="0" smtClean="0"/>
              <a:t>Li: 0.1   × </a:t>
            </a:r>
            <a:r>
              <a:rPr lang="en-US" dirty="0"/>
              <a:t>10</a:t>
            </a:r>
            <a:r>
              <a:rPr lang="en-US" baseline="30000" dirty="0"/>
              <a:t>13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baseline="30000" dirty="0" smtClean="0"/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production rates: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12" y="4210232"/>
            <a:ext cx="3636432" cy="25226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176464"/>
            <a:ext cx="2691521" cy="256490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4427984" y="836712"/>
            <a:ext cx="0" cy="6021288"/>
          </a:xfrm>
          <a:prstGeom prst="line">
            <a:avLst/>
          </a:prstGeom>
          <a:ln w="285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12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9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 concept:</a:t>
            </a: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3124200"/>
            <a:ext cx="9144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charset="0"/>
              <a:buChar char="n"/>
              <a:defRPr sz="3200" b="1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charset="0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65000"/>
              <a:buFont typeface="Wingdings" charset="0"/>
              <a:buChar char="n"/>
              <a:defRPr sz="2400" b="1">
                <a:solidFill>
                  <a:srgbClr val="FFCCFF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000" b="1">
                <a:solidFill>
                  <a:srgbClr val="00FF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n"/>
              <a:defRPr sz="2000" b="1">
                <a:solidFill>
                  <a:srgbClr val="3399FF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charset="0"/>
              <a:buChar char="n"/>
              <a:tabLst/>
              <a:defRPr/>
            </a:pPr>
            <a:r>
              <a:rPr lang="en-GB" sz="2800" kern="0" dirty="0" smtClean="0">
                <a:latin typeface="Arial"/>
                <a:ea typeface="ＭＳ Ｐゴシック"/>
              </a:rPr>
              <a:t>IDS-NF baseline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Neutrino Factory: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/>
              </a:rPr>
              <a:t>Accelerator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/>
              </a:rPr>
              <a:t> facility: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lvl="2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10</a:t>
            </a:r>
            <a:r>
              <a:rPr kumimoji="0" lang="en-GB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21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 useful decays/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yr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lvl="2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lang="en-GB" sz="2000" kern="0" dirty="0" smtClean="0">
                <a:solidFill>
                  <a:srgbClr val="FF8000"/>
                </a:solidFill>
                <a:latin typeface="Arial"/>
                <a:ea typeface="ＭＳ Ｐゴシック"/>
              </a:rPr>
              <a:t>10 </a:t>
            </a:r>
            <a:r>
              <a:rPr lang="en-GB" sz="2000" kern="0" dirty="0" err="1" smtClean="0">
                <a:solidFill>
                  <a:srgbClr val="FF8000"/>
                </a:solidFill>
                <a:latin typeface="Arial"/>
                <a:ea typeface="ＭＳ Ｐゴシック"/>
              </a:rPr>
              <a:t>GeV</a:t>
            </a:r>
            <a:r>
              <a:rPr lang="en-GB" sz="2000" kern="0" dirty="0" smtClean="0">
                <a:solidFill>
                  <a:srgbClr val="FF8000"/>
                </a:solidFill>
                <a:latin typeface="Arial"/>
                <a:ea typeface="ＭＳ Ｐゴシック"/>
              </a:rPr>
              <a:t> stored-</a:t>
            </a:r>
            <a:r>
              <a:rPr lang="en-GB" sz="2000" kern="0" dirty="0" err="1" smtClean="0">
                <a:solidFill>
                  <a:srgbClr val="FF8000"/>
                </a:solidFill>
                <a:latin typeface="Arial"/>
                <a:ea typeface="ＭＳ Ｐゴシック"/>
              </a:rPr>
              <a:t>muon</a:t>
            </a:r>
            <a:r>
              <a:rPr lang="en-GB" sz="2000" kern="0" dirty="0" smtClean="0">
                <a:solidFill>
                  <a:srgbClr val="FF8000"/>
                </a:solidFill>
                <a:latin typeface="Arial"/>
                <a:ea typeface="ＭＳ Ｐゴシック"/>
              </a:rPr>
              <a:t> energy</a:t>
            </a:r>
          </a:p>
          <a:p>
            <a:pPr lvl="2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2000 km source-detector baseline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lang="en-GB" sz="2400" kern="0" dirty="0" smtClean="0">
                <a:solidFill>
                  <a:srgbClr val="FFFFCC"/>
                </a:solidFill>
                <a:latin typeface="Arial"/>
                <a:ea typeface="ＭＳ Ｐゴシック"/>
              </a:rPr>
              <a:t>Neutrino detectors:</a:t>
            </a:r>
          </a:p>
          <a:p>
            <a:pPr lvl="2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lang="en-GB" sz="2000" kern="0" dirty="0" smtClean="0">
                <a:solidFill>
                  <a:srgbClr val="FF8000"/>
                </a:solidFill>
                <a:latin typeface="Arial"/>
                <a:ea typeface="ＭＳ Ｐゴシック"/>
              </a:rPr>
              <a:t>100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kT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ＭＳ Ｐゴシック"/>
              </a:rPr>
              <a:t> magnetised iron neutrino detector (MIND)</a:t>
            </a:r>
          </a:p>
          <a:p>
            <a:pPr lvl="2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lang="en-GB" sz="2000" kern="0" dirty="0" smtClean="0">
                <a:solidFill>
                  <a:srgbClr val="FF8000"/>
                </a:solidFill>
                <a:latin typeface="Arial"/>
                <a:ea typeface="ＭＳ Ｐゴシック"/>
              </a:rPr>
              <a:t>Near detector and ring instrumentation suite to:</a:t>
            </a:r>
          </a:p>
          <a:p>
            <a:pPr lvl="3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/>
              </a:rPr>
              <a:t>Determine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/>
              </a:rPr>
              <a:t> flux</a:t>
            </a:r>
          </a:p>
          <a:p>
            <a:pPr lvl="3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lang="en-GB" sz="1600" kern="0" baseline="0" dirty="0" smtClean="0">
                <a:solidFill>
                  <a:srgbClr val="CCFFCC"/>
                </a:solidFill>
                <a:latin typeface="Arial"/>
                <a:ea typeface="ＭＳ Ｐゴシック"/>
              </a:rPr>
              <a:t>Measure</a:t>
            </a:r>
            <a:r>
              <a:rPr lang="en-GB" sz="1600" kern="0" dirty="0" smtClean="0">
                <a:solidFill>
                  <a:srgbClr val="CCFFCC"/>
                </a:solidFill>
                <a:latin typeface="Arial"/>
                <a:ea typeface="ＭＳ Ｐゴシック"/>
              </a:rPr>
              <a:t> cross sections</a:t>
            </a:r>
          </a:p>
          <a:p>
            <a:pPr lvl="3" indent="-285750">
              <a:lnSpc>
                <a:spcPct val="90000"/>
              </a:lnSpc>
              <a:buClr>
                <a:srgbClr val="CC9900"/>
              </a:buClr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/>
              </a:rPr>
              <a:t>Perform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/>
              </a:rPr>
              <a:t> detailed neutrino-scattering physics programme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863600"/>
            <a:ext cx="5129212" cy="210978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865188"/>
            <a:ext cx="3435350" cy="20923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466725" y="865188"/>
            <a:ext cx="8420100" cy="1771650"/>
            <a:chOff x="294" y="545"/>
            <a:chExt cx="5304" cy="1116"/>
          </a:xfrm>
        </p:grpSpPr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94" y="1496"/>
              <a:ext cx="2975" cy="165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528" y="545"/>
              <a:ext cx="2070" cy="282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395288" y="908050"/>
            <a:ext cx="6481762" cy="1944688"/>
            <a:chOff x="249" y="572"/>
            <a:chExt cx="4083" cy="1225"/>
          </a:xfrm>
        </p:grpSpPr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249" y="935"/>
              <a:ext cx="2938" cy="186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3515" y="572"/>
              <a:ext cx="817" cy="1225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oup 16"/>
          <p:cNvGrpSpPr>
            <a:grpSpLocks/>
          </p:cNvGrpSpPr>
          <p:nvPr/>
        </p:nvGrpSpPr>
        <p:grpSpPr bwMode="auto">
          <a:xfrm>
            <a:off x="449263" y="981076"/>
            <a:ext cx="8442328" cy="1938337"/>
            <a:chOff x="283" y="618"/>
            <a:chExt cx="5318" cy="1221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283" y="1649"/>
              <a:ext cx="2961" cy="161"/>
            </a:xfrm>
            <a:prstGeom prst="rect">
              <a:avLst/>
            </a:prstGeom>
            <a:noFill/>
            <a:ln w="3810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3506" y="618"/>
              <a:ext cx="2095" cy="1221"/>
            </a:xfrm>
            <a:prstGeom prst="rect">
              <a:avLst/>
            </a:prstGeom>
            <a:noFill/>
            <a:ln w="3810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Search for</a:t>
              </a:r>
              <a:b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</a:b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effects beyond</a:t>
              </a:r>
              <a:b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</a:b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the S</a:t>
              </a:r>
              <a:r>
                <a:rPr kumimoji="0" lang="el-GR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ν</a:t>
              </a:r>
              <a:r>
                <a:rPr kumimoji="0" lang="en-GB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</a:rPr>
                <a:t>M</a:t>
              </a:r>
              <a:endParaRPr kumimoji="0" lang="el-G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28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Beta-beam and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MH: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lvl="0"/>
            <a:r>
              <a:rPr lang="en-GB" dirty="0" smtClean="0">
                <a:solidFill>
                  <a:prstClr val="white"/>
                </a:solidFill>
              </a:rPr>
              <a:t>Unique:</a:t>
            </a:r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83521" y="446738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3653" y="1949114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12777"/>
            <a:ext cx="2602841" cy="172819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412776"/>
            <a:ext cx="2232248" cy="174941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356992"/>
            <a:ext cx="4320480" cy="33859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7911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n-GB">
                <a:latin typeface="Calibri" charset="0"/>
              </a:rPr>
              <a:t>Critical issues: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61658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 smtClean="0">
                <a:ea typeface="+mn-ea"/>
              </a:rPr>
              <a:t>High-power (multi-MW), pulsed, proton source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And particle-production target to match</a:t>
            </a:r>
          </a:p>
          <a:p>
            <a:pPr>
              <a:defRPr/>
            </a:pPr>
            <a:r>
              <a:rPr lang="en-GB" dirty="0" smtClean="0">
                <a:ea typeface="+mn-ea"/>
              </a:rPr>
              <a:t>Phase-space compression of muon beams: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Short muon lifetime requires novel technique: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Ionization cooling: proof-of-principle experiment, </a:t>
            </a:r>
            <a:r>
              <a:rPr lang="en-GB" i="1" dirty="0" smtClean="0">
                <a:solidFill>
                  <a:srgbClr val="C00000"/>
                </a:solidFill>
                <a:ea typeface="+mn-ea"/>
              </a:rPr>
              <a:t>MICE </a:t>
            </a:r>
          </a:p>
          <a:p>
            <a:pPr>
              <a:defRPr/>
            </a:pPr>
            <a:r>
              <a:rPr lang="en-GB" dirty="0" smtClean="0">
                <a:ea typeface="+mn-ea"/>
              </a:rPr>
              <a:t>Rapid acceleration: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Exploit time dilation to suppress muon decay 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Fixed Field Alternating Gradient Acceleration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Novel magnet technology allows acceleration without magnet ramp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Proof of principle: </a:t>
            </a:r>
          </a:p>
          <a:p>
            <a:pPr lvl="3">
              <a:defRPr/>
            </a:pPr>
            <a:r>
              <a:rPr lang="en-GB" i="1" dirty="0" smtClean="0">
                <a:solidFill>
                  <a:srgbClr val="C00000"/>
                </a:solidFill>
                <a:ea typeface="+mn-ea"/>
              </a:rPr>
              <a:t>EMMA</a:t>
            </a:r>
            <a:r>
              <a:rPr lang="en-GB" dirty="0" smtClean="0">
                <a:ea typeface="+mn-ea"/>
              </a:rPr>
              <a:t>: under study at the </a:t>
            </a:r>
            <a:r>
              <a:rPr lang="en-GB" dirty="0" err="1" smtClean="0">
                <a:ea typeface="+mn-ea"/>
              </a:rPr>
              <a:t>Daresbury</a:t>
            </a:r>
            <a:r>
              <a:rPr lang="en-GB" dirty="0" smtClean="0">
                <a:ea typeface="+mn-ea"/>
              </a:rPr>
              <a:t> Laboratory</a:t>
            </a:r>
          </a:p>
        </p:txBody>
      </p:sp>
    </p:spTree>
    <p:extLst>
      <p:ext uri="{BB962C8B-B14F-4D97-AF65-F5344CB8AC3E}">
        <p14:creationId xmlns:p14="http://schemas.microsoft.com/office/powerpoint/2010/main" val="262029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4804"/>
            <a:ext cx="9144000" cy="6303195"/>
          </a:xfrm>
          <a:noFill/>
        </p:spPr>
        <p:txBody>
          <a:bodyPr anchor="t" anchorCtr="0">
            <a:normAutofit fontScale="92500" lnSpcReduction="20000"/>
          </a:bodyPr>
          <a:lstStyle/>
          <a:p>
            <a:r>
              <a:rPr lang="en-GB" dirty="0" smtClean="0"/>
              <a:t>Challenges:</a:t>
            </a:r>
          </a:p>
          <a:p>
            <a:pPr lvl="1"/>
            <a:r>
              <a:rPr lang="en-GB" dirty="0" smtClean="0"/>
              <a:t>High power; short </a:t>
            </a:r>
            <a:br>
              <a:rPr lang="en-GB" dirty="0" smtClean="0"/>
            </a:br>
            <a:r>
              <a:rPr lang="en-GB" dirty="0" smtClean="0"/>
              <a:t>proton-bunch length</a:t>
            </a:r>
            <a:br>
              <a:rPr lang="en-GB" dirty="0" smtClean="0"/>
            </a:br>
            <a:r>
              <a:rPr lang="en-GB" dirty="0" smtClean="0"/>
              <a:t>at ~10 </a:t>
            </a:r>
            <a:r>
              <a:rPr lang="en-GB" dirty="0" err="1" smtClean="0"/>
              <a:t>GeV</a:t>
            </a:r>
            <a:endParaRPr lang="en-GB" dirty="0" smtClean="0"/>
          </a:p>
          <a:p>
            <a:r>
              <a:rPr lang="en-GB" dirty="0" smtClean="0"/>
              <a:t>IDS-NF approach:</a:t>
            </a:r>
          </a:p>
          <a:p>
            <a:pPr lvl="1"/>
            <a:r>
              <a:rPr lang="en-GB" dirty="0" smtClean="0"/>
              <a:t>Consider two </a:t>
            </a:r>
            <a:br>
              <a:rPr lang="en-GB" dirty="0" smtClean="0"/>
            </a:br>
            <a:r>
              <a:rPr lang="en-GB" dirty="0" smtClean="0"/>
              <a:t>‘generic’ options:</a:t>
            </a:r>
          </a:p>
          <a:p>
            <a:pPr lvl="2"/>
            <a:r>
              <a:rPr lang="en-GB" dirty="0" smtClean="0"/>
              <a:t>LINAC: </a:t>
            </a:r>
          </a:p>
          <a:p>
            <a:pPr lvl="3"/>
            <a:r>
              <a:rPr lang="en-GB" dirty="0" smtClean="0"/>
              <a:t>Possible development </a:t>
            </a:r>
            <a:br>
              <a:rPr lang="en-GB" dirty="0" smtClean="0"/>
            </a:br>
            <a:r>
              <a:rPr lang="en-GB" dirty="0" smtClean="0"/>
              <a:t>option for SPL (CERN) </a:t>
            </a:r>
            <a:br>
              <a:rPr lang="en-GB" dirty="0" smtClean="0"/>
            </a:br>
            <a:r>
              <a:rPr lang="en-GB" dirty="0" smtClean="0"/>
              <a:t>or Project-X (FNAL)</a:t>
            </a:r>
          </a:p>
          <a:p>
            <a:pPr lvl="3"/>
            <a:r>
              <a:rPr lang="en-GB" dirty="0" smtClean="0"/>
              <a:t>Requires accumulator &amp;</a:t>
            </a:r>
            <a:br>
              <a:rPr lang="en-GB" dirty="0" smtClean="0"/>
            </a:br>
            <a:r>
              <a:rPr lang="en-GB" dirty="0" smtClean="0"/>
              <a:t>compressor rings</a:t>
            </a:r>
          </a:p>
          <a:p>
            <a:pPr lvl="2"/>
            <a:r>
              <a:rPr lang="en-GB" dirty="0" smtClean="0"/>
              <a:t>Rings:</a:t>
            </a:r>
          </a:p>
          <a:p>
            <a:pPr lvl="3"/>
            <a:r>
              <a:rPr lang="en-GB" dirty="0" smtClean="0"/>
              <a:t>Development option for J-PARC or RAL or possible ‘green-field’ option</a:t>
            </a:r>
          </a:p>
          <a:p>
            <a:pPr lvl="3"/>
            <a:r>
              <a:rPr lang="en-GB" dirty="0" smtClean="0"/>
              <a:t>Requires bunch compression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64152" y="1952371"/>
            <a:ext cx="4509289" cy="291851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273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</a:rPr>
              <a:t>Garoby, Gollwitzer, </a:t>
            </a:r>
            <a:r>
              <a:rPr lang="en-GB" sz="1600" b="1" dirty="0" smtClean="0">
                <a:solidFill>
                  <a:schemeClr val="bg1"/>
                </a:solidFill>
              </a:rPr>
              <a:t>Thomason</a:t>
            </a:r>
          </a:p>
        </p:txBody>
      </p:sp>
    </p:spTree>
    <p:extLst>
      <p:ext uri="{BB962C8B-B14F-4D97-AF65-F5344CB8AC3E}">
        <p14:creationId xmlns:p14="http://schemas.microsoft.com/office/powerpoint/2010/main" val="242142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Acknowledgements: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1418297"/>
          </a:xfrm>
        </p:spPr>
        <p:txBody>
          <a:bodyPr anchor="ctr" anchorCtr="0">
            <a:normAutofit fontScale="70000" lnSpcReduction="20000"/>
          </a:bodyPr>
          <a:lstStyle/>
          <a:p>
            <a:r>
              <a:rPr lang="en-GB" dirty="0" smtClean="0"/>
              <a:t>Many thanks to those who provided information or material:</a:t>
            </a:r>
          </a:p>
          <a:p>
            <a:pPr lvl="1"/>
            <a:r>
              <a:rPr lang="en-GB" dirty="0" smtClean="0"/>
              <a:t>And in particular the International Design Study for the Neutrino Factory (the IDS-NF) collaboration and the </a:t>
            </a:r>
            <a:r>
              <a:rPr lang="en-GB" dirty="0" err="1" smtClean="0"/>
              <a:t>EUROnu</a:t>
            </a:r>
            <a:r>
              <a:rPr lang="en-GB" dirty="0" smtClean="0"/>
              <a:t> collaboration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258888" y="1771651"/>
            <a:ext cx="6680200" cy="4984750"/>
            <a:chOff x="1258888" y="1771651"/>
            <a:chExt cx="6680200" cy="4984750"/>
          </a:xfrm>
        </p:grpSpPr>
        <p:sp>
          <p:nvSpPr>
            <p:cNvPr id="522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60475" y="1773238"/>
              <a:ext cx="6623050" cy="4965700"/>
            </a:xfrm>
            <a:prstGeom prst="rect">
              <a:avLst/>
            </a:prstGeom>
            <a:solidFill>
              <a:srgbClr val="000000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29" name="Rectangle 5"/>
            <p:cNvSpPr>
              <a:spLocks noChangeArrowheads="1"/>
            </p:cNvSpPr>
            <p:nvPr/>
          </p:nvSpPr>
          <p:spPr bwMode="auto">
            <a:xfrm>
              <a:off x="1258888" y="1771651"/>
              <a:ext cx="6626225" cy="49688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22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6513" y="1812926"/>
              <a:ext cx="4611688" cy="490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1" name="Freeform 7"/>
            <p:cNvSpPr>
              <a:spLocks noEditPoints="1"/>
            </p:cNvSpPr>
            <p:nvPr/>
          </p:nvSpPr>
          <p:spPr bwMode="auto">
            <a:xfrm>
              <a:off x="1285875" y="1792288"/>
              <a:ext cx="4651375" cy="4941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30" y="0"/>
                </a:cxn>
                <a:cxn ang="0">
                  <a:pos x="2930" y="3113"/>
                </a:cxn>
                <a:cxn ang="0">
                  <a:pos x="0" y="3113"/>
                </a:cxn>
                <a:cxn ang="0">
                  <a:pos x="0" y="0"/>
                </a:cxn>
                <a:cxn ang="0">
                  <a:pos x="13" y="3106"/>
                </a:cxn>
                <a:cxn ang="0">
                  <a:pos x="7" y="3100"/>
                </a:cxn>
                <a:cxn ang="0">
                  <a:pos x="2924" y="3100"/>
                </a:cxn>
                <a:cxn ang="0">
                  <a:pos x="2917" y="3106"/>
                </a:cxn>
                <a:cxn ang="0">
                  <a:pos x="2917" y="7"/>
                </a:cxn>
                <a:cxn ang="0">
                  <a:pos x="2924" y="13"/>
                </a:cxn>
                <a:cxn ang="0">
                  <a:pos x="7" y="13"/>
                </a:cxn>
                <a:cxn ang="0">
                  <a:pos x="13" y="7"/>
                </a:cxn>
                <a:cxn ang="0">
                  <a:pos x="13" y="3106"/>
                </a:cxn>
              </a:cxnLst>
              <a:rect l="0" t="0" r="r" b="b"/>
              <a:pathLst>
                <a:path w="2930" h="3113">
                  <a:moveTo>
                    <a:pt x="0" y="0"/>
                  </a:moveTo>
                  <a:lnTo>
                    <a:pt x="2930" y="0"/>
                  </a:lnTo>
                  <a:lnTo>
                    <a:pt x="2930" y="3113"/>
                  </a:lnTo>
                  <a:lnTo>
                    <a:pt x="0" y="3113"/>
                  </a:lnTo>
                  <a:lnTo>
                    <a:pt x="0" y="0"/>
                  </a:lnTo>
                  <a:close/>
                  <a:moveTo>
                    <a:pt x="13" y="3106"/>
                  </a:moveTo>
                  <a:lnTo>
                    <a:pt x="7" y="3100"/>
                  </a:lnTo>
                  <a:lnTo>
                    <a:pt x="2924" y="3100"/>
                  </a:lnTo>
                  <a:lnTo>
                    <a:pt x="2917" y="3106"/>
                  </a:lnTo>
                  <a:lnTo>
                    <a:pt x="2917" y="7"/>
                  </a:lnTo>
                  <a:lnTo>
                    <a:pt x="2924" y="13"/>
                  </a:lnTo>
                  <a:lnTo>
                    <a:pt x="7" y="13"/>
                  </a:lnTo>
                  <a:lnTo>
                    <a:pt x="13" y="7"/>
                  </a:lnTo>
                  <a:lnTo>
                    <a:pt x="13" y="3106"/>
                  </a:lnTo>
                  <a:close/>
                </a:path>
              </a:pathLst>
            </a:custGeom>
            <a:solidFill>
              <a:srgbClr val="006600"/>
            </a:solidFill>
            <a:ln w="0" cap="flat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1365250" y="6527801"/>
              <a:ext cx="10556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https://www.ids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2243138" y="6527801"/>
              <a:ext cx="1158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2282825" y="6527801"/>
              <a:ext cx="2603500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nf.org/wiki/FrontPage/Documentation/IDR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7353300" y="6238876"/>
              <a:ext cx="5857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See also: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6681788" y="6394451"/>
              <a:ext cx="669925" cy="1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ICFA Beam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7" name="Rectangle 13"/>
            <p:cNvSpPr>
              <a:spLocks noChangeArrowheads="1"/>
            </p:cNvSpPr>
            <p:nvPr/>
          </p:nvSpPr>
          <p:spPr bwMode="auto">
            <a:xfrm>
              <a:off x="7273925" y="6394451"/>
              <a:ext cx="612775" cy="1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Dynamics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8" name="Rectangle 14"/>
            <p:cNvSpPr>
              <a:spLocks noChangeArrowheads="1"/>
            </p:cNvSpPr>
            <p:nvPr/>
          </p:nvSpPr>
          <p:spPr bwMode="auto">
            <a:xfrm>
              <a:off x="6450013" y="6548438"/>
              <a:ext cx="750888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Newsletter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7062788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55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7191375" y="6548438"/>
              <a:ext cx="11271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7226300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72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7354888" y="6548438"/>
              <a:ext cx="1174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3" name="Rectangle 19"/>
            <p:cNvSpPr>
              <a:spLocks noChangeArrowheads="1"/>
            </p:cNvSpPr>
            <p:nvPr/>
          </p:nvSpPr>
          <p:spPr bwMode="auto">
            <a:xfrm>
              <a:off x="7394575" y="6548438"/>
              <a:ext cx="219075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78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7523163" y="6548438"/>
              <a:ext cx="11271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,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7558088" y="6548438"/>
              <a:ext cx="360363" cy="20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2011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2249" name="Group 25"/>
            <p:cNvGrpSpPr>
              <a:grpSpLocks/>
            </p:cNvGrpSpPr>
            <p:nvPr/>
          </p:nvGrpSpPr>
          <p:grpSpPr bwMode="auto">
            <a:xfrm>
              <a:off x="1468438" y="4100513"/>
              <a:ext cx="2930525" cy="2384425"/>
              <a:chOff x="925" y="2583"/>
              <a:chExt cx="1846" cy="1502"/>
            </a:xfrm>
          </p:grpSpPr>
          <p:pic>
            <p:nvPicPr>
              <p:cNvPr id="52246" name="Picture 2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35" y="2593"/>
                <a:ext cx="1822" cy="1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7" name="Freeform 23"/>
              <p:cNvSpPr>
                <a:spLocks noEditPoints="1"/>
              </p:cNvSpPr>
              <p:nvPr/>
            </p:nvSpPr>
            <p:spPr bwMode="auto">
              <a:xfrm>
                <a:off x="925" y="2583"/>
                <a:ext cx="1846" cy="15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46" y="0"/>
                  </a:cxn>
                  <a:cxn ang="0">
                    <a:pos x="1846" y="1502"/>
                  </a:cxn>
                  <a:cxn ang="0">
                    <a:pos x="0" y="1502"/>
                  </a:cxn>
                  <a:cxn ang="0">
                    <a:pos x="0" y="0"/>
                  </a:cxn>
                  <a:cxn ang="0">
                    <a:pos x="10" y="1497"/>
                  </a:cxn>
                  <a:cxn ang="0">
                    <a:pos x="5" y="1492"/>
                  </a:cxn>
                  <a:cxn ang="0">
                    <a:pos x="1841" y="1492"/>
                  </a:cxn>
                  <a:cxn ang="0">
                    <a:pos x="1835" y="1497"/>
                  </a:cxn>
                  <a:cxn ang="0">
                    <a:pos x="1835" y="5"/>
                  </a:cxn>
                  <a:cxn ang="0">
                    <a:pos x="1841" y="10"/>
                  </a:cxn>
                  <a:cxn ang="0">
                    <a:pos x="5" y="10"/>
                  </a:cxn>
                  <a:cxn ang="0">
                    <a:pos x="10" y="5"/>
                  </a:cxn>
                  <a:cxn ang="0">
                    <a:pos x="10" y="1497"/>
                  </a:cxn>
                </a:cxnLst>
                <a:rect l="0" t="0" r="r" b="b"/>
                <a:pathLst>
                  <a:path w="1846" h="1502">
                    <a:moveTo>
                      <a:pt x="0" y="0"/>
                    </a:moveTo>
                    <a:lnTo>
                      <a:pt x="1846" y="0"/>
                    </a:lnTo>
                    <a:lnTo>
                      <a:pt x="1846" y="1502"/>
                    </a:lnTo>
                    <a:lnTo>
                      <a:pt x="0" y="1502"/>
                    </a:lnTo>
                    <a:lnTo>
                      <a:pt x="0" y="0"/>
                    </a:lnTo>
                    <a:close/>
                    <a:moveTo>
                      <a:pt x="10" y="1497"/>
                    </a:moveTo>
                    <a:lnTo>
                      <a:pt x="5" y="1492"/>
                    </a:lnTo>
                    <a:lnTo>
                      <a:pt x="1841" y="1492"/>
                    </a:lnTo>
                    <a:lnTo>
                      <a:pt x="1835" y="1497"/>
                    </a:lnTo>
                    <a:lnTo>
                      <a:pt x="1835" y="5"/>
                    </a:lnTo>
                    <a:lnTo>
                      <a:pt x="1841" y="10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149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48" name="Rectangle 24"/>
              <p:cNvSpPr>
                <a:spLocks noChangeArrowheads="1"/>
              </p:cNvSpPr>
              <p:nvPr/>
            </p:nvSpPr>
            <p:spPr bwMode="auto">
              <a:xfrm>
                <a:off x="2031" y="2620"/>
                <a:ext cx="719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136 authors, 48 Institutes: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2266" name="Picture 42"/>
          <p:cNvPicPr>
            <a:picLocks noChangeAspect="1" noChangeArrowheads="1"/>
          </p:cNvPicPr>
          <p:nvPr/>
        </p:nvPicPr>
        <p:blipFill>
          <a:blip r:embed="rId4" cstate="print"/>
          <a:srcRect r="3229" b="1278"/>
          <a:stretch>
            <a:fillRect/>
          </a:stretch>
        </p:blipFill>
        <p:spPr bwMode="auto">
          <a:xfrm>
            <a:off x="4497363" y="3064020"/>
            <a:ext cx="3355476" cy="222543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6" y="3243527"/>
            <a:ext cx="4899804" cy="3416061"/>
          </a:xfrm>
          <a:ln w="28575"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20 </a:t>
            </a:r>
            <a:r>
              <a:rPr lang="en-GB" dirty="0" err="1" smtClean="0"/>
              <a:t>m/s</a:t>
            </a:r>
            <a:r>
              <a:rPr lang="en-GB" dirty="0" smtClean="0"/>
              <a:t> liquid Hg jet in 15 T B field </a:t>
            </a:r>
          </a:p>
          <a:p>
            <a:r>
              <a:rPr lang="en-GB" dirty="0" smtClean="0"/>
              <a:t>Exposed to CERN PS proton beam:</a:t>
            </a:r>
          </a:p>
          <a:p>
            <a:pPr lvl="1"/>
            <a:r>
              <a:rPr lang="en-GB" dirty="0" smtClean="0"/>
              <a:t>Beam pulse energy = 115 kJ</a:t>
            </a:r>
          </a:p>
          <a:p>
            <a:pPr lvl="1"/>
            <a:r>
              <a:rPr lang="en-GB" dirty="0" smtClean="0"/>
              <a:t>Reached 30 </a:t>
            </a:r>
            <a:r>
              <a:rPr lang="en-GB" dirty="0" err="1" smtClean="0"/>
              <a:t>tera</a:t>
            </a:r>
            <a:r>
              <a:rPr lang="en-GB" dirty="0" smtClean="0"/>
              <a:t> protons at 24 </a:t>
            </a:r>
            <a:r>
              <a:rPr lang="en-GB" dirty="0" err="1" smtClean="0"/>
              <a:t>GeV</a:t>
            </a: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839422" y="731609"/>
            <a:ext cx="4244196" cy="2356647"/>
          </a:xfrm>
          <a:ln w="28575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‘Disruption length’: 28 cm</a:t>
            </a:r>
          </a:p>
          <a:p>
            <a:r>
              <a:rPr lang="en-GB" dirty="0" smtClean="0"/>
              <a:t>‘Refill’ time: 14 ms</a:t>
            </a:r>
          </a:p>
          <a:p>
            <a:pPr lvl="1"/>
            <a:r>
              <a:rPr lang="en-GB" dirty="0" smtClean="0"/>
              <a:t>Corresponds to 70 Hz</a:t>
            </a:r>
          </a:p>
          <a:p>
            <a:r>
              <a:rPr lang="en-GB" dirty="0" smtClean="0"/>
              <a:t>Hence:</a:t>
            </a:r>
          </a:p>
          <a:p>
            <a:pPr lvl="1"/>
            <a:r>
              <a:rPr lang="en-GB" dirty="0" smtClean="0"/>
              <a:t>Demonstrated operation at:</a:t>
            </a:r>
          </a:p>
          <a:p>
            <a:pPr lvl="2"/>
            <a:r>
              <a:rPr lang="en-GB" dirty="0" smtClean="0"/>
              <a:t>60 kJ </a:t>
            </a:r>
            <a:r>
              <a:rPr lang="en-GB" dirty="0" smtClean="0">
                <a:sym typeface="Symbol"/>
              </a:rPr>
              <a:t> 70 Hz = 8 MW</a:t>
            </a: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target: proof of principle: MERIT:</a:t>
            </a:r>
            <a:endParaRPr lang="en-GB" dirty="0"/>
          </a:p>
        </p:txBody>
      </p:sp>
      <p:pic>
        <p:nvPicPr>
          <p:cNvPr id="4" name="Picture 5" descr="MERI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430" y="943291"/>
            <a:ext cx="4549615" cy="205870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1343" y="3204593"/>
            <a:ext cx="3623093" cy="348317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364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008" y="636724"/>
            <a:ext cx="4442604" cy="3236536"/>
          </a:xfrm>
          <a:ln w="28575"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Solid target:</a:t>
            </a:r>
          </a:p>
          <a:p>
            <a:pPr lvl="1"/>
            <a:r>
              <a:rPr lang="en-GB" dirty="0" smtClean="0"/>
              <a:t>Lifetime limitation from beam-induced shock:</a:t>
            </a:r>
          </a:p>
          <a:p>
            <a:pPr lvl="2"/>
            <a:r>
              <a:rPr lang="en-GB" dirty="0" smtClean="0"/>
              <a:t>Investigated using rapid rise-time (kicker) power supply and thin wire</a:t>
            </a:r>
          </a:p>
          <a:p>
            <a:pPr lvl="1"/>
            <a:r>
              <a:rPr lang="en-GB" dirty="0" smtClean="0"/>
              <a:t>Measurements imply:</a:t>
            </a:r>
          </a:p>
          <a:p>
            <a:pPr lvl="2"/>
            <a:r>
              <a:rPr lang="en-GB" dirty="0" smtClean="0"/>
              <a:t>2 cm diameter tungsten rod will survive &gt; 10 yrs</a:t>
            </a:r>
          </a:p>
          <a:p>
            <a:pPr lvl="1"/>
            <a:r>
              <a:rPr lang="en-GB" dirty="0" smtClean="0"/>
              <a:t>Measurements of properties of W and </a:t>
            </a:r>
            <a:r>
              <a:rPr lang="en-GB" dirty="0" err="1" smtClean="0"/>
              <a:t>Tn</a:t>
            </a:r>
            <a:r>
              <a:rPr lang="en-GB" dirty="0" smtClean="0"/>
              <a:t> being prepared for publication</a:t>
            </a:r>
          </a:p>
          <a:p>
            <a:pPr lvl="1"/>
            <a:r>
              <a:rPr lang="en-GB" dirty="0" smtClean="0"/>
              <a:t>Working on rod-exchange mechanism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2863973" y="4080294"/>
            <a:ext cx="6090247" cy="2665561"/>
          </a:xfrm>
          <a:ln w="28575">
            <a:solidFill>
              <a:srgbClr val="00B05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Tungsten-powder</a:t>
            </a:r>
            <a:br>
              <a:rPr lang="en-GB" dirty="0" smtClean="0"/>
            </a:br>
            <a:r>
              <a:rPr lang="en-GB" dirty="0" smtClean="0"/>
              <a:t> jet:</a:t>
            </a:r>
          </a:p>
          <a:p>
            <a:pPr lvl="1"/>
            <a:r>
              <a:rPr lang="en-GB" dirty="0" smtClean="0"/>
              <a:t>(Jet) advantage:</a:t>
            </a:r>
          </a:p>
          <a:p>
            <a:pPr lvl="2"/>
            <a:r>
              <a:rPr lang="en-GB" dirty="0" smtClean="0"/>
              <a:t>Avoids issue of </a:t>
            </a:r>
            <a:br>
              <a:rPr lang="en-GB" dirty="0" smtClean="0"/>
            </a:br>
            <a:r>
              <a:rPr lang="en-GB" dirty="0" smtClean="0"/>
              <a:t>shock</a:t>
            </a:r>
          </a:p>
          <a:p>
            <a:pPr lvl="1"/>
            <a:r>
              <a:rPr lang="en-GB" dirty="0" smtClean="0"/>
              <a:t>(Solid) advantage:</a:t>
            </a:r>
          </a:p>
          <a:p>
            <a:pPr lvl="2"/>
            <a:r>
              <a:rPr lang="en-GB" dirty="0" smtClean="0"/>
              <a:t>Avoids issue of Hg handling</a:t>
            </a:r>
          </a:p>
          <a:p>
            <a:pPr lvl="1"/>
            <a:r>
              <a:rPr lang="en-GB" dirty="0" smtClean="0"/>
              <a:t>‘Bench-test’ system under evaluation</a:t>
            </a:r>
          </a:p>
          <a:p>
            <a:pPr lvl="1"/>
            <a:r>
              <a:rPr lang="en-GB" dirty="0" smtClean="0"/>
              <a:t>Proof of principal system under consideration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Solid and powder jet-targets:</a:t>
            </a:r>
            <a:endParaRPr lang="en-GB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2592" y="3933649"/>
            <a:ext cx="2676486" cy="285534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0300" y="664234"/>
            <a:ext cx="3421858" cy="473268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481754" y="3196884"/>
            <a:ext cx="979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</a:rPr>
              <a:t>R. Edgecock,</a:t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sz="1200" b="1" dirty="0" smtClean="0">
                <a:solidFill>
                  <a:schemeClr val="bg1"/>
                </a:solidFill>
              </a:rPr>
              <a:t>R. Bennett,</a:t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sz="1200" b="1" dirty="0" smtClean="0">
                <a:solidFill>
                  <a:schemeClr val="bg1"/>
                </a:solidFill>
              </a:rPr>
              <a:t>G. Skoro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1496" y="5635284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</a:rPr>
              <a:t>C. Densham</a:t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sz="1200" b="1" dirty="0" smtClean="0">
                <a:solidFill>
                  <a:schemeClr val="bg1"/>
                </a:solidFill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19688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n-GB" smtClean="0"/>
              <a:t>MICE: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screen"/>
          <a:srcRect l="827"/>
          <a:stretch>
            <a:fillRect/>
          </a:stretch>
        </p:blipFill>
        <p:spPr bwMode="auto">
          <a:xfrm>
            <a:off x="34925" y="0"/>
            <a:ext cx="90598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Box 10"/>
          <p:cNvSpPr txBox="1">
            <a:spLocks noChangeArrowheads="1"/>
          </p:cNvSpPr>
          <p:nvPr/>
        </p:nvSpPr>
        <p:spPr bwMode="auto">
          <a:xfrm>
            <a:off x="8562975" y="395288"/>
            <a:ext cx="511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latin typeface="Calibri" pitchFamily="34" charset="0"/>
              </a:rPr>
              <a:t>ISIS</a:t>
            </a:r>
            <a:br>
              <a:rPr lang="en-GB" sz="1600" b="1">
                <a:latin typeface="Calibri" pitchFamily="34" charset="0"/>
              </a:rPr>
            </a:br>
            <a:r>
              <a:rPr lang="en-GB" sz="1600" b="1">
                <a:latin typeface="Calibri" pitchFamily="34" charset="0"/>
              </a:rPr>
              <a:t>RAL</a:t>
            </a:r>
          </a:p>
        </p:txBody>
      </p:sp>
      <p:pic>
        <p:nvPicPr>
          <p:cNvPr id="100356" name="Picture 11" descr="MICE-3D-layout-2007-sectionview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075" y="3559175"/>
            <a:ext cx="8943975" cy="28940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0357" name="TextBox 12"/>
          <p:cNvSpPr txBox="1">
            <a:spLocks noChangeArrowheads="1"/>
          </p:cNvSpPr>
          <p:nvPr/>
        </p:nvSpPr>
        <p:spPr bwMode="auto">
          <a:xfrm>
            <a:off x="107950" y="35734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alibri" pitchFamily="34" charset="0"/>
              </a:rPr>
              <a:t>MICE</a:t>
            </a:r>
          </a:p>
        </p:txBody>
      </p:sp>
    </p:spTree>
    <p:extLst>
      <p:ext uri="{BB962C8B-B14F-4D97-AF65-F5344CB8AC3E}">
        <p14:creationId xmlns:p14="http://schemas.microsoft.com/office/powerpoint/2010/main" val="149666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/>
          <p:cNvPicPr>
            <a:picLocks noChangeAspect="1" noChangeArrowheads="1"/>
          </p:cNvPicPr>
          <p:nvPr/>
        </p:nvPicPr>
        <p:blipFill>
          <a:blip r:embed="rId2" cstate="screen"/>
          <a:srcRect l="11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F-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971" y="4437112"/>
            <a:ext cx="3981973" cy="23577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46944" y="72664"/>
            <a:ext cx="2189552" cy="32843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7504" y="80629"/>
            <a:ext cx="2232248" cy="334837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44144" y="3462391"/>
            <a:ext cx="2076566" cy="33340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97152"/>
            <a:ext cx="2348658" cy="1962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1735810" cy="806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2667000" cy="199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771"/>
            <a:ext cx="2291675" cy="2400182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526"/>
            <a:ext cx="1974726" cy="2632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0"/>
            <a:ext cx="761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20688"/>
            <a:ext cx="7220309" cy="1258227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EMMA at </a:t>
            </a:r>
            <a:r>
              <a:rPr lang="en-GB" dirty="0" err="1" smtClean="0"/>
              <a:t>Daresbury</a:t>
            </a:r>
            <a:r>
              <a:rPr lang="en-GB" dirty="0" smtClean="0"/>
              <a:t> Laboratory</a:t>
            </a:r>
          </a:p>
          <a:p>
            <a:pPr lvl="1"/>
            <a:r>
              <a:rPr lang="en-GB" dirty="0" smtClean="0"/>
              <a:t>Electron Model of Muon Acceleration</a:t>
            </a:r>
          </a:p>
          <a:p>
            <a:pPr lvl="2"/>
            <a:r>
              <a:rPr lang="en-GB" dirty="0" smtClean="0"/>
              <a:t>Aka:</a:t>
            </a:r>
          </a:p>
          <a:p>
            <a:pPr lvl="3"/>
            <a:r>
              <a:rPr lang="en-GB" dirty="0" smtClean="0"/>
              <a:t>Electron Model of Many Applications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acceleration: proof of principle: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67753" y="764704"/>
            <a:ext cx="1976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bg1"/>
                </a:solidFill>
              </a:rPr>
              <a:t>DL, RAL, CI, BNL, 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TRIUMF, FNAL, JAI 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CERN, GRENOBLE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2415" y="1802186"/>
            <a:ext cx="8777287" cy="49228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41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engserve\CONFORM\EMMA\photo - photographs\18 June 2010 - EMMA in ALICE\DSC_94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454" y="216684"/>
            <a:ext cx="9013273" cy="63815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07889" y="264078"/>
            <a:ext cx="2543641" cy="18944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7661" y="3128779"/>
            <a:ext cx="3598835" cy="36486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23" y="3542118"/>
            <a:ext cx="4381970" cy="324282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956376" y="1772816"/>
            <a:ext cx="1047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Extraction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5536" y="116632"/>
            <a:ext cx="3575463" cy="3377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50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242661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IDS-NF baseline:</a:t>
            </a:r>
          </a:p>
          <a:p>
            <a:pPr lvl="1"/>
            <a:r>
              <a:rPr lang="en-GB" sz="1800" dirty="0" smtClean="0"/>
              <a:t>Intermediate baseline detector:</a:t>
            </a:r>
          </a:p>
          <a:p>
            <a:pPr lvl="2"/>
            <a:r>
              <a:rPr lang="en-GB" sz="1600" dirty="0" smtClean="0"/>
              <a:t>100 </a:t>
            </a:r>
            <a:r>
              <a:rPr lang="en-GB" sz="1600" dirty="0" err="1" smtClean="0"/>
              <a:t>kton</a:t>
            </a:r>
            <a:r>
              <a:rPr lang="en-GB" sz="1600" dirty="0" smtClean="0"/>
              <a:t> at 1500—2500 km</a:t>
            </a:r>
          </a:p>
          <a:p>
            <a:pPr lvl="1"/>
            <a:r>
              <a:rPr lang="en-GB" sz="1800" dirty="0" smtClean="0"/>
              <a:t>Appearance of “wrong-sign” muons</a:t>
            </a:r>
          </a:p>
          <a:p>
            <a:pPr lvl="1"/>
            <a:r>
              <a:rPr lang="en-GB" sz="1800" dirty="0" err="1" smtClean="0"/>
              <a:t>Toroidal</a:t>
            </a:r>
            <a:r>
              <a:rPr lang="en-GB" sz="1800" dirty="0" smtClean="0"/>
              <a:t> magnetic field &gt; 1 T</a:t>
            </a:r>
          </a:p>
          <a:p>
            <a:pPr lvl="2"/>
            <a:r>
              <a:rPr lang="en-GB" sz="1600" dirty="0" smtClean="0"/>
              <a:t>Excited with “superconducting transmission line”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236371" y="692696"/>
            <a:ext cx="4572000" cy="2304256"/>
          </a:xfrm>
        </p:spPr>
        <p:txBody>
          <a:bodyPr>
            <a:normAutofit fontScale="55000" lnSpcReduction="20000"/>
          </a:bodyPr>
          <a:lstStyle/>
          <a:p>
            <a:endParaRPr lang="en-GB" dirty="0" smtClean="0"/>
          </a:p>
          <a:p>
            <a:pPr lvl="1"/>
            <a:r>
              <a:rPr lang="en-GB" dirty="0" smtClean="0"/>
              <a:t>Segmentation: 3 cm Fe + 2 cm </a:t>
            </a:r>
            <a:r>
              <a:rPr lang="en-GB" dirty="0" err="1" smtClean="0"/>
              <a:t>scintillator</a:t>
            </a:r>
            <a:endParaRPr lang="en-GB" dirty="0" smtClean="0"/>
          </a:p>
          <a:p>
            <a:pPr lvl="1"/>
            <a:r>
              <a:rPr lang="en-GB" dirty="0" smtClean="0"/>
              <a:t>50-100 m long</a:t>
            </a:r>
          </a:p>
          <a:p>
            <a:pPr lvl="1"/>
            <a:r>
              <a:rPr lang="en-GB" dirty="0" smtClean="0"/>
              <a:t>Octagonal shape</a:t>
            </a:r>
          </a:p>
          <a:p>
            <a:pPr lvl="1"/>
            <a:r>
              <a:rPr lang="en-GB" dirty="0" smtClean="0"/>
              <a:t>Welded double-sheet</a:t>
            </a:r>
          </a:p>
          <a:p>
            <a:pPr lvl="2"/>
            <a:r>
              <a:rPr lang="en-GB" dirty="0" smtClean="0"/>
              <a:t>Width 2m; 3mm slots between plates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Magnetized Iron Neutrino Detector (MIND):</a:t>
            </a:r>
            <a:endParaRPr lang="en-GB" dirty="0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92" y="3481754"/>
            <a:ext cx="5150742" cy="3045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 r="57337"/>
          <a:stretch>
            <a:fillRect/>
          </a:stretch>
        </p:blipFill>
        <p:spPr bwMode="auto">
          <a:xfrm>
            <a:off x="5565138" y="3861048"/>
            <a:ext cx="2980596" cy="265932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066" y="2567354"/>
            <a:ext cx="2142834" cy="13862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607528" y="6519446"/>
            <a:ext cx="2536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Bross, </a:t>
            </a:r>
            <a:r>
              <a:rPr lang="en-GB" sz="1600" b="1" dirty="0" err="1" smtClean="0">
                <a:solidFill>
                  <a:prstClr val="white"/>
                </a:solidFill>
              </a:rPr>
              <a:t>Soler</a:t>
            </a:r>
            <a:r>
              <a:rPr lang="en-GB" sz="1600" b="1" dirty="0" smtClean="0">
                <a:solidFill>
                  <a:prstClr val="white"/>
                </a:solidFill>
              </a:rPr>
              <a:t>, Bayes, </a:t>
            </a:r>
            <a:r>
              <a:rPr lang="en-GB" sz="1600" b="1" dirty="0" err="1" smtClean="0">
                <a:solidFill>
                  <a:prstClr val="white"/>
                </a:solidFill>
              </a:rPr>
              <a:t>Cervera</a:t>
            </a:r>
            <a:endParaRPr lang="en-GB" sz="16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5" y="429625"/>
            <a:ext cx="9144000" cy="203222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Near detector missions: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Neutrino</a:t>
            </a:r>
            <a:r>
              <a:rPr lang="bg-BG" dirty="0" smtClean="0"/>
              <a:t> flux</a:t>
            </a:r>
            <a:r>
              <a:rPr lang="en-US" dirty="0" smtClean="0"/>
              <a:t> (&lt;1% precision) and extrapolation to far detector 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C</a:t>
            </a:r>
            <a:r>
              <a:rPr lang="bg-BG" dirty="0" smtClean="0"/>
              <a:t>harm production</a:t>
            </a:r>
            <a:r>
              <a:rPr lang="en-GB" dirty="0" smtClean="0"/>
              <a:t> </a:t>
            </a:r>
            <a:r>
              <a:rPr lang="bg-BG" dirty="0" smtClean="0"/>
              <a:t>(main background</a:t>
            </a:r>
            <a:r>
              <a:rPr lang="en-GB" dirty="0" smtClean="0"/>
              <a:t>) and </a:t>
            </a:r>
            <a:r>
              <a:rPr lang="en-GB" dirty="0" err="1" smtClean="0"/>
              <a:t>taus</a:t>
            </a:r>
            <a:r>
              <a:rPr lang="en-GB" dirty="0" smtClean="0"/>
              <a:t> for Non Standard Interactions (NSI) searches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bg-BG" dirty="0" smtClean="0"/>
              <a:t>Cross-section</a:t>
            </a:r>
            <a:r>
              <a:rPr lang="en-GB" dirty="0" smtClean="0"/>
              <a:t>s</a:t>
            </a:r>
            <a:r>
              <a:rPr lang="bg-BG" dirty="0" smtClean="0"/>
              <a:t> </a:t>
            </a:r>
            <a:r>
              <a:rPr lang="en-GB" dirty="0" smtClean="0"/>
              <a:t>and other measurements (</a:t>
            </a:r>
            <a:r>
              <a:rPr lang="en-GB" dirty="0" err="1" smtClean="0"/>
              <a:t>ie</a:t>
            </a:r>
            <a:r>
              <a:rPr lang="en-GB" dirty="0" smtClean="0"/>
              <a:t> PDFs, sin</a:t>
            </a:r>
            <a:r>
              <a:rPr lang="en-GB" baseline="30000" dirty="0" smtClean="0"/>
              <a:t>2</a:t>
            </a:r>
            <a:r>
              <a:rPr lang="en-GB" dirty="0" smtClean="0">
                <a:latin typeface="Symbol" charset="2"/>
              </a:rPr>
              <a:t>q</a:t>
            </a:r>
            <a:r>
              <a:rPr lang="en-GB" baseline="-25000" dirty="0" smtClean="0"/>
              <a:t>W</a:t>
            </a:r>
            <a:r>
              <a:rPr lang="en-GB" dirty="0" smtClean="0"/>
              <a:t>)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2935" y="3930844"/>
            <a:ext cx="4902800" cy="28117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18512"/>
          <a:stretch>
            <a:fillRect/>
          </a:stretch>
        </p:blipFill>
        <p:spPr bwMode="auto">
          <a:xfrm>
            <a:off x="143070" y="2492896"/>
            <a:ext cx="4925204" cy="1897312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464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Morfin, Tsenov</a:t>
            </a:r>
          </a:p>
        </p:txBody>
      </p:sp>
    </p:spTree>
    <p:extLst>
      <p:ext uri="{BB962C8B-B14F-4D97-AF65-F5344CB8AC3E}">
        <p14:creationId xmlns:p14="http://schemas.microsoft.com/office/powerpoint/2010/main" val="188187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Sensitivity and precision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69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21289"/>
            <a:ext cx="9144000" cy="836712"/>
          </a:xfrm>
        </p:spPr>
        <p:txBody>
          <a:bodyPr/>
          <a:lstStyle/>
          <a:p>
            <a:r>
              <a:rPr lang="en-US" dirty="0" smtClean="0"/>
              <a:t>At 10</a:t>
            </a:r>
            <a:r>
              <a:rPr lang="en-US" baseline="30000" dirty="0" smtClean="0"/>
              <a:t>-1</a:t>
            </a:r>
            <a:r>
              <a:rPr lang="en-US" dirty="0" smtClean="0"/>
              <a:t>, LBNO (LBNE) “sufficient” for MH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96" y="44624"/>
            <a:ext cx="2448272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IDS-NF IDR: arXiv:1112.2853v1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764704"/>
            <a:ext cx="7128792" cy="506519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436096" y="1412776"/>
            <a:ext cx="42832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5σ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582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1354" y="909290"/>
            <a:ext cx="3960813" cy="4679950"/>
            <a:chOff x="204" y="1253"/>
            <a:chExt cx="2495" cy="2948"/>
          </a:xfrm>
        </p:grpSpPr>
        <p:sp>
          <p:nvSpPr>
            <p:cNvPr id="89" name="Rectangle 4"/>
            <p:cNvSpPr>
              <a:spLocks noChangeArrowheads="1"/>
            </p:cNvSpPr>
            <p:nvPr/>
          </p:nvSpPr>
          <p:spPr bwMode="auto">
            <a:xfrm>
              <a:off x="204" y="1253"/>
              <a:ext cx="2495" cy="294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5"/>
            <p:cNvSpPr>
              <a:spLocks noChangeArrowheads="1"/>
            </p:cNvSpPr>
            <p:nvPr/>
          </p:nvSpPr>
          <p:spPr bwMode="auto">
            <a:xfrm>
              <a:off x="204" y="1253"/>
              <a:ext cx="2487" cy="52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6"/>
            <p:cNvSpPr txBox="1">
              <a:spLocks noChangeArrowheads="1"/>
            </p:cNvSpPr>
            <p:nvPr/>
          </p:nvSpPr>
          <p:spPr bwMode="auto">
            <a:xfrm>
              <a:off x="263" y="1319"/>
              <a:ext cx="1008" cy="36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EUROnu</a:t>
              </a:r>
              <a:endPara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  <p:pic>
          <p:nvPicPr>
            <p:cNvPr id="92" name="Picture 7" descr="euro-nu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8" y="1304"/>
              <a:ext cx="589" cy="400"/>
            </a:xfrm>
            <a:prstGeom prst="rect">
              <a:avLst/>
            </a:prstGeom>
            <a:noFill/>
          </p:spPr>
        </p:pic>
        <p:sp>
          <p:nvSpPr>
            <p:cNvPr id="93" name="Oval 8"/>
            <p:cNvSpPr>
              <a:spLocks noChangeArrowheads="1"/>
            </p:cNvSpPr>
            <p:nvPr/>
          </p:nvSpPr>
          <p:spPr bwMode="auto">
            <a:xfrm>
              <a:off x="378" y="1986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Oval 9"/>
            <p:cNvSpPr>
              <a:spLocks noChangeArrowheads="1"/>
            </p:cNvSpPr>
            <p:nvPr/>
          </p:nvSpPr>
          <p:spPr bwMode="auto">
            <a:xfrm>
              <a:off x="1248" y="1978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Oval 10"/>
            <p:cNvSpPr>
              <a:spLocks noChangeArrowheads="1"/>
            </p:cNvSpPr>
            <p:nvPr/>
          </p:nvSpPr>
          <p:spPr bwMode="auto">
            <a:xfrm>
              <a:off x="838" y="2652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Text Box 11"/>
            <p:cNvSpPr txBox="1">
              <a:spLocks noChangeArrowheads="1"/>
            </p:cNvSpPr>
            <p:nvPr/>
          </p:nvSpPr>
          <p:spPr bwMode="auto">
            <a:xfrm>
              <a:off x="663" y="2116"/>
              <a:ext cx="472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SB</a:t>
              </a:r>
            </a:p>
          </p:txBody>
        </p:sp>
        <p:sp>
          <p:nvSpPr>
            <p:cNvPr id="97" name="Text Box 12"/>
            <p:cNvSpPr txBox="1">
              <a:spLocks noChangeArrowheads="1"/>
            </p:cNvSpPr>
            <p:nvPr/>
          </p:nvSpPr>
          <p:spPr bwMode="auto">
            <a:xfrm>
              <a:off x="1558" y="2093"/>
              <a:ext cx="486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</a:rPr>
                <a:t>BB</a:t>
              </a:r>
            </a:p>
          </p:txBody>
        </p:sp>
        <p:sp>
          <p:nvSpPr>
            <p:cNvPr id="98" name="Text Box 13"/>
            <p:cNvSpPr txBox="1">
              <a:spLocks noChangeArrowheads="1"/>
            </p:cNvSpPr>
            <p:nvPr/>
          </p:nvSpPr>
          <p:spPr bwMode="auto">
            <a:xfrm>
              <a:off x="1157" y="3159"/>
              <a:ext cx="457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</a:rPr>
                <a:t>NF</a:t>
              </a:r>
            </a:p>
          </p:txBody>
        </p:sp>
      </p:grpSp>
      <p:sp>
        <p:nvSpPr>
          <p:cNvPr id="99" name="Rectangle 16"/>
          <p:cNvSpPr>
            <a:spLocks noChangeArrowheads="1"/>
          </p:cNvSpPr>
          <p:nvPr/>
        </p:nvSpPr>
        <p:spPr bwMode="auto">
          <a:xfrm>
            <a:off x="4919663" y="912465"/>
            <a:ext cx="3959225" cy="4676775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Rectangle 17"/>
          <p:cNvSpPr>
            <a:spLocks noChangeArrowheads="1"/>
          </p:cNvSpPr>
          <p:nvPr/>
        </p:nvSpPr>
        <p:spPr bwMode="auto">
          <a:xfrm>
            <a:off x="4919663" y="909290"/>
            <a:ext cx="3948112" cy="838200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Text Box 18"/>
          <p:cNvSpPr txBox="1">
            <a:spLocks noChangeArrowheads="1"/>
          </p:cNvSpPr>
          <p:nvPr/>
        </p:nvSpPr>
        <p:spPr bwMode="auto">
          <a:xfrm>
            <a:off x="5024438" y="1026765"/>
            <a:ext cx="1309974" cy="5847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IDS-NF</a:t>
            </a:r>
          </a:p>
        </p:txBody>
      </p:sp>
      <p:pic>
        <p:nvPicPr>
          <p:cNvPr id="102" name="Picture 19" descr="nuf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6088" y="963265"/>
            <a:ext cx="731837" cy="731837"/>
          </a:xfrm>
          <a:prstGeom prst="rect">
            <a:avLst/>
          </a:prstGeom>
          <a:noFill/>
        </p:spPr>
      </p:pic>
      <p:pic>
        <p:nvPicPr>
          <p:cNvPr id="103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338" y="1896715"/>
            <a:ext cx="3503612" cy="3479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123728" y="3284983"/>
            <a:ext cx="4752975" cy="2053705"/>
            <a:chOff x="1338" y="2812"/>
            <a:chExt cx="2994" cy="1208"/>
          </a:xfrm>
        </p:grpSpPr>
        <p:sp>
          <p:nvSpPr>
            <p:cNvPr id="105" name="Rectangle 21"/>
            <p:cNvSpPr>
              <a:spLocks noChangeArrowheads="1"/>
            </p:cNvSpPr>
            <p:nvPr/>
          </p:nvSpPr>
          <p:spPr bwMode="auto">
            <a:xfrm>
              <a:off x="3198" y="3521"/>
              <a:ext cx="1134" cy="499"/>
            </a:xfrm>
            <a:prstGeom prst="rect">
              <a:avLst/>
            </a:prstGeom>
            <a:noFill/>
            <a:ln w="38100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22"/>
            <p:cNvSpPr>
              <a:spLocks noChangeShapeType="1"/>
            </p:cNvSpPr>
            <p:nvPr/>
          </p:nvSpPr>
          <p:spPr bwMode="auto">
            <a:xfrm>
              <a:off x="1758" y="2812"/>
              <a:ext cx="1440" cy="697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23"/>
            <p:cNvSpPr>
              <a:spLocks noChangeShapeType="1"/>
            </p:cNvSpPr>
            <p:nvPr/>
          </p:nvSpPr>
          <p:spPr bwMode="auto">
            <a:xfrm>
              <a:off x="1338" y="3748"/>
              <a:ext cx="1875" cy="26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607292" y="1779919"/>
            <a:ext cx="1489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FF00"/>
                </a:solidFill>
              </a:rPr>
              <a:t>I. Efthymiopoulos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64915" y="1822122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66FF66"/>
                </a:solidFill>
              </a:rPr>
              <a:t>E. Wildner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05833" y="456532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CFFFF"/>
                </a:solidFill>
              </a:rPr>
              <a:t>K. Long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01447" y="1395148"/>
            <a:ext cx="1061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C000"/>
                </a:solidFill>
              </a:rPr>
              <a:t>R. Edgecock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9281"/>
            <a:ext cx="9144000" cy="9087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Even at 3σ, SB is 50/50, insufficient; </a:t>
            </a:r>
          </a:p>
          <a:p>
            <a:r>
              <a:rPr lang="en-US" dirty="0" smtClean="0"/>
              <a:t>Neutrino Factory significantly better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23" y="764704"/>
            <a:ext cx="7152771" cy="51125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96" y="44624"/>
            <a:ext cx="3456384" cy="492443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P. Coloma, IDS-NF#</a:t>
            </a:r>
            <a:r>
              <a:rPr lang="de-DE" sz="1400" b="1" dirty="0">
                <a:solidFill>
                  <a:schemeClr val="bg1"/>
                </a:solidFill>
              </a:rPr>
              <a:t>8: </a:t>
            </a:r>
            <a:r>
              <a:rPr lang="de-DE" sz="1400" b="1" dirty="0" smtClean="0">
                <a:solidFill>
                  <a:schemeClr val="bg1"/>
                </a:solidFill>
              </a:rPr>
              <a:t/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100" b="1" dirty="0" smtClean="0">
                <a:solidFill>
                  <a:schemeClr val="bg1"/>
                </a:solidFill>
              </a:rPr>
              <a:t>https</a:t>
            </a:r>
            <a:r>
              <a:rPr lang="de-DE" sz="1100" b="1" dirty="0">
                <a:solidFill>
                  <a:schemeClr val="bg1"/>
                </a:solidFill>
              </a:rPr>
              <a:t>://</a:t>
            </a:r>
            <a:r>
              <a:rPr lang="de-DE" sz="1100" b="1" dirty="0" err="1">
                <a:solidFill>
                  <a:schemeClr val="bg1"/>
                </a:solidFill>
              </a:rPr>
              <a:t>www.ids-nf.org</a:t>
            </a:r>
            <a:r>
              <a:rPr lang="de-DE" sz="1100" b="1" dirty="0">
                <a:solidFill>
                  <a:schemeClr val="bg1"/>
                </a:solidFill>
              </a:rPr>
              <a:t>/</a:t>
            </a:r>
            <a:r>
              <a:rPr lang="de-DE" sz="1100" b="1" dirty="0" err="1">
                <a:solidFill>
                  <a:schemeClr val="bg1"/>
                </a:solidFill>
              </a:rPr>
              <a:t>wiki</a:t>
            </a:r>
            <a:r>
              <a:rPr lang="de-DE" sz="1100" b="1" dirty="0">
                <a:solidFill>
                  <a:schemeClr val="bg1"/>
                </a:solidFill>
              </a:rPr>
              <a:t>/GLA-2012-04-18/</a:t>
            </a:r>
            <a:r>
              <a:rPr lang="de-DE" sz="1100" b="1" dirty="0" smtClean="0">
                <a:solidFill>
                  <a:schemeClr val="bg1"/>
                </a:solidFill>
              </a:rPr>
              <a:t>Agenda</a:t>
            </a:r>
            <a:endParaRPr lang="de-D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3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2349"/>
            <a:ext cx="9144000" cy="13464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T2HK, a case study:</a:t>
            </a:r>
          </a:p>
          <a:p>
            <a:pPr lvl="1"/>
            <a:r>
              <a:rPr lang="en-US" dirty="0" smtClean="0"/>
              <a:t>Narrow-band beam</a:t>
            </a:r>
          </a:p>
          <a:p>
            <a:pPr lvl="1"/>
            <a:r>
              <a:rPr lang="en-US" dirty="0" smtClean="0"/>
              <a:t>Near and far detector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56184"/>
            <a:ext cx="4540480" cy="48691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04864"/>
            <a:ext cx="3625014" cy="35730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75656" y="6093296"/>
            <a:ext cx="2448272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Huber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Mezzetto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Schwetz</a:t>
            </a:r>
            <a:r>
              <a:rPr lang="de-DE" sz="1400" b="1" dirty="0" smtClean="0">
                <a:solidFill>
                  <a:schemeClr val="bg1"/>
                </a:solidFill>
              </a:rPr>
              <a:t>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arXiv:0711.2950v2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1346" y="692696"/>
            <a:ext cx="3757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— critical at large θ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3757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alternatives: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10527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Neutrino Factory offers best precision:</a:t>
            </a:r>
          </a:p>
          <a:p>
            <a:pPr lvl="1"/>
            <a:r>
              <a:rPr lang="en-US" dirty="0" smtClean="0"/>
              <a:t>Issue now is control of systematic effects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562" y="768830"/>
            <a:ext cx="8863789" cy="502050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3992880" y="1489581"/>
            <a:ext cx="166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P. Coloma, A. </a:t>
            </a:r>
            <a:r>
              <a:rPr lang="en-US" sz="1200" b="1" dirty="0" err="1" smtClean="0"/>
              <a:t>Donini</a:t>
            </a:r>
            <a:r>
              <a:rPr lang="en-US" sz="1200" b="1" dirty="0" smtClean="0"/>
              <a:t>, </a:t>
            </a:r>
            <a:br>
              <a:rPr lang="en-US" sz="1200" b="1" dirty="0" smtClean="0"/>
            </a:br>
            <a:r>
              <a:rPr lang="en-US" sz="1200" b="1" dirty="0" smtClean="0"/>
              <a:t>E. Fernandez-Martinez, </a:t>
            </a:r>
            <a:br>
              <a:rPr lang="en-US" sz="1200" b="1" dirty="0" smtClean="0"/>
            </a:br>
            <a:r>
              <a:rPr lang="en-US" sz="1200" b="1" dirty="0" smtClean="0"/>
              <a:t>P. Hernandez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284984"/>
            <a:ext cx="360040" cy="243610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496" y="44624"/>
            <a:ext cx="3456384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P. Coloma, A. </a:t>
            </a:r>
            <a:r>
              <a:rPr lang="de-DE" sz="1400" b="1" dirty="0" err="1" smtClean="0">
                <a:solidFill>
                  <a:schemeClr val="bg1"/>
                </a:solidFill>
              </a:rPr>
              <a:t>Donini</a:t>
            </a:r>
            <a:r>
              <a:rPr lang="de-DE" sz="1400" b="1" dirty="0" smtClean="0">
                <a:solidFill>
                  <a:schemeClr val="bg1"/>
                </a:solidFill>
              </a:rPr>
              <a:t>, IDS-NF#8</a:t>
            </a:r>
            <a:endParaRPr lang="de-D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3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61249"/>
            <a:ext cx="9144000" cy="11967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C2PY: wide-band beam; advantageous</a:t>
            </a:r>
          </a:p>
          <a:p>
            <a:r>
              <a:rPr lang="en-US" dirty="0" smtClean="0"/>
              <a:t>Neutrino Factory best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96" y="44624"/>
            <a:ext cx="3456384" cy="492443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P. Coloma, IDS-NF#</a:t>
            </a:r>
            <a:r>
              <a:rPr lang="de-DE" sz="1400" b="1" dirty="0">
                <a:solidFill>
                  <a:schemeClr val="bg1"/>
                </a:solidFill>
              </a:rPr>
              <a:t>8: </a:t>
            </a:r>
            <a:r>
              <a:rPr lang="de-DE" sz="1400" b="1" dirty="0" smtClean="0">
                <a:solidFill>
                  <a:schemeClr val="bg1"/>
                </a:solidFill>
              </a:rPr>
              <a:t/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100" b="1" dirty="0" smtClean="0">
                <a:solidFill>
                  <a:schemeClr val="bg1"/>
                </a:solidFill>
              </a:rPr>
              <a:t>https</a:t>
            </a:r>
            <a:r>
              <a:rPr lang="de-DE" sz="1100" b="1" dirty="0">
                <a:solidFill>
                  <a:schemeClr val="bg1"/>
                </a:solidFill>
              </a:rPr>
              <a:t>://</a:t>
            </a:r>
            <a:r>
              <a:rPr lang="de-DE" sz="1100" b="1" dirty="0" err="1">
                <a:solidFill>
                  <a:schemeClr val="bg1"/>
                </a:solidFill>
              </a:rPr>
              <a:t>www.ids-nf.org</a:t>
            </a:r>
            <a:r>
              <a:rPr lang="de-DE" sz="1100" b="1" dirty="0">
                <a:solidFill>
                  <a:schemeClr val="bg1"/>
                </a:solidFill>
              </a:rPr>
              <a:t>/</a:t>
            </a:r>
            <a:r>
              <a:rPr lang="de-DE" sz="1100" b="1" dirty="0" err="1">
                <a:solidFill>
                  <a:schemeClr val="bg1"/>
                </a:solidFill>
              </a:rPr>
              <a:t>wiki</a:t>
            </a:r>
            <a:r>
              <a:rPr lang="de-DE" sz="1100" b="1" dirty="0">
                <a:solidFill>
                  <a:schemeClr val="bg1"/>
                </a:solidFill>
              </a:rPr>
              <a:t>/GLA-2012-04-18/</a:t>
            </a:r>
            <a:r>
              <a:rPr lang="de-DE" sz="1100" b="1" dirty="0" smtClean="0">
                <a:solidFill>
                  <a:schemeClr val="bg1"/>
                </a:solidFill>
              </a:rPr>
              <a:t>Agenda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3" y="692696"/>
            <a:ext cx="4105972" cy="37444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2" t="19826" r="3205" b="6209"/>
          <a:stretch/>
        </p:blipFill>
        <p:spPr>
          <a:xfrm>
            <a:off x="4084382" y="2564904"/>
            <a:ext cx="4931782" cy="310063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139952" y="4077072"/>
            <a:ext cx="4824536" cy="100811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Opportunity for </a:t>
            </a:r>
            <a:r>
              <a:rPr lang="en-GB" sz="3200" i="1" u="sng" dirty="0"/>
              <a:t>short </a:t>
            </a:r>
            <a:r>
              <a:rPr lang="en-GB" sz="3200" i="1" u="sng" dirty="0" smtClean="0"/>
              <a:t>term</a:t>
            </a:r>
            <a:r>
              <a:rPr lang="en-GB" sz="3200" dirty="0" smtClean="0"/>
              <a:t> contribution</a:t>
            </a:r>
            <a:endParaRPr lang="en-GB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91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from Stored </a:t>
            </a:r>
            <a:r>
              <a:rPr lang="en-US" dirty="0" err="1" smtClean="0"/>
              <a:t>Muons</a:t>
            </a:r>
            <a:r>
              <a:rPr lang="en-US" dirty="0" smtClean="0"/>
              <a:t>: </a:t>
            </a:r>
            <a:r>
              <a:rPr lang="en-US" dirty="0" err="1" smtClean="0"/>
              <a:t>nuSTORM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80727"/>
            <a:ext cx="4788024" cy="587727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100 kW Target Station</a:t>
            </a:r>
          </a:p>
          <a:p>
            <a:pPr lvl="1"/>
            <a:r>
              <a:rPr lang="en-US" dirty="0"/>
              <a:t>Assume 60 </a:t>
            </a:r>
            <a:r>
              <a:rPr lang="en-US" dirty="0" err="1"/>
              <a:t>GeV</a:t>
            </a:r>
            <a:r>
              <a:rPr lang="en-US" dirty="0"/>
              <a:t> proton</a:t>
            </a:r>
          </a:p>
          <a:p>
            <a:pPr lvl="2"/>
            <a:r>
              <a:rPr lang="en-US" dirty="0" err="1"/>
              <a:t>Fermilab</a:t>
            </a:r>
            <a:r>
              <a:rPr lang="en-US" dirty="0"/>
              <a:t> PIP era</a:t>
            </a:r>
          </a:p>
          <a:p>
            <a:pPr lvl="1"/>
            <a:r>
              <a:rPr lang="en-US" dirty="0"/>
              <a:t>Be target</a:t>
            </a:r>
          </a:p>
          <a:p>
            <a:pPr lvl="2"/>
            <a:r>
              <a:rPr lang="en-US" dirty="0"/>
              <a:t>Optimization on-going</a:t>
            </a:r>
          </a:p>
          <a:p>
            <a:pPr lvl="1"/>
            <a:r>
              <a:rPr lang="en-US" dirty="0"/>
              <a:t>Li Lens or horn collection after target</a:t>
            </a:r>
          </a:p>
          <a:p>
            <a:r>
              <a:rPr lang="en-US" dirty="0"/>
              <a:t>Collection/transport  channel</a:t>
            </a:r>
          </a:p>
          <a:p>
            <a:pPr lvl="1"/>
            <a:r>
              <a:rPr lang="en-US" dirty="0"/>
              <a:t>Two options </a:t>
            </a:r>
          </a:p>
          <a:p>
            <a:pPr lvl="2"/>
            <a:r>
              <a:rPr lang="en-US" dirty="0"/>
              <a:t>Stochastic injection of </a:t>
            </a:r>
            <a:r>
              <a:rPr lang="en-US" dirty="0">
                <a:latin typeface="Symbol" pitchFamily="18" charset="2"/>
              </a:rPr>
              <a:t>p</a:t>
            </a:r>
          </a:p>
          <a:p>
            <a:pPr lvl="2"/>
            <a:r>
              <a:rPr lang="en-US" dirty="0"/>
              <a:t>Kicker with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® m</a:t>
            </a:r>
            <a:r>
              <a:rPr lang="en-US" dirty="0"/>
              <a:t> decay channel</a:t>
            </a:r>
          </a:p>
          <a:p>
            <a:pPr lvl="2"/>
            <a:r>
              <a:rPr lang="en-US" dirty="0">
                <a:solidFill>
                  <a:schemeClr val="accent3"/>
                </a:solidFill>
              </a:rPr>
              <a:t>At present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chemeClr val="accent3"/>
                </a:solidFill>
              </a:rPr>
              <a:t> considering simultaneous collection of both signs </a:t>
            </a:r>
          </a:p>
          <a:p>
            <a:r>
              <a:rPr lang="en-US" dirty="0"/>
              <a:t>Decay ring</a:t>
            </a:r>
          </a:p>
          <a:p>
            <a:pPr lvl="1"/>
            <a:r>
              <a:rPr lang="en-US" dirty="0"/>
              <a:t>Large aperture FODO</a:t>
            </a:r>
          </a:p>
          <a:p>
            <a:pPr lvl="1"/>
            <a:r>
              <a:rPr lang="en-US" dirty="0"/>
              <a:t>Racetrack FFAG</a:t>
            </a:r>
          </a:p>
          <a:p>
            <a:pPr lvl="1"/>
            <a:r>
              <a:rPr lang="en-US" dirty="0"/>
              <a:t>Instrumentation	</a:t>
            </a:r>
          </a:p>
          <a:p>
            <a:pPr lvl="2"/>
            <a:r>
              <a:rPr lang="en-US" dirty="0"/>
              <a:t>BCTs, mag-Spec in arc, </a:t>
            </a:r>
            <a:r>
              <a:rPr lang="en-US" dirty="0" err="1" smtClean="0"/>
              <a:t>polarimeter</a:t>
            </a:r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592199" y="2297072"/>
            <a:ext cx="5832649" cy="2911929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84168" y="888975"/>
            <a:ext cx="1368152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b="1" dirty="0" smtClean="0"/>
              <a:t>Bross, et al</a:t>
            </a:r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405536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12" y="836712"/>
            <a:ext cx="6351240" cy="306014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56" y="4221088"/>
            <a:ext cx="2208356" cy="22542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57078"/>
            <a:ext cx="3163850" cy="2337198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83696" y="4077072"/>
            <a:ext cx="3352800" cy="2543944"/>
          </a:xfrm>
          <a:ln w="28575" cmpd="sng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174625" indent="-174625"/>
            <a:r>
              <a:rPr lang="en-US" sz="1800" dirty="0" smtClean="0"/>
              <a:t>Magnetized Iron</a:t>
            </a:r>
          </a:p>
          <a:p>
            <a:pPr marL="361950" lvl="1" indent="-166688"/>
            <a:r>
              <a:rPr lang="en-US" sz="1600" dirty="0" smtClean="0"/>
              <a:t>1 </a:t>
            </a:r>
            <a:r>
              <a:rPr lang="en-US" sz="1600" dirty="0" err="1" smtClean="0"/>
              <a:t>kT</a:t>
            </a:r>
            <a:r>
              <a:rPr lang="en-US" sz="1600" dirty="0" smtClean="0"/>
              <a:t>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volume </a:t>
            </a:r>
          </a:p>
          <a:p>
            <a:pPr marL="536575" lvl="2" indent="-166688"/>
            <a:r>
              <a:rPr lang="en-US" sz="1400" dirty="0" smtClean="0"/>
              <a:t>Following MINOS ND ME design</a:t>
            </a:r>
          </a:p>
          <a:p>
            <a:pPr marL="536575" lvl="2" indent="-166688"/>
            <a:r>
              <a:rPr lang="en-US" sz="1400" dirty="0" smtClean="0"/>
              <a:t>1 cm Fe plate</a:t>
            </a:r>
          </a:p>
          <a:p>
            <a:pPr marL="536575" lvl="2" indent="-166688"/>
            <a:r>
              <a:rPr lang="en-US" sz="1400" dirty="0" smtClean="0"/>
              <a:t>5 m diameter</a:t>
            </a:r>
          </a:p>
          <a:p>
            <a:pPr marL="361950" lvl="1" indent="-166688"/>
            <a:r>
              <a:rPr lang="en-US" sz="1600" dirty="0" smtClean="0"/>
              <a:t>Utilize superconducting transmission line for excitation</a:t>
            </a:r>
          </a:p>
          <a:p>
            <a:pPr marL="536575" lvl="2" indent="-166688"/>
            <a:r>
              <a:rPr lang="en-US" sz="1400" dirty="0" smtClean="0"/>
              <a:t>Developed 10 years ago for VLHC</a:t>
            </a:r>
          </a:p>
          <a:p>
            <a:pPr marL="361950" lvl="1" indent="-166688"/>
            <a:r>
              <a:rPr lang="en-US" sz="1600" dirty="0" smtClean="0"/>
              <a:t>Extruded scintillator +</a:t>
            </a:r>
            <a:r>
              <a:rPr lang="en-US" sz="1600" dirty="0" err="1" smtClean="0"/>
              <a:t>SiPM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982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Sensitivity: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380"/>
            <a:ext cx="5120049" cy="3339667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4754" y="3140968"/>
            <a:ext cx="5599545" cy="3540889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03848" y="188640"/>
            <a:ext cx="1800200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de-DE" sz="1400" b="1" dirty="0" smtClean="0"/>
              <a:t>Tunnel, </a:t>
            </a:r>
            <a:r>
              <a:rPr lang="de-DE" sz="1400" b="1" dirty="0" err="1" smtClean="0"/>
              <a:t>appearance</a:t>
            </a:r>
            <a:endParaRPr lang="de-DE" sz="1100" b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47864" y="6289575"/>
            <a:ext cx="2232248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b="1" dirty="0" smtClean="0"/>
              <a:t>Winter, </a:t>
            </a:r>
            <a:r>
              <a:rPr lang="de-DE" sz="1400" b="1" dirty="0" err="1" smtClean="0"/>
              <a:t>disappearance</a:t>
            </a:r>
            <a:endParaRPr lang="de-DE" sz="1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0348" y="882585"/>
            <a:ext cx="1846028" cy="1754327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Sterile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neutrino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17572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Unique opportunity to measure electron-neutrino cross sections</a:t>
            </a:r>
          </a:p>
          <a:p>
            <a:r>
              <a:rPr lang="en-US" dirty="0" smtClean="0"/>
              <a:t>Also, measure </a:t>
            </a:r>
            <a:r>
              <a:rPr lang="en-US" dirty="0" err="1" smtClean="0"/>
              <a:t>muon</a:t>
            </a:r>
            <a:r>
              <a:rPr lang="en-US" dirty="0" smtClean="0"/>
              <a:t>-neutrino cross sections</a:t>
            </a:r>
          </a:p>
          <a:p>
            <a:r>
              <a:rPr lang="en-US" dirty="0" smtClean="0"/>
              <a:t>Full set of neutrino-scattering physics:</a:t>
            </a:r>
          </a:p>
          <a:p>
            <a:pPr lvl="1"/>
            <a:r>
              <a:rPr lang="en-US" dirty="0" smtClean="0"/>
              <a:t>QCD</a:t>
            </a:r>
          </a:p>
          <a:p>
            <a:pPr lvl="1"/>
            <a:r>
              <a:rPr lang="en-US" dirty="0" smtClean="0"/>
              <a:t>Structure functions &amp; </a:t>
            </a:r>
            <a:br>
              <a:rPr lang="en-US" dirty="0" smtClean="0"/>
            </a:br>
            <a:r>
              <a:rPr lang="en-US" dirty="0" smtClean="0"/>
              <a:t>form factors</a:t>
            </a:r>
          </a:p>
          <a:p>
            <a:pPr lvl="1"/>
            <a:r>
              <a:rPr lang="en-US" dirty="0" smtClean="0"/>
              <a:t>Electroweak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Concept for detector:</a:t>
            </a:r>
          </a:p>
          <a:p>
            <a:pPr lvl="1"/>
            <a:r>
              <a:rPr lang="en-US" dirty="0"/>
              <a:t>Straw tracker,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 </a:t>
            </a:r>
            <a:r>
              <a:rPr lang="en-US" dirty="0" err="1"/>
              <a:t>Calor</a:t>
            </a:r>
            <a:r>
              <a:rPr lang="en-US" dirty="0"/>
              <a:t>, TRD and </a:t>
            </a:r>
            <a:br>
              <a:rPr lang="en-US" dirty="0"/>
            </a:b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</a:t>
            </a:r>
            <a:r>
              <a:rPr lang="en-US" dirty="0"/>
              <a:t>spectrometer</a:t>
            </a:r>
          </a:p>
          <a:p>
            <a:pPr lvl="1"/>
            <a:r>
              <a:rPr lang="en-US" dirty="0"/>
              <a:t>Meets all needs for ND</a:t>
            </a:r>
          </a:p>
          <a:p>
            <a:pPr lvl="1"/>
            <a:r>
              <a:rPr lang="en-US" dirty="0"/>
              <a:t>Detector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exists</a:t>
            </a:r>
            <a:endParaRPr lang="en-US" dirty="0"/>
          </a:p>
          <a:p>
            <a:pPr lvl="1"/>
            <a:r>
              <a:rPr lang="en-US" dirty="0" err="1" smtClean="0"/>
              <a:t>Costed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2678"/>
            <a:ext cx="4734252" cy="475907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11960" y="6309320"/>
            <a:ext cx="2232248" cy="307777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Mishra</a:t>
            </a:r>
            <a:r>
              <a:rPr lang="de-DE" sz="1400" b="1" dirty="0" smtClean="0"/>
              <a:t>, IDS-NF#8</a:t>
            </a:r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288173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16674"/>
            <a:ext cx="9144000" cy="64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98826" y="2739822"/>
            <a:ext cx="32575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9253" y="2564904"/>
            <a:ext cx="31146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674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Prologue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Long term perspectives for novel neutrino sources: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2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3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1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Measurement of θ</a:t>
            </a:r>
            <a:r>
              <a:rPr lang="en-GB" baseline="-25000" dirty="0"/>
              <a:t>13</a:t>
            </a:r>
            <a:r>
              <a:rPr lang="en-GB" dirty="0"/>
              <a:t> emphasises:</a:t>
            </a:r>
          </a:p>
          <a:p>
            <a:pPr marL="857250" lvl="1" indent="-457200"/>
            <a:r>
              <a:rPr lang="en-GB" dirty="0"/>
              <a:t>5σ discovery sensitivity:</a:t>
            </a:r>
          </a:p>
          <a:p>
            <a:pPr marL="1257300" lvl="2" indent="-457200"/>
            <a:r>
              <a:rPr lang="en-GB" dirty="0"/>
              <a:t>Mass hierarchy;</a:t>
            </a:r>
          </a:p>
          <a:p>
            <a:pPr marL="1257300" lvl="2" indent="-457200"/>
            <a:r>
              <a:rPr lang="en-GB" dirty="0"/>
              <a:t>CP-invariance </a:t>
            </a:r>
            <a:r>
              <a:rPr lang="en-GB" dirty="0" smtClean="0"/>
              <a:t>violation;</a:t>
            </a:r>
            <a:endParaRPr lang="en-GB" dirty="0"/>
          </a:p>
          <a:p>
            <a:pPr marL="857250" lvl="1" indent="-457200"/>
            <a:r>
              <a:rPr lang="en-GB" dirty="0"/>
              <a:t>Precision measurement of neutrino </a:t>
            </a:r>
            <a:r>
              <a:rPr lang="en-GB" dirty="0" smtClean="0"/>
              <a:t>oscillations</a:t>
            </a:r>
            <a:endParaRPr lang="en-GB" dirty="0"/>
          </a:p>
          <a:p>
            <a:r>
              <a:rPr lang="en-US" dirty="0" smtClean="0"/>
              <a:t>Beta-beam:</a:t>
            </a:r>
          </a:p>
          <a:p>
            <a:pPr lvl="1"/>
            <a:r>
              <a:rPr lang="en-US" dirty="0" smtClean="0"/>
              <a:t>Sensitivity and precision competitive with super-beams</a:t>
            </a:r>
          </a:p>
          <a:p>
            <a:pPr lvl="1"/>
            <a:r>
              <a:rPr lang="en-US" dirty="0" smtClean="0"/>
              <a:t>Baseline:</a:t>
            </a:r>
          </a:p>
          <a:p>
            <a:pPr lvl="2"/>
            <a:r>
              <a:rPr lang="en-US" baseline="30000" dirty="0" smtClean="0"/>
              <a:t>6</a:t>
            </a:r>
            <a:r>
              <a:rPr lang="en-US" dirty="0" smtClean="0"/>
              <a:t>He production rate sufficient; </a:t>
            </a:r>
            <a:r>
              <a:rPr lang="en-US" baseline="30000" dirty="0" smtClean="0"/>
              <a:t>18</a:t>
            </a:r>
            <a:r>
              <a:rPr lang="en-US" dirty="0" smtClean="0"/>
              <a:t>Ne production under-study </a:t>
            </a:r>
            <a:r>
              <a:rPr lang="en-US" sz="2600" dirty="0" smtClean="0"/>
              <a:t>(CERN &amp; LPSC)</a:t>
            </a:r>
          </a:p>
          <a:p>
            <a:pPr lvl="2"/>
            <a:r>
              <a:rPr lang="en-US" baseline="30000" dirty="0" smtClean="0"/>
              <a:t>7</a:t>
            </a:r>
            <a:r>
              <a:rPr lang="en-US" dirty="0" smtClean="0"/>
              <a:t>Li(</a:t>
            </a:r>
            <a:r>
              <a:rPr lang="en-US" dirty="0" err="1"/>
              <a:t>d,p</a:t>
            </a:r>
            <a:r>
              <a:rPr lang="en-US" dirty="0" smtClean="0"/>
              <a:t>)</a:t>
            </a:r>
            <a:r>
              <a:rPr lang="en-US" baseline="30000" dirty="0" smtClean="0"/>
              <a:t>8</a:t>
            </a:r>
            <a:r>
              <a:rPr lang="en-US" dirty="0"/>
              <a:t>Li and </a:t>
            </a:r>
            <a:r>
              <a:rPr lang="en-US" baseline="30000" dirty="0" smtClean="0"/>
              <a:t>6</a:t>
            </a:r>
            <a:r>
              <a:rPr lang="en-US" dirty="0" smtClean="0"/>
              <a:t>Li(</a:t>
            </a:r>
            <a:r>
              <a:rPr lang="en-US" baseline="30000" dirty="0"/>
              <a:t>3</a:t>
            </a:r>
            <a:r>
              <a:rPr lang="en-US" dirty="0"/>
              <a:t>He,n</a:t>
            </a:r>
            <a:r>
              <a:rPr lang="en-US" dirty="0" smtClean="0"/>
              <a:t>)</a:t>
            </a:r>
            <a:r>
              <a:rPr lang="en-US" baseline="30000" dirty="0" smtClean="0"/>
              <a:t>8</a:t>
            </a:r>
            <a:r>
              <a:rPr lang="en-US" dirty="0" smtClean="0"/>
              <a:t>B under study </a:t>
            </a:r>
            <a:r>
              <a:rPr lang="en-US" sz="2600" dirty="0" smtClean="0"/>
              <a:t>(Aachen, CERN, GSI, </a:t>
            </a:r>
            <a:r>
              <a:rPr lang="en-US" sz="2600" dirty="0" err="1" smtClean="0"/>
              <a:t>Legnaro</a:t>
            </a:r>
            <a:r>
              <a:rPr lang="en-US" sz="2600" dirty="0" smtClean="0"/>
              <a:t>, UCL, Argonne)</a:t>
            </a:r>
            <a:endParaRPr lang="en-US" dirty="0"/>
          </a:p>
          <a:p>
            <a:pPr lvl="2"/>
            <a:r>
              <a:rPr lang="en-US" dirty="0" smtClean="0"/>
              <a:t>Conceptual design, including costing, will be published in </a:t>
            </a:r>
            <a:r>
              <a:rPr lang="en-US" dirty="0" err="1" smtClean="0"/>
              <a:t>EUROnu</a:t>
            </a:r>
            <a:r>
              <a:rPr lang="en-US" dirty="0" smtClean="0"/>
              <a:t> final report</a:t>
            </a:r>
          </a:p>
          <a:p>
            <a:r>
              <a:rPr lang="en-US" dirty="0" smtClean="0"/>
              <a:t>Neutrino Factory:</a:t>
            </a:r>
          </a:p>
          <a:p>
            <a:pPr lvl="1"/>
            <a:r>
              <a:rPr lang="en-GB" dirty="0" smtClean="0"/>
              <a:t>Unique; meeting </a:t>
            </a:r>
            <a:r>
              <a:rPr lang="en-GB" dirty="0"/>
              <a:t>the “5σ” </a:t>
            </a:r>
            <a:r>
              <a:rPr lang="en-GB" dirty="0" smtClean="0"/>
              <a:t>sensitivity and </a:t>
            </a:r>
            <a:r>
              <a:rPr lang="en-GB" dirty="0"/>
              <a:t>precision goals;</a:t>
            </a:r>
          </a:p>
          <a:p>
            <a:pPr lvl="1"/>
            <a:r>
              <a:rPr lang="en-GB" dirty="0"/>
              <a:t>Mature</a:t>
            </a:r>
            <a:r>
              <a:rPr lang="en-GB" dirty="0" smtClean="0"/>
              <a:t>:</a:t>
            </a:r>
          </a:p>
          <a:p>
            <a:pPr lvl="2"/>
            <a:r>
              <a:rPr lang="en-GB" dirty="0" smtClean="0"/>
              <a:t>Key hardware issues addressed, or being addressed by R&amp;D programmes;</a:t>
            </a:r>
          </a:p>
          <a:p>
            <a:pPr lvl="2"/>
            <a:r>
              <a:rPr lang="en-GB" dirty="0" smtClean="0"/>
              <a:t>Conceptual design documented in IDS-NF IDR</a:t>
            </a:r>
          </a:p>
          <a:p>
            <a:pPr lvl="3"/>
            <a:r>
              <a:rPr lang="en-GB" dirty="0" smtClean="0"/>
              <a:t>Costing in preparation for </a:t>
            </a:r>
            <a:r>
              <a:rPr lang="en-GB" dirty="0" err="1" smtClean="0"/>
              <a:t>EUROnu</a:t>
            </a:r>
            <a:r>
              <a:rPr lang="en-GB" dirty="0" smtClean="0"/>
              <a:t> final report and IDS-NF RDR</a:t>
            </a:r>
            <a:endParaRPr lang="en-GB" dirty="0"/>
          </a:p>
          <a:p>
            <a:pPr lvl="1"/>
            <a:r>
              <a:rPr lang="en-GB" dirty="0" smtClean="0"/>
              <a:t>Outstanding opportunity to contribute in the short term: </a:t>
            </a:r>
            <a:r>
              <a:rPr lang="en-GB" dirty="0" err="1" smtClean="0"/>
              <a:t>nuSTORM</a:t>
            </a:r>
            <a:endParaRPr lang="en-GB" dirty="0"/>
          </a:p>
          <a:p>
            <a:pPr lvl="3"/>
            <a:r>
              <a:rPr lang="en-GB" dirty="0"/>
              <a:t>Essential cross section measurements;</a:t>
            </a:r>
          </a:p>
          <a:p>
            <a:pPr lvl="3"/>
            <a:r>
              <a:rPr lang="en-GB" dirty="0"/>
              <a:t>Sterile-neutrino search</a:t>
            </a:r>
          </a:p>
          <a:p>
            <a:pPr lvl="1"/>
            <a:r>
              <a:rPr lang="en-GB" dirty="0" smtClean="0"/>
              <a:t>Incremental approach to full Neutrino Factory conceivable</a:t>
            </a:r>
          </a:p>
          <a:p>
            <a:endParaRPr lang="en-GB" dirty="0"/>
          </a:p>
          <a:p>
            <a:r>
              <a:rPr lang="en-GB" dirty="0" smtClean="0"/>
              <a:t>Altogether, an exciting programme!</a:t>
            </a:r>
          </a:p>
        </p:txBody>
      </p:sp>
    </p:spTree>
    <p:extLst>
      <p:ext uri="{BB962C8B-B14F-4D97-AF65-F5344CB8AC3E}">
        <p14:creationId xmlns:p14="http://schemas.microsoft.com/office/powerpoint/2010/main" val="33077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Standard Neutrino Model: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5628" y="1722977"/>
            <a:ext cx="5434012" cy="5037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652120" y="1916832"/>
            <a:ext cx="349188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>
                <a:solidFill>
                  <a:prstClr val="white"/>
                </a:solidFill>
                <a:latin typeface="Calibri"/>
                <a:cs typeface="+mn-cs"/>
              </a:rPr>
              <a:t>Global </a:t>
            </a:r>
            <a:r>
              <a:rPr lang="en-GB" sz="2000" b="1" dirty="0" smtClean="0">
                <a:solidFill>
                  <a:prstClr val="white"/>
                </a:solidFill>
                <a:latin typeface="Calibri"/>
                <a:cs typeface="+mn-cs"/>
              </a:rPr>
              <a:t>analysis, including T2K </a:t>
            </a:r>
            <a:r>
              <a:rPr lang="en-GB" sz="2000" b="1" dirty="0">
                <a:solidFill>
                  <a:prstClr val="white"/>
                </a:solidFill>
                <a:latin typeface="Calibri"/>
                <a:cs typeface="+mn-cs"/>
              </a:rPr>
              <a:t>and MINOS </a:t>
            </a:r>
            <a:r>
              <a:rPr lang="en-GB" sz="2000" b="1" dirty="0" smtClean="0">
                <a:solidFill>
                  <a:prstClr val="white"/>
                </a:solidFill>
                <a:latin typeface="Calibri"/>
                <a:cs typeface="+mn-cs"/>
              </a:rPr>
              <a:t>data:</a:t>
            </a:r>
          </a:p>
          <a:p>
            <a:pPr marL="627063" lvl="1" indent="-266700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GB" sz="1600" b="1" dirty="0" smtClean="0">
                <a:solidFill>
                  <a:srgbClr val="FFC000"/>
                </a:solidFill>
                <a:latin typeface="Calibri"/>
              </a:rPr>
              <a:t>E</a:t>
            </a:r>
            <a:r>
              <a:rPr lang="en-GB" sz="1600" b="1" dirty="0" smtClean="0">
                <a:solidFill>
                  <a:srgbClr val="FFC000"/>
                </a:solidFill>
                <a:latin typeface="Calibri"/>
                <a:cs typeface="+mn-cs"/>
              </a:rPr>
              <a:t>vidence </a:t>
            </a:r>
            <a:r>
              <a:rPr lang="en-GB" sz="1600" b="1" dirty="0">
                <a:solidFill>
                  <a:srgbClr val="FFC000"/>
                </a:solidFill>
                <a:latin typeface="Calibri"/>
                <a:cs typeface="+mn-cs"/>
              </a:rPr>
              <a:t>for </a:t>
            </a:r>
            <a:r>
              <a:rPr lang="el-GR" sz="1600" b="1" dirty="0">
                <a:solidFill>
                  <a:srgbClr val="FFC000"/>
                </a:solidFill>
                <a:latin typeface="Calibri"/>
                <a:cs typeface="+mn-cs"/>
              </a:rPr>
              <a:t>θ</a:t>
            </a:r>
            <a:r>
              <a:rPr lang="en-GB" sz="1600" b="1" baseline="-25000" dirty="0">
                <a:solidFill>
                  <a:srgbClr val="FFC000"/>
                </a:solidFill>
                <a:latin typeface="Calibri"/>
                <a:cs typeface="+mn-cs"/>
              </a:rPr>
              <a:t>13</a:t>
            </a:r>
            <a:r>
              <a:rPr lang="en-GB" sz="1600" b="1" dirty="0">
                <a:solidFill>
                  <a:srgbClr val="FFC000"/>
                </a:solidFill>
                <a:latin typeface="Calibri"/>
                <a:cs typeface="+mn-cs"/>
              </a:rPr>
              <a:t> &gt; 0 at 3</a:t>
            </a:r>
            <a:r>
              <a:rPr lang="el-GR" sz="1600" b="1" dirty="0" smtClean="0">
                <a:solidFill>
                  <a:srgbClr val="FFC000"/>
                </a:solidFill>
                <a:latin typeface="Calibri"/>
                <a:cs typeface="+mn-cs"/>
              </a:rPr>
              <a:t>σ</a:t>
            </a:r>
            <a:endParaRPr lang="en-GB" sz="20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cs typeface="+mn-cs"/>
              </a:rPr>
              <a:t>Exciting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+mn-cs"/>
              </a:rPr>
              <a:t>new data!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GB" sz="20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cs typeface="+mn-cs"/>
              </a:rPr>
              <a:t>If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+mn-cs"/>
              </a:rPr>
              <a:t>confirmed, makes discovery of CP </a:t>
            </a:r>
            <a:r>
              <a:rPr lang="en-GB" sz="2000" b="1" dirty="0" smtClean="0">
                <a:solidFill>
                  <a:schemeClr val="bg1"/>
                </a:solidFill>
                <a:latin typeface="+mn-lt"/>
                <a:cs typeface="+mn-cs"/>
              </a:rPr>
              <a:t>violation possible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+mn-cs"/>
              </a:rPr>
              <a:t>: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1600" b="1" dirty="0">
                <a:solidFill>
                  <a:srgbClr val="FFC000"/>
                </a:solidFill>
                <a:latin typeface="+mn-lt"/>
                <a:cs typeface="+mn-cs"/>
              </a:rPr>
              <a:t>Almost certainly at </a:t>
            </a:r>
            <a:r>
              <a:rPr lang="en-GB" sz="1600" b="1" dirty="0" smtClean="0">
                <a:solidFill>
                  <a:srgbClr val="FFC000"/>
                </a:solidFill>
                <a:latin typeface="+mn-lt"/>
                <a:cs typeface="+mn-cs"/>
              </a:rPr>
              <a:t>the Neutrino </a:t>
            </a:r>
            <a:r>
              <a:rPr lang="en-GB" sz="1600" b="1" dirty="0">
                <a:solidFill>
                  <a:srgbClr val="FFC000"/>
                </a:solidFill>
                <a:latin typeface="+mn-lt"/>
                <a:cs typeface="+mn-cs"/>
              </a:rPr>
              <a:t>Factory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Increases motivation for precision determination of parameters and search for “non-standard effects”</a:t>
            </a:r>
            <a:endParaRPr lang="en-GB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3573016"/>
            <a:ext cx="1287597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latin typeface="+mn-lt"/>
                <a:cs typeface="+mn-cs"/>
              </a:rPr>
              <a:t>Fogli, </a:t>
            </a:r>
            <a:r>
              <a:rPr lang="en-GB" sz="1050" b="1" dirty="0" err="1">
                <a:latin typeface="+mn-lt"/>
                <a:cs typeface="+mn-cs"/>
              </a:rPr>
              <a:t>Lisi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Marrone</a:t>
            </a:r>
            <a:r>
              <a:rPr lang="en-GB" sz="1050" b="1" dirty="0">
                <a:latin typeface="+mn-lt"/>
                <a:cs typeface="+mn-cs"/>
              </a:rPr>
              <a:t>,</a:t>
            </a:r>
            <a:br>
              <a:rPr lang="en-GB" sz="1050" b="1" dirty="0">
                <a:latin typeface="+mn-lt"/>
                <a:cs typeface="+mn-cs"/>
              </a:rPr>
            </a:br>
            <a:r>
              <a:rPr lang="en-GB" sz="1050" b="1" dirty="0">
                <a:latin typeface="+mn-lt"/>
                <a:cs typeface="+mn-cs"/>
              </a:rPr>
              <a:t>Palazzo, </a:t>
            </a:r>
            <a:r>
              <a:rPr lang="en-GB" sz="1050" b="1" dirty="0" err="1" smtClean="0">
                <a:latin typeface="+mn-lt"/>
                <a:cs typeface="+mn-cs"/>
              </a:rPr>
              <a:t>Rotunno</a:t>
            </a:r>
            <a:endParaRPr lang="en-GB" sz="1050" b="1" dirty="0" smtClean="0"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 smtClean="0"/>
              <a:t>[2011]</a:t>
            </a:r>
            <a:endParaRPr lang="en-GB" sz="1050" b="1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5" y="21102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NNN11</a:t>
            </a:r>
          </a:p>
        </p:txBody>
      </p:sp>
      <p:sp>
        <p:nvSpPr>
          <p:cNvPr id="2" name="Rectangle 1"/>
          <p:cNvSpPr/>
          <p:nvPr/>
        </p:nvSpPr>
        <p:spPr>
          <a:xfrm>
            <a:off x="5652120" y="4581128"/>
            <a:ext cx="3491880" cy="2276872"/>
          </a:xfrm>
          <a:prstGeom prst="rect">
            <a:avLst/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Daya</a:t>
            </a:r>
            <a:r>
              <a:rPr lang="en-GB" dirty="0" smtClean="0"/>
              <a:t> Bay and RENO:</a:t>
            </a:r>
            <a:endParaRPr lang="en-GB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31" y="75940"/>
            <a:ext cx="3017971" cy="2485564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712" y="698849"/>
            <a:ext cx="2507011" cy="249625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692" y="1011093"/>
            <a:ext cx="3299769" cy="2508636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7378" y="3769539"/>
            <a:ext cx="2562682" cy="246767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7501" y="3626950"/>
            <a:ext cx="3283194" cy="3066861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41" y="3172467"/>
            <a:ext cx="3030116" cy="115822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648" y="4797152"/>
            <a:ext cx="2838473" cy="11924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628" y="6087902"/>
            <a:ext cx="2861790" cy="4646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Standard Neutrino Model: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652120" y="1916832"/>
            <a:ext cx="349188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>
                <a:solidFill>
                  <a:prstClr val="white"/>
                </a:solidFill>
                <a:latin typeface="Calibri"/>
                <a:cs typeface="+mn-cs"/>
              </a:rPr>
              <a:t>Global </a:t>
            </a:r>
            <a:r>
              <a:rPr lang="en-GB" sz="2000" b="1" dirty="0" smtClean="0">
                <a:solidFill>
                  <a:prstClr val="white"/>
                </a:solidFill>
                <a:latin typeface="Calibri"/>
                <a:cs typeface="+mn-cs"/>
              </a:rPr>
              <a:t>analysis, including T2K </a:t>
            </a:r>
            <a:r>
              <a:rPr lang="en-GB" sz="2000" b="1" dirty="0">
                <a:solidFill>
                  <a:prstClr val="white"/>
                </a:solidFill>
                <a:latin typeface="Calibri"/>
                <a:cs typeface="+mn-cs"/>
              </a:rPr>
              <a:t>and MINOS </a:t>
            </a:r>
            <a:r>
              <a:rPr lang="en-GB" sz="2000" b="1" dirty="0" smtClean="0">
                <a:solidFill>
                  <a:prstClr val="white"/>
                </a:solidFill>
                <a:latin typeface="Calibri"/>
                <a:cs typeface="+mn-cs"/>
              </a:rPr>
              <a:t>data:</a:t>
            </a:r>
          </a:p>
          <a:p>
            <a:pPr marL="627063" lvl="1" indent="-266700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GB" sz="1600" b="1" dirty="0" smtClean="0">
                <a:solidFill>
                  <a:srgbClr val="FFC000"/>
                </a:solidFill>
                <a:latin typeface="Calibri"/>
              </a:rPr>
              <a:t>E</a:t>
            </a:r>
            <a:r>
              <a:rPr lang="en-GB" sz="1600" b="1" dirty="0" smtClean="0">
                <a:solidFill>
                  <a:srgbClr val="FFC000"/>
                </a:solidFill>
                <a:latin typeface="Calibri"/>
                <a:cs typeface="+mn-cs"/>
              </a:rPr>
              <a:t>vidence </a:t>
            </a:r>
            <a:r>
              <a:rPr lang="en-GB" sz="1600" b="1" dirty="0">
                <a:solidFill>
                  <a:srgbClr val="FFC000"/>
                </a:solidFill>
                <a:latin typeface="Calibri"/>
                <a:cs typeface="+mn-cs"/>
              </a:rPr>
              <a:t>for </a:t>
            </a:r>
            <a:r>
              <a:rPr lang="el-GR" sz="1600" b="1" dirty="0">
                <a:solidFill>
                  <a:srgbClr val="FFC000"/>
                </a:solidFill>
                <a:latin typeface="Calibri"/>
                <a:cs typeface="+mn-cs"/>
              </a:rPr>
              <a:t>θ</a:t>
            </a:r>
            <a:r>
              <a:rPr lang="en-GB" sz="1600" b="1" baseline="-25000" dirty="0">
                <a:solidFill>
                  <a:srgbClr val="FFC000"/>
                </a:solidFill>
                <a:latin typeface="Calibri"/>
                <a:cs typeface="+mn-cs"/>
              </a:rPr>
              <a:t>13</a:t>
            </a:r>
            <a:r>
              <a:rPr lang="en-GB" sz="1600" b="1" dirty="0">
                <a:solidFill>
                  <a:srgbClr val="FFC000"/>
                </a:solidFill>
                <a:latin typeface="Calibri"/>
                <a:cs typeface="+mn-cs"/>
              </a:rPr>
              <a:t> &gt; 0 at 3</a:t>
            </a:r>
            <a:r>
              <a:rPr lang="el-GR" sz="1600" b="1" dirty="0" smtClean="0">
                <a:solidFill>
                  <a:srgbClr val="FFC000"/>
                </a:solidFill>
                <a:latin typeface="Calibri"/>
                <a:cs typeface="+mn-cs"/>
              </a:rPr>
              <a:t>σ</a:t>
            </a:r>
            <a:endParaRPr lang="en-GB" sz="20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n-lt"/>
                <a:cs typeface="+mn-cs"/>
              </a:rPr>
              <a:t>Exciting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+mn-cs"/>
              </a:rPr>
              <a:t>new data!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GB" sz="20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C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  <a:cs typeface="+mn-cs"/>
              </a:rPr>
              <a:t>onfirmed!</a:t>
            </a:r>
            <a:br>
              <a:rPr lang="en-GB" sz="2000" b="1" dirty="0" smtClean="0">
                <a:solidFill>
                  <a:srgbClr val="FF0000"/>
                </a:solidFill>
                <a:latin typeface="+mn-lt"/>
                <a:cs typeface="+mn-cs"/>
              </a:rPr>
            </a:br>
            <a:r>
              <a:rPr lang="en-GB" sz="2000" b="1" dirty="0" smtClean="0">
                <a:solidFill>
                  <a:srgbClr val="FF0000"/>
                </a:solidFill>
                <a:latin typeface="+mn-lt"/>
                <a:cs typeface="+mn-cs"/>
              </a:rPr>
              <a:t>discovery </a:t>
            </a:r>
            <a:r>
              <a:rPr lang="en-GB" sz="2000" b="1" dirty="0">
                <a:solidFill>
                  <a:srgbClr val="FF0000"/>
                </a:solidFill>
                <a:latin typeface="+mn-lt"/>
                <a:cs typeface="+mn-cs"/>
              </a:rPr>
              <a:t>of CP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  <a:cs typeface="+mn-cs"/>
              </a:rPr>
              <a:t>violation possible</a:t>
            </a:r>
            <a:r>
              <a:rPr lang="en-GB" sz="2000" b="1" dirty="0">
                <a:solidFill>
                  <a:srgbClr val="FF0000"/>
                </a:solidFill>
                <a:latin typeface="+mn-lt"/>
                <a:cs typeface="+mn-cs"/>
              </a:rPr>
              <a:t>: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1600" b="1" dirty="0">
                <a:solidFill>
                  <a:srgbClr val="FFC000"/>
                </a:solidFill>
                <a:latin typeface="+mn-lt"/>
                <a:cs typeface="+mn-cs"/>
              </a:rPr>
              <a:t>Almost certainly at </a:t>
            </a:r>
            <a:r>
              <a:rPr lang="en-GB" sz="1600" b="1" dirty="0" smtClean="0">
                <a:solidFill>
                  <a:srgbClr val="FFC000"/>
                </a:solidFill>
                <a:latin typeface="+mn-lt"/>
                <a:cs typeface="+mn-cs"/>
              </a:rPr>
              <a:t>the Neutrino </a:t>
            </a:r>
            <a:r>
              <a:rPr lang="en-GB" sz="1600" b="1" dirty="0">
                <a:solidFill>
                  <a:srgbClr val="FFC000"/>
                </a:solidFill>
                <a:latin typeface="+mn-lt"/>
                <a:cs typeface="+mn-cs"/>
              </a:rPr>
              <a:t>Factory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Increases motivation for precision determination of parameters and search for “non-standard effects”</a:t>
            </a:r>
            <a:endParaRPr lang="en-GB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281" y="1677379"/>
            <a:ext cx="55149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results: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996" y="692696"/>
            <a:ext cx="4308500" cy="604867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6732240" y="1196752"/>
            <a:ext cx="16209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arXiv:1111.330</a:t>
            </a:r>
            <a:br>
              <a:rPr lang="en-US" b="1" dirty="0" smtClean="0"/>
            </a:br>
            <a:r>
              <a:rPr lang="en-US" b="1" dirty="0" smtClean="0"/>
              <a:t>Machado et al.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2200" y="2060848"/>
            <a:ext cx="9012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08304" y="4869160"/>
            <a:ext cx="99765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Inverted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3500" y="898525"/>
            <a:ext cx="4595813" cy="5607050"/>
            <a:chOff x="63500" y="898525"/>
            <a:chExt cx="4595813" cy="5607050"/>
          </a:xfrm>
        </p:grpSpPr>
        <p:sp>
          <p:nvSpPr>
            <p:cNvPr id="25" name="TextBox 24"/>
            <p:cNvSpPr txBox="1"/>
            <p:nvPr/>
          </p:nvSpPr>
          <p:spPr>
            <a:xfrm>
              <a:off x="140420" y="3973364"/>
              <a:ext cx="162095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arXiv:1111.330</a:t>
              </a:r>
              <a:br>
                <a:rPr lang="en-US" b="1" dirty="0" smtClean="0"/>
              </a:br>
              <a:r>
                <a:rPr lang="en-US" b="1" dirty="0" smtClean="0"/>
                <a:t>Machado et al.</a:t>
              </a:r>
            </a:p>
          </p:txBody>
        </p:sp>
        <p:sp>
          <p:nvSpPr>
            <p:cNvPr id="9935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63500" y="898525"/>
              <a:ext cx="4595813" cy="560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9356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425" y="931863"/>
              <a:ext cx="4510088" cy="553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59" name="Freeform 31"/>
            <p:cNvSpPr>
              <a:spLocks noEditPoints="1"/>
            </p:cNvSpPr>
            <p:nvPr/>
          </p:nvSpPr>
          <p:spPr bwMode="auto">
            <a:xfrm>
              <a:off x="63500" y="898525"/>
              <a:ext cx="4584700" cy="56070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4" y="0"/>
                </a:cxn>
                <a:cxn ang="0">
                  <a:pos x="6568" y="0"/>
                </a:cxn>
                <a:cxn ang="0">
                  <a:pos x="6592" y="24"/>
                </a:cxn>
                <a:cxn ang="0">
                  <a:pos x="6592" y="8040"/>
                </a:cxn>
                <a:cxn ang="0">
                  <a:pos x="6568" y="8064"/>
                </a:cxn>
                <a:cxn ang="0">
                  <a:pos x="24" y="8064"/>
                </a:cxn>
                <a:cxn ang="0">
                  <a:pos x="0" y="8040"/>
                </a:cxn>
                <a:cxn ang="0">
                  <a:pos x="0" y="24"/>
                </a:cxn>
                <a:cxn ang="0">
                  <a:pos x="48" y="8040"/>
                </a:cxn>
                <a:cxn ang="0">
                  <a:pos x="24" y="8016"/>
                </a:cxn>
                <a:cxn ang="0">
                  <a:pos x="6568" y="8016"/>
                </a:cxn>
                <a:cxn ang="0">
                  <a:pos x="6544" y="8040"/>
                </a:cxn>
                <a:cxn ang="0">
                  <a:pos x="6544" y="24"/>
                </a:cxn>
                <a:cxn ang="0">
                  <a:pos x="6568" y="48"/>
                </a:cxn>
                <a:cxn ang="0">
                  <a:pos x="24" y="48"/>
                </a:cxn>
                <a:cxn ang="0">
                  <a:pos x="48" y="24"/>
                </a:cxn>
                <a:cxn ang="0">
                  <a:pos x="48" y="8040"/>
                </a:cxn>
              </a:cxnLst>
              <a:rect l="0" t="0" r="r" b="b"/>
              <a:pathLst>
                <a:path w="6592" h="806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6568" y="0"/>
                  </a:lnTo>
                  <a:cubicBezTo>
                    <a:pt x="6582" y="0"/>
                    <a:pt x="6592" y="11"/>
                    <a:pt x="6592" y="24"/>
                  </a:cubicBezTo>
                  <a:lnTo>
                    <a:pt x="6592" y="8040"/>
                  </a:lnTo>
                  <a:cubicBezTo>
                    <a:pt x="6592" y="8054"/>
                    <a:pt x="6582" y="8064"/>
                    <a:pt x="6568" y="8064"/>
                  </a:cubicBezTo>
                  <a:lnTo>
                    <a:pt x="24" y="8064"/>
                  </a:lnTo>
                  <a:cubicBezTo>
                    <a:pt x="11" y="8064"/>
                    <a:pt x="0" y="8054"/>
                    <a:pt x="0" y="8040"/>
                  </a:cubicBezTo>
                  <a:lnTo>
                    <a:pt x="0" y="24"/>
                  </a:lnTo>
                  <a:close/>
                  <a:moveTo>
                    <a:pt x="48" y="8040"/>
                  </a:moveTo>
                  <a:lnTo>
                    <a:pt x="24" y="8016"/>
                  </a:lnTo>
                  <a:lnTo>
                    <a:pt x="6568" y="8016"/>
                  </a:lnTo>
                  <a:lnTo>
                    <a:pt x="6544" y="8040"/>
                  </a:lnTo>
                  <a:lnTo>
                    <a:pt x="6544" y="24"/>
                  </a:lnTo>
                  <a:lnTo>
                    <a:pt x="656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804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60" name="Freeform 32"/>
            <p:cNvSpPr>
              <a:spLocks noEditPoints="1"/>
            </p:cNvSpPr>
            <p:nvPr/>
          </p:nvSpPr>
          <p:spPr bwMode="auto">
            <a:xfrm>
              <a:off x="3262313" y="1171575"/>
              <a:ext cx="1068388" cy="4445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528" y="0"/>
                </a:cxn>
                <a:cxn ang="0">
                  <a:pos x="1536" y="8"/>
                </a:cxn>
                <a:cxn ang="0">
                  <a:pos x="1536" y="632"/>
                </a:cxn>
                <a:cxn ang="0">
                  <a:pos x="1528" y="640"/>
                </a:cxn>
                <a:cxn ang="0">
                  <a:pos x="8" y="640"/>
                </a:cxn>
                <a:cxn ang="0">
                  <a:pos x="0" y="632"/>
                </a:cxn>
                <a:cxn ang="0">
                  <a:pos x="0" y="8"/>
                </a:cxn>
                <a:cxn ang="0">
                  <a:pos x="16" y="632"/>
                </a:cxn>
                <a:cxn ang="0">
                  <a:pos x="8" y="624"/>
                </a:cxn>
                <a:cxn ang="0">
                  <a:pos x="1528" y="624"/>
                </a:cxn>
                <a:cxn ang="0">
                  <a:pos x="1520" y="632"/>
                </a:cxn>
                <a:cxn ang="0">
                  <a:pos x="1520" y="8"/>
                </a:cxn>
                <a:cxn ang="0">
                  <a:pos x="1528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632"/>
                </a:cxn>
              </a:cxnLst>
              <a:rect l="0" t="0" r="r" b="b"/>
              <a:pathLst>
                <a:path w="1536" h="64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528" y="0"/>
                  </a:lnTo>
                  <a:cubicBezTo>
                    <a:pt x="1533" y="0"/>
                    <a:pt x="1536" y="4"/>
                    <a:pt x="1536" y="8"/>
                  </a:cubicBezTo>
                  <a:lnTo>
                    <a:pt x="1536" y="632"/>
                  </a:lnTo>
                  <a:cubicBezTo>
                    <a:pt x="1536" y="637"/>
                    <a:pt x="1533" y="640"/>
                    <a:pt x="1528" y="640"/>
                  </a:cubicBezTo>
                  <a:lnTo>
                    <a:pt x="8" y="640"/>
                  </a:lnTo>
                  <a:cubicBezTo>
                    <a:pt x="4" y="640"/>
                    <a:pt x="0" y="637"/>
                    <a:pt x="0" y="632"/>
                  </a:cubicBezTo>
                  <a:lnTo>
                    <a:pt x="0" y="8"/>
                  </a:lnTo>
                  <a:close/>
                  <a:moveTo>
                    <a:pt x="16" y="632"/>
                  </a:moveTo>
                  <a:lnTo>
                    <a:pt x="8" y="624"/>
                  </a:lnTo>
                  <a:lnTo>
                    <a:pt x="1528" y="624"/>
                  </a:lnTo>
                  <a:lnTo>
                    <a:pt x="1520" y="632"/>
                  </a:lnTo>
                  <a:lnTo>
                    <a:pt x="1520" y="8"/>
                  </a:lnTo>
                  <a:lnTo>
                    <a:pt x="152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6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61" name="Rectangle 33"/>
            <p:cNvSpPr>
              <a:spLocks noChangeArrowheads="1"/>
            </p:cNvSpPr>
            <p:nvPr/>
          </p:nvSpPr>
          <p:spPr bwMode="auto">
            <a:xfrm>
              <a:off x="3375025" y="1223963"/>
              <a:ext cx="968375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Normal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362" name="Freeform 34"/>
            <p:cNvSpPr>
              <a:spLocks noEditPoints="1"/>
            </p:cNvSpPr>
            <p:nvPr/>
          </p:nvSpPr>
          <p:spPr bwMode="auto">
            <a:xfrm>
              <a:off x="3151188" y="5476875"/>
              <a:ext cx="1179513" cy="43338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688" y="0"/>
                </a:cxn>
                <a:cxn ang="0">
                  <a:pos x="1696" y="8"/>
                </a:cxn>
                <a:cxn ang="0">
                  <a:pos x="1696" y="616"/>
                </a:cxn>
                <a:cxn ang="0">
                  <a:pos x="1688" y="624"/>
                </a:cxn>
                <a:cxn ang="0">
                  <a:pos x="8" y="624"/>
                </a:cxn>
                <a:cxn ang="0">
                  <a:pos x="0" y="616"/>
                </a:cxn>
                <a:cxn ang="0">
                  <a:pos x="0" y="8"/>
                </a:cxn>
                <a:cxn ang="0">
                  <a:pos x="16" y="616"/>
                </a:cxn>
                <a:cxn ang="0">
                  <a:pos x="8" y="608"/>
                </a:cxn>
                <a:cxn ang="0">
                  <a:pos x="1688" y="608"/>
                </a:cxn>
                <a:cxn ang="0">
                  <a:pos x="1680" y="616"/>
                </a:cxn>
                <a:cxn ang="0">
                  <a:pos x="1680" y="8"/>
                </a:cxn>
                <a:cxn ang="0">
                  <a:pos x="1688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616"/>
                </a:cxn>
              </a:cxnLst>
              <a:rect l="0" t="0" r="r" b="b"/>
              <a:pathLst>
                <a:path w="1696" h="62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688" y="0"/>
                  </a:lnTo>
                  <a:cubicBezTo>
                    <a:pt x="1693" y="0"/>
                    <a:pt x="1696" y="4"/>
                    <a:pt x="1696" y="8"/>
                  </a:cubicBezTo>
                  <a:lnTo>
                    <a:pt x="1696" y="616"/>
                  </a:lnTo>
                  <a:cubicBezTo>
                    <a:pt x="1696" y="621"/>
                    <a:pt x="1693" y="624"/>
                    <a:pt x="1688" y="624"/>
                  </a:cubicBezTo>
                  <a:lnTo>
                    <a:pt x="8" y="624"/>
                  </a:lnTo>
                  <a:cubicBezTo>
                    <a:pt x="4" y="624"/>
                    <a:pt x="0" y="621"/>
                    <a:pt x="0" y="616"/>
                  </a:cubicBezTo>
                  <a:lnTo>
                    <a:pt x="0" y="8"/>
                  </a:lnTo>
                  <a:close/>
                  <a:moveTo>
                    <a:pt x="16" y="616"/>
                  </a:moveTo>
                  <a:lnTo>
                    <a:pt x="8" y="608"/>
                  </a:lnTo>
                  <a:lnTo>
                    <a:pt x="1688" y="608"/>
                  </a:lnTo>
                  <a:lnTo>
                    <a:pt x="1680" y="616"/>
                  </a:lnTo>
                  <a:lnTo>
                    <a:pt x="1680" y="8"/>
                  </a:lnTo>
                  <a:lnTo>
                    <a:pt x="16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6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63" name="Rectangle 35"/>
            <p:cNvSpPr>
              <a:spLocks noChangeArrowheads="1"/>
            </p:cNvSpPr>
            <p:nvPr/>
          </p:nvSpPr>
          <p:spPr bwMode="auto">
            <a:xfrm>
              <a:off x="3267075" y="5521325"/>
              <a:ext cx="1090613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Inverted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315341" y="1048043"/>
              <a:ext cx="269420" cy="5045253"/>
            </a:xfrm>
            <a:prstGeom prst="rect">
              <a:avLst/>
            </a:prstGeom>
            <a:solidFill>
              <a:srgbClr val="BFBFB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357" name="Freeform 29"/>
            <p:cNvSpPr>
              <a:spLocks/>
            </p:cNvSpPr>
            <p:nvPr/>
          </p:nvSpPr>
          <p:spPr bwMode="auto">
            <a:xfrm>
              <a:off x="2455199" y="1082676"/>
              <a:ext cx="45719" cy="4994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350"/>
                </a:cxn>
              </a:cxnLst>
              <a:rect l="0" t="0" r="r" b="b"/>
              <a:pathLst>
                <a:path h="6350">
                  <a:moveTo>
                    <a:pt x="0" y="0"/>
                  </a:moveTo>
                  <a:lnTo>
                    <a:pt x="0" y="0"/>
                  </a:lnTo>
                  <a:lnTo>
                    <a:pt x="0" y="635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92820" y="3429000"/>
            <a:ext cx="16209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arXiv:1111.330</a:t>
            </a:r>
            <a:br>
              <a:rPr lang="en-US" b="1" dirty="0" smtClean="0"/>
            </a:br>
            <a:r>
              <a:rPr lang="en-US" b="1" dirty="0" smtClean="0"/>
              <a:t>Machado et al.</a:t>
            </a:r>
          </a:p>
        </p:txBody>
      </p:sp>
    </p:spTree>
    <p:extLst>
      <p:ext uri="{BB962C8B-B14F-4D97-AF65-F5344CB8AC3E}">
        <p14:creationId xmlns:p14="http://schemas.microsoft.com/office/powerpoint/2010/main" val="42686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case for exquisite sensitivity: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Precision measurements are essential to:</a:t>
            </a:r>
          </a:p>
          <a:p>
            <a:pPr lvl="1"/>
            <a:r>
              <a:rPr lang="en-GB" dirty="0" smtClean="0"/>
              <a:t>Complete the “Standard Neutrino Model” (S</a:t>
            </a:r>
            <a:r>
              <a:rPr lang="el-GR" dirty="0" smtClean="0"/>
              <a:t>ν</a:t>
            </a:r>
            <a:r>
              <a:rPr lang="en-GB" dirty="0" smtClean="0"/>
              <a:t>M):</a:t>
            </a:r>
          </a:p>
          <a:p>
            <a:pPr lvl="2"/>
            <a:r>
              <a:rPr lang="en-GB" dirty="0" smtClean="0"/>
              <a:t>Discover the mass hierarchy</a:t>
            </a:r>
          </a:p>
          <a:p>
            <a:pPr lvl="2"/>
            <a:r>
              <a:rPr lang="en-GB" dirty="0" smtClean="0"/>
              <a:t>Search for (and discover) </a:t>
            </a:r>
            <a:r>
              <a:rPr lang="en-GB" dirty="0" err="1" smtClean="0"/>
              <a:t>leptonic</a:t>
            </a:r>
            <a:r>
              <a:rPr lang="en-GB" dirty="0" smtClean="0"/>
              <a:t> CP-invariance violation</a:t>
            </a:r>
          </a:p>
          <a:p>
            <a:pPr lvl="1"/>
            <a:r>
              <a:rPr lang="en-GB" dirty="0" smtClean="0"/>
              <a:t>Establish the S</a:t>
            </a:r>
            <a:r>
              <a:rPr lang="el-GR" dirty="0" smtClean="0"/>
              <a:t>ν</a:t>
            </a:r>
            <a:r>
              <a:rPr lang="en-GB" dirty="0" smtClean="0"/>
              <a:t>M as the correct description of nature:</a:t>
            </a:r>
          </a:p>
          <a:p>
            <a:pPr lvl="2"/>
            <a:r>
              <a:rPr lang="en-GB" dirty="0" smtClean="0"/>
              <a:t>Determine precisely the degree to which θ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13</a:t>
            </a:r>
            <a:r>
              <a:rPr lang="en-GB" dirty="0" smtClean="0"/>
              <a:t> precisely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12</a:t>
            </a:r>
            <a:r>
              <a:rPr lang="en-GB" dirty="0" smtClean="0"/>
              <a:t> precisely</a:t>
            </a:r>
          </a:p>
          <a:p>
            <a:pPr lvl="1"/>
            <a:r>
              <a:rPr lang="en-GB" dirty="0" smtClean="0"/>
              <a:t>Search for deviations from the S</a:t>
            </a:r>
            <a:r>
              <a:rPr lang="el-GR" dirty="0" smtClean="0"/>
              <a:t>ν</a:t>
            </a:r>
            <a:r>
              <a:rPr lang="en-GB" dirty="0" smtClean="0"/>
              <a:t>M:</a:t>
            </a:r>
          </a:p>
          <a:p>
            <a:pPr lvl="2"/>
            <a:r>
              <a:rPr lang="en-GB" dirty="0" smtClean="0"/>
              <a:t>Test the </a:t>
            </a:r>
            <a:r>
              <a:rPr lang="en-GB" dirty="0" err="1" smtClean="0"/>
              <a:t>unitarity</a:t>
            </a:r>
            <a:r>
              <a:rPr lang="en-GB" dirty="0" smtClean="0"/>
              <a:t> of the neutrino mixing matrix</a:t>
            </a:r>
          </a:p>
          <a:p>
            <a:pPr lvl="2"/>
            <a:r>
              <a:rPr lang="en-GB" dirty="0" smtClean="0"/>
              <a:t>Search for sterile neutrinos, non-standard interactions, …</a:t>
            </a:r>
          </a:p>
          <a:p>
            <a:r>
              <a:rPr lang="en-GB" dirty="0" smtClean="0"/>
              <a:t>What determines the goal for sensitivity and precision?</a:t>
            </a:r>
          </a:p>
          <a:p>
            <a:pPr lvl="1"/>
            <a:r>
              <a:rPr lang="en-GB" dirty="0" smtClean="0"/>
              <a:t>Sensitivity:</a:t>
            </a:r>
          </a:p>
          <a:p>
            <a:pPr lvl="2"/>
            <a:r>
              <a:rPr lang="en-GB" dirty="0" smtClean="0"/>
              <a:t>Definitive discovery!</a:t>
            </a:r>
          </a:p>
          <a:p>
            <a:pPr lvl="3"/>
            <a:r>
              <a:rPr lang="en-GB" dirty="0" smtClean="0"/>
              <a:t>Must have sensitivity of at least “5</a:t>
            </a:r>
            <a:r>
              <a:rPr lang="el-GR" dirty="0" smtClean="0"/>
              <a:t>σ</a:t>
            </a:r>
            <a:r>
              <a:rPr lang="en-GB" dirty="0" smtClean="0"/>
              <a:t>”</a:t>
            </a:r>
          </a:p>
          <a:p>
            <a:pPr lvl="3"/>
            <a:r>
              <a:rPr lang="en-GB" dirty="0" smtClean="0"/>
              <a:t>To resolve the LSND/</a:t>
            </a:r>
            <a:r>
              <a:rPr lang="en-GB" dirty="0" err="1" smtClean="0"/>
              <a:t>miniBOONE</a:t>
            </a:r>
            <a:r>
              <a:rPr lang="en-GB" dirty="0" smtClean="0"/>
              <a:t> “suite of anomalies” may set the bar higher!</a:t>
            </a:r>
          </a:p>
          <a:p>
            <a:pPr lvl="1"/>
            <a:r>
              <a:rPr lang="en-GB" dirty="0" smtClean="0"/>
              <a:t>Precision:</a:t>
            </a:r>
          </a:p>
          <a:p>
            <a:pPr lvl="2"/>
            <a:r>
              <a:rPr lang="en-GB" dirty="0" smtClean="0"/>
              <a:t>Field presently led by experiment;</a:t>
            </a:r>
          </a:p>
          <a:p>
            <a:pPr lvl="3"/>
            <a:r>
              <a:rPr lang="en-GB" dirty="0" smtClean="0"/>
              <a:t>Too many, or too few, theories;</a:t>
            </a:r>
          </a:p>
          <a:p>
            <a:pPr lvl="2"/>
            <a:r>
              <a:rPr lang="en-GB" dirty="0" smtClean="0"/>
              <a:t>Goal to determine parameters with a precision comparable to that with which the quark-mixing parameters are known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452</TotalTime>
  <Words>1798</Words>
  <Application>Microsoft Macintosh PowerPoint</Application>
  <PresentationFormat>On-screen Show (4:3)</PresentationFormat>
  <Paragraphs>336</Paragraphs>
  <Slides>42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Document</vt:lpstr>
      <vt:lpstr>Long term perspectives for novel neutrino sources:   The beta-beam and the Neutrino Factory</vt:lpstr>
      <vt:lpstr>Acknowledgements:</vt:lpstr>
      <vt:lpstr>PowerPoint Presentation</vt:lpstr>
      <vt:lpstr>Prologue</vt:lpstr>
      <vt:lpstr>Standard Neutrino Model:</vt:lpstr>
      <vt:lpstr>Daya Bay and RENO:</vt:lpstr>
      <vt:lpstr>Standard Neutrino Model:</vt:lpstr>
      <vt:lpstr>Recent results:</vt:lpstr>
      <vt:lpstr>The case for exquisite sensitivity:</vt:lpstr>
      <vt:lpstr>Contents:</vt:lpstr>
      <vt:lpstr>Beta beam</vt:lpstr>
      <vt:lpstr>Beta beam; principle:</vt:lpstr>
      <vt:lpstr>CERN baseline scenario:</vt:lpstr>
      <vt:lpstr>Isotope production rates:</vt:lpstr>
      <vt:lpstr>Neutrino Factory</vt:lpstr>
      <vt:lpstr>Neutrino Factory concept:</vt:lpstr>
      <vt:lpstr>Beta-beam and Neutrino Factory:</vt:lpstr>
      <vt:lpstr>Critical issues:</vt:lpstr>
      <vt:lpstr>Proton driver:</vt:lpstr>
      <vt:lpstr>Baseline target: proof of principle: MERIT:</vt:lpstr>
      <vt:lpstr>Solid and powder jet-targets:</vt:lpstr>
      <vt:lpstr>MICE:</vt:lpstr>
      <vt:lpstr>PowerPoint Presentation</vt:lpstr>
      <vt:lpstr>Muon acceleration: proof of principle:</vt:lpstr>
      <vt:lpstr>PowerPoint Presentation</vt:lpstr>
      <vt:lpstr>Magnetized Iron Neutrino Detector (MIND):</vt:lpstr>
      <vt:lpstr>Near detectors:</vt:lpstr>
      <vt:lpstr>Sensitivity and precision</vt:lpstr>
      <vt:lpstr>Comparison:</vt:lpstr>
      <vt:lpstr>Comparison:</vt:lpstr>
      <vt:lpstr>Systematic uncertainties:</vt:lpstr>
      <vt:lpstr>Comparison with alternatives:</vt:lpstr>
      <vt:lpstr>Comparison:</vt:lpstr>
      <vt:lpstr>Opportunity for short term contribution</vt:lpstr>
      <vt:lpstr>Neutrinos from Stored Muons: nuSTORM</vt:lpstr>
      <vt:lpstr>Conceptual design:</vt:lpstr>
      <vt:lpstr>Sensitivity:</vt:lpstr>
      <vt:lpstr>Cross sections:</vt:lpstr>
      <vt:lpstr>PowerPoint Presentation</vt:lpstr>
      <vt:lpstr>Conclusions</vt:lpstr>
      <vt:lpstr>PowerPoint Presentation</vt:lpstr>
      <vt:lpstr>Conclusions: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UKNF &amp; MICE:</dc:title>
  <dc:creator>Ken</dc:creator>
  <cp:lastModifiedBy>Kenneth Long</cp:lastModifiedBy>
  <cp:revision>45</cp:revision>
  <dcterms:created xsi:type="dcterms:W3CDTF">2012-05-06T10:05:37Z</dcterms:created>
  <dcterms:modified xsi:type="dcterms:W3CDTF">2012-05-10T06:00:04Z</dcterms:modified>
</cp:coreProperties>
</file>