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12"/>
  </p:notesMasterIdLst>
  <p:sldIdLst>
    <p:sldId id="256" r:id="rId2"/>
    <p:sldId id="257" r:id="rId3"/>
    <p:sldId id="1745" r:id="rId4"/>
    <p:sldId id="1746" r:id="rId5"/>
    <p:sldId id="1750" r:id="rId6"/>
    <p:sldId id="1751" r:id="rId7"/>
    <p:sldId id="1748" r:id="rId8"/>
    <p:sldId id="1749" r:id="rId9"/>
    <p:sldId id="258" r:id="rId10"/>
    <p:sldId id="261" r:id="rId11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2"/>
    <p:restoredTop sz="94684"/>
  </p:normalViewPr>
  <p:slideViewPr>
    <p:cSldViewPr snapToGrid="0">
      <p:cViewPr varScale="1">
        <p:scale>
          <a:sx n="114" d="100"/>
          <a:sy n="114" d="100"/>
        </p:scale>
        <p:origin x="57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4C2D05-06E7-5D45-9F98-A3D5C1D249B3}" type="datetimeFigureOut">
              <a:rPr lang="en-IT" smtClean="0"/>
              <a:t>11/06/25</a:t>
            </a:fld>
            <a:endParaRPr lang="en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25268F-5725-C544-B125-A8D95A6CEC86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078767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CD5DD-00E0-3C40-DA2D-A678B006DD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9861DF-2BB0-BB76-F6A6-3BEFEAB589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1DC712-9749-A4BA-BD5A-BA26355A3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99144-A5E0-7E48-8DB2-8B64C617F9D4}" type="datetimeFigureOut">
              <a:rPr lang="en-IT" smtClean="0"/>
              <a:t>11/06/25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967F4F-079E-351D-2C5C-74FA19021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8D3EE-8037-9582-B7B5-B9C2796A4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290F1-DF20-B742-A73D-8CABF967CE9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916754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F484B-5ACA-24F1-C07C-789F04A8A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DA5A24-549B-E19E-95CA-5CB0000483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C55989-5B46-8191-59E9-CF62A0575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99144-A5E0-7E48-8DB2-8B64C617F9D4}" type="datetimeFigureOut">
              <a:rPr lang="en-IT" smtClean="0"/>
              <a:t>11/06/25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A5059-04D5-13F6-7DA3-4289B72F0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8A591-0B41-B9BA-20C1-826CED556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290F1-DF20-B742-A73D-8CABF967CE9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377278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19434C-3FDB-EAA2-9813-DB59F7F668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07EFBD-2A6D-3426-C0AB-EC583F9DC0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1855DC-B826-EA64-DD78-462140768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99144-A5E0-7E48-8DB2-8B64C617F9D4}" type="datetimeFigureOut">
              <a:rPr lang="en-IT" smtClean="0"/>
              <a:t>11/06/25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C30EE4-92C2-10FC-6637-6C6F92BEC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AB16F7-8957-7F6D-B1EB-E61AC18FA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290F1-DF20-B742-A73D-8CABF967CE9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053597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C896B-9FC2-39C7-DA27-2AAA10B16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740140" cy="128111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9A58F8-1CC6-F7DF-C24E-B4312CB1D8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21543D-8F18-5AF0-64EF-EBA43D195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99144-A5E0-7E48-8DB2-8B64C617F9D4}" type="datetimeFigureOut">
              <a:rPr lang="en-IT" smtClean="0"/>
              <a:t>11/06/25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AF3AC6-56A9-9A96-2AA2-BF7A052F4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F6B17-EA1F-1322-76E4-90AE9227C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290F1-DF20-B742-A73D-8CABF967CE95}" type="slidenum">
              <a:rPr lang="en-IT" smtClean="0"/>
              <a:t>‹#›</a:t>
            </a:fld>
            <a:endParaRPr lang="en-IT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2E9E66-55FB-D14E-1F91-63B1CDDC6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0841" y="423290"/>
            <a:ext cx="2287270" cy="140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439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3ACE0-40B0-DBED-1672-9E4D3F8BA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3C468A-C742-C345-94DC-D3BB3ECCEB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7A577E-5F08-00B8-4B5F-A5A817987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99144-A5E0-7E48-8DB2-8B64C617F9D4}" type="datetimeFigureOut">
              <a:rPr lang="en-IT" smtClean="0"/>
              <a:t>11/06/25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12155B-EA04-243B-D03F-FAF641741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F97A2-74C1-D252-7DF8-EA1B8EE15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290F1-DF20-B742-A73D-8CABF967CE9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575001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34F89-ECC1-BBA7-9425-0EDEB24BB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A6A42D-5A3F-0E88-E290-70AC52D84C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52B68E-9AC9-FF8E-9D0C-C7604C4BF8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C83CA9-B258-CE8F-1471-DC9576DB3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99144-A5E0-7E48-8DB2-8B64C617F9D4}" type="datetimeFigureOut">
              <a:rPr lang="en-IT" smtClean="0"/>
              <a:t>11/06/25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75880A-009E-ABAA-68B7-F0E536A66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0CAB1B-318F-EE55-AA64-84D6BEDC0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290F1-DF20-B742-A73D-8CABF967CE9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989194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227B8-92AE-F463-514E-B2DF76435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770A6D-6F71-D684-9749-6C16BB7BF8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5F7640-90E3-8824-8156-59E10C2EF5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231619-1402-59D7-895B-04068E1E66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B478BC-221B-6BF4-506C-1F44E90A63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8476A8-80A2-BE5F-8C95-A8291A268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99144-A5E0-7E48-8DB2-8B64C617F9D4}" type="datetimeFigureOut">
              <a:rPr lang="en-IT" smtClean="0"/>
              <a:t>11/06/25</a:t>
            </a:fld>
            <a:endParaRPr lang="en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EC326E-301A-1087-64A6-D4E168A01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AF5C7E-BC96-4108-9B2E-5C0D516CD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290F1-DF20-B742-A73D-8CABF967CE9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520912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FD6A1-1097-F5E5-9BD0-46FFD4714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1FF743-97DB-1475-A69D-C0AB31F20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99144-A5E0-7E48-8DB2-8B64C617F9D4}" type="datetimeFigureOut">
              <a:rPr lang="en-IT" smtClean="0"/>
              <a:t>11/06/25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2F7052-BEDB-D20F-11B0-1129B1ED8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B03236-8AF8-186D-6A61-C41CEE11E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290F1-DF20-B742-A73D-8CABF967CE9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422517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DC1899-91E7-DB00-BF80-13DD47AE9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99144-A5E0-7E48-8DB2-8B64C617F9D4}" type="datetimeFigureOut">
              <a:rPr lang="en-IT" smtClean="0"/>
              <a:t>11/06/25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A0B6EF-4581-15C9-CC66-D87166D6E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5ADA76-D65F-1BC1-77D5-30BF7B109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290F1-DF20-B742-A73D-8CABF967CE9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23142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9052A-2D77-40C1-D5E7-F216B04BD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193B8D-E835-2F61-C547-94A53B33F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4ACEB5-6270-E08A-591B-BBA3E88F5F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5288F9-DC2B-17AE-55A3-E11DC7B34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99144-A5E0-7E48-8DB2-8B64C617F9D4}" type="datetimeFigureOut">
              <a:rPr lang="en-IT" smtClean="0"/>
              <a:t>11/06/25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633874-E030-6453-4D50-BD6B524A6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201D7D-3728-8003-78CC-51119934D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290F1-DF20-B742-A73D-8CABF967CE9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784289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B1BB0-5B0F-5B10-927C-383859DCF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372972-77C7-9813-0B4B-22E3B90813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3E288-F465-713A-72DD-8E69FAAE21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CE9954-BF84-FF1C-89F2-FA106DDEE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99144-A5E0-7E48-8DB2-8B64C617F9D4}" type="datetimeFigureOut">
              <a:rPr lang="en-IT" smtClean="0"/>
              <a:t>11/06/25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8E1098-4CBE-43E8-9405-73F6665D6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F1F1A2-6C96-3669-D14F-C96D4490A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290F1-DF20-B742-A73D-8CABF967CE9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376582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5C23D0-2D28-799B-E5E6-3699A3CB0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29B60E-4AFE-5D7E-BFC4-7FD098786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49C1EA-076C-4F84-B512-BB99B449A2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899144-A5E0-7E48-8DB2-8B64C617F9D4}" type="datetimeFigureOut">
              <a:rPr lang="en-IT" smtClean="0"/>
              <a:t>11/06/25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BBA764-76F0-0D78-84FB-6D67FBD0C6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889DBF-3A5E-FF9B-05E1-BFC54BC53A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290F1-DF20-B742-A73D-8CABF967CE9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528862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indico.cern.ch/event/1439509/contributions/6289579/attachments/2995130/5276700/Baldinelli.pdf" TargetMode="Externa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02AE0-AA08-D2E2-314B-F505FA4C33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T" dirty="0"/>
              <a:t>Attività Pisa Silici RD_FCC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EF0DEE-997E-88C6-DE4D-E1D433D751E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1018523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CEDB27-EBB1-44DB-3303-4428E281E6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magine 24">
            <a:extLst>
              <a:ext uri="{FF2B5EF4-FFF2-40B4-BE49-F238E27FC236}">
                <a16:creationId xmlns:a16="http://schemas.microsoft.com/office/drawing/2014/main" id="{4C14CF63-57F7-847E-B336-8094D2DC47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2433" t="11803" r="10023" b="18231"/>
          <a:stretch/>
        </p:blipFill>
        <p:spPr>
          <a:xfrm>
            <a:off x="50800" y="535926"/>
            <a:ext cx="6949440" cy="578614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EBB47B08-0A96-C9D8-96DD-C5B37AAAF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371"/>
            <a:ext cx="10515600" cy="648666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/>
              <a:t>Positioning of the Inner and Outer Vertex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3FAE6FE-A210-7678-F8EC-DB4FF76583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3167" t="17599" r="15416" b="23243"/>
          <a:stretch/>
        </p:blipFill>
        <p:spPr>
          <a:xfrm>
            <a:off x="6949440" y="3993085"/>
            <a:ext cx="2743200" cy="2367958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47782C8-F8E2-2CE5-AC6D-1FC56D4ECE81}"/>
              </a:ext>
            </a:extLst>
          </p:cNvPr>
          <p:cNvSpPr txBox="1"/>
          <p:nvPr/>
        </p:nvSpPr>
        <p:spPr>
          <a:xfrm>
            <a:off x="6949440" y="3993085"/>
            <a:ext cx="2743200" cy="23679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94AE35-78E8-99B3-3295-97DEE80C8B25}"/>
              </a:ext>
            </a:extLst>
          </p:cNvPr>
          <p:cNvSpPr txBox="1"/>
          <p:nvPr/>
        </p:nvSpPr>
        <p:spPr>
          <a:xfrm>
            <a:off x="2544417" y="1073920"/>
            <a:ext cx="785191" cy="50689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9F1287EC-E37D-50CD-627E-FF66D0012E81}"/>
              </a:ext>
            </a:extLst>
          </p:cNvPr>
          <p:cNvCxnSpPr>
            <a:cxnSpLocks/>
            <a:stCxn id="12" idx="3"/>
            <a:endCxn id="10" idx="1"/>
          </p:cNvCxnSpPr>
          <p:nvPr/>
        </p:nvCxnSpPr>
        <p:spPr>
          <a:xfrm>
            <a:off x="3329608" y="1327368"/>
            <a:ext cx="3631759" cy="9186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089E6D57-C406-46D3-5E68-0A5F63726546}"/>
              </a:ext>
            </a:extLst>
          </p:cNvPr>
          <p:cNvSpPr txBox="1"/>
          <p:nvPr/>
        </p:nvSpPr>
        <p:spPr>
          <a:xfrm>
            <a:off x="256430" y="2865997"/>
            <a:ext cx="697727" cy="136166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DB10BE93-3A9A-7BD7-82E5-5EEB1B1E2A0F}"/>
              </a:ext>
            </a:extLst>
          </p:cNvPr>
          <p:cNvCxnSpPr>
            <a:cxnSpLocks/>
            <a:stCxn id="11" idx="1"/>
          </p:cNvCxnSpPr>
          <p:nvPr/>
        </p:nvCxnSpPr>
        <p:spPr>
          <a:xfrm flipH="1" flipV="1">
            <a:off x="954157" y="3876262"/>
            <a:ext cx="5995283" cy="13008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1E3121B8-0F03-807D-F5AB-34F5A8D8BECF}"/>
              </a:ext>
            </a:extLst>
          </p:cNvPr>
          <p:cNvSpPr txBox="1"/>
          <p:nvPr/>
        </p:nvSpPr>
        <p:spPr>
          <a:xfrm>
            <a:off x="11183050" y="678702"/>
            <a:ext cx="958150" cy="6486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X,Y,Z</a:t>
            </a:r>
          </a:p>
          <a:p>
            <a:r>
              <a:rPr lang="it-IT" dirty="0"/>
              <a:t>setting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674072E0-18B2-7D5F-7BAE-46F7FD4B5C89}"/>
              </a:ext>
            </a:extLst>
          </p:cNvPr>
          <p:cNvSpPr txBox="1"/>
          <p:nvPr/>
        </p:nvSpPr>
        <p:spPr>
          <a:xfrm>
            <a:off x="9692640" y="3993085"/>
            <a:ext cx="1394791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err="1"/>
              <a:t>Angular,Z</a:t>
            </a:r>
            <a:endParaRPr lang="it-IT" dirty="0"/>
          </a:p>
          <a:p>
            <a:r>
              <a:rPr lang="it-IT" dirty="0"/>
              <a:t>setting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310E072-7BED-B9E9-2151-79E01A0EF388}"/>
              </a:ext>
            </a:extLst>
          </p:cNvPr>
          <p:cNvSpPr txBox="1"/>
          <p:nvPr/>
        </p:nvSpPr>
        <p:spPr>
          <a:xfrm>
            <a:off x="6961367" y="574896"/>
            <a:ext cx="4233610" cy="33423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38" name="Immagine 37">
            <a:extLst>
              <a:ext uri="{FF2B5EF4-FFF2-40B4-BE49-F238E27FC236}">
                <a16:creationId xmlns:a16="http://schemas.microsoft.com/office/drawing/2014/main" id="{6FD826D5-329A-97EC-615D-576099CEE20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0978" t="11803" r="12067" b="20522"/>
          <a:stretch/>
        </p:blipFill>
        <p:spPr>
          <a:xfrm>
            <a:off x="6987209" y="574896"/>
            <a:ext cx="4171988" cy="3301366"/>
          </a:xfrm>
          <a:prstGeom prst="rect">
            <a:avLst/>
          </a:prstGeom>
        </p:spPr>
      </p:pic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3888535B-A1F0-2FAD-09A0-AF563BA3A19B}"/>
              </a:ext>
            </a:extLst>
          </p:cNvPr>
          <p:cNvSpPr txBox="1"/>
          <p:nvPr/>
        </p:nvSpPr>
        <p:spPr>
          <a:xfrm>
            <a:off x="5122849" y="5952741"/>
            <a:ext cx="2611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Supporting</a:t>
            </a:r>
            <a:r>
              <a:rPr lang="it-IT" dirty="0"/>
              <a:t> Rib</a:t>
            </a:r>
          </a:p>
        </p:txBody>
      </p:sp>
      <p:cxnSp>
        <p:nvCxnSpPr>
          <p:cNvPr id="42" name="Connettore 2 41">
            <a:extLst>
              <a:ext uri="{FF2B5EF4-FFF2-40B4-BE49-F238E27FC236}">
                <a16:creationId xmlns:a16="http://schemas.microsoft.com/office/drawing/2014/main" id="{0D40910E-2C71-D7A0-0EDB-9E98922B94FD}"/>
              </a:ext>
            </a:extLst>
          </p:cNvPr>
          <p:cNvCxnSpPr>
            <a:cxnSpLocks/>
          </p:cNvCxnSpPr>
          <p:nvPr/>
        </p:nvCxnSpPr>
        <p:spPr>
          <a:xfrm flipH="1" flipV="1">
            <a:off x="5606498" y="5527589"/>
            <a:ext cx="326942" cy="4547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5900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19A23-55A2-05F3-AB48-516924DC3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Studio del vertex detector</a:t>
            </a:r>
            <a:endParaRPr lang="en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CF59F2-1214-56AD-FF2B-468E4B78B7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Inner vertex:</a:t>
            </a:r>
          </a:p>
          <a:p>
            <a:pPr lvl="1"/>
            <a:r>
              <a:rPr lang="en-IT" dirty="0"/>
              <a:t>studio del supporto conico, air cooling channels e integrazione con la beampipe</a:t>
            </a:r>
          </a:p>
          <a:p>
            <a:pPr lvl="1"/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3719273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2">
            <a:extLst>
              <a:ext uri="{FF2B5EF4-FFF2-40B4-BE49-F238E27FC236}">
                <a16:creationId xmlns:a16="http://schemas.microsoft.com/office/drawing/2014/main" id="{C66010BF-C301-9446-E464-0FBE8246576B}"/>
              </a:ext>
            </a:extLst>
          </p:cNvPr>
          <p:cNvSpPr txBox="1"/>
          <p:nvPr/>
        </p:nvSpPr>
        <p:spPr>
          <a:xfrm>
            <a:off x="4391620" y="504468"/>
            <a:ext cx="34087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  <a:latin typeface="Geneva" panose="020B0503030404040204" pitchFamily="34" charset="0"/>
                <a:ea typeface="Geneva" panose="020B0503030404040204" pitchFamily="34" charset="0"/>
              </a:rPr>
              <a:t>Air </a:t>
            </a:r>
            <a:r>
              <a:rPr lang="it-IT" b="1" dirty="0" err="1">
                <a:solidFill>
                  <a:srgbClr val="FF0000"/>
                </a:solidFill>
                <a:latin typeface="Geneva" panose="020B0503030404040204" pitchFamily="34" charset="0"/>
                <a:ea typeface="Geneva" panose="020B0503030404040204" pitchFamily="34" charset="0"/>
              </a:rPr>
              <a:t>cooling</a:t>
            </a:r>
            <a:r>
              <a:rPr lang="it-IT" b="1" dirty="0">
                <a:solidFill>
                  <a:srgbClr val="FF0000"/>
                </a:solidFill>
                <a:latin typeface="Geneva" panose="020B0503030404040204" pitchFamily="34" charset="0"/>
                <a:ea typeface="Geneva" panose="020B0503030404040204" pitchFamily="34" charset="0"/>
              </a:rPr>
              <a:t> system 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to</a:t>
            </a:r>
            <a:r>
              <a:rPr lang="it-IT" b="1" dirty="0">
                <a:solidFill>
                  <a:srgbClr val="FF0000"/>
                </a:solidFill>
                <a:latin typeface="Geneva" panose="020B0503030404040204" pitchFamily="34" charset="0"/>
                <a:ea typeface="Geneva" panose="020B0503030404040204" pitchFamily="34" charset="0"/>
              </a:rPr>
              <a:t> </a:t>
            </a:r>
            <a:r>
              <a:rPr lang="en-US" b="0" i="0" dirty="0">
                <a:solidFill>
                  <a:srgbClr val="111111"/>
                </a:solidFill>
                <a:effectLst/>
                <a:latin typeface="Geneva" panose="020B0503030404040204"/>
              </a:rPr>
              <a:t>keep at a stable and uniform manageable temperature the silicon detectors</a:t>
            </a:r>
            <a:endParaRPr lang="it-IT" u="sng" dirty="0">
              <a:latin typeface="Geneva" panose="020B0503030404040204"/>
              <a:ea typeface="Geneva" panose="020B0503030404040204" pitchFamily="34" charset="0"/>
            </a:endParaRPr>
          </a:p>
        </p:txBody>
      </p:sp>
      <p:cxnSp>
        <p:nvCxnSpPr>
          <p:cNvPr id="5" name="Connettore 2 6">
            <a:extLst>
              <a:ext uri="{FF2B5EF4-FFF2-40B4-BE49-F238E27FC236}">
                <a16:creationId xmlns:a16="http://schemas.microsoft.com/office/drawing/2014/main" id="{EDCCAE88-27BD-6D79-CFBE-D641EF2A8D29}"/>
              </a:ext>
            </a:extLst>
          </p:cNvPr>
          <p:cNvCxnSpPr>
            <a:cxnSpLocks/>
          </p:cNvCxnSpPr>
          <p:nvPr/>
        </p:nvCxnSpPr>
        <p:spPr>
          <a:xfrm flipH="1">
            <a:off x="6096000" y="1696618"/>
            <a:ext cx="4594" cy="3147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CasellaDiTesto 7">
            <a:extLst>
              <a:ext uri="{FF2B5EF4-FFF2-40B4-BE49-F238E27FC236}">
                <a16:creationId xmlns:a16="http://schemas.microsoft.com/office/drawing/2014/main" id="{58507CCA-8C58-229D-10F5-2D9E6D1BA31A}"/>
              </a:ext>
            </a:extLst>
          </p:cNvPr>
          <p:cNvSpPr txBox="1"/>
          <p:nvPr/>
        </p:nvSpPr>
        <p:spPr>
          <a:xfrm>
            <a:off x="4648989" y="1897612"/>
            <a:ext cx="29668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3D printed support with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integrated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air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ducts</a:t>
            </a:r>
            <a:endParaRPr lang="it-IT" dirty="0">
              <a:latin typeface="Geneva" panose="020B0503030404040204" pitchFamily="34" charset="0"/>
              <a:ea typeface="Geneva" panose="020B0503030404040204" pitchFamily="34" charset="0"/>
            </a:endParaRPr>
          </a:p>
          <a:p>
            <a:pPr algn="ctr"/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(High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Temp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Resin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)</a:t>
            </a:r>
            <a:r>
              <a:rPr lang="it-IT" dirty="0">
                <a:solidFill>
                  <a:srgbClr val="FF0000"/>
                </a:solidFill>
                <a:latin typeface="Geneva" panose="020B0503030404040204" pitchFamily="34" charset="0"/>
                <a:ea typeface="Geneva" panose="020B0503030404040204" pitchFamily="34" charset="0"/>
              </a:rPr>
              <a:t> </a:t>
            </a:r>
            <a:endParaRPr lang="it-IT" u="sng" dirty="0">
              <a:latin typeface="Geneva" panose="020B0503030404040204" pitchFamily="34" charset="0"/>
              <a:ea typeface="Geneva" panose="020B0503030404040204" pitchFamily="34" charset="0"/>
            </a:endParaRPr>
          </a:p>
        </p:txBody>
      </p:sp>
      <p:pic>
        <p:nvPicPr>
          <p:cNvPr id="7" name="Immagine 14">
            <a:extLst>
              <a:ext uri="{FF2B5EF4-FFF2-40B4-BE49-F238E27FC236}">
                <a16:creationId xmlns:a16="http://schemas.microsoft.com/office/drawing/2014/main" id="{54645E55-BABF-456E-E5C2-28FB037E7F9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 t="4575" r="20707" b="11040"/>
          <a:stretch/>
        </p:blipFill>
        <p:spPr>
          <a:xfrm>
            <a:off x="984323" y="419458"/>
            <a:ext cx="4085340" cy="2721066"/>
          </a:xfrm>
          <a:prstGeom prst="rect">
            <a:avLst/>
          </a:prstGeom>
        </p:spPr>
      </p:pic>
      <p:grpSp>
        <p:nvGrpSpPr>
          <p:cNvPr id="8" name="Gruppo 3">
            <a:extLst>
              <a:ext uri="{FF2B5EF4-FFF2-40B4-BE49-F238E27FC236}">
                <a16:creationId xmlns:a16="http://schemas.microsoft.com/office/drawing/2014/main" id="{6E048BD4-B0CF-4FA8-5415-E946888C7C2A}"/>
              </a:ext>
            </a:extLst>
          </p:cNvPr>
          <p:cNvGrpSpPr/>
          <p:nvPr/>
        </p:nvGrpSpPr>
        <p:grpSpPr>
          <a:xfrm>
            <a:off x="1049902" y="2807320"/>
            <a:ext cx="5123199" cy="2512242"/>
            <a:chOff x="1049902" y="2818471"/>
            <a:chExt cx="5123199" cy="2512242"/>
          </a:xfrm>
        </p:grpSpPr>
        <p:pic>
          <p:nvPicPr>
            <p:cNvPr id="9" name="Immagine 16">
              <a:extLst>
                <a:ext uri="{FF2B5EF4-FFF2-40B4-BE49-F238E27FC236}">
                  <a16:creationId xmlns:a16="http://schemas.microsoft.com/office/drawing/2014/main" id="{A7BCBD85-D3F5-2100-8B04-295954213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48" t="17879" r="10839" b="12049"/>
            <a:stretch/>
          </p:blipFill>
          <p:spPr>
            <a:xfrm>
              <a:off x="1049902" y="2878837"/>
              <a:ext cx="4593309" cy="2451876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10" name="Connettore 2 24">
              <a:extLst>
                <a:ext uri="{FF2B5EF4-FFF2-40B4-BE49-F238E27FC236}">
                  <a16:creationId xmlns:a16="http://schemas.microsoft.com/office/drawing/2014/main" id="{4C55BCD2-AF61-45A3-132A-D0A82133FB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8063" y="3203594"/>
              <a:ext cx="670999" cy="58650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CasellaDiTesto 27">
              <a:extLst>
                <a:ext uri="{FF2B5EF4-FFF2-40B4-BE49-F238E27FC236}">
                  <a16:creationId xmlns:a16="http://schemas.microsoft.com/office/drawing/2014/main" id="{5D39AB2E-3A35-1A7F-5358-66AF9206B725}"/>
                </a:ext>
              </a:extLst>
            </p:cNvPr>
            <p:cNvSpPr txBox="1"/>
            <p:nvPr/>
          </p:nvSpPr>
          <p:spPr>
            <a:xfrm>
              <a:off x="1821266" y="2818471"/>
              <a:ext cx="10302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rgbClr val="0070C0"/>
                  </a:solidFill>
                  <a:latin typeface="Geneva" panose="020B0503030404040204"/>
                </a:rPr>
                <a:t>Layer 3</a:t>
              </a:r>
            </a:p>
          </p:txBody>
        </p:sp>
        <p:cxnSp>
          <p:nvCxnSpPr>
            <p:cNvPr id="12" name="Connettore 2 32">
              <a:extLst>
                <a:ext uri="{FF2B5EF4-FFF2-40B4-BE49-F238E27FC236}">
                  <a16:creationId xmlns:a16="http://schemas.microsoft.com/office/drawing/2014/main" id="{CC4349AA-33F1-3A36-E7D5-D79F272E6D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27749" y="3244319"/>
              <a:ext cx="670999" cy="58650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CasellaDiTesto 34">
              <a:extLst>
                <a:ext uri="{FF2B5EF4-FFF2-40B4-BE49-F238E27FC236}">
                  <a16:creationId xmlns:a16="http://schemas.microsoft.com/office/drawing/2014/main" id="{3642F777-BBB2-16B8-4F27-0E305D7346FF}"/>
                </a:ext>
              </a:extLst>
            </p:cNvPr>
            <p:cNvSpPr txBox="1"/>
            <p:nvPr/>
          </p:nvSpPr>
          <p:spPr>
            <a:xfrm>
              <a:off x="3718900" y="2892912"/>
              <a:ext cx="11054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chemeClr val="accent6">
                      <a:lumMod val="75000"/>
                    </a:schemeClr>
                  </a:solidFill>
                  <a:latin typeface="Geneva" panose="020B0503030404040204"/>
                </a:rPr>
                <a:t>Layer 2</a:t>
              </a:r>
            </a:p>
          </p:txBody>
        </p:sp>
        <p:cxnSp>
          <p:nvCxnSpPr>
            <p:cNvPr id="14" name="Connettore 2 36">
              <a:extLst>
                <a:ext uri="{FF2B5EF4-FFF2-40B4-BE49-F238E27FC236}">
                  <a16:creationId xmlns:a16="http://schemas.microsoft.com/office/drawing/2014/main" id="{56A39BE2-1794-D1C8-98C0-75153458DC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74900" y="3302343"/>
              <a:ext cx="670999" cy="58650"/>
            </a:xfrm>
            <a:prstGeom prst="straightConnector1">
              <a:avLst/>
            </a:prstGeom>
            <a:ln>
              <a:solidFill>
                <a:srgbClr val="FF66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CasellaDiTesto 42">
              <a:extLst>
                <a:ext uri="{FF2B5EF4-FFF2-40B4-BE49-F238E27FC236}">
                  <a16:creationId xmlns:a16="http://schemas.microsoft.com/office/drawing/2014/main" id="{DECFF7F6-9C54-0655-EB8B-4457136B190F}"/>
                </a:ext>
              </a:extLst>
            </p:cNvPr>
            <p:cNvSpPr txBox="1"/>
            <p:nvPr/>
          </p:nvSpPr>
          <p:spPr>
            <a:xfrm>
              <a:off x="5113321" y="2966043"/>
              <a:ext cx="10597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rgbClr val="FF6600"/>
                  </a:solidFill>
                  <a:latin typeface="Geneva" panose="020B0503030404040204"/>
                </a:rPr>
                <a:t>Layer 1</a:t>
              </a:r>
            </a:p>
          </p:txBody>
        </p:sp>
        <p:cxnSp>
          <p:nvCxnSpPr>
            <p:cNvPr id="16" name="Connettore curvo 56">
              <a:extLst>
                <a:ext uri="{FF2B5EF4-FFF2-40B4-BE49-F238E27FC236}">
                  <a16:creationId xmlns:a16="http://schemas.microsoft.com/office/drawing/2014/main" id="{BE3AE7F4-3C5A-6F21-8562-2F60983D579D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241014" y="3346250"/>
              <a:ext cx="355678" cy="67385"/>
            </a:xfrm>
            <a:prstGeom prst="curvedConnector3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curvo 61">
              <a:extLst>
                <a:ext uri="{FF2B5EF4-FFF2-40B4-BE49-F238E27FC236}">
                  <a16:creationId xmlns:a16="http://schemas.microsoft.com/office/drawing/2014/main" id="{82558D48-472C-65C5-BE37-82E1165B7D60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365245" y="3555322"/>
              <a:ext cx="328048" cy="62150"/>
            </a:xfrm>
            <a:prstGeom prst="curvedConnector3">
              <a:avLst/>
            </a:prstGeom>
            <a:ln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curvo 62">
              <a:extLst>
                <a:ext uri="{FF2B5EF4-FFF2-40B4-BE49-F238E27FC236}">
                  <a16:creationId xmlns:a16="http://schemas.microsoft.com/office/drawing/2014/main" id="{7179F03A-0EC2-DED2-9901-F7E1B795191C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418853" y="3752986"/>
              <a:ext cx="311843" cy="59080"/>
            </a:xfrm>
            <a:prstGeom prst="curvedConnector3">
              <a:avLst/>
            </a:prstGeom>
            <a:ln>
              <a:solidFill>
                <a:srgbClr val="FF66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CasellaDiTesto 67">
              <a:extLst>
                <a:ext uri="{FF2B5EF4-FFF2-40B4-BE49-F238E27FC236}">
                  <a16:creationId xmlns:a16="http://schemas.microsoft.com/office/drawing/2014/main" id="{AC619129-BA81-8AAD-8CE5-71D173FC40D7}"/>
                </a:ext>
              </a:extLst>
            </p:cNvPr>
            <p:cNvSpPr txBox="1"/>
            <p:nvPr/>
          </p:nvSpPr>
          <p:spPr>
            <a:xfrm>
              <a:off x="1730696" y="3747639"/>
              <a:ext cx="6709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latin typeface="Geneva" panose="020B0503030404040204"/>
                </a:rPr>
                <a:t>Bus</a:t>
              </a:r>
            </a:p>
          </p:txBody>
        </p:sp>
      </p:grpSp>
      <p:pic>
        <p:nvPicPr>
          <p:cNvPr id="20" name="Immagine 72">
            <a:extLst>
              <a:ext uri="{FF2B5EF4-FFF2-40B4-BE49-F238E27FC236}">
                <a16:creationId xmlns:a16="http://schemas.microsoft.com/office/drawing/2014/main" id="{D34EFC6C-0227-A629-8E78-37ACA529C99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9" t="19017" r="25552" b="25849"/>
          <a:stretch/>
        </p:blipFill>
        <p:spPr>
          <a:xfrm>
            <a:off x="7246165" y="531763"/>
            <a:ext cx="3805601" cy="2551292"/>
          </a:xfrm>
          <a:prstGeom prst="rect">
            <a:avLst/>
          </a:prstGeom>
        </p:spPr>
      </p:pic>
      <p:sp>
        <p:nvSpPr>
          <p:cNvPr id="21" name="CasellaDiTesto 80">
            <a:extLst>
              <a:ext uri="{FF2B5EF4-FFF2-40B4-BE49-F238E27FC236}">
                <a16:creationId xmlns:a16="http://schemas.microsoft.com/office/drawing/2014/main" id="{DBD72EDB-B81D-C8D8-3CF5-982320828887}"/>
              </a:ext>
            </a:extLst>
          </p:cNvPr>
          <p:cNvSpPr txBox="1"/>
          <p:nvPr/>
        </p:nvSpPr>
        <p:spPr>
          <a:xfrm>
            <a:off x="682904" y="528672"/>
            <a:ext cx="318746" cy="48013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latin typeface="Geneva" panose="020B0503030404040204"/>
              </a:rPr>
              <a:t>AIR </a:t>
            </a:r>
          </a:p>
          <a:p>
            <a:pPr algn="ctr"/>
            <a:endParaRPr lang="it-IT" b="1" dirty="0">
              <a:latin typeface="Geneva" panose="020B0503030404040204"/>
            </a:endParaRPr>
          </a:p>
          <a:p>
            <a:pPr algn="ctr"/>
            <a:r>
              <a:rPr lang="it-IT" b="1" dirty="0">
                <a:latin typeface="Geneva" panose="020B0503030404040204"/>
              </a:rPr>
              <a:t>INLET</a:t>
            </a:r>
          </a:p>
          <a:p>
            <a:pPr algn="ctr"/>
            <a:endParaRPr lang="it-IT" b="1" dirty="0">
              <a:latin typeface="Geneva" panose="020B0503030404040204"/>
            </a:endParaRPr>
          </a:p>
          <a:p>
            <a:pPr algn="ctr"/>
            <a:r>
              <a:rPr lang="it-IT" b="1" dirty="0">
                <a:latin typeface="Geneva" panose="020B0503030404040204"/>
              </a:rPr>
              <a:t>SUPPORT</a:t>
            </a:r>
          </a:p>
        </p:txBody>
      </p:sp>
      <p:sp>
        <p:nvSpPr>
          <p:cNvPr id="22" name="CasellaDiTesto 81">
            <a:extLst>
              <a:ext uri="{FF2B5EF4-FFF2-40B4-BE49-F238E27FC236}">
                <a16:creationId xmlns:a16="http://schemas.microsoft.com/office/drawing/2014/main" id="{514555D8-EA46-496F-6A71-434D7ED0B603}"/>
              </a:ext>
            </a:extLst>
          </p:cNvPr>
          <p:cNvSpPr txBox="1"/>
          <p:nvPr/>
        </p:nvSpPr>
        <p:spPr>
          <a:xfrm>
            <a:off x="11270471" y="528672"/>
            <a:ext cx="318746" cy="50783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latin typeface="Geneva" panose="020B0503030404040204"/>
              </a:rPr>
              <a:t>AIR </a:t>
            </a:r>
          </a:p>
          <a:p>
            <a:pPr algn="ctr"/>
            <a:endParaRPr lang="it-IT" b="1" dirty="0">
              <a:latin typeface="Geneva" panose="020B0503030404040204"/>
            </a:endParaRPr>
          </a:p>
          <a:p>
            <a:pPr algn="ctr"/>
            <a:r>
              <a:rPr lang="it-IT" b="1" dirty="0">
                <a:latin typeface="Geneva" panose="020B0503030404040204"/>
              </a:rPr>
              <a:t>OUTLET</a:t>
            </a:r>
          </a:p>
          <a:p>
            <a:pPr algn="ctr"/>
            <a:endParaRPr lang="it-IT" b="1" dirty="0">
              <a:latin typeface="Geneva" panose="020B0503030404040204"/>
            </a:endParaRPr>
          </a:p>
          <a:p>
            <a:pPr algn="ctr"/>
            <a:r>
              <a:rPr lang="it-IT" b="1" dirty="0">
                <a:latin typeface="Geneva" panose="020B0503030404040204"/>
              </a:rPr>
              <a:t>SUPPORT</a:t>
            </a:r>
          </a:p>
        </p:txBody>
      </p:sp>
      <p:pic>
        <p:nvPicPr>
          <p:cNvPr id="23" name="Immagine 83">
            <a:extLst>
              <a:ext uri="{FF2B5EF4-FFF2-40B4-BE49-F238E27FC236}">
                <a16:creationId xmlns:a16="http://schemas.microsoft.com/office/drawing/2014/main" id="{304C37A5-4082-859B-3B9A-766D1104F43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5" t="13716" r="8057" b="23141"/>
          <a:stretch/>
        </p:blipFill>
        <p:spPr>
          <a:xfrm>
            <a:off x="4163248" y="4225891"/>
            <a:ext cx="5128054" cy="2230889"/>
          </a:xfrm>
          <a:prstGeom prst="rect">
            <a:avLst/>
          </a:prstGeom>
        </p:spPr>
      </p:pic>
      <p:grpSp>
        <p:nvGrpSpPr>
          <p:cNvPr id="24" name="Gruppo 8">
            <a:extLst>
              <a:ext uri="{FF2B5EF4-FFF2-40B4-BE49-F238E27FC236}">
                <a16:creationId xmlns:a16="http://schemas.microsoft.com/office/drawing/2014/main" id="{E144E6FA-CB63-AEC9-0D42-D02EBD9321CB}"/>
              </a:ext>
            </a:extLst>
          </p:cNvPr>
          <p:cNvGrpSpPr/>
          <p:nvPr/>
        </p:nvGrpSpPr>
        <p:grpSpPr>
          <a:xfrm>
            <a:off x="6346103" y="2482483"/>
            <a:ext cx="5132902" cy="2682040"/>
            <a:chOff x="6426222" y="2491045"/>
            <a:chExt cx="5132902" cy="2682040"/>
          </a:xfrm>
        </p:grpSpPr>
        <p:pic>
          <p:nvPicPr>
            <p:cNvPr id="25" name="Immagine 74">
              <a:extLst>
                <a:ext uri="{FF2B5EF4-FFF2-40B4-BE49-F238E27FC236}">
                  <a16:creationId xmlns:a16="http://schemas.microsoft.com/office/drawing/2014/main" id="{EA6E84C4-A7FE-5508-3020-607221ABD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82" t="13900" r="18301" b="26490"/>
            <a:stretch/>
          </p:blipFill>
          <p:spPr>
            <a:xfrm>
              <a:off x="6628910" y="2491045"/>
              <a:ext cx="4930214" cy="2682040"/>
            </a:xfrm>
            <a:prstGeom prst="rect">
              <a:avLst/>
            </a:prstGeom>
          </p:spPr>
        </p:pic>
        <p:cxnSp>
          <p:nvCxnSpPr>
            <p:cNvPr id="26" name="Connettore 2 77">
              <a:extLst>
                <a:ext uri="{FF2B5EF4-FFF2-40B4-BE49-F238E27FC236}">
                  <a16:creationId xmlns:a16="http://schemas.microsoft.com/office/drawing/2014/main" id="{C4A931FC-68AE-B8A5-5690-8210BA2CB4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26222" y="3819644"/>
              <a:ext cx="670999" cy="58650"/>
            </a:xfrm>
            <a:prstGeom prst="straightConnector1">
              <a:avLst/>
            </a:prstGeom>
            <a:ln>
              <a:solidFill>
                <a:srgbClr val="FF66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2 78">
              <a:extLst>
                <a:ext uri="{FF2B5EF4-FFF2-40B4-BE49-F238E27FC236}">
                  <a16:creationId xmlns:a16="http://schemas.microsoft.com/office/drawing/2014/main" id="{CDEBF971-8623-9D21-BEAE-E9DDF715D6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04972" y="3422024"/>
              <a:ext cx="670999" cy="58650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2 79">
              <a:extLst>
                <a:ext uri="{FF2B5EF4-FFF2-40B4-BE49-F238E27FC236}">
                  <a16:creationId xmlns:a16="http://schemas.microsoft.com/office/drawing/2014/main" id="{41201637-E9A9-F32E-8871-E957947877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22878" y="2814471"/>
              <a:ext cx="670999" cy="58650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ttore curvo 89">
              <a:extLst>
                <a:ext uri="{FF2B5EF4-FFF2-40B4-BE49-F238E27FC236}">
                  <a16:creationId xmlns:a16="http://schemas.microsoft.com/office/drawing/2014/main" id="{5B48215D-0BC7-C3CF-8626-0AA5DA38239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95741" y="3083055"/>
              <a:ext cx="274293" cy="76735"/>
            </a:xfrm>
            <a:prstGeom prst="curvedConnector3">
              <a:avLst/>
            </a:prstGeom>
            <a:ln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ttore curvo 92">
              <a:extLst>
                <a:ext uri="{FF2B5EF4-FFF2-40B4-BE49-F238E27FC236}">
                  <a16:creationId xmlns:a16="http://schemas.microsoft.com/office/drawing/2014/main" id="{E5FFDAE1-753A-AE50-3B36-90528A2BF7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41786" y="3388184"/>
              <a:ext cx="274293" cy="76735"/>
            </a:xfrm>
            <a:prstGeom prst="curvedConnector3">
              <a:avLst/>
            </a:prstGeom>
            <a:ln>
              <a:solidFill>
                <a:srgbClr val="FF66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ttore curvo 93">
              <a:extLst>
                <a:ext uri="{FF2B5EF4-FFF2-40B4-BE49-F238E27FC236}">
                  <a16:creationId xmlns:a16="http://schemas.microsoft.com/office/drawing/2014/main" id="{53EC8E09-CB41-5E72-B759-B88CF2E88AF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015908" y="2826648"/>
              <a:ext cx="274293" cy="76735"/>
            </a:xfrm>
            <a:prstGeom prst="curvedConnector3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CasellaDiTesto 94">
              <a:extLst>
                <a:ext uri="{FF2B5EF4-FFF2-40B4-BE49-F238E27FC236}">
                  <a16:creationId xmlns:a16="http://schemas.microsoft.com/office/drawing/2014/main" id="{E2008B7D-C774-DA73-B4DB-5977B0B5D213}"/>
                </a:ext>
              </a:extLst>
            </p:cNvPr>
            <p:cNvSpPr txBox="1"/>
            <p:nvPr/>
          </p:nvSpPr>
          <p:spPr>
            <a:xfrm>
              <a:off x="10452675" y="3334155"/>
              <a:ext cx="6447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latin typeface="Geneva" panose="020B0503030404040204"/>
                </a:rPr>
                <a:t>Bus</a:t>
              </a:r>
            </a:p>
          </p:txBody>
        </p:sp>
      </p:grpSp>
      <p:grpSp>
        <p:nvGrpSpPr>
          <p:cNvPr id="33" name="Gruppo 11">
            <a:extLst>
              <a:ext uri="{FF2B5EF4-FFF2-40B4-BE49-F238E27FC236}">
                <a16:creationId xmlns:a16="http://schemas.microsoft.com/office/drawing/2014/main" id="{849580E9-85B9-378A-2FBA-D64627BE7775}"/>
              </a:ext>
            </a:extLst>
          </p:cNvPr>
          <p:cNvGrpSpPr/>
          <p:nvPr/>
        </p:nvGrpSpPr>
        <p:grpSpPr>
          <a:xfrm>
            <a:off x="9208539" y="4750648"/>
            <a:ext cx="2794370" cy="1948022"/>
            <a:chOff x="8961161" y="4756892"/>
            <a:chExt cx="2794370" cy="1948022"/>
          </a:xfrm>
        </p:grpSpPr>
        <p:pic>
          <p:nvPicPr>
            <p:cNvPr id="34" name="Immagine 20">
              <a:extLst>
                <a:ext uri="{FF2B5EF4-FFF2-40B4-BE49-F238E27FC236}">
                  <a16:creationId xmlns:a16="http://schemas.microsoft.com/office/drawing/2014/main" id="{8C03D294-8DD4-6E6F-50E1-EA19F866A5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90" t="10230" r="30238" b="12438"/>
            <a:stretch/>
          </p:blipFill>
          <p:spPr>
            <a:xfrm>
              <a:off x="8961161" y="4756892"/>
              <a:ext cx="1914080" cy="1948022"/>
            </a:xfrm>
            <a:prstGeom prst="rect">
              <a:avLst/>
            </a:prstGeom>
          </p:spPr>
        </p:pic>
        <p:sp>
          <p:nvSpPr>
            <p:cNvPr id="35" name="Stella a 4 punte 43">
              <a:extLst>
                <a:ext uri="{FF2B5EF4-FFF2-40B4-BE49-F238E27FC236}">
                  <a16:creationId xmlns:a16="http://schemas.microsoft.com/office/drawing/2014/main" id="{1FC2C63A-C1AA-BF1D-6313-E911DF91BFA4}"/>
                </a:ext>
              </a:extLst>
            </p:cNvPr>
            <p:cNvSpPr/>
            <p:nvPr/>
          </p:nvSpPr>
          <p:spPr>
            <a:xfrm>
              <a:off x="9913391" y="5692769"/>
              <a:ext cx="50373" cy="47444"/>
            </a:xfrm>
            <a:prstGeom prst="star4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6" name="CasellaDiTesto 45">
              <a:extLst>
                <a:ext uri="{FF2B5EF4-FFF2-40B4-BE49-F238E27FC236}">
                  <a16:creationId xmlns:a16="http://schemas.microsoft.com/office/drawing/2014/main" id="{6399B436-EBEC-B99B-2AD6-23C80F1AA7CE}"/>
                </a:ext>
              </a:extLst>
            </p:cNvPr>
            <p:cNvSpPr txBox="1"/>
            <p:nvPr/>
          </p:nvSpPr>
          <p:spPr>
            <a:xfrm>
              <a:off x="9809152" y="5737927"/>
              <a:ext cx="354018" cy="223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800" b="1" i="1" dirty="0">
                  <a:latin typeface="Geneva" panose="020B0503030404040204"/>
                </a:rPr>
                <a:t>IP</a:t>
              </a:r>
            </a:p>
          </p:txBody>
        </p:sp>
        <p:sp>
          <p:nvSpPr>
            <p:cNvPr id="37" name="CasellaDiTesto 5">
              <a:extLst>
                <a:ext uri="{FF2B5EF4-FFF2-40B4-BE49-F238E27FC236}">
                  <a16:creationId xmlns:a16="http://schemas.microsoft.com/office/drawing/2014/main" id="{2C19B00B-90EC-8C35-3055-58F7F20AF484}"/>
                </a:ext>
              </a:extLst>
            </p:cNvPr>
            <p:cNvSpPr txBox="1"/>
            <p:nvPr/>
          </p:nvSpPr>
          <p:spPr>
            <a:xfrm>
              <a:off x="10668244" y="6133416"/>
              <a:ext cx="108728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50" dirty="0">
                  <a:latin typeface="Geneva" panose="020B0503030404040204"/>
                </a:rPr>
                <a:t>Front </a:t>
              </a:r>
              <a:r>
                <a:rPr lang="it-IT" sz="1050" dirty="0" err="1">
                  <a:latin typeface="Geneva" panose="020B0503030404040204"/>
                </a:rPr>
                <a:t>view</a:t>
              </a:r>
              <a:endParaRPr lang="it-IT" sz="1050" u="sng" dirty="0">
                <a:latin typeface="Geneva" panose="020B0503030404040204"/>
              </a:endParaRPr>
            </a:p>
          </p:txBody>
        </p:sp>
      </p:grpSp>
      <p:sp>
        <p:nvSpPr>
          <p:cNvPr id="38" name="Segnaposto numero diapositiva 4">
            <a:extLst>
              <a:ext uri="{FF2B5EF4-FFF2-40B4-BE49-F238E27FC236}">
                <a16:creationId xmlns:a16="http://schemas.microsoft.com/office/drawing/2014/main" id="{28DDBAE1-09B2-662B-179E-ACC097613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3171" y="79565"/>
            <a:ext cx="2743200" cy="365125"/>
          </a:xfrm>
        </p:spPr>
        <p:txBody>
          <a:bodyPr/>
          <a:lstStyle/>
          <a:p>
            <a:fld id="{C804D2AE-2E06-D54F-A59E-408327E0CF57}" type="slidenum">
              <a:rPr lang="en-US" smtClean="0">
                <a:latin typeface="Geneva" panose="020B0503030404040204"/>
              </a:rPr>
              <a:pPr/>
              <a:t>3</a:t>
            </a:fld>
            <a:endParaRPr lang="en-US" dirty="0">
              <a:latin typeface="Geneva" panose="020B0503030404040204"/>
            </a:endParaRPr>
          </a:p>
        </p:txBody>
      </p:sp>
      <p:sp>
        <p:nvSpPr>
          <p:cNvPr id="39" name="CasellaDiTesto 1">
            <a:extLst>
              <a:ext uri="{FF2B5EF4-FFF2-40B4-BE49-F238E27FC236}">
                <a16:creationId xmlns:a16="http://schemas.microsoft.com/office/drawing/2014/main" id="{8F36552E-B147-07C2-9349-FD1C0B8193DB}"/>
              </a:ext>
            </a:extLst>
          </p:cNvPr>
          <p:cNvSpPr txBox="1"/>
          <p:nvPr/>
        </p:nvSpPr>
        <p:spPr>
          <a:xfrm>
            <a:off x="64203" y="5266225"/>
            <a:ext cx="44603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3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separated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ducts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one for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each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of the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layers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Aerodynamic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fairing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at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the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stave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mounting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screw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locations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Split support for assembly</a:t>
            </a:r>
          </a:p>
        </p:txBody>
      </p:sp>
      <p:pic>
        <p:nvPicPr>
          <p:cNvPr id="40" name="Immagine 13" descr="Immagine che contiene schizzo, testo, linea, diagramma&#10;&#10;Il contenuto generato dall'IA potrebbe non essere corretto.">
            <a:extLst>
              <a:ext uri="{FF2B5EF4-FFF2-40B4-BE49-F238E27FC236}">
                <a16:creationId xmlns:a16="http://schemas.microsoft.com/office/drawing/2014/main" id="{DDB40058-CD01-F041-F67F-0BD3DC24C8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18" t="35572" r="37648" b="30729"/>
          <a:stretch/>
        </p:blipFill>
        <p:spPr>
          <a:xfrm>
            <a:off x="4163248" y="5860263"/>
            <a:ext cx="1072862" cy="71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155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5">
            <a:extLst>
              <a:ext uri="{FF2B5EF4-FFF2-40B4-BE49-F238E27FC236}">
                <a16:creationId xmlns:a16="http://schemas.microsoft.com/office/drawing/2014/main" id="{9F3497CC-BC7A-ED86-AE8C-A348CC228122}"/>
              </a:ext>
            </a:extLst>
          </p:cNvPr>
          <p:cNvGrpSpPr/>
          <p:nvPr/>
        </p:nvGrpSpPr>
        <p:grpSpPr>
          <a:xfrm>
            <a:off x="1129421" y="4327333"/>
            <a:ext cx="2585810" cy="923330"/>
            <a:chOff x="1129421" y="4327333"/>
            <a:chExt cx="2585810" cy="923330"/>
          </a:xfrm>
        </p:grpSpPr>
        <p:cxnSp>
          <p:nvCxnSpPr>
            <p:cNvPr id="4" name="Connettore diritto 22">
              <a:extLst>
                <a:ext uri="{FF2B5EF4-FFF2-40B4-BE49-F238E27FC236}">
                  <a16:creationId xmlns:a16="http://schemas.microsoft.com/office/drawing/2014/main" id="{334D7DD0-B8AB-8087-35D3-6D15162AA524}"/>
                </a:ext>
              </a:extLst>
            </p:cNvPr>
            <p:cNvCxnSpPr/>
            <p:nvPr/>
          </p:nvCxnSpPr>
          <p:spPr>
            <a:xfrm>
              <a:off x="1129421" y="4523031"/>
              <a:ext cx="171039" cy="0"/>
            </a:xfrm>
            <a:prstGeom prst="line">
              <a:avLst/>
            </a:prstGeom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" name="Connettore diritto 23">
              <a:extLst>
                <a:ext uri="{FF2B5EF4-FFF2-40B4-BE49-F238E27FC236}">
                  <a16:creationId xmlns:a16="http://schemas.microsoft.com/office/drawing/2014/main" id="{30CAE4E5-DF9E-9464-94F6-82E2E47BA5AA}"/>
                </a:ext>
              </a:extLst>
            </p:cNvPr>
            <p:cNvCxnSpPr/>
            <p:nvPr/>
          </p:nvCxnSpPr>
          <p:spPr>
            <a:xfrm>
              <a:off x="1129421" y="4775723"/>
              <a:ext cx="171039" cy="0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" name="Connettore diritto 24">
              <a:extLst>
                <a:ext uri="{FF2B5EF4-FFF2-40B4-BE49-F238E27FC236}">
                  <a16:creationId xmlns:a16="http://schemas.microsoft.com/office/drawing/2014/main" id="{643B87A0-D4BE-6864-8A9F-ADDB5F75538E}"/>
                </a:ext>
              </a:extLst>
            </p:cNvPr>
            <p:cNvCxnSpPr/>
            <p:nvPr/>
          </p:nvCxnSpPr>
          <p:spPr>
            <a:xfrm>
              <a:off x="1129421" y="5052881"/>
              <a:ext cx="171039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7" name="CasellaDiTesto 25">
              <a:extLst>
                <a:ext uri="{FF2B5EF4-FFF2-40B4-BE49-F238E27FC236}">
                  <a16:creationId xmlns:a16="http://schemas.microsoft.com/office/drawing/2014/main" id="{61DE5718-82CE-881D-9DFA-6998D2D77E75}"/>
                </a:ext>
              </a:extLst>
            </p:cNvPr>
            <p:cNvSpPr txBox="1"/>
            <p:nvPr/>
          </p:nvSpPr>
          <p:spPr>
            <a:xfrm>
              <a:off x="1361112" y="4327333"/>
              <a:ext cx="23541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Geneva" panose="020B0503030404040204"/>
                </a:rPr>
                <a:t>Layer 3 </a:t>
              </a:r>
              <a:r>
                <a:rPr lang="it-IT" dirty="0" err="1">
                  <a:solidFill>
                    <a:schemeClr val="tx2">
                      <a:lumMod val="75000"/>
                      <a:lumOff val="25000"/>
                    </a:schemeClr>
                  </a:solidFill>
                  <a:latin typeface="Geneva" panose="020B0503030404040204"/>
                </a:rPr>
                <a:t>ducts</a:t>
              </a:r>
              <a:endParaRPr lang="it-IT" dirty="0">
                <a:solidFill>
                  <a:schemeClr val="tx2">
                    <a:lumMod val="75000"/>
                    <a:lumOff val="25000"/>
                  </a:schemeClr>
                </a:solidFill>
                <a:latin typeface="Geneva" panose="020B0503030404040204"/>
              </a:endParaRPr>
            </a:p>
            <a:p>
              <a:r>
                <a:rPr lang="it-IT" dirty="0">
                  <a:solidFill>
                    <a:schemeClr val="accent6">
                      <a:lumMod val="75000"/>
                    </a:schemeClr>
                  </a:solidFill>
                  <a:latin typeface="Geneva" panose="020B0503030404040204"/>
                </a:rPr>
                <a:t>Layer 2 </a:t>
              </a:r>
              <a:r>
                <a:rPr lang="it-IT" dirty="0" err="1">
                  <a:solidFill>
                    <a:schemeClr val="accent6">
                      <a:lumMod val="75000"/>
                    </a:schemeClr>
                  </a:solidFill>
                  <a:latin typeface="Geneva" panose="020B0503030404040204"/>
                </a:rPr>
                <a:t>ducts</a:t>
              </a:r>
              <a:endParaRPr lang="it-IT" dirty="0">
                <a:solidFill>
                  <a:schemeClr val="accent6">
                    <a:lumMod val="75000"/>
                  </a:schemeClr>
                </a:solidFill>
                <a:latin typeface="Geneva" panose="020B0503030404040204"/>
              </a:endParaRPr>
            </a:p>
            <a:p>
              <a:r>
                <a:rPr lang="it-IT" dirty="0">
                  <a:solidFill>
                    <a:srgbClr val="FF6600"/>
                  </a:solidFill>
                  <a:latin typeface="Geneva" panose="020B0503030404040204"/>
                </a:rPr>
                <a:t>Layer 1 </a:t>
              </a:r>
              <a:r>
                <a:rPr lang="it-IT" dirty="0" err="1">
                  <a:solidFill>
                    <a:srgbClr val="FF6600"/>
                  </a:solidFill>
                  <a:latin typeface="Geneva" panose="020B0503030404040204"/>
                </a:rPr>
                <a:t>ducts</a:t>
              </a:r>
              <a:endParaRPr lang="it-IT" dirty="0">
                <a:solidFill>
                  <a:srgbClr val="FF6600"/>
                </a:solidFill>
                <a:latin typeface="Geneva" panose="020B0503030404040204"/>
              </a:endParaRPr>
            </a:p>
          </p:txBody>
        </p:sp>
      </p:grpSp>
      <p:sp>
        <p:nvSpPr>
          <p:cNvPr id="8" name="CasellaDiTesto 26">
            <a:extLst>
              <a:ext uri="{FF2B5EF4-FFF2-40B4-BE49-F238E27FC236}">
                <a16:creationId xmlns:a16="http://schemas.microsoft.com/office/drawing/2014/main" id="{98FA7F89-D182-8787-2D00-F9358D092482}"/>
              </a:ext>
            </a:extLst>
          </p:cNvPr>
          <p:cNvSpPr txBox="1"/>
          <p:nvPr/>
        </p:nvSpPr>
        <p:spPr>
          <a:xfrm>
            <a:off x="318724" y="5607723"/>
            <a:ext cx="461303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u="sng" dirty="0">
                <a:latin typeface="Geneva" panose="020B0503030404040204" pitchFamily="34" charset="0"/>
                <a:ea typeface="Geneva" panose="020B0503030404040204" pitchFamily="34" charset="0"/>
              </a:rPr>
              <a:t>6 </a:t>
            </a:r>
            <a:r>
              <a:rPr lang="it-IT" b="1" u="sng" dirty="0" err="1">
                <a:latin typeface="Geneva" panose="020B0503030404040204" pitchFamily="34" charset="0"/>
                <a:ea typeface="Geneva" panose="020B0503030404040204" pitchFamily="34" charset="0"/>
              </a:rPr>
              <a:t>sectors</a:t>
            </a:r>
            <a:r>
              <a:rPr lang="it-IT" b="1" u="sng" dirty="0">
                <a:latin typeface="Geneva" panose="020B0503030404040204" pitchFamily="34" charset="0"/>
                <a:ea typeface="Geneva" panose="020B0503030404040204" pitchFamily="34" charset="0"/>
              </a:rPr>
              <a:t> of 60° for </a:t>
            </a:r>
            <a:r>
              <a:rPr lang="it-IT" b="1" u="sng" dirty="0" err="1">
                <a:latin typeface="Geneva" panose="020B0503030404040204" pitchFamily="34" charset="0"/>
                <a:ea typeface="Geneva" panose="020B0503030404040204" pitchFamily="34" charset="0"/>
              </a:rPr>
              <a:t>each</a:t>
            </a:r>
            <a:r>
              <a:rPr lang="it-IT" b="1" u="sng" dirty="0">
                <a:latin typeface="Geneva" panose="020B0503030404040204" pitchFamily="34" charset="0"/>
                <a:ea typeface="Geneva" panose="020B0503030404040204" pitchFamily="34" charset="0"/>
              </a:rPr>
              <a:t> of the </a:t>
            </a:r>
            <a:r>
              <a:rPr lang="it-IT" b="1" u="sng" dirty="0" err="1">
                <a:latin typeface="Geneva" panose="020B0503030404040204" pitchFamily="34" charset="0"/>
                <a:ea typeface="Geneva" panose="020B0503030404040204" pitchFamily="34" charset="0"/>
              </a:rPr>
              <a:t>three</a:t>
            </a:r>
            <a:r>
              <a:rPr lang="it-IT" b="1" u="sng" dirty="0">
                <a:latin typeface="Geneva" panose="020B0503030404040204" pitchFamily="34" charset="0"/>
                <a:ea typeface="Geneva" panose="020B0503030404040204" pitchFamily="34" charset="0"/>
              </a:rPr>
              <a:t> </a:t>
            </a:r>
            <a:r>
              <a:rPr lang="it-IT" b="1" u="sng" dirty="0" err="1">
                <a:latin typeface="Geneva" panose="020B0503030404040204" pitchFamily="34" charset="0"/>
                <a:ea typeface="Geneva" panose="020B0503030404040204" pitchFamily="34" charset="0"/>
              </a:rPr>
              <a:t>indipendently</a:t>
            </a:r>
            <a:r>
              <a:rPr lang="it-IT" b="1" u="sng" dirty="0">
                <a:latin typeface="Geneva" panose="020B0503030404040204" pitchFamily="34" charset="0"/>
                <a:ea typeface="Geneva" panose="020B0503030404040204" pitchFamily="34" charset="0"/>
              </a:rPr>
              <a:t> </a:t>
            </a:r>
            <a:r>
              <a:rPr lang="it-IT" b="1" u="sng" dirty="0" err="1">
                <a:latin typeface="Geneva" panose="020B0503030404040204" pitchFamily="34" charset="0"/>
                <a:ea typeface="Geneva" panose="020B0503030404040204" pitchFamily="34" charset="0"/>
              </a:rPr>
              <a:t>powered</a:t>
            </a:r>
            <a:r>
              <a:rPr lang="it-IT" b="1" u="sng" dirty="0">
                <a:latin typeface="Geneva" panose="020B0503030404040204" pitchFamily="34" charset="0"/>
                <a:ea typeface="Geneva" panose="020B0503030404040204" pitchFamily="34" charset="0"/>
              </a:rPr>
              <a:t> </a:t>
            </a:r>
            <a:r>
              <a:rPr lang="it-IT" b="1" u="sng" dirty="0" err="1">
                <a:latin typeface="Geneva" panose="020B0503030404040204" pitchFamily="34" charset="0"/>
                <a:ea typeface="Geneva" panose="020B0503030404040204" pitchFamily="34" charset="0"/>
              </a:rPr>
              <a:t>layers</a:t>
            </a:r>
            <a:endParaRPr lang="it-IT" dirty="0">
              <a:latin typeface="Geneva" panose="020B0503030404040204" pitchFamily="34" charset="0"/>
              <a:ea typeface="Geneva" panose="020B0503030404040204" pitchFamily="34" charset="0"/>
            </a:endParaRPr>
          </a:p>
        </p:txBody>
      </p:sp>
      <p:sp>
        <p:nvSpPr>
          <p:cNvPr id="9" name="CasellaDiTesto 27">
            <a:extLst>
              <a:ext uri="{FF2B5EF4-FFF2-40B4-BE49-F238E27FC236}">
                <a16:creationId xmlns:a16="http://schemas.microsoft.com/office/drawing/2014/main" id="{D9745430-1433-C3ED-30C5-47E73B1598A5}"/>
              </a:ext>
            </a:extLst>
          </p:cNvPr>
          <p:cNvSpPr txBox="1"/>
          <p:nvPr/>
        </p:nvSpPr>
        <p:spPr>
          <a:xfrm>
            <a:off x="8778897" y="4474282"/>
            <a:ext cx="14136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>
                <a:latin typeface="Geneva" panose="020B0503030404040204"/>
              </a:rPr>
              <a:t>Rear</a:t>
            </a:r>
            <a:r>
              <a:rPr lang="it-IT" sz="1600" dirty="0">
                <a:latin typeface="Geneva" panose="020B0503030404040204"/>
              </a:rPr>
              <a:t> </a:t>
            </a:r>
            <a:r>
              <a:rPr lang="it-IT" sz="1600" dirty="0" err="1">
                <a:latin typeface="Geneva" panose="020B0503030404040204"/>
              </a:rPr>
              <a:t>view</a:t>
            </a:r>
            <a:endParaRPr lang="it-IT" sz="1600" dirty="0">
              <a:latin typeface="Geneva" panose="020B0503030404040204"/>
            </a:endParaRPr>
          </a:p>
        </p:txBody>
      </p:sp>
      <p:cxnSp>
        <p:nvCxnSpPr>
          <p:cNvPr id="10" name="Connettore 2 29">
            <a:extLst>
              <a:ext uri="{FF2B5EF4-FFF2-40B4-BE49-F238E27FC236}">
                <a16:creationId xmlns:a16="http://schemas.microsoft.com/office/drawing/2014/main" id="{8B155561-1EE8-5727-63A6-C21D2CAEDB82}"/>
              </a:ext>
            </a:extLst>
          </p:cNvPr>
          <p:cNvCxnSpPr/>
          <p:nvPr/>
        </p:nvCxnSpPr>
        <p:spPr>
          <a:xfrm>
            <a:off x="5011653" y="5977055"/>
            <a:ext cx="32892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CasellaDiTesto 30">
            <a:extLst>
              <a:ext uri="{FF2B5EF4-FFF2-40B4-BE49-F238E27FC236}">
                <a16:creationId xmlns:a16="http://schemas.microsoft.com/office/drawing/2014/main" id="{4AACE816-E40B-F238-8D11-A44DF918022B}"/>
              </a:ext>
            </a:extLst>
          </p:cNvPr>
          <p:cNvSpPr txBox="1"/>
          <p:nvPr/>
        </p:nvSpPr>
        <p:spPr>
          <a:xfrm>
            <a:off x="5340573" y="5577428"/>
            <a:ext cx="25943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Diffusers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included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in the 3D printed support with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hose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connection</a:t>
            </a:r>
          </a:p>
        </p:txBody>
      </p:sp>
      <p:grpSp>
        <p:nvGrpSpPr>
          <p:cNvPr id="12" name="Gruppo 3">
            <a:extLst>
              <a:ext uri="{FF2B5EF4-FFF2-40B4-BE49-F238E27FC236}">
                <a16:creationId xmlns:a16="http://schemas.microsoft.com/office/drawing/2014/main" id="{10AC792D-12BA-61C1-6251-8352C0BB068B}"/>
              </a:ext>
            </a:extLst>
          </p:cNvPr>
          <p:cNvGrpSpPr/>
          <p:nvPr/>
        </p:nvGrpSpPr>
        <p:grpSpPr>
          <a:xfrm>
            <a:off x="6306471" y="1240514"/>
            <a:ext cx="5615095" cy="3207439"/>
            <a:chOff x="6306471" y="1240514"/>
            <a:chExt cx="5615095" cy="3207439"/>
          </a:xfrm>
        </p:grpSpPr>
        <p:pic>
          <p:nvPicPr>
            <p:cNvPr id="13" name="Immagine 16">
              <a:extLst>
                <a:ext uri="{FF2B5EF4-FFF2-40B4-BE49-F238E27FC236}">
                  <a16:creationId xmlns:a16="http://schemas.microsoft.com/office/drawing/2014/main" id="{0E5B3865-9E8E-68C8-E695-13F6FC6F2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06471" y="1264963"/>
              <a:ext cx="5615095" cy="3182990"/>
            </a:xfrm>
            <a:prstGeom prst="rect">
              <a:avLst/>
            </a:prstGeom>
          </p:spPr>
        </p:pic>
        <p:sp>
          <p:nvSpPr>
            <p:cNvPr id="14" name="Stella a 4 punte 17">
              <a:extLst>
                <a:ext uri="{FF2B5EF4-FFF2-40B4-BE49-F238E27FC236}">
                  <a16:creationId xmlns:a16="http://schemas.microsoft.com/office/drawing/2014/main" id="{95F03D02-BDDD-5AC9-7134-4AC47A893F5A}"/>
                </a:ext>
              </a:extLst>
            </p:cNvPr>
            <p:cNvSpPr/>
            <p:nvPr/>
          </p:nvSpPr>
          <p:spPr>
            <a:xfrm>
              <a:off x="9047794" y="2912165"/>
              <a:ext cx="45719" cy="45719"/>
            </a:xfrm>
            <a:prstGeom prst="star4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CasellaDiTesto 19">
              <a:extLst>
                <a:ext uri="{FF2B5EF4-FFF2-40B4-BE49-F238E27FC236}">
                  <a16:creationId xmlns:a16="http://schemas.microsoft.com/office/drawing/2014/main" id="{C29BEF03-506F-0004-C3B1-EDFA09DCE720}"/>
                </a:ext>
              </a:extLst>
            </p:cNvPr>
            <p:cNvSpPr txBox="1"/>
            <p:nvPr/>
          </p:nvSpPr>
          <p:spPr>
            <a:xfrm>
              <a:off x="8910664" y="2926042"/>
              <a:ext cx="509126" cy="338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b="1" i="1" dirty="0">
                  <a:latin typeface="Geneva" panose="020B0503030404040204"/>
                </a:rPr>
                <a:t>IP</a:t>
              </a:r>
            </a:p>
          </p:txBody>
        </p:sp>
        <p:cxnSp>
          <p:nvCxnSpPr>
            <p:cNvPr id="16" name="Connettore 2 32">
              <a:extLst>
                <a:ext uri="{FF2B5EF4-FFF2-40B4-BE49-F238E27FC236}">
                  <a16:creationId xmlns:a16="http://schemas.microsoft.com/office/drawing/2014/main" id="{688BC309-AD93-B8DA-CEDB-23291CA6A3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491822" y="1582142"/>
              <a:ext cx="448450" cy="22942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Connettore 2 33">
              <a:extLst>
                <a:ext uri="{FF2B5EF4-FFF2-40B4-BE49-F238E27FC236}">
                  <a16:creationId xmlns:a16="http://schemas.microsoft.com/office/drawing/2014/main" id="{6CC6C00D-568B-FAAB-3D6A-28B3001E9D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88726" y="1582142"/>
              <a:ext cx="651546" cy="63901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Connettore 2 36">
              <a:extLst>
                <a:ext uri="{FF2B5EF4-FFF2-40B4-BE49-F238E27FC236}">
                  <a16:creationId xmlns:a16="http://schemas.microsoft.com/office/drawing/2014/main" id="{7F7537F2-AB68-8896-FEBD-38A22852B89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16363" y="1582142"/>
              <a:ext cx="723909" cy="94449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CasellaDiTesto 40">
              <a:extLst>
                <a:ext uri="{FF2B5EF4-FFF2-40B4-BE49-F238E27FC236}">
                  <a16:creationId xmlns:a16="http://schemas.microsoft.com/office/drawing/2014/main" id="{9661717A-3CDC-7B9E-95E8-7E044110B507}"/>
                </a:ext>
              </a:extLst>
            </p:cNvPr>
            <p:cNvSpPr txBox="1"/>
            <p:nvPr/>
          </p:nvSpPr>
          <p:spPr>
            <a:xfrm>
              <a:off x="9523137" y="1240514"/>
              <a:ext cx="14077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it-IT" b="1" dirty="0" err="1">
                  <a:latin typeface="Geneva" panose="020B0503030404040204"/>
                </a:rPr>
                <a:t>Diffusers</a:t>
              </a:r>
              <a:endParaRPr lang="it-IT" b="1" dirty="0">
                <a:latin typeface="Geneva" panose="020B0503030404040204"/>
              </a:endParaRPr>
            </a:p>
          </p:txBody>
        </p:sp>
      </p:grpSp>
      <p:cxnSp>
        <p:nvCxnSpPr>
          <p:cNvPr id="20" name="Connettore 2 41">
            <a:extLst>
              <a:ext uri="{FF2B5EF4-FFF2-40B4-BE49-F238E27FC236}">
                <a16:creationId xmlns:a16="http://schemas.microsoft.com/office/drawing/2014/main" id="{C89C223C-7AF1-D29F-D1B0-EB54D5ABC9F2}"/>
              </a:ext>
            </a:extLst>
          </p:cNvPr>
          <p:cNvCxnSpPr/>
          <p:nvPr/>
        </p:nvCxnSpPr>
        <p:spPr>
          <a:xfrm>
            <a:off x="8014842" y="5946745"/>
            <a:ext cx="32892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CasellaDiTesto 42">
            <a:extLst>
              <a:ext uri="{FF2B5EF4-FFF2-40B4-BE49-F238E27FC236}">
                <a16:creationId xmlns:a16="http://schemas.microsoft.com/office/drawing/2014/main" id="{2AD529FA-C29A-6647-A58C-39B23AFB13FA}"/>
              </a:ext>
            </a:extLst>
          </p:cNvPr>
          <p:cNvSpPr txBox="1"/>
          <p:nvPr/>
        </p:nvSpPr>
        <p:spPr>
          <a:xfrm>
            <a:off x="8343762" y="5577428"/>
            <a:ext cx="35799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Need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to be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optimized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in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terms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of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length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and pitch angle to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allow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for easy cables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routing</a:t>
            </a:r>
            <a:endParaRPr lang="it-IT" dirty="0">
              <a:latin typeface="Geneva" panose="020B0503030404040204" pitchFamily="34" charset="0"/>
              <a:ea typeface="Geneva" panose="020B0503030404040204" pitchFamily="34" charset="0"/>
            </a:endParaRPr>
          </a:p>
        </p:txBody>
      </p:sp>
      <p:grpSp>
        <p:nvGrpSpPr>
          <p:cNvPr id="22" name="Gruppo 1">
            <a:extLst>
              <a:ext uri="{FF2B5EF4-FFF2-40B4-BE49-F238E27FC236}">
                <a16:creationId xmlns:a16="http://schemas.microsoft.com/office/drawing/2014/main" id="{3DAC561F-A37C-592B-82B6-FDA41422FD6F}"/>
              </a:ext>
            </a:extLst>
          </p:cNvPr>
          <p:cNvGrpSpPr>
            <a:grpSpLocks noChangeAspect="1"/>
          </p:cNvGrpSpPr>
          <p:nvPr/>
        </p:nvGrpSpPr>
        <p:grpSpPr>
          <a:xfrm>
            <a:off x="835152" y="1269902"/>
            <a:ext cx="5410444" cy="3066982"/>
            <a:chOff x="1102724" y="1269902"/>
            <a:chExt cx="5142872" cy="2915305"/>
          </a:xfrm>
        </p:grpSpPr>
        <p:pic>
          <p:nvPicPr>
            <p:cNvPr id="23" name="Immagine 13">
              <a:extLst>
                <a:ext uri="{FF2B5EF4-FFF2-40B4-BE49-F238E27FC236}">
                  <a16:creationId xmlns:a16="http://schemas.microsoft.com/office/drawing/2014/main" id="{D926DCE3-05F3-E85E-0A25-F5BAB59AA2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2724" y="1269902"/>
              <a:ext cx="5142872" cy="2915305"/>
            </a:xfrm>
            <a:prstGeom prst="rect">
              <a:avLst/>
            </a:prstGeom>
          </p:spPr>
        </p:pic>
        <p:cxnSp>
          <p:nvCxnSpPr>
            <p:cNvPr id="24" name="Connettore 2 6">
              <a:extLst>
                <a:ext uri="{FF2B5EF4-FFF2-40B4-BE49-F238E27FC236}">
                  <a16:creationId xmlns:a16="http://schemas.microsoft.com/office/drawing/2014/main" id="{1E208580-ECC5-A844-EA08-36B397DC9C9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08944" y="3139259"/>
              <a:ext cx="445139" cy="24204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CasellaDiTesto 8">
              <a:extLst>
                <a:ext uri="{FF2B5EF4-FFF2-40B4-BE49-F238E27FC236}">
                  <a16:creationId xmlns:a16="http://schemas.microsoft.com/office/drawing/2014/main" id="{983227E6-55CC-FF20-A66E-37CFB18B19BC}"/>
                </a:ext>
              </a:extLst>
            </p:cNvPr>
            <p:cNvSpPr txBox="1"/>
            <p:nvPr/>
          </p:nvSpPr>
          <p:spPr>
            <a:xfrm>
              <a:off x="3681800" y="3212029"/>
              <a:ext cx="22062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latin typeface="Geneva" panose="020B0503030404040204"/>
                </a:rPr>
                <a:t>Cables </a:t>
              </a:r>
              <a:r>
                <a:rPr lang="it-IT" b="1" dirty="0" err="1">
                  <a:latin typeface="Geneva" panose="020B0503030404040204"/>
                </a:rPr>
                <a:t>inlet</a:t>
              </a:r>
              <a:r>
                <a:rPr lang="it-IT" b="1" dirty="0">
                  <a:latin typeface="Geneva" panose="020B0503030404040204"/>
                </a:rPr>
                <a:t>/outlet</a:t>
              </a:r>
            </a:p>
          </p:txBody>
        </p:sp>
        <p:cxnSp>
          <p:nvCxnSpPr>
            <p:cNvPr id="26" name="Connettore 2 12">
              <a:extLst>
                <a:ext uri="{FF2B5EF4-FFF2-40B4-BE49-F238E27FC236}">
                  <a16:creationId xmlns:a16="http://schemas.microsoft.com/office/drawing/2014/main" id="{D06E6BFA-6756-CB4D-72E6-E428C55B0D2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91331" y="2948501"/>
              <a:ext cx="362752" cy="43280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7" name="Segnaposto numero diapositiva 4">
            <a:extLst>
              <a:ext uri="{FF2B5EF4-FFF2-40B4-BE49-F238E27FC236}">
                <a16:creationId xmlns:a16="http://schemas.microsoft.com/office/drawing/2014/main" id="{8F022B88-833E-8F64-4C29-250817138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3171" y="79565"/>
            <a:ext cx="2743200" cy="365125"/>
          </a:xfrm>
        </p:spPr>
        <p:txBody>
          <a:bodyPr/>
          <a:lstStyle/>
          <a:p>
            <a:fld id="{C804D2AE-2E06-D54F-A59E-408327E0CF57}" type="slidenum">
              <a:rPr lang="en-US" smtClean="0">
                <a:latin typeface="Geneva" panose="020B0503030404040204"/>
              </a:rPr>
              <a:pPr/>
              <a:t>4</a:t>
            </a:fld>
            <a:endParaRPr lang="en-US" dirty="0">
              <a:latin typeface="Geneva" panose="020B0503030404040204"/>
            </a:endParaRPr>
          </a:p>
        </p:txBody>
      </p:sp>
    </p:spTree>
    <p:extLst>
      <p:ext uri="{BB962C8B-B14F-4D97-AF65-F5344CB8AC3E}">
        <p14:creationId xmlns:p14="http://schemas.microsoft.com/office/powerpoint/2010/main" val="78400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EC7C5-66C7-0682-FED3-0627B26FD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621" y="96408"/>
            <a:ext cx="10515600" cy="1325563"/>
          </a:xfrm>
        </p:spPr>
        <p:txBody>
          <a:bodyPr/>
          <a:lstStyle/>
          <a:p>
            <a:r>
              <a:rPr lang="en-IT" dirty="0"/>
              <a:t>Problema di integrazione con la beampipe</a:t>
            </a:r>
          </a:p>
        </p:txBody>
      </p:sp>
      <p:sp>
        <p:nvSpPr>
          <p:cNvPr id="8" name="Segnaposto numero diapositiva 6">
            <a:extLst>
              <a:ext uri="{FF2B5EF4-FFF2-40B4-BE49-F238E27FC236}">
                <a16:creationId xmlns:a16="http://schemas.microsoft.com/office/drawing/2014/main" id="{BBFBE4F0-E79C-4152-7724-82BD8079F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3171" y="1239291"/>
            <a:ext cx="2743200" cy="365125"/>
          </a:xfrm>
        </p:spPr>
        <p:txBody>
          <a:bodyPr/>
          <a:lstStyle/>
          <a:p>
            <a:fld id="{C804D2AE-2E06-D54F-A59E-408327E0CF57}" type="slidenum">
              <a:rPr lang="en-US" smtClean="0">
                <a:latin typeface="Geneva" panose="020B0503030404040204"/>
              </a:rPr>
              <a:pPr/>
              <a:t>5</a:t>
            </a:fld>
            <a:endParaRPr lang="en-US" dirty="0">
              <a:latin typeface="Geneva" panose="020B0503030404040204"/>
            </a:endParaRPr>
          </a:p>
        </p:txBody>
      </p:sp>
      <p:grpSp>
        <p:nvGrpSpPr>
          <p:cNvPr id="22" name="Gruppo 44">
            <a:extLst>
              <a:ext uri="{FF2B5EF4-FFF2-40B4-BE49-F238E27FC236}">
                <a16:creationId xmlns:a16="http://schemas.microsoft.com/office/drawing/2014/main" id="{4A3A636B-750C-6385-5480-AF22B6A8E465}"/>
              </a:ext>
            </a:extLst>
          </p:cNvPr>
          <p:cNvGrpSpPr>
            <a:grpSpLocks noChangeAspect="1"/>
          </p:cNvGrpSpPr>
          <p:nvPr/>
        </p:nvGrpSpPr>
        <p:grpSpPr>
          <a:xfrm>
            <a:off x="457200" y="1804083"/>
            <a:ext cx="6426156" cy="3249834"/>
            <a:chOff x="636610" y="1164714"/>
            <a:chExt cx="5191868" cy="2625630"/>
          </a:xfrm>
        </p:grpSpPr>
        <p:pic>
          <p:nvPicPr>
            <p:cNvPr id="23" name="Immagine 7" descr="Immagine che contiene schermata, Rettangolo, linea, Parallelo&#10;&#10;Il contenuto generato dall'IA potrebbe non essere corretto.">
              <a:extLst>
                <a:ext uri="{FF2B5EF4-FFF2-40B4-BE49-F238E27FC236}">
                  <a16:creationId xmlns:a16="http://schemas.microsoft.com/office/drawing/2014/main" id="{FB9E688D-185E-4480-9F29-058082CDA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36" b="8896"/>
            <a:stretch/>
          </p:blipFill>
          <p:spPr>
            <a:xfrm>
              <a:off x="636610" y="1164714"/>
              <a:ext cx="5191868" cy="2625630"/>
            </a:xfrm>
            <a:prstGeom prst="rect">
              <a:avLst/>
            </a:prstGeom>
          </p:spPr>
        </p:pic>
        <p:cxnSp>
          <p:nvCxnSpPr>
            <p:cNvPr id="24" name="Connettore 2 10">
              <a:extLst>
                <a:ext uri="{FF2B5EF4-FFF2-40B4-BE49-F238E27FC236}">
                  <a16:creationId xmlns:a16="http://schemas.microsoft.com/office/drawing/2014/main" id="{0CB85057-3203-B0E0-96D8-38AE8CC416B7}"/>
                </a:ext>
              </a:extLst>
            </p:cNvPr>
            <p:cNvCxnSpPr/>
            <p:nvPr/>
          </p:nvCxnSpPr>
          <p:spPr>
            <a:xfrm>
              <a:off x="3210267" y="2121637"/>
              <a:ext cx="276293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2 11">
              <a:extLst>
                <a:ext uri="{FF2B5EF4-FFF2-40B4-BE49-F238E27FC236}">
                  <a16:creationId xmlns:a16="http://schemas.microsoft.com/office/drawing/2014/main" id="{AD6FC776-A32A-35C0-5C3C-D4A9A9BF9CEB}"/>
                </a:ext>
              </a:extLst>
            </p:cNvPr>
            <p:cNvCxnSpPr/>
            <p:nvPr/>
          </p:nvCxnSpPr>
          <p:spPr>
            <a:xfrm>
              <a:off x="3723382" y="2121637"/>
              <a:ext cx="276293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2 12">
              <a:extLst>
                <a:ext uri="{FF2B5EF4-FFF2-40B4-BE49-F238E27FC236}">
                  <a16:creationId xmlns:a16="http://schemas.microsoft.com/office/drawing/2014/main" id="{D94D6F69-C984-5A1C-59A7-03849062D2DD}"/>
                </a:ext>
              </a:extLst>
            </p:cNvPr>
            <p:cNvCxnSpPr/>
            <p:nvPr/>
          </p:nvCxnSpPr>
          <p:spPr>
            <a:xfrm>
              <a:off x="4295705" y="2121637"/>
              <a:ext cx="276293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2 13">
              <a:extLst>
                <a:ext uri="{FF2B5EF4-FFF2-40B4-BE49-F238E27FC236}">
                  <a16:creationId xmlns:a16="http://schemas.microsoft.com/office/drawing/2014/main" id="{D087C5F8-A472-230F-D444-AAD695AD75ED}"/>
                </a:ext>
              </a:extLst>
            </p:cNvPr>
            <p:cNvCxnSpPr/>
            <p:nvPr/>
          </p:nvCxnSpPr>
          <p:spPr>
            <a:xfrm>
              <a:off x="3210267" y="2800311"/>
              <a:ext cx="276293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2 14">
              <a:extLst>
                <a:ext uri="{FF2B5EF4-FFF2-40B4-BE49-F238E27FC236}">
                  <a16:creationId xmlns:a16="http://schemas.microsoft.com/office/drawing/2014/main" id="{570C6F05-FF3D-CE12-17A3-9AE6F0D0A9A9}"/>
                </a:ext>
              </a:extLst>
            </p:cNvPr>
            <p:cNvCxnSpPr/>
            <p:nvPr/>
          </p:nvCxnSpPr>
          <p:spPr>
            <a:xfrm>
              <a:off x="3723382" y="2800311"/>
              <a:ext cx="276293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ttore 2 15">
              <a:extLst>
                <a:ext uri="{FF2B5EF4-FFF2-40B4-BE49-F238E27FC236}">
                  <a16:creationId xmlns:a16="http://schemas.microsoft.com/office/drawing/2014/main" id="{DFE9937F-54C8-D1F9-F0FE-81E465BF6988}"/>
                </a:ext>
              </a:extLst>
            </p:cNvPr>
            <p:cNvCxnSpPr/>
            <p:nvPr/>
          </p:nvCxnSpPr>
          <p:spPr>
            <a:xfrm>
              <a:off x="4295705" y="2800311"/>
              <a:ext cx="276293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ttore 2 17">
              <a:extLst>
                <a:ext uri="{FF2B5EF4-FFF2-40B4-BE49-F238E27FC236}">
                  <a16:creationId xmlns:a16="http://schemas.microsoft.com/office/drawing/2014/main" id="{532C75D2-ABC8-C3A4-B051-66C0C9DC80DA}"/>
                </a:ext>
              </a:extLst>
            </p:cNvPr>
            <p:cNvCxnSpPr>
              <a:cxnSpLocks/>
            </p:cNvCxnSpPr>
            <p:nvPr/>
          </p:nvCxnSpPr>
          <p:spPr>
            <a:xfrm>
              <a:off x="2161871" y="1872754"/>
              <a:ext cx="369280" cy="0"/>
            </a:xfrm>
            <a:prstGeom prst="straightConnector1">
              <a:avLst/>
            </a:prstGeom>
            <a:ln w="38100">
              <a:solidFill>
                <a:srgbClr val="FF66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ttore 2 20">
              <a:extLst>
                <a:ext uri="{FF2B5EF4-FFF2-40B4-BE49-F238E27FC236}">
                  <a16:creationId xmlns:a16="http://schemas.microsoft.com/office/drawing/2014/main" id="{53E31BB0-F4DE-2182-BB66-44DB05DE1135}"/>
                </a:ext>
              </a:extLst>
            </p:cNvPr>
            <p:cNvCxnSpPr>
              <a:cxnSpLocks/>
            </p:cNvCxnSpPr>
            <p:nvPr/>
          </p:nvCxnSpPr>
          <p:spPr>
            <a:xfrm>
              <a:off x="2161871" y="3031652"/>
              <a:ext cx="369280" cy="0"/>
            </a:xfrm>
            <a:prstGeom prst="straightConnector1">
              <a:avLst/>
            </a:prstGeom>
            <a:ln w="38100">
              <a:solidFill>
                <a:srgbClr val="FF66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CasellaDiTesto 35">
              <a:extLst>
                <a:ext uri="{FF2B5EF4-FFF2-40B4-BE49-F238E27FC236}">
                  <a16:creationId xmlns:a16="http://schemas.microsoft.com/office/drawing/2014/main" id="{3BDD9778-BC72-F4D8-41BE-E010F0F1DDD5}"/>
                </a:ext>
              </a:extLst>
            </p:cNvPr>
            <p:cNvSpPr txBox="1"/>
            <p:nvPr/>
          </p:nvSpPr>
          <p:spPr>
            <a:xfrm>
              <a:off x="857968" y="1534312"/>
              <a:ext cx="943363" cy="483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it-IT" sz="1000" b="1" dirty="0"/>
            </a:p>
            <a:p>
              <a:pPr algn="ctr"/>
              <a:r>
                <a:rPr lang="it-IT" sz="2000" b="1" dirty="0">
                  <a:ln>
                    <a:solidFill>
                      <a:srgbClr val="FF6600"/>
                    </a:solidFill>
                  </a:ln>
                  <a:latin typeface="Geneva" panose="020B0503030404040204"/>
                </a:rPr>
                <a:t>A I R</a:t>
              </a:r>
            </a:p>
          </p:txBody>
        </p:sp>
        <p:sp>
          <p:nvSpPr>
            <p:cNvPr id="33" name="CasellaDiTesto 36">
              <a:extLst>
                <a:ext uri="{FF2B5EF4-FFF2-40B4-BE49-F238E27FC236}">
                  <a16:creationId xmlns:a16="http://schemas.microsoft.com/office/drawing/2014/main" id="{1E98289C-4BFA-7C39-4238-34D43186555A}"/>
                </a:ext>
              </a:extLst>
            </p:cNvPr>
            <p:cNvSpPr txBox="1"/>
            <p:nvPr/>
          </p:nvSpPr>
          <p:spPr>
            <a:xfrm>
              <a:off x="857967" y="2653116"/>
              <a:ext cx="943363" cy="483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it-IT" sz="1000" b="1" dirty="0"/>
            </a:p>
            <a:p>
              <a:pPr algn="ctr"/>
              <a:r>
                <a:rPr lang="it-IT" sz="2000" b="1" dirty="0">
                  <a:ln>
                    <a:solidFill>
                      <a:srgbClr val="FF6600"/>
                    </a:solidFill>
                  </a:ln>
                  <a:latin typeface="Geneva" panose="020B0503030404040204"/>
                </a:rPr>
                <a:t>A I R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0B3F20A0-E4CD-2A7E-AD01-6E55D1DC63E8}"/>
              </a:ext>
            </a:extLst>
          </p:cNvPr>
          <p:cNvSpPr txBox="1"/>
          <p:nvPr/>
        </p:nvSpPr>
        <p:spPr>
          <a:xfrm>
            <a:off x="680224" y="5709424"/>
            <a:ext cx="88260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Due possibili soluzioni allo studio:</a:t>
            </a:r>
          </a:p>
          <a:p>
            <a:r>
              <a:rPr lang="en-IT" dirty="0"/>
              <a:t>	1) modifica della lunghezza della beam pipe </a:t>
            </a:r>
            <a:r>
              <a:rPr lang="en-IT" dirty="0">
                <a:sym typeface="Wingdings" pitchFamily="2" charset="2"/>
              </a:rPr>
              <a:t> impedenze dei fasci da ricalcolare</a:t>
            </a:r>
          </a:p>
          <a:p>
            <a:r>
              <a:rPr lang="en-IT" dirty="0">
                <a:sym typeface="Wingdings" pitchFamily="2" charset="2"/>
              </a:rPr>
              <a:t>	2) soluzione integrata per il layer 1  permette di andare 2 mm più vicini in raggio</a:t>
            </a:r>
          </a:p>
        </p:txBody>
      </p:sp>
      <p:grpSp>
        <p:nvGrpSpPr>
          <p:cNvPr id="43" name="Gruppo 35">
            <a:extLst>
              <a:ext uri="{FF2B5EF4-FFF2-40B4-BE49-F238E27FC236}">
                <a16:creationId xmlns:a16="http://schemas.microsoft.com/office/drawing/2014/main" id="{8F943840-6D8B-6320-BC20-31846CCEFAE7}"/>
              </a:ext>
            </a:extLst>
          </p:cNvPr>
          <p:cNvGrpSpPr>
            <a:grpSpLocks noChangeAspect="1"/>
          </p:cNvGrpSpPr>
          <p:nvPr/>
        </p:nvGrpSpPr>
        <p:grpSpPr>
          <a:xfrm>
            <a:off x="7584489" y="1828565"/>
            <a:ext cx="3730732" cy="3656710"/>
            <a:chOff x="7006541" y="872519"/>
            <a:chExt cx="4947691" cy="4849523"/>
          </a:xfrm>
        </p:grpSpPr>
        <p:pic>
          <p:nvPicPr>
            <p:cNvPr id="44" name="Immagine 1">
              <a:extLst>
                <a:ext uri="{FF2B5EF4-FFF2-40B4-BE49-F238E27FC236}">
                  <a16:creationId xmlns:a16="http://schemas.microsoft.com/office/drawing/2014/main" id="{8611F13F-AC0B-51F4-29FE-A03ABD85A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84" t="11710" r="29027" b="9700"/>
            <a:stretch/>
          </p:blipFill>
          <p:spPr>
            <a:xfrm>
              <a:off x="7105724" y="872519"/>
              <a:ext cx="4848508" cy="4849523"/>
            </a:xfrm>
            <a:prstGeom prst="rect">
              <a:avLst/>
            </a:prstGeom>
          </p:spPr>
        </p:pic>
        <p:sp>
          <p:nvSpPr>
            <p:cNvPr id="45" name="Connettore 7">
              <a:extLst>
                <a:ext uri="{FF2B5EF4-FFF2-40B4-BE49-F238E27FC236}">
                  <a16:creationId xmlns:a16="http://schemas.microsoft.com/office/drawing/2014/main" id="{2C8D5166-37F0-E6F8-D027-9FDDBE3ADD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71188" y="1528653"/>
              <a:ext cx="3610750" cy="3625191"/>
            </a:xfrm>
            <a:prstGeom prst="flowChartConnector">
              <a:avLst/>
            </a:prstGeom>
            <a:noFill/>
            <a:ln w="165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46" name="CasellaDiTesto 13">
              <a:extLst>
                <a:ext uri="{FF2B5EF4-FFF2-40B4-BE49-F238E27FC236}">
                  <a16:creationId xmlns:a16="http://schemas.microsoft.com/office/drawing/2014/main" id="{C1002FB5-1628-98BD-90F3-F81D75D39799}"/>
                </a:ext>
              </a:extLst>
            </p:cNvPr>
            <p:cNvSpPr txBox="1"/>
            <p:nvPr/>
          </p:nvSpPr>
          <p:spPr>
            <a:xfrm>
              <a:off x="8749726" y="1969813"/>
              <a:ext cx="15459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 dirty="0">
                  <a:solidFill>
                    <a:schemeClr val="accent1"/>
                  </a:solidFill>
                  <a:latin typeface="Geneva" panose="020B0503030404040204"/>
                </a:rPr>
                <a:t>PARAFFIN</a:t>
              </a:r>
            </a:p>
          </p:txBody>
        </p:sp>
        <p:cxnSp>
          <p:nvCxnSpPr>
            <p:cNvPr id="47" name="Connettore 2 14">
              <a:extLst>
                <a:ext uri="{FF2B5EF4-FFF2-40B4-BE49-F238E27FC236}">
                  <a16:creationId xmlns:a16="http://schemas.microsoft.com/office/drawing/2014/main" id="{5D82197D-C0F8-2616-D6F5-C3809AEBAE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08195" y="1661103"/>
              <a:ext cx="0" cy="30871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ttore 2 22">
              <a:extLst>
                <a:ext uri="{FF2B5EF4-FFF2-40B4-BE49-F238E27FC236}">
                  <a16:creationId xmlns:a16="http://schemas.microsoft.com/office/drawing/2014/main" id="{793D8C84-5307-8F84-0EEA-5F1A06FB25FD}"/>
                </a:ext>
              </a:extLst>
            </p:cNvPr>
            <p:cNvCxnSpPr>
              <a:cxnSpLocks/>
            </p:cNvCxnSpPr>
            <p:nvPr/>
          </p:nvCxnSpPr>
          <p:spPr>
            <a:xfrm>
              <a:off x="7800730" y="1352393"/>
              <a:ext cx="312204" cy="61742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CasellaDiTesto 27">
              <a:extLst>
                <a:ext uri="{FF2B5EF4-FFF2-40B4-BE49-F238E27FC236}">
                  <a16:creationId xmlns:a16="http://schemas.microsoft.com/office/drawing/2014/main" id="{CFE4B21F-39ED-69EC-2596-4CF055E92CAD}"/>
                </a:ext>
              </a:extLst>
            </p:cNvPr>
            <p:cNvSpPr txBox="1"/>
            <p:nvPr/>
          </p:nvSpPr>
          <p:spPr>
            <a:xfrm>
              <a:off x="7006541" y="935903"/>
              <a:ext cx="170005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 dirty="0">
                  <a:latin typeface="Geneva" panose="020B0503030404040204"/>
                </a:rPr>
                <a:t>Outer jacket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8727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AE7D8-F669-5D13-38CC-1830F3DD8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Studio dell’air cooling con il tunnel del vento</a:t>
            </a:r>
          </a:p>
        </p:txBody>
      </p:sp>
      <p:pic>
        <p:nvPicPr>
          <p:cNvPr id="3" name="Immagine 6">
            <a:extLst>
              <a:ext uri="{FF2B5EF4-FFF2-40B4-BE49-F238E27FC236}">
                <a16:creationId xmlns:a16="http://schemas.microsoft.com/office/drawing/2014/main" id="{7BF3002B-F63F-0D36-02DE-626F5DA9162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3" t="2579" r="17716"/>
          <a:stretch/>
        </p:blipFill>
        <p:spPr>
          <a:xfrm>
            <a:off x="545606" y="1542561"/>
            <a:ext cx="3726774" cy="3323700"/>
          </a:xfrm>
          <a:prstGeom prst="rect">
            <a:avLst/>
          </a:prstGeom>
        </p:spPr>
      </p:pic>
      <p:pic>
        <p:nvPicPr>
          <p:cNvPr id="4" name="Immagine 9">
            <a:extLst>
              <a:ext uri="{FF2B5EF4-FFF2-40B4-BE49-F238E27FC236}">
                <a16:creationId xmlns:a16="http://schemas.microsoft.com/office/drawing/2014/main" id="{40352886-A2FA-0A3C-71EF-FDA7FB8AD92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7524" y="1212071"/>
            <a:ext cx="4702042" cy="2665414"/>
          </a:xfrm>
          <a:prstGeom prst="rect">
            <a:avLst/>
          </a:prstGeom>
        </p:spPr>
      </p:pic>
      <p:sp>
        <p:nvSpPr>
          <p:cNvPr id="5" name="CasellaDiTesto 18">
            <a:extLst>
              <a:ext uri="{FF2B5EF4-FFF2-40B4-BE49-F238E27FC236}">
                <a16:creationId xmlns:a16="http://schemas.microsoft.com/office/drawing/2014/main" id="{AEED91EB-8C39-BE81-A632-CACE3BC42B66}"/>
              </a:ext>
            </a:extLst>
          </p:cNvPr>
          <p:cNvSpPr txBox="1"/>
          <p:nvPr/>
        </p:nvSpPr>
        <p:spPr>
          <a:xfrm>
            <a:off x="4696779" y="4100785"/>
            <a:ext cx="28578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u="sng" dirty="0">
                <a:latin typeface="Geneva" panose="020B0503030404040204"/>
              </a:rPr>
              <a:t>First test</a:t>
            </a:r>
            <a:r>
              <a:rPr lang="it-IT" b="1" dirty="0">
                <a:latin typeface="Geneva" panose="020B0503030404040204"/>
              </a:rPr>
              <a:t> </a:t>
            </a:r>
            <a:r>
              <a:rPr lang="it-IT" dirty="0">
                <a:latin typeface="Geneva" panose="020B0503030404040204"/>
              </a:rPr>
              <a:t>on a 60° </a:t>
            </a:r>
            <a:r>
              <a:rPr lang="it-IT" dirty="0" err="1">
                <a:latin typeface="Geneva" panose="020B0503030404040204"/>
              </a:rPr>
              <a:t>circular</a:t>
            </a:r>
            <a:r>
              <a:rPr lang="it-IT" dirty="0">
                <a:latin typeface="Geneva" panose="020B0503030404040204"/>
              </a:rPr>
              <a:t> </a:t>
            </a:r>
            <a:r>
              <a:rPr lang="it-IT" dirty="0" err="1">
                <a:latin typeface="Geneva" panose="020B0503030404040204"/>
              </a:rPr>
              <a:t>sector</a:t>
            </a:r>
            <a:r>
              <a:rPr lang="it-IT" dirty="0">
                <a:latin typeface="Geneva" panose="020B0503030404040204"/>
              </a:rPr>
              <a:t> of </a:t>
            </a:r>
            <a:r>
              <a:rPr lang="it-IT" b="1" dirty="0" err="1">
                <a:latin typeface="Geneva" panose="020B0503030404040204"/>
              </a:rPr>
              <a:t>layer</a:t>
            </a:r>
            <a:r>
              <a:rPr lang="it-IT" b="1" dirty="0">
                <a:latin typeface="Geneva" panose="020B0503030404040204"/>
              </a:rPr>
              <a:t> 3</a:t>
            </a:r>
            <a:r>
              <a:rPr lang="it-IT" dirty="0">
                <a:latin typeface="Geneva" panose="020B0503030404040204"/>
              </a:rPr>
              <a:t> </a:t>
            </a:r>
            <a:r>
              <a:rPr lang="it-IT" dirty="0" err="1">
                <a:latin typeface="Geneva" panose="020B0503030404040204"/>
              </a:rPr>
              <a:t>including</a:t>
            </a:r>
            <a:r>
              <a:rPr lang="it-IT" dirty="0">
                <a:latin typeface="Geneva" panose="020B0503030404040204"/>
              </a:rPr>
              <a:t> </a:t>
            </a:r>
            <a:r>
              <a:rPr lang="it-IT" dirty="0" err="1">
                <a:latin typeface="Geneva" panose="020B0503030404040204"/>
              </a:rPr>
              <a:t>five</a:t>
            </a:r>
            <a:r>
              <a:rPr lang="it-IT" dirty="0">
                <a:latin typeface="Geneva" panose="020B0503030404040204"/>
              </a:rPr>
              <a:t> </a:t>
            </a:r>
            <a:r>
              <a:rPr lang="it-IT" dirty="0" err="1">
                <a:latin typeface="Geneva" panose="020B0503030404040204"/>
              </a:rPr>
              <a:t>staves</a:t>
            </a:r>
            <a:r>
              <a:rPr lang="it-IT" dirty="0">
                <a:latin typeface="Geneva" panose="020B0503030404040204"/>
              </a:rPr>
              <a:t> </a:t>
            </a:r>
          </a:p>
        </p:txBody>
      </p:sp>
      <p:pic>
        <p:nvPicPr>
          <p:cNvPr id="6" name="Immagine 10">
            <a:extLst>
              <a:ext uri="{FF2B5EF4-FFF2-40B4-BE49-F238E27FC236}">
                <a16:creationId xmlns:a16="http://schemas.microsoft.com/office/drawing/2014/main" id="{13991FEC-B54A-2607-68AB-629475283D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4015" y="5083010"/>
            <a:ext cx="2643330" cy="1666389"/>
          </a:xfrm>
          <a:prstGeom prst="rect">
            <a:avLst/>
          </a:prstGeom>
        </p:spPr>
      </p:pic>
      <p:sp>
        <p:nvSpPr>
          <p:cNvPr id="8" name="CasellaDiTesto 16">
            <a:extLst>
              <a:ext uri="{FF2B5EF4-FFF2-40B4-BE49-F238E27FC236}">
                <a16:creationId xmlns:a16="http://schemas.microsoft.com/office/drawing/2014/main" id="{634F1902-D945-3E9E-4131-DDB1573A3BFB}"/>
              </a:ext>
            </a:extLst>
          </p:cNvPr>
          <p:cNvSpPr txBox="1"/>
          <p:nvPr/>
        </p:nvSpPr>
        <p:spPr>
          <a:xfrm>
            <a:off x="8577959" y="4903666"/>
            <a:ext cx="23994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u="sng" dirty="0">
                <a:latin typeface="Geneva" panose="020B0503030404040204"/>
              </a:rPr>
              <a:t>Next test</a:t>
            </a:r>
            <a:r>
              <a:rPr lang="it-IT" b="1" dirty="0">
                <a:latin typeface="Geneva" panose="020B0503030404040204"/>
              </a:rPr>
              <a:t> </a:t>
            </a:r>
            <a:r>
              <a:rPr lang="it-IT" dirty="0">
                <a:latin typeface="Geneva" panose="020B0503030404040204"/>
              </a:rPr>
              <a:t>on the </a:t>
            </a:r>
            <a:r>
              <a:rPr lang="it-IT" dirty="0" err="1">
                <a:latin typeface="Geneva" panose="020B0503030404040204"/>
              </a:rPr>
              <a:t>same</a:t>
            </a:r>
            <a:r>
              <a:rPr lang="it-IT" dirty="0">
                <a:latin typeface="Geneva" panose="020B0503030404040204"/>
              </a:rPr>
              <a:t> </a:t>
            </a:r>
            <a:r>
              <a:rPr lang="it-IT" dirty="0" err="1">
                <a:latin typeface="Geneva" panose="020B0503030404040204"/>
              </a:rPr>
              <a:t>circular</a:t>
            </a:r>
            <a:r>
              <a:rPr lang="it-IT" dirty="0">
                <a:latin typeface="Geneva" panose="020B0503030404040204"/>
              </a:rPr>
              <a:t> </a:t>
            </a:r>
            <a:r>
              <a:rPr lang="it-IT" dirty="0" err="1">
                <a:latin typeface="Geneva" panose="020B0503030404040204"/>
              </a:rPr>
              <a:t>sector</a:t>
            </a:r>
            <a:r>
              <a:rPr lang="it-IT" dirty="0">
                <a:latin typeface="Geneva" panose="020B0503030404040204"/>
              </a:rPr>
              <a:t> with </a:t>
            </a:r>
            <a:r>
              <a:rPr lang="it-IT" dirty="0" err="1">
                <a:latin typeface="Geneva" panose="020B0503030404040204"/>
              </a:rPr>
              <a:t>all</a:t>
            </a:r>
            <a:r>
              <a:rPr lang="it-IT" dirty="0">
                <a:latin typeface="Geneva" panose="020B0503030404040204"/>
              </a:rPr>
              <a:t> </a:t>
            </a:r>
            <a:r>
              <a:rPr lang="it-IT" dirty="0" err="1">
                <a:latin typeface="Geneva" panose="020B0503030404040204"/>
              </a:rPr>
              <a:t>three</a:t>
            </a:r>
            <a:r>
              <a:rPr lang="it-IT" dirty="0">
                <a:latin typeface="Geneva" panose="020B0503030404040204"/>
              </a:rPr>
              <a:t> </a:t>
            </a:r>
            <a:r>
              <a:rPr lang="it-IT" dirty="0" err="1">
                <a:latin typeface="Geneva" panose="020B0503030404040204"/>
              </a:rPr>
              <a:t>layers</a:t>
            </a:r>
            <a:endParaRPr lang="it-IT" dirty="0">
              <a:latin typeface="Geneva" panose="020B0503030404040204"/>
            </a:endParaRPr>
          </a:p>
        </p:txBody>
      </p:sp>
    </p:spTree>
    <p:extLst>
      <p:ext uri="{BB962C8B-B14F-4D97-AF65-F5344CB8AC3E}">
        <p14:creationId xmlns:p14="http://schemas.microsoft.com/office/powerpoint/2010/main" val="2779934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F4CC1561-7E15-D763-4532-DCBE42CAC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3171" y="79565"/>
            <a:ext cx="2743200" cy="365125"/>
          </a:xfrm>
        </p:spPr>
        <p:txBody>
          <a:bodyPr/>
          <a:lstStyle/>
          <a:p>
            <a:fld id="{C804D2AE-2E06-D54F-A59E-408327E0CF57}" type="slidenum">
              <a:rPr lang="en-US" smtClean="0">
                <a:latin typeface="Geneva" panose="020B0503030404040204"/>
              </a:rPr>
              <a:pPr/>
              <a:t>7</a:t>
            </a:fld>
            <a:endParaRPr lang="en-US" dirty="0">
              <a:latin typeface="Geneva" panose="020B0503030404040204"/>
            </a:endParaRPr>
          </a:p>
        </p:txBody>
      </p:sp>
      <p:pic>
        <p:nvPicPr>
          <p:cNvPr id="3" name="Immagine 5" descr="Immagine che contiene interno, macchina, ingegneria, Laboratorio&#10;&#10;Il contenuto generato dall'IA potrebbe non essere corretto.">
            <a:extLst>
              <a:ext uri="{FF2B5EF4-FFF2-40B4-BE49-F238E27FC236}">
                <a16:creationId xmlns:a16="http://schemas.microsoft.com/office/drawing/2014/main" id="{A3B1EB89-87DE-A039-1333-27C058908B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950" y="558031"/>
            <a:ext cx="4712211" cy="6282948"/>
          </a:xfrm>
          <a:prstGeom prst="rect">
            <a:avLst/>
          </a:prstGeom>
        </p:spPr>
      </p:pic>
      <p:pic>
        <p:nvPicPr>
          <p:cNvPr id="4" name="Immagine 7" descr="Immagine che contiene terreno, aria aperta, pialla/aereo, pavimento&#10;&#10;Il contenuto generato dall'IA potrebbe non essere corretto.">
            <a:extLst>
              <a:ext uri="{FF2B5EF4-FFF2-40B4-BE49-F238E27FC236}">
                <a16:creationId xmlns:a16="http://schemas.microsoft.com/office/drawing/2014/main" id="{370DDA83-FE55-EA23-107C-F80E5DABE4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993" y="697744"/>
            <a:ext cx="2590533" cy="6003521"/>
          </a:xfrm>
          <a:prstGeom prst="rect">
            <a:avLst/>
          </a:prstGeom>
        </p:spPr>
      </p:pic>
      <p:sp>
        <p:nvSpPr>
          <p:cNvPr id="5" name="CasellaDiTesto 8">
            <a:extLst>
              <a:ext uri="{FF2B5EF4-FFF2-40B4-BE49-F238E27FC236}">
                <a16:creationId xmlns:a16="http://schemas.microsoft.com/office/drawing/2014/main" id="{7C22F482-351D-187F-5F9E-8B5BFF73D120}"/>
              </a:ext>
            </a:extLst>
          </p:cNvPr>
          <p:cNvSpPr txBox="1"/>
          <p:nvPr/>
        </p:nvSpPr>
        <p:spPr>
          <a:xfrm>
            <a:off x="2172999" y="6024784"/>
            <a:ext cx="3513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solidFill>
                  <a:schemeClr val="bg1">
                    <a:lumMod val="95000"/>
                  </a:schemeClr>
                </a:solidFill>
                <a:latin typeface="Geneva" panose="020B0503030404040204"/>
              </a:rPr>
              <a:t>Compressed</a:t>
            </a:r>
            <a:r>
              <a:rPr lang="it-IT" b="1" dirty="0">
                <a:solidFill>
                  <a:schemeClr val="bg1">
                    <a:lumMod val="95000"/>
                  </a:schemeClr>
                </a:solidFill>
                <a:latin typeface="Geneva" panose="020B0503030404040204"/>
              </a:rPr>
              <a:t> air system under </a:t>
            </a:r>
            <a:r>
              <a:rPr lang="it-IT" b="1" dirty="0" err="1">
                <a:solidFill>
                  <a:schemeClr val="bg1">
                    <a:lumMod val="95000"/>
                  </a:schemeClr>
                </a:solidFill>
                <a:latin typeface="Geneva" panose="020B0503030404040204"/>
              </a:rPr>
              <a:t>installation</a:t>
            </a:r>
            <a:r>
              <a:rPr lang="it-IT" b="1" dirty="0">
                <a:solidFill>
                  <a:schemeClr val="bg1">
                    <a:lumMod val="95000"/>
                  </a:schemeClr>
                </a:solidFill>
                <a:latin typeface="Geneva" panose="020B0503030404040204"/>
              </a:rPr>
              <a:t> in Pisa</a:t>
            </a:r>
          </a:p>
        </p:txBody>
      </p:sp>
      <p:pic>
        <p:nvPicPr>
          <p:cNvPr id="7" name="Immagine 11">
            <a:extLst>
              <a:ext uri="{FF2B5EF4-FFF2-40B4-BE49-F238E27FC236}">
                <a16:creationId xmlns:a16="http://schemas.microsoft.com/office/drawing/2014/main" id="{9CEDDB81-629C-CFE0-2909-F2C0AD2B7A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1359" y="3139729"/>
            <a:ext cx="3300904" cy="1767552"/>
          </a:xfrm>
          <a:prstGeom prst="rect">
            <a:avLst/>
          </a:prstGeom>
        </p:spPr>
      </p:pic>
      <p:sp>
        <p:nvSpPr>
          <p:cNvPr id="8" name="CasellaDiTesto 12">
            <a:extLst>
              <a:ext uri="{FF2B5EF4-FFF2-40B4-BE49-F238E27FC236}">
                <a16:creationId xmlns:a16="http://schemas.microsoft.com/office/drawing/2014/main" id="{EAD7FEBD-3738-F864-F9E5-1EB0CBDA21E5}"/>
              </a:ext>
            </a:extLst>
          </p:cNvPr>
          <p:cNvSpPr txBox="1"/>
          <p:nvPr/>
        </p:nvSpPr>
        <p:spPr>
          <a:xfrm>
            <a:off x="8990211" y="4907063"/>
            <a:ext cx="29521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Geneva" panose="020B0503030404040204"/>
              </a:rPr>
              <a:t>See ‘Vertex Detector </a:t>
            </a:r>
            <a:r>
              <a:rPr lang="it-IT" dirty="0" err="1">
                <a:latin typeface="Geneva" panose="020B0503030404040204"/>
              </a:rPr>
              <a:t>Cooling</a:t>
            </a:r>
            <a:r>
              <a:rPr lang="it-IT" dirty="0">
                <a:latin typeface="Geneva" panose="020B0503030404040204"/>
              </a:rPr>
              <a:t> </a:t>
            </a:r>
            <a:r>
              <a:rPr lang="it-IT" dirty="0" err="1">
                <a:latin typeface="Geneva" panose="020B0503030404040204"/>
              </a:rPr>
              <a:t>simulations</a:t>
            </a:r>
            <a:r>
              <a:rPr lang="it-IT" dirty="0">
                <a:latin typeface="Geneva" panose="020B0503030404040204"/>
              </a:rPr>
              <a:t>’, Baldinelli, </a:t>
            </a:r>
            <a:r>
              <a:rPr lang="it-IT" dirty="0" err="1">
                <a:latin typeface="Geneva" panose="020B0503030404040204"/>
              </a:rPr>
              <a:t>Turrioni</a:t>
            </a:r>
            <a:endParaRPr lang="it-IT" dirty="0">
              <a:latin typeface="Geneva" panose="020B0503030404040204"/>
            </a:endParaRPr>
          </a:p>
          <a:p>
            <a:r>
              <a:rPr lang="it-IT" sz="1400" dirty="0">
                <a:latin typeface="Geneva" panose="020B0503030404040204"/>
                <a:hlinkClick r:id="rId5"/>
              </a:rPr>
              <a:t>https://indico.cern.ch/event/1439509/contributions/6289579/attachments/2995130/5276700/Baldinelli.pdf</a:t>
            </a:r>
            <a:endParaRPr lang="it-IT" sz="1400" dirty="0">
              <a:latin typeface="Geneva" panose="020B0503030404040204"/>
            </a:endParaRPr>
          </a:p>
        </p:txBody>
      </p:sp>
    </p:spTree>
    <p:extLst>
      <p:ext uri="{BB962C8B-B14F-4D97-AF65-F5344CB8AC3E}">
        <p14:creationId xmlns:p14="http://schemas.microsoft.com/office/powerpoint/2010/main" val="23729586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6" descr="Immagine che contiene legno, compensato, interno, strumento&#10;&#10;Il contenuto generato dall'IA potrebbe non essere corretto.">
            <a:extLst>
              <a:ext uri="{FF2B5EF4-FFF2-40B4-BE49-F238E27FC236}">
                <a16:creationId xmlns:a16="http://schemas.microsoft.com/office/drawing/2014/main" id="{B94653C7-8B42-FE83-8078-145DE6014D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15532" y="1647975"/>
            <a:ext cx="5277992" cy="3958494"/>
          </a:xfrm>
          <a:prstGeom prst="rect">
            <a:avLst/>
          </a:prstGeom>
        </p:spPr>
      </p:pic>
      <p:sp>
        <p:nvSpPr>
          <p:cNvPr id="3" name="CasellaDiTesto 15">
            <a:extLst>
              <a:ext uri="{FF2B5EF4-FFF2-40B4-BE49-F238E27FC236}">
                <a16:creationId xmlns:a16="http://schemas.microsoft.com/office/drawing/2014/main" id="{16B3466F-F559-4F2E-CBCB-44C765F10CFB}"/>
              </a:ext>
            </a:extLst>
          </p:cNvPr>
          <p:cNvSpPr txBox="1"/>
          <p:nvPr/>
        </p:nvSpPr>
        <p:spPr>
          <a:xfrm>
            <a:off x="2198584" y="6266218"/>
            <a:ext cx="3111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u="sng" dirty="0">
                <a:latin typeface="Geneva" panose="020B0503030404040204"/>
              </a:rPr>
              <a:t>Maschera superiore per incollaggio</a:t>
            </a:r>
            <a:endParaRPr lang="it-IT" dirty="0">
              <a:latin typeface="Geneva" panose="020B0503030404040204"/>
            </a:endParaRPr>
          </a:p>
        </p:txBody>
      </p:sp>
      <p:sp>
        <p:nvSpPr>
          <p:cNvPr id="4" name="CasellaDiTesto 16">
            <a:extLst>
              <a:ext uri="{FF2B5EF4-FFF2-40B4-BE49-F238E27FC236}">
                <a16:creationId xmlns:a16="http://schemas.microsoft.com/office/drawing/2014/main" id="{81F74C0B-0627-A4D7-53DF-37DB0B1F07A1}"/>
              </a:ext>
            </a:extLst>
          </p:cNvPr>
          <p:cNvSpPr txBox="1"/>
          <p:nvPr/>
        </p:nvSpPr>
        <p:spPr>
          <a:xfrm>
            <a:off x="7022015" y="6266218"/>
            <a:ext cx="3111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u="sng" dirty="0">
                <a:latin typeface="Geneva" panose="020B0503030404040204"/>
              </a:rPr>
              <a:t>Trave con piattina</a:t>
            </a:r>
            <a:endParaRPr lang="it-IT" dirty="0">
              <a:latin typeface="Geneva" panose="020B050303040404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35C1C8-57A6-4B0B-9D15-6EA3E4276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8227" y="988226"/>
            <a:ext cx="3865418" cy="515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5314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EB982-1F92-FE4B-6F63-B3DB803A4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Outer vertex and disks mockup</a:t>
            </a:r>
            <a:endParaRPr lang="en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2F8823-A497-4F54-A824-805878E535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</a:t>
            </a:r>
            <a:r>
              <a:rPr lang="en-IT" dirty="0"/>
              <a:t>er il mockup stiamo definendo il support tube e l’ancoraggio dell’outer tracker e dischi</a:t>
            </a:r>
          </a:p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1219260509"/>
      </p:ext>
    </p:extLst>
  </p:cSld>
  <p:clrMapOvr>
    <a:masterClrMapping/>
  </p:clrMapOvr>
</p:sld>
</file>

<file path=ppt/theme/theme1.xml><?xml version="1.0" encoding="utf-8"?>
<a:theme xmlns:a="http://schemas.openxmlformats.org/drawingml/2006/main" name="INF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FN" id="{F16C98CD-6A50-4A4E-9D27-753F5CD4672D}" vid="{57B5ECC3-BD98-1F4B-B881-5B57B53D14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INFN</Template>
  <TotalTime>1363</TotalTime>
  <Words>326</Words>
  <Application>Microsoft Macintosh PowerPoint</Application>
  <PresentationFormat>Widescreen</PresentationFormat>
  <Paragraphs>67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Aptos</vt:lpstr>
      <vt:lpstr>Arial</vt:lpstr>
      <vt:lpstr>Calibri</vt:lpstr>
      <vt:lpstr>Calibri Light</vt:lpstr>
      <vt:lpstr>Geneva</vt:lpstr>
      <vt:lpstr>Wingdings</vt:lpstr>
      <vt:lpstr>INFN</vt:lpstr>
      <vt:lpstr>Attività Pisa Silici RD_FCC</vt:lpstr>
      <vt:lpstr>Studio del vertex detector</vt:lpstr>
      <vt:lpstr>PowerPoint Presentation</vt:lpstr>
      <vt:lpstr>PowerPoint Presentation</vt:lpstr>
      <vt:lpstr>Problema di integrazione con la beampipe</vt:lpstr>
      <vt:lpstr>Studio dell’air cooling con il tunnel del vento</vt:lpstr>
      <vt:lpstr>PowerPoint Presentation</vt:lpstr>
      <vt:lpstr>PowerPoint Presentation</vt:lpstr>
      <vt:lpstr>Outer vertex and disks mockup</vt:lpstr>
      <vt:lpstr>Positioning of the Inner and Outer Vertex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Fabrizio Palla</dc:creator>
  <cp:lastModifiedBy>Fabrizio Palla</cp:lastModifiedBy>
  <cp:revision>6</cp:revision>
  <dcterms:created xsi:type="dcterms:W3CDTF">2025-06-11T10:13:20Z</dcterms:created>
  <dcterms:modified xsi:type="dcterms:W3CDTF">2025-06-12T08:57:18Z</dcterms:modified>
</cp:coreProperties>
</file>