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325" r:id="rId4"/>
    <p:sldId id="332" r:id="rId5"/>
    <p:sldId id="258" r:id="rId6"/>
    <p:sldId id="334" r:id="rId7"/>
    <p:sldId id="259" r:id="rId8"/>
    <p:sldId id="297" r:id="rId9"/>
    <p:sldId id="331" r:id="rId10"/>
    <p:sldId id="333" r:id="rId11"/>
    <p:sldId id="335" r:id="rId12"/>
    <p:sldId id="322" r:id="rId13"/>
    <p:sldId id="306" r:id="rId14"/>
    <p:sldId id="303" r:id="rId15"/>
    <p:sldId id="304" r:id="rId16"/>
    <p:sldId id="326" r:id="rId17"/>
    <p:sldId id="327" r:id="rId18"/>
    <p:sldId id="330" r:id="rId19"/>
    <p:sldId id="275" r:id="rId2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5"/>
    <p:restoredTop sz="94626"/>
  </p:normalViewPr>
  <p:slideViewPr>
    <p:cSldViewPr snapToGrid="0">
      <p:cViewPr varScale="1">
        <p:scale>
          <a:sx n="94" d="100"/>
          <a:sy n="94" d="100"/>
        </p:scale>
        <p:origin x="2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E2E02-F757-954F-A5B6-649545EFCDFE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C3A02-3F28-8B4A-89D4-118A2557A1B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6431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8490E-822F-86D1-D9D8-EE0DA1344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6F9C7-2D57-A274-13CF-AC7158AAD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864EB-7461-A80B-FE29-3ED3443FD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8B597-1AB6-E534-3DDD-21386A199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699C9-364D-9B75-BE50-5430AB24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429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DE11-9566-E922-0169-080CD288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EB01CE-BBB4-1A5A-395F-B1F8C8ABB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EBD8F-1518-3813-F62F-91209EB9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B7F8D-37FE-6065-FEF1-4796B39D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FD3BB-21A9-C4DA-D67C-A2ADE461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443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776E5-865F-79A1-0ED4-006BA81AB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6FCE4-4B82-4DE2-750C-4F76D0BE6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E3405-96C6-5197-E251-71DB459B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FC67F-487F-D164-F559-01112C1E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84F08-C18F-0608-A80D-FFB8BD19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31330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6" name="Picture 5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1F26650E-B901-A1CF-9353-B8144D01B6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75529" y="1475025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4" name="Picture 3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A5ACCE8B-ABB5-5E17-91BB-C2EA9784B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06607"/>
            <a:ext cx="3102035" cy="6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E7FD8-C103-F671-E4F2-BD1BE0AC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D5D8-B489-5D3B-AD36-D2875DDE4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F8617-2016-7764-F5C5-EC506218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EC5F3-7285-CAFF-0EAA-F4FF6097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E2232-702D-AA87-BE8F-EC9D84632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9984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84967-20F8-1F22-DDE2-D786776D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3AE87-FDF8-3D10-C464-F8A6F609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0C0A8-A711-2968-EC6E-C3CD008FE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1D5EA-BC0C-F7AC-542A-C70C4C11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CD51A-3B54-8FF8-0B8F-D7B6637D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7518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8BA5-62AA-A0B3-A118-F7BF6007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7E76C-E9FB-89E5-BBAC-76FBFFC6D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FEDA2-1D5C-98FF-0C65-CE12803E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05C77-822E-24FF-F6AC-B000C600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B8E69-E03F-20CF-99DB-496F0D9EB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E7CD5-EC92-ABAB-B64D-BB08D884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0627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7DD5-C4AE-D895-CCA8-5FA347E2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12700-DA29-F13A-69E8-5D1E86248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2CAE5-7124-9193-CA70-DD98DB92A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1D5B8D-F5BF-43E7-A709-0E1331C78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975264-DC12-B939-701D-CB640CBD4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6F376C-3E36-7BB7-DED0-E0DDD6B7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97AA92-2D2B-1528-DD10-9E1E44A0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0EF8F-BB5D-B144-A391-3C65BB2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9605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1EEC-8AD2-1CAE-E714-CAB6DDBF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B2DB1-0FAE-87CE-8910-A098BC6A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F3953-D6B0-A85A-C08C-90E525BE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F3033-D290-6254-0205-D9D59B3A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298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76398-D5C5-A414-EA57-CF384E2A8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7DEECB-E861-5FB3-7677-4BFF7680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46358-AFE6-A9DD-1BEF-E51BAC20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571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BCD2-863F-D2F5-8B4F-CDF0930D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D14D3-4C76-FF52-6E3F-C0A0A6AA1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D9DE5-D11F-0964-7AAC-53E1880E2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03361-69CD-C873-DB3D-804E915F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E5B5F-C9D8-4B1A-BADB-C87156B64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B586A-1845-BC2F-A901-1BAD8C57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17256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3E9C-AD83-32CA-4F38-84E925EE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9863A8-B172-4EEC-E0F5-10510B954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3A5C8-7D48-C5CF-4FC8-D47B876D3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251E6-0DC6-4CE6-E61D-EA0EA9CA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A9E24-ACBD-FF9A-0480-FA109481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0DA41-9906-12DD-B142-5017A01D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2122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BC2C9-C97C-C8A0-CFDC-1350EF1B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4528A-234F-D71D-BA57-1C7578FC4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68655-8524-8DE2-0A0F-BA96985BF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695F24-03C5-9744-A41B-419F6211EE82}" type="datetimeFigureOut">
              <a:rPr lang="en-IT" smtClean="0"/>
              <a:t>10/07/25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07765-5543-55FF-51F3-8EEEB5F7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072E1-057A-5584-1612-514EA82DD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CCBA6A-C394-9B4A-A8E0-313D5C5AECC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2399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aris.ifj.edu.pl/" TargetMode="Externa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gamma.lnl.infn.i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hyperlink" Target="https://www.agata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metal object with many holes&#10;&#10;AI-generated content may be incorrect.">
            <a:extLst>
              <a:ext uri="{FF2B5EF4-FFF2-40B4-BE49-F238E27FC236}">
                <a16:creationId xmlns:a16="http://schemas.microsoft.com/office/drawing/2014/main" id="{175B6B23-67BA-109B-A760-37E93409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0" r="4776" b="306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EEDAA-6E51-EA9B-BED4-1C6F3AC1C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IT" sz="4800" dirty="0">
                <a:solidFill>
                  <a:schemeClr val="bg1"/>
                </a:solidFill>
              </a:rPr>
              <a:t>AGATA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A9932-F71E-D5EF-AB36-E98CCD920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IT" sz="2000" dirty="0">
                <a:solidFill>
                  <a:schemeClr val="bg1"/>
                </a:solidFill>
              </a:rPr>
              <a:t>AGATA 7</a:t>
            </a:r>
            <a:r>
              <a:rPr lang="en-IT" sz="2000" baseline="30000" dirty="0">
                <a:solidFill>
                  <a:schemeClr val="bg1"/>
                </a:solidFill>
              </a:rPr>
              <a:t>th</a:t>
            </a:r>
            <a:r>
              <a:rPr lang="en-IT" sz="2000" dirty="0">
                <a:solidFill>
                  <a:schemeClr val="bg1"/>
                </a:solidFill>
              </a:rPr>
              <a:t> pre-PAC </a:t>
            </a:r>
          </a:p>
          <a:p>
            <a:pPr algn="l"/>
            <a:r>
              <a:rPr lang="en-IT" sz="2000" dirty="0">
                <a:solidFill>
                  <a:schemeClr val="bg1"/>
                </a:solidFill>
              </a:rPr>
              <a:t>July 10-11 2025</a:t>
            </a:r>
          </a:p>
          <a:p>
            <a:pPr algn="l"/>
            <a:r>
              <a:rPr lang="en-IT" sz="2000" dirty="0">
                <a:solidFill>
                  <a:schemeClr val="bg1"/>
                </a:solidFill>
              </a:rPr>
              <a:t>A. Goasduff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45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EDF7-10A3-22CD-D764-97D600CD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D4C722-1DCC-D659-726B-1E63511C8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179" y="-39200"/>
            <a:ext cx="9774823" cy="6936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932C56-8B87-8A67-D9F3-7543A65B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1" y="-24074"/>
            <a:ext cx="3144598" cy="4178867"/>
          </a:xfrm>
          <a:prstGeom prst="rect">
            <a:avLst/>
          </a:prstGeom>
        </p:spPr>
      </p:pic>
      <p:pic>
        <p:nvPicPr>
          <p:cNvPr id="4" name="Picture 3" descr="A close up of a computer chip&#10;&#10;AI-generated content may be incorrect.">
            <a:extLst>
              <a:ext uri="{FF2B5EF4-FFF2-40B4-BE49-F238E27FC236}">
                <a16:creationId xmlns:a16="http://schemas.microsoft.com/office/drawing/2014/main" id="{D80627EF-865F-CDEE-0289-955D637CB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794" y="-27296"/>
            <a:ext cx="2468201" cy="3290935"/>
          </a:xfrm>
          <a:prstGeom prst="rect">
            <a:avLst/>
          </a:prstGeom>
        </p:spPr>
      </p:pic>
      <p:pic>
        <p:nvPicPr>
          <p:cNvPr id="9" name="Picture 8" descr="A machine with wires and cables&#10;&#10;AI-generated content may be incorrect.">
            <a:extLst>
              <a:ext uri="{FF2B5EF4-FFF2-40B4-BE49-F238E27FC236}">
                <a16:creationId xmlns:a16="http://schemas.microsoft.com/office/drawing/2014/main" id="{35C2B2E5-3549-245A-4F9C-F6B5CF10D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701" y="2938865"/>
            <a:ext cx="51943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9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49FCE9-2F91-C42E-EA05-046C76B6779D}"/>
              </a:ext>
            </a:extLst>
          </p:cNvPr>
          <p:cNvSpPr txBox="1"/>
          <p:nvPr/>
        </p:nvSpPr>
        <p:spPr>
          <a:xfrm>
            <a:off x="771797" y="74956"/>
            <a:ext cx="10648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Installation of the PRISMA second arm and </a:t>
            </a:r>
            <a:r>
              <a:rPr lang="it-IT" sz="3200" dirty="0" err="1">
                <a:solidFill>
                  <a:srgbClr val="FF0000"/>
                </a:solidFill>
              </a:rPr>
              <a:t>rotating</a:t>
            </a:r>
            <a:r>
              <a:rPr lang="it-IT" sz="3200" dirty="0">
                <a:solidFill>
                  <a:srgbClr val="FF0000"/>
                </a:solidFill>
              </a:rPr>
              <a:t> target for </a:t>
            </a:r>
            <a:r>
              <a:rPr lang="it-IT" sz="3200" dirty="0" err="1">
                <a:solidFill>
                  <a:srgbClr val="FF0000"/>
                </a:solidFill>
              </a:rPr>
              <a:t>experiments</a:t>
            </a:r>
            <a:r>
              <a:rPr lang="it-IT" sz="3200" dirty="0">
                <a:solidFill>
                  <a:srgbClr val="FF0000"/>
                </a:solidFill>
              </a:rPr>
              <a:t> with </a:t>
            </a:r>
            <a:r>
              <a:rPr lang="it-IT" sz="3200" dirty="0" err="1">
                <a:solidFill>
                  <a:srgbClr val="FF0000"/>
                </a:solidFill>
              </a:rPr>
              <a:t>Uranium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beams</a:t>
            </a:r>
            <a:r>
              <a:rPr lang="it-IT" sz="3200" dirty="0">
                <a:solidFill>
                  <a:srgbClr val="FF0000"/>
                </a:solidFill>
              </a:rPr>
              <a:t> in 2026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5" name="Immagine 4" descr="Immagine che contiene macchina, ingegneria, tubo, interno&#10;&#10;Descrizione generata automaticamente">
            <a:extLst>
              <a:ext uri="{FF2B5EF4-FFF2-40B4-BE49-F238E27FC236}">
                <a16:creationId xmlns:a16="http://schemas.microsoft.com/office/drawing/2014/main" id="{318A5969-4B76-0EEA-8C28-B1F3D40F3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99333" y="1431039"/>
            <a:ext cx="4332515" cy="2436588"/>
          </a:xfrm>
          <a:prstGeom prst="rect">
            <a:avLst/>
          </a:prstGeom>
        </p:spPr>
      </p:pic>
      <p:pic>
        <p:nvPicPr>
          <p:cNvPr id="6" name="Immagine 5" descr="Immagine che contiene cilindro, macchina, tubo&#10;&#10;Descrizione generata automaticamente">
            <a:extLst>
              <a:ext uri="{FF2B5EF4-FFF2-40B4-BE49-F238E27FC236}">
                <a16:creationId xmlns:a16="http://schemas.microsoft.com/office/drawing/2014/main" id="{30E79F09-FD7F-09B0-CA64-9362BE26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56" y="1729483"/>
            <a:ext cx="3677807" cy="420060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0C1315-AEDA-C9CA-3A33-6024BE4B2652}"/>
              </a:ext>
            </a:extLst>
          </p:cNvPr>
          <p:cNvSpPr txBox="1"/>
          <p:nvPr/>
        </p:nvSpPr>
        <p:spPr>
          <a:xfrm>
            <a:off x="299332" y="4175760"/>
            <a:ext cx="4332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integration</a:t>
            </a:r>
            <a:r>
              <a:rPr lang="it-IT" dirty="0"/>
              <a:t> in the </a:t>
            </a:r>
            <a:r>
              <a:rPr lang="it-IT" dirty="0" err="1"/>
              <a:t>existing</a:t>
            </a:r>
            <a:r>
              <a:rPr lang="it-IT" dirty="0"/>
              <a:t> AGATA-PRISMA set-up </a:t>
            </a:r>
            <a:r>
              <a:rPr lang="it-IT" dirty="0" err="1"/>
              <a:t>studied</a:t>
            </a:r>
            <a:r>
              <a:rPr lang="it-IT" dirty="0"/>
              <a:t> in </a:t>
            </a:r>
            <a:r>
              <a:rPr lang="it-IT" dirty="0" err="1"/>
              <a:t>collaboration</a:t>
            </a:r>
            <a:r>
              <a:rPr lang="it-IT" dirty="0"/>
              <a:t> with the PD design office </a:t>
            </a:r>
            <a:br>
              <a:rPr lang="it-IT" dirty="0"/>
            </a:br>
            <a:r>
              <a:rPr lang="it-IT" dirty="0"/>
              <a:t>(M. Rampazzo).</a:t>
            </a:r>
          </a:p>
          <a:p>
            <a:r>
              <a:rPr lang="it-IT" dirty="0" err="1"/>
              <a:t>Realization</a:t>
            </a:r>
            <a:r>
              <a:rPr lang="it-IT" dirty="0"/>
              <a:t> of the connection parts in </a:t>
            </a:r>
            <a:r>
              <a:rPr lang="it-IT" dirty="0" err="1"/>
              <a:t>charge</a:t>
            </a:r>
            <a:r>
              <a:rPr lang="it-IT" dirty="0"/>
              <a:t> of the PD workshop</a:t>
            </a:r>
            <a:br>
              <a:rPr lang="it-IT" dirty="0"/>
            </a:br>
            <a:r>
              <a:rPr lang="it-IT" dirty="0"/>
              <a:t> (L. Ramina).</a:t>
            </a:r>
            <a:endParaRPr lang="en-GB" dirty="0"/>
          </a:p>
        </p:txBody>
      </p:sp>
      <p:pic>
        <p:nvPicPr>
          <p:cNvPr id="9" name="Immagine 8" descr="Immagine che contiene cartone animato, arte&#10;&#10;Il contenuto generato dall'IA potrebbe non essere corretto.">
            <a:extLst>
              <a:ext uri="{FF2B5EF4-FFF2-40B4-BE49-F238E27FC236}">
                <a16:creationId xmlns:a16="http://schemas.microsoft.com/office/drawing/2014/main" id="{D112C924-FF10-5B4D-9F48-E051AA5D1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871" y="2354971"/>
            <a:ext cx="3025311" cy="302531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594180-90D7-C00E-0CD1-58F139642509}"/>
              </a:ext>
            </a:extLst>
          </p:cNvPr>
          <p:cNvSpPr txBox="1"/>
          <p:nvPr/>
        </p:nvSpPr>
        <p:spPr>
          <a:xfrm>
            <a:off x="9486247" y="1904734"/>
            <a:ext cx="210703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ROTATING TARGET MOTOR</a:t>
            </a:r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DEDD57-0691-EA05-748D-E231E9032111}"/>
              </a:ext>
            </a:extLst>
          </p:cNvPr>
          <p:cNvSpPr txBox="1"/>
          <p:nvPr/>
        </p:nvSpPr>
        <p:spPr>
          <a:xfrm>
            <a:off x="5709339" y="1279246"/>
            <a:ext cx="210703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SECOND ARM INTEGRATION</a:t>
            </a:r>
            <a:endParaRPr lang="en-GB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C1E47C-E84F-CED5-5FEF-EB6C4E50E08B}"/>
              </a:ext>
            </a:extLst>
          </p:cNvPr>
          <p:cNvSpPr txBox="1"/>
          <p:nvPr/>
        </p:nvSpPr>
        <p:spPr>
          <a:xfrm>
            <a:off x="7714489" y="6184230"/>
            <a:ext cx="3913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</a:rPr>
              <a:t>The work </a:t>
            </a:r>
            <a:r>
              <a:rPr lang="it-IT" sz="2000" dirty="0" err="1">
                <a:solidFill>
                  <a:srgbClr val="0070C0"/>
                </a:solidFill>
              </a:rPr>
              <a:t>will</a:t>
            </a:r>
            <a:r>
              <a:rPr lang="it-IT" sz="2000" dirty="0">
                <a:solidFill>
                  <a:srgbClr val="0070C0"/>
                </a:solidFill>
              </a:rPr>
              <a:t> be </a:t>
            </a:r>
            <a:r>
              <a:rPr lang="it-IT" sz="2000" dirty="0" err="1">
                <a:solidFill>
                  <a:srgbClr val="0070C0"/>
                </a:solidFill>
              </a:rPr>
              <a:t>finalized</a:t>
            </a:r>
            <a:r>
              <a:rPr lang="it-IT" sz="2000" dirty="0">
                <a:solidFill>
                  <a:srgbClr val="0070C0"/>
                </a:solidFill>
              </a:rPr>
              <a:t> in 2026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1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10BA-F5C8-C78E-D95F-9F5AF3EC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2026 campaign with the ALPI beams</a:t>
            </a:r>
            <a:r>
              <a:rPr lang="en-IT" b="0" dirty="0"/>
              <a:t>: </a:t>
            </a:r>
            <a:br>
              <a:rPr lang="en-IT" b="0" dirty="0"/>
            </a:br>
            <a:r>
              <a:rPr lang="en-IT" b="0" dirty="0"/>
              <a:t>Last AGATA-PRISMA OPPORTUNITY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A8AEF-C9AA-257F-80DA-D5E1F364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6C1A5-BC9A-6639-C89E-6F0015A219B5}"/>
              </a:ext>
            </a:extLst>
          </p:cNvPr>
          <p:cNvSpPr txBox="1"/>
          <p:nvPr/>
        </p:nvSpPr>
        <p:spPr>
          <a:xfrm>
            <a:off x="660400" y="1693333"/>
            <a:ext cx="774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Inclusion of the 2 new devices: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PRISMA Second 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Rotating target for intense heavy beams (</a:t>
            </a:r>
            <a:r>
              <a:rPr lang="en-IT" baseline="30000" dirty="0"/>
              <a:t>208</a:t>
            </a:r>
            <a:r>
              <a:rPr lang="en-IT" dirty="0"/>
              <a:t>Pb, </a:t>
            </a:r>
            <a:r>
              <a:rPr lang="en-IT" baseline="30000" dirty="0"/>
              <a:t>238</a:t>
            </a:r>
            <a:r>
              <a:rPr lang="en-IT" dirty="0"/>
              <a:t>U)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8B02A1-000F-472E-ABF6-D2FC5FD0E3AA}"/>
              </a:ext>
            </a:extLst>
          </p:cNvPr>
          <p:cNvGrpSpPr/>
          <p:nvPr/>
        </p:nvGrpSpPr>
        <p:grpSpPr>
          <a:xfrm>
            <a:off x="2094443" y="3229438"/>
            <a:ext cx="5025949" cy="3296084"/>
            <a:chOff x="3059643" y="3159655"/>
            <a:chExt cx="5025949" cy="3296084"/>
          </a:xfrm>
        </p:grpSpPr>
        <p:sp>
          <p:nvSpPr>
            <p:cNvPr id="6" name="Ovale 4">
              <a:extLst>
                <a:ext uri="{FF2B5EF4-FFF2-40B4-BE49-F238E27FC236}">
                  <a16:creationId xmlns:a16="http://schemas.microsoft.com/office/drawing/2014/main" id="{7F761097-4362-035D-2E42-0FC72C8AC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7306" y="4793192"/>
              <a:ext cx="720725" cy="719138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3E3E5C"/>
                </a:solidFill>
              </a:endParaRPr>
            </a:p>
          </p:txBody>
        </p:sp>
        <p:cxnSp>
          <p:nvCxnSpPr>
            <p:cNvPr id="8" name="Connettore 2 10">
              <a:extLst>
                <a:ext uri="{FF2B5EF4-FFF2-40B4-BE49-F238E27FC236}">
                  <a16:creationId xmlns:a16="http://schemas.microsoft.com/office/drawing/2014/main" id="{BA2F9E9D-D59D-9A5C-0128-D82FE1C0100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43917" y="5150381"/>
              <a:ext cx="319088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CasellaDiTesto 37">
              <a:extLst>
                <a:ext uri="{FF2B5EF4-FFF2-40B4-BE49-F238E27FC236}">
                  <a16:creationId xmlns:a16="http://schemas.microsoft.com/office/drawing/2014/main" id="{6EA4D783-E701-98C6-ED64-3ECE7D3BC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5880" y="4988456"/>
              <a:ext cx="6477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 b="1" baseline="30000">
                  <a:solidFill>
                    <a:srgbClr val="3E3E5C"/>
                  </a:solidFill>
                </a:rPr>
                <a:t>238</a:t>
              </a:r>
              <a:r>
                <a:rPr lang="it-IT" altLang="it-IT" sz="1800" b="1">
                  <a:solidFill>
                    <a:srgbClr val="3E3E5C"/>
                  </a:solidFill>
                </a:rPr>
                <a:t>U</a:t>
              </a:r>
              <a:endParaRPr lang="it-IT" altLang="it-IT" sz="1800" b="1" baseline="30000">
                <a:solidFill>
                  <a:srgbClr val="3E3E5C"/>
                </a:solidFill>
              </a:endParaRPr>
            </a:p>
          </p:txBody>
        </p:sp>
        <p:pic>
          <p:nvPicPr>
            <p:cNvPr id="11" name="Immagine 56">
              <a:extLst>
                <a:ext uri="{FF2B5EF4-FFF2-40B4-BE49-F238E27FC236}">
                  <a16:creationId xmlns:a16="http://schemas.microsoft.com/office/drawing/2014/main" id="{E5312BDA-F925-78CE-6E4E-C33911904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391" y="3907801"/>
              <a:ext cx="2327201" cy="2547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ttangolo 59">
              <a:extLst>
                <a:ext uri="{FF2B5EF4-FFF2-40B4-BE49-F238E27FC236}">
                  <a16:creationId xmlns:a16="http://schemas.microsoft.com/office/drawing/2014/main" id="{6457EC25-8D48-F757-D658-9F6171C5B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643" y="5645681"/>
              <a:ext cx="1514475" cy="5873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3E3E5C"/>
                </a:solidFill>
              </a:endParaRPr>
            </a:p>
          </p:txBody>
        </p:sp>
        <p:sp>
          <p:nvSpPr>
            <p:cNvPr id="13" name="Rettangolo 60">
              <a:extLst>
                <a:ext uri="{FF2B5EF4-FFF2-40B4-BE49-F238E27FC236}">
                  <a16:creationId xmlns:a16="http://schemas.microsoft.com/office/drawing/2014/main" id="{586DA51D-3044-3E5C-24D1-CE68DCEF3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931" y="4620156"/>
              <a:ext cx="1514475" cy="5873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3E3E5C"/>
                </a:solidFill>
              </a:endParaRPr>
            </a:p>
          </p:txBody>
        </p:sp>
        <p:sp>
          <p:nvSpPr>
            <p:cNvPr id="14" name="Rettangolo 61">
              <a:extLst>
                <a:ext uri="{FF2B5EF4-FFF2-40B4-BE49-F238E27FC236}">
                  <a16:creationId xmlns:a16="http://schemas.microsoft.com/office/drawing/2014/main" id="{89DC251C-16BD-95A5-F7B8-85C7A7CBCE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670036" y="4457436"/>
              <a:ext cx="317500" cy="4603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3E3E5C"/>
                </a:solidFill>
              </a:endParaRPr>
            </a:p>
          </p:txBody>
        </p:sp>
        <p:sp>
          <p:nvSpPr>
            <p:cNvPr id="15" name="Rettangolo 62">
              <a:extLst>
                <a:ext uri="{FF2B5EF4-FFF2-40B4-BE49-F238E27FC236}">
                  <a16:creationId xmlns:a16="http://schemas.microsoft.com/office/drawing/2014/main" id="{6996721A-CC24-C8AC-6F3F-CA2ECF2DE1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646224" y="5841737"/>
              <a:ext cx="317500" cy="46037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3E3E5C"/>
                </a:solidFill>
              </a:endParaRPr>
            </a:p>
          </p:txBody>
        </p:sp>
        <p:cxnSp>
          <p:nvCxnSpPr>
            <p:cNvPr id="16" name="Connettore 2 22533">
              <a:extLst>
                <a:ext uri="{FF2B5EF4-FFF2-40B4-BE49-F238E27FC236}">
                  <a16:creationId xmlns:a16="http://schemas.microsoft.com/office/drawing/2014/main" id="{877FC6A5-439D-74F9-1E02-452246DE861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91605" y="5156730"/>
              <a:ext cx="303212" cy="476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Connettore 2 22534">
              <a:extLst>
                <a:ext uri="{FF2B5EF4-FFF2-40B4-BE49-F238E27FC236}">
                  <a16:creationId xmlns:a16="http://schemas.microsoft.com/office/drawing/2014/main" id="{00608274-9DC8-BA33-121F-F88D708CCFD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267855" y="5144030"/>
              <a:ext cx="277812" cy="635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Connettore 2 22547">
              <a:extLst>
                <a:ext uri="{FF2B5EF4-FFF2-40B4-BE49-F238E27FC236}">
                  <a16:creationId xmlns:a16="http://schemas.microsoft.com/office/drawing/2014/main" id="{A5D5FC79-4642-3DB1-C438-695F65CFA3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48743" y="5318655"/>
              <a:ext cx="144463" cy="33655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Connettore 2 22548">
              <a:extLst>
                <a:ext uri="{FF2B5EF4-FFF2-40B4-BE49-F238E27FC236}">
                  <a16:creationId xmlns:a16="http://schemas.microsoft.com/office/drawing/2014/main" id="{98D1F698-8E97-9C81-3ED4-3B1CFE17FA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02768" y="5280555"/>
              <a:ext cx="144463" cy="33655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0" name="Immagine 22549" descr="Immagine che contiene linea, diagramma, Diagramma&#10;&#10;Descrizione generata automaticamente">
              <a:extLst>
                <a:ext uri="{FF2B5EF4-FFF2-40B4-BE49-F238E27FC236}">
                  <a16:creationId xmlns:a16="http://schemas.microsoft.com/office/drawing/2014/main" id="{4B9A3CA9-71D7-B7F1-8A5C-F1C37E20E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968" y="5682192"/>
              <a:ext cx="849313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ttangolo con angoli arrotondati 3">
              <a:extLst>
                <a:ext uri="{FF2B5EF4-FFF2-40B4-BE49-F238E27FC236}">
                  <a16:creationId xmlns:a16="http://schemas.microsoft.com/office/drawing/2014/main" id="{287C4C61-CFE4-7DFA-10E7-C2E811156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581" y="3272367"/>
              <a:ext cx="130175" cy="177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3E3E5C"/>
                </a:solidFill>
              </a:endParaRPr>
            </a:p>
          </p:txBody>
        </p:sp>
        <p:sp>
          <p:nvSpPr>
            <p:cNvPr id="24" name="CasellaDiTesto 52">
              <a:extLst>
                <a:ext uri="{FF2B5EF4-FFF2-40B4-BE49-F238E27FC236}">
                  <a16:creationId xmlns:a16="http://schemas.microsoft.com/office/drawing/2014/main" id="{23745DBC-2295-C1D2-AD4A-960BA0052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0242" y="4809068"/>
              <a:ext cx="7429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solidFill>
                    <a:srgbClr val="3E3E5C"/>
                  </a:solidFill>
                </a:rPr>
                <a:t> beam</a:t>
              </a:r>
            </a:p>
          </p:txBody>
        </p:sp>
        <p:pic>
          <p:nvPicPr>
            <p:cNvPr id="25" name="Immagine 33" descr="Immagine che contiene schizzo, disegno, clipart&#10;&#10;Descrizione generata automaticamente">
              <a:extLst>
                <a:ext uri="{FF2B5EF4-FFF2-40B4-BE49-F238E27FC236}">
                  <a16:creationId xmlns:a16="http://schemas.microsoft.com/office/drawing/2014/main" id="{940B2483-A145-3BD0-ED4C-A5D48F427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730" y="3775606"/>
              <a:ext cx="6223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magine 35">
              <a:extLst>
                <a:ext uri="{FF2B5EF4-FFF2-40B4-BE49-F238E27FC236}">
                  <a16:creationId xmlns:a16="http://schemas.microsoft.com/office/drawing/2014/main" id="{C71613AD-3DA3-9A2E-B036-9792111D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10944">
              <a:off x="4399493" y="3426355"/>
              <a:ext cx="735013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CasellaDiTesto 52">
              <a:extLst>
                <a:ext uri="{FF2B5EF4-FFF2-40B4-BE49-F238E27FC236}">
                  <a16:creationId xmlns:a16="http://schemas.microsoft.com/office/drawing/2014/main" id="{09BFA004-07C1-997E-3335-162918A62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21450">
              <a:off x="3897843" y="3159655"/>
              <a:ext cx="1616075" cy="2794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it-IT" altLang="it-IT" sz="1210" dirty="0">
                  <a:solidFill>
                    <a:srgbClr val="3E3E5C"/>
                  </a:solidFill>
                </a:rPr>
                <a:t> </a:t>
              </a:r>
              <a:r>
                <a:rPr lang="it-IT" altLang="it-IT" sz="1210" dirty="0" err="1">
                  <a:solidFill>
                    <a:srgbClr val="3E3E5C"/>
                  </a:solidFill>
                </a:rPr>
                <a:t>syncronization</a:t>
              </a:r>
              <a:r>
                <a:rPr lang="it-IT" altLang="it-IT" sz="1210" dirty="0">
                  <a:solidFill>
                    <a:srgbClr val="3E3E5C"/>
                  </a:solidFill>
                </a:rPr>
                <a:t> 5 Hz 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92905-FAC1-C52F-8CF0-1BB49BC2C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4821">
            <a:off x="7865254" y="3722770"/>
            <a:ext cx="4100883" cy="31710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DCAF4E-8DE1-C3D4-3E31-647697B60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9314" y="1569492"/>
            <a:ext cx="4267429" cy="241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370AA-EE41-E0D0-5E0E-0E26A6631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CC4EEF-4C40-2D46-BD72-0315A5501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Zero degree campaing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E94AD-F727-C52B-A1A3-B8B9DBEBA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2026-2028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040A0-6983-050B-A76B-5309F47D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10" name="Picture Placeholder 9" descr="A large machine with many wires&#10;&#10;Description automatically generated">
            <a:extLst>
              <a:ext uri="{FF2B5EF4-FFF2-40B4-BE49-F238E27FC236}">
                <a16:creationId xmlns:a16="http://schemas.microsoft.com/office/drawing/2014/main" id="{B29B0E34-B7E4-A21E-66AA-89930B6ACB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2247" b="22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278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EC01-1F6E-8C0A-AF42-6A23D542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future zero degree campaign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F6B67-ADF1-0E17-29F3-1F920F255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4" name="Picture 4" descr="Table">
            <a:extLst>
              <a:ext uri="{FF2B5EF4-FFF2-40B4-BE49-F238E27FC236}">
                <a16:creationId xmlns:a16="http://schemas.microsoft.com/office/drawing/2014/main" id="{0EE0D64B-D5F6-0752-AB63-42469A64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26683"/>
          <a:stretch>
            <a:fillRect/>
          </a:stretch>
        </p:blipFill>
        <p:spPr bwMode="auto">
          <a:xfrm rot="20924127">
            <a:off x="2467293" y="1828451"/>
            <a:ext cx="80835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A895412-E97C-96ED-976F-19BE9BFBB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659" y="1329975"/>
            <a:ext cx="33845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>
                <a:latin typeface="Helvetica" pitchFamily="2" charset="0"/>
              </a:rPr>
              <a:t>Hot rotating nuclei, GDR,</a:t>
            </a:r>
          </a:p>
          <a:p>
            <a:r>
              <a:rPr lang="en-GB" altLang="en-IT">
                <a:latin typeface="Helvetica" pitchFamily="2" charset="0"/>
              </a:rPr>
              <a:t>superdeformation, high-spin states…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A3A9FCDA-2CAF-A827-88B6-116BF6A6A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51" y="3651115"/>
            <a:ext cx="3168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 dirty="0">
                <a:latin typeface="Helvetica" pitchFamily="2" charset="0"/>
              </a:rPr>
              <a:t>Isospin symmetry, proton neutron pairing and spectroscopy of N~Z nuclei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141E6EF-A4B1-1CCA-DDB0-2F3B26B4D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535" y="5288198"/>
            <a:ext cx="3978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IT">
                <a:latin typeface="Helvetica" pitchFamily="2" charset="0"/>
              </a:rPr>
              <a:t>Reactions relevant for astrophysics, structure of </a:t>
            </a:r>
            <a:r>
              <a:rPr lang="en-GB" altLang="en-IT" baseline="30000">
                <a:latin typeface="Helvetica" pitchFamily="2" charset="0"/>
              </a:rPr>
              <a:t>12</a:t>
            </a:r>
            <a:r>
              <a:rPr lang="en-GB" altLang="en-IT">
                <a:latin typeface="Helvetica" pitchFamily="2" charset="0"/>
              </a:rPr>
              <a:t>C, three-body force </a:t>
            </a:r>
            <a:r>
              <a:rPr lang="en-GB" altLang="en-IT" baseline="30000">
                <a:latin typeface="Helvetica" pitchFamily="2" charset="0"/>
              </a:rPr>
              <a:t>16</a:t>
            </a:r>
            <a:r>
              <a:rPr lang="en-GB" altLang="en-IT">
                <a:latin typeface="Helvetica" pitchFamily="2" charset="0"/>
              </a:rPr>
              <a:t>C</a:t>
            </a:r>
          </a:p>
        </p:txBody>
      </p:sp>
      <p:pic>
        <p:nvPicPr>
          <p:cNvPr id="9" name="Picture 13" descr="A picture containing mollusk&#10;&#10;Description automatically generated">
            <a:extLst>
              <a:ext uri="{FF2B5EF4-FFF2-40B4-BE49-F238E27FC236}">
                <a16:creationId xmlns:a16="http://schemas.microsoft.com/office/drawing/2014/main" id="{BB1125AB-ABD2-B90D-F57C-822BC57C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22" y="1328388"/>
            <a:ext cx="16954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A diagram of a nuclear mirror&#10;&#10;Description automatically generated">
            <a:extLst>
              <a:ext uri="{FF2B5EF4-FFF2-40B4-BE49-F238E27FC236}">
                <a16:creationId xmlns:a16="http://schemas.microsoft.com/office/drawing/2014/main" id="{BDCBD6AD-C5F9-2ED1-806B-7B28EDCF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76" y="4619523"/>
            <a:ext cx="113506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A diagram of a sphere with numbers and symbols&#10;&#10;Description automatically generated">
            <a:extLst>
              <a:ext uri="{FF2B5EF4-FFF2-40B4-BE49-F238E27FC236}">
                <a16:creationId xmlns:a16="http://schemas.microsoft.com/office/drawing/2014/main" id="{53F167CD-DC59-5784-6536-54773B2E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59" y="2082450"/>
            <a:ext cx="90487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Chart, bubble chart&#10;&#10;Description automatically generated">
            <a:extLst>
              <a:ext uri="{FF2B5EF4-FFF2-40B4-BE49-F238E27FC236}">
                <a16:creationId xmlns:a16="http://schemas.microsoft.com/office/drawing/2014/main" id="{F7B78BDE-DFA0-C848-9980-A63C27D2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23" y="3856273"/>
            <a:ext cx="2265362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3E23276D-6F4F-76BA-90A5-F2F8EC95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26" y="2103335"/>
            <a:ext cx="11811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72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375FF-77AD-9346-2C78-67BBC8CC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Status of the zero degree campaign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1ED176-5E49-3C07-CDB5-00BC9EAD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22111-EA29-07B4-BBE2-A5FBE0E74B31}"/>
              </a:ext>
            </a:extLst>
          </p:cNvPr>
          <p:cNvSpPr txBox="1"/>
          <p:nvPr/>
        </p:nvSpPr>
        <p:spPr>
          <a:xfrm>
            <a:off x="598359" y="1385660"/>
            <a:ext cx="7452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Mechanical design have been finalized.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Production of the new AGATA support has been made.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All infrastructure (LN2, …) is finalized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Production of the new reaction chamber and beam dump is on-going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Integration of the ancillaries and new target system on-going</a:t>
            </a:r>
          </a:p>
        </p:txBody>
      </p:sp>
      <p:pic>
        <p:nvPicPr>
          <p:cNvPr id="5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F13FC3C0-BD37-25B8-EF71-077D68E8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3198481"/>
            <a:ext cx="4108689" cy="288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 colorful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7DF27B5B-985A-8A45-A3FB-6FB9C895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154" y="246621"/>
            <a:ext cx="3259886" cy="31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A mechanical model of a machine&#10;&#10;Description automatically generated with medium confidence">
            <a:extLst>
              <a:ext uri="{FF2B5EF4-FFF2-40B4-BE49-F238E27FC236}">
                <a16:creationId xmlns:a16="http://schemas.microsoft.com/office/drawing/2014/main" id="{73B1F9D6-99E4-AC35-443E-7C424D71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83" y="3029129"/>
            <a:ext cx="5554952" cy="376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241CA76-CC34-B57F-58E8-9DECCF8F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27344"/>
          <a:stretch>
            <a:fillRect/>
          </a:stretch>
        </p:blipFill>
        <p:spPr bwMode="auto">
          <a:xfrm>
            <a:off x="5256483" y="3198481"/>
            <a:ext cx="2407584" cy="183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2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12D0-32D2-9FF8-9615-8FD6CE4E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Zero degree campaign “bulky” ancillaries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B8C19-F90B-BDA8-60BB-DDEAFD22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7" name="Picture 6" descr="A blueprint of a machine&#10;&#10;AI-generated content may be incorrect.">
            <a:extLst>
              <a:ext uri="{FF2B5EF4-FFF2-40B4-BE49-F238E27FC236}">
                <a16:creationId xmlns:a16="http://schemas.microsoft.com/office/drawing/2014/main" id="{E27CF2FB-9B49-4EC2-0C7B-99696ADC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29" y="1357784"/>
            <a:ext cx="7772400" cy="4907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E0933D-AC0E-976F-51EE-B4514341A180}"/>
              </a:ext>
            </a:extLst>
          </p:cNvPr>
          <p:cNvSpPr txBox="1"/>
          <p:nvPr/>
        </p:nvSpPr>
        <p:spPr>
          <a:xfrm>
            <a:off x="8794376" y="1627094"/>
            <a:ext cx="3146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NEDA Neutron Detector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54 liquid scintillator cells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50 cm from the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</a:t>
            </a:r>
            <a:r>
              <a:rPr lang="en-IT" dirty="0"/>
              <a:t>eutron discimination: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PSA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Time of flight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Digital electronics compatible with AGATA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DAQ integration is on-going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0B9EC-324A-30CA-657E-4D66CF3E31F0}"/>
              </a:ext>
            </a:extLst>
          </p:cNvPr>
          <p:cNvSpPr txBox="1"/>
          <p:nvPr/>
        </p:nvSpPr>
        <p:spPr>
          <a:xfrm>
            <a:off x="2661600" y="6410503"/>
            <a:ext cx="567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J.J. Valiente </a:t>
            </a:r>
            <a:r>
              <a:rPr lang="en-GB" dirty="0" err="1"/>
              <a:t>Dobón</a:t>
            </a:r>
            <a:r>
              <a:rPr lang="en-GB" dirty="0"/>
              <a:t>, </a:t>
            </a:r>
            <a:r>
              <a:rPr lang="en-GB" dirty="0" err="1"/>
              <a:t>Nucl</a:t>
            </a:r>
            <a:r>
              <a:rPr lang="en-GB" dirty="0"/>
              <a:t>. Inst. Meth. A </a:t>
            </a:r>
            <a:r>
              <a:rPr lang="en-GB" b="1" dirty="0"/>
              <a:t>927</a:t>
            </a:r>
            <a:r>
              <a:rPr lang="en-GB" dirty="0"/>
              <a:t> (2019) 81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001499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FFDC-B1C6-0411-B890-F8A372D9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Zero degree campaign “bulky” ancillaries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2F9828-EF07-517B-5F81-A3CBF1CA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90587-2F36-250D-CF8F-9CF4B71B4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2" y="1438639"/>
            <a:ext cx="8238566" cy="478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502E5-A977-17CF-80C8-EC13D242D588}"/>
              </a:ext>
            </a:extLst>
          </p:cNvPr>
          <p:cNvSpPr txBox="1"/>
          <p:nvPr/>
        </p:nvSpPr>
        <p:spPr>
          <a:xfrm>
            <a:off x="8489578" y="1627094"/>
            <a:ext cx="34514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PARIS phoswich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10 cluster made of 9 phoswiches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2 rings at forward angles: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6 clusters at 60 degrees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4 clusters at 15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Same electronics t</a:t>
            </a:r>
            <a:r>
              <a:rPr lang="en-GB" dirty="0"/>
              <a:t>ha</a:t>
            </a:r>
            <a:r>
              <a:rPr lang="en-IT" dirty="0"/>
              <a:t>n present LaBr</a:t>
            </a:r>
            <a:r>
              <a:rPr lang="en-IT" baseline="-25000" dirty="0"/>
              <a:t>3</a:t>
            </a:r>
            <a:r>
              <a:rPr lang="en-IT" dirty="0"/>
              <a:t> – fully integrated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C761F-4004-11D0-4261-18A54CD4A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396" y="4050058"/>
            <a:ext cx="3142124" cy="2014041"/>
          </a:xfrm>
          <a:prstGeom prst="rect">
            <a:avLst/>
          </a:prstGeom>
        </p:spPr>
      </p:pic>
      <p:pic>
        <p:nvPicPr>
          <p:cNvPr id="8" name="Picture Placeholder 7" descr="A machine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72D41864-A6C3-4B9C-94E0-7D38B1407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" t="44" r="-42" b="16768"/>
          <a:stretch/>
        </p:blipFill>
        <p:spPr>
          <a:xfrm>
            <a:off x="251012" y="1438639"/>
            <a:ext cx="4884848" cy="4884848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98B2A-1F3F-8F10-CE0F-F7B423149FF6}"/>
              </a:ext>
            </a:extLst>
          </p:cNvPr>
          <p:cNvSpPr txBox="1"/>
          <p:nvPr/>
        </p:nvSpPr>
        <p:spPr>
          <a:xfrm>
            <a:off x="2661601" y="6410503"/>
            <a:ext cx="49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http://</a:t>
            </a:r>
            <a:r>
              <a:rPr lang="en-GB" dirty="0" err="1">
                <a:hlinkClick r:id="rId5"/>
              </a:rPr>
              <a:t>paris.ifj.edu.pl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19813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1BEF-AD1D-CD42-8FD4-43FAEFBE6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0A38F-51C5-C84C-1B20-E1E60819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299BD-9486-0755-73DE-78C40CB83C39}"/>
              </a:ext>
            </a:extLst>
          </p:cNvPr>
          <p:cNvSpPr txBox="1"/>
          <p:nvPr/>
        </p:nvSpPr>
        <p:spPr>
          <a:xfrm>
            <a:off x="515938" y="1380127"/>
            <a:ext cx="108477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The official end of the LNL campaign is set to mid-2028</a:t>
            </a:r>
          </a:p>
          <a:p>
            <a:endParaRPr lang="en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New complementary detectors will be installed to fully exploit the next campaign beams</a:t>
            </a:r>
          </a:p>
          <a:p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The zero degrees campaign will be divided in two sub-campaign: PARIS – NEDA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P</a:t>
            </a:r>
            <a:r>
              <a:rPr lang="en-IT" sz="2400" dirty="0"/>
              <a:t>reparation of the two is on-going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O</a:t>
            </a:r>
            <a:r>
              <a:rPr lang="en-IT" sz="2400" dirty="0"/>
              <a:t>rder of the sub-campaign will be driven by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T" sz="2400" dirty="0"/>
              <a:t>Availability of the two arrays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T" sz="2400" dirty="0"/>
              <a:t>Users requests</a:t>
            </a:r>
          </a:p>
          <a:p>
            <a:endParaRPr lang="en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Strong collaboration with well established and documented procedure for data analysis.</a:t>
            </a:r>
          </a:p>
          <a:p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418504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Alain.goasduff@lnl.infn.it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7288" y="4888863"/>
            <a:ext cx="4533900" cy="50323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3"/>
              </a:rPr>
              <a:t>http://gamma.lnl.infn.it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https://www.agata.org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sz="3800"/>
              <a:t>Thank you</a:t>
            </a:r>
            <a:endParaRPr lang="en-US" sz="3800" dirty="0"/>
          </a:p>
        </p:txBody>
      </p:sp>
      <p:pic>
        <p:nvPicPr>
          <p:cNvPr id="8" name="Picture Placeholder 7" descr="A machine with many round objects&#10;&#10;Description automatically generated with medium confidence">
            <a:extLst>
              <a:ext uri="{FF2B5EF4-FFF2-40B4-BE49-F238E27FC236}">
                <a16:creationId xmlns:a16="http://schemas.microsoft.com/office/drawing/2014/main" id="{4982A530-062F-D7C7-83F1-6979241577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DB5A-C35E-5409-AC77-356D73A0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Future Campaign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6895FD-0FC2-F730-5F1F-9A87AF634F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0088" y="1727200"/>
          <a:ext cx="10691265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405">
                  <a:extLst>
                    <a:ext uri="{9D8B030D-6E8A-4147-A177-3AD203B41FA5}">
                      <a16:colId xmlns:a16="http://schemas.microsoft.com/office/drawing/2014/main" val="272663934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1557844050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482338470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2430774905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944333256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1758388051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3104534912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3445219072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2665854713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1690351912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4278861590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4008077368"/>
                    </a:ext>
                  </a:extLst>
                </a:gridCol>
                <a:gridCol w="822405">
                  <a:extLst>
                    <a:ext uri="{9D8B030D-6E8A-4147-A177-3AD203B41FA5}">
                      <a16:colId xmlns:a16="http://schemas.microsoft.com/office/drawing/2014/main" val="3534581611"/>
                    </a:ext>
                  </a:extLst>
                </a:gridCol>
              </a:tblGrid>
              <a:tr h="798576"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Jan.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Feb.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Mar.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Apr.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Jun.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Jul.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Aug.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Set.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Oct.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Nov.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Dec.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8348521"/>
                  </a:ext>
                </a:extLst>
              </a:tr>
              <a:tr h="798576"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IT"/>
                        <a:t>TANDEM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T"/>
                        <a:t>TANDEM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IT"/>
                        <a:t>TANDEM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543079"/>
                  </a:ext>
                </a:extLst>
              </a:tr>
              <a:tr h="798576"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2026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T"/>
                        <a:t>TANDEM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T"/>
                        <a:t>TANDEM/PIAVE-ALPI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T"/>
                        <a:t>MOVE TO 0 DEG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432889"/>
                  </a:ext>
                </a:extLst>
              </a:tr>
              <a:tr h="798576"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2027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IT"/>
                        <a:t>PARIS? NEDA?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IT"/>
                        <a:t>NEDA? PARIS?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84195"/>
                  </a:ext>
                </a:extLst>
              </a:tr>
              <a:tr h="798576">
                <a:tc>
                  <a:txBody>
                    <a:bodyPr/>
                    <a:lstStyle/>
                    <a:p>
                      <a:pPr algn="ctr"/>
                      <a:r>
                        <a:rPr lang="en-IT"/>
                        <a:t>2028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IT"/>
                        <a:t>NEDA? PARIS?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T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T" dirty="0"/>
                        <a:t>MOVE TO GANIL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755847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EFD5651-DB61-002F-A666-E66F5E7F9607}"/>
              </a:ext>
            </a:extLst>
          </p:cNvPr>
          <p:cNvGrpSpPr/>
          <p:nvPr/>
        </p:nvGrpSpPr>
        <p:grpSpPr>
          <a:xfrm>
            <a:off x="6563359" y="914400"/>
            <a:ext cx="4508831" cy="1798320"/>
            <a:chOff x="6563360" y="914400"/>
            <a:chExt cx="3545840" cy="17983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02124C-1446-9598-3329-DF4250EEB64E}"/>
                </a:ext>
              </a:extLst>
            </p:cNvPr>
            <p:cNvSpPr txBox="1"/>
            <p:nvPr/>
          </p:nvSpPr>
          <p:spPr>
            <a:xfrm>
              <a:off x="6563360" y="914400"/>
              <a:ext cx="3545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Last Pre-PAC PRISMA-AGATA</a:t>
              </a:r>
              <a:br>
                <a:rPr lang="en-IT" dirty="0"/>
              </a:br>
              <a:r>
                <a:rPr lang="en-IT" dirty="0"/>
                <a:t>10-11 July 2025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B7453A8-F73E-C2AA-8B62-F06505BAC716}"/>
                </a:ext>
              </a:extLst>
            </p:cNvPr>
            <p:cNvCxnSpPr>
              <a:stCxn id="5" idx="1"/>
            </p:cNvCxnSpPr>
            <p:nvPr/>
          </p:nvCxnSpPr>
          <p:spPr>
            <a:xfrm>
              <a:off x="6563360" y="1237566"/>
              <a:ext cx="0" cy="14751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53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FFF97-50CD-3241-4A9D-8B69774CA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AGATA PERFORMANCES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1F386-0E15-6F55-D590-5038FAFE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1571C-CD47-3A0D-1BAC-2F54EB49E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91" y="1317699"/>
            <a:ext cx="6540500" cy="469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50EF9-9AD8-11E0-0869-796F9D5D5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391" y="528391"/>
            <a:ext cx="5196261" cy="2593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5CA52-8637-F559-B8AF-20C21969F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889" y="3403576"/>
            <a:ext cx="5457264" cy="2894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D67F0-942B-8AE0-F825-3ABBEBF84BF4}"/>
              </a:ext>
            </a:extLst>
          </p:cNvPr>
          <p:cNvSpPr txBox="1"/>
          <p:nvPr/>
        </p:nvSpPr>
        <p:spPr>
          <a:xfrm>
            <a:off x="3079376" y="6298469"/>
            <a:ext cx="473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R.M. Perez Vidal – J. Pellumaj</a:t>
            </a:r>
          </a:p>
        </p:txBody>
      </p:sp>
    </p:spTree>
    <p:extLst>
      <p:ext uri="{BB962C8B-B14F-4D97-AF65-F5344CB8AC3E}">
        <p14:creationId xmlns:p14="http://schemas.microsoft.com/office/powerpoint/2010/main" val="352425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02C9-B290-9E0B-0EEC-D7FBC07B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AGATA Detectors replacement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AB776-554C-4682-2C7B-40FE474B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B60A0-7D1F-3FD5-B6F6-B40C31BE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921" y="1166957"/>
            <a:ext cx="9494634" cy="5159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A30381-10AD-5162-50B9-FE102CB162DC}"/>
              </a:ext>
            </a:extLst>
          </p:cNvPr>
          <p:cNvSpPr txBox="1"/>
          <p:nvPr/>
        </p:nvSpPr>
        <p:spPr>
          <a:xfrm>
            <a:off x="2501153" y="6364756"/>
            <a:ext cx="636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W. Raniero, D. Scarpa</a:t>
            </a:r>
          </a:p>
        </p:txBody>
      </p:sp>
    </p:spTree>
    <p:extLst>
      <p:ext uri="{BB962C8B-B14F-4D97-AF65-F5344CB8AC3E}">
        <p14:creationId xmlns:p14="http://schemas.microsoft.com/office/powerpoint/2010/main" val="292946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176C-8799-96AE-D1DE-4F6B94FD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F2709-995E-A77E-9B9A-9F56AD6E5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T" dirty="0"/>
              <a:t>New hardware trigger for ancillary detectors / external gate</a:t>
            </a:r>
          </a:p>
          <a:p>
            <a:pPr lvl="1"/>
            <a:r>
              <a:rPr lang="en-IT" dirty="0"/>
              <a:t>Acting directly on the local trigger of the ATC crystals </a:t>
            </a:r>
          </a:p>
          <a:p>
            <a:pPr lvl="1"/>
            <a:r>
              <a:rPr lang="en-IT" dirty="0"/>
              <a:t>Suppression of the dead-time due to the AGAVA for Si detectors </a:t>
            </a:r>
          </a:p>
          <a:p>
            <a:pPr lvl="1"/>
            <a:r>
              <a:rPr lang="en-IT" dirty="0"/>
              <a:t>Possibility to condition the AGATA acquisition with beam-on/beam-off</a:t>
            </a:r>
          </a:p>
          <a:p>
            <a:pPr lvl="1"/>
            <a:r>
              <a:rPr lang="en-IT" dirty="0"/>
              <a:t>Working on fold determination </a:t>
            </a:r>
          </a:p>
          <a:p>
            <a:r>
              <a:rPr lang="en-IT" dirty="0"/>
              <a:t>Available V1 channels: 33 crystals (11 ATC) </a:t>
            </a:r>
          </a:p>
          <a:p>
            <a:r>
              <a:rPr lang="en-IT" dirty="0"/>
              <a:t>V2 electronics: </a:t>
            </a:r>
          </a:p>
          <a:p>
            <a:pPr lvl="1"/>
            <a:r>
              <a:rPr lang="en-IT" dirty="0"/>
              <a:t>Production (ADC boards / PACE / STARE / mechanics) on track</a:t>
            </a:r>
          </a:p>
          <a:p>
            <a:pPr lvl="1"/>
            <a:r>
              <a:rPr lang="en-IT" dirty="0"/>
              <a:t>Data transmission tests through complex network infrastructures tested at IJCLab </a:t>
            </a:r>
          </a:p>
          <a:p>
            <a:pPr lvl="1"/>
            <a:r>
              <a:rPr lang="en-IT" dirty="0"/>
              <a:t>Validation of the PACE data processing firmware on-going</a:t>
            </a:r>
          </a:p>
          <a:p>
            <a:pPr lvl="1"/>
            <a:r>
              <a:rPr lang="en-IT" dirty="0"/>
              <a:t>Integration of the new electronic in the GTS in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CFF90-F20B-F2FA-D621-6A57DD1CD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466" y="3259352"/>
            <a:ext cx="5723050" cy="32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E89A-80D2-89C9-368D-E1B049F2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Electronics</a:t>
            </a:r>
          </a:p>
        </p:txBody>
      </p:sp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5ED93DCD-7131-37E6-EEDC-D9C465291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7" y="1919241"/>
            <a:ext cx="9260666" cy="4573634"/>
          </a:xfrm>
          <a:prstGeom prst="rect">
            <a:avLst/>
          </a:prstGeom>
        </p:spPr>
      </p:pic>
      <p:pic>
        <p:nvPicPr>
          <p:cNvPr id="5" name="Content Placeholder 4" descr="A close up of a machine&#10;&#10;AI-generated content may be incorrect.">
            <a:extLst>
              <a:ext uri="{FF2B5EF4-FFF2-40B4-BE49-F238E27FC236}">
                <a16:creationId xmlns:a16="http://schemas.microsoft.com/office/drawing/2014/main" id="{AADB318C-9450-858F-44E7-19D24A7EB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9460" y="748992"/>
            <a:ext cx="3765352" cy="50204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06FDB4-79CA-F6E4-749A-61031238402D}"/>
              </a:ext>
            </a:extLst>
          </p:cNvPr>
          <p:cNvSpPr txBox="1"/>
          <p:nvPr/>
        </p:nvSpPr>
        <p:spPr>
          <a:xfrm>
            <a:off x="1815152" y="1690688"/>
            <a:ext cx="48449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First in-beam data taken with the V2</a:t>
            </a:r>
            <a:br>
              <a:rPr lang="en-IT" dirty="0"/>
            </a:br>
            <a:r>
              <a:rPr lang="en-IT" dirty="0"/>
              <a:t>LNL - June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580DBA-D28A-B191-7C2F-6477E680D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188" y="2501776"/>
            <a:ext cx="4740595" cy="15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A39FB-CF54-CFA4-8C07-C960AF3EA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DAQ &amp; Near-line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D65A-AB55-AF8A-A186-ADCF907C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T" dirty="0"/>
              <a:t>Upgrade of the disk system</a:t>
            </a:r>
          </a:p>
          <a:p>
            <a:pPr lvl="1"/>
            <a:r>
              <a:rPr lang="en-GB" dirty="0"/>
              <a:t>F</a:t>
            </a:r>
            <a:r>
              <a:rPr lang="en-IT" dirty="0"/>
              <a:t>rom 120 TB to 300 TB avaible for experiment</a:t>
            </a:r>
          </a:p>
          <a:p>
            <a:r>
              <a:rPr lang="en-IT" dirty="0"/>
              <a:t>New nearline servers: (gain of factor 10 on replay time)</a:t>
            </a:r>
          </a:p>
          <a:p>
            <a:pPr lvl="1"/>
            <a:r>
              <a:rPr lang="en-IT" dirty="0"/>
              <a:t>10 Gbps connection to the disk</a:t>
            </a:r>
          </a:p>
          <a:p>
            <a:pPr lvl="1"/>
            <a:r>
              <a:rPr lang="en-IT" dirty="0"/>
              <a:t>Test at the end of July of the nearline replay with docker-swarm </a:t>
            </a:r>
            <a:br>
              <a:rPr lang="en-IT" dirty="0"/>
            </a:br>
            <a:r>
              <a:rPr lang="en-IT" dirty="0"/>
              <a:t>(IP2I Lyon / G. Baulieu)</a:t>
            </a:r>
          </a:p>
          <a:p>
            <a:pPr lvl="1"/>
            <a:endParaRPr lang="en-IT" dirty="0"/>
          </a:p>
          <a:p>
            <a:r>
              <a:rPr lang="en-IT" dirty="0"/>
              <a:t>New metadata automatic generation: </a:t>
            </a:r>
          </a:p>
          <a:p>
            <a:pPr lvl="1"/>
            <a:r>
              <a:rPr lang="en-IT" dirty="0"/>
              <a:t>HV status</a:t>
            </a:r>
          </a:p>
          <a:p>
            <a:pPr lvl="1"/>
            <a:r>
              <a:rPr lang="en-GB" dirty="0"/>
              <a:t>D</a:t>
            </a:r>
            <a:r>
              <a:rPr lang="en-IT" dirty="0"/>
              <a:t>etector rates</a:t>
            </a:r>
          </a:p>
          <a:p>
            <a:pPr lvl="1"/>
            <a:r>
              <a:rPr lang="en-IT" dirty="0"/>
              <a:t>DSS status</a:t>
            </a:r>
          </a:p>
          <a:p>
            <a:pPr lvl="1"/>
            <a:r>
              <a:rPr lang="en-IT" dirty="0"/>
              <a:t>Electronic status</a:t>
            </a:r>
          </a:p>
        </p:txBody>
      </p:sp>
    </p:spTree>
    <p:extLst>
      <p:ext uri="{BB962C8B-B14F-4D97-AF65-F5344CB8AC3E}">
        <p14:creationId xmlns:p14="http://schemas.microsoft.com/office/powerpoint/2010/main" val="283827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-up of a machine&#10;&#10;AI-generated content may be incorrect.">
            <a:extLst>
              <a:ext uri="{FF2B5EF4-FFF2-40B4-BE49-F238E27FC236}">
                <a16:creationId xmlns:a16="http://schemas.microsoft.com/office/drawing/2014/main" id="{BEBC1D66-0734-F3F7-24A9-B548B970A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73" y="1207089"/>
            <a:ext cx="8047620" cy="5365080"/>
          </a:xfrm>
          <a:prstGeom prst="rect">
            <a:avLst/>
          </a:prstGeom>
        </p:spPr>
      </p:pic>
      <p:pic>
        <p:nvPicPr>
          <p:cNvPr id="41" name="Picture 40" descr="A close-up of a machine&#10;&#10;AI-generated content may be incorrect.">
            <a:extLst>
              <a:ext uri="{FF2B5EF4-FFF2-40B4-BE49-F238E27FC236}">
                <a16:creationId xmlns:a16="http://schemas.microsoft.com/office/drawing/2014/main" id="{087232E1-81C9-DFEC-4DF4-96FEDBFBC1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593"/>
          <a:stretch/>
        </p:blipFill>
        <p:spPr>
          <a:xfrm>
            <a:off x="4840340" y="1169777"/>
            <a:ext cx="5887087" cy="5422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81367-B8F0-7D04-FB75-F293E939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 wealth of Complementary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436AD-90AD-0D35-4FE8-714A230E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B21F31-95D6-B6C7-63B0-2D15630AB46F}"/>
              </a:ext>
            </a:extLst>
          </p:cNvPr>
          <p:cNvSpPr txBox="1"/>
          <p:nvPr/>
        </p:nvSpPr>
        <p:spPr>
          <a:xfrm>
            <a:off x="736805" y="1361491"/>
            <a:ext cx="57416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T" dirty="0"/>
              <a:t>Heavy ions: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PRISMA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SPIDER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DANTE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OSCAR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Light charged particles: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SPIDER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EUCLIDES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SAURON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Lifetimes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Plungers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Scintillators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T" dirty="0"/>
              <a:t>LaBr</a:t>
            </a:r>
            <a:r>
              <a:rPr lang="en-IT" baseline="-25000" dirty="0"/>
              <a:t>3</a:t>
            </a:r>
            <a:endParaRPr lang="en-IT" dirty="0"/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Light RIB from EXOTIC </a:t>
            </a:r>
          </a:p>
        </p:txBody>
      </p:sp>
      <p:pic>
        <p:nvPicPr>
          <p:cNvPr id="23" name="Picture 22" descr="Close-up of a machine&#10;&#10;AI-generated content may be incorrect.">
            <a:extLst>
              <a:ext uri="{FF2B5EF4-FFF2-40B4-BE49-F238E27FC236}">
                <a16:creationId xmlns:a16="http://schemas.microsoft.com/office/drawing/2014/main" id="{175346F3-7C25-1277-ED27-8DBCD078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571" y="1212729"/>
            <a:ext cx="3882734" cy="2588489"/>
          </a:xfrm>
          <a:prstGeom prst="rect">
            <a:avLst/>
          </a:prstGeom>
        </p:spPr>
      </p:pic>
      <p:pic>
        <p:nvPicPr>
          <p:cNvPr id="28" name="Picture 27" descr="Close-up of a machine with wires&#10;&#10;AI-generated content may be incorrect.">
            <a:extLst>
              <a:ext uri="{FF2B5EF4-FFF2-40B4-BE49-F238E27FC236}">
                <a16:creationId xmlns:a16="http://schemas.microsoft.com/office/drawing/2014/main" id="{3E1BA994-5C3A-BD91-F322-A1D7133279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51" t="14902"/>
          <a:stretch/>
        </p:blipFill>
        <p:spPr>
          <a:xfrm>
            <a:off x="7832054" y="1212729"/>
            <a:ext cx="3531642" cy="5308306"/>
          </a:xfrm>
          <a:prstGeom prst="rect">
            <a:avLst/>
          </a:prstGeom>
        </p:spPr>
      </p:pic>
      <p:pic>
        <p:nvPicPr>
          <p:cNvPr id="32" name="Picture 31" descr="A circular object with yellow straps&#10;&#10;AI-generated content may be incorrect.">
            <a:extLst>
              <a:ext uri="{FF2B5EF4-FFF2-40B4-BE49-F238E27FC236}">
                <a16:creationId xmlns:a16="http://schemas.microsoft.com/office/drawing/2014/main" id="{0184EA0B-F7E1-A016-8D41-073487B381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961" b="21960"/>
          <a:stretch/>
        </p:blipFill>
        <p:spPr>
          <a:xfrm>
            <a:off x="4156571" y="3801218"/>
            <a:ext cx="3675482" cy="2748204"/>
          </a:xfrm>
          <a:prstGeom prst="rect">
            <a:avLst/>
          </a:prstGeom>
        </p:spPr>
      </p:pic>
      <p:pic>
        <p:nvPicPr>
          <p:cNvPr id="35" name="Picture 34" descr="A view from the inside of a machine&#10;&#10;AI-generated content may be incorrect.">
            <a:extLst>
              <a:ext uri="{FF2B5EF4-FFF2-40B4-BE49-F238E27FC236}">
                <a16:creationId xmlns:a16="http://schemas.microsoft.com/office/drawing/2014/main" id="{3FFF8B0C-6F29-101A-7C64-A3A9E59765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250" t="21049" r="19867" b="26640"/>
          <a:stretch/>
        </p:blipFill>
        <p:spPr>
          <a:xfrm>
            <a:off x="4156571" y="1209909"/>
            <a:ext cx="4147794" cy="2588489"/>
          </a:xfrm>
          <a:prstGeom prst="rect">
            <a:avLst/>
          </a:prstGeom>
        </p:spPr>
      </p:pic>
      <p:pic>
        <p:nvPicPr>
          <p:cNvPr id="37" name="Picture 36" descr="A close-up of a machine&#10;&#10;AI-generated content may be incorrect.">
            <a:extLst>
              <a:ext uri="{FF2B5EF4-FFF2-40B4-BE49-F238E27FC236}">
                <a16:creationId xmlns:a16="http://schemas.microsoft.com/office/drawing/2014/main" id="{15159E75-61A9-DB7C-24A5-72469B248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053" y="1207089"/>
            <a:ext cx="3557795" cy="533669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8B9249E-2ABE-B29A-AC7A-54022D4ED8E8}"/>
              </a:ext>
            </a:extLst>
          </p:cNvPr>
          <p:cNvSpPr txBox="1"/>
          <p:nvPr/>
        </p:nvSpPr>
        <p:spPr>
          <a:xfrm>
            <a:off x="295835" y="5661212"/>
            <a:ext cx="331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Courtesy of M. Balogh</a:t>
            </a:r>
          </a:p>
        </p:txBody>
      </p:sp>
    </p:spTree>
    <p:extLst>
      <p:ext uri="{BB962C8B-B14F-4D97-AF65-F5344CB8AC3E}">
        <p14:creationId xmlns:p14="http://schemas.microsoft.com/office/powerpoint/2010/main" val="32388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9F914-95D8-B6C3-64F7-41DAA686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2025/2026 New additions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D56E8-84BB-5747-D225-BCDE3AB4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1101006-EE83-32C3-54D9-8546EBA7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49" y="1301965"/>
            <a:ext cx="6853107" cy="5016867"/>
          </a:xfrm>
          <a:prstGeom prst="rect">
            <a:avLst/>
          </a:prstGeom>
        </p:spPr>
      </p:pic>
      <p:pic>
        <p:nvPicPr>
          <p:cNvPr id="6" name="object 74">
            <a:extLst>
              <a:ext uri="{FF2B5EF4-FFF2-40B4-BE49-F238E27FC236}">
                <a16:creationId xmlns:a16="http://schemas.microsoft.com/office/drawing/2014/main" id="{2B2E0095-1273-72EB-F549-6570C85C2D5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279" y="1682123"/>
            <a:ext cx="3727038" cy="3493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264D8-9D53-C05F-ED51-4ADD4292F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055" y="1459313"/>
            <a:ext cx="6649094" cy="46281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1BE0D2-D3BC-83DF-0E05-4DB44EEEFBF1}"/>
              </a:ext>
            </a:extLst>
          </p:cNvPr>
          <p:cNvGrpSpPr/>
          <p:nvPr/>
        </p:nvGrpSpPr>
        <p:grpSpPr>
          <a:xfrm>
            <a:off x="4585447" y="1469682"/>
            <a:ext cx="7409386" cy="4628188"/>
            <a:chOff x="4585447" y="1469682"/>
            <a:chExt cx="7409386" cy="4628188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7D115009-F04A-C78B-B0DC-E5964C9B7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47" y="1469682"/>
              <a:ext cx="7409386" cy="462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79739D-4C31-DA7E-C1B2-49300EBAA172}"/>
                </a:ext>
              </a:extLst>
            </p:cNvPr>
            <p:cNvSpPr txBox="1"/>
            <p:nvPr/>
          </p:nvSpPr>
          <p:spPr>
            <a:xfrm>
              <a:off x="5989066" y="2164977"/>
              <a:ext cx="5567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Online results of the dec-2024 test on PISOLO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31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750</Words>
  <Application>Microsoft Macintosh PowerPoint</Application>
  <PresentationFormat>Widescreen</PresentationFormat>
  <Paragraphs>152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Helvetica</vt:lpstr>
      <vt:lpstr>Office Theme</vt:lpstr>
      <vt:lpstr>AGATA Status</vt:lpstr>
      <vt:lpstr>Future Campaign</vt:lpstr>
      <vt:lpstr>AGATA PERFORMANCES</vt:lpstr>
      <vt:lpstr>AGATA Detectors replacement </vt:lpstr>
      <vt:lpstr>Electronics</vt:lpstr>
      <vt:lpstr>Electronics</vt:lpstr>
      <vt:lpstr>DAQ &amp; Near-line</vt:lpstr>
      <vt:lpstr>A wealth of Complementary detectors</vt:lpstr>
      <vt:lpstr>2025/2026 New additions</vt:lpstr>
      <vt:lpstr>PowerPoint Presentation</vt:lpstr>
      <vt:lpstr>PowerPoint Presentation</vt:lpstr>
      <vt:lpstr>The 2026 campaign with the ALPI beams:  Last AGATA-PRISMA OPPORTUNITY</vt:lpstr>
      <vt:lpstr>The Zero degree campaing</vt:lpstr>
      <vt:lpstr>The future zero degree campaign</vt:lpstr>
      <vt:lpstr>Status of the zero degree campaign</vt:lpstr>
      <vt:lpstr>Zero degree campaign “bulky” ancillaries</vt:lpstr>
      <vt:lpstr>Zero degree campaign “bulky” ancillaries</vt:lpstr>
      <vt:lpstr>Conclusions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Alain Goasduff</dc:creator>
  <cp:lastModifiedBy>Alain Goasduff</cp:lastModifiedBy>
  <cp:revision>11</cp:revision>
  <dcterms:created xsi:type="dcterms:W3CDTF">2025-05-15T09:51:15Z</dcterms:created>
  <dcterms:modified xsi:type="dcterms:W3CDTF">2025-07-10T10:20:41Z</dcterms:modified>
</cp:coreProperties>
</file>