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330" r:id="rId5"/>
    <p:sldId id="2736" r:id="rId6"/>
    <p:sldId id="2739" r:id="rId7"/>
    <p:sldId id="2714" r:id="rId8"/>
    <p:sldId id="2718" r:id="rId9"/>
    <p:sldId id="2719" r:id="rId10"/>
    <p:sldId id="2720" r:id="rId11"/>
    <p:sldId id="2730" r:id="rId12"/>
    <p:sldId id="2722" r:id="rId13"/>
    <p:sldId id="2723" r:id="rId14"/>
    <p:sldId id="2731" r:id="rId15"/>
    <p:sldId id="2725" r:id="rId16"/>
    <p:sldId id="2724" r:id="rId17"/>
    <p:sldId id="2726" r:id="rId18"/>
    <p:sldId id="2733" r:id="rId19"/>
    <p:sldId id="2727" r:id="rId20"/>
    <p:sldId id="2729" r:id="rId21"/>
    <p:sldId id="2737" r:id="rId22"/>
    <p:sldId id="2735" r:id="rId23"/>
    <p:sldId id="2734" r:id="rId24"/>
    <p:sldId id="2738" r:id="rId25"/>
    <p:sldId id="2741" r:id="rId26"/>
    <p:sldId id="2744" r:id="rId27"/>
    <p:sldId id="2743" r:id="rId28"/>
    <p:sldId id="2740" r:id="rId29"/>
    <p:sldId id="2742" r:id="rId30"/>
    <p:sldId id="2203"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initials="E" lastIdx="1" clrIdx="0">
    <p:extLst>
      <p:ext uri="{19B8F6BF-5375-455C-9EA6-DF929625EA0E}">
        <p15:presenceInfo xmlns:p15="http://schemas.microsoft.com/office/powerpoint/2012/main" userId="4ba4f2a2551795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9900"/>
    <a:srgbClr val="00FFFF"/>
    <a:srgbClr val="CCFF33"/>
    <a:srgbClr val="990033"/>
    <a:srgbClr val="00FFCC"/>
    <a:srgbClr val="33CC33"/>
    <a:srgbClr val="FFFF00"/>
    <a:srgbClr val="FF33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32" autoAdjust="0"/>
    <p:restoredTop sz="85208" autoAdjust="0"/>
  </p:normalViewPr>
  <p:slideViewPr>
    <p:cSldViewPr snapToGrid="0">
      <p:cViewPr>
        <p:scale>
          <a:sx n="70" d="100"/>
          <a:sy n="70" d="100"/>
        </p:scale>
        <p:origin x="837" y="153"/>
      </p:cViewPr>
      <p:guideLst/>
    </p:cSldViewPr>
  </p:slideViewPr>
  <p:notesTextViewPr>
    <p:cViewPr>
      <p:scale>
        <a:sx n="3" d="2"/>
        <a:sy n="3" d="2"/>
      </p:scale>
      <p:origin x="0" y="0"/>
    </p:cViewPr>
  </p:notesTextViewPr>
  <p:notesViewPr>
    <p:cSldViewPr snapToGrid="0">
      <p:cViewPr varScale="1">
        <p:scale>
          <a:sx n="65" d="100"/>
          <a:sy n="65" d="100"/>
        </p:scale>
        <p:origin x="2299"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agotti\Desktop\HIAT2025\Beam%20on%20target_2025_proiezione%20agost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agotti\Desktop\HIAT2025\Beam%20on%20target_prova_gottardo.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6"/>
          <c:order val="1"/>
          <c:tx>
            <c:strRef>
              <c:f>'2023'!$S$1</c:f>
              <c:strCache>
                <c:ptCount val="1"/>
                <c:pt idx="0">
                  <c:v>LNL BoT</c:v>
                </c:pt>
              </c:strCache>
            </c:strRef>
          </c:tx>
          <c:spPr>
            <a:solidFill>
              <a:srgbClr val="0070C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numRef>
              <c:f>'2023'!$A$2:$A$18</c:f>
              <c:numCache>
                <c:formatCode>General</c:formatCod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numCache>
            </c:numRef>
          </c:cat>
          <c:val>
            <c:numRef>
              <c:f>'2023'!$S$2:$S$18</c:f>
              <c:numCache>
                <c:formatCode>0</c:formatCode>
                <c:ptCount val="17"/>
                <c:pt idx="0">
                  <c:v>6032</c:v>
                </c:pt>
                <c:pt idx="1">
                  <c:v>5364</c:v>
                </c:pt>
                <c:pt idx="2">
                  <c:v>6774</c:v>
                </c:pt>
                <c:pt idx="3">
                  <c:v>5593.5</c:v>
                </c:pt>
                <c:pt idx="4">
                  <c:v>6154.5</c:v>
                </c:pt>
                <c:pt idx="5">
                  <c:v>5401</c:v>
                </c:pt>
                <c:pt idx="6">
                  <c:v>5593.5</c:v>
                </c:pt>
                <c:pt idx="7">
                  <c:v>5453</c:v>
                </c:pt>
                <c:pt idx="8">
                  <c:v>3016</c:v>
                </c:pt>
                <c:pt idx="9">
                  <c:v>4409.5</c:v>
                </c:pt>
                <c:pt idx="10">
                  <c:v>2344</c:v>
                </c:pt>
                <c:pt idx="11">
                  <c:v>2127</c:v>
                </c:pt>
                <c:pt idx="12">
                  <c:v>3701</c:v>
                </c:pt>
                <c:pt idx="13">
                  <c:v>4856</c:v>
                </c:pt>
                <c:pt idx="14">
                  <c:v>6436</c:v>
                </c:pt>
                <c:pt idx="15">
                  <c:v>5358.74</c:v>
                </c:pt>
                <c:pt idx="16">
                  <c:v>1827</c:v>
                </c:pt>
              </c:numCache>
            </c:numRef>
          </c:val>
          <c:extLst>
            <c:ext xmlns:c16="http://schemas.microsoft.com/office/drawing/2014/chart" uri="{C3380CC4-5D6E-409C-BE32-E72D297353CC}">
              <c16:uniqueId val="{00000000-F692-4BF0-BAB2-F23C74B956C3}"/>
            </c:ext>
          </c:extLst>
        </c:ser>
        <c:dLbls>
          <c:showLegendKey val="0"/>
          <c:showVal val="0"/>
          <c:showCatName val="0"/>
          <c:showSerName val="0"/>
          <c:showPercent val="0"/>
          <c:showBubbleSize val="0"/>
        </c:dLbls>
        <c:gapWidth val="150"/>
        <c:shape val="box"/>
        <c:axId val="1120871599"/>
        <c:axId val="511574447"/>
        <c:axId val="0"/>
        <c:extLst>
          <c:ext xmlns:c15="http://schemas.microsoft.com/office/drawing/2012/chart" uri="{02D57815-91ED-43cb-92C2-25804820EDAC}">
            <c15:filteredBarSeries>
              <c15:ser>
                <c:idx val="0"/>
                <c:order val="0"/>
                <c:tx>
                  <c:strRef>
                    <c:extLst>
                      <c:ext uri="{02D57815-91ED-43cb-92C2-25804820EDAC}">
                        <c15:formulaRef>
                          <c15:sqref>'2023'!$A$1</c15:sqref>
                        </c15:formulaRef>
                      </c:ext>
                    </c:extLst>
                    <c:strCache>
                      <c:ptCount val="1"/>
                      <c:pt idx="0">
                        <c:v>anno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numRef>
                    <c:extLst>
                      <c:ext uri="{02D57815-91ED-43cb-92C2-25804820EDAC}">
                        <c15:formulaRef>
                          <c15:sqref>'2023'!$A$2:$A$18</c15:sqref>
                        </c15:formulaRef>
                      </c:ext>
                    </c:extLst>
                    <c:numCache>
                      <c:formatCode>General</c:formatCod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numCache>
                  </c:numRef>
                </c:cat>
                <c:val>
                  <c:numRef>
                    <c:extLst>
                      <c:ext uri="{02D57815-91ED-43cb-92C2-25804820EDAC}">
                        <c15:formulaRef>
                          <c15:sqref>'2023'!$A$3:$A$13</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extLst>
                  <c:ext xmlns:c16="http://schemas.microsoft.com/office/drawing/2014/chart" uri="{C3380CC4-5D6E-409C-BE32-E72D297353CC}">
                    <c16:uniqueId val="{00000001-F692-4BF0-BAB2-F23C74B956C3}"/>
                  </c:ext>
                </c:extLst>
              </c15:ser>
            </c15:filteredBarSeries>
          </c:ext>
        </c:extLst>
      </c:bar3DChart>
      <c:catAx>
        <c:axId val="1120871599"/>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1574447"/>
        <c:crosses val="autoZero"/>
        <c:auto val="1"/>
        <c:lblAlgn val="ctr"/>
        <c:lblOffset val="100"/>
        <c:noMultiLvlLbl val="0"/>
      </c:catAx>
      <c:valAx>
        <c:axId val="511574447"/>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Hours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2087159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ysClr val="windowText" lastClr="000000"/>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tx>
            <c:strRef>
              <c:f>Foglio1!$C$1</c:f>
              <c:strCache>
                <c:ptCount val="1"/>
                <c:pt idx="0">
                  <c:v>Beam on Target</c:v>
                </c:pt>
              </c:strCache>
            </c:strRef>
          </c:tx>
          <c:spPr>
            <a:solidFill>
              <a:srgbClr val="00B05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c:v>
                </c:pt>
                <c:pt idx="3">
                  <c:v>2024</c:v>
                </c:pt>
                <c:pt idx="4">
                  <c:v>2025</c:v>
                </c:pt>
                <c:pt idx="5">
                  <c:v>22-23-24-25</c:v>
                </c:pt>
              </c:strCache>
            </c:strRef>
          </c:cat>
          <c:val>
            <c:numRef>
              <c:f>Foglio1!$C$14:$C$19</c:f>
              <c:numCache>
                <c:formatCode>0</c:formatCode>
                <c:ptCount val="6"/>
                <c:pt idx="1">
                  <c:v>2560</c:v>
                </c:pt>
                <c:pt idx="2">
                  <c:v>3476</c:v>
                </c:pt>
                <c:pt idx="3">
                  <c:v>3115</c:v>
                </c:pt>
                <c:pt idx="4">
                  <c:v>1424</c:v>
                </c:pt>
                <c:pt idx="5">
                  <c:v>10575</c:v>
                </c:pt>
              </c:numCache>
            </c:numRef>
          </c:val>
          <c:extLst>
            <c:ext xmlns:c16="http://schemas.microsoft.com/office/drawing/2014/chart" uri="{C3380CC4-5D6E-409C-BE32-E72D297353CC}">
              <c16:uniqueId val="{00000000-4FC1-4DF3-A30A-9DE0D9F79C0C}"/>
            </c:ext>
          </c:extLst>
        </c:ser>
        <c:ser>
          <c:idx val="5"/>
          <c:order val="2"/>
          <c:tx>
            <c:strRef>
              <c:f>Foglio1!$B$1</c:f>
              <c:strCache>
                <c:ptCount val="1"/>
                <c:pt idx="0">
                  <c:v>AGATA Beam on Target</c:v>
                </c:pt>
              </c:strCache>
            </c:strRef>
          </c:tx>
          <c:spPr>
            <a:solidFill>
              <a:schemeClr val="accent1">
                <a:lumMod val="75000"/>
              </a:schemeClr>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c:v>
                </c:pt>
                <c:pt idx="3">
                  <c:v>2024</c:v>
                </c:pt>
                <c:pt idx="4">
                  <c:v>2025</c:v>
                </c:pt>
                <c:pt idx="5">
                  <c:v>22-23-24-25</c:v>
                </c:pt>
              </c:strCache>
            </c:strRef>
          </c:cat>
          <c:val>
            <c:numRef>
              <c:f>Foglio1!$B$14:$B$19</c:f>
              <c:numCache>
                <c:formatCode>0</c:formatCode>
                <c:ptCount val="6"/>
                <c:pt idx="0">
                  <c:v>6568</c:v>
                </c:pt>
                <c:pt idx="1">
                  <c:v>1712.5</c:v>
                </c:pt>
                <c:pt idx="2">
                  <c:v>3073.5</c:v>
                </c:pt>
                <c:pt idx="3">
                  <c:v>2282.0700000000002</c:v>
                </c:pt>
                <c:pt idx="4">
                  <c:v>1011.4</c:v>
                </c:pt>
                <c:pt idx="5">
                  <c:v>8079.4699999999993</c:v>
                </c:pt>
              </c:numCache>
            </c:numRef>
          </c:val>
          <c:extLst>
            <c:ext xmlns:c16="http://schemas.microsoft.com/office/drawing/2014/chart" uri="{C3380CC4-5D6E-409C-BE32-E72D297353CC}">
              <c16:uniqueId val="{00000001-4FC1-4DF3-A30A-9DE0D9F79C0C}"/>
            </c:ext>
          </c:extLst>
        </c:ser>
        <c:ser>
          <c:idx val="2"/>
          <c:order val="3"/>
          <c:tx>
            <c:strRef>
              <c:f>Foglio1!$E$1</c:f>
              <c:strCache>
                <c:ptCount val="1"/>
                <c:pt idx="0">
                  <c:v>Beam Preparation</c:v>
                </c:pt>
              </c:strCache>
            </c:strRef>
          </c:tx>
          <c:spPr>
            <a:solidFill>
              <a:srgbClr val="FFFF0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c:v>
                </c:pt>
                <c:pt idx="3">
                  <c:v>2024</c:v>
                </c:pt>
                <c:pt idx="4">
                  <c:v>2025</c:v>
                </c:pt>
                <c:pt idx="5">
                  <c:v>22-23-24-25</c:v>
                </c:pt>
              </c:strCache>
            </c:strRef>
          </c:cat>
          <c:val>
            <c:numRef>
              <c:f>Foglio1!$E$14:$E$19</c:f>
              <c:numCache>
                <c:formatCode>0</c:formatCode>
                <c:ptCount val="6"/>
                <c:pt idx="1">
                  <c:v>541</c:v>
                </c:pt>
                <c:pt idx="2">
                  <c:v>1131.5</c:v>
                </c:pt>
                <c:pt idx="3">
                  <c:v>832.33</c:v>
                </c:pt>
                <c:pt idx="4">
                  <c:v>83.7</c:v>
                </c:pt>
                <c:pt idx="5">
                  <c:v>2588.5299999999997</c:v>
                </c:pt>
              </c:numCache>
            </c:numRef>
          </c:val>
          <c:extLst>
            <c:ext xmlns:c16="http://schemas.microsoft.com/office/drawing/2014/chart" uri="{C3380CC4-5D6E-409C-BE32-E72D297353CC}">
              <c16:uniqueId val="{00000002-4FC1-4DF3-A30A-9DE0D9F79C0C}"/>
            </c:ext>
          </c:extLst>
        </c:ser>
        <c:ser>
          <c:idx val="6"/>
          <c:order val="4"/>
          <c:tx>
            <c:strRef>
              <c:f>Foglio1!$D$1</c:f>
              <c:strCache>
                <c:ptCount val="1"/>
                <c:pt idx="0">
                  <c:v>AGATA Beam Preparation</c:v>
                </c:pt>
              </c:strCache>
            </c:strRef>
          </c:tx>
          <c:spPr>
            <a:solidFill>
              <a:schemeClr val="accent4">
                <a:lumMod val="75000"/>
              </a:schemeClr>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c:v>
                </c:pt>
                <c:pt idx="3">
                  <c:v>2024</c:v>
                </c:pt>
                <c:pt idx="4">
                  <c:v>2025</c:v>
                </c:pt>
                <c:pt idx="5">
                  <c:v>22-23-24-25</c:v>
                </c:pt>
              </c:strCache>
            </c:strRef>
          </c:cat>
          <c:val>
            <c:numRef>
              <c:f>Foglio1!$D$14:$D$19</c:f>
              <c:numCache>
                <c:formatCode>0</c:formatCode>
                <c:ptCount val="6"/>
                <c:pt idx="1">
                  <c:v>368.5</c:v>
                </c:pt>
                <c:pt idx="2">
                  <c:v>869</c:v>
                </c:pt>
                <c:pt idx="3">
                  <c:v>624.5</c:v>
                </c:pt>
                <c:pt idx="4">
                  <c:v>58.4</c:v>
                </c:pt>
                <c:pt idx="5">
                  <c:v>1920.4</c:v>
                </c:pt>
              </c:numCache>
            </c:numRef>
          </c:val>
          <c:extLst>
            <c:ext xmlns:c16="http://schemas.microsoft.com/office/drawing/2014/chart" uri="{C3380CC4-5D6E-409C-BE32-E72D297353CC}">
              <c16:uniqueId val="{00000003-4FC1-4DF3-A30A-9DE0D9F79C0C}"/>
            </c:ext>
          </c:extLst>
        </c:ser>
        <c:ser>
          <c:idx val="3"/>
          <c:order val="5"/>
          <c:tx>
            <c:strRef>
              <c:f>Foglio1!$F$1</c:f>
              <c:strCache>
                <c:ptCount val="1"/>
                <c:pt idx="0">
                  <c:v>Accelerator Division Tests</c:v>
                </c:pt>
              </c:strCache>
            </c:strRef>
          </c:tx>
          <c:spPr>
            <a:solidFill>
              <a:srgbClr val="FF33CC"/>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c:v>
                </c:pt>
                <c:pt idx="3">
                  <c:v>2024</c:v>
                </c:pt>
                <c:pt idx="4">
                  <c:v>2025</c:v>
                </c:pt>
                <c:pt idx="5">
                  <c:v>22-23-24-25</c:v>
                </c:pt>
              </c:strCache>
            </c:strRef>
          </c:cat>
          <c:val>
            <c:numRef>
              <c:f>Foglio1!$F$14:$F$19</c:f>
              <c:numCache>
                <c:formatCode>0</c:formatCode>
                <c:ptCount val="6"/>
                <c:pt idx="1">
                  <c:v>240</c:v>
                </c:pt>
                <c:pt idx="2">
                  <c:v>214</c:v>
                </c:pt>
                <c:pt idx="3">
                  <c:v>480</c:v>
                </c:pt>
                <c:pt idx="4">
                  <c:v>0</c:v>
                </c:pt>
                <c:pt idx="5">
                  <c:v>934</c:v>
                </c:pt>
              </c:numCache>
            </c:numRef>
          </c:val>
          <c:extLst>
            <c:ext xmlns:c16="http://schemas.microsoft.com/office/drawing/2014/chart" uri="{C3380CC4-5D6E-409C-BE32-E72D297353CC}">
              <c16:uniqueId val="{00000004-4FC1-4DF3-A30A-9DE0D9F79C0C}"/>
            </c:ext>
          </c:extLst>
        </c:ser>
        <c:ser>
          <c:idx val="4"/>
          <c:order val="6"/>
          <c:tx>
            <c:strRef>
              <c:f>Foglio1!$G$1</c:f>
              <c:strCache>
                <c:ptCount val="1"/>
                <c:pt idx="0">
                  <c:v>Unscheduled Maintenance</c:v>
                </c:pt>
              </c:strCache>
            </c:strRef>
          </c:tx>
          <c:spPr>
            <a:solidFill>
              <a:srgbClr val="FF000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Foglio1!$A$14:$A$19</c:f>
              <c:strCache>
                <c:ptCount val="6"/>
                <c:pt idx="0">
                  <c:v>15-21 (GANIL)</c:v>
                </c:pt>
                <c:pt idx="1">
                  <c:v>2022</c:v>
                </c:pt>
                <c:pt idx="2">
                  <c:v>2023</c:v>
                </c:pt>
                <c:pt idx="3">
                  <c:v>2024</c:v>
                </c:pt>
                <c:pt idx="4">
                  <c:v>2025</c:v>
                </c:pt>
                <c:pt idx="5">
                  <c:v>22-23-24-25</c:v>
                </c:pt>
              </c:strCache>
            </c:strRef>
          </c:cat>
          <c:val>
            <c:numRef>
              <c:f>Foglio1!$G$14:$G$19</c:f>
              <c:numCache>
                <c:formatCode>0</c:formatCode>
                <c:ptCount val="6"/>
                <c:pt idx="1">
                  <c:v>461</c:v>
                </c:pt>
                <c:pt idx="2">
                  <c:v>716.5</c:v>
                </c:pt>
                <c:pt idx="3">
                  <c:v>468.93</c:v>
                </c:pt>
                <c:pt idx="4">
                  <c:v>513</c:v>
                </c:pt>
                <c:pt idx="5">
                  <c:v>2159.4300000000003</c:v>
                </c:pt>
              </c:numCache>
            </c:numRef>
          </c:val>
          <c:extLst>
            <c:ext xmlns:c16="http://schemas.microsoft.com/office/drawing/2014/chart" uri="{C3380CC4-5D6E-409C-BE32-E72D297353CC}">
              <c16:uniqueId val="{00000005-4FC1-4DF3-A30A-9DE0D9F79C0C}"/>
            </c:ext>
          </c:extLst>
        </c:ser>
        <c:dLbls>
          <c:showLegendKey val="0"/>
          <c:showVal val="0"/>
          <c:showCatName val="0"/>
          <c:showSerName val="0"/>
          <c:showPercent val="0"/>
          <c:showBubbleSize val="0"/>
        </c:dLbls>
        <c:gapWidth val="150"/>
        <c:shape val="box"/>
        <c:axId val="1120871599"/>
        <c:axId val="511574447"/>
        <c:axId val="0"/>
        <c:extLst>
          <c:ext xmlns:c15="http://schemas.microsoft.com/office/drawing/2012/chart" uri="{02D57815-91ED-43cb-92C2-25804820EDAC}">
            <c15:filteredBarSeries>
              <c15:ser>
                <c:idx val="0"/>
                <c:order val="0"/>
                <c:tx>
                  <c:strRef>
                    <c:extLst>
                      <c:ext uri="{02D57815-91ED-43cb-92C2-25804820EDAC}">
                        <c15:formulaRef>
                          <c15:sqref>Foglio1!$A$1</c15:sqref>
                        </c15:formulaRef>
                      </c:ext>
                    </c:extLst>
                    <c:strCache>
                      <c:ptCount val="1"/>
                      <c:pt idx="0">
                        <c:v>anno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extLst>
                      <c:ext uri="{02D57815-91ED-43cb-92C2-25804820EDAC}">
                        <c15:formulaRef>
                          <c15:sqref>Foglio1!$A$14:$A$19</c15:sqref>
                        </c15:formulaRef>
                      </c:ext>
                    </c:extLst>
                    <c:strCache>
                      <c:ptCount val="6"/>
                      <c:pt idx="0">
                        <c:v>15-21 (GANIL)</c:v>
                      </c:pt>
                      <c:pt idx="1">
                        <c:v>2022</c:v>
                      </c:pt>
                      <c:pt idx="2">
                        <c:v>2023</c:v>
                      </c:pt>
                      <c:pt idx="3">
                        <c:v>2024</c:v>
                      </c:pt>
                      <c:pt idx="4">
                        <c:v>2025</c:v>
                      </c:pt>
                      <c:pt idx="5">
                        <c:v>22-23-24-25</c:v>
                      </c:pt>
                    </c:strCache>
                  </c:strRef>
                </c:cat>
                <c:val>
                  <c:numRef>
                    <c:extLst>
                      <c:ext uri="{02D57815-91ED-43cb-92C2-25804820EDAC}">
                        <c15:formulaRef>
                          <c15:sqref>Foglio1!$A$2:$A$12</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extLst>
                  <c:ext xmlns:c16="http://schemas.microsoft.com/office/drawing/2014/chart" uri="{C3380CC4-5D6E-409C-BE32-E72D297353CC}">
                    <c16:uniqueId val="{00000006-4FC1-4DF3-A30A-9DE0D9F79C0C}"/>
                  </c:ext>
                </c:extLst>
              </c15:ser>
            </c15:filteredBarSeries>
          </c:ext>
        </c:extLst>
      </c:bar3DChart>
      <c:catAx>
        <c:axId val="1120871599"/>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1574447"/>
        <c:crosses val="autoZero"/>
        <c:auto val="1"/>
        <c:lblAlgn val="ctr"/>
        <c:lblOffset val="100"/>
        <c:noMultiLvlLbl val="0"/>
      </c:catAx>
      <c:valAx>
        <c:axId val="511574447"/>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Hours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2087159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3C6DB-934B-4510-A89A-B4423A470A92}" type="datetimeFigureOut">
              <a:rPr lang="it-IT" smtClean="0"/>
              <a:t>09/07/2025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B0820-A2AE-4AFE-95E2-1A75AF5E5EE3}" type="slidenum">
              <a:rPr lang="it-IT" smtClean="0"/>
              <a:t>‹#›</a:t>
            </a:fld>
            <a:endParaRPr lang="it-IT"/>
          </a:p>
        </p:txBody>
      </p:sp>
    </p:spTree>
    <p:extLst>
      <p:ext uri="{BB962C8B-B14F-4D97-AF65-F5344CB8AC3E}">
        <p14:creationId xmlns:p14="http://schemas.microsoft.com/office/powerpoint/2010/main" val="146966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13B0820-A2AE-4AFE-95E2-1A75AF5E5EE3}" type="slidenum">
              <a:rPr lang="it-IT" smtClean="0"/>
              <a:t>1</a:t>
            </a:fld>
            <a:endParaRPr lang="it-IT"/>
          </a:p>
        </p:txBody>
      </p:sp>
    </p:spTree>
    <p:extLst>
      <p:ext uri="{BB962C8B-B14F-4D97-AF65-F5344CB8AC3E}">
        <p14:creationId xmlns:p14="http://schemas.microsoft.com/office/powerpoint/2010/main" val="2286878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EAE10-139A-2C20-0A6C-C31391FA4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FF752-0ED5-9781-473C-9810CCE71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6EE90-8A45-B097-A684-A1415D2F0B2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a:extLst>
              <a:ext uri="{FF2B5EF4-FFF2-40B4-BE49-F238E27FC236}">
                <a16:creationId xmlns:a16="http://schemas.microsoft.com/office/drawing/2014/main" id="{4E4ACE1B-CDF7-0409-F510-F9EC9C4E5571}"/>
              </a:ext>
            </a:extLst>
          </p:cNvPr>
          <p:cNvSpPr>
            <a:spLocks noGrp="1"/>
          </p:cNvSpPr>
          <p:nvPr>
            <p:ph type="sldNum" sz="quarter" idx="5"/>
          </p:nvPr>
        </p:nvSpPr>
        <p:spPr/>
        <p:txBody>
          <a:bodyPr/>
          <a:lstStyle/>
          <a:p>
            <a:fld id="{613B0820-A2AE-4AFE-95E2-1A75AF5E5EE3}" type="slidenum">
              <a:rPr lang="it-IT" smtClean="0"/>
              <a:t>27</a:t>
            </a:fld>
            <a:endParaRPr lang="it-IT"/>
          </a:p>
        </p:txBody>
      </p:sp>
    </p:spTree>
    <p:extLst>
      <p:ext uri="{BB962C8B-B14F-4D97-AF65-F5344CB8AC3E}">
        <p14:creationId xmlns:p14="http://schemas.microsoft.com/office/powerpoint/2010/main" val="111739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126E1-34A8-99DD-5D10-747E4DEED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7EAAF-1DEF-0ADC-5D4C-93EE2BFD1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67A05-67A8-B635-965E-5EDB71B062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56AB9B-2CF8-1D4D-9651-C78AC133677D}"/>
              </a:ext>
            </a:extLst>
          </p:cNvPr>
          <p:cNvSpPr>
            <a:spLocks noGrp="1"/>
          </p:cNvSpPr>
          <p:nvPr>
            <p:ph type="sldNum" sz="quarter" idx="5"/>
          </p:nvPr>
        </p:nvSpPr>
        <p:spPr/>
        <p:txBody>
          <a:bodyPr/>
          <a:lstStyle/>
          <a:p>
            <a:fld id="{613B0820-A2AE-4AFE-95E2-1A75AF5E5EE3}" type="slidenum">
              <a:rPr lang="it-IT" smtClean="0"/>
              <a:t>2</a:t>
            </a:fld>
            <a:endParaRPr lang="it-IT"/>
          </a:p>
        </p:txBody>
      </p:sp>
    </p:spTree>
    <p:extLst>
      <p:ext uri="{BB962C8B-B14F-4D97-AF65-F5344CB8AC3E}">
        <p14:creationId xmlns:p14="http://schemas.microsoft.com/office/powerpoint/2010/main" val="182215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1FF0A-7B8C-BE08-78B7-91CD29C97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B03FFE-4ECC-EA1A-DA6E-1D36F4E39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F146C-1A95-D914-C2A5-34C63CBE4E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FB0EFA-2EB5-79A0-DC7B-301A019E335B}"/>
              </a:ext>
            </a:extLst>
          </p:cNvPr>
          <p:cNvSpPr>
            <a:spLocks noGrp="1"/>
          </p:cNvSpPr>
          <p:nvPr>
            <p:ph type="sldNum" sz="quarter" idx="5"/>
          </p:nvPr>
        </p:nvSpPr>
        <p:spPr/>
        <p:txBody>
          <a:bodyPr/>
          <a:lstStyle/>
          <a:p>
            <a:fld id="{613B0820-A2AE-4AFE-95E2-1A75AF5E5EE3}" type="slidenum">
              <a:rPr lang="it-IT" smtClean="0"/>
              <a:t>3</a:t>
            </a:fld>
            <a:endParaRPr lang="it-IT"/>
          </a:p>
        </p:txBody>
      </p:sp>
    </p:spTree>
    <p:extLst>
      <p:ext uri="{BB962C8B-B14F-4D97-AF65-F5344CB8AC3E}">
        <p14:creationId xmlns:p14="http://schemas.microsoft.com/office/powerpoint/2010/main" val="3969053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B0820-A2AE-4AFE-95E2-1A75AF5E5EE3}" type="slidenum">
              <a:rPr lang="it-IT" smtClean="0"/>
              <a:t>5</a:t>
            </a:fld>
            <a:endParaRPr lang="it-IT"/>
          </a:p>
        </p:txBody>
      </p:sp>
    </p:spTree>
    <p:extLst>
      <p:ext uri="{BB962C8B-B14F-4D97-AF65-F5344CB8AC3E}">
        <p14:creationId xmlns:p14="http://schemas.microsoft.com/office/powerpoint/2010/main" val="126589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B0820-A2AE-4AFE-95E2-1A75AF5E5EE3}" type="slidenum">
              <a:rPr lang="it-IT" smtClean="0"/>
              <a:t>14</a:t>
            </a:fld>
            <a:endParaRPr lang="it-IT"/>
          </a:p>
        </p:txBody>
      </p:sp>
    </p:spTree>
    <p:extLst>
      <p:ext uri="{BB962C8B-B14F-4D97-AF65-F5344CB8AC3E}">
        <p14:creationId xmlns:p14="http://schemas.microsoft.com/office/powerpoint/2010/main" val="1314458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B0820-A2AE-4AFE-95E2-1A75AF5E5EE3}" type="slidenum">
              <a:rPr lang="it-IT" smtClean="0"/>
              <a:t>17</a:t>
            </a:fld>
            <a:endParaRPr lang="it-IT"/>
          </a:p>
        </p:txBody>
      </p:sp>
    </p:spTree>
    <p:extLst>
      <p:ext uri="{BB962C8B-B14F-4D97-AF65-F5344CB8AC3E}">
        <p14:creationId xmlns:p14="http://schemas.microsoft.com/office/powerpoint/2010/main" val="3919090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806E8-B64A-D169-E934-B9809DFB1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E3F9D-251D-3759-356A-5A7EFE0DD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050C3-201C-52F1-DC77-A4E06EFEE5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7BBF61-7279-347C-3A7A-DC943186EA0D}"/>
              </a:ext>
            </a:extLst>
          </p:cNvPr>
          <p:cNvSpPr>
            <a:spLocks noGrp="1"/>
          </p:cNvSpPr>
          <p:nvPr>
            <p:ph type="sldNum" sz="quarter" idx="5"/>
          </p:nvPr>
        </p:nvSpPr>
        <p:spPr/>
        <p:txBody>
          <a:bodyPr/>
          <a:lstStyle/>
          <a:p>
            <a:fld id="{613B0820-A2AE-4AFE-95E2-1A75AF5E5EE3}" type="slidenum">
              <a:rPr lang="it-IT" smtClean="0"/>
              <a:t>18</a:t>
            </a:fld>
            <a:endParaRPr lang="it-IT"/>
          </a:p>
        </p:txBody>
      </p:sp>
    </p:spTree>
    <p:extLst>
      <p:ext uri="{BB962C8B-B14F-4D97-AF65-F5344CB8AC3E}">
        <p14:creationId xmlns:p14="http://schemas.microsoft.com/office/powerpoint/2010/main" val="180325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51FBA-7036-CFA2-CC4C-7D2E19296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BBE4A-39CF-B08E-FE5E-FC2A8468C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E95C1-719E-9ABD-B29B-22A68269F1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918708-AE49-3056-361F-9D1C7C5E0043}"/>
              </a:ext>
            </a:extLst>
          </p:cNvPr>
          <p:cNvSpPr>
            <a:spLocks noGrp="1"/>
          </p:cNvSpPr>
          <p:nvPr>
            <p:ph type="sldNum" sz="quarter" idx="5"/>
          </p:nvPr>
        </p:nvSpPr>
        <p:spPr/>
        <p:txBody>
          <a:bodyPr/>
          <a:lstStyle/>
          <a:p>
            <a:fld id="{613B0820-A2AE-4AFE-95E2-1A75AF5E5EE3}" type="slidenum">
              <a:rPr lang="it-IT" smtClean="0"/>
              <a:t>25</a:t>
            </a:fld>
            <a:endParaRPr lang="it-IT"/>
          </a:p>
        </p:txBody>
      </p:sp>
    </p:spTree>
    <p:extLst>
      <p:ext uri="{BB962C8B-B14F-4D97-AF65-F5344CB8AC3E}">
        <p14:creationId xmlns:p14="http://schemas.microsoft.com/office/powerpoint/2010/main" val="280969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BCE11-ED81-1C19-6E80-85DD64A4B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023EA-E342-4B28-8BA6-2733242F4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55185-173C-9E09-702C-AAFE69C15B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BFAD67-514F-2D8A-02C5-694B7180D0AF}"/>
              </a:ext>
            </a:extLst>
          </p:cNvPr>
          <p:cNvSpPr>
            <a:spLocks noGrp="1"/>
          </p:cNvSpPr>
          <p:nvPr>
            <p:ph type="sldNum" sz="quarter" idx="5"/>
          </p:nvPr>
        </p:nvSpPr>
        <p:spPr/>
        <p:txBody>
          <a:bodyPr/>
          <a:lstStyle/>
          <a:p>
            <a:fld id="{613B0820-A2AE-4AFE-95E2-1A75AF5E5EE3}" type="slidenum">
              <a:rPr lang="it-IT" smtClean="0"/>
              <a:t>26</a:t>
            </a:fld>
            <a:endParaRPr lang="it-IT"/>
          </a:p>
        </p:txBody>
      </p:sp>
    </p:spTree>
    <p:extLst>
      <p:ext uri="{BB962C8B-B14F-4D97-AF65-F5344CB8AC3E}">
        <p14:creationId xmlns:p14="http://schemas.microsoft.com/office/powerpoint/2010/main" val="730975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2DA624-E1F4-47FF-A8C0-4F52D3B5B62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111DDEB-D0DA-4108-91ED-E4E93AB81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3680993-C9CD-4A5E-A193-254C8FC0868E}"/>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5" name="Segnaposto piè di pagina 4">
            <a:extLst>
              <a:ext uri="{FF2B5EF4-FFF2-40B4-BE49-F238E27FC236}">
                <a16:creationId xmlns:a16="http://schemas.microsoft.com/office/drawing/2014/main" id="{29F8F09C-5B5D-4099-A43E-D87B68D2D1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AD34B3-3EEA-4268-BD61-D40F369204D0}"/>
              </a:ext>
            </a:extLst>
          </p:cNvPr>
          <p:cNvSpPr>
            <a:spLocks noGrp="1"/>
          </p:cNvSpPr>
          <p:nvPr>
            <p:ph type="sldNum" sz="quarter" idx="12"/>
          </p:nvPr>
        </p:nvSpPr>
        <p:spPr/>
        <p:txBody>
          <a:bodyPr/>
          <a:lstStyle/>
          <a:p>
            <a:fld id="{4D0C881D-D9BF-42FE-B990-0D25DD830E22}" type="slidenum">
              <a:rPr lang="it-IT" smtClean="0"/>
              <a:t>‹#›</a:t>
            </a:fld>
            <a:endParaRPr lang="it-IT" dirty="0"/>
          </a:p>
        </p:txBody>
      </p:sp>
    </p:spTree>
    <p:extLst>
      <p:ext uri="{BB962C8B-B14F-4D97-AF65-F5344CB8AC3E}">
        <p14:creationId xmlns:p14="http://schemas.microsoft.com/office/powerpoint/2010/main" val="176896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02040-042D-4BA2-8117-D29CA1ECD07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112D44E-EF0C-4489-A52F-4F302C949D73}"/>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AA53544-1B05-4B04-9A31-84F05649AEA8}"/>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5" name="Segnaposto piè di pagina 4">
            <a:extLst>
              <a:ext uri="{FF2B5EF4-FFF2-40B4-BE49-F238E27FC236}">
                <a16:creationId xmlns:a16="http://schemas.microsoft.com/office/drawing/2014/main" id="{F3539415-EB64-4B12-973D-8AE78772BB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22A2778-B8B4-4785-8CCA-D296AD54DF6A}"/>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3050142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8A374F7-E901-4BCD-8F29-84BE5F9CDE7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5D2CA90-5888-4B67-B360-68BA8209A8E7}"/>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DBF16A-58FE-4B29-8FDD-CE4ADA79C5E7}"/>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5" name="Segnaposto piè di pagina 4">
            <a:extLst>
              <a:ext uri="{FF2B5EF4-FFF2-40B4-BE49-F238E27FC236}">
                <a16:creationId xmlns:a16="http://schemas.microsoft.com/office/drawing/2014/main" id="{F1325530-F0D4-403D-B9AB-54AB3445C5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E6DEB9-A513-4853-ABFF-740E1693877B}"/>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535305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Connettore diritto 7"/>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581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C65B62-068B-44DA-9FC9-F34B1A0CB1DA}"/>
              </a:ext>
            </a:extLst>
          </p:cNvPr>
          <p:cNvSpPr>
            <a:spLocks noGrp="1"/>
          </p:cNvSpPr>
          <p:nvPr>
            <p:ph type="title"/>
          </p:nvPr>
        </p:nvSpPr>
        <p:spPr>
          <a:xfrm>
            <a:off x="608641" y="273629"/>
            <a:ext cx="10957439" cy="1134839"/>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AEC519D-7DF6-4B78-9563-2F2985E03737}"/>
              </a:ext>
            </a:extLst>
          </p:cNvPr>
          <p:cNvSpPr>
            <a:spLocks noGrp="1"/>
          </p:cNvSpPr>
          <p:nvPr>
            <p:ph type="dt" idx="10"/>
          </p:nvPr>
        </p:nvSpPr>
        <p:spPr>
          <a:xfrm>
            <a:off x="608641" y="6247376"/>
            <a:ext cx="2826240" cy="462289"/>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28039883-A0CD-4482-ABFF-A9C5995B74E4}"/>
              </a:ext>
            </a:extLst>
          </p:cNvPr>
          <p:cNvSpPr>
            <a:spLocks noGrp="1"/>
          </p:cNvSpPr>
          <p:nvPr>
            <p:ph type="ftr" idx="11"/>
          </p:nvPr>
        </p:nvSpPr>
        <p:spPr>
          <a:xfrm>
            <a:off x="4170241" y="6247376"/>
            <a:ext cx="3851520" cy="462289"/>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8AF17A4F-9505-41C8-AE72-2B4D02003FEB}"/>
              </a:ext>
            </a:extLst>
          </p:cNvPr>
          <p:cNvSpPr>
            <a:spLocks noGrp="1"/>
          </p:cNvSpPr>
          <p:nvPr>
            <p:ph type="sldNum" idx="12"/>
          </p:nvPr>
        </p:nvSpPr>
        <p:spPr>
          <a:xfrm>
            <a:off x="8741761" y="6247376"/>
            <a:ext cx="2826240" cy="462289"/>
          </a:xfrm>
        </p:spPr>
        <p:txBody>
          <a:bodyPr/>
          <a:lstStyle>
            <a:lvl1pPr>
              <a:defRPr/>
            </a:lvl1pPr>
          </a:lstStyle>
          <a:p>
            <a:fld id="{0EDC0827-13A5-4F8C-AE18-7D713813C70E}" type="slidenum">
              <a:rPr lang="it-IT" altLang="it-IT"/>
              <a:pPr/>
              <a:t>‹#›</a:t>
            </a:fld>
            <a:endParaRPr lang="it-IT" altLang="it-IT"/>
          </a:p>
        </p:txBody>
      </p:sp>
    </p:spTree>
    <p:extLst>
      <p:ext uri="{BB962C8B-B14F-4D97-AF65-F5344CB8AC3E}">
        <p14:creationId xmlns:p14="http://schemas.microsoft.com/office/powerpoint/2010/main" val="4149485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Defaul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6DCCEC-B092-AAB8-D672-9578236FE6F3}"/>
              </a:ext>
            </a:extLst>
          </p:cNvPr>
          <p:cNvSpPr/>
          <p:nvPr userDrawn="1"/>
        </p:nvSpPr>
        <p:spPr>
          <a:xfrm>
            <a:off x="0" y="6388670"/>
            <a:ext cx="12192000" cy="4843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01EA328-B9CF-0C65-C72F-8557B2594D86}"/>
              </a:ext>
            </a:extLst>
          </p:cNvPr>
          <p:cNvCxnSpPr/>
          <p:nvPr userDrawn="1"/>
        </p:nvCxnSpPr>
        <p:spPr>
          <a:xfrm>
            <a:off x="0" y="6305550"/>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A9871A4-56AB-5CE5-EF2E-59F043B8FEED}"/>
              </a:ext>
            </a:extLst>
          </p:cNvPr>
          <p:cNvPicPr>
            <a:picLocks noChangeAspect="1"/>
          </p:cNvPicPr>
          <p:nvPr userDrawn="1"/>
        </p:nvPicPr>
        <p:blipFill>
          <a:blip r:embed="rId2"/>
          <a:stretch>
            <a:fillRect/>
          </a:stretch>
        </p:blipFill>
        <p:spPr>
          <a:xfrm>
            <a:off x="66675" y="6410388"/>
            <a:ext cx="742950" cy="412629"/>
          </a:xfrm>
          <a:prstGeom prst="rect">
            <a:avLst/>
          </a:prstGeom>
        </p:spPr>
      </p:pic>
      <p:cxnSp>
        <p:nvCxnSpPr>
          <p:cNvPr id="4" name="Straight Connector 3">
            <a:extLst>
              <a:ext uri="{FF2B5EF4-FFF2-40B4-BE49-F238E27FC236}">
                <a16:creationId xmlns:a16="http://schemas.microsoft.com/office/drawing/2014/main" id="{3B0CC2FD-99B3-1C2A-DEF4-86C96766A32B}"/>
              </a:ext>
            </a:extLst>
          </p:cNvPr>
          <p:cNvCxnSpPr>
            <a:cxnSpLocks/>
          </p:cNvCxnSpPr>
          <p:nvPr userDrawn="1"/>
        </p:nvCxnSpPr>
        <p:spPr>
          <a:xfrm>
            <a:off x="0" y="638175"/>
            <a:ext cx="10391775" cy="0"/>
          </a:xfrm>
          <a:prstGeom prst="line">
            <a:avLst/>
          </a:prstGeom>
          <a:ln w="19050">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F4013E80-B4B8-8525-A641-1D97C6691B09}"/>
              </a:ext>
            </a:extLst>
          </p:cNvPr>
          <p:cNvSpPr>
            <a:spLocks noGrp="1"/>
          </p:cNvSpPr>
          <p:nvPr>
            <p:ph type="title"/>
          </p:nvPr>
        </p:nvSpPr>
        <p:spPr>
          <a:xfrm>
            <a:off x="66675" y="148852"/>
            <a:ext cx="4399922" cy="362844"/>
          </a:xfrm>
        </p:spPr>
        <p:txBody>
          <a:bodyPr>
            <a:normAutofit/>
          </a:bodyPr>
          <a:lstStyle>
            <a:lvl1pPr>
              <a:defRPr kumimoji="0" lang="en-US" sz="2400" b="1" i="0" u="none" strike="noStrike" kern="1200" cap="none" spc="0" normalizeH="0" baseline="0" dirty="0">
                <a:ln>
                  <a:noFill/>
                </a:ln>
                <a:solidFill>
                  <a:srgbClr val="002060"/>
                </a:solidFill>
                <a:effectLst/>
                <a:uLnTx/>
                <a:uFillTx/>
                <a:latin typeface="Calibri" panose="020F0502020204030204"/>
                <a:ea typeface="+mn-ea"/>
                <a:cs typeface="+mn-cs"/>
              </a:defRPr>
            </a:lvl1pPr>
          </a:lstStyle>
          <a:p>
            <a:r>
              <a:rPr lang="en-US"/>
              <a:t>Click to edit Master title style</a:t>
            </a:r>
          </a:p>
        </p:txBody>
      </p:sp>
      <p:sp>
        <p:nvSpPr>
          <p:cNvPr id="3" name="Slide Number Placeholder 8">
            <a:extLst>
              <a:ext uri="{FF2B5EF4-FFF2-40B4-BE49-F238E27FC236}">
                <a16:creationId xmlns:a16="http://schemas.microsoft.com/office/drawing/2014/main" id="{F5902683-B6D7-E935-DEE2-E9EB425CABCD}"/>
              </a:ext>
            </a:extLst>
          </p:cNvPr>
          <p:cNvSpPr txBox="1">
            <a:spLocks/>
          </p:cNvSpPr>
          <p:nvPr userDrawn="1"/>
        </p:nvSpPr>
        <p:spPr>
          <a:xfrm>
            <a:off x="9322928"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F6FDAC-0505-4C6F-9AC9-E3C4BDFECF97}" type="slidenum">
              <a:rPr lang="en-US" sz="1200" b="1" smtClean="0">
                <a:solidFill>
                  <a:schemeClr val="bg1"/>
                </a:solidFill>
              </a:rPr>
              <a:pPr algn="r"/>
              <a:t>‹#›</a:t>
            </a:fld>
            <a:endParaRPr lang="en-US" sz="1200" b="1" dirty="0">
              <a:solidFill>
                <a:schemeClr val="bg1"/>
              </a:solidFill>
            </a:endParaRPr>
          </a:p>
        </p:txBody>
      </p:sp>
      <p:sp>
        <p:nvSpPr>
          <p:cNvPr id="5" name="Segnaposto piè di pagina 3">
            <a:extLst>
              <a:ext uri="{FF2B5EF4-FFF2-40B4-BE49-F238E27FC236}">
                <a16:creationId xmlns:a16="http://schemas.microsoft.com/office/drawing/2014/main" id="{8C2B0D7C-53D8-40DF-1C61-1E6913C6AA97}"/>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East Lansing - HIAT 2025 The 16th International Conference on Heavy Ion Accelerator Technology - June 22-27, 2025</a:t>
            </a:r>
            <a:endParaRPr lang="en-US" dirty="0"/>
          </a:p>
        </p:txBody>
      </p:sp>
    </p:spTree>
    <p:extLst>
      <p:ext uri="{BB962C8B-B14F-4D97-AF65-F5344CB8AC3E}">
        <p14:creationId xmlns:p14="http://schemas.microsoft.com/office/powerpoint/2010/main" val="321981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Defaul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6DCCEC-B092-AAB8-D672-9578236FE6F3}"/>
              </a:ext>
            </a:extLst>
          </p:cNvPr>
          <p:cNvSpPr/>
          <p:nvPr userDrawn="1"/>
        </p:nvSpPr>
        <p:spPr>
          <a:xfrm>
            <a:off x="0" y="6388670"/>
            <a:ext cx="12192000" cy="4843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01EA328-B9CF-0C65-C72F-8557B2594D86}"/>
              </a:ext>
            </a:extLst>
          </p:cNvPr>
          <p:cNvCxnSpPr/>
          <p:nvPr userDrawn="1"/>
        </p:nvCxnSpPr>
        <p:spPr>
          <a:xfrm>
            <a:off x="0" y="6305550"/>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A9871A4-56AB-5CE5-EF2E-59F043B8FEED}"/>
              </a:ext>
            </a:extLst>
          </p:cNvPr>
          <p:cNvPicPr>
            <a:picLocks noChangeAspect="1"/>
          </p:cNvPicPr>
          <p:nvPr userDrawn="1"/>
        </p:nvPicPr>
        <p:blipFill>
          <a:blip r:embed="rId2"/>
          <a:stretch>
            <a:fillRect/>
          </a:stretch>
        </p:blipFill>
        <p:spPr>
          <a:xfrm>
            <a:off x="66675" y="6410388"/>
            <a:ext cx="742950" cy="412629"/>
          </a:xfrm>
          <a:prstGeom prst="rect">
            <a:avLst/>
          </a:prstGeom>
        </p:spPr>
      </p:pic>
      <p:cxnSp>
        <p:nvCxnSpPr>
          <p:cNvPr id="4" name="Straight Connector 3">
            <a:extLst>
              <a:ext uri="{FF2B5EF4-FFF2-40B4-BE49-F238E27FC236}">
                <a16:creationId xmlns:a16="http://schemas.microsoft.com/office/drawing/2014/main" id="{3B0CC2FD-99B3-1C2A-DEF4-86C96766A32B}"/>
              </a:ext>
            </a:extLst>
          </p:cNvPr>
          <p:cNvCxnSpPr>
            <a:cxnSpLocks/>
          </p:cNvCxnSpPr>
          <p:nvPr userDrawn="1"/>
        </p:nvCxnSpPr>
        <p:spPr>
          <a:xfrm>
            <a:off x="0" y="638175"/>
            <a:ext cx="10391775" cy="0"/>
          </a:xfrm>
          <a:prstGeom prst="line">
            <a:avLst/>
          </a:prstGeom>
          <a:ln w="19050">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F4013E80-B4B8-8525-A641-1D97C6691B09}"/>
              </a:ext>
            </a:extLst>
          </p:cNvPr>
          <p:cNvSpPr>
            <a:spLocks noGrp="1"/>
          </p:cNvSpPr>
          <p:nvPr>
            <p:ph type="title"/>
          </p:nvPr>
        </p:nvSpPr>
        <p:spPr>
          <a:xfrm>
            <a:off x="66675" y="148852"/>
            <a:ext cx="4399922" cy="362844"/>
          </a:xfrm>
        </p:spPr>
        <p:txBody>
          <a:bodyPr>
            <a:normAutofit/>
          </a:bodyPr>
          <a:lstStyle>
            <a:lvl1pPr>
              <a:defRPr kumimoji="0" lang="en-US" sz="2400" b="1" i="0" u="none" strike="noStrike" kern="1200" cap="none" spc="0" normalizeH="0" baseline="0" dirty="0">
                <a:ln>
                  <a:noFill/>
                </a:ln>
                <a:solidFill>
                  <a:srgbClr val="002060"/>
                </a:solidFill>
                <a:effectLst/>
                <a:uLnTx/>
                <a:uFillTx/>
                <a:latin typeface="Calibri" panose="020F0502020204030204"/>
                <a:ea typeface="+mn-ea"/>
                <a:cs typeface="+mn-cs"/>
              </a:defRPr>
            </a:lvl1pPr>
          </a:lstStyle>
          <a:p>
            <a:r>
              <a:rPr lang="en-US"/>
              <a:t>Click to edit Master title style</a:t>
            </a:r>
          </a:p>
        </p:txBody>
      </p:sp>
      <p:sp>
        <p:nvSpPr>
          <p:cNvPr id="3" name="Slide Number Placeholder 8">
            <a:extLst>
              <a:ext uri="{FF2B5EF4-FFF2-40B4-BE49-F238E27FC236}">
                <a16:creationId xmlns:a16="http://schemas.microsoft.com/office/drawing/2014/main" id="{F5902683-B6D7-E935-DEE2-E9EB425CABCD}"/>
              </a:ext>
            </a:extLst>
          </p:cNvPr>
          <p:cNvSpPr txBox="1">
            <a:spLocks/>
          </p:cNvSpPr>
          <p:nvPr userDrawn="1"/>
        </p:nvSpPr>
        <p:spPr>
          <a:xfrm>
            <a:off x="9322928"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F6FDAC-0505-4C6F-9AC9-E3C4BDFECF97}" type="slidenum">
              <a:rPr lang="en-US" sz="1200" b="1" smtClean="0">
                <a:solidFill>
                  <a:schemeClr val="bg1"/>
                </a:solidFill>
              </a:rPr>
              <a:pPr algn="r"/>
              <a:t>‹#›</a:t>
            </a:fld>
            <a:endParaRPr lang="en-US" sz="1200" b="1" dirty="0">
              <a:solidFill>
                <a:schemeClr val="bg1"/>
              </a:solidFill>
            </a:endParaRPr>
          </a:p>
        </p:txBody>
      </p:sp>
      <p:sp>
        <p:nvSpPr>
          <p:cNvPr id="5" name="Segnaposto piè di pagina 3">
            <a:extLst>
              <a:ext uri="{FF2B5EF4-FFF2-40B4-BE49-F238E27FC236}">
                <a16:creationId xmlns:a16="http://schemas.microsoft.com/office/drawing/2014/main" id="{1EFD60F2-128D-2792-6860-780414D99ED0}"/>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East Lansing - HIAT 2025 The 16th International Conference on Heavy Ion Accelerator Technology - June 22-27, 2025</a:t>
            </a:r>
            <a:endParaRPr lang="en-US" dirty="0"/>
          </a:p>
        </p:txBody>
      </p:sp>
    </p:spTree>
    <p:extLst>
      <p:ext uri="{BB962C8B-B14F-4D97-AF65-F5344CB8AC3E}">
        <p14:creationId xmlns:p14="http://schemas.microsoft.com/office/powerpoint/2010/main" val="105855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8CAAB6-738E-4ECE-9B85-ADE5301E960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69B002-8DB6-46E7-B804-8EF4DFC211C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1D4034B-5244-4C71-BBBB-FD9AC76EA817}"/>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5" name="Segnaposto piè di pagina 4">
            <a:extLst>
              <a:ext uri="{FF2B5EF4-FFF2-40B4-BE49-F238E27FC236}">
                <a16:creationId xmlns:a16="http://schemas.microsoft.com/office/drawing/2014/main" id="{821B354D-CA8B-4AEE-8F70-C0EC0E3B68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273FB56-46CD-4FE3-AB87-5157921435E7}"/>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258321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317601-4A21-46BD-BA1F-1C1CC05AB54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A591846-8163-4B6C-A961-03E29FB78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9F69566-414E-4A5C-A386-67488D2FD1C1}"/>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5" name="Segnaposto piè di pagina 4">
            <a:extLst>
              <a:ext uri="{FF2B5EF4-FFF2-40B4-BE49-F238E27FC236}">
                <a16:creationId xmlns:a16="http://schemas.microsoft.com/office/drawing/2014/main" id="{82ED4B80-7881-4AD8-9A4D-7003E536A71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EBFD9B7-8AF2-4338-951A-FE6D1B5664D3}"/>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40871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046469-7087-47D0-9C39-C563BBE4072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8BC7A4-9EAE-44F3-B504-1BEA13582646}"/>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78C0D63-992D-4DEC-A02A-B38231E6E9C2}"/>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B7A33E9-540A-4A4C-BEA9-602E61A8A79F}"/>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6" name="Segnaposto piè di pagina 5">
            <a:extLst>
              <a:ext uri="{FF2B5EF4-FFF2-40B4-BE49-F238E27FC236}">
                <a16:creationId xmlns:a16="http://schemas.microsoft.com/office/drawing/2014/main" id="{A24AD980-6434-43A3-98F4-B61DCD764C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B290C09-21B3-4DC7-88E8-37F842D1D877}"/>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320989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660B6C-7015-40A7-9DBC-2A0985325B4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A55D720-E70C-42D4-9723-9FB371B4C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6EA42676-B82C-407B-B41F-BF7AA019AA81}"/>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38692E0-9CB6-40CA-A913-AC6479634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B652F72-854B-4FE1-8600-34E938F2A1CA}"/>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C209AE7-C071-4DBB-A80E-CCFA76E91903}"/>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8" name="Segnaposto piè di pagina 7">
            <a:extLst>
              <a:ext uri="{FF2B5EF4-FFF2-40B4-BE49-F238E27FC236}">
                <a16:creationId xmlns:a16="http://schemas.microsoft.com/office/drawing/2014/main" id="{D709F96F-A24A-4725-B7EE-07DBB16D41A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1E941A3-19F3-4EF4-9B07-86C72810E599}"/>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134236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51D07-2AF8-4B61-844A-A334139A957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705F322-4DB8-4810-B09E-523569E76D43}"/>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4" name="Segnaposto piè di pagina 3">
            <a:extLst>
              <a:ext uri="{FF2B5EF4-FFF2-40B4-BE49-F238E27FC236}">
                <a16:creationId xmlns:a16="http://schemas.microsoft.com/office/drawing/2014/main" id="{55A071DE-A791-40AE-B3F5-AD4D6F382E7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4DEAF0E-E5CE-4BBF-959E-46170184F8BA}"/>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2063190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D8643B6-4D45-4298-86F5-92D69B56F20C}"/>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3" name="Segnaposto piè di pagina 2">
            <a:extLst>
              <a:ext uri="{FF2B5EF4-FFF2-40B4-BE49-F238E27FC236}">
                <a16:creationId xmlns:a16="http://schemas.microsoft.com/office/drawing/2014/main" id="{7BFA2051-CD95-4605-9E12-A835446B1ED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AFDF63-2C95-4829-9EBF-E626F8045FA0}"/>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233849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E88C31-48A6-4EF5-8853-2287CEF9E3C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B16EF0C-F26A-4A20-AEC4-6B0157262B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2EE6821-D9AD-4B95-B33F-ADB5FA321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1227F10C-AFDD-4DE3-9EED-D7B2B4FEAA8C}"/>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6" name="Segnaposto piè di pagina 5">
            <a:extLst>
              <a:ext uri="{FF2B5EF4-FFF2-40B4-BE49-F238E27FC236}">
                <a16:creationId xmlns:a16="http://schemas.microsoft.com/office/drawing/2014/main" id="{D13E431F-FB60-4448-829A-6E0FF36B612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73F84A6-FFF9-443B-A8C5-46380234FD95}"/>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419888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7BDD0D-EE03-4C69-A069-96534DDAEF6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3B5B203-9A79-4DD0-8E51-DA36AA601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37A0567-3A94-459C-9D00-BF4A8995F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EDE4B95F-F55E-48D9-BCF4-99F110EEEC2F}"/>
              </a:ext>
            </a:extLst>
          </p:cNvPr>
          <p:cNvSpPr>
            <a:spLocks noGrp="1"/>
          </p:cNvSpPr>
          <p:nvPr>
            <p:ph type="dt" sz="half" idx="10"/>
          </p:nvPr>
        </p:nvSpPr>
        <p:spPr/>
        <p:txBody>
          <a:bodyPr/>
          <a:lstStyle/>
          <a:p>
            <a:fld id="{A03C4797-E685-4A61-91D7-3FB37D6C15B3}" type="datetimeFigureOut">
              <a:rPr lang="it-IT" smtClean="0"/>
              <a:t>09/07/2025</a:t>
            </a:fld>
            <a:endParaRPr lang="it-IT"/>
          </a:p>
        </p:txBody>
      </p:sp>
      <p:sp>
        <p:nvSpPr>
          <p:cNvPr id="6" name="Segnaposto piè di pagina 5">
            <a:extLst>
              <a:ext uri="{FF2B5EF4-FFF2-40B4-BE49-F238E27FC236}">
                <a16:creationId xmlns:a16="http://schemas.microsoft.com/office/drawing/2014/main" id="{174101DB-3760-4D75-933E-898A5C8DBFA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12B8563-43D4-4D46-B455-AB14D4718D56}"/>
              </a:ext>
            </a:extLst>
          </p:cNvPr>
          <p:cNvSpPr>
            <a:spLocks noGrp="1"/>
          </p:cNvSpPr>
          <p:nvPr>
            <p:ph type="sldNum" sz="quarter" idx="12"/>
          </p:nvPr>
        </p:nvSpPr>
        <p:spPr/>
        <p:txBody>
          <a:bodyPr/>
          <a:lstStyle/>
          <a:p>
            <a:fld id="{4D0C881D-D9BF-42FE-B990-0D25DD830E22}" type="slidenum">
              <a:rPr lang="it-IT" smtClean="0"/>
              <a:t>‹#›</a:t>
            </a:fld>
            <a:endParaRPr lang="it-IT"/>
          </a:p>
        </p:txBody>
      </p:sp>
    </p:spTree>
    <p:extLst>
      <p:ext uri="{BB962C8B-B14F-4D97-AF65-F5344CB8AC3E}">
        <p14:creationId xmlns:p14="http://schemas.microsoft.com/office/powerpoint/2010/main" val="345886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38F4CD6-4975-4898-81D8-B0A3013E4B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9E8AA6-79E8-4B25-843F-2E5A62864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86B962-E8F5-4B6E-A289-15EA1587B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C4797-E685-4A61-91D7-3FB37D6C15B3}" type="datetimeFigureOut">
              <a:rPr lang="it-IT" smtClean="0"/>
              <a:t>09/07/2025</a:t>
            </a:fld>
            <a:endParaRPr lang="it-IT"/>
          </a:p>
        </p:txBody>
      </p:sp>
      <p:sp>
        <p:nvSpPr>
          <p:cNvPr id="5" name="Segnaposto piè di pagina 4">
            <a:extLst>
              <a:ext uri="{FF2B5EF4-FFF2-40B4-BE49-F238E27FC236}">
                <a16:creationId xmlns:a16="http://schemas.microsoft.com/office/drawing/2014/main" id="{8C6BED66-B7B2-4DF1-99FE-993559E85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B84C36E-A232-43C1-A5FD-BD881172D7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C881D-D9BF-42FE-B990-0D25DD830E22}" type="slidenum">
              <a:rPr lang="it-IT" smtClean="0"/>
              <a:t>‹#›</a:t>
            </a:fld>
            <a:endParaRPr lang="it-IT"/>
          </a:p>
        </p:txBody>
      </p:sp>
    </p:spTree>
    <p:extLst>
      <p:ext uri="{BB962C8B-B14F-4D97-AF65-F5344CB8AC3E}">
        <p14:creationId xmlns:p14="http://schemas.microsoft.com/office/powerpoint/2010/main" val="2424208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6"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png"/><Relationship Id="rId1" Type="http://schemas.openxmlformats.org/officeDocument/2006/relationships/slideLayout" Target="../slideLayouts/slideLayout15.xml"/><Relationship Id="rId5" Type="http://schemas.openxmlformats.org/officeDocument/2006/relationships/image" Target="../media/image24.tm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1.png"/><Relationship Id="rId7" Type="http://schemas.openxmlformats.org/officeDocument/2006/relationships/image" Target="../media/image12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280.png"/><Relationship Id="rId5" Type="http://schemas.openxmlformats.org/officeDocument/2006/relationships/image" Target="../media/image43.png"/><Relationship Id="rId10" Type="http://schemas.openxmlformats.org/officeDocument/2006/relationships/image" Target="../media/image44.jpg"/><Relationship Id="rId4" Type="http://schemas.openxmlformats.org/officeDocument/2006/relationships/image" Target="../media/image42.png"/><Relationship Id="rId9" Type="http://schemas.openxmlformats.org/officeDocument/2006/relationships/image" Target="../media/image1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5.xml"/><Relationship Id="rId5" Type="http://schemas.openxmlformats.org/officeDocument/2006/relationships/image" Target="../media/image2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7E837B3-882E-44B3-A043-25C3955D9B73}"/>
              </a:ext>
            </a:extLst>
          </p:cNvPr>
          <p:cNvSpPr>
            <a:spLocks noGrp="1"/>
          </p:cNvSpPr>
          <p:nvPr>
            <p:ph type="ctrTitle"/>
          </p:nvPr>
        </p:nvSpPr>
        <p:spPr>
          <a:xfrm>
            <a:off x="7150099" y="4173096"/>
            <a:ext cx="4820089" cy="1458346"/>
          </a:xfrm>
        </p:spPr>
        <p:txBody>
          <a:bodyPr anchor="t">
            <a:normAutofit/>
          </a:bodyPr>
          <a:lstStyle/>
          <a:p>
            <a:pPr algn="l"/>
            <a:r>
              <a:rPr lang="en-GB" sz="4000" b="1" dirty="0"/>
              <a:t>LNL Accelerator Status</a:t>
            </a:r>
            <a:br>
              <a:rPr lang="it-IT" sz="3700" b="1" dirty="0"/>
            </a:br>
            <a:r>
              <a:rPr lang="it-IT" sz="2400" dirty="0"/>
              <a:t>E. Fagotti</a:t>
            </a:r>
            <a:endParaRPr lang="it-IT" sz="3700" b="1" dirty="0"/>
          </a:p>
        </p:txBody>
      </p:sp>
      <p:sp>
        <p:nvSpPr>
          <p:cNvPr id="6" name="CustomShape 2">
            <a:extLst>
              <a:ext uri="{FF2B5EF4-FFF2-40B4-BE49-F238E27FC236}">
                <a16:creationId xmlns:a16="http://schemas.microsoft.com/office/drawing/2014/main" id="{05386B74-E1C9-1775-293B-1BF913693722}"/>
              </a:ext>
            </a:extLst>
          </p:cNvPr>
          <p:cNvSpPr/>
          <p:nvPr/>
        </p:nvSpPr>
        <p:spPr>
          <a:xfrm>
            <a:off x="769680" y="1479600"/>
            <a:ext cx="10300680" cy="50223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spcBef>
                <a:spcPts val="1417"/>
              </a:spcBef>
            </a:pPr>
            <a:endParaRPr lang="it-IT" sz="2200" b="0" strike="noStrike" spc="-1">
              <a:latin typeface="Arial"/>
            </a:endParaRPr>
          </a:p>
          <a:p>
            <a:pPr>
              <a:spcBef>
                <a:spcPts val="1417"/>
              </a:spcBef>
            </a:pPr>
            <a:endParaRPr lang="it-IT" sz="2200" b="0" strike="noStrike" spc="-1">
              <a:latin typeface="Arial"/>
            </a:endParaRPr>
          </a:p>
        </p:txBody>
      </p:sp>
      <p:pic>
        <p:nvPicPr>
          <p:cNvPr id="16" name="Picture 15" descr="A collage of buildings and a logo&#10;&#10;Description automatically generated">
            <a:extLst>
              <a:ext uri="{FF2B5EF4-FFF2-40B4-BE49-F238E27FC236}">
                <a16:creationId xmlns:a16="http://schemas.microsoft.com/office/drawing/2014/main" id="{A9B3FEB6-4C29-CB06-B7BC-FBAE41386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63" y="247282"/>
            <a:ext cx="11751425" cy="3743498"/>
          </a:xfrm>
          <a:prstGeom prst="rect">
            <a:avLst/>
          </a:prstGeom>
        </p:spPr>
      </p:pic>
    </p:spTree>
    <p:extLst>
      <p:ext uri="{BB962C8B-B14F-4D97-AF65-F5344CB8AC3E}">
        <p14:creationId xmlns:p14="http://schemas.microsoft.com/office/powerpoint/2010/main" val="30200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573A3-8499-94D8-2EF6-3D0991200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629F77-736D-8BEE-3057-EEEC2CD36717}"/>
              </a:ext>
            </a:extLst>
          </p:cNvPr>
          <p:cNvSpPr>
            <a:spLocks noGrp="1"/>
          </p:cNvSpPr>
          <p:nvPr>
            <p:ph type="title"/>
          </p:nvPr>
        </p:nvSpPr>
        <p:spPr>
          <a:xfrm>
            <a:off x="66674" y="148852"/>
            <a:ext cx="6217393" cy="362844"/>
          </a:xfrm>
        </p:spPr>
        <p:txBody>
          <a:bodyPr>
            <a:normAutofit fontScale="90000"/>
          </a:bodyPr>
          <a:lstStyle/>
          <a:p>
            <a:r>
              <a:rPr lang="en-GB" dirty="0"/>
              <a:t>Phase 2A: First RIB production</a:t>
            </a:r>
          </a:p>
        </p:txBody>
      </p:sp>
      <p:pic>
        <p:nvPicPr>
          <p:cNvPr id="5" name="Picture 4">
            <a:extLst>
              <a:ext uri="{FF2B5EF4-FFF2-40B4-BE49-F238E27FC236}">
                <a16:creationId xmlns:a16="http://schemas.microsoft.com/office/drawing/2014/main" id="{61A3F5A1-A04F-EC82-BF6D-47E404DB77B7}"/>
              </a:ext>
            </a:extLst>
          </p:cNvPr>
          <p:cNvPicPr>
            <a:picLocks noChangeAspect="1"/>
          </p:cNvPicPr>
          <p:nvPr/>
        </p:nvPicPr>
        <p:blipFill>
          <a:blip r:embed="rId2"/>
          <a:stretch>
            <a:fillRect/>
          </a:stretch>
        </p:blipFill>
        <p:spPr>
          <a:xfrm>
            <a:off x="6128291" y="790742"/>
            <a:ext cx="2964354" cy="1644458"/>
          </a:xfrm>
          <a:prstGeom prst="rect">
            <a:avLst/>
          </a:prstGeom>
        </p:spPr>
      </p:pic>
      <p:grpSp>
        <p:nvGrpSpPr>
          <p:cNvPr id="6" name="Group 5">
            <a:extLst>
              <a:ext uri="{FF2B5EF4-FFF2-40B4-BE49-F238E27FC236}">
                <a16:creationId xmlns:a16="http://schemas.microsoft.com/office/drawing/2014/main" id="{C36E5499-E3E1-0E2D-F554-7D1F4EAB07FD}"/>
              </a:ext>
            </a:extLst>
          </p:cNvPr>
          <p:cNvGrpSpPr/>
          <p:nvPr/>
        </p:nvGrpSpPr>
        <p:grpSpPr>
          <a:xfrm>
            <a:off x="954888" y="842712"/>
            <a:ext cx="4399923" cy="5172575"/>
            <a:chOff x="776392" y="434824"/>
            <a:chExt cx="5034975" cy="5919146"/>
          </a:xfrm>
        </p:grpSpPr>
        <p:pic>
          <p:nvPicPr>
            <p:cNvPr id="7" name="Picture 6" descr="A screen shot of a chart&#10;&#10;Description automatically generated">
              <a:extLst>
                <a:ext uri="{FF2B5EF4-FFF2-40B4-BE49-F238E27FC236}">
                  <a16:creationId xmlns:a16="http://schemas.microsoft.com/office/drawing/2014/main" id="{1C30672C-67CC-BBA7-A417-3217C3AEDBE2}"/>
                </a:ext>
              </a:extLst>
            </p:cNvPr>
            <p:cNvPicPr>
              <a:picLocks noChangeAspect="1"/>
            </p:cNvPicPr>
            <p:nvPr/>
          </p:nvPicPr>
          <p:blipFill>
            <a:blip r:embed="rId3">
              <a:extLst>
                <a:ext uri="{28A0092B-C50C-407E-A947-70E740481C1C}">
                  <a14:useLocalDpi xmlns:a14="http://schemas.microsoft.com/office/drawing/2010/main" val="0"/>
                </a:ext>
              </a:extLst>
            </a:blip>
            <a:srcRect l="4652" t="1716" r="2457" b="1426"/>
            <a:stretch/>
          </p:blipFill>
          <p:spPr>
            <a:xfrm>
              <a:off x="855593" y="504029"/>
              <a:ext cx="4858161" cy="5849941"/>
            </a:xfrm>
            <a:prstGeom prst="rect">
              <a:avLst/>
            </a:prstGeom>
          </p:spPr>
        </p:pic>
        <p:cxnSp>
          <p:nvCxnSpPr>
            <p:cNvPr id="8" name="Straight Connector 7">
              <a:extLst>
                <a:ext uri="{FF2B5EF4-FFF2-40B4-BE49-F238E27FC236}">
                  <a16:creationId xmlns:a16="http://schemas.microsoft.com/office/drawing/2014/main" id="{03B4180F-BF1C-66FE-0FFD-281C4832F694}"/>
                </a:ext>
              </a:extLst>
            </p:cNvPr>
            <p:cNvCxnSpPr>
              <a:cxnSpLocks/>
            </p:cNvCxnSpPr>
            <p:nvPr/>
          </p:nvCxnSpPr>
          <p:spPr>
            <a:xfrm>
              <a:off x="776392" y="434824"/>
              <a:ext cx="5034975" cy="5051576"/>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Rectangle 8">
              <a:extLst>
                <a:ext uri="{FF2B5EF4-FFF2-40B4-BE49-F238E27FC236}">
                  <a16:creationId xmlns:a16="http://schemas.microsoft.com/office/drawing/2014/main" id="{B7DEC287-F5ED-92BD-B76F-D1233003E89F}"/>
                </a:ext>
              </a:extLst>
            </p:cNvPr>
            <p:cNvSpPr/>
            <p:nvPr/>
          </p:nvSpPr>
          <p:spPr>
            <a:xfrm>
              <a:off x="1838325" y="1476375"/>
              <a:ext cx="990600" cy="10001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9">
              <a:extLst>
                <a:ext uri="{FF2B5EF4-FFF2-40B4-BE49-F238E27FC236}">
                  <a16:creationId xmlns:a16="http://schemas.microsoft.com/office/drawing/2014/main" id="{ECA2E603-9357-B9CF-7A33-5D73D02E9F04}"/>
                </a:ext>
              </a:extLst>
            </p:cNvPr>
            <p:cNvSpPr/>
            <p:nvPr/>
          </p:nvSpPr>
          <p:spPr>
            <a:xfrm>
              <a:off x="3819525" y="3429000"/>
              <a:ext cx="990600" cy="10001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oup 10">
            <a:extLst>
              <a:ext uri="{FF2B5EF4-FFF2-40B4-BE49-F238E27FC236}">
                <a16:creationId xmlns:a16="http://schemas.microsoft.com/office/drawing/2014/main" id="{182A483B-9441-98A0-8901-2349CF18648F}"/>
              </a:ext>
            </a:extLst>
          </p:cNvPr>
          <p:cNvGrpSpPr/>
          <p:nvPr/>
        </p:nvGrpSpPr>
        <p:grpSpPr>
          <a:xfrm>
            <a:off x="5800725" y="2626875"/>
            <a:ext cx="6072348" cy="3378902"/>
            <a:chOff x="5189009" y="3510609"/>
            <a:chExt cx="2702870" cy="1503987"/>
          </a:xfrm>
        </p:grpSpPr>
        <p:pic>
          <p:nvPicPr>
            <p:cNvPr id="12" name="Picture 11" descr="A graph of a graph&#10;&#10;Description automatically generated">
              <a:extLst>
                <a:ext uri="{FF2B5EF4-FFF2-40B4-BE49-F238E27FC236}">
                  <a16:creationId xmlns:a16="http://schemas.microsoft.com/office/drawing/2014/main" id="{69935597-AA74-50B0-FD7B-82E47714F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009" y="3510609"/>
              <a:ext cx="2702870" cy="1503987"/>
            </a:xfrm>
            <a:prstGeom prst="rect">
              <a:avLst/>
            </a:prstGeom>
            <a:ln>
              <a:noFill/>
            </a:ln>
            <a:effectLst>
              <a:outerShdw blurRad="292100" dist="139700" dir="2700000" algn="tl" rotWithShape="0">
                <a:srgbClr val="333333">
                  <a:alpha val="65000"/>
                </a:srgbClr>
              </a:outerShdw>
            </a:effectLst>
          </p:spPr>
        </p:pic>
        <p:sp>
          <p:nvSpPr>
            <p:cNvPr id="13" name="Arrow: Down 12">
              <a:extLst>
                <a:ext uri="{FF2B5EF4-FFF2-40B4-BE49-F238E27FC236}">
                  <a16:creationId xmlns:a16="http://schemas.microsoft.com/office/drawing/2014/main" id="{1F405AAE-BED9-8145-D7F9-C4B310D2079B}"/>
                </a:ext>
              </a:extLst>
            </p:cNvPr>
            <p:cNvSpPr/>
            <p:nvPr/>
          </p:nvSpPr>
          <p:spPr>
            <a:xfrm rot="2100408">
              <a:off x="6568547" y="4306010"/>
              <a:ext cx="214009" cy="349552"/>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extBox 13">
              <a:extLst>
                <a:ext uri="{FF2B5EF4-FFF2-40B4-BE49-F238E27FC236}">
                  <a16:creationId xmlns:a16="http://schemas.microsoft.com/office/drawing/2014/main" id="{53896530-6F6C-E5E8-F1F1-1BAB648C6835}"/>
                </a:ext>
              </a:extLst>
            </p:cNvPr>
            <p:cNvSpPr txBox="1"/>
            <p:nvPr/>
          </p:nvSpPr>
          <p:spPr>
            <a:xfrm>
              <a:off x="6487641" y="3898349"/>
              <a:ext cx="1404238" cy="338554"/>
            </a:xfrm>
            <a:prstGeom prst="rect">
              <a:avLst/>
            </a:prstGeom>
            <a:noFill/>
          </p:spPr>
          <p:txBody>
            <a:bodyPr wrap="square" rtlCol="0">
              <a:spAutoFit/>
            </a:bodyPr>
            <a:lstStyle/>
            <a:p>
              <a:r>
                <a:rPr lang="it-IT" sz="1600" b="1" baseline="30000" dirty="0"/>
                <a:t>28</a:t>
              </a:r>
              <a:r>
                <a:rPr lang="it-IT" sz="1600" b="1" dirty="0"/>
                <a:t>Si: 2</a:t>
              </a:r>
              <a:r>
                <a:rPr lang="it-IT" sz="1600" b="1" baseline="30000" dirty="0"/>
                <a:t>+</a:t>
              </a:r>
              <a:r>
                <a:rPr lang="it-IT" sz="1600" b="1" dirty="0">
                  <a:latin typeface="Times New Roman" panose="02020603050405020304" pitchFamily="18" charset="0"/>
                  <a:cs typeface="Times New Roman" panose="02020603050405020304" pitchFamily="18" charset="0"/>
                  <a:sym typeface="Wingdings" panose="05000000000000000000" pitchFamily="2" charset="2"/>
                </a:rPr>
                <a:t>→</a:t>
              </a:r>
              <a:r>
                <a:rPr lang="it-IT" sz="1600" b="1" dirty="0"/>
                <a:t>0</a:t>
              </a:r>
              <a:r>
                <a:rPr lang="it-IT" sz="1600" b="1" baseline="30000" dirty="0"/>
                <a:t>+</a:t>
              </a:r>
            </a:p>
          </p:txBody>
        </p:sp>
      </p:grpSp>
      <p:sp>
        <p:nvSpPr>
          <p:cNvPr id="15" name="TextBox 14">
            <a:extLst>
              <a:ext uri="{FF2B5EF4-FFF2-40B4-BE49-F238E27FC236}">
                <a16:creationId xmlns:a16="http://schemas.microsoft.com/office/drawing/2014/main" id="{BC14B0D9-DD48-665F-3BA1-0DBAFC7552E5}"/>
              </a:ext>
            </a:extLst>
          </p:cNvPr>
          <p:cNvSpPr txBox="1"/>
          <p:nvPr/>
        </p:nvSpPr>
        <p:spPr>
          <a:xfrm>
            <a:off x="9562600" y="4080932"/>
            <a:ext cx="1676900" cy="369332"/>
          </a:xfrm>
          <a:prstGeom prst="rect">
            <a:avLst/>
          </a:prstGeom>
          <a:noFill/>
        </p:spPr>
        <p:txBody>
          <a:bodyPr wrap="square" rtlCol="0">
            <a:spAutoFit/>
          </a:bodyPr>
          <a:lstStyle/>
          <a:p>
            <a:r>
              <a:rPr lang="it-IT" dirty="0" err="1">
                <a:solidFill>
                  <a:srgbClr val="002060"/>
                </a:solidFill>
              </a:rPr>
              <a:t>Beam</a:t>
            </a:r>
            <a:r>
              <a:rPr lang="it-IT" dirty="0">
                <a:solidFill>
                  <a:srgbClr val="002060"/>
                </a:solidFill>
              </a:rPr>
              <a:t> ON</a:t>
            </a:r>
          </a:p>
        </p:txBody>
      </p:sp>
      <p:sp>
        <p:nvSpPr>
          <p:cNvPr id="16" name="TextBox 15">
            <a:extLst>
              <a:ext uri="{FF2B5EF4-FFF2-40B4-BE49-F238E27FC236}">
                <a16:creationId xmlns:a16="http://schemas.microsoft.com/office/drawing/2014/main" id="{FD702C8A-8A2B-0E87-1317-FDE43FA1D7E2}"/>
              </a:ext>
            </a:extLst>
          </p:cNvPr>
          <p:cNvSpPr txBox="1"/>
          <p:nvPr/>
        </p:nvSpPr>
        <p:spPr>
          <a:xfrm>
            <a:off x="5800726" y="2620405"/>
            <a:ext cx="6072348" cy="369332"/>
          </a:xfrm>
          <a:prstGeom prst="rect">
            <a:avLst/>
          </a:prstGeom>
          <a:noFill/>
        </p:spPr>
        <p:txBody>
          <a:bodyPr wrap="square" rtlCol="0">
            <a:spAutoFit/>
          </a:bodyPr>
          <a:lstStyle/>
          <a:p>
            <a:pPr algn="ctr"/>
            <a:r>
              <a:rPr lang="it-IT" dirty="0" err="1"/>
              <a:t>HPGe</a:t>
            </a:r>
            <a:r>
              <a:rPr lang="it-IT" dirty="0"/>
              <a:t> </a:t>
            </a:r>
            <a:r>
              <a:rPr lang="it-IT" dirty="0" err="1"/>
              <a:t>spectrum</a:t>
            </a:r>
            <a:r>
              <a:rPr lang="it-IT" dirty="0"/>
              <a:t> in </a:t>
            </a:r>
            <a:r>
              <a:rPr lang="it-IT" dirty="0" err="1"/>
              <a:t>coincidence</a:t>
            </a:r>
            <a:r>
              <a:rPr lang="it-IT" dirty="0"/>
              <a:t> with beta </a:t>
            </a:r>
            <a:r>
              <a:rPr lang="it-IT" dirty="0" err="1"/>
              <a:t>signal</a:t>
            </a:r>
            <a:endParaRPr lang="it-IT" dirty="0"/>
          </a:p>
        </p:txBody>
      </p:sp>
      <p:pic>
        <p:nvPicPr>
          <p:cNvPr id="17" name="Picture 16" descr="A black line with numbers and a person holding a black line&#10;&#10;Description automatically generated with medium confidence">
            <a:extLst>
              <a:ext uri="{FF2B5EF4-FFF2-40B4-BE49-F238E27FC236}">
                <a16:creationId xmlns:a16="http://schemas.microsoft.com/office/drawing/2014/main" id="{09CC3103-609D-550B-2CCD-EF55C9C23CE9}"/>
              </a:ext>
            </a:extLst>
          </p:cNvPr>
          <p:cNvPicPr>
            <a:picLocks noChangeAspect="1"/>
          </p:cNvPicPr>
          <p:nvPr/>
        </p:nvPicPr>
        <p:blipFill>
          <a:blip r:embed="rId5">
            <a:extLst>
              <a:ext uri="{28A0092B-C50C-407E-A947-70E740481C1C}">
                <a14:useLocalDpi xmlns:a14="http://schemas.microsoft.com/office/drawing/2010/main" val="0"/>
              </a:ext>
            </a:extLst>
          </a:blip>
          <a:srcRect l="38776"/>
          <a:stretch/>
        </p:blipFill>
        <p:spPr>
          <a:xfrm>
            <a:off x="9829111" y="518166"/>
            <a:ext cx="2006948" cy="1013893"/>
          </a:xfrm>
          <a:prstGeom prst="rect">
            <a:avLst/>
          </a:prstGeom>
        </p:spPr>
      </p:pic>
      <p:cxnSp>
        <p:nvCxnSpPr>
          <p:cNvPr id="18" name="Straight Arrow Connector 17">
            <a:extLst>
              <a:ext uri="{FF2B5EF4-FFF2-40B4-BE49-F238E27FC236}">
                <a16:creationId xmlns:a16="http://schemas.microsoft.com/office/drawing/2014/main" id="{9D7AE961-FB56-F692-9C59-9E0330BDABEC}"/>
              </a:ext>
            </a:extLst>
          </p:cNvPr>
          <p:cNvCxnSpPr/>
          <p:nvPr/>
        </p:nvCxnSpPr>
        <p:spPr>
          <a:xfrm flipH="1">
            <a:off x="9335988" y="903188"/>
            <a:ext cx="453224" cy="3101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7E5894-FA97-AE59-0891-F82EAE2DB3E7}"/>
              </a:ext>
            </a:extLst>
          </p:cNvPr>
          <p:cNvCxnSpPr>
            <a:cxnSpLocks/>
          </p:cNvCxnSpPr>
          <p:nvPr/>
        </p:nvCxnSpPr>
        <p:spPr>
          <a:xfrm>
            <a:off x="3356524" y="3237692"/>
            <a:ext cx="344742" cy="322140"/>
          </a:xfrm>
          <a:prstGeom prst="line">
            <a:avLst/>
          </a:prstGeom>
          <a:ln w="76200" cap="flat" cmpd="sng" algn="ctr">
            <a:solidFill>
              <a:srgbClr val="FF0000"/>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28E611EA-E480-2675-5F58-D0774B6DCFBD}"/>
              </a:ext>
            </a:extLst>
          </p:cNvPr>
          <p:cNvCxnSpPr>
            <a:cxnSpLocks/>
          </p:cNvCxnSpPr>
          <p:nvPr/>
        </p:nvCxnSpPr>
        <p:spPr>
          <a:xfrm flipH="1" flipV="1">
            <a:off x="2663687" y="2544417"/>
            <a:ext cx="307808" cy="327869"/>
          </a:xfrm>
          <a:prstGeom prst="line">
            <a:avLst/>
          </a:prstGeom>
          <a:ln w="76200" cap="flat" cmpd="sng" algn="ctr">
            <a:solidFill>
              <a:srgbClr val="FF0000"/>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5969CE47-46BD-B6F2-56A9-441357C4FD14}"/>
              </a:ext>
            </a:extLst>
          </p:cNvPr>
          <p:cNvCxnSpPr>
            <a:cxnSpLocks/>
          </p:cNvCxnSpPr>
          <p:nvPr/>
        </p:nvCxnSpPr>
        <p:spPr>
          <a:xfrm flipH="1">
            <a:off x="9296089" y="903188"/>
            <a:ext cx="493123" cy="4848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DB1B1DC-4182-166D-719D-9C9607A93CD2}"/>
              </a:ext>
            </a:extLst>
          </p:cNvPr>
          <p:cNvCxnSpPr>
            <a:cxnSpLocks/>
          </p:cNvCxnSpPr>
          <p:nvPr/>
        </p:nvCxnSpPr>
        <p:spPr>
          <a:xfrm flipH="1">
            <a:off x="9092645" y="903188"/>
            <a:ext cx="696567" cy="9248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Segnaposto piè di pagina 3">
            <a:extLst>
              <a:ext uri="{FF2B5EF4-FFF2-40B4-BE49-F238E27FC236}">
                <a16:creationId xmlns:a16="http://schemas.microsoft.com/office/drawing/2014/main" id="{DA8FF5C6-5080-753C-36E6-9EA0EF950D01}"/>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1377708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1B6C7-1740-6EDE-2996-6D2A322C5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C24A3-2E45-AE49-6B33-1B80B8460D8F}"/>
              </a:ext>
            </a:extLst>
          </p:cNvPr>
          <p:cNvSpPr>
            <a:spLocks noGrp="1"/>
          </p:cNvSpPr>
          <p:nvPr>
            <p:ph type="title"/>
          </p:nvPr>
        </p:nvSpPr>
        <p:spPr>
          <a:xfrm>
            <a:off x="66675" y="148852"/>
            <a:ext cx="6235044" cy="362844"/>
          </a:xfrm>
        </p:spPr>
        <p:txBody>
          <a:bodyPr>
            <a:normAutofit fontScale="90000"/>
          </a:bodyPr>
          <a:lstStyle/>
          <a:p>
            <a:r>
              <a:rPr lang="en-GB" dirty="0"/>
              <a:t>Phase 2B: RIB commissioning of the ISOL machine</a:t>
            </a:r>
          </a:p>
        </p:txBody>
      </p:sp>
      <p:grpSp>
        <p:nvGrpSpPr>
          <p:cNvPr id="32" name="Group 31">
            <a:extLst>
              <a:ext uri="{FF2B5EF4-FFF2-40B4-BE49-F238E27FC236}">
                <a16:creationId xmlns:a16="http://schemas.microsoft.com/office/drawing/2014/main" id="{FE618D7C-493C-716E-DE46-29220F67D275}"/>
              </a:ext>
            </a:extLst>
          </p:cNvPr>
          <p:cNvGrpSpPr/>
          <p:nvPr/>
        </p:nvGrpSpPr>
        <p:grpSpPr>
          <a:xfrm>
            <a:off x="257781" y="751661"/>
            <a:ext cx="5725029" cy="5396631"/>
            <a:chOff x="257781" y="751661"/>
            <a:chExt cx="5725029" cy="5396631"/>
          </a:xfrm>
        </p:grpSpPr>
        <p:pic>
          <p:nvPicPr>
            <p:cNvPr id="5" name="Picture 4" descr="A blueprint of a building&#10;&#10;Description automatically generated">
              <a:extLst>
                <a:ext uri="{FF2B5EF4-FFF2-40B4-BE49-F238E27FC236}">
                  <a16:creationId xmlns:a16="http://schemas.microsoft.com/office/drawing/2014/main" id="{8E577604-BD78-3255-C3F9-6D391BD77A3D}"/>
                </a:ext>
              </a:extLst>
            </p:cNvPr>
            <p:cNvPicPr>
              <a:picLocks noChangeAspect="1"/>
            </p:cNvPicPr>
            <p:nvPr/>
          </p:nvPicPr>
          <p:blipFill rotWithShape="1">
            <a:blip r:embed="rId2">
              <a:extLst>
                <a:ext uri="{28A0092B-C50C-407E-A947-70E740481C1C}">
                  <a14:useLocalDpi xmlns:a14="http://schemas.microsoft.com/office/drawing/2010/main" val="0"/>
                </a:ext>
              </a:extLst>
            </a:blip>
            <a:srcRect l="59960" b="9606"/>
            <a:stretch/>
          </p:blipFill>
          <p:spPr>
            <a:xfrm>
              <a:off x="257781" y="751661"/>
              <a:ext cx="5648829" cy="5150996"/>
            </a:xfrm>
            <a:prstGeom prst="rect">
              <a:avLst/>
            </a:prstGeom>
          </p:spPr>
        </p:pic>
        <p:sp>
          <p:nvSpPr>
            <p:cNvPr id="6" name="Rectangle 5">
              <a:extLst>
                <a:ext uri="{FF2B5EF4-FFF2-40B4-BE49-F238E27FC236}">
                  <a16:creationId xmlns:a16="http://schemas.microsoft.com/office/drawing/2014/main" id="{31B3A670-4C77-5D6F-8960-55002B13E89E}"/>
                </a:ext>
              </a:extLst>
            </p:cNvPr>
            <p:cNvSpPr/>
            <p:nvPr/>
          </p:nvSpPr>
          <p:spPr>
            <a:xfrm>
              <a:off x="2117027" y="2438980"/>
              <a:ext cx="628650" cy="6381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289213D-E831-C21C-EA6B-650A6223320E}"/>
                </a:ext>
              </a:extLst>
            </p:cNvPr>
            <p:cNvSpPr txBox="1"/>
            <p:nvPr/>
          </p:nvSpPr>
          <p:spPr>
            <a:xfrm>
              <a:off x="2117027" y="2117429"/>
              <a:ext cx="628650" cy="276999"/>
            </a:xfrm>
            <a:prstGeom prst="rect">
              <a:avLst/>
            </a:prstGeom>
            <a:solidFill>
              <a:schemeClr val="bg1"/>
            </a:solidFill>
            <a:ln>
              <a:solidFill>
                <a:schemeClr val="tx1"/>
              </a:solidFill>
            </a:ln>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TIS</a:t>
              </a:r>
            </a:p>
          </p:txBody>
        </p:sp>
        <p:cxnSp>
          <p:nvCxnSpPr>
            <p:cNvPr id="8" name="Straight Connector 7">
              <a:extLst>
                <a:ext uri="{FF2B5EF4-FFF2-40B4-BE49-F238E27FC236}">
                  <a16:creationId xmlns:a16="http://schemas.microsoft.com/office/drawing/2014/main" id="{13AE80ED-B0BB-145D-3143-04598B2DE505}"/>
                </a:ext>
              </a:extLst>
            </p:cNvPr>
            <p:cNvCxnSpPr>
              <a:cxnSpLocks/>
            </p:cNvCxnSpPr>
            <p:nvPr/>
          </p:nvCxnSpPr>
          <p:spPr>
            <a:xfrm>
              <a:off x="3515129" y="3011766"/>
              <a:ext cx="0" cy="214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2B40198-090E-BC7C-D6AC-83BE2ED02460}"/>
                </a:ext>
              </a:extLst>
            </p:cNvPr>
            <p:cNvCxnSpPr>
              <a:cxnSpLocks/>
            </p:cNvCxnSpPr>
            <p:nvPr/>
          </p:nvCxnSpPr>
          <p:spPr>
            <a:xfrm>
              <a:off x="3029628" y="2566112"/>
              <a:ext cx="488303" cy="48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4285F77-5615-23BC-D348-0E2DE50B55F6}"/>
                </a:ext>
              </a:extLst>
            </p:cNvPr>
            <p:cNvCxnSpPr>
              <a:cxnSpLocks/>
            </p:cNvCxnSpPr>
            <p:nvPr/>
          </p:nvCxnSpPr>
          <p:spPr>
            <a:xfrm flipV="1">
              <a:off x="2430113" y="2597291"/>
              <a:ext cx="652321" cy="46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4">
              <a:extLst>
                <a:ext uri="{FF2B5EF4-FFF2-40B4-BE49-F238E27FC236}">
                  <a16:creationId xmlns:a16="http://schemas.microsoft.com/office/drawing/2014/main" id="{AB421DE8-9AE6-1315-1ED1-1111266B4ACD}"/>
                </a:ext>
              </a:extLst>
            </p:cNvPr>
            <p:cNvSpPr txBox="1"/>
            <p:nvPr/>
          </p:nvSpPr>
          <p:spPr>
            <a:xfrm>
              <a:off x="889730" y="1998931"/>
              <a:ext cx="1085322" cy="491271"/>
            </a:xfrm>
            <a:prstGeom prst="rect">
              <a:avLst/>
            </a:prstGeom>
            <a:solidFill>
              <a:srgbClr val="FF00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Phase 2a</a:t>
              </a:r>
            </a:p>
          </p:txBody>
        </p:sp>
        <p:cxnSp>
          <p:nvCxnSpPr>
            <p:cNvPr id="12" name="Straight Connector 11">
              <a:extLst>
                <a:ext uri="{FF2B5EF4-FFF2-40B4-BE49-F238E27FC236}">
                  <a16:creationId xmlns:a16="http://schemas.microsoft.com/office/drawing/2014/main" id="{340B74D6-8F7B-8C5B-C761-369BBD8F1AED}"/>
                </a:ext>
              </a:extLst>
            </p:cNvPr>
            <p:cNvCxnSpPr>
              <a:cxnSpLocks/>
            </p:cNvCxnSpPr>
            <p:nvPr/>
          </p:nvCxnSpPr>
          <p:spPr>
            <a:xfrm flipH="1">
              <a:off x="2405361" y="2582063"/>
              <a:ext cx="777" cy="731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A366F83-B776-01A2-374E-A4B3A1229275}"/>
                </a:ext>
              </a:extLst>
            </p:cNvPr>
            <p:cNvSpPr/>
            <p:nvPr/>
          </p:nvSpPr>
          <p:spPr>
            <a:xfrm>
              <a:off x="4381473" y="5691116"/>
              <a:ext cx="1601337" cy="4325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4">
              <a:extLst>
                <a:ext uri="{FF2B5EF4-FFF2-40B4-BE49-F238E27FC236}">
                  <a16:creationId xmlns:a16="http://schemas.microsoft.com/office/drawing/2014/main" id="{9B8C92F2-7173-FC16-9FE0-C7FCE46EB607}"/>
                </a:ext>
              </a:extLst>
            </p:cNvPr>
            <p:cNvSpPr txBox="1"/>
            <p:nvPr/>
          </p:nvSpPr>
          <p:spPr>
            <a:xfrm>
              <a:off x="2431963" y="5657021"/>
              <a:ext cx="2399605" cy="491271"/>
            </a:xfrm>
            <a:prstGeom prst="rect">
              <a:avLst/>
            </a:prstGeom>
            <a:solidFill>
              <a:srgbClr val="FF000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 11/2024</a:t>
              </a:r>
            </a:p>
          </p:txBody>
        </p:sp>
        <p:pic>
          <p:nvPicPr>
            <p:cNvPr id="28" name="Picture 27">
              <a:extLst>
                <a:ext uri="{FF2B5EF4-FFF2-40B4-BE49-F238E27FC236}">
                  <a16:creationId xmlns:a16="http://schemas.microsoft.com/office/drawing/2014/main" id="{3F3328F9-AAC0-E466-7376-6DDF708B7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166" y="3077152"/>
              <a:ext cx="1666214" cy="2221618"/>
            </a:xfrm>
            <a:prstGeom prst="rect">
              <a:avLst/>
            </a:prstGeom>
            <a:ln w="9525">
              <a:solidFill>
                <a:srgbClr val="FF0000"/>
              </a:solidFill>
            </a:ln>
            <a:effectLst>
              <a:outerShdw blurRad="292100" dist="139700" dir="2700000" algn="tl" rotWithShape="0">
                <a:srgbClr val="333333">
                  <a:alpha val="65000"/>
                </a:srgbClr>
              </a:outerShdw>
            </a:effectLst>
          </p:spPr>
        </p:pic>
        <p:cxnSp>
          <p:nvCxnSpPr>
            <p:cNvPr id="29" name="Straight Arrow Connector 28">
              <a:extLst>
                <a:ext uri="{FF2B5EF4-FFF2-40B4-BE49-F238E27FC236}">
                  <a16:creationId xmlns:a16="http://schemas.microsoft.com/office/drawing/2014/main" id="{764A0858-A767-CFE1-8536-C97EC7E9240D}"/>
                </a:ext>
              </a:extLst>
            </p:cNvPr>
            <p:cNvCxnSpPr>
              <a:cxnSpLocks/>
              <a:stCxn id="28" idx="1"/>
            </p:cNvCxnSpPr>
            <p:nvPr/>
          </p:nvCxnSpPr>
          <p:spPr>
            <a:xfrm flipH="1" flipV="1">
              <a:off x="2458220" y="3351889"/>
              <a:ext cx="1604946" cy="836072"/>
            </a:xfrm>
            <a:prstGeom prst="straightConnector1">
              <a:avLst/>
            </a:prstGeom>
            <a:ln w="9525">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4AC3E4A-2918-73CE-7334-DC1EDBAFFE57}"/>
                </a:ext>
              </a:extLst>
            </p:cNvPr>
            <p:cNvCxnSpPr>
              <a:cxnSpLocks/>
            </p:cNvCxnSpPr>
            <p:nvPr/>
          </p:nvCxnSpPr>
          <p:spPr>
            <a:xfrm flipH="1" flipV="1">
              <a:off x="4743585" y="4243264"/>
              <a:ext cx="976609" cy="192342"/>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A17853D0-9B10-D59C-D5CF-E50DEF182652}"/>
                </a:ext>
              </a:extLst>
            </p:cNvPr>
            <p:cNvSpPr txBox="1"/>
            <p:nvPr/>
          </p:nvSpPr>
          <p:spPr>
            <a:xfrm rot="656872">
              <a:off x="5004013" y="3957129"/>
              <a:ext cx="679094" cy="461665"/>
            </a:xfrm>
            <a:prstGeom prst="rect">
              <a:avLst/>
            </a:prstGeom>
            <a:noFill/>
          </p:spPr>
          <p:txBody>
            <a:bodyPr wrap="square" rtlCol="0">
              <a:spAutoFit/>
            </a:bodyPr>
            <a:lstStyle/>
            <a:p>
              <a:r>
                <a:rPr lang="it-IT" sz="2400" b="1" dirty="0">
                  <a:solidFill>
                    <a:srgbClr val="FF0000"/>
                  </a:solidFill>
                  <a:effectLst>
                    <a:outerShdw blurRad="38100" dist="38100" dir="2700000" algn="tl">
                      <a:srgbClr val="000000">
                        <a:alpha val="43137"/>
                      </a:srgbClr>
                    </a:outerShdw>
                  </a:effectLst>
                </a:rPr>
                <a:t>RIB</a:t>
              </a:r>
            </a:p>
          </p:txBody>
        </p:sp>
      </p:grpSp>
      <p:grpSp>
        <p:nvGrpSpPr>
          <p:cNvPr id="33" name="Group 32">
            <a:extLst>
              <a:ext uri="{FF2B5EF4-FFF2-40B4-BE49-F238E27FC236}">
                <a16:creationId xmlns:a16="http://schemas.microsoft.com/office/drawing/2014/main" id="{3C01804C-AFC4-49D5-4515-00F3C42B35A0}"/>
              </a:ext>
            </a:extLst>
          </p:cNvPr>
          <p:cNvGrpSpPr/>
          <p:nvPr/>
        </p:nvGrpSpPr>
        <p:grpSpPr>
          <a:xfrm>
            <a:off x="6301719" y="734322"/>
            <a:ext cx="5862985" cy="5451715"/>
            <a:chOff x="6301719" y="734322"/>
            <a:chExt cx="5862985" cy="5451715"/>
          </a:xfrm>
        </p:grpSpPr>
        <p:pic>
          <p:nvPicPr>
            <p:cNvPr id="13" name="Picture 12" descr="A blueprint of a building&#10;&#10;Description automatically generated">
              <a:extLst>
                <a:ext uri="{FF2B5EF4-FFF2-40B4-BE49-F238E27FC236}">
                  <a16:creationId xmlns:a16="http://schemas.microsoft.com/office/drawing/2014/main" id="{76F06A99-4358-339F-43A8-D92A6A6E1C6C}"/>
                </a:ext>
              </a:extLst>
            </p:cNvPr>
            <p:cNvPicPr>
              <a:picLocks noChangeAspect="1"/>
            </p:cNvPicPr>
            <p:nvPr/>
          </p:nvPicPr>
          <p:blipFill rotWithShape="1">
            <a:blip r:embed="rId2">
              <a:extLst>
                <a:ext uri="{28A0092B-C50C-407E-A947-70E740481C1C}">
                  <a14:useLocalDpi xmlns:a14="http://schemas.microsoft.com/office/drawing/2010/main" val="0"/>
                </a:ext>
              </a:extLst>
            </a:blip>
            <a:srcRect l="59960" b="9606"/>
            <a:stretch/>
          </p:blipFill>
          <p:spPr>
            <a:xfrm>
              <a:off x="6301719" y="734322"/>
              <a:ext cx="5648829" cy="5150996"/>
            </a:xfrm>
            <a:prstGeom prst="rect">
              <a:avLst/>
            </a:prstGeom>
          </p:spPr>
        </p:pic>
        <p:sp>
          <p:nvSpPr>
            <p:cNvPr id="14" name="Rectangle 13">
              <a:extLst>
                <a:ext uri="{FF2B5EF4-FFF2-40B4-BE49-F238E27FC236}">
                  <a16:creationId xmlns:a16="http://schemas.microsoft.com/office/drawing/2014/main" id="{B9902E97-0BB1-828C-7D64-C61B99691809}"/>
                </a:ext>
              </a:extLst>
            </p:cNvPr>
            <p:cNvSpPr/>
            <p:nvPr/>
          </p:nvSpPr>
          <p:spPr>
            <a:xfrm>
              <a:off x="8160965" y="2421641"/>
              <a:ext cx="628650" cy="6381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38B71BA-C7CE-9666-FE9E-0A2EC7125EB9}"/>
                </a:ext>
              </a:extLst>
            </p:cNvPr>
            <p:cNvSpPr txBox="1"/>
            <p:nvPr/>
          </p:nvSpPr>
          <p:spPr>
            <a:xfrm>
              <a:off x="8160965" y="2100090"/>
              <a:ext cx="628650" cy="276999"/>
            </a:xfrm>
            <a:prstGeom prst="rect">
              <a:avLst/>
            </a:prstGeom>
            <a:solidFill>
              <a:schemeClr val="bg1"/>
            </a:solidFill>
            <a:ln>
              <a:solidFill>
                <a:schemeClr val="tx1"/>
              </a:solidFill>
            </a:ln>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TIS</a:t>
              </a:r>
            </a:p>
          </p:txBody>
        </p:sp>
        <p:cxnSp>
          <p:nvCxnSpPr>
            <p:cNvPr id="16" name="Straight Connector 15">
              <a:extLst>
                <a:ext uri="{FF2B5EF4-FFF2-40B4-BE49-F238E27FC236}">
                  <a16:creationId xmlns:a16="http://schemas.microsoft.com/office/drawing/2014/main" id="{4782E0F2-4FED-E55F-7152-E75FAD3F9D86}"/>
                </a:ext>
              </a:extLst>
            </p:cNvPr>
            <p:cNvCxnSpPr>
              <a:cxnSpLocks/>
            </p:cNvCxnSpPr>
            <p:nvPr/>
          </p:nvCxnSpPr>
          <p:spPr>
            <a:xfrm>
              <a:off x="9559067" y="2994427"/>
              <a:ext cx="0" cy="214144"/>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BBC998-76E5-7B89-6639-7D8664D66AC6}"/>
                </a:ext>
              </a:extLst>
            </p:cNvPr>
            <p:cNvCxnSpPr>
              <a:cxnSpLocks/>
            </p:cNvCxnSpPr>
            <p:nvPr/>
          </p:nvCxnSpPr>
          <p:spPr>
            <a:xfrm>
              <a:off x="9073566" y="2548773"/>
              <a:ext cx="488303" cy="481588"/>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B7E541-BC40-E066-7BFD-3B7604DD559A}"/>
                </a:ext>
              </a:extLst>
            </p:cNvPr>
            <p:cNvCxnSpPr>
              <a:cxnSpLocks/>
            </p:cNvCxnSpPr>
            <p:nvPr/>
          </p:nvCxnSpPr>
          <p:spPr>
            <a:xfrm flipV="1">
              <a:off x="8474051" y="2579952"/>
              <a:ext cx="652321" cy="4681"/>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19" name="Rectangle: Rounded Corners 4">
              <a:extLst>
                <a:ext uri="{FF2B5EF4-FFF2-40B4-BE49-F238E27FC236}">
                  <a16:creationId xmlns:a16="http://schemas.microsoft.com/office/drawing/2014/main" id="{3E27CF9D-6A3E-FF03-233B-611368FC4A3E}"/>
                </a:ext>
              </a:extLst>
            </p:cNvPr>
            <p:cNvSpPr txBox="1"/>
            <p:nvPr/>
          </p:nvSpPr>
          <p:spPr>
            <a:xfrm>
              <a:off x="6897761" y="1981592"/>
              <a:ext cx="1121229" cy="491271"/>
            </a:xfrm>
            <a:prstGeom prst="rect">
              <a:avLst/>
            </a:prstGeom>
            <a:solidFill>
              <a:srgbClr val="FF99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Phase 2b</a:t>
              </a:r>
            </a:p>
          </p:txBody>
        </p:sp>
        <p:cxnSp>
          <p:nvCxnSpPr>
            <p:cNvPr id="20" name="Straight Connector 19">
              <a:extLst>
                <a:ext uri="{FF2B5EF4-FFF2-40B4-BE49-F238E27FC236}">
                  <a16:creationId xmlns:a16="http://schemas.microsoft.com/office/drawing/2014/main" id="{6713BC7A-C7A0-9468-7DCD-26CB6BE64B6F}"/>
                </a:ext>
              </a:extLst>
            </p:cNvPr>
            <p:cNvCxnSpPr>
              <a:cxnSpLocks/>
            </p:cNvCxnSpPr>
            <p:nvPr/>
          </p:nvCxnSpPr>
          <p:spPr>
            <a:xfrm>
              <a:off x="8450076" y="2564724"/>
              <a:ext cx="0" cy="895455"/>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8B6BBD-6018-39EB-8FD1-0500D56950A6}"/>
                </a:ext>
              </a:extLst>
            </p:cNvPr>
            <p:cNvCxnSpPr>
              <a:cxnSpLocks/>
            </p:cNvCxnSpPr>
            <p:nvPr/>
          </p:nvCxnSpPr>
          <p:spPr>
            <a:xfrm flipH="1">
              <a:off x="7413758" y="3460179"/>
              <a:ext cx="1060293"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9A8073-2444-7186-52BD-5AFB53E58D76}"/>
                </a:ext>
              </a:extLst>
            </p:cNvPr>
            <p:cNvCxnSpPr>
              <a:cxnSpLocks/>
            </p:cNvCxnSpPr>
            <p:nvPr/>
          </p:nvCxnSpPr>
          <p:spPr>
            <a:xfrm flipH="1">
              <a:off x="7413758" y="3720133"/>
              <a:ext cx="25789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8BD58CE-168A-0EC8-3057-A8CBAC61E8D1}"/>
                </a:ext>
              </a:extLst>
            </p:cNvPr>
            <p:cNvCxnSpPr>
              <a:cxnSpLocks/>
            </p:cNvCxnSpPr>
            <p:nvPr/>
          </p:nvCxnSpPr>
          <p:spPr>
            <a:xfrm>
              <a:off x="7413758" y="3429000"/>
              <a:ext cx="0" cy="312653"/>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635C1FD-DBCE-3A2B-A60D-B17D92EFF88F}"/>
                </a:ext>
              </a:extLst>
            </p:cNvPr>
            <p:cNvSpPr/>
            <p:nvPr/>
          </p:nvSpPr>
          <p:spPr>
            <a:xfrm>
              <a:off x="10563367" y="5691116"/>
              <a:ext cx="1601337" cy="4325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4">
              <a:extLst>
                <a:ext uri="{FF2B5EF4-FFF2-40B4-BE49-F238E27FC236}">
                  <a16:creationId xmlns:a16="http://schemas.microsoft.com/office/drawing/2014/main" id="{D2A6A910-F59F-4F0E-AB1E-6AB825E97960}"/>
                </a:ext>
              </a:extLst>
            </p:cNvPr>
            <p:cNvSpPr txBox="1"/>
            <p:nvPr/>
          </p:nvSpPr>
          <p:spPr>
            <a:xfrm>
              <a:off x="8474051" y="5694766"/>
              <a:ext cx="2399605" cy="491271"/>
            </a:xfrm>
            <a:prstGeom prst="rect">
              <a:avLst/>
            </a:prstGeom>
            <a:solidFill>
              <a:srgbClr val="FF990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 04/2025</a:t>
              </a:r>
            </a:p>
          </p:txBody>
        </p:sp>
        <p:pic>
          <p:nvPicPr>
            <p:cNvPr id="37" name="Immagine 4">
              <a:extLst>
                <a:ext uri="{FF2B5EF4-FFF2-40B4-BE49-F238E27FC236}">
                  <a16:creationId xmlns:a16="http://schemas.microsoft.com/office/drawing/2014/main" id="{711A4DDA-AA56-38D0-8EC5-0AD5FE874140}"/>
                </a:ext>
              </a:extLst>
            </p:cNvPr>
            <p:cNvPicPr>
              <a:picLocks noChangeAspect="1"/>
            </p:cNvPicPr>
            <p:nvPr/>
          </p:nvPicPr>
          <p:blipFill>
            <a:blip r:embed="rId4"/>
            <a:stretch>
              <a:fillRect/>
            </a:stretch>
          </p:blipFill>
          <p:spPr>
            <a:xfrm rot="5400000" flipV="1">
              <a:off x="9841906" y="3378457"/>
              <a:ext cx="2176418" cy="1654515"/>
            </a:xfrm>
            <a:prstGeom prst="rect">
              <a:avLst/>
            </a:prstGeom>
            <a:ln>
              <a:solidFill>
                <a:srgbClr val="FF9900"/>
              </a:solidFill>
            </a:ln>
          </p:spPr>
        </p:pic>
        <p:cxnSp>
          <p:nvCxnSpPr>
            <p:cNvPr id="38" name="Straight Arrow Connector 37">
              <a:extLst>
                <a:ext uri="{FF2B5EF4-FFF2-40B4-BE49-F238E27FC236}">
                  <a16:creationId xmlns:a16="http://schemas.microsoft.com/office/drawing/2014/main" id="{C149CFDA-ADF4-C0ED-8B9E-856D28FFCA6A}"/>
                </a:ext>
              </a:extLst>
            </p:cNvPr>
            <p:cNvCxnSpPr>
              <a:cxnSpLocks/>
            </p:cNvCxnSpPr>
            <p:nvPr/>
          </p:nvCxnSpPr>
          <p:spPr>
            <a:xfrm flipH="1">
              <a:off x="7698929" y="3700685"/>
              <a:ext cx="2403928" cy="21335"/>
            </a:xfrm>
            <a:prstGeom prst="straightConnector1">
              <a:avLst/>
            </a:prstGeom>
            <a:ln w="9525">
              <a:solidFill>
                <a:srgbClr val="FF99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CB05719-0997-A83C-9927-A68E6057CA70}"/>
                </a:ext>
              </a:extLst>
            </p:cNvPr>
            <p:cNvCxnSpPr>
              <a:cxnSpLocks/>
            </p:cNvCxnSpPr>
            <p:nvPr/>
          </p:nvCxnSpPr>
          <p:spPr>
            <a:xfrm>
              <a:off x="10102857" y="4243264"/>
              <a:ext cx="648448" cy="0"/>
            </a:xfrm>
            <a:prstGeom prst="straightConnector1">
              <a:avLst/>
            </a:prstGeom>
            <a:ln w="28575">
              <a:solidFill>
                <a:srgbClr val="FF99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8DFBAC3-6A18-2AAF-4F6F-DB943410B9DF}"/>
                </a:ext>
              </a:extLst>
            </p:cNvPr>
            <p:cNvSpPr txBox="1"/>
            <p:nvPr/>
          </p:nvSpPr>
          <p:spPr>
            <a:xfrm>
              <a:off x="10048481" y="3862653"/>
              <a:ext cx="679094" cy="461665"/>
            </a:xfrm>
            <a:prstGeom prst="rect">
              <a:avLst/>
            </a:prstGeom>
            <a:noFill/>
            <a:ln>
              <a:noFill/>
            </a:ln>
          </p:spPr>
          <p:txBody>
            <a:bodyPr wrap="square" rtlCol="0">
              <a:spAutoFit/>
            </a:bodyPr>
            <a:lstStyle/>
            <a:p>
              <a:r>
                <a:rPr lang="it-IT" sz="2400" b="1" dirty="0">
                  <a:solidFill>
                    <a:srgbClr val="FF9900"/>
                  </a:solidFill>
                  <a:effectLst>
                    <a:outerShdw blurRad="38100" dist="38100" dir="2700000" algn="tl">
                      <a:srgbClr val="000000">
                        <a:alpha val="43137"/>
                      </a:srgbClr>
                    </a:outerShdw>
                  </a:effectLst>
                </a:rPr>
                <a:t>RIB</a:t>
              </a:r>
            </a:p>
          </p:txBody>
        </p:sp>
      </p:grpSp>
      <p:sp>
        <p:nvSpPr>
          <p:cNvPr id="34" name="Segnaposto piè di pagina 3">
            <a:extLst>
              <a:ext uri="{FF2B5EF4-FFF2-40B4-BE49-F238E27FC236}">
                <a16:creationId xmlns:a16="http://schemas.microsoft.com/office/drawing/2014/main" id="{75CD9CD4-0741-4B82-7E14-304579AB0403}"/>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295769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1.66667E-6 3.7037E-7 L -0.26653 3.7037E-7 " pathEditMode="relative" rAng="0" ptsTypes="AA">
                                      <p:cBhvr>
                                        <p:cTn id="9" dur="1000" fill="hold"/>
                                        <p:tgtEl>
                                          <p:spTgt spid="33"/>
                                        </p:tgtEl>
                                        <p:attrNameLst>
                                          <p:attrName>ppt_x</p:attrName>
                                          <p:attrName>ppt_y</p:attrName>
                                        </p:attrNameLst>
                                      </p:cBhvr>
                                      <p:rCtr x="-13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33B21-9411-CD36-421D-214717D0C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6828D-7EBD-860C-5DB8-4E2A4381F945}"/>
              </a:ext>
            </a:extLst>
          </p:cNvPr>
          <p:cNvSpPr>
            <a:spLocks noGrp="1"/>
          </p:cNvSpPr>
          <p:nvPr>
            <p:ph type="title"/>
          </p:nvPr>
        </p:nvSpPr>
        <p:spPr>
          <a:xfrm>
            <a:off x="66674" y="148852"/>
            <a:ext cx="8347752" cy="362844"/>
          </a:xfrm>
        </p:spPr>
        <p:txBody>
          <a:bodyPr>
            <a:normAutofit fontScale="90000"/>
          </a:bodyPr>
          <a:lstStyle/>
          <a:p>
            <a:r>
              <a:rPr lang="it-IT" dirty="0" err="1"/>
              <a:t>Phase</a:t>
            </a:r>
            <a:r>
              <a:rPr lang="it-IT" dirty="0"/>
              <a:t> 2B: LERIB (Low Energy </a:t>
            </a:r>
            <a:r>
              <a:rPr lang="it-IT" dirty="0" err="1"/>
              <a:t>Radioactive</a:t>
            </a:r>
            <a:r>
              <a:rPr lang="it-IT" dirty="0"/>
              <a:t> Ion Beam) </a:t>
            </a:r>
            <a:r>
              <a:rPr lang="it-IT" dirty="0" err="1"/>
              <a:t>transport</a:t>
            </a:r>
            <a:r>
              <a:rPr lang="it-IT" dirty="0"/>
              <a:t> line </a:t>
            </a:r>
            <a:endParaRPr lang="en-GB" dirty="0"/>
          </a:p>
        </p:txBody>
      </p:sp>
      <p:grpSp>
        <p:nvGrpSpPr>
          <p:cNvPr id="25" name="Group 24">
            <a:extLst>
              <a:ext uri="{FF2B5EF4-FFF2-40B4-BE49-F238E27FC236}">
                <a16:creationId xmlns:a16="http://schemas.microsoft.com/office/drawing/2014/main" id="{87B772BA-A2F0-2EE1-96F6-4904D2EAAA5A}"/>
              </a:ext>
            </a:extLst>
          </p:cNvPr>
          <p:cNvGrpSpPr/>
          <p:nvPr/>
        </p:nvGrpSpPr>
        <p:grpSpPr>
          <a:xfrm>
            <a:off x="99956" y="3649508"/>
            <a:ext cx="3107137" cy="2175723"/>
            <a:chOff x="3439996" y="3815172"/>
            <a:chExt cx="3107137" cy="2175723"/>
          </a:xfrm>
        </p:grpSpPr>
        <p:pic>
          <p:nvPicPr>
            <p:cNvPr id="11" name="Picture 10">
              <a:extLst>
                <a:ext uri="{FF2B5EF4-FFF2-40B4-BE49-F238E27FC236}">
                  <a16:creationId xmlns:a16="http://schemas.microsoft.com/office/drawing/2014/main" id="{2B279341-9FAA-83FA-4B02-B19C315618D5}"/>
                </a:ext>
              </a:extLst>
            </p:cNvPr>
            <p:cNvPicPr>
              <a:picLocks noChangeAspect="1"/>
            </p:cNvPicPr>
            <p:nvPr/>
          </p:nvPicPr>
          <p:blipFill>
            <a:blip r:embed="rId2"/>
            <a:stretch>
              <a:fillRect/>
            </a:stretch>
          </p:blipFill>
          <p:spPr>
            <a:xfrm>
              <a:off x="3506671" y="3815172"/>
              <a:ext cx="3040462" cy="2119313"/>
            </a:xfrm>
            <a:prstGeom prst="rect">
              <a:avLst/>
            </a:prstGeom>
            <a:ln>
              <a:solidFill>
                <a:schemeClr val="tx1"/>
              </a:solidFill>
            </a:ln>
          </p:spPr>
        </p:pic>
        <p:sp>
          <p:nvSpPr>
            <p:cNvPr id="15" name="TextBox 14">
              <a:extLst>
                <a:ext uri="{FF2B5EF4-FFF2-40B4-BE49-F238E27FC236}">
                  <a16:creationId xmlns:a16="http://schemas.microsoft.com/office/drawing/2014/main" id="{6EF06F57-4F52-2C5D-FE06-7F4747244A1A}"/>
                </a:ext>
              </a:extLst>
            </p:cNvPr>
            <p:cNvSpPr txBox="1"/>
            <p:nvPr/>
          </p:nvSpPr>
          <p:spPr>
            <a:xfrm>
              <a:off x="3439996" y="5664260"/>
              <a:ext cx="1973889" cy="326635"/>
            </a:xfrm>
            <a:prstGeom prst="rect">
              <a:avLst/>
            </a:prstGeom>
            <a:noFill/>
            <a:ln>
              <a:noFill/>
            </a:ln>
          </p:spPr>
          <p:txBody>
            <a:bodyPr wrap="square" rtlCol="0">
              <a:spAutoFit/>
            </a:bodyPr>
            <a:lstStyle/>
            <a:p>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June 2024</a:t>
              </a:r>
            </a:p>
          </p:txBody>
        </p:sp>
      </p:grpSp>
      <p:grpSp>
        <p:nvGrpSpPr>
          <p:cNvPr id="24" name="Group 23">
            <a:extLst>
              <a:ext uri="{FF2B5EF4-FFF2-40B4-BE49-F238E27FC236}">
                <a16:creationId xmlns:a16="http://schemas.microsoft.com/office/drawing/2014/main" id="{CFAD279B-E974-6376-1240-CCAA039546F5}"/>
              </a:ext>
            </a:extLst>
          </p:cNvPr>
          <p:cNvGrpSpPr/>
          <p:nvPr/>
        </p:nvGrpSpPr>
        <p:grpSpPr>
          <a:xfrm>
            <a:off x="2681163" y="3648938"/>
            <a:ext cx="4066298" cy="2157247"/>
            <a:chOff x="2480835" y="1502758"/>
            <a:chExt cx="4066298" cy="2157247"/>
          </a:xfrm>
        </p:grpSpPr>
        <p:pic>
          <p:nvPicPr>
            <p:cNvPr id="10" name="Picture 9">
              <a:extLst>
                <a:ext uri="{FF2B5EF4-FFF2-40B4-BE49-F238E27FC236}">
                  <a16:creationId xmlns:a16="http://schemas.microsoft.com/office/drawing/2014/main" id="{9EDBED94-169B-9474-1BAB-D0E9C6C175E0}"/>
                </a:ext>
              </a:extLst>
            </p:cNvPr>
            <p:cNvPicPr>
              <a:picLocks noChangeAspect="1"/>
            </p:cNvPicPr>
            <p:nvPr/>
          </p:nvPicPr>
          <p:blipFill>
            <a:blip r:embed="rId3"/>
            <a:stretch>
              <a:fillRect/>
            </a:stretch>
          </p:blipFill>
          <p:spPr>
            <a:xfrm>
              <a:off x="3506671" y="1502758"/>
              <a:ext cx="3040462" cy="2119314"/>
            </a:xfrm>
            <a:prstGeom prst="rect">
              <a:avLst/>
            </a:prstGeom>
            <a:ln>
              <a:solidFill>
                <a:schemeClr val="tx1"/>
              </a:solidFill>
            </a:ln>
          </p:spPr>
        </p:pic>
        <p:sp>
          <p:nvSpPr>
            <p:cNvPr id="16" name="TextBox 15">
              <a:extLst>
                <a:ext uri="{FF2B5EF4-FFF2-40B4-BE49-F238E27FC236}">
                  <a16:creationId xmlns:a16="http://schemas.microsoft.com/office/drawing/2014/main" id="{FB5E3C1A-C42E-7594-6863-17BE10ADF463}"/>
                </a:ext>
              </a:extLst>
            </p:cNvPr>
            <p:cNvSpPr txBox="1"/>
            <p:nvPr/>
          </p:nvSpPr>
          <p:spPr>
            <a:xfrm>
              <a:off x="2480835" y="3333370"/>
              <a:ext cx="2794577" cy="326635"/>
            </a:xfrm>
            <a:prstGeom prst="rect">
              <a:avLst/>
            </a:prstGeom>
            <a:noFill/>
          </p:spPr>
          <p:txBody>
            <a:bodyPr wrap="square" rtlCol="0">
              <a:spAutoFit/>
            </a:bodyPr>
            <a:lstStyle/>
            <a:p>
              <a:pPr algn="ct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July 2024</a:t>
              </a:r>
            </a:p>
          </p:txBody>
        </p:sp>
      </p:grpSp>
      <p:pic>
        <p:nvPicPr>
          <p:cNvPr id="18" name="Immagine 8">
            <a:extLst>
              <a:ext uri="{FF2B5EF4-FFF2-40B4-BE49-F238E27FC236}">
                <a16:creationId xmlns:a16="http://schemas.microsoft.com/office/drawing/2014/main" id="{F6446948-912C-CFE6-3CB5-42B451B29A1E}"/>
              </a:ext>
            </a:extLst>
          </p:cNvPr>
          <p:cNvPicPr>
            <a:picLocks noChangeAspect="1"/>
          </p:cNvPicPr>
          <p:nvPr/>
        </p:nvPicPr>
        <p:blipFill rotWithShape="1">
          <a:blip r:embed="rId4"/>
          <a:srcRect l="20231" t="3739" r="7317"/>
          <a:stretch/>
        </p:blipFill>
        <p:spPr>
          <a:xfrm>
            <a:off x="7126352" y="1162444"/>
            <a:ext cx="4768969" cy="4413339"/>
          </a:xfrm>
          <a:prstGeom prst="rect">
            <a:avLst/>
          </a:prstGeom>
          <a:ln>
            <a:solidFill>
              <a:srgbClr val="002060"/>
            </a:solidFill>
          </a:ln>
          <a:effectLst/>
        </p:spPr>
      </p:pic>
      <p:grpSp>
        <p:nvGrpSpPr>
          <p:cNvPr id="22" name="Group 21">
            <a:extLst>
              <a:ext uri="{FF2B5EF4-FFF2-40B4-BE49-F238E27FC236}">
                <a16:creationId xmlns:a16="http://schemas.microsoft.com/office/drawing/2014/main" id="{031B226B-E274-C58E-3E70-29B49CCBA1CC}"/>
              </a:ext>
            </a:extLst>
          </p:cNvPr>
          <p:cNvGrpSpPr/>
          <p:nvPr/>
        </p:nvGrpSpPr>
        <p:grpSpPr>
          <a:xfrm>
            <a:off x="99958" y="996780"/>
            <a:ext cx="3107135" cy="2186375"/>
            <a:chOff x="0" y="4057714"/>
            <a:chExt cx="3107135" cy="2186375"/>
          </a:xfrm>
        </p:grpSpPr>
        <p:pic>
          <p:nvPicPr>
            <p:cNvPr id="19" name="Picture 18">
              <a:extLst>
                <a:ext uri="{FF2B5EF4-FFF2-40B4-BE49-F238E27FC236}">
                  <a16:creationId xmlns:a16="http://schemas.microsoft.com/office/drawing/2014/main" id="{8F74E645-4CC2-974F-A603-142FA01DFD10}"/>
                </a:ext>
              </a:extLst>
            </p:cNvPr>
            <p:cNvPicPr>
              <a:picLocks noChangeAspect="1"/>
            </p:cNvPicPr>
            <p:nvPr/>
          </p:nvPicPr>
          <p:blipFill>
            <a:blip r:embed="rId5"/>
            <a:stretch>
              <a:fillRect/>
            </a:stretch>
          </p:blipFill>
          <p:spPr>
            <a:xfrm>
              <a:off x="66674" y="4057714"/>
              <a:ext cx="3040461" cy="2119313"/>
            </a:xfrm>
            <a:prstGeom prst="rect">
              <a:avLst/>
            </a:prstGeom>
            <a:ln>
              <a:solidFill>
                <a:schemeClr val="tx1"/>
              </a:solidFill>
            </a:ln>
          </p:spPr>
        </p:pic>
        <p:sp>
          <p:nvSpPr>
            <p:cNvPr id="20" name="TextBox 19">
              <a:extLst>
                <a:ext uri="{FF2B5EF4-FFF2-40B4-BE49-F238E27FC236}">
                  <a16:creationId xmlns:a16="http://schemas.microsoft.com/office/drawing/2014/main" id="{08C75F4A-E3EF-5957-9E72-127E28726D8F}"/>
                </a:ext>
              </a:extLst>
            </p:cNvPr>
            <p:cNvSpPr txBox="1"/>
            <p:nvPr/>
          </p:nvSpPr>
          <p:spPr>
            <a:xfrm>
              <a:off x="0" y="5917454"/>
              <a:ext cx="1973889" cy="326635"/>
            </a:xfrm>
            <a:prstGeom prst="rect">
              <a:avLst/>
            </a:prstGeom>
            <a:noFill/>
          </p:spPr>
          <p:txBody>
            <a:bodyPr wrap="square" rtlCol="0">
              <a:spAutoFit/>
            </a:bodyPr>
            <a:lstStyle/>
            <a:p>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May 2024</a:t>
              </a:r>
            </a:p>
          </p:txBody>
        </p:sp>
      </p:grpSp>
      <p:sp>
        <p:nvSpPr>
          <p:cNvPr id="21" name="Oval 20">
            <a:extLst>
              <a:ext uri="{FF2B5EF4-FFF2-40B4-BE49-F238E27FC236}">
                <a16:creationId xmlns:a16="http://schemas.microsoft.com/office/drawing/2014/main" id="{F768AADB-C7A4-96F5-B8DC-6D6DFE5084E5}"/>
              </a:ext>
            </a:extLst>
          </p:cNvPr>
          <p:cNvSpPr/>
          <p:nvPr/>
        </p:nvSpPr>
        <p:spPr>
          <a:xfrm rot="19548336">
            <a:off x="7500034" y="2569667"/>
            <a:ext cx="1604748" cy="2381934"/>
          </a:xfrm>
          <a:prstGeom prst="ellipse">
            <a:avLst/>
          </a:pr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DAA20A83-48E6-AFE8-DDAF-45C7D6C3943E}"/>
              </a:ext>
            </a:extLst>
          </p:cNvPr>
          <p:cNvSpPr/>
          <p:nvPr/>
        </p:nvSpPr>
        <p:spPr>
          <a:xfrm>
            <a:off x="3328016" y="4549455"/>
            <a:ext cx="249324" cy="326635"/>
          </a:xfrm>
          <a:prstGeom prst="rightArrow">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6D207B8D-A051-3C51-810F-87E534E178B4}"/>
              </a:ext>
            </a:extLst>
          </p:cNvPr>
          <p:cNvSpPr/>
          <p:nvPr/>
        </p:nvSpPr>
        <p:spPr>
          <a:xfrm rot="5400000">
            <a:off x="1484664" y="3218576"/>
            <a:ext cx="249324" cy="326635"/>
          </a:xfrm>
          <a:prstGeom prst="rightArrow">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1F93BA85-EDD6-936E-8441-44C9271E64C8}"/>
              </a:ext>
            </a:extLst>
          </p:cNvPr>
          <p:cNvSpPr/>
          <p:nvPr/>
        </p:nvSpPr>
        <p:spPr>
          <a:xfrm rot="16200000">
            <a:off x="5059183" y="3265682"/>
            <a:ext cx="249324" cy="326635"/>
          </a:xfrm>
          <a:prstGeom prst="rightArrow">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A blue machine with wires and wires&#10;&#10;AI-generated content may be incorrect.">
            <a:extLst>
              <a:ext uri="{FF2B5EF4-FFF2-40B4-BE49-F238E27FC236}">
                <a16:creationId xmlns:a16="http://schemas.microsoft.com/office/drawing/2014/main" id="{7C911800-9320-FE4A-D29D-AAEE8B0D2D16}"/>
              </a:ext>
            </a:extLst>
          </p:cNvPr>
          <p:cNvPicPr>
            <a:picLocks noChangeAspect="1"/>
          </p:cNvPicPr>
          <p:nvPr/>
        </p:nvPicPr>
        <p:blipFill>
          <a:blip r:embed="rId6">
            <a:extLst>
              <a:ext uri="{28A0092B-C50C-407E-A947-70E740481C1C}">
                <a14:useLocalDpi xmlns:a14="http://schemas.microsoft.com/office/drawing/2010/main" val="0"/>
              </a:ext>
            </a:extLst>
          </a:blip>
          <a:srcRect l="10438" r="8983"/>
          <a:stretch>
            <a:fillRect/>
          </a:stretch>
        </p:blipFill>
        <p:spPr>
          <a:xfrm rot="5400000">
            <a:off x="4129699" y="1068799"/>
            <a:ext cx="2120703" cy="1973888"/>
          </a:xfrm>
          <a:prstGeom prst="rect">
            <a:avLst/>
          </a:prstGeom>
          <a:ln>
            <a:solidFill>
              <a:schemeClr val="tx1"/>
            </a:solidFill>
          </a:ln>
        </p:spPr>
      </p:pic>
      <p:sp>
        <p:nvSpPr>
          <p:cNvPr id="5" name="Segnaposto piè di pagina 3">
            <a:extLst>
              <a:ext uri="{FF2B5EF4-FFF2-40B4-BE49-F238E27FC236}">
                <a16:creationId xmlns:a16="http://schemas.microsoft.com/office/drawing/2014/main" id="{01EFDE05-E9E3-C7A4-6021-5CB25DA76AEE}"/>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158308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46E79-8831-D818-1BA6-FD8B1D09F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4C532-6AC2-4F22-13E7-B5A2F3FF3E6D}"/>
              </a:ext>
            </a:extLst>
          </p:cNvPr>
          <p:cNvSpPr>
            <a:spLocks noGrp="1"/>
          </p:cNvSpPr>
          <p:nvPr>
            <p:ph type="title"/>
          </p:nvPr>
        </p:nvSpPr>
        <p:spPr>
          <a:xfrm>
            <a:off x="66674" y="148852"/>
            <a:ext cx="5371087" cy="362844"/>
          </a:xfrm>
        </p:spPr>
        <p:txBody>
          <a:bodyPr>
            <a:normAutofit fontScale="90000"/>
          </a:bodyPr>
          <a:lstStyle/>
          <a:p>
            <a:r>
              <a:rPr lang="it-IT" dirty="0" err="1"/>
              <a:t>Phase</a:t>
            </a:r>
            <a:r>
              <a:rPr lang="it-IT" dirty="0"/>
              <a:t> 2B: </a:t>
            </a:r>
            <a:r>
              <a:rPr lang="en-GB" dirty="0"/>
              <a:t>First RIB analysis at tape station</a:t>
            </a:r>
          </a:p>
        </p:txBody>
      </p:sp>
      <p:pic>
        <p:nvPicPr>
          <p:cNvPr id="10" name="Immagine 4">
            <a:extLst>
              <a:ext uri="{FF2B5EF4-FFF2-40B4-BE49-F238E27FC236}">
                <a16:creationId xmlns:a16="http://schemas.microsoft.com/office/drawing/2014/main" id="{BFCDD9EF-3503-4AD5-1E84-A6CD0A414A60}"/>
              </a:ext>
            </a:extLst>
          </p:cNvPr>
          <p:cNvPicPr>
            <a:picLocks noChangeAspect="1"/>
          </p:cNvPicPr>
          <p:nvPr/>
        </p:nvPicPr>
        <p:blipFill>
          <a:blip r:embed="rId2"/>
          <a:stretch>
            <a:fillRect/>
          </a:stretch>
        </p:blipFill>
        <p:spPr>
          <a:xfrm rot="5400000">
            <a:off x="-437291" y="1730305"/>
            <a:ext cx="4206603" cy="3154952"/>
          </a:xfrm>
          <a:prstGeom prst="rect">
            <a:avLst/>
          </a:prstGeom>
          <a:ln>
            <a:solidFill>
              <a:schemeClr val="tx1"/>
            </a:solidFill>
          </a:ln>
        </p:spPr>
      </p:pic>
      <p:sp>
        <p:nvSpPr>
          <p:cNvPr id="11" name="CasellaDiTesto 5">
            <a:extLst>
              <a:ext uri="{FF2B5EF4-FFF2-40B4-BE49-F238E27FC236}">
                <a16:creationId xmlns:a16="http://schemas.microsoft.com/office/drawing/2014/main" id="{0EFE40C7-5982-E1A3-DFB3-0B1381A9F7FF}"/>
              </a:ext>
            </a:extLst>
          </p:cNvPr>
          <p:cNvSpPr txBox="1"/>
          <p:nvPr/>
        </p:nvSpPr>
        <p:spPr>
          <a:xfrm>
            <a:off x="226805" y="5478145"/>
            <a:ext cx="2781126" cy="707886"/>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t>Beta </a:t>
            </a:r>
            <a:r>
              <a:rPr lang="it-IT" sz="2000" dirty="0" err="1"/>
              <a:t>plastic</a:t>
            </a:r>
            <a:r>
              <a:rPr lang="it-IT" sz="2000" dirty="0"/>
              <a:t> </a:t>
            </a:r>
            <a:r>
              <a:rPr lang="it-IT" sz="2000" dirty="0" err="1"/>
              <a:t>scintillator</a:t>
            </a:r>
            <a:endParaRPr lang="it-IT" sz="2000" dirty="0"/>
          </a:p>
          <a:p>
            <a:r>
              <a:rPr lang="it-IT" sz="2000" dirty="0"/>
              <a:t>(temporary </a:t>
            </a:r>
            <a:r>
              <a:rPr lang="it-IT" sz="2000" dirty="0" err="1"/>
              <a:t>arrangment</a:t>
            </a:r>
            <a:r>
              <a:rPr lang="it-IT" sz="2000" dirty="0"/>
              <a:t>)</a:t>
            </a:r>
          </a:p>
        </p:txBody>
      </p:sp>
      <p:cxnSp>
        <p:nvCxnSpPr>
          <p:cNvPr id="12" name="Connettore 2 7">
            <a:extLst>
              <a:ext uri="{FF2B5EF4-FFF2-40B4-BE49-F238E27FC236}">
                <a16:creationId xmlns:a16="http://schemas.microsoft.com/office/drawing/2014/main" id="{0B68197F-81CC-08DB-1ABE-3E08DD07A8AE}"/>
              </a:ext>
            </a:extLst>
          </p:cNvPr>
          <p:cNvCxnSpPr>
            <a:cxnSpLocks/>
            <a:stCxn id="11" idx="0"/>
          </p:cNvCxnSpPr>
          <p:nvPr/>
        </p:nvCxnSpPr>
        <p:spPr>
          <a:xfrm flipH="1" flipV="1">
            <a:off x="1391055" y="3625132"/>
            <a:ext cx="226313" cy="1853013"/>
          </a:xfrm>
          <a:prstGeom prst="straightConnector1">
            <a:avLst/>
          </a:prstGeom>
          <a:ln w="47625">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3" name="CasellaDiTesto 8">
            <a:extLst>
              <a:ext uri="{FF2B5EF4-FFF2-40B4-BE49-F238E27FC236}">
                <a16:creationId xmlns:a16="http://schemas.microsoft.com/office/drawing/2014/main" id="{4AB914A2-C5F4-A303-DA0C-E1A9C4CB1498}"/>
              </a:ext>
            </a:extLst>
          </p:cNvPr>
          <p:cNvSpPr txBox="1"/>
          <p:nvPr/>
        </p:nvSpPr>
        <p:spPr>
          <a:xfrm>
            <a:off x="78134" y="733364"/>
            <a:ext cx="829073" cy="400110"/>
          </a:xfrm>
          <a:prstGeom prst="rect">
            <a:avLst/>
          </a:prstGeom>
          <a:noFill/>
          <a:ln>
            <a:solidFill>
              <a:schemeClr val="tx1"/>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err="1"/>
              <a:t>HPGe</a:t>
            </a:r>
            <a:endParaRPr lang="it-IT" sz="2000" dirty="0"/>
          </a:p>
        </p:txBody>
      </p:sp>
      <p:cxnSp>
        <p:nvCxnSpPr>
          <p:cNvPr id="14" name="Connettore 2 9">
            <a:extLst>
              <a:ext uri="{FF2B5EF4-FFF2-40B4-BE49-F238E27FC236}">
                <a16:creationId xmlns:a16="http://schemas.microsoft.com/office/drawing/2014/main" id="{352F296D-9F9A-C919-8BBC-73366037C827}"/>
              </a:ext>
            </a:extLst>
          </p:cNvPr>
          <p:cNvCxnSpPr>
            <a:cxnSpLocks/>
            <a:stCxn id="13" idx="2"/>
          </p:cNvCxnSpPr>
          <p:nvPr/>
        </p:nvCxnSpPr>
        <p:spPr>
          <a:xfrm>
            <a:off x="492671" y="1133474"/>
            <a:ext cx="373613" cy="2413043"/>
          </a:xfrm>
          <a:prstGeom prst="straightConnector1">
            <a:avLst/>
          </a:prstGeom>
          <a:ln w="4762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2">
            <a:extLst>
              <a:ext uri="{FF2B5EF4-FFF2-40B4-BE49-F238E27FC236}">
                <a16:creationId xmlns:a16="http://schemas.microsoft.com/office/drawing/2014/main" id="{8EB016CC-B678-911F-7E71-5490D2977CA8}"/>
              </a:ext>
            </a:extLst>
          </p:cNvPr>
          <p:cNvCxnSpPr>
            <a:cxnSpLocks/>
            <a:stCxn id="16" idx="2"/>
          </p:cNvCxnSpPr>
          <p:nvPr/>
        </p:nvCxnSpPr>
        <p:spPr>
          <a:xfrm flipH="1">
            <a:off x="1617368" y="1133474"/>
            <a:ext cx="858190" cy="2099395"/>
          </a:xfrm>
          <a:prstGeom prst="straightConnector1">
            <a:avLst/>
          </a:prstGeom>
          <a:ln w="47625">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6" name="CasellaDiTesto 14">
            <a:extLst>
              <a:ext uri="{FF2B5EF4-FFF2-40B4-BE49-F238E27FC236}">
                <a16:creationId xmlns:a16="http://schemas.microsoft.com/office/drawing/2014/main" id="{B3AEC1B9-8DE2-09BE-B419-31BD56D5C0F3}"/>
              </a:ext>
            </a:extLst>
          </p:cNvPr>
          <p:cNvSpPr txBox="1"/>
          <p:nvPr/>
        </p:nvSpPr>
        <p:spPr>
          <a:xfrm>
            <a:off x="1716536" y="733364"/>
            <a:ext cx="1518044" cy="400110"/>
          </a:xfrm>
          <a:prstGeom prst="rect">
            <a:avLst/>
          </a:prstGeom>
          <a:noFill/>
          <a:ln>
            <a:solidFill>
              <a:schemeClr val="tx1"/>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err="1"/>
              <a:t>Moving</a:t>
            </a:r>
            <a:r>
              <a:rPr lang="it-IT" sz="2000" dirty="0"/>
              <a:t> tape</a:t>
            </a:r>
          </a:p>
        </p:txBody>
      </p:sp>
      <p:pic>
        <p:nvPicPr>
          <p:cNvPr id="17" name="Immagine 8">
            <a:extLst>
              <a:ext uri="{FF2B5EF4-FFF2-40B4-BE49-F238E27FC236}">
                <a16:creationId xmlns:a16="http://schemas.microsoft.com/office/drawing/2014/main" id="{EACBC21C-C284-166D-52D3-7FF8A4935D40}"/>
              </a:ext>
            </a:extLst>
          </p:cNvPr>
          <p:cNvPicPr>
            <a:picLocks noChangeAspect="1"/>
          </p:cNvPicPr>
          <p:nvPr/>
        </p:nvPicPr>
        <p:blipFill>
          <a:blip r:embed="rId3"/>
          <a:stretch>
            <a:fillRect/>
          </a:stretch>
        </p:blipFill>
        <p:spPr>
          <a:xfrm>
            <a:off x="8271803" y="558192"/>
            <a:ext cx="3831664" cy="3681404"/>
          </a:xfrm>
          <a:prstGeom prst="rect">
            <a:avLst/>
          </a:prstGeom>
        </p:spPr>
      </p:pic>
      <p:sp>
        <p:nvSpPr>
          <p:cNvPr id="18" name="Titolo 1">
            <a:extLst>
              <a:ext uri="{FF2B5EF4-FFF2-40B4-BE49-F238E27FC236}">
                <a16:creationId xmlns:a16="http://schemas.microsoft.com/office/drawing/2014/main" id="{E688AF55-178E-90F5-2E0B-291B340B43F5}"/>
              </a:ext>
            </a:extLst>
          </p:cNvPr>
          <p:cNvSpPr txBox="1">
            <a:spLocks/>
          </p:cNvSpPr>
          <p:nvPr/>
        </p:nvSpPr>
        <p:spPr>
          <a:xfrm>
            <a:off x="3312433" y="604137"/>
            <a:ext cx="2420690" cy="63817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2300" b="1" kern="1200">
                <a:solidFill>
                  <a:schemeClr val="tx2">
                    <a:lumMod val="90000"/>
                    <a:lumOff val="10000"/>
                  </a:schemeClr>
                </a:solidFill>
                <a:latin typeface="Calibri" panose="020F0502020204030204" pitchFamily="34" charset="0"/>
                <a:ea typeface="+mj-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t>Mass 28 - </a:t>
            </a:r>
            <a:r>
              <a:rPr lang="it-IT" sz="2000" baseline="30000" dirty="0"/>
              <a:t>28</a:t>
            </a:r>
            <a:r>
              <a:rPr lang="it-IT" sz="2000" dirty="0"/>
              <a:t>Al</a:t>
            </a:r>
          </a:p>
        </p:txBody>
      </p:sp>
      <p:pic>
        <p:nvPicPr>
          <p:cNvPr id="19" name="Immagine 6">
            <a:extLst>
              <a:ext uri="{FF2B5EF4-FFF2-40B4-BE49-F238E27FC236}">
                <a16:creationId xmlns:a16="http://schemas.microsoft.com/office/drawing/2014/main" id="{CAA40AFD-4831-CB51-E8AD-C5D27D1B12FB}"/>
              </a:ext>
            </a:extLst>
          </p:cNvPr>
          <p:cNvPicPr>
            <a:picLocks noChangeAspect="1"/>
          </p:cNvPicPr>
          <p:nvPr/>
        </p:nvPicPr>
        <p:blipFill>
          <a:blip r:embed="rId4"/>
          <a:stretch>
            <a:fillRect/>
          </a:stretch>
        </p:blipFill>
        <p:spPr>
          <a:xfrm>
            <a:off x="3234580" y="1052530"/>
            <a:ext cx="5789220" cy="3228304"/>
          </a:xfrm>
          <a:prstGeom prst="rect">
            <a:avLst/>
          </a:prstGeom>
        </p:spPr>
      </p:pic>
      <p:pic>
        <p:nvPicPr>
          <p:cNvPr id="20" name="Immagine 10">
            <a:extLst>
              <a:ext uri="{FF2B5EF4-FFF2-40B4-BE49-F238E27FC236}">
                <a16:creationId xmlns:a16="http://schemas.microsoft.com/office/drawing/2014/main" id="{40242E62-B5AA-C0B1-9000-AD0149A54BEA}"/>
              </a:ext>
            </a:extLst>
          </p:cNvPr>
          <p:cNvPicPr>
            <a:picLocks noChangeAspect="1"/>
          </p:cNvPicPr>
          <p:nvPr/>
        </p:nvPicPr>
        <p:blipFill>
          <a:blip r:embed="rId5"/>
          <a:stretch>
            <a:fillRect/>
          </a:stretch>
        </p:blipFill>
        <p:spPr>
          <a:xfrm>
            <a:off x="9134186" y="4239596"/>
            <a:ext cx="2781126" cy="1972959"/>
          </a:xfrm>
          <a:prstGeom prst="rect">
            <a:avLst/>
          </a:prstGeom>
          <a:ln>
            <a:solidFill>
              <a:schemeClr val="tx1"/>
            </a:solidFill>
          </a:ln>
        </p:spPr>
      </p:pic>
      <p:sp>
        <p:nvSpPr>
          <p:cNvPr id="21" name="CasellaDiTesto 11">
            <a:extLst>
              <a:ext uri="{FF2B5EF4-FFF2-40B4-BE49-F238E27FC236}">
                <a16:creationId xmlns:a16="http://schemas.microsoft.com/office/drawing/2014/main" id="{A8FA2009-174D-D3AE-9BF1-707FF5246E7C}"/>
              </a:ext>
            </a:extLst>
          </p:cNvPr>
          <p:cNvSpPr txBox="1"/>
          <p:nvPr/>
        </p:nvSpPr>
        <p:spPr>
          <a:xfrm>
            <a:off x="10660737" y="4402002"/>
            <a:ext cx="131959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dirty="0"/>
              <a:t>t</a:t>
            </a:r>
            <a:r>
              <a:rPr lang="it-IT" sz="1600" baseline="-25000" dirty="0"/>
              <a:t>1/2</a:t>
            </a:r>
            <a:r>
              <a:rPr lang="it-IT" sz="1600" dirty="0"/>
              <a:t>=2.25 min</a:t>
            </a:r>
          </a:p>
        </p:txBody>
      </p:sp>
      <p:cxnSp>
        <p:nvCxnSpPr>
          <p:cNvPr id="22" name="Straight Arrow Connector 21">
            <a:extLst>
              <a:ext uri="{FF2B5EF4-FFF2-40B4-BE49-F238E27FC236}">
                <a16:creationId xmlns:a16="http://schemas.microsoft.com/office/drawing/2014/main" id="{A08BF9B3-CF49-B8DB-97A1-DD425D9D9B1E}"/>
              </a:ext>
            </a:extLst>
          </p:cNvPr>
          <p:cNvCxnSpPr>
            <a:cxnSpLocks/>
          </p:cNvCxnSpPr>
          <p:nvPr/>
        </p:nvCxnSpPr>
        <p:spPr>
          <a:xfrm flipH="1">
            <a:off x="5824071" y="2666682"/>
            <a:ext cx="5331012" cy="13662"/>
          </a:xfrm>
          <a:prstGeom prst="straightConnector1">
            <a:avLst/>
          </a:prstGeom>
          <a:ln w="38100">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 name="Segnaposto piè di pagina 3">
            <a:extLst>
              <a:ext uri="{FF2B5EF4-FFF2-40B4-BE49-F238E27FC236}">
                <a16:creationId xmlns:a16="http://schemas.microsoft.com/office/drawing/2014/main" id="{352D4315-0940-A314-726F-7D39AB755F1C}"/>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2970966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D8D4D-4D3B-6D2D-817F-FB6F207F3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37D71-E04B-DCCA-AEF9-770915600D80}"/>
              </a:ext>
            </a:extLst>
          </p:cNvPr>
          <p:cNvSpPr>
            <a:spLocks noGrp="1"/>
          </p:cNvSpPr>
          <p:nvPr>
            <p:ph type="title"/>
          </p:nvPr>
        </p:nvSpPr>
        <p:spPr>
          <a:xfrm>
            <a:off x="66674" y="148852"/>
            <a:ext cx="11837618" cy="362844"/>
          </a:xfrm>
        </p:spPr>
        <p:txBody>
          <a:bodyPr>
            <a:normAutofit fontScale="90000"/>
          </a:bodyPr>
          <a:lstStyle/>
          <a:p>
            <a:r>
              <a:rPr lang="it-IT" dirty="0" err="1"/>
              <a:t>Phase</a:t>
            </a:r>
            <a:r>
              <a:rPr lang="it-IT" dirty="0"/>
              <a:t> 3: 1</a:t>
            </a:r>
            <a:r>
              <a:rPr lang="it-IT" baseline="30000" dirty="0"/>
              <a:t>+</a:t>
            </a:r>
            <a:r>
              <a:rPr lang="it-IT" dirty="0"/>
              <a:t> </a:t>
            </a:r>
            <a:r>
              <a:rPr lang="it-IT" dirty="0" err="1"/>
              <a:t>injector</a:t>
            </a:r>
            <a:r>
              <a:rPr lang="it-IT" dirty="0"/>
              <a:t> + </a:t>
            </a:r>
            <a:r>
              <a:rPr lang="it-IT" dirty="0" err="1"/>
              <a:t>Charge</a:t>
            </a:r>
            <a:r>
              <a:rPr lang="it-IT" dirty="0"/>
              <a:t> </a:t>
            </a:r>
            <a:r>
              <a:rPr lang="it-IT" dirty="0" err="1"/>
              <a:t>Breeder</a:t>
            </a:r>
            <a:r>
              <a:rPr lang="it-IT" dirty="0"/>
              <a:t> + Medium </a:t>
            </a:r>
            <a:r>
              <a:rPr lang="it-IT" dirty="0" err="1"/>
              <a:t>Resolution</a:t>
            </a:r>
            <a:r>
              <a:rPr lang="it-IT" dirty="0"/>
              <a:t> Mass </a:t>
            </a:r>
            <a:r>
              <a:rPr lang="it-IT" dirty="0" err="1"/>
              <a:t>Spectrometer</a:t>
            </a:r>
            <a:r>
              <a:rPr lang="it-IT" dirty="0"/>
              <a:t> + RFQ </a:t>
            </a:r>
            <a:endParaRPr lang="en-GB" dirty="0"/>
          </a:p>
        </p:txBody>
      </p:sp>
      <p:pic>
        <p:nvPicPr>
          <p:cNvPr id="5" name="Immagine 7">
            <a:extLst>
              <a:ext uri="{FF2B5EF4-FFF2-40B4-BE49-F238E27FC236}">
                <a16:creationId xmlns:a16="http://schemas.microsoft.com/office/drawing/2014/main" id="{BDFC179D-ED76-D693-6215-923E5104ADE6}"/>
              </a:ext>
            </a:extLst>
          </p:cNvPr>
          <p:cNvPicPr>
            <a:picLocks noChangeAspect="1"/>
          </p:cNvPicPr>
          <p:nvPr/>
        </p:nvPicPr>
        <p:blipFill>
          <a:blip r:embed="rId3"/>
          <a:srcRect r="-178" b="6074"/>
          <a:stretch>
            <a:fillRect/>
          </a:stretch>
        </p:blipFill>
        <p:spPr>
          <a:xfrm>
            <a:off x="-59823" y="740540"/>
            <a:ext cx="12110936" cy="5376920"/>
          </a:xfrm>
          <a:prstGeom prst="rect">
            <a:avLst/>
          </a:prstGeom>
        </p:spPr>
      </p:pic>
      <p:pic>
        <p:nvPicPr>
          <p:cNvPr id="9" name="Picture 6" descr="A room with many metal structures&#10;&#10;Description automatically generated">
            <a:extLst>
              <a:ext uri="{FF2B5EF4-FFF2-40B4-BE49-F238E27FC236}">
                <a16:creationId xmlns:a16="http://schemas.microsoft.com/office/drawing/2014/main" id="{BC3966EF-3DDB-DA7A-0D32-5C5169808250}"/>
              </a:ext>
            </a:extLst>
          </p:cNvPr>
          <p:cNvPicPr>
            <a:picLocks noChangeAspect="1"/>
          </p:cNvPicPr>
          <p:nvPr/>
        </p:nvPicPr>
        <p:blipFill rotWithShape="1">
          <a:blip r:embed="rId4">
            <a:extLst>
              <a:ext uri="{28A0092B-C50C-407E-A947-70E740481C1C}">
                <a14:useLocalDpi xmlns:a14="http://schemas.microsoft.com/office/drawing/2010/main" val="0"/>
              </a:ext>
            </a:extLst>
          </a:blip>
          <a:srcRect t="20671"/>
          <a:stretch/>
        </p:blipFill>
        <p:spPr>
          <a:xfrm>
            <a:off x="179553" y="5029275"/>
            <a:ext cx="1828993" cy="1088185"/>
          </a:xfrm>
          <a:prstGeom prst="rect">
            <a:avLst/>
          </a:prstGeom>
          <a:ln>
            <a:solidFill>
              <a:schemeClr val="tx1"/>
            </a:solidFill>
          </a:ln>
        </p:spPr>
      </p:pic>
      <p:pic>
        <p:nvPicPr>
          <p:cNvPr id="15" name="Picture 14" descr="A machine in a factory&#10;&#10;AI-generated content may be incorrect.">
            <a:extLst>
              <a:ext uri="{FF2B5EF4-FFF2-40B4-BE49-F238E27FC236}">
                <a16:creationId xmlns:a16="http://schemas.microsoft.com/office/drawing/2014/main" id="{38378F32-B66B-4D05-1D43-BD688597E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66" y="5031771"/>
            <a:ext cx="1447586" cy="1085689"/>
          </a:xfrm>
          <a:prstGeom prst="rect">
            <a:avLst/>
          </a:prstGeom>
          <a:ln>
            <a:solidFill>
              <a:schemeClr val="tx1"/>
            </a:solidFill>
          </a:ln>
        </p:spPr>
      </p:pic>
      <p:pic>
        <p:nvPicPr>
          <p:cNvPr id="19" name="Picture 18" descr="A large machine in a factory&#10;&#10;AI-generated content may be incorrect.">
            <a:extLst>
              <a:ext uri="{FF2B5EF4-FFF2-40B4-BE49-F238E27FC236}">
                <a16:creationId xmlns:a16="http://schemas.microsoft.com/office/drawing/2014/main" id="{32645B22-0CA4-4235-C03E-1DDE6C63EE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8769" y="1017003"/>
            <a:ext cx="2157934" cy="1618451"/>
          </a:xfrm>
          <a:prstGeom prst="rect">
            <a:avLst/>
          </a:prstGeom>
          <a:ln>
            <a:solidFill>
              <a:schemeClr val="tx1"/>
            </a:solidFill>
          </a:ln>
        </p:spPr>
      </p:pic>
      <p:pic>
        <p:nvPicPr>
          <p:cNvPr id="32" name="Immagine 1">
            <a:extLst>
              <a:ext uri="{FF2B5EF4-FFF2-40B4-BE49-F238E27FC236}">
                <a16:creationId xmlns:a16="http://schemas.microsoft.com/office/drawing/2014/main" id="{307B0034-B118-83E3-C491-2CAB528FCB12}"/>
              </a:ext>
            </a:extLst>
          </p:cNvPr>
          <p:cNvPicPr>
            <a:picLocks noChangeAspect="1"/>
          </p:cNvPicPr>
          <p:nvPr/>
        </p:nvPicPr>
        <p:blipFill>
          <a:blip r:embed="rId7">
            <a:extLst>
              <a:ext uri="{28A0092B-C50C-407E-A947-70E740481C1C}">
                <a14:useLocalDpi xmlns:a14="http://schemas.microsoft.com/office/drawing/2010/main" val="0"/>
              </a:ext>
            </a:extLst>
          </a:blip>
          <a:srcRect l="9942" t="7754" r="1785" b="9486"/>
          <a:stretch/>
        </p:blipFill>
        <p:spPr bwMode="auto">
          <a:xfrm>
            <a:off x="49582" y="676051"/>
            <a:ext cx="12110936" cy="5596563"/>
          </a:xfrm>
          <a:prstGeom prst="rect">
            <a:avLst/>
          </a:prstGeom>
          <a:noFill/>
          <a:ln>
            <a:noFill/>
          </a:ln>
        </p:spPr>
      </p:pic>
      <p:sp>
        <p:nvSpPr>
          <p:cNvPr id="33" name="Oval 32">
            <a:extLst>
              <a:ext uri="{FF2B5EF4-FFF2-40B4-BE49-F238E27FC236}">
                <a16:creationId xmlns:a16="http://schemas.microsoft.com/office/drawing/2014/main" id="{ADE6473F-8A8C-4042-F51E-25F9737D19D1}"/>
              </a:ext>
            </a:extLst>
          </p:cNvPr>
          <p:cNvSpPr/>
          <p:nvPr/>
        </p:nvSpPr>
        <p:spPr>
          <a:xfrm>
            <a:off x="4606183" y="2931207"/>
            <a:ext cx="3196127" cy="2098068"/>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egnaposto piè di pagina 3">
            <a:extLst>
              <a:ext uri="{FF2B5EF4-FFF2-40B4-BE49-F238E27FC236}">
                <a16:creationId xmlns:a16="http://schemas.microsoft.com/office/drawing/2014/main" id="{C18200AD-670D-2522-68F4-11259BF82E59}"/>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206224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5B2B9-FD1F-035D-EEA4-E00E1A192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7B7FF-F58E-5257-FD5F-1F2FF1FDFD6F}"/>
              </a:ext>
            </a:extLst>
          </p:cNvPr>
          <p:cNvSpPr>
            <a:spLocks noGrp="1"/>
          </p:cNvSpPr>
          <p:nvPr>
            <p:ph type="title"/>
          </p:nvPr>
        </p:nvSpPr>
        <p:spPr>
          <a:xfrm>
            <a:off x="66674" y="148852"/>
            <a:ext cx="11077042" cy="362844"/>
          </a:xfrm>
        </p:spPr>
        <p:txBody>
          <a:bodyPr>
            <a:normAutofit fontScale="90000"/>
          </a:bodyPr>
          <a:lstStyle/>
          <a:p>
            <a:r>
              <a:rPr lang="it-IT" dirty="0" err="1"/>
              <a:t>Phase</a:t>
            </a:r>
            <a:r>
              <a:rPr lang="it-IT" dirty="0"/>
              <a:t> 3A: 1</a:t>
            </a:r>
            <a:r>
              <a:rPr lang="it-IT" baseline="30000" dirty="0"/>
              <a:t>+</a:t>
            </a:r>
            <a:r>
              <a:rPr lang="it-IT" dirty="0"/>
              <a:t> </a:t>
            </a:r>
            <a:r>
              <a:rPr lang="it-IT" dirty="0" err="1"/>
              <a:t>injector</a:t>
            </a:r>
            <a:r>
              <a:rPr lang="it-IT" dirty="0"/>
              <a:t> + </a:t>
            </a:r>
            <a:r>
              <a:rPr lang="it-IT" dirty="0" err="1"/>
              <a:t>Charge</a:t>
            </a:r>
            <a:r>
              <a:rPr lang="it-IT" dirty="0"/>
              <a:t> </a:t>
            </a:r>
            <a:r>
              <a:rPr lang="it-IT" dirty="0" err="1"/>
              <a:t>Breeder</a:t>
            </a:r>
            <a:r>
              <a:rPr lang="it-IT" dirty="0"/>
              <a:t> + Medium </a:t>
            </a:r>
            <a:r>
              <a:rPr lang="it-IT" dirty="0" err="1"/>
              <a:t>Resolution</a:t>
            </a:r>
            <a:r>
              <a:rPr lang="it-IT" dirty="0"/>
              <a:t> Mass </a:t>
            </a:r>
            <a:r>
              <a:rPr lang="it-IT" dirty="0" err="1"/>
              <a:t>Spectrometer</a:t>
            </a:r>
            <a:r>
              <a:rPr lang="it-IT" dirty="0"/>
              <a:t> </a:t>
            </a:r>
            <a:endParaRPr lang="en-GB" dirty="0"/>
          </a:p>
        </p:txBody>
      </p:sp>
      <p:pic>
        <p:nvPicPr>
          <p:cNvPr id="5" name="Immagine 7">
            <a:extLst>
              <a:ext uri="{FF2B5EF4-FFF2-40B4-BE49-F238E27FC236}">
                <a16:creationId xmlns:a16="http://schemas.microsoft.com/office/drawing/2014/main" id="{BFC5F14A-7C40-FA3B-17E6-CF5C38F15ED5}"/>
              </a:ext>
            </a:extLst>
          </p:cNvPr>
          <p:cNvPicPr>
            <a:picLocks noChangeAspect="1"/>
          </p:cNvPicPr>
          <p:nvPr/>
        </p:nvPicPr>
        <p:blipFill>
          <a:blip r:embed="rId2"/>
          <a:srcRect r="-178" b="6074"/>
          <a:stretch>
            <a:fillRect/>
          </a:stretch>
        </p:blipFill>
        <p:spPr>
          <a:xfrm>
            <a:off x="-59823" y="740540"/>
            <a:ext cx="12110936" cy="5376920"/>
          </a:xfrm>
          <a:prstGeom prst="rect">
            <a:avLst/>
          </a:prstGeom>
        </p:spPr>
      </p:pic>
      <p:pic>
        <p:nvPicPr>
          <p:cNvPr id="9" name="Picture 6" descr="A room with many metal structures&#10;&#10;Description automatically generated">
            <a:extLst>
              <a:ext uri="{FF2B5EF4-FFF2-40B4-BE49-F238E27FC236}">
                <a16:creationId xmlns:a16="http://schemas.microsoft.com/office/drawing/2014/main" id="{E0FF10EE-74CE-45FC-BCFA-A4A2766C2115}"/>
              </a:ext>
            </a:extLst>
          </p:cNvPr>
          <p:cNvPicPr>
            <a:picLocks noChangeAspect="1"/>
          </p:cNvPicPr>
          <p:nvPr/>
        </p:nvPicPr>
        <p:blipFill rotWithShape="1">
          <a:blip r:embed="rId3">
            <a:extLst>
              <a:ext uri="{28A0092B-C50C-407E-A947-70E740481C1C}">
                <a14:useLocalDpi xmlns:a14="http://schemas.microsoft.com/office/drawing/2010/main" val="0"/>
              </a:ext>
            </a:extLst>
          </a:blip>
          <a:srcRect t="20671"/>
          <a:stretch/>
        </p:blipFill>
        <p:spPr>
          <a:xfrm>
            <a:off x="179553" y="5029275"/>
            <a:ext cx="1828993" cy="1088185"/>
          </a:xfrm>
          <a:prstGeom prst="rect">
            <a:avLst/>
          </a:prstGeom>
          <a:ln>
            <a:solidFill>
              <a:schemeClr val="tx1"/>
            </a:solidFill>
          </a:ln>
        </p:spPr>
      </p:pic>
      <p:pic>
        <p:nvPicPr>
          <p:cNvPr id="15" name="Picture 14" descr="A machine in a factory&#10;&#10;AI-generated content may be incorrect.">
            <a:extLst>
              <a:ext uri="{FF2B5EF4-FFF2-40B4-BE49-F238E27FC236}">
                <a16:creationId xmlns:a16="http://schemas.microsoft.com/office/drawing/2014/main" id="{5C1AF164-3187-61ED-E779-9527EE894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66" y="5031771"/>
            <a:ext cx="1447586" cy="1085689"/>
          </a:xfrm>
          <a:prstGeom prst="rect">
            <a:avLst/>
          </a:prstGeom>
          <a:ln>
            <a:solidFill>
              <a:schemeClr val="tx1"/>
            </a:solidFill>
          </a:ln>
        </p:spPr>
      </p:pic>
      <p:pic>
        <p:nvPicPr>
          <p:cNvPr id="19" name="Picture 18" descr="A large machine in a factory&#10;&#10;AI-generated content may be incorrect.">
            <a:extLst>
              <a:ext uri="{FF2B5EF4-FFF2-40B4-BE49-F238E27FC236}">
                <a16:creationId xmlns:a16="http://schemas.microsoft.com/office/drawing/2014/main" id="{201CDE13-C94B-3853-3D07-2A34DDCA1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8769" y="1017003"/>
            <a:ext cx="2157934" cy="1618451"/>
          </a:xfrm>
          <a:prstGeom prst="rect">
            <a:avLst/>
          </a:prstGeom>
          <a:ln>
            <a:solidFill>
              <a:schemeClr val="tx1"/>
            </a:solidFill>
          </a:ln>
        </p:spPr>
      </p:pic>
      <p:sp>
        <p:nvSpPr>
          <p:cNvPr id="6" name="Segnaposto piè di pagina 3">
            <a:extLst>
              <a:ext uri="{FF2B5EF4-FFF2-40B4-BE49-F238E27FC236}">
                <a16:creationId xmlns:a16="http://schemas.microsoft.com/office/drawing/2014/main" id="{0E26F878-B05D-BCD7-65F6-C3A686AFC0A5}"/>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243874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7C16D-65DB-2D75-0854-B661090CE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8C118-8276-6B73-1C0F-E92CC8BECF74}"/>
              </a:ext>
            </a:extLst>
          </p:cNvPr>
          <p:cNvSpPr>
            <a:spLocks noGrp="1"/>
          </p:cNvSpPr>
          <p:nvPr>
            <p:ph type="title"/>
          </p:nvPr>
        </p:nvSpPr>
        <p:spPr>
          <a:xfrm>
            <a:off x="66674" y="148852"/>
            <a:ext cx="11367599" cy="362844"/>
          </a:xfrm>
        </p:spPr>
        <p:txBody>
          <a:bodyPr>
            <a:normAutofit fontScale="90000"/>
          </a:bodyPr>
          <a:lstStyle/>
          <a:p>
            <a:r>
              <a:rPr lang="it-IT" dirty="0" err="1"/>
              <a:t>Phase</a:t>
            </a:r>
            <a:r>
              <a:rPr lang="it-IT" dirty="0"/>
              <a:t> 3B: Radio-Frequency Quadrupole </a:t>
            </a:r>
            <a:endParaRPr lang="en-GB" dirty="0"/>
          </a:p>
        </p:txBody>
      </p:sp>
      <p:pic>
        <p:nvPicPr>
          <p:cNvPr id="20" name="Picture 19" descr="A large machine in a factory&#10;&#10;AI-generated content may be incorrect.">
            <a:extLst>
              <a:ext uri="{FF2B5EF4-FFF2-40B4-BE49-F238E27FC236}">
                <a16:creationId xmlns:a16="http://schemas.microsoft.com/office/drawing/2014/main" id="{3C1D9AD6-1C0D-5724-9F83-556E51C59877}"/>
              </a:ext>
            </a:extLst>
          </p:cNvPr>
          <p:cNvPicPr>
            <a:picLocks noChangeAspect="1"/>
          </p:cNvPicPr>
          <p:nvPr/>
        </p:nvPicPr>
        <p:blipFill>
          <a:blip r:embed="rId2">
            <a:extLst>
              <a:ext uri="{28A0092B-C50C-407E-A947-70E740481C1C}">
                <a14:useLocalDpi xmlns:a14="http://schemas.microsoft.com/office/drawing/2010/main" val="0"/>
              </a:ext>
            </a:extLst>
          </a:blip>
          <a:srcRect l="21738" t="32191" r="52325" b="30341"/>
          <a:stretch>
            <a:fillRect/>
          </a:stretch>
        </p:blipFill>
        <p:spPr>
          <a:xfrm>
            <a:off x="993230" y="3451292"/>
            <a:ext cx="2125620" cy="2302891"/>
          </a:xfrm>
          <a:prstGeom prst="rect">
            <a:avLst/>
          </a:prstGeom>
          <a:ln>
            <a:solidFill>
              <a:schemeClr val="tx1"/>
            </a:solidFill>
          </a:ln>
        </p:spPr>
      </p:pic>
      <p:pic>
        <p:nvPicPr>
          <p:cNvPr id="16" name="Immagine 4">
            <a:extLst>
              <a:ext uri="{FF2B5EF4-FFF2-40B4-BE49-F238E27FC236}">
                <a16:creationId xmlns:a16="http://schemas.microsoft.com/office/drawing/2014/main" id="{769CDF54-E385-6155-2756-AFAF9281235A}"/>
              </a:ext>
            </a:extLst>
          </p:cNvPr>
          <p:cNvPicPr>
            <a:picLocks noChangeAspect="1"/>
          </p:cNvPicPr>
          <p:nvPr/>
        </p:nvPicPr>
        <p:blipFill>
          <a:blip r:embed="rId3"/>
          <a:stretch>
            <a:fillRect/>
          </a:stretch>
        </p:blipFill>
        <p:spPr>
          <a:xfrm>
            <a:off x="421574" y="1099369"/>
            <a:ext cx="2697276" cy="2022957"/>
          </a:xfrm>
          <a:prstGeom prst="rect">
            <a:avLst/>
          </a:prstGeom>
          <a:ln>
            <a:solidFill>
              <a:schemeClr val="tx1"/>
            </a:solidFill>
          </a:ln>
          <a:effectLst/>
        </p:spPr>
      </p:pic>
      <p:pic>
        <p:nvPicPr>
          <p:cNvPr id="17" name="Picture 16">
            <a:extLst>
              <a:ext uri="{FF2B5EF4-FFF2-40B4-BE49-F238E27FC236}">
                <a16:creationId xmlns:a16="http://schemas.microsoft.com/office/drawing/2014/main" id="{9143E028-6EE1-5FD7-AF6C-C92FF7B3628C}"/>
              </a:ext>
            </a:extLst>
          </p:cNvPr>
          <p:cNvPicPr>
            <a:picLocks noChangeAspect="1"/>
          </p:cNvPicPr>
          <p:nvPr/>
        </p:nvPicPr>
        <p:blipFill>
          <a:blip r:embed="rId4"/>
          <a:stretch>
            <a:fillRect/>
          </a:stretch>
        </p:blipFill>
        <p:spPr>
          <a:xfrm>
            <a:off x="8237601" y="1099369"/>
            <a:ext cx="2698151" cy="2022957"/>
          </a:xfrm>
          <a:prstGeom prst="rect">
            <a:avLst/>
          </a:prstGeom>
          <a:ln>
            <a:solidFill>
              <a:schemeClr val="tx1"/>
            </a:solidFill>
          </a:ln>
        </p:spPr>
      </p:pic>
      <p:pic>
        <p:nvPicPr>
          <p:cNvPr id="21" name="Picture 20">
            <a:extLst>
              <a:ext uri="{FF2B5EF4-FFF2-40B4-BE49-F238E27FC236}">
                <a16:creationId xmlns:a16="http://schemas.microsoft.com/office/drawing/2014/main" id="{A3EC03E3-62FB-5656-E789-BAE2B02C28F8}"/>
              </a:ext>
            </a:extLst>
          </p:cNvPr>
          <p:cNvPicPr>
            <a:picLocks noChangeAspect="1"/>
          </p:cNvPicPr>
          <p:nvPr/>
        </p:nvPicPr>
        <p:blipFill rotWithShape="1">
          <a:blip r:embed="rId5"/>
          <a:srcRect l="3508"/>
          <a:stretch/>
        </p:blipFill>
        <p:spPr>
          <a:xfrm>
            <a:off x="8237601" y="3553583"/>
            <a:ext cx="3439034" cy="2098311"/>
          </a:xfrm>
          <a:prstGeom prst="rect">
            <a:avLst/>
          </a:prstGeom>
          <a:ln>
            <a:solidFill>
              <a:schemeClr val="tx1"/>
            </a:solidFill>
          </a:ln>
        </p:spPr>
      </p:pic>
      <p:sp>
        <p:nvSpPr>
          <p:cNvPr id="22" name="TextBox 21">
            <a:extLst>
              <a:ext uri="{FF2B5EF4-FFF2-40B4-BE49-F238E27FC236}">
                <a16:creationId xmlns:a16="http://schemas.microsoft.com/office/drawing/2014/main" id="{6210AFE2-F136-4D21-6F71-AAAC60FF5665}"/>
              </a:ext>
            </a:extLst>
          </p:cNvPr>
          <p:cNvSpPr txBox="1"/>
          <p:nvPr/>
        </p:nvSpPr>
        <p:spPr>
          <a:xfrm>
            <a:off x="3275863" y="3889574"/>
            <a:ext cx="4804726" cy="1384995"/>
          </a:xfrm>
          <a:prstGeom prst="rect">
            <a:avLst/>
          </a:prstGeom>
          <a:noFill/>
          <a:ln>
            <a:solidFill>
              <a:schemeClr val="tx1"/>
            </a:solidFill>
          </a:ln>
        </p:spPr>
        <p:txBody>
          <a:bodyPr wrap="square" rtlCol="0">
            <a:spAutoFit/>
          </a:bodyPr>
          <a:lstStyle/>
          <a:p>
            <a:r>
              <a:rPr lang="en-GB" sz="1400" b="1" dirty="0"/>
              <a:t>High power test results:</a:t>
            </a:r>
          </a:p>
          <a:p>
            <a:pPr marL="285750" indent="-285750">
              <a:buFont typeface="Wingdings" panose="05000000000000000000" pitchFamily="2" charset="2"/>
              <a:buChar char="Ø"/>
            </a:pPr>
            <a:r>
              <a:rPr lang="en-GB" sz="1400" dirty="0"/>
              <a:t>201 kW @ 0 dBm</a:t>
            </a:r>
          </a:p>
          <a:p>
            <a:pPr marL="285750" indent="-285750">
              <a:buFont typeface="Wingdings" panose="05000000000000000000" pitchFamily="2" charset="2"/>
              <a:buChar char="Ø"/>
            </a:pPr>
            <a:r>
              <a:rPr lang="en-GB" sz="1400" dirty="0"/>
              <a:t>Efficiency = 66.1%</a:t>
            </a:r>
          </a:p>
          <a:p>
            <a:pPr marL="285750" indent="-285750">
              <a:buFont typeface="Wingdings" panose="05000000000000000000" pitchFamily="2" charset="2"/>
              <a:buChar char="Ø"/>
            </a:pPr>
            <a:r>
              <a:rPr lang="en-GB" sz="1400" dirty="0"/>
              <a:t>1 dB BW &gt;= 1 MHz</a:t>
            </a:r>
          </a:p>
          <a:p>
            <a:pPr marL="285750" indent="-285750">
              <a:buFont typeface="Wingdings" panose="05000000000000000000" pitchFamily="2" charset="2"/>
              <a:buChar char="Ø"/>
            </a:pPr>
            <a:r>
              <a:rPr lang="en-GB" sz="1400" dirty="0"/>
              <a:t>Linearity of ± 0.943 dB in CW in the range [20 kW, 180 kW]</a:t>
            </a:r>
          </a:p>
          <a:p>
            <a:pPr marL="285750" indent="-285750">
              <a:buFont typeface="Wingdings" panose="05000000000000000000" pitchFamily="2" charset="2"/>
              <a:buChar char="Ø"/>
            </a:pPr>
            <a:r>
              <a:rPr lang="en-GB" sz="1400" dirty="0"/>
              <a:t>Long run test for 117 hrs successfully completed</a:t>
            </a:r>
          </a:p>
        </p:txBody>
      </p:sp>
      <p:sp>
        <p:nvSpPr>
          <p:cNvPr id="23" name="TextBox 22">
            <a:extLst>
              <a:ext uri="{FF2B5EF4-FFF2-40B4-BE49-F238E27FC236}">
                <a16:creationId xmlns:a16="http://schemas.microsoft.com/office/drawing/2014/main" id="{A55EEBC3-C071-FD38-45B5-F8715345E287}"/>
              </a:ext>
            </a:extLst>
          </p:cNvPr>
          <p:cNvSpPr txBox="1"/>
          <p:nvPr/>
        </p:nvSpPr>
        <p:spPr>
          <a:xfrm>
            <a:off x="3275862" y="1310628"/>
            <a:ext cx="4804727" cy="1600438"/>
          </a:xfrm>
          <a:prstGeom prst="rect">
            <a:avLst/>
          </a:prstGeom>
          <a:noFill/>
          <a:ln>
            <a:solidFill>
              <a:schemeClr val="tx1"/>
            </a:solidFill>
          </a:ln>
        </p:spPr>
        <p:txBody>
          <a:bodyPr wrap="square" rtlCol="0">
            <a:spAutoFit/>
          </a:bodyPr>
          <a:lstStyle/>
          <a:p>
            <a:r>
              <a:rPr lang="en-GB" sz="1400" b="1" dirty="0"/>
              <a:t>RFQ tuning results:</a:t>
            </a:r>
          </a:p>
          <a:p>
            <a:pPr marL="285750" indent="-285750">
              <a:buFont typeface="Wingdings" panose="05000000000000000000" pitchFamily="2" charset="2"/>
              <a:buChar char="Ø"/>
            </a:pPr>
            <a:r>
              <a:rPr lang="en-GB" sz="1400" dirty="0"/>
              <a:t>Q</a:t>
            </a:r>
            <a:r>
              <a:rPr lang="en-GB" sz="1400" baseline="-25000" dirty="0"/>
              <a:t>0</a:t>
            </a:r>
            <a:r>
              <a:rPr lang="en-GB" sz="1400" dirty="0"/>
              <a:t> mode is at 78.94 MHz</a:t>
            </a:r>
          </a:p>
          <a:p>
            <a:pPr marL="285750" indent="-285750">
              <a:buFont typeface="Wingdings" panose="05000000000000000000" pitchFamily="2" charset="2"/>
              <a:buChar char="Ø"/>
            </a:pPr>
            <a:r>
              <a:rPr lang="en-GB" sz="1400" dirty="0"/>
              <a:t>Differences with simulated values less than 0.4% for all modes</a:t>
            </a:r>
          </a:p>
          <a:p>
            <a:pPr marL="285750" indent="-285750">
              <a:buFont typeface="Wingdings" panose="05000000000000000000" pitchFamily="2" charset="2"/>
              <a:buChar char="Ø"/>
            </a:pPr>
            <a:r>
              <a:rPr lang="en-GB" sz="1400" dirty="0"/>
              <a:t>Dipole-free zone around Q</a:t>
            </a:r>
            <a:r>
              <a:rPr lang="en-GB" sz="1400" baseline="-25000" dirty="0"/>
              <a:t>0</a:t>
            </a:r>
            <a:r>
              <a:rPr lang="en-GB" sz="1400" dirty="0"/>
              <a:t>  [-2.45 MHz, 1.97 MHz]</a:t>
            </a:r>
          </a:p>
          <a:p>
            <a:pPr marL="285750" indent="-285750">
              <a:buFont typeface="Wingdings" panose="05000000000000000000" pitchFamily="2" charset="2"/>
              <a:buChar char="Ø"/>
            </a:pPr>
            <a:r>
              <a:rPr lang="en-GB" sz="1400" dirty="0"/>
              <a:t>Q</a:t>
            </a:r>
            <a:r>
              <a:rPr lang="en-GB" sz="1400" baseline="-25000" dirty="0"/>
              <a:t>0</a:t>
            </a:r>
            <a:r>
              <a:rPr lang="en-GB" sz="1400" dirty="0"/>
              <a:t> = 14000 (70% of 2D value) will improve with final tuners and plates</a:t>
            </a:r>
          </a:p>
        </p:txBody>
      </p:sp>
      <p:sp>
        <p:nvSpPr>
          <p:cNvPr id="5" name="Segnaposto piè di pagina 3">
            <a:extLst>
              <a:ext uri="{FF2B5EF4-FFF2-40B4-BE49-F238E27FC236}">
                <a16:creationId xmlns:a16="http://schemas.microsoft.com/office/drawing/2014/main" id="{985414E1-DE0D-2466-C7EB-780EF0BACA5B}"/>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3238705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0EAA0-534F-8FA1-A156-93A737B16A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7672F7-D48D-279B-282A-DCF2F859793C}"/>
              </a:ext>
            </a:extLst>
          </p:cNvPr>
          <p:cNvSpPr>
            <a:spLocks noGrp="1"/>
          </p:cNvSpPr>
          <p:nvPr>
            <p:ph type="title"/>
          </p:nvPr>
        </p:nvSpPr>
        <p:spPr>
          <a:xfrm>
            <a:off x="66674" y="148852"/>
            <a:ext cx="5371087" cy="362844"/>
          </a:xfrm>
        </p:spPr>
        <p:txBody>
          <a:bodyPr>
            <a:normAutofit fontScale="90000"/>
          </a:bodyPr>
          <a:lstStyle/>
          <a:p>
            <a:r>
              <a:rPr lang="it-IT" dirty="0" err="1"/>
              <a:t>Phase</a:t>
            </a:r>
            <a:r>
              <a:rPr lang="it-IT" dirty="0"/>
              <a:t> 5: Beam Cooler + HRMS</a:t>
            </a:r>
            <a:endParaRPr lang="en-GB" dirty="0"/>
          </a:p>
        </p:txBody>
      </p:sp>
      <p:pic>
        <p:nvPicPr>
          <p:cNvPr id="5" name="Picture 4">
            <a:extLst>
              <a:ext uri="{FF2B5EF4-FFF2-40B4-BE49-F238E27FC236}">
                <a16:creationId xmlns:a16="http://schemas.microsoft.com/office/drawing/2014/main" id="{B0F29E7C-C66D-8835-37C8-C7B7D0AD4094}"/>
              </a:ext>
            </a:extLst>
          </p:cNvPr>
          <p:cNvPicPr>
            <a:picLocks noChangeAspect="1"/>
          </p:cNvPicPr>
          <p:nvPr/>
        </p:nvPicPr>
        <p:blipFill>
          <a:blip r:embed="rId3"/>
          <a:stretch>
            <a:fillRect/>
          </a:stretch>
        </p:blipFill>
        <p:spPr>
          <a:xfrm>
            <a:off x="1269268" y="890359"/>
            <a:ext cx="10601863" cy="4791871"/>
          </a:xfrm>
          <a:prstGeom prst="rect">
            <a:avLst/>
          </a:prstGeom>
        </p:spPr>
      </p:pic>
      <p:pic>
        <p:nvPicPr>
          <p:cNvPr id="6" name="Immagine 18">
            <a:extLst>
              <a:ext uri="{FF2B5EF4-FFF2-40B4-BE49-F238E27FC236}">
                <a16:creationId xmlns:a16="http://schemas.microsoft.com/office/drawing/2014/main" id="{DE0924FC-E277-9F36-4BBD-33AC4386A70F}"/>
              </a:ext>
            </a:extLst>
          </p:cNvPr>
          <p:cNvPicPr>
            <a:picLocks noChangeAspect="1"/>
          </p:cNvPicPr>
          <p:nvPr/>
        </p:nvPicPr>
        <p:blipFill>
          <a:blip r:embed="rId4"/>
          <a:stretch>
            <a:fillRect/>
          </a:stretch>
        </p:blipFill>
        <p:spPr>
          <a:xfrm>
            <a:off x="492724" y="3077000"/>
            <a:ext cx="4508388" cy="2886192"/>
          </a:xfrm>
          <a:prstGeom prst="rect">
            <a:avLst/>
          </a:prstGeom>
          <a:ln w="57150">
            <a:noFill/>
          </a:ln>
        </p:spPr>
      </p:pic>
      <p:sp>
        <p:nvSpPr>
          <p:cNvPr id="7" name="Rectangle 3">
            <a:extLst>
              <a:ext uri="{FF2B5EF4-FFF2-40B4-BE49-F238E27FC236}">
                <a16:creationId xmlns:a16="http://schemas.microsoft.com/office/drawing/2014/main" id="{008AC730-187A-BFC7-9EDB-72DFB7208C49}"/>
              </a:ext>
            </a:extLst>
          </p:cNvPr>
          <p:cNvSpPr/>
          <p:nvPr/>
        </p:nvSpPr>
        <p:spPr>
          <a:xfrm>
            <a:off x="6234704" y="2037266"/>
            <a:ext cx="1668447" cy="1470062"/>
          </a:xfrm>
          <a:prstGeom prst="rect">
            <a:avLst/>
          </a:pr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9">
            <a:extLst>
              <a:ext uri="{FF2B5EF4-FFF2-40B4-BE49-F238E27FC236}">
                <a16:creationId xmlns:a16="http://schemas.microsoft.com/office/drawing/2014/main" id="{27504764-186D-EBEA-9394-4C911890FA81}"/>
              </a:ext>
            </a:extLst>
          </p:cNvPr>
          <p:cNvSpPr/>
          <p:nvPr/>
        </p:nvSpPr>
        <p:spPr>
          <a:xfrm>
            <a:off x="7001461" y="4445201"/>
            <a:ext cx="702907" cy="477460"/>
          </a:xfrm>
          <a:prstGeom prst="rect">
            <a:avLst/>
          </a:pr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12">
            <a:extLst>
              <a:ext uri="{FF2B5EF4-FFF2-40B4-BE49-F238E27FC236}">
                <a16:creationId xmlns:a16="http://schemas.microsoft.com/office/drawing/2014/main" id="{3E1E340C-D13E-6540-069C-87B8AD2F44A7}"/>
              </a:ext>
            </a:extLst>
          </p:cNvPr>
          <p:cNvCxnSpPr>
            <a:cxnSpLocks/>
          </p:cNvCxnSpPr>
          <p:nvPr/>
        </p:nvCxnSpPr>
        <p:spPr>
          <a:xfrm flipH="1">
            <a:off x="7699047" y="3973393"/>
            <a:ext cx="1197268" cy="756478"/>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13">
            <a:extLst>
              <a:ext uri="{FF2B5EF4-FFF2-40B4-BE49-F238E27FC236}">
                <a16:creationId xmlns:a16="http://schemas.microsoft.com/office/drawing/2014/main" id="{81D291DA-9AB5-0E96-FB36-E6FC1DECB148}"/>
              </a:ext>
            </a:extLst>
          </p:cNvPr>
          <p:cNvCxnSpPr>
            <a:cxnSpLocks/>
          </p:cNvCxnSpPr>
          <p:nvPr/>
        </p:nvCxnSpPr>
        <p:spPr>
          <a:xfrm flipH="1">
            <a:off x="4659487" y="2847975"/>
            <a:ext cx="1554813" cy="1624465"/>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grpSp>
        <p:nvGrpSpPr>
          <p:cNvPr id="11" name="Group 15">
            <a:extLst>
              <a:ext uri="{FF2B5EF4-FFF2-40B4-BE49-F238E27FC236}">
                <a16:creationId xmlns:a16="http://schemas.microsoft.com/office/drawing/2014/main" id="{85D6831A-AE92-5543-13A6-B63882AEC57D}"/>
              </a:ext>
            </a:extLst>
          </p:cNvPr>
          <p:cNvGrpSpPr/>
          <p:nvPr/>
        </p:nvGrpSpPr>
        <p:grpSpPr>
          <a:xfrm>
            <a:off x="-81814" y="890359"/>
            <a:ext cx="5518707" cy="2237910"/>
            <a:chOff x="5549342" y="1098443"/>
            <a:chExt cx="5825561" cy="2943698"/>
          </a:xfrm>
        </p:grpSpPr>
        <p:grpSp>
          <p:nvGrpSpPr>
            <p:cNvPr id="12" name="Group 16">
              <a:extLst>
                <a:ext uri="{FF2B5EF4-FFF2-40B4-BE49-F238E27FC236}">
                  <a16:creationId xmlns:a16="http://schemas.microsoft.com/office/drawing/2014/main" id="{D0732480-2E9F-415D-3177-DC2A17B54239}"/>
                </a:ext>
              </a:extLst>
            </p:cNvPr>
            <p:cNvGrpSpPr/>
            <p:nvPr/>
          </p:nvGrpSpPr>
          <p:grpSpPr>
            <a:xfrm>
              <a:off x="6366208" y="1098443"/>
              <a:ext cx="5008695" cy="2943698"/>
              <a:chOff x="3109379" y="295549"/>
              <a:chExt cx="5880899" cy="3612552"/>
            </a:xfrm>
          </p:grpSpPr>
          <p:pic>
            <p:nvPicPr>
              <p:cNvPr id="18" name="Immagine 5">
                <a:extLst>
                  <a:ext uri="{FF2B5EF4-FFF2-40B4-BE49-F238E27FC236}">
                    <a16:creationId xmlns:a16="http://schemas.microsoft.com/office/drawing/2014/main" id="{04E8CB6D-235A-E793-F122-979C920F10A5}"/>
                  </a:ext>
                </a:extLst>
              </p:cNvPr>
              <p:cNvPicPr>
                <a:picLocks noChangeAspect="1"/>
              </p:cNvPicPr>
              <p:nvPr/>
            </p:nvPicPr>
            <p:blipFill>
              <a:blip r:embed="rId5"/>
              <a:stretch>
                <a:fillRect/>
              </a:stretch>
            </p:blipFill>
            <p:spPr>
              <a:xfrm>
                <a:off x="3109379" y="295549"/>
                <a:ext cx="5880899" cy="3612552"/>
              </a:xfrm>
              <a:prstGeom prst="rect">
                <a:avLst/>
              </a:prstGeom>
            </p:spPr>
          </p:pic>
          <mc:AlternateContent xmlns:mc="http://schemas.openxmlformats.org/markup-compatibility/2006" xmlns:a14="http://schemas.microsoft.com/office/drawing/2010/main">
            <mc:Choice Requires="a14">
              <p:sp>
                <p:nvSpPr>
                  <p:cNvPr id="19" name="CasellaDiTesto 6">
                    <a:extLst>
                      <a:ext uri="{FF2B5EF4-FFF2-40B4-BE49-F238E27FC236}">
                        <a16:creationId xmlns:a16="http://schemas.microsoft.com/office/drawing/2014/main" id="{9D4BB7F1-49F6-58DF-915B-5EE7103B2E94}"/>
                      </a:ext>
                    </a:extLst>
                  </p:cNvPr>
                  <p:cNvSpPr txBox="1"/>
                  <p:nvPr/>
                </p:nvSpPr>
                <p:spPr>
                  <a:xfrm>
                    <a:off x="4938178" y="548577"/>
                    <a:ext cx="492443" cy="288733"/>
                  </a:xfrm>
                  <a:prstGeom prst="rect">
                    <a:avLst/>
                  </a:prstGeom>
                  <a:noFill/>
                </p:spPr>
                <p:txBody>
                  <a:bodyPr wrap="none" rtlCol="0">
                    <a:spAutoFit/>
                  </a:bodyPr>
                  <a:lstStyle/>
                  <a:p>
                    <a:r>
                      <a:rPr lang="en-US" sz="900"/>
                      <a:t>+</a:t>
                    </a:r>
                    <a14:m>
                      <m:oMath xmlns:m="http://schemas.openxmlformats.org/officeDocument/2006/math">
                        <m:f>
                          <m:fPr>
                            <m:ctrlPr>
                              <a:rPr lang="en-US" sz="900" i="1">
                                <a:latin typeface="Cambria Math" panose="02040503050406030204" pitchFamily="18" charset="0"/>
                              </a:rPr>
                            </m:ctrlPr>
                          </m:fPr>
                          <m:num>
                            <m:r>
                              <a:rPr lang="it-IT" sz="900" i="1">
                                <a:latin typeface="Cambria Math" panose="02040503050406030204" pitchFamily="18" charset="0"/>
                              </a:rPr>
                              <m:t>1</m:t>
                            </m:r>
                          </m:num>
                          <m:den>
                            <m:r>
                              <a:rPr lang="it-IT" sz="900" i="1">
                                <a:latin typeface="Cambria Math" panose="02040503050406030204" pitchFamily="18" charset="0"/>
                              </a:rPr>
                              <m:t>20000</m:t>
                            </m:r>
                          </m:den>
                        </m:f>
                      </m:oMath>
                    </a14:m>
                    <a:endParaRPr lang="en-US" sz="900"/>
                  </a:p>
                </p:txBody>
              </p:sp>
            </mc:Choice>
            <mc:Fallback xmlns="">
              <p:sp>
                <p:nvSpPr>
                  <p:cNvPr id="11" name="CasellaDiTesto 6">
                    <a:extLst>
                      <a:ext uri="{FF2B5EF4-FFF2-40B4-BE49-F238E27FC236}">
                        <a16:creationId xmlns:a16="http://schemas.microsoft.com/office/drawing/2014/main" id="{2C9B96F3-783F-5CA0-93B2-FFA3AC4FA9CB}"/>
                      </a:ext>
                    </a:extLst>
                  </p:cNvPr>
                  <p:cNvSpPr txBox="1">
                    <a:spLocks noRot="1" noChangeAspect="1" noMove="1" noResize="1" noEditPoints="1" noAdjustHandles="1" noChangeArrowheads="1" noChangeShapeType="1" noTextEdit="1"/>
                  </p:cNvSpPr>
                  <p:nvPr/>
                </p:nvSpPr>
                <p:spPr>
                  <a:xfrm>
                    <a:off x="4938178" y="548577"/>
                    <a:ext cx="492443" cy="288733"/>
                  </a:xfrm>
                  <a:prstGeom prst="rect">
                    <a:avLst/>
                  </a:prstGeom>
                  <a:blipFill>
                    <a:blip r:embed="rId6"/>
                    <a:stretch>
                      <a:fillRect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asellaDiTesto 7">
                    <a:extLst>
                      <a:ext uri="{FF2B5EF4-FFF2-40B4-BE49-F238E27FC236}">
                        <a16:creationId xmlns:a16="http://schemas.microsoft.com/office/drawing/2014/main" id="{DB22A072-C3AC-7B99-4382-95A00523053B}"/>
                      </a:ext>
                    </a:extLst>
                  </p:cNvPr>
                  <p:cNvSpPr txBox="1"/>
                  <p:nvPr/>
                </p:nvSpPr>
                <p:spPr>
                  <a:xfrm>
                    <a:off x="3649501" y="774935"/>
                    <a:ext cx="460382" cy="288733"/>
                  </a:xfrm>
                  <a:prstGeom prst="rect">
                    <a:avLst/>
                  </a:prstGeom>
                  <a:noFill/>
                </p:spPr>
                <p:txBody>
                  <a:bodyPr wrap="none" rtlCol="0">
                    <a:spAutoFit/>
                  </a:bodyPr>
                  <a:lstStyle/>
                  <a:p>
                    <a:r>
                      <a:rPr lang="en-US" sz="900"/>
                      <a:t>-</a:t>
                    </a:r>
                    <a14:m>
                      <m:oMath xmlns:m="http://schemas.openxmlformats.org/officeDocument/2006/math">
                        <m:f>
                          <m:fPr>
                            <m:ctrlPr>
                              <a:rPr lang="en-US" sz="900" i="1">
                                <a:latin typeface="Cambria Math" panose="02040503050406030204" pitchFamily="18" charset="0"/>
                              </a:rPr>
                            </m:ctrlPr>
                          </m:fPr>
                          <m:num>
                            <m:r>
                              <a:rPr lang="it-IT" sz="900" i="1">
                                <a:latin typeface="Cambria Math" panose="02040503050406030204" pitchFamily="18" charset="0"/>
                              </a:rPr>
                              <m:t>1</m:t>
                            </m:r>
                          </m:num>
                          <m:den>
                            <m:r>
                              <a:rPr lang="it-IT" sz="900" i="1">
                                <a:latin typeface="Cambria Math" panose="02040503050406030204" pitchFamily="18" charset="0"/>
                              </a:rPr>
                              <m:t>20000</m:t>
                            </m:r>
                          </m:den>
                        </m:f>
                      </m:oMath>
                    </a14:m>
                    <a:endParaRPr lang="en-US" sz="900"/>
                  </a:p>
                </p:txBody>
              </p:sp>
            </mc:Choice>
            <mc:Fallback xmlns="">
              <p:sp>
                <p:nvSpPr>
                  <p:cNvPr id="12" name="CasellaDiTesto 7">
                    <a:extLst>
                      <a:ext uri="{FF2B5EF4-FFF2-40B4-BE49-F238E27FC236}">
                        <a16:creationId xmlns:a16="http://schemas.microsoft.com/office/drawing/2014/main" id="{8C8E177A-F92F-F240-1174-A5C5397303A6}"/>
                      </a:ext>
                    </a:extLst>
                  </p:cNvPr>
                  <p:cNvSpPr txBox="1">
                    <a:spLocks noRot="1" noChangeAspect="1" noMove="1" noResize="1" noEditPoints="1" noAdjustHandles="1" noChangeArrowheads="1" noChangeShapeType="1" noTextEdit="1"/>
                  </p:cNvSpPr>
                  <p:nvPr/>
                </p:nvSpPr>
                <p:spPr>
                  <a:xfrm>
                    <a:off x="3649501" y="774935"/>
                    <a:ext cx="460382" cy="288733"/>
                  </a:xfrm>
                  <a:prstGeom prst="rect">
                    <a:avLst/>
                  </a:prstGeom>
                  <a:blipFill>
                    <a:blip r:embed="rId7"/>
                    <a:stretch>
                      <a:fillRect r="-3125" b="-20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asellaDiTesto 8">
                    <a:extLst>
                      <a:ext uri="{FF2B5EF4-FFF2-40B4-BE49-F238E27FC236}">
                        <a16:creationId xmlns:a16="http://schemas.microsoft.com/office/drawing/2014/main" id="{BF9348DF-2214-7BD7-E96B-52D2154498C8}"/>
                      </a:ext>
                    </a:extLst>
                  </p:cNvPr>
                  <p:cNvSpPr txBox="1"/>
                  <p:nvPr/>
                </p:nvSpPr>
                <p:spPr>
                  <a:xfrm>
                    <a:off x="7983937" y="2540982"/>
                    <a:ext cx="492443" cy="288733"/>
                  </a:xfrm>
                  <a:prstGeom prst="rect">
                    <a:avLst/>
                  </a:prstGeom>
                  <a:noFill/>
                </p:spPr>
                <p:txBody>
                  <a:bodyPr wrap="none" rtlCol="0">
                    <a:spAutoFit/>
                  </a:bodyPr>
                  <a:lstStyle/>
                  <a:p>
                    <a:r>
                      <a:rPr lang="en-US" sz="900"/>
                      <a:t>+</a:t>
                    </a:r>
                    <a14:m>
                      <m:oMath xmlns:m="http://schemas.openxmlformats.org/officeDocument/2006/math">
                        <m:f>
                          <m:fPr>
                            <m:ctrlPr>
                              <a:rPr lang="en-US" sz="900" i="1">
                                <a:latin typeface="Cambria Math" panose="02040503050406030204" pitchFamily="18" charset="0"/>
                              </a:rPr>
                            </m:ctrlPr>
                          </m:fPr>
                          <m:num>
                            <m:r>
                              <a:rPr lang="it-IT" sz="900" i="1">
                                <a:latin typeface="Cambria Math" panose="02040503050406030204" pitchFamily="18" charset="0"/>
                              </a:rPr>
                              <m:t>1</m:t>
                            </m:r>
                          </m:num>
                          <m:den>
                            <m:r>
                              <a:rPr lang="it-IT" sz="900" i="1">
                                <a:latin typeface="Cambria Math" panose="02040503050406030204" pitchFamily="18" charset="0"/>
                              </a:rPr>
                              <m:t>20000</m:t>
                            </m:r>
                          </m:den>
                        </m:f>
                      </m:oMath>
                    </a14:m>
                    <a:endParaRPr lang="en-US" sz="900"/>
                  </a:p>
                </p:txBody>
              </p:sp>
            </mc:Choice>
            <mc:Fallback xmlns="">
              <p:sp>
                <p:nvSpPr>
                  <p:cNvPr id="13" name="CasellaDiTesto 8">
                    <a:extLst>
                      <a:ext uri="{FF2B5EF4-FFF2-40B4-BE49-F238E27FC236}">
                        <a16:creationId xmlns:a16="http://schemas.microsoft.com/office/drawing/2014/main" id="{A874145D-F6DB-E77A-3CBD-7C5460A06A54}"/>
                      </a:ext>
                    </a:extLst>
                  </p:cNvPr>
                  <p:cNvSpPr txBox="1">
                    <a:spLocks noRot="1" noChangeAspect="1" noMove="1" noResize="1" noEditPoints="1" noAdjustHandles="1" noChangeArrowheads="1" noChangeShapeType="1" noTextEdit="1"/>
                  </p:cNvSpPr>
                  <p:nvPr/>
                </p:nvSpPr>
                <p:spPr>
                  <a:xfrm>
                    <a:off x="7983937" y="2540982"/>
                    <a:ext cx="492443" cy="288733"/>
                  </a:xfrm>
                  <a:prstGeom prst="rect">
                    <a:avLst/>
                  </a:prstGeom>
                  <a:blipFill>
                    <a:blip r:embed="rId8"/>
                    <a:stretch>
                      <a:fillRect b="-20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llaDiTesto 9">
                    <a:extLst>
                      <a:ext uri="{FF2B5EF4-FFF2-40B4-BE49-F238E27FC236}">
                        <a16:creationId xmlns:a16="http://schemas.microsoft.com/office/drawing/2014/main" id="{BFC8E0CC-0847-5D4C-2524-F5B94141C337}"/>
                      </a:ext>
                    </a:extLst>
                  </p:cNvPr>
                  <p:cNvSpPr txBox="1"/>
                  <p:nvPr/>
                </p:nvSpPr>
                <p:spPr>
                  <a:xfrm>
                    <a:off x="6498037" y="2540982"/>
                    <a:ext cx="460382" cy="288733"/>
                  </a:xfrm>
                  <a:prstGeom prst="rect">
                    <a:avLst/>
                  </a:prstGeom>
                  <a:noFill/>
                </p:spPr>
                <p:txBody>
                  <a:bodyPr wrap="none" rtlCol="0">
                    <a:spAutoFit/>
                  </a:bodyPr>
                  <a:lstStyle/>
                  <a:p>
                    <a:r>
                      <a:rPr lang="en-US" sz="900"/>
                      <a:t>-</a:t>
                    </a:r>
                    <a14:m>
                      <m:oMath xmlns:m="http://schemas.openxmlformats.org/officeDocument/2006/math">
                        <m:f>
                          <m:fPr>
                            <m:ctrlPr>
                              <a:rPr lang="en-US" sz="900" i="1">
                                <a:latin typeface="Cambria Math" panose="02040503050406030204" pitchFamily="18" charset="0"/>
                              </a:rPr>
                            </m:ctrlPr>
                          </m:fPr>
                          <m:num>
                            <m:r>
                              <a:rPr lang="it-IT" sz="900" i="1">
                                <a:latin typeface="Cambria Math" panose="02040503050406030204" pitchFamily="18" charset="0"/>
                              </a:rPr>
                              <m:t>1</m:t>
                            </m:r>
                          </m:num>
                          <m:den>
                            <m:r>
                              <a:rPr lang="it-IT" sz="900" i="1">
                                <a:latin typeface="Cambria Math" panose="02040503050406030204" pitchFamily="18" charset="0"/>
                              </a:rPr>
                              <m:t>20000</m:t>
                            </m:r>
                          </m:den>
                        </m:f>
                      </m:oMath>
                    </a14:m>
                    <a:endParaRPr lang="en-US" sz="900"/>
                  </a:p>
                </p:txBody>
              </p:sp>
            </mc:Choice>
            <mc:Fallback xmlns="">
              <p:sp>
                <p:nvSpPr>
                  <p:cNvPr id="15" name="CasellaDiTesto 9">
                    <a:extLst>
                      <a:ext uri="{FF2B5EF4-FFF2-40B4-BE49-F238E27FC236}">
                        <a16:creationId xmlns:a16="http://schemas.microsoft.com/office/drawing/2014/main" id="{5594DB79-6C71-828E-B767-6291911C8B6A}"/>
                      </a:ext>
                    </a:extLst>
                  </p:cNvPr>
                  <p:cNvSpPr txBox="1">
                    <a:spLocks noRot="1" noChangeAspect="1" noMove="1" noResize="1" noEditPoints="1" noAdjustHandles="1" noChangeArrowheads="1" noChangeShapeType="1" noTextEdit="1"/>
                  </p:cNvSpPr>
                  <p:nvPr/>
                </p:nvSpPr>
                <p:spPr>
                  <a:xfrm>
                    <a:off x="6498037" y="2540982"/>
                    <a:ext cx="460382" cy="288733"/>
                  </a:xfrm>
                  <a:prstGeom prst="rect">
                    <a:avLst/>
                  </a:prstGeom>
                  <a:blipFill>
                    <a:blip r:embed="rId7"/>
                    <a:stretch>
                      <a:fillRect r="-3125" b="-20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asellaDiTesto 10">
                    <a:extLst>
                      <a:ext uri="{FF2B5EF4-FFF2-40B4-BE49-F238E27FC236}">
                        <a16:creationId xmlns:a16="http://schemas.microsoft.com/office/drawing/2014/main" id="{D3CF6AF6-9390-429E-D3A0-CB14DFFE3A7C}"/>
                      </a:ext>
                    </a:extLst>
                  </p:cNvPr>
                  <p:cNvSpPr txBox="1"/>
                  <p:nvPr/>
                </p:nvSpPr>
                <p:spPr>
                  <a:xfrm>
                    <a:off x="3649501" y="3040764"/>
                    <a:ext cx="460382" cy="288733"/>
                  </a:xfrm>
                  <a:prstGeom prst="rect">
                    <a:avLst/>
                  </a:prstGeom>
                  <a:noFill/>
                </p:spPr>
                <p:txBody>
                  <a:bodyPr wrap="none" rtlCol="0">
                    <a:spAutoFit/>
                  </a:bodyPr>
                  <a:lstStyle/>
                  <a:p>
                    <a:r>
                      <a:rPr lang="en-US" sz="900"/>
                      <a:t>-</a:t>
                    </a:r>
                    <a14:m>
                      <m:oMath xmlns:m="http://schemas.openxmlformats.org/officeDocument/2006/math">
                        <m:f>
                          <m:fPr>
                            <m:ctrlPr>
                              <a:rPr lang="en-US" sz="900" i="1">
                                <a:latin typeface="Cambria Math" panose="02040503050406030204" pitchFamily="18" charset="0"/>
                              </a:rPr>
                            </m:ctrlPr>
                          </m:fPr>
                          <m:num>
                            <m:r>
                              <a:rPr lang="it-IT" sz="900" i="1">
                                <a:latin typeface="Cambria Math" panose="02040503050406030204" pitchFamily="18" charset="0"/>
                              </a:rPr>
                              <m:t>1</m:t>
                            </m:r>
                          </m:num>
                          <m:den>
                            <m:r>
                              <a:rPr lang="it-IT" sz="900" i="1">
                                <a:latin typeface="Cambria Math" panose="02040503050406030204" pitchFamily="18" charset="0"/>
                              </a:rPr>
                              <m:t>20000</m:t>
                            </m:r>
                          </m:den>
                        </m:f>
                      </m:oMath>
                    </a14:m>
                    <a:endParaRPr lang="en-US" sz="900"/>
                  </a:p>
                </p:txBody>
              </p:sp>
            </mc:Choice>
            <mc:Fallback xmlns="">
              <p:sp>
                <p:nvSpPr>
                  <p:cNvPr id="19" name="CasellaDiTesto 10">
                    <a:extLst>
                      <a:ext uri="{FF2B5EF4-FFF2-40B4-BE49-F238E27FC236}">
                        <a16:creationId xmlns:a16="http://schemas.microsoft.com/office/drawing/2014/main" id="{A9C81F4E-FA25-D1C6-FF3C-DDD5B81E36AB}"/>
                      </a:ext>
                    </a:extLst>
                  </p:cNvPr>
                  <p:cNvSpPr txBox="1">
                    <a:spLocks noRot="1" noChangeAspect="1" noMove="1" noResize="1" noEditPoints="1" noAdjustHandles="1" noChangeArrowheads="1" noChangeShapeType="1" noTextEdit="1"/>
                  </p:cNvSpPr>
                  <p:nvPr/>
                </p:nvSpPr>
                <p:spPr>
                  <a:xfrm>
                    <a:off x="3649501" y="3040764"/>
                    <a:ext cx="460382" cy="288733"/>
                  </a:xfrm>
                  <a:prstGeom prst="rect">
                    <a:avLst/>
                  </a:prstGeom>
                  <a:blipFill>
                    <a:blip r:embed="rId9"/>
                    <a:stretch>
                      <a:fillRect r="-3125"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asellaDiTesto 11">
                    <a:extLst>
                      <a:ext uri="{FF2B5EF4-FFF2-40B4-BE49-F238E27FC236}">
                        <a16:creationId xmlns:a16="http://schemas.microsoft.com/office/drawing/2014/main" id="{CAFD00E7-5F4F-FAED-477F-CD31DB8399D8}"/>
                      </a:ext>
                    </a:extLst>
                  </p:cNvPr>
                  <p:cNvSpPr txBox="1"/>
                  <p:nvPr/>
                </p:nvSpPr>
                <p:spPr>
                  <a:xfrm>
                    <a:off x="5164322" y="2626147"/>
                    <a:ext cx="492443" cy="288733"/>
                  </a:xfrm>
                  <a:prstGeom prst="rect">
                    <a:avLst/>
                  </a:prstGeom>
                  <a:noFill/>
                </p:spPr>
                <p:txBody>
                  <a:bodyPr wrap="none" rtlCol="0">
                    <a:spAutoFit/>
                  </a:bodyPr>
                  <a:lstStyle/>
                  <a:p>
                    <a:r>
                      <a:rPr lang="en-US" sz="900"/>
                      <a:t>+</a:t>
                    </a:r>
                    <a14:m>
                      <m:oMath xmlns:m="http://schemas.openxmlformats.org/officeDocument/2006/math">
                        <m:f>
                          <m:fPr>
                            <m:ctrlPr>
                              <a:rPr lang="en-US" sz="900" i="1">
                                <a:latin typeface="Cambria Math" panose="02040503050406030204" pitchFamily="18" charset="0"/>
                              </a:rPr>
                            </m:ctrlPr>
                          </m:fPr>
                          <m:num>
                            <m:r>
                              <a:rPr lang="it-IT" sz="900" i="1">
                                <a:latin typeface="Cambria Math" panose="02040503050406030204" pitchFamily="18" charset="0"/>
                              </a:rPr>
                              <m:t>1</m:t>
                            </m:r>
                          </m:num>
                          <m:den>
                            <m:r>
                              <a:rPr lang="it-IT" sz="900" i="1">
                                <a:latin typeface="Cambria Math" panose="02040503050406030204" pitchFamily="18" charset="0"/>
                              </a:rPr>
                              <m:t>20000</m:t>
                            </m:r>
                          </m:den>
                        </m:f>
                      </m:oMath>
                    </a14:m>
                    <a:endParaRPr lang="en-US" sz="900"/>
                  </a:p>
                </p:txBody>
              </p:sp>
            </mc:Choice>
            <mc:Fallback xmlns="">
              <p:sp>
                <p:nvSpPr>
                  <p:cNvPr id="21" name="CasellaDiTesto 11">
                    <a:extLst>
                      <a:ext uri="{FF2B5EF4-FFF2-40B4-BE49-F238E27FC236}">
                        <a16:creationId xmlns:a16="http://schemas.microsoft.com/office/drawing/2014/main" id="{C9D5C391-D48B-A703-B7B0-FF98277850B8}"/>
                      </a:ext>
                    </a:extLst>
                  </p:cNvPr>
                  <p:cNvSpPr txBox="1">
                    <a:spLocks noRot="1" noChangeAspect="1" noMove="1" noResize="1" noEditPoints="1" noAdjustHandles="1" noChangeArrowheads="1" noChangeShapeType="1" noTextEdit="1"/>
                  </p:cNvSpPr>
                  <p:nvPr/>
                </p:nvSpPr>
                <p:spPr>
                  <a:xfrm>
                    <a:off x="5164322" y="2626147"/>
                    <a:ext cx="492443" cy="288733"/>
                  </a:xfrm>
                  <a:prstGeom prst="rect">
                    <a:avLst/>
                  </a:prstGeom>
                  <a:blipFill>
                    <a:blip r:embed="rId6"/>
                    <a:stretch>
                      <a:fillRect b="-21053"/>
                    </a:stretch>
                  </a:blipFill>
                </p:spPr>
                <p:txBody>
                  <a:bodyPr/>
                  <a:lstStyle/>
                  <a:p>
                    <a:r>
                      <a:rPr lang="en-US">
                        <a:noFill/>
                      </a:rPr>
                      <a:t> </a:t>
                    </a:r>
                  </a:p>
                </p:txBody>
              </p:sp>
            </mc:Fallback>
          </mc:AlternateContent>
        </p:grpSp>
        <p:cxnSp>
          <p:nvCxnSpPr>
            <p:cNvPr id="13" name="Connettore 2 23">
              <a:extLst>
                <a:ext uri="{FF2B5EF4-FFF2-40B4-BE49-F238E27FC236}">
                  <a16:creationId xmlns:a16="http://schemas.microsoft.com/office/drawing/2014/main" id="{0D30FD8E-6307-A576-49A9-DFF891234017}"/>
                </a:ext>
              </a:extLst>
            </p:cNvPr>
            <p:cNvCxnSpPr/>
            <p:nvPr/>
          </p:nvCxnSpPr>
          <p:spPr bwMode="auto">
            <a:xfrm flipV="1">
              <a:off x="5884946" y="3198100"/>
              <a:ext cx="0" cy="179402"/>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oup 18">
              <a:extLst>
                <a:ext uri="{FF2B5EF4-FFF2-40B4-BE49-F238E27FC236}">
                  <a16:creationId xmlns:a16="http://schemas.microsoft.com/office/drawing/2014/main" id="{05911D30-9AB0-FB80-7467-70DA8B5AA753}"/>
                </a:ext>
              </a:extLst>
            </p:cNvPr>
            <p:cNvGrpSpPr/>
            <p:nvPr/>
          </p:nvGrpSpPr>
          <p:grpSpPr>
            <a:xfrm>
              <a:off x="5549342" y="3204378"/>
              <a:ext cx="1190513" cy="173124"/>
              <a:chOff x="2882422" y="2911061"/>
              <a:chExt cx="1190513" cy="173124"/>
            </a:xfrm>
          </p:grpSpPr>
          <p:sp>
            <p:nvSpPr>
              <p:cNvPr id="15" name="CasellaDiTesto 24">
                <a:extLst>
                  <a:ext uri="{FF2B5EF4-FFF2-40B4-BE49-F238E27FC236}">
                    <a16:creationId xmlns:a16="http://schemas.microsoft.com/office/drawing/2014/main" id="{CABDE1E5-B88C-C115-A2B7-904C556DEF08}"/>
                  </a:ext>
                </a:extLst>
              </p:cNvPr>
              <p:cNvSpPr txBox="1"/>
              <p:nvPr/>
            </p:nvSpPr>
            <p:spPr>
              <a:xfrm>
                <a:off x="2882422" y="2911061"/>
                <a:ext cx="322524" cy="173124"/>
              </a:xfrm>
              <a:prstGeom prst="rect">
                <a:avLst/>
              </a:prstGeom>
              <a:noFill/>
            </p:spPr>
            <p:txBody>
              <a:bodyPr wrap="none" rtlCol="0">
                <a:spAutoFit/>
              </a:bodyPr>
              <a:lstStyle/>
              <a:p>
                <a:r>
                  <a:rPr lang="en-US" sz="525"/>
                  <a:t>1 eV</a:t>
                </a:r>
              </a:p>
            </p:txBody>
          </p:sp>
          <p:cxnSp>
            <p:nvCxnSpPr>
              <p:cNvPr id="16" name="Connettore diritto 4">
                <a:extLst>
                  <a:ext uri="{FF2B5EF4-FFF2-40B4-BE49-F238E27FC236}">
                    <a16:creationId xmlns:a16="http://schemas.microsoft.com/office/drawing/2014/main" id="{33744A96-8672-6052-4419-47BA641C9247}"/>
                  </a:ext>
                </a:extLst>
              </p:cNvPr>
              <p:cNvCxnSpPr>
                <a:cxnSpLocks/>
              </p:cNvCxnSpPr>
              <p:nvPr/>
            </p:nvCxnSpPr>
            <p:spPr bwMode="auto">
              <a:xfrm>
                <a:off x="3109379" y="3004596"/>
                <a:ext cx="963556" cy="0"/>
              </a:xfrm>
              <a:prstGeom prst="line">
                <a:avLst/>
              </a:prstGeom>
              <a:solidFill>
                <a:schemeClr val="accent1"/>
              </a:solidFill>
              <a:ln w="158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nettore diritto 22">
                <a:extLst>
                  <a:ext uri="{FF2B5EF4-FFF2-40B4-BE49-F238E27FC236}">
                    <a16:creationId xmlns:a16="http://schemas.microsoft.com/office/drawing/2014/main" id="{897AF0DE-3D39-7960-7874-0582003DC534}"/>
                  </a:ext>
                </a:extLst>
              </p:cNvPr>
              <p:cNvCxnSpPr>
                <a:cxnSpLocks/>
              </p:cNvCxnSpPr>
              <p:nvPr/>
            </p:nvCxnSpPr>
            <p:spPr bwMode="auto">
              <a:xfrm>
                <a:off x="3140755" y="2945629"/>
                <a:ext cx="703729" cy="0"/>
              </a:xfrm>
              <a:prstGeom prst="line">
                <a:avLst/>
              </a:prstGeom>
              <a:solidFill>
                <a:schemeClr val="accent1"/>
              </a:solidFill>
              <a:ln w="158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5" name="Picture 31" descr="A person sitting at a desk in a factory&#10;&#10;Description automatically generated">
            <a:extLst>
              <a:ext uri="{FF2B5EF4-FFF2-40B4-BE49-F238E27FC236}">
                <a16:creationId xmlns:a16="http://schemas.microsoft.com/office/drawing/2014/main" id="{65A011A4-E7D8-6610-7B74-2623F368DC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835" y="2769835"/>
            <a:ext cx="2195251" cy="1646004"/>
          </a:xfrm>
          <a:prstGeom prst="rect">
            <a:avLst/>
          </a:prstGeom>
          <a:ln>
            <a:solidFill>
              <a:schemeClr val="tx1"/>
            </a:solidFill>
          </a:ln>
          <a:effectLst>
            <a:outerShdw blurRad="292100" dist="139700" dir="2700000" algn="tl" rotWithShape="0">
              <a:srgbClr val="333333">
                <a:alpha val="65000"/>
              </a:srgbClr>
            </a:outerShdw>
          </a:effectLst>
        </p:spPr>
      </p:pic>
      <p:sp>
        <p:nvSpPr>
          <p:cNvPr id="26" name="TextBox 33">
            <a:extLst>
              <a:ext uri="{FF2B5EF4-FFF2-40B4-BE49-F238E27FC236}">
                <a16:creationId xmlns:a16="http://schemas.microsoft.com/office/drawing/2014/main" id="{D5EA699B-C546-296D-4C2F-7A58AD07FEC1}"/>
              </a:ext>
            </a:extLst>
          </p:cNvPr>
          <p:cNvSpPr txBox="1"/>
          <p:nvPr/>
        </p:nvSpPr>
        <p:spPr>
          <a:xfrm>
            <a:off x="8531206" y="4087075"/>
            <a:ext cx="2195318"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Beam cooler</a:t>
            </a:r>
          </a:p>
        </p:txBody>
      </p:sp>
      <p:sp>
        <p:nvSpPr>
          <p:cNvPr id="27" name="Segnaposto piè di pagina 3">
            <a:extLst>
              <a:ext uri="{FF2B5EF4-FFF2-40B4-BE49-F238E27FC236}">
                <a16:creationId xmlns:a16="http://schemas.microsoft.com/office/drawing/2014/main" id="{EF732881-C9FB-1644-4FB3-6BD1B1B833D4}"/>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720927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B7466-8510-6619-2E31-95B09EC19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BDCF2-E619-453D-C76D-83748CE61EAF}"/>
              </a:ext>
            </a:extLst>
          </p:cNvPr>
          <p:cNvSpPr>
            <a:spLocks noGrp="1"/>
          </p:cNvSpPr>
          <p:nvPr>
            <p:ph type="title"/>
          </p:nvPr>
        </p:nvSpPr>
        <p:spPr>
          <a:xfrm>
            <a:off x="66675" y="148852"/>
            <a:ext cx="6029325" cy="362844"/>
          </a:xfrm>
        </p:spPr>
        <p:txBody>
          <a:bodyPr>
            <a:normAutofit fontScale="90000"/>
          </a:bodyPr>
          <a:lstStyle/>
          <a:p>
            <a:r>
              <a:rPr lang="en-GB" dirty="0"/>
              <a:t>Outline</a:t>
            </a:r>
          </a:p>
        </p:txBody>
      </p:sp>
      <p:sp>
        <p:nvSpPr>
          <p:cNvPr id="6" name="Segnaposto piè di pagina 3">
            <a:extLst>
              <a:ext uri="{FF2B5EF4-FFF2-40B4-BE49-F238E27FC236}">
                <a16:creationId xmlns:a16="http://schemas.microsoft.com/office/drawing/2014/main" id="{27F1E43C-D0A1-FBA1-A39A-164E17A46137}"/>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4" name="TextBox 3">
            <a:extLst>
              <a:ext uri="{FF2B5EF4-FFF2-40B4-BE49-F238E27FC236}">
                <a16:creationId xmlns:a16="http://schemas.microsoft.com/office/drawing/2014/main" id="{F9F53599-0FB0-4BAD-F032-CD39EF9AAA93}"/>
              </a:ext>
            </a:extLst>
          </p:cNvPr>
          <p:cNvSpPr txBox="1"/>
          <p:nvPr/>
        </p:nvSpPr>
        <p:spPr>
          <a:xfrm>
            <a:off x="590549" y="1362535"/>
            <a:ext cx="10732629"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t>SPES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PTA operation and status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PIAVE-TANDEM-ALPI availability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3236883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B0E4E-FA84-9BBA-67F0-B6796593B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CA936B-7A7E-BBCD-137E-7BBB6E13FB96}"/>
              </a:ext>
            </a:extLst>
          </p:cNvPr>
          <p:cNvSpPr>
            <a:spLocks noGrp="1"/>
          </p:cNvSpPr>
          <p:nvPr>
            <p:ph type="title"/>
          </p:nvPr>
        </p:nvSpPr>
        <p:spPr>
          <a:xfrm>
            <a:off x="66674" y="148852"/>
            <a:ext cx="11367599" cy="362844"/>
          </a:xfrm>
        </p:spPr>
        <p:txBody>
          <a:bodyPr>
            <a:normAutofit fontScale="90000"/>
          </a:bodyPr>
          <a:lstStyle/>
          <a:p>
            <a:r>
              <a:rPr lang="it-IT" dirty="0"/>
              <a:t>Global </a:t>
            </a:r>
            <a:r>
              <a:rPr lang="it-IT" dirty="0" err="1"/>
              <a:t>Beam</a:t>
            </a:r>
            <a:r>
              <a:rPr lang="it-IT" dirty="0"/>
              <a:t> on Target @ LNL</a:t>
            </a:r>
            <a:endParaRPr lang="en-GB" dirty="0"/>
          </a:p>
        </p:txBody>
      </p:sp>
      <p:sp>
        <p:nvSpPr>
          <p:cNvPr id="16" name="Segnaposto piè di pagina 3">
            <a:extLst>
              <a:ext uri="{FF2B5EF4-FFF2-40B4-BE49-F238E27FC236}">
                <a16:creationId xmlns:a16="http://schemas.microsoft.com/office/drawing/2014/main" id="{CDDD9A54-5345-9614-BD74-1BA8EAD0469C}"/>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graphicFrame>
        <p:nvGraphicFramePr>
          <p:cNvPr id="4" name="Grafico 2">
            <a:extLst>
              <a:ext uri="{FF2B5EF4-FFF2-40B4-BE49-F238E27FC236}">
                <a16:creationId xmlns:a16="http://schemas.microsoft.com/office/drawing/2014/main" id="{05709003-6AFC-4E8B-9417-31E20365998D}"/>
              </a:ext>
            </a:extLst>
          </p:cNvPr>
          <p:cNvGraphicFramePr>
            <a:graphicFrameLocks/>
          </p:cNvGraphicFramePr>
          <p:nvPr>
            <p:extLst>
              <p:ext uri="{D42A27DB-BD31-4B8C-83A1-F6EECF244321}">
                <p14:modId xmlns:p14="http://schemas.microsoft.com/office/powerpoint/2010/main" val="3190201116"/>
              </p:ext>
            </p:extLst>
          </p:nvPr>
        </p:nvGraphicFramePr>
        <p:xfrm>
          <a:off x="133350" y="755650"/>
          <a:ext cx="11887200" cy="5492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9661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AE714-1144-9269-52C0-F2BEAD7EB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49007-E73F-9D6A-B834-40CC05060A27}"/>
              </a:ext>
            </a:extLst>
          </p:cNvPr>
          <p:cNvSpPr>
            <a:spLocks noGrp="1"/>
          </p:cNvSpPr>
          <p:nvPr>
            <p:ph type="title"/>
          </p:nvPr>
        </p:nvSpPr>
        <p:spPr>
          <a:xfrm>
            <a:off x="66675" y="148852"/>
            <a:ext cx="6029325" cy="362844"/>
          </a:xfrm>
        </p:spPr>
        <p:txBody>
          <a:bodyPr>
            <a:normAutofit fontScale="90000"/>
          </a:bodyPr>
          <a:lstStyle/>
          <a:p>
            <a:r>
              <a:rPr lang="en-GB" dirty="0"/>
              <a:t>Outline</a:t>
            </a:r>
          </a:p>
        </p:txBody>
      </p:sp>
      <p:sp>
        <p:nvSpPr>
          <p:cNvPr id="6" name="Segnaposto piè di pagina 3">
            <a:extLst>
              <a:ext uri="{FF2B5EF4-FFF2-40B4-BE49-F238E27FC236}">
                <a16:creationId xmlns:a16="http://schemas.microsoft.com/office/drawing/2014/main" id="{CE2808A2-43D7-9331-CD2B-0EF14A3FDB90}"/>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3" name="TextBox 2">
            <a:extLst>
              <a:ext uri="{FF2B5EF4-FFF2-40B4-BE49-F238E27FC236}">
                <a16:creationId xmlns:a16="http://schemas.microsoft.com/office/drawing/2014/main" id="{B43F8BFA-B37C-9CB5-84C3-7936B6BCF702}"/>
              </a:ext>
            </a:extLst>
          </p:cNvPr>
          <p:cNvSpPr txBox="1"/>
          <p:nvPr/>
        </p:nvSpPr>
        <p:spPr>
          <a:xfrm>
            <a:off x="590549" y="1362535"/>
            <a:ext cx="10732629"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t>SPES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PTA operation and status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PIAVE-TANDEM-ALPI availability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3276167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1B58-CA19-363B-82F2-23DB3701D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54232-6276-BBBA-5A25-34A9A9CE8730}"/>
              </a:ext>
            </a:extLst>
          </p:cNvPr>
          <p:cNvSpPr>
            <a:spLocks noGrp="1"/>
          </p:cNvSpPr>
          <p:nvPr>
            <p:ph type="title"/>
          </p:nvPr>
        </p:nvSpPr>
        <p:spPr>
          <a:xfrm>
            <a:off x="66674" y="148852"/>
            <a:ext cx="11367599" cy="362844"/>
          </a:xfrm>
        </p:spPr>
        <p:txBody>
          <a:bodyPr>
            <a:normAutofit fontScale="90000"/>
          </a:bodyPr>
          <a:lstStyle/>
          <a:p>
            <a:r>
              <a:rPr lang="it-IT" dirty="0"/>
              <a:t>AGATA </a:t>
            </a:r>
            <a:r>
              <a:rPr lang="it-IT" dirty="0" err="1"/>
              <a:t>Beam</a:t>
            </a:r>
            <a:r>
              <a:rPr lang="it-IT" dirty="0"/>
              <a:t> on Target @ LNL</a:t>
            </a:r>
            <a:endParaRPr lang="en-GB" dirty="0"/>
          </a:p>
        </p:txBody>
      </p:sp>
      <p:sp>
        <p:nvSpPr>
          <p:cNvPr id="16" name="Segnaposto piè di pagina 3">
            <a:extLst>
              <a:ext uri="{FF2B5EF4-FFF2-40B4-BE49-F238E27FC236}">
                <a16:creationId xmlns:a16="http://schemas.microsoft.com/office/drawing/2014/main" id="{E9F93120-FF5C-C1ED-BB21-49DA894D6653}"/>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grpSp>
        <p:nvGrpSpPr>
          <p:cNvPr id="29" name="Group 28">
            <a:extLst>
              <a:ext uri="{FF2B5EF4-FFF2-40B4-BE49-F238E27FC236}">
                <a16:creationId xmlns:a16="http://schemas.microsoft.com/office/drawing/2014/main" id="{D3EDE748-AD26-120E-4FF7-DC0813C1C0C4}"/>
              </a:ext>
            </a:extLst>
          </p:cNvPr>
          <p:cNvGrpSpPr/>
          <p:nvPr/>
        </p:nvGrpSpPr>
        <p:grpSpPr>
          <a:xfrm>
            <a:off x="142664" y="744272"/>
            <a:ext cx="11884236" cy="5497777"/>
            <a:chOff x="142664" y="744272"/>
            <a:chExt cx="11884236" cy="5497777"/>
          </a:xfrm>
        </p:grpSpPr>
        <p:graphicFrame>
          <p:nvGraphicFramePr>
            <p:cNvPr id="21" name="Grafico 1">
              <a:extLst>
                <a:ext uri="{FF2B5EF4-FFF2-40B4-BE49-F238E27FC236}">
                  <a16:creationId xmlns:a16="http://schemas.microsoft.com/office/drawing/2014/main" id="{62A812CF-BBF5-4AF4-9270-39EA2BCBC9E1}"/>
                </a:ext>
              </a:extLst>
            </p:cNvPr>
            <p:cNvGraphicFramePr>
              <a:graphicFrameLocks/>
            </p:cNvGraphicFramePr>
            <p:nvPr>
              <p:extLst>
                <p:ext uri="{D42A27DB-BD31-4B8C-83A1-F6EECF244321}">
                  <p14:modId xmlns:p14="http://schemas.microsoft.com/office/powerpoint/2010/main" val="3747186935"/>
                </p:ext>
              </p:extLst>
            </p:nvPr>
          </p:nvGraphicFramePr>
          <p:xfrm>
            <a:off x="142664" y="744272"/>
            <a:ext cx="11884236" cy="5497777"/>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Straight Connector 22">
              <a:extLst>
                <a:ext uri="{FF2B5EF4-FFF2-40B4-BE49-F238E27FC236}">
                  <a16:creationId xmlns:a16="http://schemas.microsoft.com/office/drawing/2014/main" id="{A384241A-F824-21A3-21F4-D8ABDC4A40B2}"/>
                </a:ext>
              </a:extLst>
            </p:cNvPr>
            <p:cNvCxnSpPr>
              <a:cxnSpLocks/>
            </p:cNvCxnSpPr>
            <p:nvPr/>
          </p:nvCxnSpPr>
          <p:spPr>
            <a:xfrm>
              <a:off x="2374088" y="2655786"/>
              <a:ext cx="8185286"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5527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1E508-EA9D-BB43-A156-70387ED603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7F889-1F8E-FCF6-F7E1-515B2A43DC57}"/>
              </a:ext>
            </a:extLst>
          </p:cNvPr>
          <p:cNvSpPr>
            <a:spLocks noGrp="1"/>
          </p:cNvSpPr>
          <p:nvPr>
            <p:ph type="title"/>
          </p:nvPr>
        </p:nvSpPr>
        <p:spPr>
          <a:xfrm>
            <a:off x="66674" y="148852"/>
            <a:ext cx="11367599" cy="362844"/>
          </a:xfrm>
        </p:spPr>
        <p:txBody>
          <a:bodyPr>
            <a:normAutofit fontScale="90000"/>
          </a:bodyPr>
          <a:lstStyle/>
          <a:p>
            <a:r>
              <a:rPr lang="it-IT" dirty="0"/>
              <a:t>TANDEM &amp; </a:t>
            </a:r>
            <a:r>
              <a:rPr lang="it-IT" dirty="0" err="1"/>
              <a:t>Injector</a:t>
            </a:r>
            <a:r>
              <a:rPr lang="it-IT" dirty="0"/>
              <a:t> status </a:t>
            </a:r>
            <a:endParaRPr lang="en-GB" dirty="0"/>
          </a:p>
        </p:txBody>
      </p:sp>
      <p:sp>
        <p:nvSpPr>
          <p:cNvPr id="16" name="Segnaposto piè di pagina 3">
            <a:extLst>
              <a:ext uri="{FF2B5EF4-FFF2-40B4-BE49-F238E27FC236}">
                <a16:creationId xmlns:a16="http://schemas.microsoft.com/office/drawing/2014/main" id="{99C02FB7-EB4D-AB00-9D0F-C76DF45D7895}"/>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17" name="Rectangle 16">
            <a:extLst>
              <a:ext uri="{FF2B5EF4-FFF2-40B4-BE49-F238E27FC236}">
                <a16:creationId xmlns:a16="http://schemas.microsoft.com/office/drawing/2014/main" id="{BA08EFB5-450C-94D9-F414-668B3B60D10B}"/>
              </a:ext>
            </a:extLst>
          </p:cNvPr>
          <p:cNvSpPr/>
          <p:nvPr/>
        </p:nvSpPr>
        <p:spPr>
          <a:xfrm>
            <a:off x="8071130" y="5545878"/>
            <a:ext cx="1041265" cy="6362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E1F7158-B4CF-F5E7-C31C-A3DEAE479CF9}"/>
              </a:ext>
            </a:extLst>
          </p:cNvPr>
          <p:cNvSpPr txBox="1"/>
          <p:nvPr/>
        </p:nvSpPr>
        <p:spPr>
          <a:xfrm>
            <a:off x="66675" y="805548"/>
            <a:ext cx="11884026" cy="5328551"/>
          </a:xfrm>
          <a:prstGeom prst="rect">
            <a:avLst/>
          </a:prstGeom>
          <a:noFill/>
          <a:ln>
            <a:noFill/>
          </a:ln>
        </p:spPr>
        <p:txBody>
          <a:bodyPr vert="horz" wrap="square" lIns="90000" tIns="45000" rIns="90000" bIns="45000" anchorCtr="0" compatLnSpc="0">
            <a:normAutofit/>
          </a:bodyPr>
          <a:lstStyle/>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Laddertron chain reached 6750 </a:t>
            </a:r>
            <a:r>
              <a:rPr lang="en-US" sz="2400" dirty="0" err="1">
                <a:ea typeface="Noto Sans CJK SC" pitchFamily="2"/>
                <a:cs typeface="Lohit Devanagari" pitchFamily="2"/>
              </a:rPr>
              <a:t>hrs</a:t>
            </a:r>
            <a:r>
              <a:rPr lang="en-US" sz="2400" dirty="0">
                <a:ea typeface="Noto Sans CJK SC" pitchFamily="2"/>
                <a:cs typeface="Lohit Devanagari" pitchFamily="2"/>
              </a:rPr>
              <a:t> with reduced degradation</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7300 </a:t>
            </a:r>
            <a:r>
              <a:rPr lang="en-US" sz="2400" dirty="0" err="1">
                <a:ea typeface="Noto Sans CJK SC" pitchFamily="2"/>
                <a:cs typeface="Lohit Devanagari" pitchFamily="2"/>
              </a:rPr>
              <a:t>hrs</a:t>
            </a:r>
            <a:r>
              <a:rPr lang="en-US" sz="2400" dirty="0">
                <a:ea typeface="Noto Sans CJK SC" pitchFamily="2"/>
                <a:cs typeface="Lohit Devanagari" pitchFamily="2"/>
              </a:rPr>
              <a:t> operation will be reached by the end of July </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lvl="0" indent="-342900" hangingPunct="0">
              <a:buFont typeface="Arial" panose="020B0604020202020204" pitchFamily="34" charset="0"/>
              <a:buChar char="•"/>
            </a:pPr>
            <a:r>
              <a:rPr lang="en-US" sz="2400" dirty="0">
                <a:ea typeface="Noto Sans CJK SC" pitchFamily="2"/>
                <a:cs typeface="Lohit Devanagari" pitchFamily="2"/>
              </a:rPr>
              <a:t>Till now, 1011/1424 </a:t>
            </a:r>
            <a:r>
              <a:rPr lang="en-US" sz="2400" dirty="0" err="1">
                <a:ea typeface="Noto Sans CJK SC" pitchFamily="2"/>
                <a:cs typeface="Lohit Devanagari" pitchFamily="2"/>
              </a:rPr>
              <a:t>hrs</a:t>
            </a:r>
            <a:r>
              <a:rPr lang="en-US" sz="2400" dirty="0">
                <a:ea typeface="Noto Sans CJK SC" pitchFamily="2"/>
                <a:cs typeface="Lohit Devanagari" pitchFamily="2"/>
              </a:rPr>
              <a:t> operation reserved for AGATA</a:t>
            </a:r>
          </a:p>
          <a:p>
            <a:pPr marL="342900" lvl="0" indent="-342900" hangingPunct="0">
              <a:buFont typeface="Arial" panose="020B0604020202020204" pitchFamily="34" charset="0"/>
              <a:buChar char="•"/>
            </a:pPr>
            <a:endParaRPr lang="en-US" sz="2400" dirty="0">
              <a:ea typeface="Noto Sans CJK SC" pitchFamily="2"/>
              <a:cs typeface="Lohit Devanagari" pitchFamily="2"/>
            </a:endParaRPr>
          </a:p>
          <a:p>
            <a:pPr marL="342900" lvl="0" indent="-342900" hangingPunct="0">
              <a:buFont typeface="Arial" panose="020B0604020202020204" pitchFamily="34" charset="0"/>
              <a:buChar char="•"/>
            </a:pPr>
            <a:r>
              <a:rPr lang="en-US" sz="2400" dirty="0">
                <a:ea typeface="Noto Sans CJK SC" pitchFamily="2"/>
                <a:cs typeface="Lohit Devanagari" pitchFamily="2"/>
              </a:rPr>
              <a:t>513 </a:t>
            </a:r>
            <a:r>
              <a:rPr lang="en-US" sz="2400" dirty="0" err="1">
                <a:ea typeface="Noto Sans CJK SC" pitchFamily="2"/>
                <a:cs typeface="Lohit Devanagari" pitchFamily="2"/>
              </a:rPr>
              <a:t>hrs</a:t>
            </a:r>
            <a:r>
              <a:rPr lang="en-US" sz="2400" dirty="0">
                <a:ea typeface="Noto Sans CJK SC" pitchFamily="2"/>
                <a:cs typeface="Lohit Devanagari" pitchFamily="2"/>
              </a:rPr>
              <a:t> unscheduled maintenance, all related to the injector</a:t>
            </a:r>
          </a:p>
          <a:p>
            <a:pPr marL="342900" lvl="0" indent="-342900" hangingPunct="0">
              <a:buFont typeface="Arial" panose="020B0604020202020204" pitchFamily="34" charset="0"/>
              <a:buChar char="•"/>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The injector recovered performance after transformer maintenance and vacuum pump replacement</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New injector ionizers arrived at the end of June. The bake-out process will give us the first information on the feasibility of Ca and Mg shifts. In any case, a Ca beam test will be needed before the green light Ca and Mg beams</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p:txBody>
      </p:sp>
      <p:pic>
        <p:nvPicPr>
          <p:cNvPr id="10" name="Picture 9" descr="A group of men standing in a room with equipment&#10;&#10;AI-generated content may be incorrect.">
            <a:extLst>
              <a:ext uri="{FF2B5EF4-FFF2-40B4-BE49-F238E27FC236}">
                <a16:creationId xmlns:a16="http://schemas.microsoft.com/office/drawing/2014/main" id="{DEFE756A-F249-7420-805B-C5DBFA204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945" y="1447041"/>
            <a:ext cx="2994477" cy="2245858"/>
          </a:xfrm>
          <a:prstGeom prst="rect">
            <a:avLst/>
          </a:prstGeom>
          <a:ln>
            <a:solidFill>
              <a:schemeClr val="tx1"/>
            </a:solidFill>
          </a:ln>
        </p:spPr>
      </p:pic>
    </p:spTree>
    <p:extLst>
      <p:ext uri="{BB962C8B-B14F-4D97-AF65-F5344CB8AC3E}">
        <p14:creationId xmlns:p14="http://schemas.microsoft.com/office/powerpoint/2010/main" val="2253812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3C4B-F531-51D0-0C06-61C3B80195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263B9A-94D4-1596-2388-E64B3630434D}"/>
              </a:ext>
            </a:extLst>
          </p:cNvPr>
          <p:cNvSpPr>
            <a:spLocks noGrp="1"/>
          </p:cNvSpPr>
          <p:nvPr>
            <p:ph type="title"/>
          </p:nvPr>
        </p:nvSpPr>
        <p:spPr>
          <a:xfrm>
            <a:off x="66674" y="148852"/>
            <a:ext cx="11367599" cy="362844"/>
          </a:xfrm>
        </p:spPr>
        <p:txBody>
          <a:bodyPr>
            <a:normAutofit fontScale="90000"/>
          </a:bodyPr>
          <a:lstStyle/>
          <a:p>
            <a:r>
              <a:rPr lang="it-IT" dirty="0"/>
              <a:t>PIAVE-ALPI status: ECR upgrade  </a:t>
            </a:r>
            <a:endParaRPr lang="en-GB" dirty="0"/>
          </a:p>
        </p:txBody>
      </p:sp>
      <p:sp>
        <p:nvSpPr>
          <p:cNvPr id="16" name="Segnaposto piè di pagina 3">
            <a:extLst>
              <a:ext uri="{FF2B5EF4-FFF2-40B4-BE49-F238E27FC236}">
                <a16:creationId xmlns:a16="http://schemas.microsoft.com/office/drawing/2014/main" id="{41334D53-3823-D54B-77E8-8E9C1DB376CF}"/>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17" name="Rectangle 16">
            <a:extLst>
              <a:ext uri="{FF2B5EF4-FFF2-40B4-BE49-F238E27FC236}">
                <a16:creationId xmlns:a16="http://schemas.microsoft.com/office/drawing/2014/main" id="{E95121F2-B139-30FE-F70D-61D439D06675}"/>
              </a:ext>
            </a:extLst>
          </p:cNvPr>
          <p:cNvSpPr/>
          <p:nvPr/>
        </p:nvSpPr>
        <p:spPr>
          <a:xfrm>
            <a:off x="8071130" y="5253778"/>
            <a:ext cx="1041265" cy="6362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0661CC-C9FE-8B70-F5F7-784DB32904C8}"/>
              </a:ext>
            </a:extLst>
          </p:cNvPr>
          <p:cNvSpPr txBox="1"/>
          <p:nvPr/>
        </p:nvSpPr>
        <p:spPr>
          <a:xfrm>
            <a:off x="1121790" y="1020787"/>
            <a:ext cx="2196445" cy="923330"/>
          </a:xfrm>
          <a:prstGeom prst="rect">
            <a:avLst/>
          </a:prstGeom>
          <a:noFill/>
          <a:ln>
            <a:solidFill>
              <a:schemeClr val="tx1"/>
            </a:solidFill>
          </a:ln>
        </p:spPr>
        <p:txBody>
          <a:bodyPr wrap="square" rtlCol="0">
            <a:spAutoFit/>
          </a:bodyPr>
          <a:lstStyle/>
          <a:p>
            <a:pPr algn="ctr"/>
            <a:r>
              <a:rPr lang="en-US" dirty="0"/>
              <a:t>URANIUM COULD BE PRODUCED ONLY BY SPUTTERING BUT…</a:t>
            </a:r>
          </a:p>
        </p:txBody>
      </p:sp>
      <p:sp>
        <p:nvSpPr>
          <p:cNvPr id="5" name="TextBox 4">
            <a:extLst>
              <a:ext uri="{FF2B5EF4-FFF2-40B4-BE49-F238E27FC236}">
                <a16:creationId xmlns:a16="http://schemas.microsoft.com/office/drawing/2014/main" id="{5F49E31B-AC71-F883-A0C2-F0144AD5A7FE}"/>
              </a:ext>
            </a:extLst>
          </p:cNvPr>
          <p:cNvSpPr txBox="1"/>
          <p:nvPr/>
        </p:nvSpPr>
        <p:spPr>
          <a:xfrm>
            <a:off x="5162463" y="1020787"/>
            <a:ext cx="2262999" cy="923330"/>
          </a:xfrm>
          <a:prstGeom prst="rect">
            <a:avLst/>
          </a:prstGeom>
          <a:noFill/>
          <a:ln>
            <a:solidFill>
              <a:schemeClr val="tx1"/>
            </a:solidFill>
          </a:ln>
        </p:spPr>
        <p:txBody>
          <a:bodyPr wrap="square" rtlCol="0" anchor="ctr">
            <a:spAutoFit/>
          </a:bodyPr>
          <a:lstStyle/>
          <a:p>
            <a:pPr algn="ctr"/>
            <a:r>
              <a:rPr lang="en-US" dirty="0"/>
              <a:t>IT CANNOT BE TESTED AS A CONVENTIONAL BEAM SO….</a:t>
            </a:r>
          </a:p>
        </p:txBody>
      </p:sp>
      <p:sp>
        <p:nvSpPr>
          <p:cNvPr id="6" name="TextBox 5">
            <a:extLst>
              <a:ext uri="{FF2B5EF4-FFF2-40B4-BE49-F238E27FC236}">
                <a16:creationId xmlns:a16="http://schemas.microsoft.com/office/drawing/2014/main" id="{ECCC34F0-C16F-12BC-F363-9A7584A4BEDB}"/>
              </a:ext>
            </a:extLst>
          </p:cNvPr>
          <p:cNvSpPr txBox="1"/>
          <p:nvPr/>
        </p:nvSpPr>
        <p:spPr>
          <a:xfrm>
            <a:off x="8854912" y="1020787"/>
            <a:ext cx="2196445" cy="923330"/>
          </a:xfrm>
          <a:prstGeom prst="rect">
            <a:avLst/>
          </a:prstGeom>
          <a:noFill/>
          <a:ln>
            <a:solidFill>
              <a:schemeClr val="tx1"/>
            </a:solidFill>
          </a:ln>
        </p:spPr>
        <p:txBody>
          <a:bodyPr wrap="square" rtlCol="0">
            <a:spAutoFit/>
          </a:bodyPr>
          <a:lstStyle/>
          <a:p>
            <a:pPr algn="ctr"/>
            <a:r>
              <a:rPr lang="en-US" dirty="0"/>
              <a:t>HOW CAN WE DEDUCE ITS FEASIBILITY?</a:t>
            </a:r>
          </a:p>
        </p:txBody>
      </p:sp>
      <p:sp>
        <p:nvSpPr>
          <p:cNvPr id="7" name="Arrow: Right 6">
            <a:extLst>
              <a:ext uri="{FF2B5EF4-FFF2-40B4-BE49-F238E27FC236}">
                <a16:creationId xmlns:a16="http://schemas.microsoft.com/office/drawing/2014/main" id="{3D586DF2-A203-42E0-3F9E-1B950BB2C12F}"/>
              </a:ext>
            </a:extLst>
          </p:cNvPr>
          <p:cNvSpPr/>
          <p:nvPr/>
        </p:nvSpPr>
        <p:spPr>
          <a:xfrm>
            <a:off x="3578258" y="1392898"/>
            <a:ext cx="1357459" cy="17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3CB4A69-757F-6447-3530-C3F8BD13E44C}"/>
              </a:ext>
            </a:extLst>
          </p:cNvPr>
          <p:cNvSpPr/>
          <p:nvPr/>
        </p:nvSpPr>
        <p:spPr>
          <a:xfrm>
            <a:off x="7652208" y="1392898"/>
            <a:ext cx="942680" cy="17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F469A34-956C-D0A9-8CA9-602D9BA6B633}"/>
              </a:ext>
            </a:extLst>
          </p:cNvPr>
          <p:cNvGrpSpPr/>
          <p:nvPr/>
        </p:nvGrpSpPr>
        <p:grpSpPr>
          <a:xfrm>
            <a:off x="0" y="2373921"/>
            <a:ext cx="6024388" cy="1550568"/>
            <a:chOff x="4523" y="4729639"/>
            <a:chExt cx="6024388" cy="1550568"/>
          </a:xfrm>
        </p:grpSpPr>
        <p:pic>
          <p:nvPicPr>
            <p:cNvPr id="11" name="Picture 4">
              <a:extLst>
                <a:ext uri="{FF2B5EF4-FFF2-40B4-BE49-F238E27FC236}">
                  <a16:creationId xmlns:a16="http://schemas.microsoft.com/office/drawing/2014/main" id="{A8373413-6609-FBE6-AEC9-6E996D6651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617" b="55744"/>
            <a:stretch/>
          </p:blipFill>
          <p:spPr bwMode="auto">
            <a:xfrm>
              <a:off x="4523" y="4729639"/>
              <a:ext cx="6024388" cy="155056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ttore diritto 26">
              <a:extLst>
                <a:ext uri="{FF2B5EF4-FFF2-40B4-BE49-F238E27FC236}">
                  <a16:creationId xmlns:a16="http://schemas.microsoft.com/office/drawing/2014/main" id="{8545F74D-8044-CB5F-E95E-4365F48DA58B}"/>
                </a:ext>
              </a:extLst>
            </p:cNvPr>
            <p:cNvCxnSpPr>
              <a:cxnSpLocks/>
            </p:cNvCxnSpPr>
            <p:nvPr/>
          </p:nvCxnSpPr>
          <p:spPr>
            <a:xfrm>
              <a:off x="724367" y="5749993"/>
              <a:ext cx="5304544" cy="0"/>
            </a:xfrm>
            <a:prstGeom prst="line">
              <a:avLst/>
            </a:prstGeom>
            <a:ln w="38100">
              <a:prstDash val="sysDash"/>
            </a:ln>
          </p:spPr>
          <p:style>
            <a:lnRef idx="1">
              <a:schemeClr val="dk1"/>
            </a:lnRef>
            <a:fillRef idx="0">
              <a:schemeClr val="dk1"/>
            </a:fillRef>
            <a:effectRef idx="0">
              <a:schemeClr val="dk1"/>
            </a:effectRef>
            <a:fontRef idx="minor">
              <a:schemeClr val="tx1"/>
            </a:fontRef>
          </p:style>
        </p:cxnSp>
        <p:sp>
          <p:nvSpPr>
            <p:cNvPr id="13" name="CasellaDiTesto 28">
              <a:extLst>
                <a:ext uri="{FF2B5EF4-FFF2-40B4-BE49-F238E27FC236}">
                  <a16:creationId xmlns:a16="http://schemas.microsoft.com/office/drawing/2014/main" id="{706B3F66-35FA-8FB4-90F6-281993A67C70}"/>
                </a:ext>
              </a:extLst>
            </p:cNvPr>
            <p:cNvSpPr txBox="1"/>
            <p:nvPr/>
          </p:nvSpPr>
          <p:spPr>
            <a:xfrm>
              <a:off x="5392589" y="5346620"/>
              <a:ext cx="609462"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200" b="1" dirty="0">
                  <a:latin typeface="+mj-lt"/>
                </a:rPr>
                <a:t>0.7 µA </a:t>
              </a:r>
            </a:p>
          </p:txBody>
        </p:sp>
      </p:grpSp>
      <p:sp>
        <p:nvSpPr>
          <p:cNvPr id="14" name="TextBox 20">
            <a:extLst>
              <a:ext uri="{FF2B5EF4-FFF2-40B4-BE49-F238E27FC236}">
                <a16:creationId xmlns:a16="http://schemas.microsoft.com/office/drawing/2014/main" id="{C9D79D3F-21F6-DFA3-360E-C2E0F6A52A4A}"/>
              </a:ext>
            </a:extLst>
          </p:cNvPr>
          <p:cNvSpPr txBox="1"/>
          <p:nvPr/>
        </p:nvSpPr>
        <p:spPr>
          <a:xfrm>
            <a:off x="588184" y="2875500"/>
            <a:ext cx="413896" cy="276999"/>
          </a:xfrm>
          <a:prstGeom prst="rect">
            <a:avLst/>
          </a:prstGeom>
          <a:ln/>
        </p:spPr>
        <p:style>
          <a:lnRef idx="2">
            <a:schemeClr val="accent2"/>
          </a:lnRef>
          <a:fillRef idx="1">
            <a:schemeClr val="lt1"/>
          </a:fillRef>
          <a:effectRef idx="0">
            <a:schemeClr val="accent2"/>
          </a:effectRef>
          <a:fontRef idx="minor">
            <a:schemeClr val="dk1"/>
          </a:fontRef>
        </p:style>
        <p:txBody>
          <a:bodyPr wrap="none" rtlCol="0" anchor="ctr">
            <a:spAutoFit/>
          </a:bodyPr>
          <a:lstStyle/>
          <a:p>
            <a:pPr lvl="0" algn="ctr">
              <a:defRPr/>
            </a:pPr>
            <a:r>
              <a:rPr kumimoji="0" lang="en-US" sz="1200" b="1" u="none" strike="noStrike" kern="0" normalizeH="0" baseline="0" noProof="0" dirty="0">
                <a:ln w="0"/>
                <a:solidFill>
                  <a:schemeClr val="tx1"/>
                </a:solidFill>
                <a:effectLst/>
                <a:uLnTx/>
                <a:uFillTx/>
                <a:latin typeface="+mj-lt"/>
                <a:cs typeface="Times" panose="02020603050405020304" pitchFamily="18" charset="0"/>
              </a:rPr>
              <a:t>32+</a:t>
            </a:r>
          </a:p>
        </p:txBody>
      </p:sp>
      <p:cxnSp>
        <p:nvCxnSpPr>
          <p:cNvPr id="15" name="Connettore 2 59">
            <a:extLst>
              <a:ext uri="{FF2B5EF4-FFF2-40B4-BE49-F238E27FC236}">
                <a16:creationId xmlns:a16="http://schemas.microsoft.com/office/drawing/2014/main" id="{AFD3F08D-D2CA-BE40-1E36-DE3095A17CB8}"/>
              </a:ext>
            </a:extLst>
          </p:cNvPr>
          <p:cNvCxnSpPr>
            <a:cxnSpLocks/>
          </p:cNvCxnSpPr>
          <p:nvPr/>
        </p:nvCxnSpPr>
        <p:spPr>
          <a:xfrm>
            <a:off x="795133" y="3146067"/>
            <a:ext cx="0" cy="1940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Immagine 5">
            <a:extLst>
              <a:ext uri="{FF2B5EF4-FFF2-40B4-BE49-F238E27FC236}">
                <a16:creationId xmlns:a16="http://schemas.microsoft.com/office/drawing/2014/main" id="{7B647E25-3620-83C6-AB15-F0596A71725A}"/>
              </a:ext>
            </a:extLst>
          </p:cNvPr>
          <p:cNvPicPr>
            <a:picLocks noChangeAspect="1"/>
          </p:cNvPicPr>
          <p:nvPr/>
        </p:nvPicPr>
        <p:blipFill>
          <a:blip r:embed="rId3"/>
          <a:stretch>
            <a:fillRect/>
          </a:stretch>
        </p:blipFill>
        <p:spPr>
          <a:xfrm>
            <a:off x="8620613" y="2242793"/>
            <a:ext cx="2793536" cy="1773216"/>
          </a:xfrm>
          <a:prstGeom prst="rect">
            <a:avLst/>
          </a:prstGeom>
        </p:spPr>
      </p:pic>
      <p:sp>
        <p:nvSpPr>
          <p:cNvPr id="19" name="TextBox 19">
            <a:extLst>
              <a:ext uri="{FF2B5EF4-FFF2-40B4-BE49-F238E27FC236}">
                <a16:creationId xmlns:a16="http://schemas.microsoft.com/office/drawing/2014/main" id="{45C1815F-5293-CD08-1A3D-8E1E3A0DF5EF}"/>
              </a:ext>
            </a:extLst>
          </p:cNvPr>
          <p:cNvSpPr txBox="1"/>
          <p:nvPr/>
        </p:nvSpPr>
        <p:spPr>
          <a:xfrm>
            <a:off x="2220012" y="2557492"/>
            <a:ext cx="2412219" cy="276999"/>
          </a:xfrm>
          <a:prstGeom prst="rect">
            <a:avLst/>
          </a:prstGeom>
          <a:solidFill>
            <a:schemeClr val="bg1"/>
          </a:solidFill>
          <a:ln>
            <a:solidFill>
              <a:srgbClr val="002060"/>
            </a:solidFill>
          </a:ln>
        </p:spPr>
        <p:txBody>
          <a:bodyPr wrap="square" rtlCol="0" anchor="ctr">
            <a:spAutoFit/>
          </a:bodyPr>
          <a:lstStyle/>
          <a:p>
            <a:pPr algn="ctr" defTabSz="914400"/>
            <a:r>
              <a:rPr lang="en-US" sz="1200" dirty="0">
                <a:ln>
                  <a:solidFill>
                    <a:srgbClr val="002060"/>
                  </a:solidFill>
                </a:ln>
                <a:solidFill>
                  <a:srgbClr val="002060"/>
                </a:solidFill>
                <a:latin typeface="+mj-lt"/>
                <a:cs typeface="Times" panose="02020603050405020304" pitchFamily="18" charset="0"/>
              </a:rPr>
              <a:t>Uranium by sputtering @ GANIL</a:t>
            </a:r>
          </a:p>
        </p:txBody>
      </p:sp>
      <p:cxnSp>
        <p:nvCxnSpPr>
          <p:cNvPr id="20" name="Connettore diritto 73">
            <a:extLst>
              <a:ext uri="{FF2B5EF4-FFF2-40B4-BE49-F238E27FC236}">
                <a16:creationId xmlns:a16="http://schemas.microsoft.com/office/drawing/2014/main" id="{3D235336-2F7E-DFA4-F13F-3F62AABA7CF6}"/>
              </a:ext>
            </a:extLst>
          </p:cNvPr>
          <p:cNvCxnSpPr>
            <a:cxnSpLocks/>
          </p:cNvCxnSpPr>
          <p:nvPr/>
        </p:nvCxnSpPr>
        <p:spPr>
          <a:xfrm>
            <a:off x="8213773" y="2829825"/>
            <a:ext cx="1620000" cy="0"/>
          </a:xfrm>
          <a:prstGeom prst="line">
            <a:avLst/>
          </a:prstGeom>
          <a:ln w="38100">
            <a:prstDash val="sysDash"/>
          </a:ln>
        </p:spPr>
        <p:style>
          <a:lnRef idx="1">
            <a:schemeClr val="dk1"/>
          </a:lnRef>
          <a:fillRef idx="0">
            <a:schemeClr val="dk1"/>
          </a:fillRef>
          <a:effectRef idx="0">
            <a:schemeClr val="dk1"/>
          </a:effectRef>
          <a:fontRef idx="minor">
            <a:schemeClr val="tx1"/>
          </a:fontRef>
        </p:style>
      </p:cxnSp>
      <p:sp>
        <p:nvSpPr>
          <p:cNvPr id="21" name="CasellaDiTesto 75">
            <a:extLst>
              <a:ext uri="{FF2B5EF4-FFF2-40B4-BE49-F238E27FC236}">
                <a16:creationId xmlns:a16="http://schemas.microsoft.com/office/drawing/2014/main" id="{C649FC10-E5F1-24CB-0ED2-BAC925CF1A11}"/>
              </a:ext>
            </a:extLst>
          </p:cNvPr>
          <p:cNvSpPr txBox="1"/>
          <p:nvPr/>
        </p:nvSpPr>
        <p:spPr>
          <a:xfrm>
            <a:off x="8092363" y="2399224"/>
            <a:ext cx="683200"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GB" sz="1400" b="1" dirty="0">
                <a:latin typeface="+mj-lt"/>
              </a:rPr>
              <a:t>5.5 µA </a:t>
            </a:r>
          </a:p>
        </p:txBody>
      </p:sp>
      <p:sp>
        <p:nvSpPr>
          <p:cNvPr id="22" name="TextBox 20">
            <a:extLst>
              <a:ext uri="{FF2B5EF4-FFF2-40B4-BE49-F238E27FC236}">
                <a16:creationId xmlns:a16="http://schemas.microsoft.com/office/drawing/2014/main" id="{F8FF8D42-09A3-C274-0A37-70362D274539}"/>
              </a:ext>
            </a:extLst>
          </p:cNvPr>
          <p:cNvSpPr txBox="1"/>
          <p:nvPr/>
        </p:nvSpPr>
        <p:spPr>
          <a:xfrm>
            <a:off x="10532966" y="2516609"/>
            <a:ext cx="538930" cy="307777"/>
          </a:xfrm>
          <a:prstGeom prst="rect">
            <a:avLst/>
          </a:prstGeom>
          <a:solidFill>
            <a:sysClr val="window" lastClr="FFFFFF"/>
          </a:solidFill>
          <a:ln>
            <a:solidFill>
              <a:srgbClr val="FFC000">
                <a:lumMod val="50000"/>
              </a:srgbClr>
            </a:solidFill>
          </a:ln>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baseline="30000" dirty="0">
                <a:ln>
                  <a:solidFill>
                    <a:srgbClr val="FFC000">
                      <a:lumMod val="50000"/>
                    </a:srgbClr>
                  </a:solidFill>
                </a:ln>
                <a:solidFill>
                  <a:srgbClr val="FFC000">
                    <a:lumMod val="50000"/>
                  </a:srgbClr>
                </a:solidFill>
                <a:latin typeface="+mj-lt"/>
                <a:cs typeface="Times" panose="02020603050405020304" pitchFamily="18" charset="0"/>
              </a:rPr>
              <a:t>181</a:t>
            </a:r>
            <a:r>
              <a:rPr lang="en-US" sz="1400" kern="0" dirty="0">
                <a:ln>
                  <a:solidFill>
                    <a:srgbClr val="FFC000">
                      <a:lumMod val="50000"/>
                    </a:srgbClr>
                  </a:solidFill>
                </a:ln>
                <a:solidFill>
                  <a:srgbClr val="FFC000">
                    <a:lumMod val="50000"/>
                  </a:srgbClr>
                </a:solidFill>
                <a:latin typeface="+mj-lt"/>
                <a:cs typeface="Times" panose="02020603050405020304" pitchFamily="18" charset="0"/>
              </a:rPr>
              <a:t>Ta</a:t>
            </a:r>
            <a:endParaRPr kumimoji="0" lang="en-US" sz="1400" b="0" i="0" u="none" strike="noStrike" kern="0" cap="none" spc="0" normalizeH="0" baseline="0" noProof="0" dirty="0">
              <a:ln>
                <a:solidFill>
                  <a:srgbClr val="FFC000">
                    <a:lumMod val="50000"/>
                  </a:srgbClr>
                </a:solidFill>
              </a:ln>
              <a:solidFill>
                <a:srgbClr val="FFC000">
                  <a:lumMod val="50000"/>
                </a:srgbClr>
              </a:solidFill>
              <a:effectLst/>
              <a:uLnTx/>
              <a:uFillTx/>
              <a:latin typeface="+mj-lt"/>
              <a:cs typeface="Times" panose="02020603050405020304" pitchFamily="18" charset="0"/>
            </a:endParaRPr>
          </a:p>
        </p:txBody>
      </p:sp>
      <p:sp>
        <p:nvSpPr>
          <p:cNvPr id="23" name="Arrow: Right 22">
            <a:extLst>
              <a:ext uri="{FF2B5EF4-FFF2-40B4-BE49-F238E27FC236}">
                <a16:creationId xmlns:a16="http://schemas.microsoft.com/office/drawing/2014/main" id="{E1B7293F-C774-47ED-52A1-0DBBF095EA49}"/>
              </a:ext>
            </a:extLst>
          </p:cNvPr>
          <p:cNvSpPr/>
          <p:nvPr/>
        </p:nvSpPr>
        <p:spPr>
          <a:xfrm>
            <a:off x="6488169" y="2986224"/>
            <a:ext cx="1668662" cy="253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9">
            <a:extLst>
              <a:ext uri="{FF2B5EF4-FFF2-40B4-BE49-F238E27FC236}">
                <a16:creationId xmlns:a16="http://schemas.microsoft.com/office/drawing/2014/main" id="{17DEA7D6-3743-99C4-64AF-5316C0A787A5}"/>
              </a:ext>
            </a:extLst>
          </p:cNvPr>
          <p:cNvSpPr txBox="1"/>
          <p:nvPr/>
        </p:nvSpPr>
        <p:spPr>
          <a:xfrm>
            <a:off x="6182669" y="3301387"/>
            <a:ext cx="2412219" cy="461665"/>
          </a:xfrm>
          <a:prstGeom prst="rect">
            <a:avLst/>
          </a:prstGeom>
          <a:solidFill>
            <a:schemeClr val="bg1"/>
          </a:solidFill>
          <a:ln>
            <a:solidFill>
              <a:srgbClr val="002060"/>
            </a:solidFill>
          </a:ln>
        </p:spPr>
        <p:txBody>
          <a:bodyPr wrap="square" rtlCol="0" anchor="ctr">
            <a:spAutoFit/>
          </a:bodyPr>
          <a:lstStyle/>
          <a:p>
            <a:pPr algn="ctr" defTabSz="914400"/>
            <a:r>
              <a:rPr lang="en-US" sz="1200" dirty="0">
                <a:ln>
                  <a:solidFill>
                    <a:srgbClr val="002060"/>
                  </a:solidFill>
                </a:ln>
                <a:solidFill>
                  <a:srgbClr val="002060"/>
                </a:solidFill>
                <a:latin typeface="+mj-lt"/>
                <a:cs typeface="Times" panose="02020603050405020304" pitchFamily="18" charset="0"/>
              </a:rPr>
              <a:t>Another beam produced with the same technique</a:t>
            </a:r>
          </a:p>
        </p:txBody>
      </p:sp>
      <p:pic>
        <p:nvPicPr>
          <p:cNvPr id="25" name="Picture 4">
            <a:extLst>
              <a:ext uri="{FF2B5EF4-FFF2-40B4-BE49-F238E27FC236}">
                <a16:creationId xmlns:a16="http://schemas.microsoft.com/office/drawing/2014/main" id="{D2180891-46A3-F0EE-9FDA-ED62E78B7D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75" t="1089" r="922" b="1157"/>
          <a:stretch>
            <a:fillRect/>
          </a:stretch>
        </p:blipFill>
        <p:spPr bwMode="auto">
          <a:xfrm>
            <a:off x="8446792" y="4367428"/>
            <a:ext cx="3141177" cy="189593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0">
            <a:extLst>
              <a:ext uri="{FF2B5EF4-FFF2-40B4-BE49-F238E27FC236}">
                <a16:creationId xmlns:a16="http://schemas.microsoft.com/office/drawing/2014/main" id="{56834467-EBC6-C212-9490-71EAC5C11522}"/>
              </a:ext>
            </a:extLst>
          </p:cNvPr>
          <p:cNvSpPr txBox="1"/>
          <p:nvPr/>
        </p:nvSpPr>
        <p:spPr>
          <a:xfrm>
            <a:off x="10152668" y="4562011"/>
            <a:ext cx="1338606" cy="307777"/>
          </a:xfrm>
          <a:prstGeom prst="rect">
            <a:avLst/>
          </a:prstGeom>
          <a:solidFill>
            <a:sysClr val="window" lastClr="FFFFFF"/>
          </a:solidFill>
          <a:ln>
            <a:solidFill>
              <a:srgbClr val="FFC000">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baseline="30000" dirty="0">
                <a:ln>
                  <a:solidFill>
                    <a:srgbClr val="FFC000">
                      <a:lumMod val="50000"/>
                    </a:srgbClr>
                  </a:solidFill>
                </a:ln>
                <a:solidFill>
                  <a:srgbClr val="FFC000">
                    <a:lumMod val="50000"/>
                  </a:srgbClr>
                </a:solidFill>
                <a:latin typeface="+mj-lt"/>
                <a:cs typeface="Times" panose="02020603050405020304" pitchFamily="18" charset="0"/>
              </a:rPr>
              <a:t>181</a:t>
            </a:r>
            <a:r>
              <a:rPr lang="en-US" sz="1400" kern="0" dirty="0">
                <a:ln>
                  <a:solidFill>
                    <a:srgbClr val="FFC000">
                      <a:lumMod val="50000"/>
                    </a:srgbClr>
                  </a:solidFill>
                </a:ln>
                <a:solidFill>
                  <a:srgbClr val="FFC000">
                    <a:lumMod val="50000"/>
                  </a:srgbClr>
                </a:solidFill>
                <a:latin typeface="+mj-lt"/>
                <a:cs typeface="Times" panose="02020603050405020304" pitchFamily="18" charset="0"/>
              </a:rPr>
              <a:t>Ta @ LNL</a:t>
            </a:r>
            <a:endParaRPr kumimoji="0" lang="en-US" sz="1400" b="0" i="0" u="none" strike="noStrike" kern="0" cap="none" spc="0" normalizeH="0" baseline="0" noProof="0" dirty="0">
              <a:ln>
                <a:solidFill>
                  <a:srgbClr val="FFC000">
                    <a:lumMod val="50000"/>
                  </a:srgbClr>
                </a:solidFill>
              </a:ln>
              <a:solidFill>
                <a:srgbClr val="FFC000">
                  <a:lumMod val="50000"/>
                </a:srgbClr>
              </a:solidFill>
              <a:effectLst/>
              <a:uLnTx/>
              <a:uFillTx/>
              <a:latin typeface="+mj-lt"/>
              <a:cs typeface="Times" panose="02020603050405020304" pitchFamily="18" charset="0"/>
            </a:endParaRPr>
          </a:p>
        </p:txBody>
      </p:sp>
      <p:cxnSp>
        <p:nvCxnSpPr>
          <p:cNvPr id="27" name="Connettore diritto 73">
            <a:extLst>
              <a:ext uri="{FF2B5EF4-FFF2-40B4-BE49-F238E27FC236}">
                <a16:creationId xmlns:a16="http://schemas.microsoft.com/office/drawing/2014/main" id="{6F855614-45D3-D63E-5035-99B613BC0684}"/>
              </a:ext>
            </a:extLst>
          </p:cNvPr>
          <p:cNvCxnSpPr>
            <a:cxnSpLocks/>
          </p:cNvCxnSpPr>
          <p:nvPr/>
        </p:nvCxnSpPr>
        <p:spPr>
          <a:xfrm>
            <a:off x="8013015" y="4887418"/>
            <a:ext cx="1656000" cy="0"/>
          </a:xfrm>
          <a:prstGeom prst="line">
            <a:avLst/>
          </a:prstGeom>
          <a:ln w="38100">
            <a:prstDash val="sysDash"/>
          </a:ln>
        </p:spPr>
        <p:style>
          <a:lnRef idx="1">
            <a:schemeClr val="dk1"/>
          </a:lnRef>
          <a:fillRef idx="0">
            <a:schemeClr val="dk1"/>
          </a:fillRef>
          <a:effectRef idx="0">
            <a:schemeClr val="dk1"/>
          </a:effectRef>
          <a:fontRef idx="minor">
            <a:schemeClr val="tx1"/>
          </a:fontRef>
        </p:style>
      </p:cxnSp>
      <p:sp>
        <p:nvSpPr>
          <p:cNvPr id="28" name="CasellaDiTesto 75">
            <a:extLst>
              <a:ext uri="{FF2B5EF4-FFF2-40B4-BE49-F238E27FC236}">
                <a16:creationId xmlns:a16="http://schemas.microsoft.com/office/drawing/2014/main" id="{0AFF1400-EB01-21FB-E9F3-E4CCDECD934B}"/>
              </a:ext>
            </a:extLst>
          </p:cNvPr>
          <p:cNvSpPr txBox="1"/>
          <p:nvPr/>
        </p:nvSpPr>
        <p:spPr>
          <a:xfrm>
            <a:off x="7878780" y="4456817"/>
            <a:ext cx="550152"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GB" sz="1400" b="1" dirty="0">
                <a:latin typeface="+mj-lt"/>
              </a:rPr>
              <a:t>9 µA </a:t>
            </a:r>
          </a:p>
        </p:txBody>
      </p:sp>
      <p:sp>
        <p:nvSpPr>
          <p:cNvPr id="29" name="Arrow: Down 28">
            <a:extLst>
              <a:ext uri="{FF2B5EF4-FFF2-40B4-BE49-F238E27FC236}">
                <a16:creationId xmlns:a16="http://schemas.microsoft.com/office/drawing/2014/main" id="{29ECE5A0-1174-9EC2-67D9-B9839D2CBDC5}"/>
              </a:ext>
            </a:extLst>
          </p:cNvPr>
          <p:cNvSpPr/>
          <p:nvPr/>
        </p:nvSpPr>
        <p:spPr>
          <a:xfrm>
            <a:off x="9992412" y="4016009"/>
            <a:ext cx="160256" cy="3514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DDFF6FCA-E85D-74F6-CFE4-66B89CFB6371}"/>
              </a:ext>
            </a:extLst>
          </p:cNvPr>
          <p:cNvSpPr/>
          <p:nvPr/>
        </p:nvSpPr>
        <p:spPr>
          <a:xfrm flipH="1">
            <a:off x="7051249" y="5352461"/>
            <a:ext cx="1162524" cy="156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F8F3DF6-6764-A18B-D297-C603145B74A0}"/>
              </a:ext>
            </a:extLst>
          </p:cNvPr>
          <p:cNvSpPr txBox="1"/>
          <p:nvPr/>
        </p:nvSpPr>
        <p:spPr>
          <a:xfrm>
            <a:off x="471340" y="4764240"/>
            <a:ext cx="6127423" cy="1477328"/>
          </a:xfrm>
          <a:prstGeom prst="rect">
            <a:avLst/>
          </a:prstGeom>
          <a:noFill/>
          <a:ln>
            <a:solidFill>
              <a:schemeClr val="tx1"/>
            </a:solidFill>
          </a:ln>
        </p:spPr>
        <p:txBody>
          <a:bodyPr wrap="square" rtlCol="0" anchor="ctr">
            <a:spAutoFit/>
          </a:bodyPr>
          <a:lstStyle/>
          <a:p>
            <a:pPr algn="ctr"/>
            <a:r>
              <a:rPr lang="en-US" b="1" dirty="0"/>
              <a:t>THE LNL ECR SOURCE WAS ABLE TO PRODUCE Ta INTENSITIES COMPARABLE (IF NOT HIGHER) THAN THOSE PRODUCED AT GANIL. IT IS THEN REASONABLE TO EXPECT THAT THE PRODUCTION OF 500 </a:t>
            </a:r>
            <a:r>
              <a:rPr lang="en-US" b="1" dirty="0" err="1"/>
              <a:t>nA</a:t>
            </a:r>
            <a:r>
              <a:rPr lang="en-US" b="1" dirty="0"/>
              <a:t> OF U</a:t>
            </a:r>
            <a:r>
              <a:rPr lang="en-US" b="1" baseline="30000" dirty="0"/>
              <a:t>32+</a:t>
            </a:r>
            <a:r>
              <a:rPr lang="en-US" b="1" dirty="0"/>
              <a:t> WITH THE SAME TECHNIQUE IS FEASABLE.</a:t>
            </a:r>
            <a:endParaRPr lang="en-US" b="1" baseline="30000" dirty="0"/>
          </a:p>
        </p:txBody>
      </p:sp>
      <p:sp>
        <p:nvSpPr>
          <p:cNvPr id="32" name="Arrow: Up-Down 31">
            <a:extLst>
              <a:ext uri="{FF2B5EF4-FFF2-40B4-BE49-F238E27FC236}">
                <a16:creationId xmlns:a16="http://schemas.microsoft.com/office/drawing/2014/main" id="{B8F441AC-963C-099A-2A13-1C8936A4665C}"/>
              </a:ext>
            </a:extLst>
          </p:cNvPr>
          <p:cNvSpPr/>
          <p:nvPr/>
        </p:nvSpPr>
        <p:spPr>
          <a:xfrm>
            <a:off x="3318235" y="3899089"/>
            <a:ext cx="160256" cy="82442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937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C790-6529-CEFB-02CF-488E5ABF6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C6D56-3A46-ED98-0F70-7B82370788D9}"/>
              </a:ext>
            </a:extLst>
          </p:cNvPr>
          <p:cNvSpPr>
            <a:spLocks noGrp="1"/>
          </p:cNvSpPr>
          <p:nvPr>
            <p:ph type="title"/>
          </p:nvPr>
        </p:nvSpPr>
        <p:spPr>
          <a:xfrm>
            <a:off x="66674" y="148852"/>
            <a:ext cx="11367599" cy="362844"/>
          </a:xfrm>
        </p:spPr>
        <p:txBody>
          <a:bodyPr>
            <a:normAutofit fontScale="90000"/>
          </a:bodyPr>
          <a:lstStyle/>
          <a:p>
            <a:r>
              <a:rPr lang="it-IT" dirty="0"/>
              <a:t>ECR </a:t>
            </a:r>
            <a:r>
              <a:rPr lang="it-IT" dirty="0" err="1"/>
              <a:t>needed</a:t>
            </a:r>
            <a:r>
              <a:rPr lang="it-IT" dirty="0"/>
              <a:t> upgrades</a:t>
            </a:r>
            <a:endParaRPr lang="en-GB" dirty="0"/>
          </a:p>
        </p:txBody>
      </p:sp>
      <p:sp>
        <p:nvSpPr>
          <p:cNvPr id="16" name="Segnaposto piè di pagina 3">
            <a:extLst>
              <a:ext uri="{FF2B5EF4-FFF2-40B4-BE49-F238E27FC236}">
                <a16:creationId xmlns:a16="http://schemas.microsoft.com/office/drawing/2014/main" id="{F34300BE-C26E-B692-FBFD-C4055B466699}"/>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17" name="Rectangle 16">
            <a:extLst>
              <a:ext uri="{FF2B5EF4-FFF2-40B4-BE49-F238E27FC236}">
                <a16:creationId xmlns:a16="http://schemas.microsoft.com/office/drawing/2014/main" id="{914D5ECA-E926-FA00-F86A-14898F485300}"/>
              </a:ext>
            </a:extLst>
          </p:cNvPr>
          <p:cNvSpPr/>
          <p:nvPr/>
        </p:nvSpPr>
        <p:spPr>
          <a:xfrm>
            <a:off x="8071130" y="5545878"/>
            <a:ext cx="1041265" cy="6362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4E354BA-EEE3-E714-BDD6-72D5763E45DF}"/>
              </a:ext>
            </a:extLst>
          </p:cNvPr>
          <p:cNvPicPr>
            <a:picLocks noChangeAspect="1"/>
          </p:cNvPicPr>
          <p:nvPr/>
        </p:nvPicPr>
        <p:blipFill>
          <a:blip r:embed="rId2"/>
          <a:stretch>
            <a:fillRect/>
          </a:stretch>
        </p:blipFill>
        <p:spPr>
          <a:xfrm>
            <a:off x="160112" y="868773"/>
            <a:ext cx="2880000" cy="2330025"/>
          </a:xfrm>
          <a:prstGeom prst="rect">
            <a:avLst/>
          </a:prstGeom>
        </p:spPr>
      </p:pic>
      <p:sp>
        <p:nvSpPr>
          <p:cNvPr id="5" name="TextBox 19">
            <a:extLst>
              <a:ext uri="{FF2B5EF4-FFF2-40B4-BE49-F238E27FC236}">
                <a16:creationId xmlns:a16="http://schemas.microsoft.com/office/drawing/2014/main" id="{EE5BEBE0-8495-D0C8-324F-ABD2A5978072}"/>
              </a:ext>
            </a:extLst>
          </p:cNvPr>
          <p:cNvSpPr txBox="1"/>
          <p:nvPr/>
        </p:nvSpPr>
        <p:spPr>
          <a:xfrm>
            <a:off x="724816" y="1006675"/>
            <a:ext cx="2634792" cy="276999"/>
          </a:xfrm>
          <a:prstGeom prst="rect">
            <a:avLst/>
          </a:prstGeom>
          <a:solidFill>
            <a:schemeClr val="bg1"/>
          </a:solidFill>
          <a:ln>
            <a:solidFill>
              <a:srgbClr val="002060"/>
            </a:solidFill>
          </a:ln>
        </p:spPr>
        <p:txBody>
          <a:bodyPr wrap="square" rtlCol="0" anchor="ctr">
            <a:spAutoFit/>
          </a:bodyPr>
          <a:lstStyle/>
          <a:p>
            <a:pPr algn="ctr" defTabSz="914400"/>
            <a:r>
              <a:rPr lang="en-US" sz="1200" dirty="0">
                <a:ln>
                  <a:solidFill>
                    <a:srgbClr val="002060"/>
                  </a:solidFill>
                </a:ln>
                <a:solidFill>
                  <a:srgbClr val="002060"/>
                </a:solidFill>
                <a:latin typeface="+mj-lt"/>
                <a:cs typeface="Times" panose="02020603050405020304" pitchFamily="18" charset="0"/>
              </a:rPr>
              <a:t>Sputtering system connected to LEGIS</a:t>
            </a:r>
          </a:p>
        </p:txBody>
      </p:sp>
      <p:pic>
        <p:nvPicPr>
          <p:cNvPr id="6" name="Picture 2">
            <a:extLst>
              <a:ext uri="{FF2B5EF4-FFF2-40B4-BE49-F238E27FC236}">
                <a16:creationId xmlns:a16="http://schemas.microsoft.com/office/drawing/2014/main" id="{4033AE7E-2290-DCBE-C37D-47273B47D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12" y="868773"/>
            <a:ext cx="2880000" cy="2160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DA7743C-EEB9-D2E4-4AEE-C4832899670B}"/>
              </a:ext>
            </a:extLst>
          </p:cNvPr>
          <p:cNvCxnSpPr>
            <a:cxnSpLocks/>
          </p:cNvCxnSpPr>
          <p:nvPr/>
        </p:nvCxnSpPr>
        <p:spPr>
          <a:xfrm>
            <a:off x="1040614" y="1283674"/>
            <a:ext cx="0" cy="502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5B3796A-0310-562F-53D4-B736EB1C86D6}"/>
              </a:ext>
            </a:extLst>
          </p:cNvPr>
          <p:cNvSpPr/>
          <p:nvPr/>
        </p:nvSpPr>
        <p:spPr>
          <a:xfrm>
            <a:off x="4839616" y="1564502"/>
            <a:ext cx="829559" cy="75462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9">
            <a:extLst>
              <a:ext uri="{FF2B5EF4-FFF2-40B4-BE49-F238E27FC236}">
                <a16:creationId xmlns:a16="http://schemas.microsoft.com/office/drawing/2014/main" id="{233F43E3-6968-6FDC-BF28-D701F4D38E4C}"/>
              </a:ext>
            </a:extLst>
          </p:cNvPr>
          <p:cNvSpPr txBox="1"/>
          <p:nvPr/>
        </p:nvSpPr>
        <p:spPr>
          <a:xfrm>
            <a:off x="4351779" y="754972"/>
            <a:ext cx="2634792" cy="646331"/>
          </a:xfrm>
          <a:prstGeom prst="rect">
            <a:avLst/>
          </a:prstGeom>
          <a:solidFill>
            <a:schemeClr val="bg1"/>
          </a:solidFill>
          <a:ln>
            <a:solidFill>
              <a:srgbClr val="002060"/>
            </a:solidFill>
          </a:ln>
        </p:spPr>
        <p:txBody>
          <a:bodyPr wrap="square" rtlCol="0" anchor="ctr">
            <a:spAutoFit/>
          </a:bodyPr>
          <a:lstStyle/>
          <a:p>
            <a:pPr algn="ctr" defTabSz="914400"/>
            <a:r>
              <a:rPr lang="en-US" sz="1200" dirty="0">
                <a:ln>
                  <a:solidFill>
                    <a:srgbClr val="002060"/>
                  </a:solidFill>
                </a:ln>
                <a:solidFill>
                  <a:srgbClr val="002060"/>
                </a:solidFill>
                <a:latin typeface="+mj-lt"/>
                <a:cs typeface="Times" panose="02020603050405020304" pitchFamily="18" charset="0"/>
              </a:rPr>
              <a:t>To dismount safely the sputtering system with U a further piece with a valve must be installed</a:t>
            </a:r>
          </a:p>
        </p:txBody>
      </p:sp>
      <p:cxnSp>
        <p:nvCxnSpPr>
          <p:cNvPr id="10" name="Straight Arrow Connector 9">
            <a:extLst>
              <a:ext uri="{FF2B5EF4-FFF2-40B4-BE49-F238E27FC236}">
                <a16:creationId xmlns:a16="http://schemas.microsoft.com/office/drawing/2014/main" id="{F283BE31-AAD2-16BB-768E-F280B7A6149E}"/>
              </a:ext>
            </a:extLst>
          </p:cNvPr>
          <p:cNvCxnSpPr>
            <a:stCxn id="9" idx="2"/>
          </p:cNvCxnSpPr>
          <p:nvPr/>
        </p:nvCxnSpPr>
        <p:spPr>
          <a:xfrm flipH="1">
            <a:off x="5364312" y="1401303"/>
            <a:ext cx="304863" cy="1631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B6FD775-73AF-2487-3F9C-04F41EA96572}"/>
              </a:ext>
            </a:extLst>
          </p:cNvPr>
          <p:cNvSpPr txBox="1"/>
          <p:nvPr/>
        </p:nvSpPr>
        <p:spPr>
          <a:xfrm>
            <a:off x="8244312" y="1278191"/>
            <a:ext cx="2880000" cy="1077218"/>
          </a:xfrm>
          <a:prstGeom prst="rect">
            <a:avLst/>
          </a:prstGeom>
          <a:noFill/>
          <a:ln>
            <a:solidFill>
              <a:schemeClr val="tx1"/>
            </a:solidFill>
          </a:ln>
        </p:spPr>
        <p:txBody>
          <a:bodyPr wrap="square" rtlCol="0" anchor="ctr">
            <a:spAutoFit/>
          </a:bodyPr>
          <a:lstStyle/>
          <a:p>
            <a:pPr algn="ctr"/>
            <a:r>
              <a:rPr lang="en-US" sz="1600" dirty="0"/>
              <a:t>IN THIS CONDITION THE SPUTTERING SYSTEM CANNOT BE CONTAINED IN THE SOURCE BOX</a:t>
            </a:r>
          </a:p>
        </p:txBody>
      </p:sp>
      <p:sp>
        <p:nvSpPr>
          <p:cNvPr id="12" name="Arrow: Down 11">
            <a:extLst>
              <a:ext uri="{FF2B5EF4-FFF2-40B4-BE49-F238E27FC236}">
                <a16:creationId xmlns:a16="http://schemas.microsoft.com/office/drawing/2014/main" id="{8169027E-F757-6562-8931-1C2DE338EB96}"/>
              </a:ext>
            </a:extLst>
          </p:cNvPr>
          <p:cNvSpPr/>
          <p:nvPr/>
        </p:nvSpPr>
        <p:spPr>
          <a:xfrm>
            <a:off x="9575904" y="2895504"/>
            <a:ext cx="216816" cy="10746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6F3331D-53D7-378C-CF3C-3FB6D6DF0931}"/>
              </a:ext>
            </a:extLst>
          </p:cNvPr>
          <p:cNvSpPr txBox="1"/>
          <p:nvPr/>
        </p:nvSpPr>
        <p:spPr>
          <a:xfrm>
            <a:off x="8244312" y="4494865"/>
            <a:ext cx="2880000" cy="830997"/>
          </a:xfrm>
          <a:prstGeom prst="rect">
            <a:avLst/>
          </a:prstGeom>
          <a:noFill/>
          <a:ln>
            <a:solidFill>
              <a:schemeClr val="tx1"/>
            </a:solidFill>
          </a:ln>
        </p:spPr>
        <p:txBody>
          <a:bodyPr wrap="square" rtlCol="0" anchor="ctr">
            <a:spAutoFit/>
          </a:bodyPr>
          <a:lstStyle/>
          <a:p>
            <a:pPr algn="ctr"/>
            <a:r>
              <a:rPr lang="en-US" sz="1600" dirty="0"/>
              <a:t>THE SOURCE BOX THEN THE HV PLATFORM MUST BE ENLARGED BY 50 cm</a:t>
            </a:r>
          </a:p>
        </p:txBody>
      </p:sp>
      <p:pic>
        <p:nvPicPr>
          <p:cNvPr id="14" name="Immagine 70">
            <a:extLst>
              <a:ext uri="{FF2B5EF4-FFF2-40B4-BE49-F238E27FC236}">
                <a16:creationId xmlns:a16="http://schemas.microsoft.com/office/drawing/2014/main" id="{25F6852B-E7C4-5A60-660D-6A59FE5B76F3}"/>
              </a:ext>
            </a:extLst>
          </p:cNvPr>
          <p:cNvPicPr>
            <a:picLocks noChangeAspect="1"/>
          </p:cNvPicPr>
          <p:nvPr/>
        </p:nvPicPr>
        <p:blipFill>
          <a:blip r:embed="rId4"/>
          <a:stretch>
            <a:fillRect/>
          </a:stretch>
        </p:blipFill>
        <p:spPr>
          <a:xfrm>
            <a:off x="4213849" y="3815627"/>
            <a:ext cx="3865902" cy="2189473"/>
          </a:xfrm>
          <a:prstGeom prst="rect">
            <a:avLst/>
          </a:prstGeom>
        </p:spPr>
      </p:pic>
      <p:sp>
        <p:nvSpPr>
          <p:cNvPr id="15" name="Arrow: Right 14">
            <a:extLst>
              <a:ext uri="{FF2B5EF4-FFF2-40B4-BE49-F238E27FC236}">
                <a16:creationId xmlns:a16="http://schemas.microsoft.com/office/drawing/2014/main" id="{07FEF53A-AD24-4921-DD5F-080F518C25DE}"/>
              </a:ext>
            </a:extLst>
          </p:cNvPr>
          <p:cNvSpPr/>
          <p:nvPr/>
        </p:nvSpPr>
        <p:spPr>
          <a:xfrm flipH="1">
            <a:off x="3114511" y="4859484"/>
            <a:ext cx="934778" cy="10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BEDB925-A1CE-D9B4-86EA-1E5721E8D11F}"/>
              </a:ext>
            </a:extLst>
          </p:cNvPr>
          <p:cNvSpPr txBox="1"/>
          <p:nvPr/>
        </p:nvSpPr>
        <p:spPr>
          <a:xfrm>
            <a:off x="160111" y="4084080"/>
            <a:ext cx="2789839" cy="1754326"/>
          </a:xfrm>
          <a:prstGeom prst="rect">
            <a:avLst/>
          </a:prstGeom>
          <a:noFill/>
          <a:ln>
            <a:solidFill>
              <a:schemeClr val="tx1"/>
            </a:solidFill>
          </a:ln>
        </p:spPr>
        <p:txBody>
          <a:bodyPr wrap="square" rtlCol="0" anchor="ctr">
            <a:spAutoFit/>
          </a:bodyPr>
          <a:lstStyle/>
          <a:p>
            <a:pPr algn="ctr"/>
            <a:r>
              <a:rPr lang="en-US" dirty="0"/>
              <a:t>THE EXECUTIVE PROJECT FOR THE PLATFORM MODIFICATION IS READY. RESEARCH OF QUALIFIED COMPANIES TO PUT IT IN PRACTICE IS ONGOING</a:t>
            </a:r>
          </a:p>
        </p:txBody>
      </p:sp>
    </p:spTree>
    <p:extLst>
      <p:ext uri="{BB962C8B-B14F-4D97-AF65-F5344CB8AC3E}">
        <p14:creationId xmlns:p14="http://schemas.microsoft.com/office/powerpoint/2010/main" val="1524678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CB27-929B-8E86-7F0F-6B6EAE222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7D3DB-044D-0767-83A0-CB9474183266}"/>
              </a:ext>
            </a:extLst>
          </p:cNvPr>
          <p:cNvSpPr>
            <a:spLocks noGrp="1"/>
          </p:cNvSpPr>
          <p:nvPr>
            <p:ph type="title"/>
          </p:nvPr>
        </p:nvSpPr>
        <p:spPr>
          <a:xfrm>
            <a:off x="66674" y="148852"/>
            <a:ext cx="11367599" cy="362844"/>
          </a:xfrm>
        </p:spPr>
        <p:txBody>
          <a:bodyPr>
            <a:normAutofit fontScale="90000"/>
          </a:bodyPr>
          <a:lstStyle/>
          <a:p>
            <a:r>
              <a:rPr lang="it-IT" dirty="0"/>
              <a:t>PIAVE - ALPI </a:t>
            </a:r>
            <a:r>
              <a:rPr lang="it-IT" dirty="0" err="1"/>
              <a:t>maintenance</a:t>
            </a:r>
            <a:r>
              <a:rPr lang="it-IT" dirty="0"/>
              <a:t> </a:t>
            </a:r>
            <a:endParaRPr lang="en-GB" dirty="0"/>
          </a:p>
        </p:txBody>
      </p:sp>
      <p:sp>
        <p:nvSpPr>
          <p:cNvPr id="16" name="Segnaposto piè di pagina 3">
            <a:extLst>
              <a:ext uri="{FF2B5EF4-FFF2-40B4-BE49-F238E27FC236}">
                <a16:creationId xmlns:a16="http://schemas.microsoft.com/office/drawing/2014/main" id="{2FA4549A-F93B-1F43-D06E-76A461AB4419}"/>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17" name="Rectangle 16">
            <a:extLst>
              <a:ext uri="{FF2B5EF4-FFF2-40B4-BE49-F238E27FC236}">
                <a16:creationId xmlns:a16="http://schemas.microsoft.com/office/drawing/2014/main" id="{363ABC8E-3DC1-DA1F-3E36-9550E46D467A}"/>
              </a:ext>
            </a:extLst>
          </p:cNvPr>
          <p:cNvSpPr/>
          <p:nvPr/>
        </p:nvSpPr>
        <p:spPr>
          <a:xfrm>
            <a:off x="8071130" y="5545878"/>
            <a:ext cx="1041265" cy="6362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5F2721-98EC-2DF4-3CD3-8001C46B0879}"/>
              </a:ext>
            </a:extLst>
          </p:cNvPr>
          <p:cNvSpPr txBox="1"/>
          <p:nvPr/>
        </p:nvSpPr>
        <p:spPr>
          <a:xfrm>
            <a:off x="66675" y="805548"/>
            <a:ext cx="11884026" cy="5328551"/>
          </a:xfrm>
          <a:prstGeom prst="rect">
            <a:avLst/>
          </a:prstGeom>
          <a:noFill/>
          <a:ln>
            <a:noFill/>
          </a:ln>
        </p:spPr>
        <p:txBody>
          <a:bodyPr vert="horz" wrap="square" lIns="90000" tIns="45000" rIns="90000" bIns="45000" anchorCtr="0" compatLnSpc="0">
            <a:normAutofit/>
          </a:bodyPr>
          <a:lstStyle/>
          <a:p>
            <a:pPr marR="0" lvl="0" rtl="0" hangingPunct="0">
              <a:lnSpc>
                <a:spcPct val="100000"/>
              </a:lnSpc>
              <a:spcBef>
                <a:spcPts val="0"/>
              </a:spcBef>
              <a:spcAft>
                <a:spcPts val="0"/>
              </a:spcAft>
              <a:tabLst/>
            </a:pPr>
            <a:r>
              <a:rPr lang="en-US" sz="2400" dirty="0">
                <a:ea typeface="Noto Sans CJK SC" pitchFamily="2"/>
                <a:cs typeface="Lohit Devanagari" pitchFamily="2"/>
              </a:rPr>
              <a:t>PIAVE-ALPI maintenance will start after summer:</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Vacuum upgrade of the low-beta section</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Tuners’ vacuum connection special maintenance</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Valve boxed upgrade</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PIAVE and ALPI conventional maintenance</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p:txBody>
      </p:sp>
    </p:spTree>
    <p:extLst>
      <p:ext uri="{BB962C8B-B14F-4D97-AF65-F5344CB8AC3E}">
        <p14:creationId xmlns:p14="http://schemas.microsoft.com/office/powerpoint/2010/main" val="105706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31A7-4D34-1F98-0473-CE172C662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CBC5E-C8ED-4605-7E39-66A2F5B90846}"/>
              </a:ext>
            </a:extLst>
          </p:cNvPr>
          <p:cNvSpPr>
            <a:spLocks noGrp="1"/>
          </p:cNvSpPr>
          <p:nvPr>
            <p:ph type="title"/>
          </p:nvPr>
        </p:nvSpPr>
        <p:spPr>
          <a:xfrm>
            <a:off x="66675" y="148852"/>
            <a:ext cx="6029325" cy="362844"/>
          </a:xfrm>
        </p:spPr>
        <p:txBody>
          <a:bodyPr>
            <a:normAutofit fontScale="90000"/>
          </a:bodyPr>
          <a:lstStyle/>
          <a:p>
            <a:r>
              <a:rPr lang="en-GB" dirty="0"/>
              <a:t>Outline</a:t>
            </a:r>
          </a:p>
        </p:txBody>
      </p:sp>
      <p:sp>
        <p:nvSpPr>
          <p:cNvPr id="6" name="Segnaposto piè di pagina 3">
            <a:extLst>
              <a:ext uri="{FF2B5EF4-FFF2-40B4-BE49-F238E27FC236}">
                <a16:creationId xmlns:a16="http://schemas.microsoft.com/office/drawing/2014/main" id="{E4855806-E783-B59C-CB68-52C74D38F8CF}"/>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4" name="TextBox 3">
            <a:extLst>
              <a:ext uri="{FF2B5EF4-FFF2-40B4-BE49-F238E27FC236}">
                <a16:creationId xmlns:a16="http://schemas.microsoft.com/office/drawing/2014/main" id="{91D05260-DFBC-CCE6-EC9D-A46816EF4289}"/>
              </a:ext>
            </a:extLst>
          </p:cNvPr>
          <p:cNvSpPr txBox="1"/>
          <p:nvPr/>
        </p:nvSpPr>
        <p:spPr>
          <a:xfrm>
            <a:off x="590549" y="1362535"/>
            <a:ext cx="10732629"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t>SPES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PTA operation and status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PIAVE-TANDEM-ALPI availability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3482148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DB4F8-ACCB-493B-E04D-8C2F0291C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CD9CE-D0C7-431C-70A5-355452FD63AB}"/>
              </a:ext>
            </a:extLst>
          </p:cNvPr>
          <p:cNvSpPr>
            <a:spLocks noGrp="1"/>
          </p:cNvSpPr>
          <p:nvPr>
            <p:ph type="title"/>
          </p:nvPr>
        </p:nvSpPr>
        <p:spPr>
          <a:xfrm>
            <a:off x="66675" y="148852"/>
            <a:ext cx="6029325" cy="362844"/>
          </a:xfrm>
        </p:spPr>
        <p:txBody>
          <a:bodyPr>
            <a:normAutofit fontScale="90000"/>
          </a:bodyPr>
          <a:lstStyle/>
          <a:p>
            <a:r>
              <a:rPr lang="en-GB" dirty="0"/>
              <a:t>PTA availability</a:t>
            </a:r>
          </a:p>
        </p:txBody>
      </p:sp>
      <p:sp>
        <p:nvSpPr>
          <p:cNvPr id="6" name="Segnaposto piè di pagina 3">
            <a:extLst>
              <a:ext uri="{FF2B5EF4-FFF2-40B4-BE49-F238E27FC236}">
                <a16:creationId xmlns:a16="http://schemas.microsoft.com/office/drawing/2014/main" id="{35124EAE-AA9F-9127-EEFA-3062B2FD78B1}"/>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3" name="TextBox 2">
            <a:extLst>
              <a:ext uri="{FF2B5EF4-FFF2-40B4-BE49-F238E27FC236}">
                <a16:creationId xmlns:a16="http://schemas.microsoft.com/office/drawing/2014/main" id="{D50F1980-45E5-120D-FA66-6578D03D5090}"/>
              </a:ext>
            </a:extLst>
          </p:cNvPr>
          <p:cNvSpPr txBox="1"/>
          <p:nvPr/>
        </p:nvSpPr>
        <p:spPr>
          <a:xfrm>
            <a:off x="66675" y="805548"/>
            <a:ext cx="11884026" cy="5328551"/>
          </a:xfrm>
          <a:prstGeom prst="rect">
            <a:avLst/>
          </a:prstGeom>
          <a:noFill/>
          <a:ln>
            <a:noFill/>
          </a:ln>
        </p:spPr>
        <p:txBody>
          <a:bodyPr vert="horz" wrap="square" lIns="90000" tIns="45000" rIns="90000" bIns="45000" anchorCtr="0" compatLnSpc="0">
            <a:normAutofit fontScale="92500" lnSpcReduction="10000"/>
          </a:bodyPr>
          <a:lstStyle/>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TANDEM operation will go on, as scheduled, till August 1</a:t>
            </a:r>
            <a:r>
              <a:rPr lang="en-US" sz="2400" baseline="30000" dirty="0">
                <a:ea typeface="Noto Sans CJK SC" pitchFamily="2"/>
                <a:cs typeface="Lohit Devanagari" pitchFamily="2"/>
              </a:rPr>
              <a:t>st</a:t>
            </a: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A fast maintenance is foreseen in September, but there will be a delay related to the stripper foils replacement. Users’ shifts will start again on October 6</a:t>
            </a:r>
            <a:r>
              <a:rPr lang="en-US" sz="2400" baseline="30000" dirty="0">
                <a:ea typeface="Noto Sans CJK SC" pitchFamily="2"/>
                <a:cs typeface="Lohit Devanagari" pitchFamily="2"/>
              </a:rPr>
              <a:t>th</a:t>
            </a:r>
            <a:r>
              <a:rPr lang="en-US" sz="2400" dirty="0">
                <a:ea typeface="Noto Sans CJK SC" pitchFamily="2"/>
                <a:cs typeface="Lohit Devanagari" pitchFamily="2"/>
              </a:rPr>
              <a:t> </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Next December, Laddertron will overcome 9500 hours of operation. If and only if the January 2026 maintenance confirms Laddertron’s acceptable status, we will proceed with the same configuration till April 3</a:t>
            </a:r>
            <a:r>
              <a:rPr lang="en-US" sz="2400" baseline="30000" dirty="0">
                <a:ea typeface="Noto Sans CJK SC" pitchFamily="2"/>
                <a:cs typeface="Lohit Devanagari" pitchFamily="2"/>
              </a:rPr>
              <a:t>rd</a:t>
            </a:r>
            <a:r>
              <a:rPr lang="en-US" sz="2400" dirty="0">
                <a:ea typeface="Noto Sans CJK SC" pitchFamily="2"/>
                <a:cs typeface="Lohit Devanagari" pitchFamily="2"/>
              </a:rPr>
              <a:t>.</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On April 13</a:t>
            </a:r>
            <a:r>
              <a:rPr lang="en-US" sz="2400" baseline="30000" dirty="0">
                <a:ea typeface="Noto Sans CJK SC" pitchFamily="2"/>
                <a:cs typeface="Lohit Devanagari" pitchFamily="2"/>
              </a:rPr>
              <a:t>th</a:t>
            </a:r>
            <a:r>
              <a:rPr lang="en-US" sz="2400" dirty="0">
                <a:ea typeface="Noto Sans CJK SC" pitchFamily="2"/>
                <a:cs typeface="Lohit Devanagari" pitchFamily="2"/>
              </a:rPr>
              <a:t>, the PIAVE-ALPI operation will be resumed, and new Uranium beams will be available. All shifts requiring Uranium beams will be grouped. At the end of the Uranium campaign, some days will be needed to replace the ECR plasma chamber. It is highly recommended to schedule the uranium campaign at the end of the experimental campaign to minimize risks related to the above-mentioned operation</a:t>
            </a: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r>
              <a:rPr lang="en-US" sz="2400" dirty="0">
                <a:ea typeface="Noto Sans CJK SC" pitchFamily="2"/>
                <a:cs typeface="Lohit Devanagari" pitchFamily="2"/>
              </a:rPr>
              <a:t>No PTA beam is foreseen between the end of July 2026 and the end of December 2026</a:t>
            </a:r>
          </a:p>
          <a:p>
            <a:pPr marR="0" lvl="0" rtl="0" hangingPunct="0">
              <a:lnSpc>
                <a:spcPct val="100000"/>
              </a:lnSpc>
              <a:spcBef>
                <a:spcPts val="0"/>
              </a:spcBef>
              <a:spcAft>
                <a:spcPts val="0"/>
              </a:spcAft>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a:p>
            <a:pPr marL="342900" marR="0" lvl="0" indent="-342900" rtl="0" hangingPunct="0">
              <a:lnSpc>
                <a:spcPct val="100000"/>
              </a:lnSpc>
              <a:spcBef>
                <a:spcPts val="0"/>
              </a:spcBef>
              <a:spcAft>
                <a:spcPts val="0"/>
              </a:spcAft>
              <a:buFont typeface="Arial" panose="020B0604020202020204" pitchFamily="34" charset="0"/>
              <a:buChar char="•"/>
              <a:tabLst/>
            </a:pPr>
            <a:endParaRPr lang="en-US" sz="2400" dirty="0">
              <a:ea typeface="Noto Sans CJK SC" pitchFamily="2"/>
              <a:cs typeface="Lohit Devanagari" pitchFamily="2"/>
            </a:endParaRPr>
          </a:p>
        </p:txBody>
      </p:sp>
    </p:spTree>
    <p:extLst>
      <p:ext uri="{BB962C8B-B14F-4D97-AF65-F5344CB8AC3E}">
        <p14:creationId xmlns:p14="http://schemas.microsoft.com/office/powerpoint/2010/main" val="3643259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ECA64D-5FC4-7890-AD37-2B8A5803D925}"/>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olo 1">
            <a:extLst>
              <a:ext uri="{FF2B5EF4-FFF2-40B4-BE49-F238E27FC236}">
                <a16:creationId xmlns:a16="http://schemas.microsoft.com/office/drawing/2014/main" id="{BCED60D0-4323-81A9-C6EB-3EC1B60F5A15}"/>
              </a:ext>
            </a:extLst>
          </p:cNvPr>
          <p:cNvSpPr txBox="1">
            <a:spLocks/>
          </p:cNvSpPr>
          <p:nvPr/>
        </p:nvSpPr>
        <p:spPr>
          <a:xfrm>
            <a:off x="699714" y="5490971"/>
            <a:ext cx="6962072" cy="115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FFFFFF"/>
                </a:solidFill>
              </a:rPr>
              <a:t>Thank you</a:t>
            </a:r>
            <a:endParaRPr lang="en-US" sz="4000" b="1" kern="1200" dirty="0">
              <a:solidFill>
                <a:srgbClr val="FFFFFF"/>
              </a:solidFill>
              <a:latin typeface="+mj-lt"/>
              <a:ea typeface="+mj-ea"/>
              <a:cs typeface="+mj-cs"/>
            </a:endParaRPr>
          </a:p>
        </p:txBody>
      </p:sp>
      <p:pic>
        <p:nvPicPr>
          <p:cNvPr id="11" name="Picture 10" descr="A collage of buildings and a logo&#10;&#10;Description automatically generated">
            <a:extLst>
              <a:ext uri="{FF2B5EF4-FFF2-40B4-BE49-F238E27FC236}">
                <a16:creationId xmlns:a16="http://schemas.microsoft.com/office/drawing/2014/main" id="{F04EBD92-C5FD-750F-0EFA-3A1CDECA7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35" y="852144"/>
            <a:ext cx="11327549" cy="3596490"/>
          </a:xfrm>
          <a:prstGeom prst="rect">
            <a:avLst/>
          </a:prstGeom>
        </p:spPr>
      </p:pic>
    </p:spTree>
    <p:extLst>
      <p:ext uri="{BB962C8B-B14F-4D97-AF65-F5344CB8AC3E}">
        <p14:creationId xmlns:p14="http://schemas.microsoft.com/office/powerpoint/2010/main" val="19678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506D5-F2B7-0860-B11B-09B1C37A6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5D23A-227E-A64E-61DA-755D1B4808EA}"/>
              </a:ext>
            </a:extLst>
          </p:cNvPr>
          <p:cNvSpPr>
            <a:spLocks noGrp="1"/>
          </p:cNvSpPr>
          <p:nvPr>
            <p:ph type="title"/>
          </p:nvPr>
        </p:nvSpPr>
        <p:spPr>
          <a:xfrm>
            <a:off x="66675" y="148852"/>
            <a:ext cx="6029325" cy="362844"/>
          </a:xfrm>
        </p:spPr>
        <p:txBody>
          <a:bodyPr>
            <a:normAutofit fontScale="90000"/>
          </a:bodyPr>
          <a:lstStyle/>
          <a:p>
            <a:r>
              <a:rPr lang="en-GB" dirty="0"/>
              <a:t>Outline</a:t>
            </a:r>
          </a:p>
        </p:txBody>
      </p:sp>
      <p:sp>
        <p:nvSpPr>
          <p:cNvPr id="6" name="Segnaposto piè di pagina 3">
            <a:extLst>
              <a:ext uri="{FF2B5EF4-FFF2-40B4-BE49-F238E27FC236}">
                <a16:creationId xmlns:a16="http://schemas.microsoft.com/office/drawing/2014/main" id="{61011317-C501-A472-E191-E33171AAE181}"/>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3" name="TextBox 2">
            <a:extLst>
              <a:ext uri="{FF2B5EF4-FFF2-40B4-BE49-F238E27FC236}">
                <a16:creationId xmlns:a16="http://schemas.microsoft.com/office/drawing/2014/main" id="{91E26E03-913D-F850-3E98-149B5E84A15F}"/>
              </a:ext>
            </a:extLst>
          </p:cNvPr>
          <p:cNvSpPr txBox="1"/>
          <p:nvPr/>
        </p:nvSpPr>
        <p:spPr>
          <a:xfrm>
            <a:off x="590549" y="1362535"/>
            <a:ext cx="10732629" cy="3108543"/>
          </a:xfrm>
          <a:prstGeom prst="rect">
            <a:avLst/>
          </a:prstGeom>
          <a:noFill/>
        </p:spPr>
        <p:txBody>
          <a:bodyPr wrap="square" rtlCol="0">
            <a:spAutoFit/>
          </a:bodyPr>
          <a:lstStyle/>
          <a:p>
            <a:pPr marL="342900" indent="-342900">
              <a:buFont typeface="Arial" panose="020B0604020202020204" pitchFamily="34" charset="0"/>
              <a:buChar char="•"/>
            </a:pPr>
            <a:r>
              <a:rPr lang="en-US" sz="2800" b="1" dirty="0"/>
              <a:t>SPES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PTA operation and status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PIAVE-TANDEM-ALPI availability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114477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276DC-4E96-73DA-C263-833A226AC2C6}"/>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360F8C59-870D-893E-34E8-CA05257936F0}"/>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
        <p:nvSpPr>
          <p:cNvPr id="2" name="Title 1">
            <a:extLst>
              <a:ext uri="{FF2B5EF4-FFF2-40B4-BE49-F238E27FC236}">
                <a16:creationId xmlns:a16="http://schemas.microsoft.com/office/drawing/2014/main" id="{656CD1E1-5329-85B6-30D6-9AD4316C5A06}"/>
              </a:ext>
            </a:extLst>
          </p:cNvPr>
          <p:cNvSpPr>
            <a:spLocks noGrp="1"/>
          </p:cNvSpPr>
          <p:nvPr>
            <p:ph type="title"/>
          </p:nvPr>
        </p:nvSpPr>
        <p:spPr/>
        <p:txBody>
          <a:bodyPr>
            <a:normAutofit fontScale="90000"/>
          </a:bodyPr>
          <a:lstStyle/>
          <a:p>
            <a:r>
              <a:rPr lang="it-IT" dirty="0"/>
              <a:t>SPES </a:t>
            </a:r>
            <a:r>
              <a:rPr lang="it-IT" dirty="0" err="1"/>
              <a:t>phased</a:t>
            </a:r>
            <a:r>
              <a:rPr lang="it-IT" dirty="0"/>
              <a:t> </a:t>
            </a:r>
            <a:r>
              <a:rPr lang="it-IT" dirty="0" err="1"/>
              <a:t>approach</a:t>
            </a:r>
            <a:endParaRPr lang="en-GB" dirty="0"/>
          </a:p>
        </p:txBody>
      </p:sp>
      <p:grpSp>
        <p:nvGrpSpPr>
          <p:cNvPr id="42" name="Group 41">
            <a:extLst>
              <a:ext uri="{FF2B5EF4-FFF2-40B4-BE49-F238E27FC236}">
                <a16:creationId xmlns:a16="http://schemas.microsoft.com/office/drawing/2014/main" id="{72C648B2-8F6A-4C1B-FDBF-E8F2D79EE5EE}"/>
              </a:ext>
            </a:extLst>
          </p:cNvPr>
          <p:cNvGrpSpPr/>
          <p:nvPr/>
        </p:nvGrpSpPr>
        <p:grpSpPr>
          <a:xfrm>
            <a:off x="544699" y="1082626"/>
            <a:ext cx="11102601" cy="4324350"/>
            <a:chOff x="662093" y="1061524"/>
            <a:chExt cx="11102601" cy="4324350"/>
          </a:xfrm>
        </p:grpSpPr>
        <p:pic>
          <p:nvPicPr>
            <p:cNvPr id="6" name="Picture 5">
              <a:extLst>
                <a:ext uri="{FF2B5EF4-FFF2-40B4-BE49-F238E27FC236}">
                  <a16:creationId xmlns:a16="http://schemas.microsoft.com/office/drawing/2014/main" id="{2422EFD5-EC8D-5A5B-4C5E-16B90B43BCD9}"/>
                </a:ext>
              </a:extLst>
            </p:cNvPr>
            <p:cNvPicPr>
              <a:picLocks noChangeAspect="1"/>
            </p:cNvPicPr>
            <p:nvPr/>
          </p:nvPicPr>
          <p:blipFill>
            <a:blip r:embed="rId2"/>
            <a:srcRect l="8940" t="24381" r="45484" b="20485"/>
            <a:stretch>
              <a:fillRect/>
            </a:stretch>
          </p:blipFill>
          <p:spPr>
            <a:xfrm>
              <a:off x="686693" y="1061524"/>
              <a:ext cx="11072452" cy="4305299"/>
            </a:xfrm>
            <a:prstGeom prst="rect">
              <a:avLst/>
            </a:prstGeom>
            <a:ln>
              <a:noFill/>
            </a:ln>
          </p:spPr>
        </p:pic>
        <p:sp>
          <p:nvSpPr>
            <p:cNvPr id="7" name="Rectangle 6">
              <a:extLst>
                <a:ext uri="{FF2B5EF4-FFF2-40B4-BE49-F238E27FC236}">
                  <a16:creationId xmlns:a16="http://schemas.microsoft.com/office/drawing/2014/main" id="{8A916894-3A24-16BF-1ABA-C54C3F6BECB5}"/>
                </a:ext>
              </a:extLst>
            </p:cNvPr>
            <p:cNvSpPr/>
            <p:nvPr/>
          </p:nvSpPr>
          <p:spPr>
            <a:xfrm>
              <a:off x="10907444" y="4973124"/>
              <a:ext cx="857250" cy="412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9222D6B-A042-9870-3279-9B3F0E6A3B92}"/>
                </a:ext>
              </a:extLst>
            </p:cNvPr>
            <p:cNvSpPr/>
            <p:nvPr/>
          </p:nvSpPr>
          <p:spPr>
            <a:xfrm>
              <a:off x="8574283" y="2999237"/>
              <a:ext cx="680326" cy="184151"/>
            </a:xfrm>
            <a:prstGeom prst="rect">
              <a:avLst/>
            </a:prstGeom>
            <a:solidFill>
              <a:schemeClr val="bg1">
                <a:alpha val="20000"/>
              </a:schemeClr>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6B3F2A56-A791-920A-7A88-89D3AAB4BB3B}"/>
                </a:ext>
              </a:extLst>
            </p:cNvPr>
            <p:cNvSpPr/>
            <p:nvPr/>
          </p:nvSpPr>
          <p:spPr>
            <a:xfrm>
              <a:off x="693104" y="3190422"/>
              <a:ext cx="2127464" cy="195132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A4AA1C8-456F-7704-533F-CE906CD6F63D}"/>
                </a:ext>
              </a:extLst>
            </p:cNvPr>
            <p:cNvSpPr/>
            <p:nvPr/>
          </p:nvSpPr>
          <p:spPr>
            <a:xfrm>
              <a:off x="9367557" y="2899267"/>
              <a:ext cx="743170" cy="102458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C5261A62-B9F7-A207-0D07-AC91A0343BC2}"/>
                </a:ext>
              </a:extLst>
            </p:cNvPr>
            <p:cNvSpPr txBox="1"/>
            <p:nvPr/>
          </p:nvSpPr>
          <p:spPr>
            <a:xfrm>
              <a:off x="8685002" y="3977328"/>
              <a:ext cx="1444435" cy="461665"/>
            </a:xfrm>
            <a:prstGeom prst="rect">
              <a:avLst/>
            </a:prstGeom>
            <a:solidFill>
              <a:srgbClr val="C00000"/>
            </a:solidFill>
            <a:ln>
              <a:solidFill>
                <a:schemeClr val="tx1"/>
              </a:solidFill>
            </a:ln>
          </p:spPr>
          <p:txBody>
            <a:bodyPr wrap="square">
              <a:spAutoFit/>
            </a:bodyPr>
            <a:lstStyle>
              <a:defPPr>
                <a:defRPr lang="en-US"/>
              </a:defPPr>
              <a:lvl1pPr algn="ctr">
                <a:defRPr sz="1200" b="1">
                  <a:solidFill>
                    <a:srgbClr val="FF0000"/>
                  </a:solidFill>
                </a:defRPr>
              </a:lvl1pPr>
            </a:lstStyle>
            <a:p>
              <a:pPr>
                <a:defRPr/>
              </a:pPr>
              <a:r>
                <a:rPr lang="en-US" dirty="0">
                  <a:solidFill>
                    <a:schemeClr val="tx1"/>
                  </a:solidFill>
                </a:rPr>
                <a:t>SPES Phase 1:</a:t>
              </a:r>
              <a:endParaRPr lang="en-US" dirty="0">
                <a:solidFill>
                  <a:schemeClr val="tx1"/>
                </a:solidFill>
                <a:latin typeface="Symbol" panose="05050102010706020507" pitchFamily="18" charset="2"/>
              </a:endParaRPr>
            </a:p>
            <a:p>
              <a:pPr>
                <a:defRPr/>
              </a:pPr>
              <a:r>
                <a:rPr lang="en-US" dirty="0">
                  <a:solidFill>
                    <a:schemeClr val="tx1"/>
                  </a:solidFill>
                  <a:latin typeface="+mj-lt"/>
                  <a:cs typeface="Times New Roman" panose="02020603050405020304" pitchFamily="18" charset="0"/>
                </a:rPr>
                <a:t>Cyclotron and BL2</a:t>
              </a:r>
            </a:p>
          </p:txBody>
        </p:sp>
        <p:sp>
          <p:nvSpPr>
            <p:cNvPr id="12" name="TextBox 11">
              <a:extLst>
                <a:ext uri="{FF2B5EF4-FFF2-40B4-BE49-F238E27FC236}">
                  <a16:creationId xmlns:a16="http://schemas.microsoft.com/office/drawing/2014/main" id="{DC899B46-3B70-1445-D63A-4554306D7279}"/>
                </a:ext>
              </a:extLst>
            </p:cNvPr>
            <p:cNvSpPr txBox="1"/>
            <p:nvPr/>
          </p:nvSpPr>
          <p:spPr>
            <a:xfrm>
              <a:off x="3748397" y="1417136"/>
              <a:ext cx="2316853" cy="461665"/>
            </a:xfrm>
            <a:prstGeom prst="rect">
              <a:avLst/>
            </a:prstGeom>
            <a:solidFill>
              <a:srgbClr val="FFFF00"/>
            </a:solidFill>
            <a:ln>
              <a:solidFill>
                <a:schemeClr val="tx1"/>
              </a:solidFill>
            </a:ln>
          </p:spPr>
          <p:txBody>
            <a:bodyPr wrap="square">
              <a:spAutoFit/>
            </a:bodyPr>
            <a:lstStyle>
              <a:defPPr>
                <a:defRPr lang="en-US"/>
              </a:defPPr>
              <a:lvl1pPr algn="ctr">
                <a:defRPr sz="1200" b="1">
                  <a:solidFill>
                    <a:srgbClr val="FF0000"/>
                  </a:solidFill>
                </a:defRPr>
              </a:lvl1pPr>
            </a:lstStyle>
            <a:p>
              <a:pPr>
                <a:defRPr/>
              </a:pPr>
              <a:r>
                <a:rPr lang="en-US" dirty="0">
                  <a:solidFill>
                    <a:schemeClr val="tx1"/>
                  </a:solidFill>
                </a:rPr>
                <a:t>SPES Phase 3:</a:t>
              </a:r>
              <a:endParaRPr lang="en-US" dirty="0">
                <a:solidFill>
                  <a:schemeClr val="tx1"/>
                </a:solidFill>
                <a:latin typeface="+mj-lt"/>
              </a:endParaRPr>
            </a:p>
            <a:p>
              <a:pPr>
                <a:defRPr/>
              </a:pPr>
              <a:r>
                <a:rPr lang="en-US" dirty="0">
                  <a:solidFill>
                    <a:schemeClr val="tx1"/>
                  </a:solidFill>
                  <a:latin typeface="+mj-lt"/>
                </a:rPr>
                <a:t>Charge breeder + MRMS + RFQ </a:t>
              </a:r>
              <a:endParaRPr lang="en-US" dirty="0">
                <a:solidFill>
                  <a:schemeClr val="tx1"/>
                </a:solidFill>
                <a:latin typeface="Symbol" panose="05050102010706020507" pitchFamily="18" charset="2"/>
              </a:endParaRPr>
            </a:p>
          </p:txBody>
        </p:sp>
        <p:sp>
          <p:nvSpPr>
            <p:cNvPr id="14" name="Rectangle 13">
              <a:extLst>
                <a:ext uri="{FF2B5EF4-FFF2-40B4-BE49-F238E27FC236}">
                  <a16:creationId xmlns:a16="http://schemas.microsoft.com/office/drawing/2014/main" id="{4C53C7ED-1E87-B91C-1397-3C6CC4CB4211}"/>
                </a:ext>
              </a:extLst>
            </p:cNvPr>
            <p:cNvSpPr/>
            <p:nvPr/>
          </p:nvSpPr>
          <p:spPr>
            <a:xfrm>
              <a:off x="10168857" y="1647969"/>
              <a:ext cx="1477820" cy="960043"/>
            </a:xfrm>
            <a:prstGeom prst="rect">
              <a:avLst/>
            </a:pr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F4B711D7-090B-CB24-E49D-530FB59F85B8}"/>
                </a:ext>
              </a:extLst>
            </p:cNvPr>
            <p:cNvSpPr/>
            <p:nvPr/>
          </p:nvSpPr>
          <p:spPr>
            <a:xfrm>
              <a:off x="3732251" y="1959947"/>
              <a:ext cx="2355757" cy="986052"/>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EF98060F-C3A7-0EFD-18D6-B8476D2D315D}"/>
                </a:ext>
              </a:extLst>
            </p:cNvPr>
            <p:cNvSpPr/>
            <p:nvPr/>
          </p:nvSpPr>
          <p:spPr>
            <a:xfrm>
              <a:off x="8784893" y="1778850"/>
              <a:ext cx="526189" cy="116691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a:extLst>
                <a:ext uri="{FF2B5EF4-FFF2-40B4-BE49-F238E27FC236}">
                  <a16:creationId xmlns:a16="http://schemas.microsoft.com/office/drawing/2014/main" id="{C9D2E5FB-47DC-4D93-4D11-C624BF9158FD}"/>
                </a:ext>
              </a:extLst>
            </p:cNvPr>
            <p:cNvSpPr/>
            <p:nvPr/>
          </p:nvSpPr>
          <p:spPr>
            <a:xfrm>
              <a:off x="8073775" y="3000534"/>
              <a:ext cx="498860" cy="1298003"/>
            </a:xfrm>
            <a:prstGeom prst="rect">
              <a:avLst/>
            </a:prstGeom>
            <a:solidFill>
              <a:schemeClr val="bg1">
                <a:alpha val="20000"/>
              </a:schemeClr>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a:extLst>
                <a:ext uri="{FF2B5EF4-FFF2-40B4-BE49-F238E27FC236}">
                  <a16:creationId xmlns:a16="http://schemas.microsoft.com/office/drawing/2014/main" id="{DFA52836-C690-9F47-D6A2-E9FB4B87FDEC}"/>
                </a:ext>
              </a:extLst>
            </p:cNvPr>
            <p:cNvSpPr txBox="1"/>
            <p:nvPr/>
          </p:nvSpPr>
          <p:spPr>
            <a:xfrm>
              <a:off x="6729978" y="3841590"/>
              <a:ext cx="1289779" cy="461665"/>
            </a:xfrm>
            <a:prstGeom prst="rect">
              <a:avLst/>
            </a:prstGeom>
            <a:solidFill>
              <a:srgbClr val="FFC000"/>
            </a:solidFill>
            <a:ln>
              <a:solidFill>
                <a:schemeClr val="tx1"/>
              </a:solidFill>
            </a:ln>
          </p:spPr>
          <p:txBody>
            <a:bodyPr wrap="square">
              <a:spAutoFit/>
            </a:bodyPr>
            <a:lstStyle>
              <a:defPPr>
                <a:defRPr lang="en-US"/>
              </a:defPPr>
              <a:lvl1pPr algn="ctr">
                <a:defRPr sz="1200" b="1">
                  <a:solidFill>
                    <a:srgbClr val="FF0000"/>
                  </a:solidFill>
                </a:defRPr>
              </a:lvl1pPr>
            </a:lstStyle>
            <a:p>
              <a:pPr>
                <a:defRPr/>
              </a:pPr>
              <a:r>
                <a:rPr lang="en-US" dirty="0">
                  <a:solidFill>
                    <a:schemeClr val="tx1"/>
                  </a:solidFill>
                </a:rPr>
                <a:t>SPES Phase 2B:</a:t>
              </a:r>
              <a:endParaRPr lang="en-US" dirty="0">
                <a:solidFill>
                  <a:schemeClr val="tx1"/>
                </a:solidFill>
                <a:latin typeface="Symbol" panose="05050102010706020507" pitchFamily="18" charset="2"/>
              </a:endParaRPr>
            </a:p>
            <a:p>
              <a:pPr>
                <a:defRPr/>
              </a:pPr>
              <a:r>
                <a:rPr lang="en-US" dirty="0">
                  <a:solidFill>
                    <a:schemeClr val="tx1"/>
                  </a:solidFill>
                  <a:latin typeface="+mj-lt"/>
                  <a:cs typeface="Times New Roman" panose="02020603050405020304" pitchFamily="18" charset="0"/>
                </a:rPr>
                <a:t>LERIB</a:t>
              </a:r>
            </a:p>
          </p:txBody>
        </p:sp>
        <p:sp>
          <p:nvSpPr>
            <p:cNvPr id="20" name="Rectangle 19">
              <a:extLst>
                <a:ext uri="{FF2B5EF4-FFF2-40B4-BE49-F238E27FC236}">
                  <a16:creationId xmlns:a16="http://schemas.microsoft.com/office/drawing/2014/main" id="{F15728C1-8B78-A697-38F0-FBDBB539344F}"/>
                </a:ext>
              </a:extLst>
            </p:cNvPr>
            <p:cNvSpPr/>
            <p:nvPr/>
          </p:nvSpPr>
          <p:spPr>
            <a:xfrm>
              <a:off x="6144482" y="2484335"/>
              <a:ext cx="1719041" cy="461664"/>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0">
              <a:extLst>
                <a:ext uri="{FF2B5EF4-FFF2-40B4-BE49-F238E27FC236}">
                  <a16:creationId xmlns:a16="http://schemas.microsoft.com/office/drawing/2014/main" id="{08AF4F84-0529-87D5-0AC9-1C431F7797AF}"/>
                </a:ext>
              </a:extLst>
            </p:cNvPr>
            <p:cNvSpPr txBox="1"/>
            <p:nvPr/>
          </p:nvSpPr>
          <p:spPr>
            <a:xfrm>
              <a:off x="6623672" y="1959947"/>
              <a:ext cx="1178381" cy="461665"/>
            </a:xfrm>
            <a:prstGeom prst="rect">
              <a:avLst/>
            </a:prstGeom>
            <a:solidFill>
              <a:srgbClr val="00B050"/>
            </a:solidFill>
            <a:ln>
              <a:solidFill>
                <a:schemeClr val="tx1"/>
              </a:solidFill>
            </a:ln>
          </p:spPr>
          <p:txBody>
            <a:bodyPr>
              <a:spAutoFit/>
            </a:bodyPr>
            <a:lstStyle>
              <a:defPPr>
                <a:defRPr lang="en-US"/>
              </a:defPPr>
              <a:lvl1pPr algn="ctr">
                <a:defRPr sz="1200" b="1">
                  <a:solidFill>
                    <a:srgbClr val="FF0000"/>
                  </a:solidFill>
                </a:defRPr>
              </a:lvl1pPr>
            </a:lstStyle>
            <a:p>
              <a:pPr>
                <a:defRPr/>
              </a:pPr>
              <a:r>
                <a:rPr lang="en-US" dirty="0">
                  <a:solidFill>
                    <a:schemeClr val="tx1"/>
                  </a:solidFill>
                </a:rPr>
                <a:t>SPES Phase 5:</a:t>
              </a:r>
              <a:endParaRPr lang="en-US" dirty="0">
                <a:solidFill>
                  <a:schemeClr val="tx1"/>
                </a:solidFill>
                <a:latin typeface="+mj-lt"/>
              </a:endParaRPr>
            </a:p>
            <a:p>
              <a:pPr>
                <a:defRPr/>
              </a:pPr>
              <a:r>
                <a:rPr lang="en-US" dirty="0">
                  <a:solidFill>
                    <a:schemeClr val="tx1"/>
                  </a:solidFill>
                  <a:latin typeface="+mj-lt"/>
                </a:rPr>
                <a:t> RIB selection</a:t>
              </a:r>
              <a:endParaRPr lang="en-US" dirty="0">
                <a:solidFill>
                  <a:schemeClr val="tx1"/>
                </a:solidFill>
                <a:latin typeface="Symbol" panose="05050102010706020507" pitchFamily="18" charset="2"/>
              </a:endParaRPr>
            </a:p>
          </p:txBody>
        </p:sp>
        <p:sp>
          <p:nvSpPr>
            <p:cNvPr id="22" name="TextBox 21">
              <a:extLst>
                <a:ext uri="{FF2B5EF4-FFF2-40B4-BE49-F238E27FC236}">
                  <a16:creationId xmlns:a16="http://schemas.microsoft.com/office/drawing/2014/main" id="{6EC43596-1E62-6466-29B4-A29E250B2591}"/>
                </a:ext>
              </a:extLst>
            </p:cNvPr>
            <p:cNvSpPr txBox="1"/>
            <p:nvPr/>
          </p:nvSpPr>
          <p:spPr>
            <a:xfrm>
              <a:off x="9872883" y="1136368"/>
              <a:ext cx="1853233" cy="461665"/>
            </a:xfrm>
            <a:prstGeom prst="rect">
              <a:avLst/>
            </a:prstGeom>
            <a:solidFill>
              <a:schemeClr val="accent6">
                <a:lumMod val="40000"/>
                <a:lumOff val="60000"/>
              </a:schemeClr>
            </a:solidFill>
            <a:ln>
              <a:solidFill>
                <a:schemeClr val="tx1"/>
              </a:solidFill>
            </a:ln>
          </p:spPr>
          <p:txBody>
            <a:bodyPr wrap="square" anchor="b">
              <a:spAutoFit/>
            </a:bodyPr>
            <a:lstStyle>
              <a:defPPr>
                <a:defRPr lang="en-US"/>
              </a:defPPr>
              <a:lvl1pPr algn="ctr">
                <a:defRPr sz="1200" b="1">
                  <a:solidFill>
                    <a:srgbClr val="FF0000"/>
                  </a:solidFill>
                </a:defRPr>
              </a:lvl1pPr>
            </a:lstStyle>
            <a:p>
              <a:pPr>
                <a:defRPr/>
              </a:pPr>
              <a:r>
                <a:rPr lang="en-US" dirty="0">
                  <a:solidFill>
                    <a:schemeClr val="tx1"/>
                  </a:solidFill>
                </a:rPr>
                <a:t>SPES Phase 4:</a:t>
              </a:r>
              <a:r>
                <a:rPr lang="en-US" dirty="0">
                  <a:solidFill>
                    <a:schemeClr val="tx1"/>
                  </a:solidFill>
                  <a:latin typeface="+mj-lt"/>
                </a:rPr>
                <a:t> Radioisotopes production</a:t>
              </a:r>
              <a:endParaRPr lang="en-US" dirty="0">
                <a:solidFill>
                  <a:schemeClr val="tx1"/>
                </a:solidFill>
                <a:latin typeface="Symbol" panose="05050102010706020507" pitchFamily="18" charset="2"/>
              </a:endParaRPr>
            </a:p>
          </p:txBody>
        </p:sp>
        <p:sp>
          <p:nvSpPr>
            <p:cNvPr id="23" name="Rectangle 22">
              <a:extLst>
                <a:ext uri="{FF2B5EF4-FFF2-40B4-BE49-F238E27FC236}">
                  <a16:creationId xmlns:a16="http://schemas.microsoft.com/office/drawing/2014/main" id="{4A7DBD57-90B8-7FED-7BDF-2EA61BF5C63C}"/>
                </a:ext>
              </a:extLst>
            </p:cNvPr>
            <p:cNvSpPr/>
            <p:nvPr/>
          </p:nvSpPr>
          <p:spPr>
            <a:xfrm>
              <a:off x="8629109" y="3462190"/>
              <a:ext cx="738448" cy="46166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a16="http://schemas.microsoft.com/office/drawing/2014/main" id="{B2D7F112-762D-4E02-F930-3034B4E9F1BA}"/>
                </a:ext>
              </a:extLst>
            </p:cNvPr>
            <p:cNvSpPr/>
            <p:nvPr/>
          </p:nvSpPr>
          <p:spPr>
            <a:xfrm>
              <a:off x="7863523" y="1588744"/>
              <a:ext cx="716326" cy="1358265"/>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TextBox 24">
              <a:extLst>
                <a:ext uri="{FF2B5EF4-FFF2-40B4-BE49-F238E27FC236}">
                  <a16:creationId xmlns:a16="http://schemas.microsoft.com/office/drawing/2014/main" id="{E6D31867-6E56-BE3B-B3A2-CA4ACB6FD226}"/>
                </a:ext>
              </a:extLst>
            </p:cNvPr>
            <p:cNvSpPr txBox="1"/>
            <p:nvPr/>
          </p:nvSpPr>
          <p:spPr>
            <a:xfrm>
              <a:off x="8641319" y="1077718"/>
              <a:ext cx="1163162" cy="646331"/>
            </a:xfrm>
            <a:prstGeom prst="rect">
              <a:avLst/>
            </a:prstGeom>
            <a:solidFill>
              <a:srgbClr val="FF0000"/>
            </a:solidFill>
            <a:ln>
              <a:solidFill>
                <a:schemeClr val="tx1"/>
              </a:solidFill>
            </a:ln>
          </p:spPr>
          <p:txBody>
            <a:bodyPr wrap="square">
              <a:spAutoFit/>
            </a:bodyPr>
            <a:lstStyle>
              <a:defPPr>
                <a:defRPr lang="en-US"/>
              </a:defPPr>
              <a:lvl1pPr algn="ctr">
                <a:defRPr sz="1200" b="1">
                  <a:solidFill>
                    <a:srgbClr val="FF0000"/>
                  </a:solidFill>
                </a:defRPr>
              </a:lvl1pPr>
            </a:lstStyle>
            <a:p>
              <a:pPr>
                <a:defRPr/>
              </a:pPr>
              <a:r>
                <a:rPr lang="en-US" dirty="0">
                  <a:solidFill>
                    <a:schemeClr val="tx1"/>
                  </a:solidFill>
                </a:rPr>
                <a:t>SPES </a:t>
              </a:r>
            </a:p>
            <a:p>
              <a:pPr>
                <a:defRPr/>
              </a:pPr>
              <a:r>
                <a:rPr lang="en-US" dirty="0">
                  <a:solidFill>
                    <a:schemeClr val="tx1"/>
                  </a:solidFill>
                </a:rPr>
                <a:t>Phase 2A:</a:t>
              </a:r>
              <a:endParaRPr lang="en-US" dirty="0">
                <a:solidFill>
                  <a:schemeClr val="tx1"/>
                </a:solidFill>
                <a:latin typeface="Symbol" panose="05050102010706020507" pitchFamily="18" charset="2"/>
              </a:endParaRPr>
            </a:p>
            <a:p>
              <a:pPr>
                <a:defRPr/>
              </a:pPr>
              <a:r>
                <a:rPr lang="en-US" dirty="0">
                  <a:solidFill>
                    <a:schemeClr val="tx1"/>
                  </a:solidFill>
                  <a:latin typeface="+mj-lt"/>
                  <a:cs typeface="Times New Roman" panose="02020603050405020304" pitchFamily="18" charset="0"/>
                </a:rPr>
                <a:t>RIB production</a:t>
              </a:r>
            </a:p>
          </p:txBody>
        </p:sp>
        <p:sp>
          <p:nvSpPr>
            <p:cNvPr id="26" name="Rectangle 25">
              <a:extLst>
                <a:ext uri="{FF2B5EF4-FFF2-40B4-BE49-F238E27FC236}">
                  <a16:creationId xmlns:a16="http://schemas.microsoft.com/office/drawing/2014/main" id="{642E8105-2BD7-780B-B703-B74DC756937D}"/>
                </a:ext>
              </a:extLst>
            </p:cNvPr>
            <p:cNvSpPr/>
            <p:nvPr/>
          </p:nvSpPr>
          <p:spPr>
            <a:xfrm>
              <a:off x="686693" y="1647969"/>
              <a:ext cx="2989084" cy="1298030"/>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F7575B56-22D2-CD0B-592F-C2746D4896D9}"/>
                </a:ext>
              </a:extLst>
            </p:cNvPr>
            <p:cNvSpPr/>
            <p:nvPr/>
          </p:nvSpPr>
          <p:spPr>
            <a:xfrm>
              <a:off x="3374091" y="2946000"/>
              <a:ext cx="296120" cy="2386636"/>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5AFC46BB-633B-C4CA-C1A9-87D335237E8F}"/>
                </a:ext>
              </a:extLst>
            </p:cNvPr>
            <p:cNvSpPr/>
            <p:nvPr/>
          </p:nvSpPr>
          <p:spPr>
            <a:xfrm>
              <a:off x="9316649" y="2237451"/>
              <a:ext cx="794078" cy="60834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Rectangle 28">
              <a:extLst>
                <a:ext uri="{FF2B5EF4-FFF2-40B4-BE49-F238E27FC236}">
                  <a16:creationId xmlns:a16="http://schemas.microsoft.com/office/drawing/2014/main" id="{DF2B0BAA-294F-4889-5F5E-B984EC01EB0C}"/>
                </a:ext>
              </a:extLst>
            </p:cNvPr>
            <p:cNvSpPr/>
            <p:nvPr/>
          </p:nvSpPr>
          <p:spPr>
            <a:xfrm>
              <a:off x="662093" y="1061524"/>
              <a:ext cx="11097051" cy="430529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ontent Placeholder 4">
              <a:extLst>
                <a:ext uri="{FF2B5EF4-FFF2-40B4-BE49-F238E27FC236}">
                  <a16:creationId xmlns:a16="http://schemas.microsoft.com/office/drawing/2014/main" id="{E7E38AF4-EA86-7418-3A3C-E2B74E5499E7}"/>
                </a:ext>
              </a:extLst>
            </p:cNvPr>
            <p:cNvSpPr txBox="1">
              <a:spLocks/>
            </p:cNvSpPr>
            <p:nvPr/>
          </p:nvSpPr>
          <p:spPr>
            <a:xfrm>
              <a:off x="1129931" y="3279016"/>
              <a:ext cx="1582490" cy="202169"/>
            </a:xfrm>
            <a:prstGeom prst="rect">
              <a:avLst/>
            </a:prstGeom>
            <a:solidFill>
              <a:srgbClr val="990033"/>
            </a:solidFill>
            <a:ln>
              <a:solidFill>
                <a:schemeClr val="tx1"/>
              </a:solid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b="1" dirty="0">
                  <a:cs typeface="Aparajita" panose="02020603050405020304" pitchFamily="18" charset="0"/>
                </a:rPr>
                <a:t>SPES Phase 1</a:t>
              </a:r>
            </a:p>
          </p:txBody>
        </p:sp>
        <p:sp>
          <p:nvSpPr>
            <p:cNvPr id="31" name="Content Placeholder 4">
              <a:extLst>
                <a:ext uri="{FF2B5EF4-FFF2-40B4-BE49-F238E27FC236}">
                  <a16:creationId xmlns:a16="http://schemas.microsoft.com/office/drawing/2014/main" id="{91B82CC8-C7B7-587F-5468-C079AA7F6C8F}"/>
                </a:ext>
              </a:extLst>
            </p:cNvPr>
            <p:cNvSpPr txBox="1">
              <a:spLocks/>
            </p:cNvSpPr>
            <p:nvPr/>
          </p:nvSpPr>
          <p:spPr>
            <a:xfrm>
              <a:off x="1116973" y="3549073"/>
              <a:ext cx="1582492" cy="202169"/>
            </a:xfrm>
            <a:prstGeom prst="rect">
              <a:avLst/>
            </a:prstGeom>
            <a:solidFill>
              <a:srgbClr val="FF0000"/>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b="1" dirty="0">
                  <a:cs typeface="Aparajita" panose="02020603050405020304" pitchFamily="18" charset="0"/>
                </a:rPr>
                <a:t>SPES Phase 2A</a:t>
              </a:r>
            </a:p>
          </p:txBody>
        </p:sp>
        <p:sp>
          <p:nvSpPr>
            <p:cNvPr id="32" name="Content Placeholder 4">
              <a:extLst>
                <a:ext uri="{FF2B5EF4-FFF2-40B4-BE49-F238E27FC236}">
                  <a16:creationId xmlns:a16="http://schemas.microsoft.com/office/drawing/2014/main" id="{4C68C2B5-9CA9-DA12-C73F-8E063ABEF97A}"/>
                </a:ext>
              </a:extLst>
            </p:cNvPr>
            <p:cNvSpPr txBox="1">
              <a:spLocks/>
            </p:cNvSpPr>
            <p:nvPr/>
          </p:nvSpPr>
          <p:spPr>
            <a:xfrm>
              <a:off x="1116974" y="3815563"/>
              <a:ext cx="1582491" cy="202169"/>
            </a:xfrm>
            <a:prstGeom prst="rect">
              <a:avLst/>
            </a:prstGeom>
            <a:solidFill>
              <a:srgbClr val="FF9900"/>
            </a:solidFill>
            <a:ln>
              <a:solidFill>
                <a:schemeClr val="tx1"/>
              </a:solid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b="1" dirty="0">
                  <a:cs typeface="Aparajita" panose="02020603050405020304" pitchFamily="18" charset="0"/>
                </a:rPr>
                <a:t>SPES Phase 2B</a:t>
              </a:r>
            </a:p>
          </p:txBody>
        </p:sp>
        <p:sp>
          <p:nvSpPr>
            <p:cNvPr id="33" name="Content Placeholder 4">
              <a:extLst>
                <a:ext uri="{FF2B5EF4-FFF2-40B4-BE49-F238E27FC236}">
                  <a16:creationId xmlns:a16="http://schemas.microsoft.com/office/drawing/2014/main" id="{02DBCBE7-4A89-1FA2-39B8-EFAF69043F4A}"/>
                </a:ext>
              </a:extLst>
            </p:cNvPr>
            <p:cNvSpPr txBox="1">
              <a:spLocks/>
            </p:cNvSpPr>
            <p:nvPr/>
          </p:nvSpPr>
          <p:spPr>
            <a:xfrm>
              <a:off x="1116972" y="4085620"/>
              <a:ext cx="1582490" cy="199768"/>
            </a:xfrm>
            <a:prstGeom prst="rect">
              <a:avLst/>
            </a:prstGeom>
            <a:solidFill>
              <a:srgbClr val="FFFF00"/>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b="1" dirty="0">
                  <a:cs typeface="Aparajita" panose="02020603050405020304" pitchFamily="18" charset="0"/>
                </a:rPr>
                <a:t>SPES Phase 3</a:t>
              </a:r>
            </a:p>
          </p:txBody>
        </p:sp>
        <p:sp>
          <p:nvSpPr>
            <p:cNvPr id="34" name="Content Placeholder 4">
              <a:extLst>
                <a:ext uri="{FF2B5EF4-FFF2-40B4-BE49-F238E27FC236}">
                  <a16:creationId xmlns:a16="http://schemas.microsoft.com/office/drawing/2014/main" id="{592BB12E-BBE4-13DC-CE5C-6E76C6DF15F8}"/>
                </a:ext>
              </a:extLst>
            </p:cNvPr>
            <p:cNvSpPr txBox="1">
              <a:spLocks/>
            </p:cNvSpPr>
            <p:nvPr/>
          </p:nvSpPr>
          <p:spPr>
            <a:xfrm>
              <a:off x="1116973" y="4353075"/>
              <a:ext cx="1582489" cy="184158"/>
            </a:xfrm>
            <a:prstGeom prst="rect">
              <a:avLst/>
            </a:prstGeom>
            <a:solidFill>
              <a:srgbClr val="CCFF33"/>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b="1" dirty="0">
                  <a:cs typeface="Aparajita" panose="02020603050405020304" pitchFamily="18" charset="0"/>
                </a:rPr>
                <a:t>SPES Phase 4</a:t>
              </a:r>
            </a:p>
          </p:txBody>
        </p:sp>
        <p:sp>
          <p:nvSpPr>
            <p:cNvPr id="35" name="Content Placeholder 4">
              <a:extLst>
                <a:ext uri="{FF2B5EF4-FFF2-40B4-BE49-F238E27FC236}">
                  <a16:creationId xmlns:a16="http://schemas.microsoft.com/office/drawing/2014/main" id="{991A0C99-3893-1503-C320-AB272AF6A686}"/>
                </a:ext>
              </a:extLst>
            </p:cNvPr>
            <p:cNvSpPr txBox="1">
              <a:spLocks/>
            </p:cNvSpPr>
            <p:nvPr/>
          </p:nvSpPr>
          <p:spPr>
            <a:xfrm>
              <a:off x="1116973" y="4599169"/>
              <a:ext cx="1582489" cy="182381"/>
            </a:xfrm>
            <a:prstGeom prst="rect">
              <a:avLst/>
            </a:prstGeom>
            <a:solidFill>
              <a:srgbClr val="00FF00"/>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b="1" dirty="0">
                  <a:cs typeface="Aparajita" panose="02020603050405020304" pitchFamily="18" charset="0"/>
                </a:rPr>
                <a:t>SPES Phase 5</a:t>
              </a:r>
            </a:p>
          </p:txBody>
        </p:sp>
        <p:sp>
          <p:nvSpPr>
            <p:cNvPr id="36" name="Content Placeholder 4">
              <a:extLst>
                <a:ext uri="{FF2B5EF4-FFF2-40B4-BE49-F238E27FC236}">
                  <a16:creationId xmlns:a16="http://schemas.microsoft.com/office/drawing/2014/main" id="{281B156B-3B82-AA33-024F-1FDE5D80F594}"/>
                </a:ext>
              </a:extLst>
            </p:cNvPr>
            <p:cNvSpPr txBox="1">
              <a:spLocks/>
            </p:cNvSpPr>
            <p:nvPr/>
          </p:nvSpPr>
          <p:spPr>
            <a:xfrm>
              <a:off x="1116973" y="4848105"/>
              <a:ext cx="1582489" cy="199768"/>
            </a:xfrm>
            <a:prstGeom prst="rect">
              <a:avLst/>
            </a:prstGeom>
            <a:solidFill>
              <a:srgbClr val="00FFFF"/>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b="1" dirty="0">
                  <a:cs typeface="Aparajita" panose="02020603050405020304" pitchFamily="18" charset="0"/>
                </a:rPr>
                <a:t>Other</a:t>
              </a:r>
            </a:p>
          </p:txBody>
        </p:sp>
        <p:sp>
          <p:nvSpPr>
            <p:cNvPr id="37" name="Arrow: Down 36">
              <a:extLst>
                <a:ext uri="{FF2B5EF4-FFF2-40B4-BE49-F238E27FC236}">
                  <a16:creationId xmlns:a16="http://schemas.microsoft.com/office/drawing/2014/main" id="{7F5CE92A-0A73-42CE-4EE0-7D5BEF940015}"/>
                </a:ext>
              </a:extLst>
            </p:cNvPr>
            <p:cNvSpPr/>
            <p:nvPr/>
          </p:nvSpPr>
          <p:spPr>
            <a:xfrm>
              <a:off x="784843" y="3279016"/>
              <a:ext cx="302455" cy="1768857"/>
            </a:xfrm>
            <a:prstGeom prst="downArrow">
              <a:avLst/>
            </a:prstGeom>
            <a:gradFill>
              <a:gsLst>
                <a:gs pos="0">
                  <a:srgbClr val="C00000"/>
                </a:gs>
                <a:gs pos="36000">
                  <a:srgbClr val="FFC000"/>
                </a:gs>
                <a:gs pos="71000">
                  <a:srgbClr val="00B050"/>
                </a:gs>
                <a:gs pos="100000">
                  <a:srgbClr val="00FFFF"/>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p>
          </p:txBody>
        </p:sp>
      </p:grpSp>
    </p:spTree>
    <p:extLst>
      <p:ext uri="{BB962C8B-B14F-4D97-AF65-F5344CB8AC3E}">
        <p14:creationId xmlns:p14="http://schemas.microsoft.com/office/powerpoint/2010/main" val="2764839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A2B04-7C24-72B9-48EB-0AE82CBE8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BA0CD-C13C-DCC6-74E6-04917B87FB8A}"/>
              </a:ext>
            </a:extLst>
          </p:cNvPr>
          <p:cNvSpPr>
            <a:spLocks noGrp="1"/>
          </p:cNvSpPr>
          <p:nvPr>
            <p:ph type="title"/>
          </p:nvPr>
        </p:nvSpPr>
        <p:spPr>
          <a:xfrm>
            <a:off x="66675" y="148852"/>
            <a:ext cx="6029325" cy="362844"/>
          </a:xfrm>
        </p:spPr>
        <p:txBody>
          <a:bodyPr>
            <a:normAutofit fontScale="90000"/>
          </a:bodyPr>
          <a:lstStyle/>
          <a:p>
            <a:r>
              <a:rPr lang="en-GB" dirty="0"/>
              <a:t>Phase 1 at completion: beam delivered May 2024</a:t>
            </a:r>
          </a:p>
        </p:txBody>
      </p:sp>
      <p:sp>
        <p:nvSpPr>
          <p:cNvPr id="5" name="Rectangle 4">
            <a:extLst>
              <a:ext uri="{FF2B5EF4-FFF2-40B4-BE49-F238E27FC236}">
                <a16:creationId xmlns:a16="http://schemas.microsoft.com/office/drawing/2014/main" id="{BB671685-E4E8-56BB-80F2-E185FAE322E2}"/>
              </a:ext>
            </a:extLst>
          </p:cNvPr>
          <p:cNvSpPr/>
          <p:nvPr/>
        </p:nvSpPr>
        <p:spPr>
          <a:xfrm>
            <a:off x="306266" y="3327853"/>
            <a:ext cx="4551484" cy="2901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blueprint of a building&#10;&#10;Description automatically generated">
            <a:extLst>
              <a:ext uri="{FF2B5EF4-FFF2-40B4-BE49-F238E27FC236}">
                <a16:creationId xmlns:a16="http://schemas.microsoft.com/office/drawing/2014/main" id="{75FAF030-CEDD-FBAB-E868-C508D8B6BE3F}"/>
              </a:ext>
            </a:extLst>
          </p:cNvPr>
          <p:cNvPicPr>
            <a:picLocks noChangeAspect="1"/>
          </p:cNvPicPr>
          <p:nvPr/>
        </p:nvPicPr>
        <p:blipFill rotWithShape="1">
          <a:blip r:embed="rId3">
            <a:extLst>
              <a:ext uri="{28A0092B-C50C-407E-A947-70E740481C1C}">
                <a14:useLocalDpi xmlns:a14="http://schemas.microsoft.com/office/drawing/2010/main" val="0"/>
              </a:ext>
            </a:extLst>
          </a:blip>
          <a:srcRect l="59960" b="6107"/>
          <a:stretch/>
        </p:blipFill>
        <p:spPr>
          <a:xfrm>
            <a:off x="3478044" y="763922"/>
            <a:ext cx="5648829" cy="5350395"/>
          </a:xfrm>
          <a:prstGeom prst="rect">
            <a:avLst/>
          </a:prstGeom>
        </p:spPr>
      </p:pic>
      <p:sp>
        <p:nvSpPr>
          <p:cNvPr id="8" name="Rectangle 7">
            <a:extLst>
              <a:ext uri="{FF2B5EF4-FFF2-40B4-BE49-F238E27FC236}">
                <a16:creationId xmlns:a16="http://schemas.microsoft.com/office/drawing/2014/main" id="{EC00CCC4-67D2-0BAB-0637-1DE31B90743B}"/>
              </a:ext>
            </a:extLst>
          </p:cNvPr>
          <p:cNvSpPr/>
          <p:nvPr/>
        </p:nvSpPr>
        <p:spPr>
          <a:xfrm>
            <a:off x="8057766" y="5545878"/>
            <a:ext cx="1069107" cy="70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1DBC411-929C-A8BC-7DA3-C6FA4EA8CEB1}"/>
              </a:ext>
            </a:extLst>
          </p:cNvPr>
          <p:cNvSpPr/>
          <p:nvPr/>
        </p:nvSpPr>
        <p:spPr>
          <a:xfrm>
            <a:off x="6065370" y="2311752"/>
            <a:ext cx="1013026" cy="23184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5AE24A2-7DB2-A34E-635E-4C531F5311DA}"/>
              </a:ext>
            </a:extLst>
          </p:cNvPr>
          <p:cNvSpPr txBox="1"/>
          <p:nvPr/>
        </p:nvSpPr>
        <p:spPr>
          <a:xfrm>
            <a:off x="6055033" y="1985270"/>
            <a:ext cx="1014361" cy="246221"/>
          </a:xfrm>
          <a:prstGeom prst="rect">
            <a:avLst/>
          </a:prstGeom>
          <a:solidFill>
            <a:schemeClr val="bg1"/>
          </a:solidFill>
          <a:ln>
            <a:solidFill>
              <a:schemeClr val="tx1"/>
            </a:solidFill>
          </a:ln>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a:ea typeface="+mn-ea"/>
                <a:cs typeface="+mn-cs"/>
              </a:rPr>
              <a:t>SPES-driver</a:t>
            </a:r>
            <a:endParaRPr kumimoji="0" lang="en-US" sz="1000" b="1" i="0" u="none" strike="noStrike" kern="1200" cap="none" spc="0" normalizeH="0" baseline="0" noProof="0" dirty="0">
              <a:ln>
                <a:noFill/>
              </a:ln>
              <a:solidFill>
                <a:srgbClr val="C00000"/>
              </a:solidFill>
              <a:effectLst/>
              <a:uLnTx/>
              <a:uFillTx/>
              <a:latin typeface="Symbol" panose="05050102010706020507" pitchFamily="18" charset="2"/>
              <a:ea typeface="+mn-ea"/>
              <a:cs typeface="+mn-cs"/>
            </a:endParaRPr>
          </a:p>
        </p:txBody>
      </p:sp>
      <p:sp>
        <p:nvSpPr>
          <p:cNvPr id="11" name="Rectangle 10">
            <a:extLst>
              <a:ext uri="{FF2B5EF4-FFF2-40B4-BE49-F238E27FC236}">
                <a16:creationId xmlns:a16="http://schemas.microsoft.com/office/drawing/2014/main" id="{0CCF0570-FE1D-967E-1C52-EF0AEE52981A}"/>
              </a:ext>
            </a:extLst>
          </p:cNvPr>
          <p:cNvSpPr/>
          <p:nvPr/>
        </p:nvSpPr>
        <p:spPr>
          <a:xfrm>
            <a:off x="5245990" y="3820679"/>
            <a:ext cx="809043" cy="123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4C3A475-45E3-377F-53F3-B85DF84201D6}"/>
              </a:ext>
            </a:extLst>
          </p:cNvPr>
          <p:cNvSpPr txBox="1"/>
          <p:nvPr/>
        </p:nvSpPr>
        <p:spPr>
          <a:xfrm>
            <a:off x="5245990" y="5099842"/>
            <a:ext cx="809043" cy="246221"/>
          </a:xfrm>
          <a:prstGeom prst="rect">
            <a:avLst/>
          </a:prstGeom>
          <a:solidFill>
            <a:schemeClr val="bg1"/>
          </a:solidFill>
          <a:ln>
            <a:solidFill>
              <a:schemeClr val="tx1"/>
            </a:solidFill>
          </a:ln>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a:ea typeface="+mn-ea"/>
                <a:cs typeface="+mn-cs"/>
              </a:rPr>
              <a:t>SPES ISOL2</a:t>
            </a:r>
          </a:p>
        </p:txBody>
      </p:sp>
      <p:cxnSp>
        <p:nvCxnSpPr>
          <p:cNvPr id="13" name="Straight Connector 12">
            <a:extLst>
              <a:ext uri="{FF2B5EF4-FFF2-40B4-BE49-F238E27FC236}">
                <a16:creationId xmlns:a16="http://schemas.microsoft.com/office/drawing/2014/main" id="{9483D603-24F6-45D1-A941-5543EB268D14}"/>
              </a:ext>
            </a:extLst>
          </p:cNvPr>
          <p:cNvCxnSpPr>
            <a:cxnSpLocks/>
          </p:cNvCxnSpPr>
          <p:nvPr/>
        </p:nvCxnSpPr>
        <p:spPr>
          <a:xfrm>
            <a:off x="6637340" y="3558746"/>
            <a:ext cx="0" cy="27769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E56987-37EA-2F7A-1132-8D48AF8844DA}"/>
              </a:ext>
            </a:extLst>
          </p:cNvPr>
          <p:cNvCxnSpPr>
            <a:cxnSpLocks/>
          </p:cNvCxnSpPr>
          <p:nvPr/>
        </p:nvCxnSpPr>
        <p:spPr>
          <a:xfrm flipH="1">
            <a:off x="6275561" y="3810099"/>
            <a:ext cx="361779" cy="58335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158E7E-0BE3-28F8-D1D5-1C0DBF5C178D}"/>
              </a:ext>
            </a:extLst>
          </p:cNvPr>
          <p:cNvCxnSpPr>
            <a:cxnSpLocks/>
          </p:cNvCxnSpPr>
          <p:nvPr/>
        </p:nvCxnSpPr>
        <p:spPr>
          <a:xfrm flipH="1">
            <a:off x="5678116" y="4377694"/>
            <a:ext cx="62434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29A8591-9B12-C35C-9083-B0ECA5A555BA}"/>
              </a:ext>
            </a:extLst>
          </p:cNvPr>
          <p:cNvSpPr/>
          <p:nvPr/>
        </p:nvSpPr>
        <p:spPr>
          <a:xfrm>
            <a:off x="5611301" y="4297009"/>
            <a:ext cx="167160" cy="1637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05B71F9C-B0B1-78EE-0C18-BB0B8A5C7ADA}"/>
              </a:ext>
            </a:extLst>
          </p:cNvPr>
          <p:cNvSpPr/>
          <p:nvPr/>
        </p:nvSpPr>
        <p:spPr>
          <a:xfrm>
            <a:off x="6104531" y="4692776"/>
            <a:ext cx="1200108" cy="478657"/>
          </a:xfrm>
          <a:prstGeom prst="roundRect">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Phase 1</a:t>
            </a:r>
          </a:p>
        </p:txBody>
      </p:sp>
      <p:pic>
        <p:nvPicPr>
          <p:cNvPr id="20" name="Immagine 7">
            <a:extLst>
              <a:ext uri="{FF2B5EF4-FFF2-40B4-BE49-F238E27FC236}">
                <a16:creationId xmlns:a16="http://schemas.microsoft.com/office/drawing/2014/main" id="{2FE1E1D4-F7FE-7315-8091-25F77DCFD04A}"/>
              </a:ext>
            </a:extLst>
          </p:cNvPr>
          <p:cNvPicPr>
            <a:picLocks noChangeAspect="1"/>
          </p:cNvPicPr>
          <p:nvPr/>
        </p:nvPicPr>
        <p:blipFill>
          <a:blip r:embed="rId4"/>
          <a:stretch>
            <a:fillRect/>
          </a:stretch>
        </p:blipFill>
        <p:spPr>
          <a:xfrm>
            <a:off x="8592319" y="3521909"/>
            <a:ext cx="2694489" cy="1899563"/>
          </a:xfrm>
          <a:prstGeom prst="rect">
            <a:avLst/>
          </a:prstGeom>
          <a:ln>
            <a:solidFill>
              <a:schemeClr val="tx1"/>
            </a:solid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D3B46A5C-237E-052C-CD81-C54DC5903F64}"/>
              </a:ext>
            </a:extLst>
          </p:cNvPr>
          <p:cNvSpPr txBox="1"/>
          <p:nvPr/>
        </p:nvSpPr>
        <p:spPr>
          <a:xfrm>
            <a:off x="5534065" y="5574636"/>
            <a:ext cx="5987375" cy="646331"/>
          </a:xfrm>
          <a:prstGeom prst="rect">
            <a:avLst/>
          </a:prstGeom>
          <a:noFill/>
        </p:spPr>
        <p:txBody>
          <a:bodyPr wrap="square">
            <a:spAutoFit/>
          </a:bodyPr>
          <a:lstStyle/>
          <a:p>
            <a:pPr algn="ctr"/>
            <a:r>
              <a:rPr lang="it-IT" b="1" dirty="0" err="1"/>
              <a:t>Phase</a:t>
            </a:r>
            <a:r>
              <a:rPr lang="it-IT" b="1" dirty="0"/>
              <a:t> 1 </a:t>
            </a:r>
            <a:r>
              <a:rPr lang="it-IT" b="1" dirty="0" err="1"/>
              <a:t>completed</a:t>
            </a:r>
            <a:r>
              <a:rPr lang="it-IT" b="1" dirty="0"/>
              <a:t>: </a:t>
            </a:r>
            <a:r>
              <a:rPr lang="it-IT" b="1" u="sng" dirty="0" err="1">
                <a:solidFill>
                  <a:srgbClr val="C00000"/>
                </a:solidFill>
              </a:rPr>
              <a:t>cyclotron</a:t>
            </a:r>
            <a:r>
              <a:rPr lang="it-IT" b="1" u="sng" dirty="0">
                <a:solidFill>
                  <a:srgbClr val="C00000"/>
                </a:solidFill>
              </a:rPr>
              <a:t> </a:t>
            </a:r>
            <a:r>
              <a:rPr lang="it-IT" b="1" u="sng" dirty="0" err="1">
                <a:solidFill>
                  <a:srgbClr val="C00000"/>
                </a:solidFill>
              </a:rPr>
              <a:t>delivered</a:t>
            </a:r>
            <a:r>
              <a:rPr lang="it-IT" b="1" u="sng" dirty="0">
                <a:solidFill>
                  <a:srgbClr val="C00000"/>
                </a:solidFill>
              </a:rPr>
              <a:t> to LNL</a:t>
            </a:r>
          </a:p>
          <a:p>
            <a:pPr algn="ctr"/>
            <a:r>
              <a:rPr lang="it-IT" b="1" dirty="0">
                <a:effectLst>
                  <a:outerShdw blurRad="38100" dist="38100" dir="2700000" algn="tl">
                    <a:srgbClr val="000000">
                      <a:alpha val="43137"/>
                    </a:srgbClr>
                  </a:outerShdw>
                </a:effectLst>
              </a:rPr>
              <a:t>Target station </a:t>
            </a:r>
            <a:r>
              <a:rPr lang="it-IT" b="1" dirty="0" err="1">
                <a:effectLst>
                  <a:outerShdw blurRad="38100" dist="38100" dir="2700000" algn="tl">
                    <a:srgbClr val="000000">
                      <a:alpha val="43137"/>
                    </a:srgbClr>
                  </a:outerShdw>
                </a:effectLst>
              </a:rPr>
              <a:t>tested</a:t>
            </a:r>
            <a:r>
              <a:rPr lang="it-IT" b="1" dirty="0">
                <a:effectLst>
                  <a:outerShdw blurRad="38100" dist="38100" dir="2700000" algn="tl">
                    <a:srgbClr val="000000">
                      <a:alpha val="43137"/>
                    </a:srgbClr>
                  </a:outerShdw>
                </a:effectLst>
              </a:rPr>
              <a:t>.</a:t>
            </a:r>
            <a:endParaRPr lang="it-IT" b="1" u="sng" dirty="0">
              <a:solidFill>
                <a:srgbClr val="00B050"/>
              </a:solidFill>
              <a:effectLst>
                <a:outerShdw blurRad="38100" dist="38100" dir="2700000" algn="tl">
                  <a:srgbClr val="000000">
                    <a:alpha val="43137"/>
                  </a:srgbClr>
                </a:outerShdw>
              </a:effectLst>
            </a:endParaRPr>
          </a:p>
        </p:txBody>
      </p:sp>
      <p:pic>
        <p:nvPicPr>
          <p:cNvPr id="22" name="Immagine 1">
            <a:extLst>
              <a:ext uri="{FF2B5EF4-FFF2-40B4-BE49-F238E27FC236}">
                <a16:creationId xmlns:a16="http://schemas.microsoft.com/office/drawing/2014/main" id="{6C8D5D78-CFCB-6B3B-EB6E-B3C54E54C8FB}"/>
              </a:ext>
            </a:extLst>
          </p:cNvPr>
          <p:cNvPicPr>
            <a:picLocks noChangeAspect="1"/>
          </p:cNvPicPr>
          <p:nvPr/>
        </p:nvPicPr>
        <p:blipFill>
          <a:blip r:embed="rId5"/>
          <a:srcRect t="11772" b="23964"/>
          <a:stretch/>
        </p:blipFill>
        <p:spPr>
          <a:xfrm>
            <a:off x="8097406" y="821241"/>
            <a:ext cx="3506453" cy="1690047"/>
          </a:xfrm>
          <a:prstGeom prst="rect">
            <a:avLst/>
          </a:prstGeom>
          <a:ln>
            <a:solidFill>
              <a:schemeClr val="tx1"/>
            </a:solidFill>
          </a:ln>
          <a:effectLst>
            <a:outerShdw blurRad="292100" dist="139700" dir="2700000" algn="tl" rotWithShape="0">
              <a:srgbClr val="333333">
                <a:alpha val="65000"/>
              </a:srgbClr>
            </a:outerShdw>
          </a:effectLst>
        </p:spPr>
      </p:pic>
      <p:pic>
        <p:nvPicPr>
          <p:cNvPr id="23" name="Picture 20">
            <a:extLst>
              <a:ext uri="{FF2B5EF4-FFF2-40B4-BE49-F238E27FC236}">
                <a16:creationId xmlns:a16="http://schemas.microsoft.com/office/drawing/2014/main" id="{CBB28B7B-12D4-2EE0-36D5-4B151E46BBF3}"/>
              </a:ext>
            </a:extLst>
          </p:cNvPr>
          <p:cNvPicPr>
            <a:picLocks noChangeAspect="1"/>
          </p:cNvPicPr>
          <p:nvPr/>
        </p:nvPicPr>
        <p:blipFill>
          <a:blip r:embed="rId6"/>
          <a:stretch>
            <a:fillRect/>
          </a:stretch>
        </p:blipFill>
        <p:spPr>
          <a:xfrm>
            <a:off x="2004801" y="3959268"/>
            <a:ext cx="2762552" cy="2071367"/>
          </a:xfrm>
          <a:prstGeom prst="rect">
            <a:avLst/>
          </a:prstGeom>
          <a:ln>
            <a:solidFill>
              <a:schemeClr val="tx1"/>
            </a:solidFill>
          </a:ln>
        </p:spPr>
      </p:pic>
      <p:pic>
        <p:nvPicPr>
          <p:cNvPr id="24" name="Picture 23">
            <a:extLst>
              <a:ext uri="{FF2B5EF4-FFF2-40B4-BE49-F238E27FC236}">
                <a16:creationId xmlns:a16="http://schemas.microsoft.com/office/drawing/2014/main" id="{95AE9C78-98BB-988C-33A1-6FC1922D7A7D}"/>
              </a:ext>
            </a:extLst>
          </p:cNvPr>
          <p:cNvPicPr>
            <a:picLocks noChangeAspect="1"/>
          </p:cNvPicPr>
          <p:nvPr/>
        </p:nvPicPr>
        <p:blipFill>
          <a:blip r:embed="rId7"/>
          <a:stretch>
            <a:fillRect/>
          </a:stretch>
        </p:blipFill>
        <p:spPr>
          <a:xfrm>
            <a:off x="422087" y="982458"/>
            <a:ext cx="2667717" cy="3558208"/>
          </a:xfrm>
          <a:prstGeom prst="rect">
            <a:avLst/>
          </a:prstGeom>
          <a:ln>
            <a:solidFill>
              <a:schemeClr val="tx1"/>
            </a:solidFill>
          </a:ln>
          <a:effectLst>
            <a:outerShdw blurRad="292100" dist="139700" dir="2700000" algn="tl" rotWithShape="0">
              <a:srgbClr val="333333">
                <a:alpha val="65000"/>
              </a:srgbClr>
            </a:outerShdw>
          </a:effectLst>
        </p:spPr>
      </p:pic>
      <p:sp>
        <p:nvSpPr>
          <p:cNvPr id="6" name="Segnaposto piè di pagina 3">
            <a:extLst>
              <a:ext uri="{FF2B5EF4-FFF2-40B4-BE49-F238E27FC236}">
                <a16:creationId xmlns:a16="http://schemas.microsoft.com/office/drawing/2014/main" id="{FF0724DC-CCBA-BA53-EE32-7AB7DF352839}"/>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406987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44B88-A6EA-45E9-1287-C4BE000D7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03BD3-5F9A-6F90-3522-5367BC2D0180}"/>
              </a:ext>
            </a:extLst>
          </p:cNvPr>
          <p:cNvSpPr>
            <a:spLocks noGrp="1"/>
          </p:cNvSpPr>
          <p:nvPr>
            <p:ph type="title"/>
          </p:nvPr>
        </p:nvSpPr>
        <p:spPr>
          <a:xfrm>
            <a:off x="66674" y="148852"/>
            <a:ext cx="9077325" cy="362844"/>
          </a:xfrm>
        </p:spPr>
        <p:txBody>
          <a:bodyPr>
            <a:normAutofit fontScale="90000"/>
          </a:bodyPr>
          <a:lstStyle/>
          <a:p>
            <a:r>
              <a:rPr lang="en-GB" dirty="0"/>
              <a:t>Three irradiation runs with 35, 50 and 70 MeV proton beams</a:t>
            </a:r>
          </a:p>
        </p:txBody>
      </p:sp>
      <p:pic>
        <p:nvPicPr>
          <p:cNvPr id="39" name="Picture 15">
            <a:extLst>
              <a:ext uri="{FF2B5EF4-FFF2-40B4-BE49-F238E27FC236}">
                <a16:creationId xmlns:a16="http://schemas.microsoft.com/office/drawing/2014/main" id="{4E166615-65FD-7A85-3779-F2C621A31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03" y="2612663"/>
            <a:ext cx="2449144" cy="326243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40" name="Table 39">
            <a:extLst>
              <a:ext uri="{FF2B5EF4-FFF2-40B4-BE49-F238E27FC236}">
                <a16:creationId xmlns:a16="http://schemas.microsoft.com/office/drawing/2014/main" id="{971B92AA-0939-B405-1CDC-F7A49D99BB9F}"/>
              </a:ext>
            </a:extLst>
          </p:cNvPr>
          <p:cNvGraphicFramePr>
            <a:graphicFrameLocks noGrp="1"/>
          </p:cNvGraphicFramePr>
          <p:nvPr>
            <p:extLst>
              <p:ext uri="{D42A27DB-BD31-4B8C-83A1-F6EECF244321}">
                <p14:modId xmlns:p14="http://schemas.microsoft.com/office/powerpoint/2010/main" val="917015820"/>
              </p:ext>
            </p:extLst>
          </p:nvPr>
        </p:nvGraphicFramePr>
        <p:xfrm>
          <a:off x="50252" y="451408"/>
          <a:ext cx="3998867" cy="1912244"/>
        </p:xfrm>
        <a:graphic>
          <a:graphicData uri="http://schemas.openxmlformats.org/drawingml/2006/table">
            <a:tbl>
              <a:tblPr firstRow="1" bandRow="1"/>
              <a:tblGrid>
                <a:gridCol w="3998867">
                  <a:extLst>
                    <a:ext uri="{9D8B030D-6E8A-4147-A177-3AD203B41FA5}">
                      <a16:colId xmlns:a16="http://schemas.microsoft.com/office/drawing/2014/main" val="1552128914"/>
                    </a:ext>
                  </a:extLst>
                </a:gridCol>
              </a:tblGrid>
              <a:tr h="0">
                <a:tc>
                  <a:txBody>
                    <a:bodyPr/>
                    <a:lstStyle/>
                    <a:p>
                      <a:pPr>
                        <a:lnSpc>
                          <a:spcPts val="1200"/>
                        </a:lnSpc>
                      </a:pPr>
                      <a:endParaRPr lang="en-US"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35099428"/>
                  </a:ext>
                </a:extLst>
              </a:tr>
              <a:tr h="312104">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sz="1400" b="1" noProof="0" dirty="0"/>
                        <a:t>Beamline characterization process using IAEA monitor reactions </a:t>
                      </a:r>
                    </a:p>
                    <a:p>
                      <a:pPr marL="0" marR="0" lvl="0" indent="0" algn="l" defTabSz="914400" rtl="0" eaLnBrk="1" fontAlgn="auto" latinLnBrk="0" hangingPunct="1">
                        <a:lnSpc>
                          <a:spcPts val="1200"/>
                        </a:lnSpc>
                        <a:spcBef>
                          <a:spcPts val="0"/>
                        </a:spcBef>
                        <a:spcAft>
                          <a:spcPts val="0"/>
                        </a:spcAft>
                        <a:buClrTx/>
                        <a:buSzTx/>
                        <a:buFontTx/>
                        <a:buNone/>
                        <a:tabLst/>
                        <a:defRPr/>
                      </a:pPr>
                      <a:r>
                        <a:rPr lang="en-US" sz="1400" dirty="0"/>
                        <a:t>https://www-nds.iaea.org/medical/monitor_reactions.html</a:t>
                      </a:r>
                      <a:r>
                        <a:rPr lang="en-US" sz="1400" b="1" noProof="0" dirty="0"/>
                        <a:t>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690158579"/>
                  </a:ext>
                </a:extLst>
              </a:tr>
              <a:tr h="312104">
                <a:tc>
                  <a:txBody>
                    <a:bodyPr/>
                    <a:lstStyle/>
                    <a:p>
                      <a:pPr algn="ctr">
                        <a:lnSpc>
                          <a:spcPts val="1200"/>
                        </a:lnSpc>
                      </a:pPr>
                      <a:r>
                        <a:rPr lang="en-US" sz="1600" baseline="30000" noProof="0" dirty="0" err="1"/>
                        <a:t>nat</a:t>
                      </a:r>
                      <a:r>
                        <a:rPr lang="en-US" sz="1600" noProof="0" dirty="0" err="1"/>
                        <a:t>Al</a:t>
                      </a:r>
                      <a:r>
                        <a:rPr lang="en-US" sz="1600" noProof="0" dirty="0"/>
                        <a:t>(</a:t>
                      </a:r>
                      <a:r>
                        <a:rPr lang="en-US" sz="1600" noProof="0" dirty="0" err="1"/>
                        <a:t>p,x</a:t>
                      </a:r>
                      <a:r>
                        <a:rPr lang="en-US" sz="1600" noProof="0" dirty="0"/>
                        <a:t>)</a:t>
                      </a:r>
                      <a:r>
                        <a:rPr lang="en-US" sz="1600" baseline="30000" noProof="0" dirty="0"/>
                        <a:t>22/24</a:t>
                      </a:r>
                      <a:r>
                        <a:rPr lang="en-US" sz="1600" noProof="0" dirty="0"/>
                        <a:t>Na</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79761802"/>
                  </a:ext>
                </a:extLst>
              </a:tr>
              <a:tr h="312104">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en-US" sz="1600" baseline="30000" noProof="0" dirty="0" err="1"/>
                        <a:t>nat</a:t>
                      </a:r>
                      <a:r>
                        <a:rPr lang="en-US" sz="1600" baseline="0" noProof="0" dirty="0" err="1"/>
                        <a:t>Ni</a:t>
                      </a:r>
                      <a:r>
                        <a:rPr lang="en-US" sz="1600" baseline="0" noProof="0" dirty="0"/>
                        <a:t>(</a:t>
                      </a:r>
                      <a:r>
                        <a:rPr lang="en-US" sz="1600" baseline="0" noProof="0" dirty="0" err="1"/>
                        <a:t>p,x</a:t>
                      </a:r>
                      <a:r>
                        <a:rPr lang="en-US" sz="1600" baseline="0" noProof="0" dirty="0"/>
                        <a:t>)</a:t>
                      </a:r>
                      <a:r>
                        <a:rPr lang="en-US" sz="1600" baseline="30000" noProof="0" dirty="0"/>
                        <a:t>57</a:t>
                      </a:r>
                      <a:r>
                        <a:rPr lang="en-US" sz="1600" baseline="0" noProof="0" dirty="0"/>
                        <a:t>Ni</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42957057"/>
                  </a:ext>
                </a:extLst>
              </a:tr>
              <a:tr h="312104">
                <a:tc>
                  <a:txBody>
                    <a:bodyPr/>
                    <a:lstStyle/>
                    <a:p>
                      <a:pPr algn="ctr">
                        <a:lnSpc>
                          <a:spcPts val="1200"/>
                        </a:lnSpc>
                      </a:pPr>
                      <a:r>
                        <a:rPr lang="en-US" sz="1600" baseline="30000" noProof="0" dirty="0" err="1"/>
                        <a:t>nat</a:t>
                      </a:r>
                      <a:r>
                        <a:rPr lang="en-US" sz="1600" noProof="0" dirty="0" err="1"/>
                        <a:t>Ti</a:t>
                      </a:r>
                      <a:r>
                        <a:rPr lang="en-US" sz="1600" noProof="0" dirty="0"/>
                        <a:t>(</a:t>
                      </a:r>
                      <a:r>
                        <a:rPr lang="en-US" sz="1600" noProof="0" dirty="0" err="1"/>
                        <a:t>p,x</a:t>
                      </a:r>
                      <a:r>
                        <a:rPr lang="en-US" sz="1600" noProof="0" dirty="0"/>
                        <a:t>)</a:t>
                      </a:r>
                      <a:r>
                        <a:rPr lang="en-US" sz="1600" baseline="30000" noProof="0" dirty="0"/>
                        <a:t>46</a:t>
                      </a:r>
                      <a:r>
                        <a:rPr lang="en-US" sz="1600" noProof="0" dirty="0"/>
                        <a:t>Sc</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19815007"/>
                  </a:ext>
                </a:extLst>
              </a:tr>
            </a:tbl>
          </a:graphicData>
        </a:graphic>
      </p:graphicFrame>
      <p:sp>
        <p:nvSpPr>
          <p:cNvPr id="41" name="TextBox 40">
            <a:extLst>
              <a:ext uri="{FF2B5EF4-FFF2-40B4-BE49-F238E27FC236}">
                <a16:creationId xmlns:a16="http://schemas.microsoft.com/office/drawing/2014/main" id="{1CAFA845-B8CB-6BDC-459F-A5E41DAF12B9}"/>
              </a:ext>
            </a:extLst>
          </p:cNvPr>
          <p:cNvSpPr txBox="1"/>
          <p:nvPr/>
        </p:nvSpPr>
        <p:spPr>
          <a:xfrm rot="21309583">
            <a:off x="195793" y="3791803"/>
            <a:ext cx="562060" cy="276999"/>
          </a:xfrm>
          <a:prstGeom prst="rect">
            <a:avLst/>
          </a:prstGeom>
          <a:noFill/>
        </p:spPr>
        <p:txBody>
          <a:bodyPr wrap="square" rtlCol="0">
            <a:spAutoFit/>
          </a:bodyPr>
          <a:lstStyle/>
          <a:p>
            <a:r>
              <a:rPr lang="en-US" sz="1200" b="1" dirty="0"/>
              <a:t>Beam</a:t>
            </a:r>
          </a:p>
        </p:txBody>
      </p:sp>
      <p:graphicFrame>
        <p:nvGraphicFramePr>
          <p:cNvPr id="42" name="Table 24">
            <a:extLst>
              <a:ext uri="{FF2B5EF4-FFF2-40B4-BE49-F238E27FC236}">
                <a16:creationId xmlns:a16="http://schemas.microsoft.com/office/drawing/2014/main" id="{4EFBED10-28A0-55E0-27B9-0A1CBF36F3C3}"/>
              </a:ext>
            </a:extLst>
          </p:cNvPr>
          <p:cNvGraphicFramePr>
            <a:graphicFrameLocks noGrp="1"/>
          </p:cNvGraphicFramePr>
          <p:nvPr>
            <p:extLst>
              <p:ext uri="{D42A27DB-BD31-4B8C-83A1-F6EECF244321}">
                <p14:modId xmlns:p14="http://schemas.microsoft.com/office/powerpoint/2010/main" val="1410531139"/>
              </p:ext>
            </p:extLst>
          </p:nvPr>
        </p:nvGraphicFramePr>
        <p:xfrm>
          <a:off x="7575528" y="453062"/>
          <a:ext cx="4673221" cy="1365554"/>
        </p:xfrm>
        <a:graphic>
          <a:graphicData uri="http://schemas.openxmlformats.org/drawingml/2006/table">
            <a:tbl>
              <a:tblPr firstRow="1" bandRow="1"/>
              <a:tblGrid>
                <a:gridCol w="4673221">
                  <a:extLst>
                    <a:ext uri="{9D8B030D-6E8A-4147-A177-3AD203B41FA5}">
                      <a16:colId xmlns:a16="http://schemas.microsoft.com/office/drawing/2014/main" val="1552128914"/>
                    </a:ext>
                  </a:extLst>
                </a:gridCol>
              </a:tblGrid>
              <a:tr h="232215">
                <a:tc>
                  <a:txBody>
                    <a:bodyPr/>
                    <a:lstStyle/>
                    <a:p>
                      <a:pPr algn="ctr">
                        <a:lnSpc>
                          <a:spcPts val="1200"/>
                        </a:lnSpc>
                      </a:pPr>
                      <a:endParaRPr lang="en-US" sz="1600" b="1" noProof="0" dirty="0">
                        <a:solidFill>
                          <a:srgbClr val="FF0000"/>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35099428"/>
                  </a:ext>
                </a:extLst>
              </a:tr>
              <a:tr h="276555">
                <a:tc>
                  <a:txBody>
                    <a:bodyPr/>
                    <a:lstStyle/>
                    <a:p>
                      <a:pPr algn="ctr">
                        <a:lnSpc>
                          <a:spcPts val="1200"/>
                        </a:lnSpc>
                      </a:pPr>
                      <a:r>
                        <a:rPr lang="en-US" sz="1400" b="1" noProof="0" dirty="0"/>
                        <a:t>Remeasuring  </a:t>
                      </a:r>
                      <a:r>
                        <a:rPr lang="en-US" sz="1400" b="1" noProof="0" dirty="0" err="1"/>
                        <a:t>xs</a:t>
                      </a:r>
                      <a:r>
                        <a:rPr lang="en-US" sz="1400" b="1" noProof="0" dirty="0"/>
                        <a:t> for  </a:t>
                      </a:r>
                      <a:r>
                        <a:rPr lang="it-IT" sz="1400" b="1" baseline="30000" noProof="0" dirty="0">
                          <a:latin typeface="+mn-lt"/>
                          <a:cs typeface="Times New Roman" panose="02020603050405020304" pitchFamily="18" charset="0"/>
                          <a:sym typeface="Wingdings" panose="05000000000000000000" pitchFamily="2" charset="2"/>
                        </a:rPr>
                        <a:t>6</a:t>
                      </a:r>
                      <a:r>
                        <a:rPr lang="it-IT" sz="1400" b="1" baseline="30000" dirty="0">
                          <a:latin typeface="+mn-lt"/>
                          <a:ea typeface="Calibri" panose="020F0502020204030204" pitchFamily="34" charset="0"/>
                          <a:cs typeface="Times New Roman" panose="02020603050405020304" pitchFamily="18" charset="0"/>
                          <a:sym typeface="Wingdings" panose="05000000000000000000" pitchFamily="2" charset="2"/>
                        </a:rPr>
                        <a:t>7</a:t>
                      </a:r>
                      <a:r>
                        <a:rPr lang="it-IT" sz="1400" b="1" dirty="0">
                          <a:latin typeface="+mn-lt"/>
                          <a:ea typeface="Calibri" panose="020F0502020204030204" pitchFamily="34" charset="0"/>
                          <a:cs typeface="Times New Roman" panose="02020603050405020304" pitchFamily="18" charset="0"/>
                          <a:sym typeface="Wingdings" panose="05000000000000000000" pitchFamily="2" charset="2"/>
                        </a:rPr>
                        <a:t>Cu production </a:t>
                      </a:r>
                      <a:r>
                        <a:rPr lang="it-IT" sz="1400" b="1" dirty="0" err="1">
                          <a:latin typeface="+mn-lt"/>
                          <a:ea typeface="Calibri" panose="020F0502020204030204" pitchFamily="34" charset="0"/>
                          <a:cs typeface="Times New Roman" panose="02020603050405020304" pitchFamily="18" charset="0"/>
                          <a:sym typeface="Wingdings" panose="05000000000000000000" pitchFamily="2" charset="2"/>
                        </a:rPr>
                        <a:t>route</a:t>
                      </a:r>
                      <a:r>
                        <a:rPr lang="en-US" sz="1400" b="1" noProof="0" dirty="0">
                          <a:latin typeface="+mn-lt"/>
                        </a:rPr>
                        <a:t>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690158579"/>
                  </a:ext>
                </a:extLst>
              </a:tr>
              <a:tr h="276555">
                <a:tc>
                  <a:txBody>
                    <a:bodyPr/>
                    <a:lstStyle/>
                    <a:p>
                      <a:pPr algn="ctr">
                        <a:lnSpc>
                          <a:spcPts val="1200"/>
                        </a:lnSpc>
                      </a:pPr>
                      <a:r>
                        <a:rPr lang="en-US" sz="1600" baseline="30000" noProof="0" dirty="0"/>
                        <a:t>                   68</a:t>
                      </a:r>
                      <a:r>
                        <a:rPr lang="en-US" sz="1600" baseline="0" noProof="0" dirty="0"/>
                        <a:t>Zn(</a:t>
                      </a:r>
                      <a:r>
                        <a:rPr lang="en-US" sz="1600" baseline="0" noProof="0" dirty="0" err="1"/>
                        <a:t>p,x</a:t>
                      </a:r>
                      <a:r>
                        <a:rPr lang="en-US" sz="1600" baseline="0" noProof="0" dirty="0"/>
                        <a:t>)</a:t>
                      </a:r>
                      <a:r>
                        <a:rPr lang="en-US" sz="1600" baseline="30000" noProof="0" dirty="0"/>
                        <a:t>67/64</a:t>
                      </a:r>
                      <a:r>
                        <a:rPr lang="en-US" sz="1600" baseline="0" noProof="0" dirty="0"/>
                        <a:t>Cu</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79761802"/>
                  </a:ext>
                </a:extLst>
              </a:tr>
              <a:tr h="276555">
                <a:tc>
                  <a:txBody>
                    <a:bodyPr/>
                    <a:lstStyle/>
                    <a:p>
                      <a:pPr algn="ctr">
                        <a:lnSpc>
                          <a:spcPts val="1200"/>
                        </a:lnSpc>
                      </a:pPr>
                      <a:r>
                        <a:rPr lang="en-US" sz="1600" baseline="30000" noProof="0" dirty="0"/>
                        <a:t>                   70</a:t>
                      </a:r>
                      <a:r>
                        <a:rPr lang="en-US" sz="1600" baseline="0" noProof="0" dirty="0"/>
                        <a:t>Zn(</a:t>
                      </a:r>
                      <a:r>
                        <a:rPr lang="en-US" sz="1600" baseline="0" noProof="0" dirty="0" err="1"/>
                        <a:t>p,x</a:t>
                      </a:r>
                      <a:r>
                        <a:rPr lang="en-US" sz="1600" baseline="0" noProof="0" dirty="0"/>
                        <a:t>)</a:t>
                      </a:r>
                      <a:r>
                        <a:rPr lang="en-US" sz="1600" baseline="30000" noProof="0" dirty="0"/>
                        <a:t>67/64</a:t>
                      </a:r>
                      <a:r>
                        <a:rPr lang="en-US" sz="1600" baseline="0" noProof="0" dirty="0"/>
                        <a:t>Cu</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83247760"/>
                  </a:ext>
                </a:extLst>
              </a:tr>
              <a:tr h="276555">
                <a:tc>
                  <a:txBody>
                    <a:bodyPr/>
                    <a:lstStyle/>
                    <a:p>
                      <a:pPr algn="ctr">
                        <a:lnSpc>
                          <a:spcPts val="1200"/>
                        </a:lnSpc>
                      </a:pPr>
                      <a:endParaRPr lang="en-US" sz="1600" baseline="0" noProof="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533436567"/>
                  </a:ext>
                </a:extLst>
              </a:tr>
            </a:tbl>
          </a:graphicData>
        </a:graphic>
      </p:graphicFrame>
      <p:grpSp>
        <p:nvGrpSpPr>
          <p:cNvPr id="43" name="Group 42">
            <a:extLst>
              <a:ext uri="{FF2B5EF4-FFF2-40B4-BE49-F238E27FC236}">
                <a16:creationId xmlns:a16="http://schemas.microsoft.com/office/drawing/2014/main" id="{EE671F35-2307-AD21-BE66-8164F53769CC}"/>
              </a:ext>
            </a:extLst>
          </p:cNvPr>
          <p:cNvGrpSpPr/>
          <p:nvPr/>
        </p:nvGrpSpPr>
        <p:grpSpPr>
          <a:xfrm>
            <a:off x="7903293" y="1544407"/>
            <a:ext cx="4123013" cy="2073972"/>
            <a:chOff x="7835368" y="1691915"/>
            <a:chExt cx="4123013" cy="2073972"/>
          </a:xfrm>
        </p:grpSpPr>
        <p:sp>
          <p:nvSpPr>
            <p:cNvPr id="44" name="Rectangle 43">
              <a:extLst>
                <a:ext uri="{FF2B5EF4-FFF2-40B4-BE49-F238E27FC236}">
                  <a16:creationId xmlns:a16="http://schemas.microsoft.com/office/drawing/2014/main" id="{5B30FC9E-10AC-2083-6AE7-85B36FAC2507}"/>
                </a:ext>
              </a:extLst>
            </p:cNvPr>
            <p:cNvSpPr/>
            <p:nvPr/>
          </p:nvSpPr>
          <p:spPr>
            <a:xfrm>
              <a:off x="7835368" y="1691915"/>
              <a:ext cx="4123013" cy="20739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25">
              <a:extLst>
                <a:ext uri="{FF2B5EF4-FFF2-40B4-BE49-F238E27FC236}">
                  <a16:creationId xmlns:a16="http://schemas.microsoft.com/office/drawing/2014/main" id="{BC565E0D-7845-AFF4-0448-3FCD97C20592}"/>
                </a:ext>
              </a:extLst>
            </p:cNvPr>
            <p:cNvGrpSpPr/>
            <p:nvPr/>
          </p:nvGrpSpPr>
          <p:grpSpPr>
            <a:xfrm>
              <a:off x="7915862" y="1763658"/>
              <a:ext cx="3992555" cy="1936396"/>
              <a:chOff x="5550569" y="1054363"/>
              <a:chExt cx="4563239" cy="2425218"/>
            </a:xfrm>
          </p:grpSpPr>
          <p:pic>
            <p:nvPicPr>
              <p:cNvPr id="46" name="Picture 26">
                <a:extLst>
                  <a:ext uri="{FF2B5EF4-FFF2-40B4-BE49-F238E27FC236}">
                    <a16:creationId xmlns:a16="http://schemas.microsoft.com/office/drawing/2014/main" id="{A4F786E0-595D-2D71-EDFE-57B9304E89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550569" y="1054363"/>
                <a:ext cx="4563239" cy="2425218"/>
              </a:xfrm>
              <a:prstGeom prst="rect">
                <a:avLst/>
              </a:prstGeom>
              <a:ln>
                <a:noFill/>
              </a:ln>
            </p:spPr>
          </p:pic>
          <p:sp>
            <p:nvSpPr>
              <p:cNvPr id="47" name="Rectangle 27">
                <a:extLst>
                  <a:ext uri="{FF2B5EF4-FFF2-40B4-BE49-F238E27FC236}">
                    <a16:creationId xmlns:a16="http://schemas.microsoft.com/office/drawing/2014/main" id="{052E2BB0-7AA4-0E92-3786-7B222A8A2EEB}"/>
                  </a:ext>
                </a:extLst>
              </p:cNvPr>
              <p:cNvSpPr/>
              <p:nvPr/>
            </p:nvSpPr>
            <p:spPr>
              <a:xfrm>
                <a:off x="6126074" y="1419368"/>
                <a:ext cx="2027326" cy="1618660"/>
              </a:xfrm>
              <a:prstGeom prst="rect">
                <a:avLst/>
              </a:prstGeom>
              <a:solidFill>
                <a:srgbClr val="002060">
                  <a:alpha val="12941"/>
                </a:srgb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28">
                <a:extLst>
                  <a:ext uri="{FF2B5EF4-FFF2-40B4-BE49-F238E27FC236}">
                    <a16:creationId xmlns:a16="http://schemas.microsoft.com/office/drawing/2014/main" id="{C12FABAF-518E-75A1-C94B-2E0159545A24}"/>
                  </a:ext>
                </a:extLst>
              </p:cNvPr>
              <p:cNvSpPr txBox="1"/>
              <p:nvPr/>
            </p:nvSpPr>
            <p:spPr>
              <a:xfrm>
                <a:off x="6385680" y="1592503"/>
                <a:ext cx="1047111" cy="301488"/>
              </a:xfrm>
              <a:prstGeom prst="rect">
                <a:avLst/>
              </a:prstGeom>
              <a:noFill/>
              <a:ln>
                <a:noFill/>
              </a:ln>
            </p:spPr>
            <p:txBody>
              <a:bodyPr wrap="none" rtlCol="0">
                <a:spAutoFit/>
              </a:bodyPr>
              <a:lstStyle/>
              <a:p>
                <a:r>
                  <a:rPr lang="it-IT" sz="1100" dirty="0">
                    <a:solidFill>
                      <a:srgbClr val="FF0000"/>
                    </a:solidFill>
                  </a:rPr>
                  <a:t>70 MeV max</a:t>
                </a:r>
                <a:endParaRPr lang="en-US" sz="1100" dirty="0">
                  <a:solidFill>
                    <a:srgbClr val="FF0000"/>
                  </a:solidFill>
                </a:endParaRPr>
              </a:p>
            </p:txBody>
          </p:sp>
          <p:cxnSp>
            <p:nvCxnSpPr>
              <p:cNvPr id="49" name="Straight Connector 29">
                <a:extLst>
                  <a:ext uri="{FF2B5EF4-FFF2-40B4-BE49-F238E27FC236}">
                    <a16:creationId xmlns:a16="http://schemas.microsoft.com/office/drawing/2014/main" id="{BAF8E63E-5A70-B68C-F1BE-6305AED6A976}"/>
                  </a:ext>
                </a:extLst>
              </p:cNvPr>
              <p:cNvCxnSpPr>
                <a:cxnSpLocks/>
              </p:cNvCxnSpPr>
              <p:nvPr/>
            </p:nvCxnSpPr>
            <p:spPr>
              <a:xfrm flipV="1">
                <a:off x="8153400" y="1419368"/>
                <a:ext cx="0" cy="1618660"/>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pic>
        <p:nvPicPr>
          <p:cNvPr id="50" name="Immagine 4">
            <a:extLst>
              <a:ext uri="{FF2B5EF4-FFF2-40B4-BE49-F238E27FC236}">
                <a16:creationId xmlns:a16="http://schemas.microsoft.com/office/drawing/2014/main" id="{BCFBE426-8C99-DD53-09AA-4F3508E4FB04}"/>
              </a:ext>
            </a:extLst>
          </p:cNvPr>
          <p:cNvPicPr>
            <a:picLocks noChangeAspect="1"/>
          </p:cNvPicPr>
          <p:nvPr/>
        </p:nvPicPr>
        <p:blipFill>
          <a:blip r:embed="rId5"/>
          <a:stretch>
            <a:fillRect/>
          </a:stretch>
        </p:blipFill>
        <p:spPr>
          <a:xfrm>
            <a:off x="2747203" y="4790694"/>
            <a:ext cx="1126145" cy="1348678"/>
          </a:xfrm>
          <a:prstGeom prst="rect">
            <a:avLst/>
          </a:prstGeom>
          <a:ln w="19050">
            <a:solidFill>
              <a:srgbClr val="C00000"/>
            </a:solidFill>
          </a:ln>
          <a:effectLst>
            <a:outerShdw blurRad="292100" dist="139700" dir="2700000" algn="tl" rotWithShape="0">
              <a:srgbClr val="333333">
                <a:alpha val="65000"/>
              </a:srgbClr>
            </a:outerShdw>
          </a:effectLst>
        </p:spPr>
      </p:pic>
      <p:cxnSp>
        <p:nvCxnSpPr>
          <p:cNvPr id="52" name="Straight Connector 51">
            <a:extLst>
              <a:ext uri="{FF2B5EF4-FFF2-40B4-BE49-F238E27FC236}">
                <a16:creationId xmlns:a16="http://schemas.microsoft.com/office/drawing/2014/main" id="{10850D21-F4D2-B123-1A78-32719F83FFB5}"/>
              </a:ext>
            </a:extLst>
          </p:cNvPr>
          <p:cNvCxnSpPr>
            <a:cxnSpLocks/>
            <a:stCxn id="54" idx="3"/>
          </p:cNvCxnSpPr>
          <p:nvPr/>
        </p:nvCxnSpPr>
        <p:spPr>
          <a:xfrm>
            <a:off x="2033594" y="4038590"/>
            <a:ext cx="713609" cy="210078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30D4EBB-57F2-FA27-4256-A7DF68EF2C1B}"/>
              </a:ext>
            </a:extLst>
          </p:cNvPr>
          <p:cNvCxnSpPr>
            <a:cxnSpLocks/>
            <a:stCxn id="54" idx="7"/>
          </p:cNvCxnSpPr>
          <p:nvPr/>
        </p:nvCxnSpPr>
        <p:spPr>
          <a:xfrm>
            <a:off x="2214557" y="3861639"/>
            <a:ext cx="1658791" cy="92905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66721DF8-1626-BAE5-0327-43504B082A55}"/>
              </a:ext>
            </a:extLst>
          </p:cNvPr>
          <p:cNvSpPr/>
          <p:nvPr/>
        </p:nvSpPr>
        <p:spPr>
          <a:xfrm>
            <a:off x="1996116" y="3824991"/>
            <a:ext cx="255919" cy="25024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A692C2F0-B2F7-A0C2-A8ED-C265F9A018CC}"/>
              </a:ext>
            </a:extLst>
          </p:cNvPr>
          <p:cNvCxnSpPr/>
          <p:nvPr/>
        </p:nvCxnSpPr>
        <p:spPr>
          <a:xfrm flipV="1">
            <a:off x="304800" y="3950114"/>
            <a:ext cx="1571625" cy="14347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56" name="Table 55">
            <a:extLst>
              <a:ext uri="{FF2B5EF4-FFF2-40B4-BE49-F238E27FC236}">
                <a16:creationId xmlns:a16="http://schemas.microsoft.com/office/drawing/2014/main" id="{2BEADD34-3299-00D0-2E2B-83A1F4064FDF}"/>
              </a:ext>
            </a:extLst>
          </p:cNvPr>
          <p:cNvGraphicFramePr>
            <a:graphicFrameLocks noGrp="1"/>
          </p:cNvGraphicFramePr>
          <p:nvPr>
            <p:extLst>
              <p:ext uri="{D42A27DB-BD31-4B8C-83A1-F6EECF244321}">
                <p14:modId xmlns:p14="http://schemas.microsoft.com/office/powerpoint/2010/main" val="994914650"/>
              </p:ext>
            </p:extLst>
          </p:nvPr>
        </p:nvGraphicFramePr>
        <p:xfrm>
          <a:off x="4286749" y="715815"/>
          <a:ext cx="3572709" cy="723838"/>
        </p:xfrm>
        <a:graphic>
          <a:graphicData uri="http://schemas.openxmlformats.org/drawingml/2006/table">
            <a:tbl>
              <a:tblPr firstRow="1" bandRow="1"/>
              <a:tblGrid>
                <a:gridCol w="3572709">
                  <a:extLst>
                    <a:ext uri="{9D8B030D-6E8A-4147-A177-3AD203B41FA5}">
                      <a16:colId xmlns:a16="http://schemas.microsoft.com/office/drawing/2014/main" val="275533670"/>
                    </a:ext>
                  </a:extLst>
                </a:gridCol>
              </a:tblGrid>
              <a:tr h="312104">
                <a:tc>
                  <a:txBody>
                    <a:bodyPr/>
                    <a:lstStyle/>
                    <a:p>
                      <a:pPr>
                        <a:lnSpc>
                          <a:spcPts val="1200"/>
                        </a:lnSpc>
                      </a:pPr>
                      <a:r>
                        <a:rPr lang="en-US" sz="1400" b="1" noProof="0" dirty="0"/>
                        <a:t>Remeasuring  </a:t>
                      </a:r>
                      <a:r>
                        <a:rPr lang="en-US" sz="1400" b="1" noProof="0" dirty="0" err="1"/>
                        <a:t>xs</a:t>
                      </a:r>
                      <a:r>
                        <a:rPr lang="en-US" sz="1400" b="1" noProof="0" dirty="0"/>
                        <a:t> for  </a:t>
                      </a:r>
                      <a:r>
                        <a:rPr lang="it-IT" sz="1400" b="1" baseline="30000" dirty="0">
                          <a:latin typeface="+mn-lt"/>
                          <a:ea typeface="Calibri" panose="020F0502020204030204" pitchFamily="34" charset="0"/>
                          <a:cs typeface="Times New Roman" panose="02020603050405020304" pitchFamily="18" charset="0"/>
                          <a:sym typeface="Wingdings" panose="05000000000000000000" pitchFamily="2" charset="2"/>
                        </a:rPr>
                        <a:t>47</a:t>
                      </a:r>
                      <a:r>
                        <a:rPr lang="it-IT" sz="1400" b="1" dirty="0">
                          <a:latin typeface="+mn-lt"/>
                          <a:ea typeface="Calibri" panose="020F0502020204030204" pitchFamily="34" charset="0"/>
                          <a:cs typeface="Times New Roman" panose="02020603050405020304" pitchFamily="18" charset="0"/>
                          <a:sym typeface="Wingdings" panose="05000000000000000000" pitchFamily="2" charset="2"/>
                        </a:rPr>
                        <a:t>Sc production </a:t>
                      </a:r>
                      <a:r>
                        <a:rPr lang="it-IT" sz="1400" b="1" dirty="0" err="1">
                          <a:latin typeface="+mn-lt"/>
                          <a:ea typeface="Calibri" panose="020F0502020204030204" pitchFamily="34" charset="0"/>
                          <a:cs typeface="Times New Roman" panose="02020603050405020304" pitchFamily="18" charset="0"/>
                          <a:sym typeface="Wingdings" panose="05000000000000000000" pitchFamily="2" charset="2"/>
                        </a:rPr>
                        <a:t>route</a:t>
                      </a:r>
                      <a:r>
                        <a:rPr lang="en-US" sz="1400" b="1" noProof="0" dirty="0">
                          <a:latin typeface="+mn-lt"/>
                        </a:rPr>
                        <a:t>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7479693"/>
                  </a:ext>
                </a:extLst>
              </a:tr>
              <a:tr h="312104">
                <a:tc>
                  <a:txBody>
                    <a:bodyPr/>
                    <a:lstStyle/>
                    <a:p>
                      <a:pPr>
                        <a:lnSpc>
                          <a:spcPts val="1200"/>
                        </a:lnSpc>
                      </a:pPr>
                      <a:r>
                        <a:rPr lang="en-US" sz="1600" baseline="30000" noProof="0" dirty="0"/>
                        <a:t>                                      </a:t>
                      </a:r>
                    </a:p>
                    <a:p>
                      <a:pPr algn="ctr">
                        <a:lnSpc>
                          <a:spcPts val="1200"/>
                        </a:lnSpc>
                      </a:pPr>
                      <a:r>
                        <a:rPr lang="en-US" sz="1600" baseline="30000" noProof="0" dirty="0"/>
                        <a:t>   </a:t>
                      </a:r>
                      <a:r>
                        <a:rPr lang="en-US" sz="1600" baseline="30000" noProof="0" dirty="0" err="1"/>
                        <a:t>nat</a:t>
                      </a:r>
                      <a:r>
                        <a:rPr lang="en-US" sz="1600" baseline="0" noProof="0" dirty="0" err="1"/>
                        <a:t>V</a:t>
                      </a:r>
                      <a:r>
                        <a:rPr lang="en-US" sz="1600" baseline="0" noProof="0" dirty="0"/>
                        <a:t>(</a:t>
                      </a:r>
                      <a:r>
                        <a:rPr lang="en-US" sz="1600" baseline="0" noProof="0" dirty="0" err="1"/>
                        <a:t>p,x</a:t>
                      </a:r>
                      <a:r>
                        <a:rPr lang="en-US" sz="1600" baseline="0" noProof="0" dirty="0"/>
                        <a:t>)</a:t>
                      </a:r>
                      <a:r>
                        <a:rPr lang="en-US" sz="1600" baseline="30000" noProof="0" dirty="0"/>
                        <a:t>47</a:t>
                      </a:r>
                      <a:r>
                        <a:rPr lang="en-US" sz="1600" baseline="0" noProof="0" dirty="0"/>
                        <a:t>Sc</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14829471"/>
                  </a:ext>
                </a:extLst>
              </a:tr>
            </a:tbl>
          </a:graphicData>
        </a:graphic>
      </p:graphicFrame>
      <p:grpSp>
        <p:nvGrpSpPr>
          <p:cNvPr id="57" name="Group 56">
            <a:extLst>
              <a:ext uri="{FF2B5EF4-FFF2-40B4-BE49-F238E27FC236}">
                <a16:creationId xmlns:a16="http://schemas.microsoft.com/office/drawing/2014/main" id="{7DF9A5D2-50D8-4049-03B6-4B982B369D8E}"/>
              </a:ext>
            </a:extLst>
          </p:cNvPr>
          <p:cNvGrpSpPr/>
          <p:nvPr/>
        </p:nvGrpSpPr>
        <p:grpSpPr>
          <a:xfrm>
            <a:off x="4382182" y="1544407"/>
            <a:ext cx="3134253" cy="2073972"/>
            <a:chOff x="4263079" y="1653586"/>
            <a:chExt cx="3134253" cy="2073972"/>
          </a:xfrm>
        </p:grpSpPr>
        <p:grpSp>
          <p:nvGrpSpPr>
            <p:cNvPr id="58" name="Group 57">
              <a:extLst>
                <a:ext uri="{FF2B5EF4-FFF2-40B4-BE49-F238E27FC236}">
                  <a16:creationId xmlns:a16="http://schemas.microsoft.com/office/drawing/2014/main" id="{172497C6-91C8-1A8A-1B0A-93D5CC77115B}"/>
                </a:ext>
              </a:extLst>
            </p:cNvPr>
            <p:cNvGrpSpPr/>
            <p:nvPr/>
          </p:nvGrpSpPr>
          <p:grpSpPr>
            <a:xfrm>
              <a:off x="4377862" y="1763658"/>
              <a:ext cx="2885348" cy="1837422"/>
              <a:chOff x="4367264" y="1293110"/>
              <a:chExt cx="2885348" cy="1837422"/>
            </a:xfrm>
          </p:grpSpPr>
          <p:pic>
            <p:nvPicPr>
              <p:cNvPr id="60" name="Picture 59">
                <a:extLst>
                  <a:ext uri="{FF2B5EF4-FFF2-40B4-BE49-F238E27FC236}">
                    <a16:creationId xmlns:a16="http://schemas.microsoft.com/office/drawing/2014/main" id="{99DB1541-1573-28F3-3A6F-80617A36EF7F}"/>
                  </a:ext>
                </a:extLst>
              </p:cNvPr>
              <p:cNvPicPr>
                <a:picLocks noChangeAspect="1"/>
              </p:cNvPicPr>
              <p:nvPr/>
            </p:nvPicPr>
            <p:blipFill>
              <a:blip r:embed="rId6"/>
              <a:stretch>
                <a:fillRect/>
              </a:stretch>
            </p:blipFill>
            <p:spPr>
              <a:xfrm>
                <a:off x="4367264" y="1293110"/>
                <a:ext cx="2885348" cy="1837422"/>
              </a:xfrm>
              <a:prstGeom prst="rect">
                <a:avLst/>
              </a:prstGeom>
            </p:spPr>
          </p:pic>
          <p:sp>
            <p:nvSpPr>
              <p:cNvPr id="61" name="Rectangle 60">
                <a:extLst>
                  <a:ext uri="{FF2B5EF4-FFF2-40B4-BE49-F238E27FC236}">
                    <a16:creationId xmlns:a16="http://schemas.microsoft.com/office/drawing/2014/main" id="{81901D92-D17A-2467-06FA-5B83488F37A7}"/>
                  </a:ext>
                </a:extLst>
              </p:cNvPr>
              <p:cNvSpPr/>
              <p:nvPr/>
            </p:nvSpPr>
            <p:spPr>
              <a:xfrm>
                <a:off x="4690182" y="1675877"/>
                <a:ext cx="1634931" cy="1266322"/>
              </a:xfrm>
              <a:prstGeom prst="rect">
                <a:avLst/>
              </a:prstGeom>
              <a:solidFill>
                <a:srgbClr val="002060">
                  <a:alpha val="12941"/>
                </a:srgb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6A1801D9-4FDE-4378-8848-63922BDB91A3}"/>
                  </a:ext>
                </a:extLst>
              </p:cNvPr>
              <p:cNvSpPr txBox="1"/>
              <p:nvPr/>
            </p:nvSpPr>
            <p:spPr>
              <a:xfrm>
                <a:off x="5094863" y="2644041"/>
                <a:ext cx="1047111" cy="301488"/>
              </a:xfrm>
              <a:prstGeom prst="rect">
                <a:avLst/>
              </a:prstGeom>
              <a:noFill/>
            </p:spPr>
            <p:txBody>
              <a:bodyPr wrap="none" rtlCol="0">
                <a:spAutoFit/>
              </a:bodyPr>
              <a:lstStyle/>
              <a:p>
                <a:r>
                  <a:rPr lang="it-IT" sz="1100" dirty="0">
                    <a:solidFill>
                      <a:srgbClr val="FF0000"/>
                    </a:solidFill>
                  </a:rPr>
                  <a:t>70 MeV max</a:t>
                </a:r>
                <a:endParaRPr lang="en-US" sz="1100" dirty="0">
                  <a:solidFill>
                    <a:srgbClr val="FF0000"/>
                  </a:solidFill>
                </a:endParaRPr>
              </a:p>
            </p:txBody>
          </p:sp>
        </p:grpSp>
        <p:sp>
          <p:nvSpPr>
            <p:cNvPr id="59" name="Rectangle 58">
              <a:extLst>
                <a:ext uri="{FF2B5EF4-FFF2-40B4-BE49-F238E27FC236}">
                  <a16:creationId xmlns:a16="http://schemas.microsoft.com/office/drawing/2014/main" id="{B68CD161-8ADC-439D-4ADF-235868E1F804}"/>
                </a:ext>
              </a:extLst>
            </p:cNvPr>
            <p:cNvSpPr/>
            <p:nvPr/>
          </p:nvSpPr>
          <p:spPr>
            <a:xfrm>
              <a:off x="4263079" y="1653586"/>
              <a:ext cx="3134253" cy="20739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5">
            <a:extLst>
              <a:ext uri="{FF2B5EF4-FFF2-40B4-BE49-F238E27FC236}">
                <a16:creationId xmlns:a16="http://schemas.microsoft.com/office/drawing/2014/main" id="{B0F95D41-C4C8-0D98-1573-264D1061AE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2350" y="3744796"/>
            <a:ext cx="1867857" cy="24881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CasellaDiTesto 2">
            <a:extLst>
              <a:ext uri="{FF2B5EF4-FFF2-40B4-BE49-F238E27FC236}">
                <a16:creationId xmlns:a16="http://schemas.microsoft.com/office/drawing/2014/main" id="{58E8DB52-85BE-599E-CCF4-94D3BF19691E}"/>
              </a:ext>
            </a:extLst>
          </p:cNvPr>
          <p:cNvSpPr txBox="1"/>
          <p:nvPr/>
        </p:nvSpPr>
        <p:spPr>
          <a:xfrm>
            <a:off x="6115639" y="5693181"/>
            <a:ext cx="2668291" cy="523220"/>
          </a:xfrm>
          <a:prstGeom prst="rect">
            <a:avLst/>
          </a:prstGeom>
          <a:noFill/>
          <a:ln>
            <a:solidFill>
              <a:schemeClr val="tx1"/>
            </a:solidFill>
          </a:ln>
        </p:spPr>
        <p:txBody>
          <a:bodyPr wrap="square" rtlCol="0">
            <a:spAutoFit/>
          </a:bodyPr>
          <a:lstStyle/>
          <a:p>
            <a:r>
              <a:rPr lang="en-GB" sz="1400" dirty="0">
                <a:cs typeface="Aparajita" panose="02020603050405020304" pitchFamily="18" charset="0"/>
              </a:rPr>
              <a:t>Production cross section value of the </a:t>
            </a:r>
            <a:r>
              <a:rPr lang="en-GB" sz="1400" baseline="30000" dirty="0" err="1">
                <a:cs typeface="Aparajita" panose="02020603050405020304" pitchFamily="18" charset="0"/>
              </a:rPr>
              <a:t>nat</a:t>
            </a:r>
            <a:r>
              <a:rPr lang="en-GB" sz="1400" dirty="0" err="1">
                <a:cs typeface="Aparajita" panose="02020603050405020304" pitchFamily="18" charset="0"/>
              </a:rPr>
              <a:t>Zn</a:t>
            </a:r>
            <a:r>
              <a:rPr lang="en-GB" sz="1400" dirty="0">
                <a:cs typeface="Aparajita" panose="02020603050405020304" pitchFamily="18" charset="0"/>
              </a:rPr>
              <a:t>(</a:t>
            </a:r>
            <a:r>
              <a:rPr lang="en-GB" sz="1400" dirty="0" err="1">
                <a:cs typeface="Aparajita" panose="02020603050405020304" pitchFamily="18" charset="0"/>
              </a:rPr>
              <a:t>p,x</a:t>
            </a:r>
            <a:r>
              <a:rPr lang="en-GB" sz="1400" dirty="0">
                <a:cs typeface="Aparajita" panose="02020603050405020304" pitchFamily="18" charset="0"/>
              </a:rPr>
              <a:t>)</a:t>
            </a:r>
            <a:r>
              <a:rPr lang="en-GB" sz="1400" baseline="30000" dirty="0">
                <a:cs typeface="Aparajita" panose="02020603050405020304" pitchFamily="18" charset="0"/>
              </a:rPr>
              <a:t>67</a:t>
            </a:r>
            <a:r>
              <a:rPr lang="en-GB" sz="1400" dirty="0">
                <a:cs typeface="Aparajita" panose="02020603050405020304" pitchFamily="18" charset="0"/>
              </a:rPr>
              <a:t>Cu nuclear reaction</a:t>
            </a:r>
          </a:p>
        </p:txBody>
      </p:sp>
      <p:pic>
        <p:nvPicPr>
          <p:cNvPr id="7" name="Picture 6" descr="A graph of energy and energy measurement&#10;&#10;AI-generated content may be incorrect.">
            <a:extLst>
              <a:ext uri="{FF2B5EF4-FFF2-40B4-BE49-F238E27FC236}">
                <a16:creationId xmlns:a16="http://schemas.microsoft.com/office/drawing/2014/main" id="{0D3EE5FB-E3CD-C75B-5202-21C23E3C1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5571" y="3728288"/>
            <a:ext cx="3180735" cy="2488113"/>
          </a:xfrm>
          <a:prstGeom prst="rect">
            <a:avLst/>
          </a:prstGeom>
          <a:ln>
            <a:solidFill>
              <a:schemeClr val="tx1"/>
            </a:solidFill>
          </a:ln>
        </p:spPr>
      </p:pic>
      <p:sp>
        <p:nvSpPr>
          <p:cNvPr id="8" name="Segnaposto piè di pagina 3">
            <a:extLst>
              <a:ext uri="{FF2B5EF4-FFF2-40B4-BE49-F238E27FC236}">
                <a16:creationId xmlns:a16="http://schemas.microsoft.com/office/drawing/2014/main" id="{7C503753-9428-5976-CB47-8C0063344062}"/>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71203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2926F-960D-8515-324B-8CE9B1CA7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EB1BF9-A823-806B-D734-C858F01A6C5C}"/>
              </a:ext>
            </a:extLst>
          </p:cNvPr>
          <p:cNvSpPr>
            <a:spLocks noGrp="1"/>
          </p:cNvSpPr>
          <p:nvPr>
            <p:ph type="title"/>
          </p:nvPr>
        </p:nvSpPr>
        <p:spPr>
          <a:xfrm>
            <a:off x="66675" y="148852"/>
            <a:ext cx="6235044" cy="362844"/>
          </a:xfrm>
        </p:spPr>
        <p:txBody>
          <a:bodyPr>
            <a:normAutofit fontScale="90000"/>
          </a:bodyPr>
          <a:lstStyle/>
          <a:p>
            <a:r>
              <a:rPr lang="en-GB" dirty="0"/>
              <a:t>Phase 2: RIB commissioning of the ISOL machine</a:t>
            </a:r>
          </a:p>
        </p:txBody>
      </p:sp>
      <p:pic>
        <p:nvPicPr>
          <p:cNvPr id="5" name="Picture 4" descr="A blueprint of a building&#10;&#10;Description automatically generated">
            <a:extLst>
              <a:ext uri="{FF2B5EF4-FFF2-40B4-BE49-F238E27FC236}">
                <a16:creationId xmlns:a16="http://schemas.microsoft.com/office/drawing/2014/main" id="{D7749355-9322-075F-DC67-7867AABA4CEF}"/>
              </a:ext>
            </a:extLst>
          </p:cNvPr>
          <p:cNvPicPr>
            <a:picLocks noChangeAspect="1"/>
          </p:cNvPicPr>
          <p:nvPr/>
        </p:nvPicPr>
        <p:blipFill rotWithShape="1">
          <a:blip r:embed="rId2">
            <a:extLst>
              <a:ext uri="{28A0092B-C50C-407E-A947-70E740481C1C}">
                <a14:useLocalDpi xmlns:a14="http://schemas.microsoft.com/office/drawing/2010/main" val="0"/>
              </a:ext>
            </a:extLst>
          </a:blip>
          <a:srcRect l="59960" b="9606"/>
          <a:stretch/>
        </p:blipFill>
        <p:spPr>
          <a:xfrm>
            <a:off x="257781" y="751661"/>
            <a:ext cx="5648829" cy="5150996"/>
          </a:xfrm>
          <a:prstGeom prst="rect">
            <a:avLst/>
          </a:prstGeom>
        </p:spPr>
      </p:pic>
      <p:sp>
        <p:nvSpPr>
          <p:cNvPr id="6" name="Rectangle 5">
            <a:extLst>
              <a:ext uri="{FF2B5EF4-FFF2-40B4-BE49-F238E27FC236}">
                <a16:creationId xmlns:a16="http://schemas.microsoft.com/office/drawing/2014/main" id="{25DAA1C4-6A32-6797-666D-1BF8B3CC73F4}"/>
              </a:ext>
            </a:extLst>
          </p:cNvPr>
          <p:cNvSpPr/>
          <p:nvPr/>
        </p:nvSpPr>
        <p:spPr>
          <a:xfrm>
            <a:off x="2117027" y="2438980"/>
            <a:ext cx="628650" cy="6381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6F32EC5-E5DF-FC3E-DBFF-BA5FBEFBF81A}"/>
              </a:ext>
            </a:extLst>
          </p:cNvPr>
          <p:cNvSpPr txBox="1"/>
          <p:nvPr/>
        </p:nvSpPr>
        <p:spPr>
          <a:xfrm>
            <a:off x="2117027" y="2117429"/>
            <a:ext cx="628650" cy="276999"/>
          </a:xfrm>
          <a:prstGeom prst="rect">
            <a:avLst/>
          </a:prstGeom>
          <a:solidFill>
            <a:schemeClr val="bg1"/>
          </a:solidFill>
          <a:ln>
            <a:solidFill>
              <a:schemeClr val="tx1"/>
            </a:solidFill>
          </a:ln>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TIS</a:t>
            </a:r>
          </a:p>
        </p:txBody>
      </p:sp>
      <p:cxnSp>
        <p:nvCxnSpPr>
          <p:cNvPr id="8" name="Straight Connector 7">
            <a:extLst>
              <a:ext uri="{FF2B5EF4-FFF2-40B4-BE49-F238E27FC236}">
                <a16:creationId xmlns:a16="http://schemas.microsoft.com/office/drawing/2014/main" id="{BE076196-3003-1BAF-1640-985909F49E42}"/>
              </a:ext>
            </a:extLst>
          </p:cNvPr>
          <p:cNvCxnSpPr>
            <a:cxnSpLocks/>
          </p:cNvCxnSpPr>
          <p:nvPr/>
        </p:nvCxnSpPr>
        <p:spPr>
          <a:xfrm>
            <a:off x="3515129" y="3011766"/>
            <a:ext cx="0" cy="214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9572F92-5DF3-5E9A-43E0-15A8CD64C023}"/>
              </a:ext>
            </a:extLst>
          </p:cNvPr>
          <p:cNvCxnSpPr>
            <a:cxnSpLocks/>
          </p:cNvCxnSpPr>
          <p:nvPr/>
        </p:nvCxnSpPr>
        <p:spPr>
          <a:xfrm>
            <a:off x="3029628" y="2566112"/>
            <a:ext cx="488303" cy="48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D2A45C-B39D-42F0-08DB-84A559D57AAD}"/>
              </a:ext>
            </a:extLst>
          </p:cNvPr>
          <p:cNvCxnSpPr>
            <a:cxnSpLocks/>
          </p:cNvCxnSpPr>
          <p:nvPr/>
        </p:nvCxnSpPr>
        <p:spPr>
          <a:xfrm flipV="1">
            <a:off x="2430113" y="2597291"/>
            <a:ext cx="652321" cy="46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4">
            <a:extLst>
              <a:ext uri="{FF2B5EF4-FFF2-40B4-BE49-F238E27FC236}">
                <a16:creationId xmlns:a16="http://schemas.microsoft.com/office/drawing/2014/main" id="{D52A35E7-94AE-8C48-57CA-102288248656}"/>
              </a:ext>
            </a:extLst>
          </p:cNvPr>
          <p:cNvSpPr txBox="1"/>
          <p:nvPr/>
        </p:nvSpPr>
        <p:spPr>
          <a:xfrm>
            <a:off x="889730" y="1998931"/>
            <a:ext cx="1085322" cy="491271"/>
          </a:xfrm>
          <a:prstGeom prst="rect">
            <a:avLst/>
          </a:prstGeom>
          <a:solidFill>
            <a:srgbClr val="FF00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Phase 2a</a:t>
            </a:r>
          </a:p>
        </p:txBody>
      </p:sp>
      <p:cxnSp>
        <p:nvCxnSpPr>
          <p:cNvPr id="12" name="Straight Connector 11">
            <a:extLst>
              <a:ext uri="{FF2B5EF4-FFF2-40B4-BE49-F238E27FC236}">
                <a16:creationId xmlns:a16="http://schemas.microsoft.com/office/drawing/2014/main" id="{2A8FF664-0DDF-87A9-5891-F91A1E21391C}"/>
              </a:ext>
            </a:extLst>
          </p:cNvPr>
          <p:cNvCxnSpPr>
            <a:cxnSpLocks/>
          </p:cNvCxnSpPr>
          <p:nvPr/>
        </p:nvCxnSpPr>
        <p:spPr>
          <a:xfrm flipH="1">
            <a:off x="2405361" y="2582063"/>
            <a:ext cx="777" cy="731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descr="A blueprint of a building&#10;&#10;Description automatically generated">
            <a:extLst>
              <a:ext uri="{FF2B5EF4-FFF2-40B4-BE49-F238E27FC236}">
                <a16:creationId xmlns:a16="http://schemas.microsoft.com/office/drawing/2014/main" id="{AE38673E-CA2B-CA5D-7AE5-6F07273559F8}"/>
              </a:ext>
            </a:extLst>
          </p:cNvPr>
          <p:cNvPicPr>
            <a:picLocks noChangeAspect="1"/>
          </p:cNvPicPr>
          <p:nvPr/>
        </p:nvPicPr>
        <p:blipFill rotWithShape="1">
          <a:blip r:embed="rId2">
            <a:extLst>
              <a:ext uri="{28A0092B-C50C-407E-A947-70E740481C1C}">
                <a14:useLocalDpi xmlns:a14="http://schemas.microsoft.com/office/drawing/2010/main" val="0"/>
              </a:ext>
            </a:extLst>
          </a:blip>
          <a:srcRect l="59960" b="9606"/>
          <a:stretch/>
        </p:blipFill>
        <p:spPr>
          <a:xfrm>
            <a:off x="6301719" y="734322"/>
            <a:ext cx="5648829" cy="5150996"/>
          </a:xfrm>
          <a:prstGeom prst="rect">
            <a:avLst/>
          </a:prstGeom>
        </p:spPr>
      </p:pic>
      <p:sp>
        <p:nvSpPr>
          <p:cNvPr id="14" name="Rectangle 13">
            <a:extLst>
              <a:ext uri="{FF2B5EF4-FFF2-40B4-BE49-F238E27FC236}">
                <a16:creationId xmlns:a16="http://schemas.microsoft.com/office/drawing/2014/main" id="{00355A72-F3F7-FB7F-9071-3C9CDD9F4F4C}"/>
              </a:ext>
            </a:extLst>
          </p:cNvPr>
          <p:cNvSpPr/>
          <p:nvPr/>
        </p:nvSpPr>
        <p:spPr>
          <a:xfrm>
            <a:off x="8160965" y="2421641"/>
            <a:ext cx="628650" cy="6381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7EFA090-5307-F420-7565-06CC95F34D4B}"/>
              </a:ext>
            </a:extLst>
          </p:cNvPr>
          <p:cNvSpPr txBox="1"/>
          <p:nvPr/>
        </p:nvSpPr>
        <p:spPr>
          <a:xfrm>
            <a:off x="8160965" y="2100090"/>
            <a:ext cx="628650" cy="276999"/>
          </a:xfrm>
          <a:prstGeom prst="rect">
            <a:avLst/>
          </a:prstGeom>
          <a:solidFill>
            <a:schemeClr val="bg1"/>
          </a:solidFill>
          <a:ln>
            <a:solidFill>
              <a:schemeClr val="tx1"/>
            </a:solidFill>
          </a:ln>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TIS</a:t>
            </a:r>
          </a:p>
        </p:txBody>
      </p:sp>
      <p:cxnSp>
        <p:nvCxnSpPr>
          <p:cNvPr id="16" name="Straight Connector 15">
            <a:extLst>
              <a:ext uri="{FF2B5EF4-FFF2-40B4-BE49-F238E27FC236}">
                <a16:creationId xmlns:a16="http://schemas.microsoft.com/office/drawing/2014/main" id="{0D7B31D3-4543-2A5C-5E40-1D738D2CCAEB}"/>
              </a:ext>
            </a:extLst>
          </p:cNvPr>
          <p:cNvCxnSpPr>
            <a:cxnSpLocks/>
          </p:cNvCxnSpPr>
          <p:nvPr/>
        </p:nvCxnSpPr>
        <p:spPr>
          <a:xfrm>
            <a:off x="9559067" y="2994427"/>
            <a:ext cx="0" cy="214144"/>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6DF41D-611E-5D85-2F9F-884CC8412561}"/>
              </a:ext>
            </a:extLst>
          </p:cNvPr>
          <p:cNvCxnSpPr>
            <a:cxnSpLocks/>
          </p:cNvCxnSpPr>
          <p:nvPr/>
        </p:nvCxnSpPr>
        <p:spPr>
          <a:xfrm>
            <a:off x="9073566" y="2548773"/>
            <a:ext cx="488303" cy="481588"/>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38BF08-15A6-B451-811F-2F0D9C653C6A}"/>
              </a:ext>
            </a:extLst>
          </p:cNvPr>
          <p:cNvCxnSpPr>
            <a:cxnSpLocks/>
          </p:cNvCxnSpPr>
          <p:nvPr/>
        </p:nvCxnSpPr>
        <p:spPr>
          <a:xfrm flipV="1">
            <a:off x="8474051" y="2579952"/>
            <a:ext cx="652321" cy="4681"/>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19" name="Rectangle: Rounded Corners 4">
            <a:extLst>
              <a:ext uri="{FF2B5EF4-FFF2-40B4-BE49-F238E27FC236}">
                <a16:creationId xmlns:a16="http://schemas.microsoft.com/office/drawing/2014/main" id="{6509CE4C-C7CF-934E-122D-BD09205296AB}"/>
              </a:ext>
            </a:extLst>
          </p:cNvPr>
          <p:cNvSpPr txBox="1"/>
          <p:nvPr/>
        </p:nvSpPr>
        <p:spPr>
          <a:xfrm>
            <a:off x="6897761" y="1981592"/>
            <a:ext cx="1121229" cy="491271"/>
          </a:xfrm>
          <a:prstGeom prst="rect">
            <a:avLst/>
          </a:prstGeom>
          <a:solidFill>
            <a:srgbClr val="FF99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Phase 2b</a:t>
            </a:r>
          </a:p>
        </p:txBody>
      </p:sp>
      <p:cxnSp>
        <p:nvCxnSpPr>
          <p:cNvPr id="20" name="Straight Connector 19">
            <a:extLst>
              <a:ext uri="{FF2B5EF4-FFF2-40B4-BE49-F238E27FC236}">
                <a16:creationId xmlns:a16="http://schemas.microsoft.com/office/drawing/2014/main" id="{624B2101-2497-FE4D-F942-B047F6469822}"/>
              </a:ext>
            </a:extLst>
          </p:cNvPr>
          <p:cNvCxnSpPr>
            <a:cxnSpLocks/>
          </p:cNvCxnSpPr>
          <p:nvPr/>
        </p:nvCxnSpPr>
        <p:spPr>
          <a:xfrm>
            <a:off x="8450076" y="2564724"/>
            <a:ext cx="0" cy="895455"/>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886370-5A37-EC56-B6AC-3B19578FDACE}"/>
              </a:ext>
            </a:extLst>
          </p:cNvPr>
          <p:cNvCxnSpPr>
            <a:cxnSpLocks/>
          </p:cNvCxnSpPr>
          <p:nvPr/>
        </p:nvCxnSpPr>
        <p:spPr>
          <a:xfrm flipH="1">
            <a:off x="7413758" y="3460179"/>
            <a:ext cx="1060293"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7BDBA1-62FD-BAA7-57AD-1A21E157A57B}"/>
              </a:ext>
            </a:extLst>
          </p:cNvPr>
          <p:cNvCxnSpPr>
            <a:cxnSpLocks/>
          </p:cNvCxnSpPr>
          <p:nvPr/>
        </p:nvCxnSpPr>
        <p:spPr>
          <a:xfrm flipH="1">
            <a:off x="7413758" y="3720133"/>
            <a:ext cx="25789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497B811-D012-91F1-DEEF-C17A4972804A}"/>
              </a:ext>
            </a:extLst>
          </p:cNvPr>
          <p:cNvCxnSpPr>
            <a:cxnSpLocks/>
          </p:cNvCxnSpPr>
          <p:nvPr/>
        </p:nvCxnSpPr>
        <p:spPr>
          <a:xfrm>
            <a:off x="7413758" y="3429000"/>
            <a:ext cx="0" cy="312653"/>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2B1C0F1-7B4E-29DB-82F0-655F5FA58A4C}"/>
              </a:ext>
            </a:extLst>
          </p:cNvPr>
          <p:cNvSpPr/>
          <p:nvPr/>
        </p:nvSpPr>
        <p:spPr>
          <a:xfrm>
            <a:off x="10563367" y="5691116"/>
            <a:ext cx="1601337" cy="4325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E12CBE9-9C7E-A0D6-27D4-7EAB0EF96E0C}"/>
              </a:ext>
            </a:extLst>
          </p:cNvPr>
          <p:cNvSpPr/>
          <p:nvPr/>
        </p:nvSpPr>
        <p:spPr>
          <a:xfrm>
            <a:off x="4381473" y="5691116"/>
            <a:ext cx="1601337" cy="4325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4">
            <a:extLst>
              <a:ext uri="{FF2B5EF4-FFF2-40B4-BE49-F238E27FC236}">
                <a16:creationId xmlns:a16="http://schemas.microsoft.com/office/drawing/2014/main" id="{10814011-550B-BE95-B065-42A406DAA83E}"/>
              </a:ext>
            </a:extLst>
          </p:cNvPr>
          <p:cNvSpPr txBox="1"/>
          <p:nvPr/>
        </p:nvSpPr>
        <p:spPr>
          <a:xfrm>
            <a:off x="2431963" y="5657021"/>
            <a:ext cx="2399605" cy="491271"/>
          </a:xfrm>
          <a:prstGeom prst="rect">
            <a:avLst/>
          </a:prstGeom>
          <a:solidFill>
            <a:srgbClr val="FF000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 11/2024</a:t>
            </a:r>
          </a:p>
        </p:txBody>
      </p:sp>
      <p:sp>
        <p:nvSpPr>
          <p:cNvPr id="27" name="Rectangle: Rounded Corners 4">
            <a:extLst>
              <a:ext uri="{FF2B5EF4-FFF2-40B4-BE49-F238E27FC236}">
                <a16:creationId xmlns:a16="http://schemas.microsoft.com/office/drawing/2014/main" id="{21B1A6B9-7BDA-D061-2586-052B512EDAEE}"/>
              </a:ext>
            </a:extLst>
          </p:cNvPr>
          <p:cNvSpPr txBox="1"/>
          <p:nvPr/>
        </p:nvSpPr>
        <p:spPr>
          <a:xfrm>
            <a:off x="8474051" y="5694766"/>
            <a:ext cx="2399605" cy="491271"/>
          </a:xfrm>
          <a:prstGeom prst="rect">
            <a:avLst/>
          </a:prstGeom>
          <a:solidFill>
            <a:srgbClr val="FF990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 04/2025</a:t>
            </a:r>
          </a:p>
        </p:txBody>
      </p:sp>
      <p:pic>
        <p:nvPicPr>
          <p:cNvPr id="28" name="Picture 27">
            <a:extLst>
              <a:ext uri="{FF2B5EF4-FFF2-40B4-BE49-F238E27FC236}">
                <a16:creationId xmlns:a16="http://schemas.microsoft.com/office/drawing/2014/main" id="{D9E6FE84-8727-78EA-EAA7-A85F068FE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166" y="3077152"/>
            <a:ext cx="1666214" cy="2221618"/>
          </a:xfrm>
          <a:prstGeom prst="rect">
            <a:avLst/>
          </a:prstGeom>
          <a:ln w="9525">
            <a:solidFill>
              <a:srgbClr val="FF0000"/>
            </a:solidFill>
          </a:ln>
          <a:effectLst>
            <a:outerShdw blurRad="292100" dist="139700" dir="2700000" algn="tl" rotWithShape="0">
              <a:srgbClr val="333333">
                <a:alpha val="65000"/>
              </a:srgbClr>
            </a:outerShdw>
          </a:effectLst>
        </p:spPr>
      </p:pic>
      <p:cxnSp>
        <p:nvCxnSpPr>
          <p:cNvPr id="29" name="Straight Arrow Connector 28">
            <a:extLst>
              <a:ext uri="{FF2B5EF4-FFF2-40B4-BE49-F238E27FC236}">
                <a16:creationId xmlns:a16="http://schemas.microsoft.com/office/drawing/2014/main" id="{85E451D9-E389-7FEC-DCE6-D029B283F4CE}"/>
              </a:ext>
            </a:extLst>
          </p:cNvPr>
          <p:cNvCxnSpPr>
            <a:cxnSpLocks/>
            <a:stCxn id="28" idx="1"/>
          </p:cNvCxnSpPr>
          <p:nvPr/>
        </p:nvCxnSpPr>
        <p:spPr>
          <a:xfrm flipH="1" flipV="1">
            <a:off x="2458220" y="3351889"/>
            <a:ext cx="1604946" cy="836072"/>
          </a:xfrm>
          <a:prstGeom prst="straightConnector1">
            <a:avLst/>
          </a:prstGeom>
          <a:ln w="9525">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50EF06C-5E4B-DF0A-9E1A-C3BE3F40C6E4}"/>
              </a:ext>
            </a:extLst>
          </p:cNvPr>
          <p:cNvCxnSpPr>
            <a:cxnSpLocks/>
          </p:cNvCxnSpPr>
          <p:nvPr/>
        </p:nvCxnSpPr>
        <p:spPr>
          <a:xfrm flipH="1" flipV="1">
            <a:off x="4743585" y="4243264"/>
            <a:ext cx="976609" cy="192342"/>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2B096E12-6B8C-BC52-70C7-91516408E4DA}"/>
              </a:ext>
            </a:extLst>
          </p:cNvPr>
          <p:cNvSpPr txBox="1"/>
          <p:nvPr/>
        </p:nvSpPr>
        <p:spPr>
          <a:xfrm rot="656872">
            <a:off x="5004013" y="3957129"/>
            <a:ext cx="679094" cy="461665"/>
          </a:xfrm>
          <a:prstGeom prst="rect">
            <a:avLst/>
          </a:prstGeom>
          <a:noFill/>
        </p:spPr>
        <p:txBody>
          <a:bodyPr wrap="square" rtlCol="0">
            <a:spAutoFit/>
          </a:bodyPr>
          <a:lstStyle/>
          <a:p>
            <a:r>
              <a:rPr lang="it-IT" sz="2400" b="1" dirty="0">
                <a:solidFill>
                  <a:srgbClr val="FF0000"/>
                </a:solidFill>
                <a:effectLst>
                  <a:outerShdw blurRad="38100" dist="38100" dir="2700000" algn="tl">
                    <a:srgbClr val="000000">
                      <a:alpha val="43137"/>
                    </a:srgbClr>
                  </a:outerShdw>
                </a:effectLst>
              </a:rPr>
              <a:t>RIB</a:t>
            </a:r>
          </a:p>
        </p:txBody>
      </p:sp>
      <p:pic>
        <p:nvPicPr>
          <p:cNvPr id="37" name="Immagine 4">
            <a:extLst>
              <a:ext uri="{FF2B5EF4-FFF2-40B4-BE49-F238E27FC236}">
                <a16:creationId xmlns:a16="http://schemas.microsoft.com/office/drawing/2014/main" id="{915195C3-49A2-5658-1EC6-69D50319A989}"/>
              </a:ext>
            </a:extLst>
          </p:cNvPr>
          <p:cNvPicPr>
            <a:picLocks noChangeAspect="1"/>
          </p:cNvPicPr>
          <p:nvPr/>
        </p:nvPicPr>
        <p:blipFill>
          <a:blip r:embed="rId4"/>
          <a:stretch>
            <a:fillRect/>
          </a:stretch>
        </p:blipFill>
        <p:spPr>
          <a:xfrm rot="5400000" flipV="1">
            <a:off x="9841906" y="3378457"/>
            <a:ext cx="2176418" cy="1654515"/>
          </a:xfrm>
          <a:prstGeom prst="rect">
            <a:avLst/>
          </a:prstGeom>
          <a:ln>
            <a:solidFill>
              <a:srgbClr val="FF9900"/>
            </a:solidFill>
          </a:ln>
        </p:spPr>
      </p:pic>
      <p:cxnSp>
        <p:nvCxnSpPr>
          <p:cNvPr id="38" name="Straight Arrow Connector 37">
            <a:extLst>
              <a:ext uri="{FF2B5EF4-FFF2-40B4-BE49-F238E27FC236}">
                <a16:creationId xmlns:a16="http://schemas.microsoft.com/office/drawing/2014/main" id="{FC3998B6-BD69-0897-AE9C-C55684A60286}"/>
              </a:ext>
            </a:extLst>
          </p:cNvPr>
          <p:cNvCxnSpPr>
            <a:cxnSpLocks/>
          </p:cNvCxnSpPr>
          <p:nvPr/>
        </p:nvCxnSpPr>
        <p:spPr>
          <a:xfrm flipH="1">
            <a:off x="7698929" y="3700685"/>
            <a:ext cx="2403928" cy="21335"/>
          </a:xfrm>
          <a:prstGeom prst="straightConnector1">
            <a:avLst/>
          </a:prstGeom>
          <a:ln w="9525">
            <a:solidFill>
              <a:srgbClr val="FF99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FBCFD0D9-6758-38FC-F655-2EB7BDB6AB6B}"/>
              </a:ext>
            </a:extLst>
          </p:cNvPr>
          <p:cNvCxnSpPr>
            <a:cxnSpLocks/>
          </p:cNvCxnSpPr>
          <p:nvPr/>
        </p:nvCxnSpPr>
        <p:spPr>
          <a:xfrm>
            <a:off x="10102857" y="4243264"/>
            <a:ext cx="648448" cy="0"/>
          </a:xfrm>
          <a:prstGeom prst="straightConnector1">
            <a:avLst/>
          </a:prstGeom>
          <a:ln w="28575">
            <a:solidFill>
              <a:srgbClr val="FF99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0EB94BE8-0BD5-A63A-3B18-37F66E1027FE}"/>
              </a:ext>
            </a:extLst>
          </p:cNvPr>
          <p:cNvSpPr txBox="1"/>
          <p:nvPr/>
        </p:nvSpPr>
        <p:spPr>
          <a:xfrm>
            <a:off x="10048481" y="3862653"/>
            <a:ext cx="679094" cy="461665"/>
          </a:xfrm>
          <a:prstGeom prst="rect">
            <a:avLst/>
          </a:prstGeom>
          <a:noFill/>
          <a:ln>
            <a:noFill/>
          </a:ln>
        </p:spPr>
        <p:txBody>
          <a:bodyPr wrap="square" rtlCol="0">
            <a:spAutoFit/>
          </a:bodyPr>
          <a:lstStyle/>
          <a:p>
            <a:r>
              <a:rPr lang="it-IT" sz="2400" b="1" dirty="0">
                <a:solidFill>
                  <a:srgbClr val="FF9900"/>
                </a:solidFill>
                <a:effectLst>
                  <a:outerShdw blurRad="38100" dist="38100" dir="2700000" algn="tl">
                    <a:srgbClr val="000000">
                      <a:alpha val="43137"/>
                    </a:srgbClr>
                  </a:outerShdw>
                </a:effectLst>
              </a:rPr>
              <a:t>RIB</a:t>
            </a:r>
          </a:p>
        </p:txBody>
      </p:sp>
      <p:sp>
        <p:nvSpPr>
          <p:cNvPr id="32" name="Segnaposto piè di pagina 3">
            <a:extLst>
              <a:ext uri="{FF2B5EF4-FFF2-40B4-BE49-F238E27FC236}">
                <a16:creationId xmlns:a16="http://schemas.microsoft.com/office/drawing/2014/main" id="{D5F06B07-2449-3A5E-3B9D-0DC66584373F}"/>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3854861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5E6BB-9FC2-DE94-A01E-4A8658ED67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0F5B7-9689-89BE-FCBE-C7CFFB640164}"/>
              </a:ext>
            </a:extLst>
          </p:cNvPr>
          <p:cNvSpPr>
            <a:spLocks noGrp="1"/>
          </p:cNvSpPr>
          <p:nvPr>
            <p:ph type="title"/>
          </p:nvPr>
        </p:nvSpPr>
        <p:spPr>
          <a:xfrm>
            <a:off x="66675" y="148852"/>
            <a:ext cx="6235044" cy="362844"/>
          </a:xfrm>
        </p:spPr>
        <p:txBody>
          <a:bodyPr>
            <a:normAutofit fontScale="90000"/>
          </a:bodyPr>
          <a:lstStyle/>
          <a:p>
            <a:r>
              <a:rPr lang="en-GB" dirty="0"/>
              <a:t>Phase 2A: RIB commissioning of the ISOL machine</a:t>
            </a:r>
          </a:p>
        </p:txBody>
      </p:sp>
      <p:grpSp>
        <p:nvGrpSpPr>
          <p:cNvPr id="32" name="Group 31">
            <a:extLst>
              <a:ext uri="{FF2B5EF4-FFF2-40B4-BE49-F238E27FC236}">
                <a16:creationId xmlns:a16="http://schemas.microsoft.com/office/drawing/2014/main" id="{D304827C-48FE-7EF8-4CB9-85185517C5C1}"/>
              </a:ext>
            </a:extLst>
          </p:cNvPr>
          <p:cNvGrpSpPr/>
          <p:nvPr/>
        </p:nvGrpSpPr>
        <p:grpSpPr>
          <a:xfrm>
            <a:off x="257781" y="751661"/>
            <a:ext cx="5725029" cy="5396631"/>
            <a:chOff x="257781" y="751661"/>
            <a:chExt cx="5725029" cy="5396631"/>
          </a:xfrm>
        </p:grpSpPr>
        <p:pic>
          <p:nvPicPr>
            <p:cNvPr id="5" name="Picture 4" descr="A blueprint of a building&#10;&#10;Description automatically generated">
              <a:extLst>
                <a:ext uri="{FF2B5EF4-FFF2-40B4-BE49-F238E27FC236}">
                  <a16:creationId xmlns:a16="http://schemas.microsoft.com/office/drawing/2014/main" id="{CAF4F045-307C-1F8A-127F-FD3F50996879}"/>
                </a:ext>
              </a:extLst>
            </p:cNvPr>
            <p:cNvPicPr>
              <a:picLocks noChangeAspect="1"/>
            </p:cNvPicPr>
            <p:nvPr/>
          </p:nvPicPr>
          <p:blipFill rotWithShape="1">
            <a:blip r:embed="rId2">
              <a:extLst>
                <a:ext uri="{28A0092B-C50C-407E-A947-70E740481C1C}">
                  <a14:useLocalDpi xmlns:a14="http://schemas.microsoft.com/office/drawing/2010/main" val="0"/>
                </a:ext>
              </a:extLst>
            </a:blip>
            <a:srcRect l="59960" b="9606"/>
            <a:stretch/>
          </p:blipFill>
          <p:spPr>
            <a:xfrm>
              <a:off x="257781" y="751661"/>
              <a:ext cx="5648829" cy="5150996"/>
            </a:xfrm>
            <a:prstGeom prst="rect">
              <a:avLst/>
            </a:prstGeom>
          </p:spPr>
        </p:pic>
        <p:sp>
          <p:nvSpPr>
            <p:cNvPr id="6" name="Rectangle 5">
              <a:extLst>
                <a:ext uri="{FF2B5EF4-FFF2-40B4-BE49-F238E27FC236}">
                  <a16:creationId xmlns:a16="http://schemas.microsoft.com/office/drawing/2014/main" id="{FECAE542-DBAA-FC59-6472-8DE7117F902F}"/>
                </a:ext>
              </a:extLst>
            </p:cNvPr>
            <p:cNvSpPr/>
            <p:nvPr/>
          </p:nvSpPr>
          <p:spPr>
            <a:xfrm>
              <a:off x="2117027" y="2438980"/>
              <a:ext cx="628650" cy="6381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263427F-9B44-DD24-978A-FEE7A20FC496}"/>
                </a:ext>
              </a:extLst>
            </p:cNvPr>
            <p:cNvSpPr txBox="1"/>
            <p:nvPr/>
          </p:nvSpPr>
          <p:spPr>
            <a:xfrm>
              <a:off x="2117027" y="2117429"/>
              <a:ext cx="628650" cy="276999"/>
            </a:xfrm>
            <a:prstGeom prst="rect">
              <a:avLst/>
            </a:prstGeom>
            <a:solidFill>
              <a:schemeClr val="bg1"/>
            </a:solidFill>
            <a:ln>
              <a:solidFill>
                <a:schemeClr val="tx1"/>
              </a:solidFill>
            </a:ln>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TIS</a:t>
              </a:r>
            </a:p>
          </p:txBody>
        </p:sp>
        <p:cxnSp>
          <p:nvCxnSpPr>
            <p:cNvPr id="8" name="Straight Connector 7">
              <a:extLst>
                <a:ext uri="{FF2B5EF4-FFF2-40B4-BE49-F238E27FC236}">
                  <a16:creationId xmlns:a16="http://schemas.microsoft.com/office/drawing/2014/main" id="{C7B8ACFB-4BBE-9002-30D5-70288840EB13}"/>
                </a:ext>
              </a:extLst>
            </p:cNvPr>
            <p:cNvCxnSpPr>
              <a:cxnSpLocks/>
            </p:cNvCxnSpPr>
            <p:nvPr/>
          </p:nvCxnSpPr>
          <p:spPr>
            <a:xfrm>
              <a:off x="3515129" y="3011766"/>
              <a:ext cx="0" cy="214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CE6EED-06A8-1167-8E37-C2586B9B322E}"/>
                </a:ext>
              </a:extLst>
            </p:cNvPr>
            <p:cNvCxnSpPr>
              <a:cxnSpLocks/>
            </p:cNvCxnSpPr>
            <p:nvPr/>
          </p:nvCxnSpPr>
          <p:spPr>
            <a:xfrm>
              <a:off x="3029628" y="2566112"/>
              <a:ext cx="488303" cy="48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177819-FB62-D8CC-0C84-4393A72808FE}"/>
                </a:ext>
              </a:extLst>
            </p:cNvPr>
            <p:cNvCxnSpPr>
              <a:cxnSpLocks/>
            </p:cNvCxnSpPr>
            <p:nvPr/>
          </p:nvCxnSpPr>
          <p:spPr>
            <a:xfrm flipV="1">
              <a:off x="2430113" y="2597291"/>
              <a:ext cx="652321" cy="46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4">
              <a:extLst>
                <a:ext uri="{FF2B5EF4-FFF2-40B4-BE49-F238E27FC236}">
                  <a16:creationId xmlns:a16="http://schemas.microsoft.com/office/drawing/2014/main" id="{B0E148BD-27B5-0C4B-0E1E-584A10C4FF1B}"/>
                </a:ext>
              </a:extLst>
            </p:cNvPr>
            <p:cNvSpPr txBox="1"/>
            <p:nvPr/>
          </p:nvSpPr>
          <p:spPr>
            <a:xfrm>
              <a:off x="889730" y="1998931"/>
              <a:ext cx="1085322" cy="491271"/>
            </a:xfrm>
            <a:prstGeom prst="rect">
              <a:avLst/>
            </a:prstGeom>
            <a:solidFill>
              <a:srgbClr val="FF00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Phase 2a</a:t>
              </a:r>
            </a:p>
          </p:txBody>
        </p:sp>
        <p:cxnSp>
          <p:nvCxnSpPr>
            <p:cNvPr id="12" name="Straight Connector 11">
              <a:extLst>
                <a:ext uri="{FF2B5EF4-FFF2-40B4-BE49-F238E27FC236}">
                  <a16:creationId xmlns:a16="http://schemas.microsoft.com/office/drawing/2014/main" id="{4CEA3F14-583F-CE26-F226-9AA2FE2E2EB9}"/>
                </a:ext>
              </a:extLst>
            </p:cNvPr>
            <p:cNvCxnSpPr>
              <a:cxnSpLocks/>
            </p:cNvCxnSpPr>
            <p:nvPr/>
          </p:nvCxnSpPr>
          <p:spPr>
            <a:xfrm flipH="1">
              <a:off x="2405361" y="2582063"/>
              <a:ext cx="777" cy="731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4F0E534-ED60-9438-EC75-955B94AE8899}"/>
                </a:ext>
              </a:extLst>
            </p:cNvPr>
            <p:cNvSpPr/>
            <p:nvPr/>
          </p:nvSpPr>
          <p:spPr>
            <a:xfrm>
              <a:off x="4381473" y="5691116"/>
              <a:ext cx="1601337" cy="4325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4">
              <a:extLst>
                <a:ext uri="{FF2B5EF4-FFF2-40B4-BE49-F238E27FC236}">
                  <a16:creationId xmlns:a16="http://schemas.microsoft.com/office/drawing/2014/main" id="{B12C4E97-CDC9-804D-071E-5D1BD0BA0E13}"/>
                </a:ext>
              </a:extLst>
            </p:cNvPr>
            <p:cNvSpPr txBox="1"/>
            <p:nvPr/>
          </p:nvSpPr>
          <p:spPr>
            <a:xfrm>
              <a:off x="2431963" y="5657021"/>
              <a:ext cx="2399605" cy="491271"/>
            </a:xfrm>
            <a:prstGeom prst="rect">
              <a:avLst/>
            </a:prstGeom>
            <a:solidFill>
              <a:srgbClr val="FF000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 11/2024</a:t>
              </a:r>
            </a:p>
          </p:txBody>
        </p:sp>
        <p:pic>
          <p:nvPicPr>
            <p:cNvPr id="28" name="Picture 27">
              <a:extLst>
                <a:ext uri="{FF2B5EF4-FFF2-40B4-BE49-F238E27FC236}">
                  <a16:creationId xmlns:a16="http://schemas.microsoft.com/office/drawing/2014/main" id="{203F133E-4445-A615-311E-3C54F2307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166" y="3077152"/>
              <a:ext cx="1666214" cy="2221618"/>
            </a:xfrm>
            <a:prstGeom prst="rect">
              <a:avLst/>
            </a:prstGeom>
            <a:ln w="9525">
              <a:solidFill>
                <a:srgbClr val="FF0000"/>
              </a:solidFill>
            </a:ln>
            <a:effectLst>
              <a:outerShdw blurRad="292100" dist="139700" dir="2700000" algn="tl" rotWithShape="0">
                <a:srgbClr val="333333">
                  <a:alpha val="65000"/>
                </a:srgbClr>
              </a:outerShdw>
            </a:effectLst>
          </p:spPr>
        </p:pic>
        <p:cxnSp>
          <p:nvCxnSpPr>
            <p:cNvPr id="29" name="Straight Arrow Connector 28">
              <a:extLst>
                <a:ext uri="{FF2B5EF4-FFF2-40B4-BE49-F238E27FC236}">
                  <a16:creationId xmlns:a16="http://schemas.microsoft.com/office/drawing/2014/main" id="{D9B15FC0-F2F6-ABC9-1FB1-C3AD83A2E49E}"/>
                </a:ext>
              </a:extLst>
            </p:cNvPr>
            <p:cNvCxnSpPr>
              <a:cxnSpLocks/>
              <a:stCxn id="28" idx="1"/>
            </p:cNvCxnSpPr>
            <p:nvPr/>
          </p:nvCxnSpPr>
          <p:spPr>
            <a:xfrm flipH="1" flipV="1">
              <a:off x="2458220" y="3351889"/>
              <a:ext cx="1604946" cy="836072"/>
            </a:xfrm>
            <a:prstGeom prst="straightConnector1">
              <a:avLst/>
            </a:prstGeom>
            <a:ln w="9525">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EF49B8D-FFF9-A390-B6FB-3B10854724C7}"/>
                </a:ext>
              </a:extLst>
            </p:cNvPr>
            <p:cNvCxnSpPr>
              <a:cxnSpLocks/>
            </p:cNvCxnSpPr>
            <p:nvPr/>
          </p:nvCxnSpPr>
          <p:spPr>
            <a:xfrm flipH="1" flipV="1">
              <a:off x="4743585" y="4243264"/>
              <a:ext cx="976609" cy="192342"/>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6A91722-01FB-E201-8B78-67551110744A}"/>
                </a:ext>
              </a:extLst>
            </p:cNvPr>
            <p:cNvSpPr txBox="1"/>
            <p:nvPr/>
          </p:nvSpPr>
          <p:spPr>
            <a:xfrm rot="656872">
              <a:off x="5004013" y="3957129"/>
              <a:ext cx="679094" cy="461665"/>
            </a:xfrm>
            <a:prstGeom prst="rect">
              <a:avLst/>
            </a:prstGeom>
            <a:noFill/>
          </p:spPr>
          <p:txBody>
            <a:bodyPr wrap="square" rtlCol="0">
              <a:spAutoFit/>
            </a:bodyPr>
            <a:lstStyle/>
            <a:p>
              <a:r>
                <a:rPr lang="it-IT" sz="2400" b="1" dirty="0">
                  <a:solidFill>
                    <a:srgbClr val="FF0000"/>
                  </a:solidFill>
                  <a:effectLst>
                    <a:outerShdw blurRad="38100" dist="38100" dir="2700000" algn="tl">
                      <a:srgbClr val="000000">
                        <a:alpha val="43137"/>
                      </a:srgbClr>
                    </a:outerShdw>
                  </a:effectLst>
                </a:rPr>
                <a:t>RIB</a:t>
              </a:r>
            </a:p>
          </p:txBody>
        </p:sp>
      </p:grpSp>
      <p:grpSp>
        <p:nvGrpSpPr>
          <p:cNvPr id="33" name="Group 32">
            <a:extLst>
              <a:ext uri="{FF2B5EF4-FFF2-40B4-BE49-F238E27FC236}">
                <a16:creationId xmlns:a16="http://schemas.microsoft.com/office/drawing/2014/main" id="{8CE267B8-C2B8-3B4C-00E5-61CA147CFD46}"/>
              </a:ext>
            </a:extLst>
          </p:cNvPr>
          <p:cNvGrpSpPr/>
          <p:nvPr/>
        </p:nvGrpSpPr>
        <p:grpSpPr>
          <a:xfrm>
            <a:off x="6301719" y="734322"/>
            <a:ext cx="5862985" cy="5451715"/>
            <a:chOff x="6301719" y="734322"/>
            <a:chExt cx="5862985" cy="5451715"/>
          </a:xfrm>
        </p:grpSpPr>
        <p:pic>
          <p:nvPicPr>
            <p:cNvPr id="13" name="Picture 12" descr="A blueprint of a building&#10;&#10;Description automatically generated">
              <a:extLst>
                <a:ext uri="{FF2B5EF4-FFF2-40B4-BE49-F238E27FC236}">
                  <a16:creationId xmlns:a16="http://schemas.microsoft.com/office/drawing/2014/main" id="{3CB73F15-2644-D59D-650C-F881EE8B6A7D}"/>
                </a:ext>
              </a:extLst>
            </p:cNvPr>
            <p:cNvPicPr>
              <a:picLocks noChangeAspect="1"/>
            </p:cNvPicPr>
            <p:nvPr/>
          </p:nvPicPr>
          <p:blipFill rotWithShape="1">
            <a:blip r:embed="rId2">
              <a:extLst>
                <a:ext uri="{28A0092B-C50C-407E-A947-70E740481C1C}">
                  <a14:useLocalDpi xmlns:a14="http://schemas.microsoft.com/office/drawing/2010/main" val="0"/>
                </a:ext>
              </a:extLst>
            </a:blip>
            <a:srcRect l="59960" b="9606"/>
            <a:stretch/>
          </p:blipFill>
          <p:spPr>
            <a:xfrm>
              <a:off x="6301719" y="734322"/>
              <a:ext cx="5648829" cy="5150996"/>
            </a:xfrm>
            <a:prstGeom prst="rect">
              <a:avLst/>
            </a:prstGeom>
          </p:spPr>
        </p:pic>
        <p:sp>
          <p:nvSpPr>
            <p:cNvPr id="14" name="Rectangle 13">
              <a:extLst>
                <a:ext uri="{FF2B5EF4-FFF2-40B4-BE49-F238E27FC236}">
                  <a16:creationId xmlns:a16="http://schemas.microsoft.com/office/drawing/2014/main" id="{9E75D876-8B93-9FA2-7F81-7E1E1646CC73}"/>
                </a:ext>
              </a:extLst>
            </p:cNvPr>
            <p:cNvSpPr/>
            <p:nvPr/>
          </p:nvSpPr>
          <p:spPr>
            <a:xfrm>
              <a:off x="8160965" y="2421641"/>
              <a:ext cx="628650" cy="6381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D0E8EB1-A1C2-5C06-8B23-B76EDF9548DB}"/>
                </a:ext>
              </a:extLst>
            </p:cNvPr>
            <p:cNvSpPr txBox="1"/>
            <p:nvPr/>
          </p:nvSpPr>
          <p:spPr>
            <a:xfrm>
              <a:off x="8160965" y="2100090"/>
              <a:ext cx="628650" cy="276999"/>
            </a:xfrm>
            <a:prstGeom prst="rect">
              <a:avLst/>
            </a:prstGeom>
            <a:solidFill>
              <a:schemeClr val="bg1"/>
            </a:solidFill>
            <a:ln>
              <a:solidFill>
                <a:schemeClr val="tx1"/>
              </a:solidFill>
            </a:ln>
          </p:spPr>
          <p:txBody>
            <a:bodyPr wrap="square" rtlCol="0">
              <a:spAutoFit/>
            </a:bodyPr>
            <a:lstStyle>
              <a:defPPr>
                <a:defRPr lang="en-US"/>
              </a:defPPr>
              <a:lvl1pPr algn="ctr">
                <a:defRPr sz="12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TIS</a:t>
              </a:r>
            </a:p>
          </p:txBody>
        </p:sp>
        <p:cxnSp>
          <p:nvCxnSpPr>
            <p:cNvPr id="16" name="Straight Connector 15">
              <a:extLst>
                <a:ext uri="{FF2B5EF4-FFF2-40B4-BE49-F238E27FC236}">
                  <a16:creationId xmlns:a16="http://schemas.microsoft.com/office/drawing/2014/main" id="{B8129328-A544-258A-90A2-54E8BE94B383}"/>
                </a:ext>
              </a:extLst>
            </p:cNvPr>
            <p:cNvCxnSpPr>
              <a:cxnSpLocks/>
            </p:cNvCxnSpPr>
            <p:nvPr/>
          </p:nvCxnSpPr>
          <p:spPr>
            <a:xfrm>
              <a:off x="9559067" y="2994427"/>
              <a:ext cx="0" cy="214144"/>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330496-AB4F-5161-8CB7-4811A0D98C3B}"/>
                </a:ext>
              </a:extLst>
            </p:cNvPr>
            <p:cNvCxnSpPr>
              <a:cxnSpLocks/>
            </p:cNvCxnSpPr>
            <p:nvPr/>
          </p:nvCxnSpPr>
          <p:spPr>
            <a:xfrm>
              <a:off x="9073566" y="2548773"/>
              <a:ext cx="488303" cy="481588"/>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30CBF1-7281-A16F-97A1-640B9DC82124}"/>
                </a:ext>
              </a:extLst>
            </p:cNvPr>
            <p:cNvCxnSpPr>
              <a:cxnSpLocks/>
            </p:cNvCxnSpPr>
            <p:nvPr/>
          </p:nvCxnSpPr>
          <p:spPr>
            <a:xfrm flipV="1">
              <a:off x="8474051" y="2579952"/>
              <a:ext cx="652321" cy="4681"/>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19" name="Rectangle: Rounded Corners 4">
              <a:extLst>
                <a:ext uri="{FF2B5EF4-FFF2-40B4-BE49-F238E27FC236}">
                  <a16:creationId xmlns:a16="http://schemas.microsoft.com/office/drawing/2014/main" id="{565CEC37-50F6-BB00-63AB-6906F1D416B2}"/>
                </a:ext>
              </a:extLst>
            </p:cNvPr>
            <p:cNvSpPr txBox="1"/>
            <p:nvPr/>
          </p:nvSpPr>
          <p:spPr>
            <a:xfrm>
              <a:off x="6897761" y="1981592"/>
              <a:ext cx="1121229" cy="491271"/>
            </a:xfrm>
            <a:prstGeom prst="rect">
              <a:avLst/>
            </a:prstGeom>
            <a:solidFill>
              <a:srgbClr val="FF99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Phase 2b</a:t>
              </a:r>
            </a:p>
          </p:txBody>
        </p:sp>
        <p:cxnSp>
          <p:nvCxnSpPr>
            <p:cNvPr id="20" name="Straight Connector 19">
              <a:extLst>
                <a:ext uri="{FF2B5EF4-FFF2-40B4-BE49-F238E27FC236}">
                  <a16:creationId xmlns:a16="http://schemas.microsoft.com/office/drawing/2014/main" id="{A6F4858B-C8F6-F0A8-541F-A17B3852BA97}"/>
                </a:ext>
              </a:extLst>
            </p:cNvPr>
            <p:cNvCxnSpPr>
              <a:cxnSpLocks/>
            </p:cNvCxnSpPr>
            <p:nvPr/>
          </p:nvCxnSpPr>
          <p:spPr>
            <a:xfrm>
              <a:off x="8450076" y="2564724"/>
              <a:ext cx="0" cy="895455"/>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1707-1C48-0F8E-A1AE-A17F05E55533}"/>
                </a:ext>
              </a:extLst>
            </p:cNvPr>
            <p:cNvCxnSpPr>
              <a:cxnSpLocks/>
            </p:cNvCxnSpPr>
            <p:nvPr/>
          </p:nvCxnSpPr>
          <p:spPr>
            <a:xfrm flipH="1">
              <a:off x="7413758" y="3460179"/>
              <a:ext cx="1060293"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C1347D-F7F7-3D89-EBC2-C20E46ABBAB7}"/>
                </a:ext>
              </a:extLst>
            </p:cNvPr>
            <p:cNvCxnSpPr>
              <a:cxnSpLocks/>
            </p:cNvCxnSpPr>
            <p:nvPr/>
          </p:nvCxnSpPr>
          <p:spPr>
            <a:xfrm flipH="1">
              <a:off x="7413758" y="3720133"/>
              <a:ext cx="25789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829CDBE-8D3E-6041-5950-72045B42F22F}"/>
                </a:ext>
              </a:extLst>
            </p:cNvPr>
            <p:cNvCxnSpPr>
              <a:cxnSpLocks/>
            </p:cNvCxnSpPr>
            <p:nvPr/>
          </p:nvCxnSpPr>
          <p:spPr>
            <a:xfrm>
              <a:off x="7413758" y="3429000"/>
              <a:ext cx="0" cy="312653"/>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8BC621B-A34E-C05C-291A-3D02C5D3EFDA}"/>
                </a:ext>
              </a:extLst>
            </p:cNvPr>
            <p:cNvSpPr/>
            <p:nvPr/>
          </p:nvSpPr>
          <p:spPr>
            <a:xfrm>
              <a:off x="10563367" y="5691116"/>
              <a:ext cx="1601337" cy="4325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4">
              <a:extLst>
                <a:ext uri="{FF2B5EF4-FFF2-40B4-BE49-F238E27FC236}">
                  <a16:creationId xmlns:a16="http://schemas.microsoft.com/office/drawing/2014/main" id="{7C8105EB-DC48-74DA-89BF-AA79808F0F91}"/>
                </a:ext>
              </a:extLst>
            </p:cNvPr>
            <p:cNvSpPr txBox="1"/>
            <p:nvPr/>
          </p:nvSpPr>
          <p:spPr>
            <a:xfrm>
              <a:off x="8474051" y="5694766"/>
              <a:ext cx="2399605" cy="491271"/>
            </a:xfrm>
            <a:prstGeom prst="rect">
              <a:avLst/>
            </a:prstGeom>
            <a:solidFill>
              <a:srgbClr val="FF990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 04/2025</a:t>
              </a:r>
            </a:p>
          </p:txBody>
        </p:sp>
        <p:pic>
          <p:nvPicPr>
            <p:cNvPr id="37" name="Immagine 4">
              <a:extLst>
                <a:ext uri="{FF2B5EF4-FFF2-40B4-BE49-F238E27FC236}">
                  <a16:creationId xmlns:a16="http://schemas.microsoft.com/office/drawing/2014/main" id="{908CF831-A2AD-94AB-4104-D038AA2C6D21}"/>
                </a:ext>
              </a:extLst>
            </p:cNvPr>
            <p:cNvPicPr>
              <a:picLocks noChangeAspect="1"/>
            </p:cNvPicPr>
            <p:nvPr/>
          </p:nvPicPr>
          <p:blipFill>
            <a:blip r:embed="rId4"/>
            <a:stretch>
              <a:fillRect/>
            </a:stretch>
          </p:blipFill>
          <p:spPr>
            <a:xfrm rot="5400000" flipV="1">
              <a:off x="9841906" y="3378457"/>
              <a:ext cx="2176418" cy="1654515"/>
            </a:xfrm>
            <a:prstGeom prst="rect">
              <a:avLst/>
            </a:prstGeom>
            <a:ln>
              <a:solidFill>
                <a:srgbClr val="FF9900"/>
              </a:solidFill>
            </a:ln>
          </p:spPr>
        </p:pic>
        <p:cxnSp>
          <p:nvCxnSpPr>
            <p:cNvPr id="38" name="Straight Arrow Connector 37">
              <a:extLst>
                <a:ext uri="{FF2B5EF4-FFF2-40B4-BE49-F238E27FC236}">
                  <a16:creationId xmlns:a16="http://schemas.microsoft.com/office/drawing/2014/main" id="{A264D97B-085E-8568-C293-C605ED20D419}"/>
                </a:ext>
              </a:extLst>
            </p:cNvPr>
            <p:cNvCxnSpPr>
              <a:cxnSpLocks/>
            </p:cNvCxnSpPr>
            <p:nvPr/>
          </p:nvCxnSpPr>
          <p:spPr>
            <a:xfrm flipH="1">
              <a:off x="7698929" y="3700685"/>
              <a:ext cx="2403928" cy="21335"/>
            </a:xfrm>
            <a:prstGeom prst="straightConnector1">
              <a:avLst/>
            </a:prstGeom>
            <a:ln w="9525">
              <a:solidFill>
                <a:srgbClr val="FF99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A9CB5220-87A7-366D-5AB3-93FAB579C378}"/>
                </a:ext>
              </a:extLst>
            </p:cNvPr>
            <p:cNvCxnSpPr>
              <a:cxnSpLocks/>
            </p:cNvCxnSpPr>
            <p:nvPr/>
          </p:nvCxnSpPr>
          <p:spPr>
            <a:xfrm>
              <a:off x="10102857" y="4243264"/>
              <a:ext cx="648448" cy="0"/>
            </a:xfrm>
            <a:prstGeom prst="straightConnector1">
              <a:avLst/>
            </a:prstGeom>
            <a:ln w="28575">
              <a:solidFill>
                <a:srgbClr val="FF99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1E347073-11D2-413C-56A1-B1316858ADEC}"/>
                </a:ext>
              </a:extLst>
            </p:cNvPr>
            <p:cNvSpPr txBox="1"/>
            <p:nvPr/>
          </p:nvSpPr>
          <p:spPr>
            <a:xfrm>
              <a:off x="10048481" y="3862653"/>
              <a:ext cx="679094" cy="461665"/>
            </a:xfrm>
            <a:prstGeom prst="rect">
              <a:avLst/>
            </a:prstGeom>
            <a:noFill/>
            <a:ln>
              <a:noFill/>
            </a:ln>
          </p:spPr>
          <p:txBody>
            <a:bodyPr wrap="square" rtlCol="0">
              <a:spAutoFit/>
            </a:bodyPr>
            <a:lstStyle/>
            <a:p>
              <a:r>
                <a:rPr lang="it-IT" sz="2400" b="1" dirty="0">
                  <a:solidFill>
                    <a:srgbClr val="FF9900"/>
                  </a:solidFill>
                  <a:effectLst>
                    <a:outerShdw blurRad="38100" dist="38100" dir="2700000" algn="tl">
                      <a:srgbClr val="000000">
                        <a:alpha val="43137"/>
                      </a:srgbClr>
                    </a:outerShdw>
                  </a:effectLst>
                </a:rPr>
                <a:t>RIB</a:t>
              </a:r>
            </a:p>
          </p:txBody>
        </p:sp>
      </p:grpSp>
      <p:sp>
        <p:nvSpPr>
          <p:cNvPr id="34" name="Segnaposto piè di pagina 3">
            <a:extLst>
              <a:ext uri="{FF2B5EF4-FFF2-40B4-BE49-F238E27FC236}">
                <a16:creationId xmlns:a16="http://schemas.microsoft.com/office/drawing/2014/main" id="{46797DC8-5AB6-F072-2EB7-E4D9FFDD6BF5}"/>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329126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6.25E-7 7.40741E-7 L 0.23984 -0.00139 " pathEditMode="relative" rAng="0" ptsTypes="AA">
                                      <p:cBhvr>
                                        <p:cTn id="9" dur="1000" fill="hold"/>
                                        <p:tgtEl>
                                          <p:spTgt spid="32"/>
                                        </p:tgtEl>
                                        <p:attrNameLst>
                                          <p:attrName>ppt_x</p:attrName>
                                          <p:attrName>ppt_y</p:attrName>
                                        </p:attrNameLst>
                                      </p:cBhvr>
                                      <p:rCtr x="11992"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E8FB8-8F7D-9F64-68F4-62F4E115C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6A6F8-04B2-1218-8D6D-7E3CA38537D3}"/>
              </a:ext>
            </a:extLst>
          </p:cNvPr>
          <p:cNvSpPr>
            <a:spLocks noGrp="1"/>
          </p:cNvSpPr>
          <p:nvPr>
            <p:ph type="title"/>
          </p:nvPr>
        </p:nvSpPr>
        <p:spPr>
          <a:xfrm>
            <a:off x="66674" y="148852"/>
            <a:ext cx="7628771" cy="362844"/>
          </a:xfrm>
        </p:spPr>
        <p:txBody>
          <a:bodyPr>
            <a:normAutofit fontScale="90000"/>
          </a:bodyPr>
          <a:lstStyle/>
          <a:p>
            <a:r>
              <a:rPr lang="en-GB" dirty="0"/>
              <a:t>Phase 2A: RIB commissioning of the ISOL machine</a:t>
            </a:r>
          </a:p>
        </p:txBody>
      </p:sp>
      <p:pic>
        <p:nvPicPr>
          <p:cNvPr id="6" name="Immagine 8">
            <a:extLst>
              <a:ext uri="{FF2B5EF4-FFF2-40B4-BE49-F238E27FC236}">
                <a16:creationId xmlns:a16="http://schemas.microsoft.com/office/drawing/2014/main" id="{1FC65182-3057-0E89-E0D6-78BE684D6396}"/>
              </a:ext>
            </a:extLst>
          </p:cNvPr>
          <p:cNvPicPr>
            <a:picLocks noChangeAspect="1"/>
          </p:cNvPicPr>
          <p:nvPr/>
        </p:nvPicPr>
        <p:blipFill rotWithShape="1">
          <a:blip r:embed="rId2"/>
          <a:srcRect l="20231" t="3739" r="7317"/>
          <a:stretch/>
        </p:blipFill>
        <p:spPr>
          <a:xfrm>
            <a:off x="6542086" y="1142229"/>
            <a:ext cx="4781092" cy="4424558"/>
          </a:xfrm>
          <a:prstGeom prst="rect">
            <a:avLst/>
          </a:prstGeom>
          <a:ln>
            <a:solidFill>
              <a:srgbClr val="002060"/>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705062A2-B362-8591-5305-41054C455FD5}"/>
              </a:ext>
            </a:extLst>
          </p:cNvPr>
          <p:cNvSpPr/>
          <p:nvPr/>
        </p:nvSpPr>
        <p:spPr>
          <a:xfrm rot="19548336">
            <a:off x="8019185" y="1315236"/>
            <a:ext cx="1348331" cy="238193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machine with many wires&#10;&#10;Description automatically generated">
            <a:extLst>
              <a:ext uri="{FF2B5EF4-FFF2-40B4-BE49-F238E27FC236}">
                <a16:creationId xmlns:a16="http://schemas.microsoft.com/office/drawing/2014/main" id="{697069B3-B038-E015-C347-94D0BB90EACC}"/>
              </a:ext>
            </a:extLst>
          </p:cNvPr>
          <p:cNvPicPr>
            <a:picLocks noChangeAspect="1"/>
          </p:cNvPicPr>
          <p:nvPr/>
        </p:nvPicPr>
        <p:blipFill>
          <a:blip r:embed="rId3"/>
          <a:srcRect t="11416"/>
          <a:stretch>
            <a:fillRect/>
          </a:stretch>
        </p:blipFill>
        <p:spPr>
          <a:xfrm>
            <a:off x="3960976" y="3754037"/>
            <a:ext cx="1950169" cy="2303378"/>
          </a:xfrm>
          <a:prstGeom prst="rect">
            <a:avLst/>
          </a:prstGeom>
          <a:ln>
            <a:solidFill>
              <a:srgbClr val="002060"/>
            </a:solidFill>
          </a:ln>
        </p:spPr>
      </p:pic>
      <p:pic>
        <p:nvPicPr>
          <p:cNvPr id="5" name="Picture 4" descr="A large machine in a factory&#10;&#10;Description automatically generated">
            <a:extLst>
              <a:ext uri="{FF2B5EF4-FFF2-40B4-BE49-F238E27FC236}">
                <a16:creationId xmlns:a16="http://schemas.microsoft.com/office/drawing/2014/main" id="{4910807E-9B4E-7850-56C6-331A5B9D1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60" y="800585"/>
            <a:ext cx="4849685" cy="2727948"/>
          </a:xfrm>
          <a:prstGeom prst="rect">
            <a:avLst/>
          </a:prstGeom>
          <a:ln>
            <a:solidFill>
              <a:schemeClr val="tx1"/>
            </a:solidFill>
          </a:ln>
        </p:spPr>
      </p:pic>
      <p:pic>
        <p:nvPicPr>
          <p:cNvPr id="9" name="Content Placeholder 4" descr="A close-up of a machine&#10;&#10;Description automatically generated">
            <a:extLst>
              <a:ext uri="{FF2B5EF4-FFF2-40B4-BE49-F238E27FC236}">
                <a16:creationId xmlns:a16="http://schemas.microsoft.com/office/drawing/2014/main" id="{C4DFFC3B-4975-526F-F536-BD060962857B}"/>
              </a:ext>
            </a:extLst>
          </p:cNvPr>
          <p:cNvPicPr>
            <a:picLocks noChangeAspect="1"/>
          </p:cNvPicPr>
          <p:nvPr/>
        </p:nvPicPr>
        <p:blipFill>
          <a:blip r:embed="rId5">
            <a:extLst>
              <a:ext uri="{28A0092B-C50C-407E-A947-70E740481C1C}">
                <a14:useLocalDpi xmlns:a14="http://schemas.microsoft.com/office/drawing/2010/main" val="0"/>
              </a:ext>
            </a:extLst>
          </a:blip>
          <a:srcRect r="11541"/>
          <a:stretch>
            <a:fillRect/>
          </a:stretch>
        </p:blipFill>
        <p:spPr>
          <a:xfrm>
            <a:off x="1061461" y="3754037"/>
            <a:ext cx="2716720" cy="2303378"/>
          </a:xfrm>
          <a:prstGeom prst="rect">
            <a:avLst/>
          </a:prstGeom>
          <a:ln>
            <a:solidFill>
              <a:schemeClr val="tx1"/>
            </a:solidFill>
          </a:ln>
          <a:effectLst/>
        </p:spPr>
      </p:pic>
      <p:sp>
        <p:nvSpPr>
          <p:cNvPr id="10" name="Segnaposto piè di pagina 3">
            <a:extLst>
              <a:ext uri="{FF2B5EF4-FFF2-40B4-BE49-F238E27FC236}">
                <a16:creationId xmlns:a16="http://schemas.microsoft.com/office/drawing/2014/main" id="{CA06E1E5-38BE-3289-50E1-36F421975AD1}"/>
              </a:ext>
            </a:extLst>
          </p:cNvPr>
          <p:cNvSpPr>
            <a:spLocks noGrp="1"/>
          </p:cNvSpPr>
          <p:nvPr>
            <p:ph type="ftr" sz="quarter" idx="11"/>
          </p:nvPr>
        </p:nvSpPr>
        <p:spPr>
          <a:xfrm>
            <a:off x="809625" y="6475979"/>
            <a:ext cx="10513553" cy="288388"/>
          </a:xfrm>
        </p:spPr>
        <p:txBody>
          <a:bodyPr/>
          <a:lstStyle>
            <a:lvl1pPr>
              <a:defRPr b="1">
                <a:solidFill>
                  <a:schemeClr val="bg1"/>
                </a:solidFill>
              </a:defRPr>
            </a:lvl1pPr>
          </a:lstStyle>
          <a:p>
            <a:r>
              <a:rPr lang="it-IT" dirty="0"/>
              <a:t>Legnaro – 7th </a:t>
            </a:r>
            <a:r>
              <a:rPr lang="it-IT" dirty="0" err="1"/>
              <a:t>Pre</a:t>
            </a:r>
            <a:r>
              <a:rPr lang="it-IT" dirty="0"/>
              <a:t>-PAC Workshop for AGATA@LNL - </a:t>
            </a:r>
            <a:r>
              <a:rPr lang="it-IT" dirty="0" err="1"/>
              <a:t>July</a:t>
            </a:r>
            <a:r>
              <a:rPr lang="it-IT" dirty="0"/>
              <a:t> 10-11, 2025</a:t>
            </a:r>
            <a:endParaRPr lang="en-US" dirty="0"/>
          </a:p>
        </p:txBody>
      </p:sp>
    </p:spTree>
    <p:extLst>
      <p:ext uri="{BB962C8B-B14F-4D97-AF65-F5344CB8AC3E}">
        <p14:creationId xmlns:p14="http://schemas.microsoft.com/office/powerpoint/2010/main" val="19518881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mac" id="{695B7A4F-1378-4BF3-A3BB-F17C9E33F859}" vid="{0DAF7666-2F30-41A1-B555-CD84CE1A59A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F8EF2080911546BB0FA980F61713EC" ma:contentTypeVersion="13" ma:contentTypeDescription="Create a new document." ma:contentTypeScope="" ma:versionID="f78cd81e4ae93aada478ee853558c368">
  <xsd:schema xmlns:xsd="http://www.w3.org/2001/XMLSchema" xmlns:xs="http://www.w3.org/2001/XMLSchema" xmlns:p="http://schemas.microsoft.com/office/2006/metadata/properties" xmlns:ns3="3429970b-c4ac-4c1e-a45a-fd6bab96e0cf" xmlns:ns4="83577b1f-99a4-4dee-b714-239731d12948" targetNamespace="http://schemas.microsoft.com/office/2006/metadata/properties" ma:root="true" ma:fieldsID="8f025d3fed3708e64c3052bcb99aca38" ns3:_="" ns4:_="">
    <xsd:import namespace="3429970b-c4ac-4c1e-a45a-fd6bab96e0cf"/>
    <xsd:import namespace="83577b1f-99a4-4dee-b714-239731d1294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9970b-c4ac-4c1e-a45a-fd6bab96e0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577b1f-99a4-4dee-b714-239731d1294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57DB81-F1F0-404C-BCDA-472F9D39AC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29970b-c4ac-4c1e-a45a-fd6bab96e0cf"/>
    <ds:schemaRef ds:uri="83577b1f-99a4-4dee-b714-239731d129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160F3C-AC7F-4F8A-976A-BFA34ABB187F}">
  <ds:schemaRefs>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83577b1f-99a4-4dee-b714-239731d12948"/>
    <ds:schemaRef ds:uri="3429970b-c4ac-4c1e-a45a-fd6bab96e0cf"/>
    <ds:schemaRef ds:uri="http://purl.org/dc/terms/"/>
  </ds:schemaRefs>
</ds:datastoreItem>
</file>

<file path=customXml/itemProps3.xml><?xml version="1.0" encoding="utf-8"?>
<ds:datastoreItem xmlns:ds="http://schemas.openxmlformats.org/officeDocument/2006/customXml" ds:itemID="{7026CE3D-9CD8-4A6B-BC07-1042E24602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1380</Words>
  <Application>Microsoft Office PowerPoint</Application>
  <PresentationFormat>Widescreen</PresentationFormat>
  <Paragraphs>246</Paragraphs>
  <Slides>27</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Aparajita</vt:lpstr>
      <vt:lpstr>Arial</vt:lpstr>
      <vt:lpstr>Calibri</vt:lpstr>
      <vt:lpstr>Calibri Light</vt:lpstr>
      <vt:lpstr>Cambria Math</vt:lpstr>
      <vt:lpstr>Noto Sans CJK SC</vt:lpstr>
      <vt:lpstr>Symbol</vt:lpstr>
      <vt:lpstr>Times New Roman</vt:lpstr>
      <vt:lpstr>Wingdings</vt:lpstr>
      <vt:lpstr>Tema di Office</vt:lpstr>
      <vt:lpstr>LNL Accelerator Status E. Fagotti</vt:lpstr>
      <vt:lpstr>Outline</vt:lpstr>
      <vt:lpstr>Outline</vt:lpstr>
      <vt:lpstr>SPES phased approach</vt:lpstr>
      <vt:lpstr>Phase 1 at completion: beam delivered May 2024</vt:lpstr>
      <vt:lpstr>Three irradiation runs with 35, 50 and 70 MeV proton beams</vt:lpstr>
      <vt:lpstr>Phase 2: RIB commissioning of the ISOL machine</vt:lpstr>
      <vt:lpstr>Phase 2A: RIB commissioning of the ISOL machine</vt:lpstr>
      <vt:lpstr>Phase 2A: RIB commissioning of the ISOL machine</vt:lpstr>
      <vt:lpstr>Phase 2A: First RIB production</vt:lpstr>
      <vt:lpstr>Phase 2B: RIB commissioning of the ISOL machine</vt:lpstr>
      <vt:lpstr>Phase 2B: LERIB (Low Energy Radioactive Ion Beam) transport line </vt:lpstr>
      <vt:lpstr>Phase 2B: First RIB analysis at tape station</vt:lpstr>
      <vt:lpstr>Phase 3: 1+ injector + Charge Breeder + Medium Resolution Mass Spectrometer + RFQ </vt:lpstr>
      <vt:lpstr>Phase 3A: 1+ injector + Charge Breeder + Medium Resolution Mass Spectrometer </vt:lpstr>
      <vt:lpstr>Phase 3B: Radio-Frequency Quadrupole </vt:lpstr>
      <vt:lpstr>Phase 5: Beam Cooler + HRMS</vt:lpstr>
      <vt:lpstr>Outline</vt:lpstr>
      <vt:lpstr>Global Beam on Target @ LNL</vt:lpstr>
      <vt:lpstr>AGATA Beam on Target @ LNL</vt:lpstr>
      <vt:lpstr>TANDEM &amp; Injector status </vt:lpstr>
      <vt:lpstr>PIAVE-ALPI status: ECR upgrade  </vt:lpstr>
      <vt:lpstr>ECR needed upgrades</vt:lpstr>
      <vt:lpstr>PIAVE - ALPI maintenance </vt:lpstr>
      <vt:lpstr>Outline</vt:lpstr>
      <vt:lpstr>PTA availability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Attività sugli acceleratori ai LNL nel triennio 2021-2023 e risorse necessarie</dc:title>
  <dc:creator>Enrico</dc:creator>
  <cp:lastModifiedBy>Enrico Fagotti</cp:lastModifiedBy>
  <cp:revision>599</cp:revision>
  <dcterms:created xsi:type="dcterms:W3CDTF">2020-11-04T09:40:16Z</dcterms:created>
  <dcterms:modified xsi:type="dcterms:W3CDTF">2025-07-10T10:56:00Z</dcterms:modified>
</cp:coreProperties>
</file>