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1EFB-CC61-8EA6-1E44-B59FE3D70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43F585-A330-E9E6-4FF0-74C4FB39F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499C3-2B67-D76B-D59D-EC1ECC35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B542-63FF-0D49-A2D6-7F4BBFA4EC37}" type="datetimeFigureOut">
              <a:rPr lang="en-IT" smtClean="0"/>
              <a:t>11/07/25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66B59-C5CF-F9EA-B81B-EAAC321E4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2EA73-1320-1669-E65F-7E03DF5A6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D672-0444-754E-B82C-51A46ADCA10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620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908F5-A093-1DAB-C6C9-6FC1D522F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4EDE29-F85E-9F09-29DE-0DC5C5D88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E6803-FBBE-146E-B05B-71CDE65B9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B542-63FF-0D49-A2D6-7F4BBFA4EC37}" type="datetimeFigureOut">
              <a:rPr lang="en-IT" smtClean="0"/>
              <a:t>11/07/25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D34B0-C6E5-E30E-6EEB-6F2AB87E3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9AEE5-A823-F8FE-069F-7141E69CD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D672-0444-754E-B82C-51A46ADCA10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78364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10D42E-1375-CB5C-EA72-C0A5B95213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08EE21-402E-E577-52A9-6E262DAE9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AAA6A-459E-7261-D48A-E0C2DEFF7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B542-63FF-0D49-A2D6-7F4BBFA4EC37}" type="datetimeFigureOut">
              <a:rPr lang="en-IT" smtClean="0"/>
              <a:t>11/07/25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7B9C9-64AE-F720-CAF4-74866F749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7B389-84B2-B2DC-40E0-43AD18D56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D672-0444-754E-B82C-51A46ADCA10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6148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DDEB4-94CC-5CEA-6564-528F0D82C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AB4C1-9888-0965-77C0-3AA44611C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2D5EC-3E63-FCB4-C6FD-AFE7149FA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B542-63FF-0D49-A2D6-7F4BBFA4EC37}" type="datetimeFigureOut">
              <a:rPr lang="en-IT" smtClean="0"/>
              <a:t>11/07/25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04392-2ADD-2D32-D631-1953B242E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E3BDE-6196-67D6-18B9-A459F6CC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D672-0444-754E-B82C-51A46ADCA10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567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0146E-065F-F0BE-C03D-FCF7AA28F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96621-D0F9-4697-DD81-DA9F0CA0E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6D7DA-2AA5-6F7F-5631-55FC576A8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B542-63FF-0D49-A2D6-7F4BBFA4EC37}" type="datetimeFigureOut">
              <a:rPr lang="en-IT" smtClean="0"/>
              <a:t>11/07/25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2FD38-1630-D3FA-08DE-17009B0B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C8833-F86D-6786-7D8B-C9A002C69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D672-0444-754E-B82C-51A46ADCA10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1151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07097-6178-D368-7934-665F54715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A99A2-E493-BC51-02C6-109F1B01F3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E522C2-0F71-A2B6-6CF1-72CAA9697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6F8D-62DF-AE77-8627-D389DFEA4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B542-63FF-0D49-A2D6-7F4BBFA4EC37}" type="datetimeFigureOut">
              <a:rPr lang="en-IT" smtClean="0"/>
              <a:t>11/07/25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2FDF5-6711-615F-C277-1BB7E9148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53FE0E-7599-19EC-E632-91B3288C8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D672-0444-754E-B82C-51A46ADCA10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46911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CFD19-B212-CF64-F896-622DCFAD3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B5866-8EA7-1933-27DF-A850850A4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281EDC-6E3A-3E4D-AF79-5DA127229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D1693A-F0E0-9B2F-1393-8FEB5E0980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27B176-128C-947B-6776-A90F1948D1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778977-25A0-CA8A-3698-C58488743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B542-63FF-0D49-A2D6-7F4BBFA4EC37}" type="datetimeFigureOut">
              <a:rPr lang="en-IT" smtClean="0"/>
              <a:t>11/07/25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218608-A392-BCAA-4F0E-7B372CEEA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44A6CB-9BC3-689D-B3C8-A57F8B2C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D672-0444-754E-B82C-51A46ADCA10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6856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672AE-2008-F2EA-23FC-1BA9FEE66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6B5126-B685-FA43-0D1F-CCF5FAC1F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B542-63FF-0D49-A2D6-7F4BBFA4EC37}" type="datetimeFigureOut">
              <a:rPr lang="en-IT" smtClean="0"/>
              <a:t>11/07/25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0498E4-5589-2606-48B0-6BAA673A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D9F4CD-8114-38AF-34E7-1E265FCB0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D672-0444-754E-B82C-51A46ADCA10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129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F2D450-57D8-F2B1-73CB-2F6A52601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B542-63FF-0D49-A2D6-7F4BBFA4EC37}" type="datetimeFigureOut">
              <a:rPr lang="en-IT" smtClean="0"/>
              <a:t>11/07/25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C2761A-B49D-B665-2F69-A379B5FCF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B7CCDB-9724-DF77-380B-96DD4088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D672-0444-754E-B82C-51A46ADCA10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16882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807C6-2FA8-3AC7-D788-9F53F6422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EBD18-1770-012E-71C9-6B45F9596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828766-1BB1-FB03-A9C3-C003CC8F7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B66F5-591D-EB81-9699-E50F2418A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B542-63FF-0D49-A2D6-7F4BBFA4EC37}" type="datetimeFigureOut">
              <a:rPr lang="en-IT" smtClean="0"/>
              <a:t>11/07/25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764912-C803-D140-A9B5-451F6F0E2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23FDE-DF27-DA80-DA55-E96BDF06F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D672-0444-754E-B82C-51A46ADCA10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08020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C8339-F2A3-6F98-2BE7-FD31BC183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0CE2F0-00A6-C30A-6DE9-50F76460B7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44B22B-E6AF-8FCB-7D08-9CA4AB694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E86C5-BEAD-7070-57AF-E84860FB4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B542-63FF-0D49-A2D6-7F4BBFA4EC37}" type="datetimeFigureOut">
              <a:rPr lang="en-IT" smtClean="0"/>
              <a:t>11/07/25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8FE16-051A-9A62-037C-5EC2BB87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08C34E-929B-EC9C-37E7-1D9CFD0F7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D672-0444-754E-B82C-51A46ADCA10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5257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7AF9F0-1477-EB4C-D3A2-A05C468C6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640D8-E15B-30CA-E0A4-782F018B8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7F4C0-3DB7-CE5B-1B0C-996F658B7B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1FB542-63FF-0D49-A2D6-7F4BBFA4EC37}" type="datetimeFigureOut">
              <a:rPr lang="en-IT" smtClean="0"/>
              <a:t>11/07/25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96F8F-319F-7B4A-1458-4BF6A431C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94443-2B48-D30E-7B78-7970C26C6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B3D672-0444-754E-B82C-51A46ADCA10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7133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ACbeams@lnl.infn.it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www.lnl.infn.it/wp-content/uploads/Fasci_TAP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lain.goasduff@lnl.infn.it" TargetMode="External"/><Relationship Id="rId5" Type="http://schemas.openxmlformats.org/officeDocument/2006/relationships/hyperlink" Target="mailto:lorenzo.loriggiola@lnl.infn.it" TargetMode="External"/><Relationship Id="rId4" Type="http://schemas.openxmlformats.org/officeDocument/2006/relationships/hyperlink" Target="mailto:massimo.loriggiola@lnl.infn.it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franco.galtarossa@pd.infn.it" TargetMode="External"/><Relationship Id="rId3" Type="http://schemas.openxmlformats.org/officeDocument/2006/relationships/hyperlink" Target="mailto:filippo.angelini@studenti.unipd.it" TargetMode="External"/><Relationship Id="rId7" Type="http://schemas.openxmlformats.org/officeDocument/2006/relationships/hyperlink" Target="mailto:elia.pilotto@studenti.unipd.it" TargetMode="External"/><Relationship Id="rId12" Type="http://schemas.openxmlformats.org/officeDocument/2006/relationships/hyperlink" Target="mailto:marco.mazzocco@unipd.it" TargetMode="External"/><Relationship Id="rId2" Type="http://schemas.openxmlformats.org/officeDocument/2006/relationships/hyperlink" Target="mailto:daniele.mengoni@pd.infn.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tus.balogh@lnl.infn.it" TargetMode="External"/><Relationship Id="rId11" Type="http://schemas.openxmlformats.org/officeDocument/2006/relationships/hyperlink" Target="mailto:sara.pigliapoco@pd.infn.it" TargetMode="External"/><Relationship Id="rId5" Type="http://schemas.openxmlformats.org/officeDocument/2006/relationships/hyperlink" Target="mailto:naomi.marchini@fi.infn.it" TargetMode="External"/><Relationship Id="rId10" Type="http://schemas.openxmlformats.org/officeDocument/2006/relationships/hyperlink" Target="mailto:kseniia.rezynkina@pd.infn.it" TargetMode="External"/><Relationship Id="rId4" Type="http://schemas.openxmlformats.org/officeDocument/2006/relationships/hyperlink" Target="mailto:stefano.capra@mi.infn.it" TargetMode="External"/><Relationship Id="rId9" Type="http://schemas.openxmlformats.org/officeDocument/2006/relationships/hyperlink" Target="mailto:lorenzo.corradi@lnl.infn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DFFED-869D-5392-D01B-16FAD3A0F2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T" dirty="0"/>
              <a:t>Concluding remarks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5095C8-AC1C-4026-E88B-510C0AFCA2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T" dirty="0"/>
              <a:t>7</a:t>
            </a:r>
            <a:r>
              <a:rPr lang="en-IT" baseline="30000" dirty="0"/>
              <a:t>th</a:t>
            </a:r>
            <a:r>
              <a:rPr lang="en-IT" dirty="0"/>
              <a:t> AGATA pre-PAC</a:t>
            </a:r>
            <a:br>
              <a:rPr lang="en-IT" dirty="0"/>
            </a:br>
            <a:r>
              <a:rPr lang="en-IT" dirty="0"/>
              <a:t>LNL July 10-11 2025</a:t>
            </a:r>
          </a:p>
          <a:p>
            <a:r>
              <a:rPr lang="en-GB" dirty="0"/>
              <a:t>Magda Zielińska</a:t>
            </a:r>
            <a:br>
              <a:rPr lang="en-IT" dirty="0"/>
            </a:br>
            <a:r>
              <a:rPr lang="en-IT" dirty="0"/>
              <a:t>Alain Goasduff</a:t>
            </a:r>
          </a:p>
        </p:txBody>
      </p:sp>
    </p:spTree>
    <p:extLst>
      <p:ext uri="{BB962C8B-B14F-4D97-AF65-F5344CB8AC3E}">
        <p14:creationId xmlns:p14="http://schemas.microsoft.com/office/powerpoint/2010/main" val="243598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26406-D26A-63D3-CB9B-9D2386B71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70236-8034-9AEE-D173-3EAB51947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416" y="1825624"/>
            <a:ext cx="6551922" cy="4512113"/>
          </a:xfrm>
        </p:spPr>
        <p:txBody>
          <a:bodyPr>
            <a:normAutofit fontScale="55000" lnSpcReduction="20000"/>
          </a:bodyPr>
          <a:lstStyle/>
          <a:p>
            <a:r>
              <a:rPr lang="en-IT" dirty="0"/>
              <a:t>PAC will be held at LNL from October 8 to 10</a:t>
            </a:r>
          </a:p>
          <a:p>
            <a:pPr lvl="1"/>
            <a:r>
              <a:rPr lang="en-GB" dirty="0"/>
              <a:t>https://</a:t>
            </a:r>
            <a:r>
              <a:rPr lang="en-GB" dirty="0" err="1"/>
              <a:t>www.lnl.infn.it</a:t>
            </a:r>
            <a:r>
              <a:rPr lang="en-GB" dirty="0"/>
              <a:t>/</a:t>
            </a:r>
            <a:r>
              <a:rPr lang="en-GB" dirty="0" err="1"/>
              <a:t>en</a:t>
            </a:r>
            <a:r>
              <a:rPr lang="en-GB" dirty="0"/>
              <a:t>/pac-2/</a:t>
            </a:r>
            <a:endParaRPr lang="en-IT" dirty="0"/>
          </a:p>
          <a:p>
            <a:pPr lvl="1"/>
            <a:r>
              <a:rPr lang="en-IT" dirty="0"/>
              <a:t>Submission deadline: first week of september (tbc.)</a:t>
            </a:r>
          </a:p>
          <a:p>
            <a:pPr lvl="1"/>
            <a:endParaRPr lang="en-IT" dirty="0"/>
          </a:p>
          <a:p>
            <a:r>
              <a:rPr lang="en-IT" b="1" dirty="0"/>
              <a:t>BEAM:</a:t>
            </a:r>
          </a:p>
          <a:p>
            <a:pPr lvl="1"/>
            <a:r>
              <a:rPr lang="en-GB" dirty="0"/>
              <a:t>Available beams: </a:t>
            </a:r>
            <a:r>
              <a:rPr lang="en-GB" dirty="0">
                <a:hlinkClick r:id="rId2"/>
              </a:rPr>
              <a:t>https://www.lnl.infn.it/wp-content/uploads/Fasci_TAP.pdf</a:t>
            </a:r>
            <a:endParaRPr lang="en-GB" dirty="0"/>
          </a:p>
          <a:p>
            <a:pPr lvl="1"/>
            <a:r>
              <a:rPr lang="en-GB" dirty="0"/>
              <a:t>In case of doubts: </a:t>
            </a:r>
            <a:r>
              <a:rPr lang="en-GB" dirty="0">
                <a:hlinkClick r:id="rId3"/>
              </a:rPr>
              <a:t>PACbeams@lnl.infn.it</a:t>
            </a:r>
            <a:endParaRPr lang="en-GB" dirty="0"/>
          </a:p>
          <a:p>
            <a:pPr lvl="1"/>
            <a:endParaRPr lang="en-GB" dirty="0"/>
          </a:p>
          <a:p>
            <a:r>
              <a:rPr lang="en-IT" b="1" dirty="0"/>
              <a:t>TARGET:</a:t>
            </a:r>
          </a:p>
          <a:p>
            <a:pPr lvl="1"/>
            <a:r>
              <a:rPr lang="en-US" dirty="0"/>
              <a:t>For target </a:t>
            </a:r>
            <a:r>
              <a:rPr lang="en-IT" dirty="0"/>
              <a:t>made at LNL contact: </a:t>
            </a:r>
            <a:r>
              <a:rPr lang="en-GB" dirty="0">
                <a:hlinkClick r:id="rId4"/>
              </a:rPr>
              <a:t>massimo.loriggiola@lnl.infn.it</a:t>
            </a:r>
            <a:r>
              <a:rPr lang="en-GB" dirty="0"/>
              <a:t> and </a:t>
            </a:r>
            <a:r>
              <a:rPr lang="en-GB" dirty="0">
                <a:hlinkClick r:id="rId5"/>
              </a:rPr>
              <a:t>lorenzo.loriggiola@lnl.infn.it</a:t>
            </a:r>
            <a:r>
              <a:rPr lang="en-GB" dirty="0"/>
              <a:t> with </a:t>
            </a:r>
            <a:r>
              <a:rPr lang="en-GB" dirty="0">
                <a:hlinkClick r:id="rId6"/>
              </a:rPr>
              <a:t>alain.goasduff@lnl.infn.it</a:t>
            </a:r>
            <a:r>
              <a:rPr lang="en-GB" dirty="0"/>
              <a:t> in cc </a:t>
            </a:r>
            <a:endParaRPr lang="en-IT" dirty="0"/>
          </a:p>
          <a:p>
            <a:pPr lvl="1"/>
            <a:r>
              <a:rPr lang="en-IT" dirty="0"/>
              <a:t>For self provided targets be ready with all the characteristics to answer the potential question from the LNL TAC / PAC</a:t>
            </a:r>
          </a:p>
          <a:p>
            <a:pPr lvl="1"/>
            <a:endParaRPr lang="en-IT" dirty="0"/>
          </a:p>
          <a:p>
            <a:r>
              <a:rPr lang="en-IT" b="1" dirty="0"/>
              <a:t>AGATA:</a:t>
            </a:r>
          </a:p>
          <a:p>
            <a:pPr lvl="1"/>
            <a:r>
              <a:rPr lang="en-IT" dirty="0"/>
              <a:t>Consider 11 ATC only with the efficiency curve available on the pre-PAC indico page for the beam time request estimation</a:t>
            </a:r>
          </a:p>
          <a:p>
            <a:pPr lvl="1"/>
            <a:r>
              <a:rPr lang="en-IT" dirty="0"/>
              <a:t>Maximum local trigger rate recommended 50 kHz / crystal</a:t>
            </a:r>
          </a:p>
          <a:p>
            <a:pPr lvl="1"/>
            <a:r>
              <a:rPr lang="en-IT" dirty="0"/>
              <a:t>Maximum validate rate ( == data on disks) 4.5 kHz / crystal</a:t>
            </a:r>
          </a:p>
          <a:p>
            <a:r>
              <a:rPr lang="en-IT" b="1" dirty="0"/>
              <a:t>ANCILLARY</a:t>
            </a:r>
            <a:r>
              <a:rPr lang="en-IT" dirty="0"/>
              <a:t>: </a:t>
            </a:r>
          </a:p>
          <a:p>
            <a:pPr lvl="1"/>
            <a:r>
              <a:rPr lang="en-IT" dirty="0"/>
              <a:t>please contact the local persons in charge of the detector!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7DD070-72E9-5EC5-66B5-21CBB0A682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5195" y="1552477"/>
            <a:ext cx="5475594" cy="393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571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A7C60-6262-E9F9-4F71-C1DF08BEC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LNL Ancillary responsible persons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6B564-B943-747C-A0E5-D9443205D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T" dirty="0"/>
              <a:t>Ancillary coordinator: </a:t>
            </a:r>
            <a:r>
              <a:rPr lang="en-IT" dirty="0">
                <a:hlinkClick r:id="rId2"/>
              </a:rPr>
              <a:t>daniele.mengoni@pd.infn.it</a:t>
            </a:r>
            <a:br>
              <a:rPr lang="en-IT" dirty="0"/>
            </a:br>
            <a:endParaRPr lang="en-IT" dirty="0"/>
          </a:p>
          <a:p>
            <a:r>
              <a:rPr lang="en-IT" dirty="0"/>
              <a:t>Plunger: </a:t>
            </a:r>
            <a:r>
              <a:rPr lang="en-GB" dirty="0">
                <a:hlinkClick r:id="rId3"/>
              </a:rPr>
              <a:t>filippo.angelini@studenti.unipd.it</a:t>
            </a:r>
            <a:endParaRPr lang="en-GB" dirty="0"/>
          </a:p>
          <a:p>
            <a:r>
              <a:rPr lang="en-GB" dirty="0" err="1"/>
              <a:t>AGATrace</a:t>
            </a:r>
            <a:r>
              <a:rPr lang="en-GB" dirty="0"/>
              <a:t>: </a:t>
            </a:r>
            <a:r>
              <a:rPr lang="en-GB" dirty="0">
                <a:hlinkClick r:id="rId4"/>
              </a:rPr>
              <a:t>stefano.capra@mi.infn.it</a:t>
            </a:r>
            <a:endParaRPr lang="en-GB" dirty="0"/>
          </a:p>
          <a:p>
            <a:r>
              <a:rPr lang="en-GB" dirty="0"/>
              <a:t>SPIDER: </a:t>
            </a:r>
            <a:r>
              <a:rPr lang="en-GB" dirty="0">
                <a:hlinkClick r:id="rId5"/>
              </a:rPr>
              <a:t>naomi.marchini@fi.infn.it</a:t>
            </a:r>
            <a:endParaRPr lang="en-GB" dirty="0"/>
          </a:p>
          <a:p>
            <a:r>
              <a:rPr lang="en-GB" dirty="0"/>
              <a:t>SAURON: </a:t>
            </a:r>
            <a:r>
              <a:rPr lang="en-GB" dirty="0">
                <a:hlinkClick r:id="rId6"/>
              </a:rPr>
              <a:t>matus.balogh@lnl.infn.it</a:t>
            </a:r>
            <a:r>
              <a:rPr lang="en-GB" dirty="0"/>
              <a:t>, </a:t>
            </a:r>
            <a:r>
              <a:rPr lang="en-GB" dirty="0">
                <a:hlinkClick r:id="rId7"/>
              </a:rPr>
              <a:t>elia.pilotto@studenti.unipd.it</a:t>
            </a:r>
            <a:endParaRPr lang="en-GB" dirty="0"/>
          </a:p>
          <a:p>
            <a:r>
              <a:rPr lang="en-GB" dirty="0"/>
              <a:t>PRISMA: </a:t>
            </a:r>
            <a:r>
              <a:rPr lang="en-GB" dirty="0">
                <a:hlinkClick r:id="rId8"/>
              </a:rPr>
              <a:t>franco.galtarossa@pd.infn.it</a:t>
            </a:r>
            <a:r>
              <a:rPr lang="en-GB" dirty="0"/>
              <a:t>, </a:t>
            </a:r>
            <a:r>
              <a:rPr lang="en-GB" dirty="0">
                <a:hlinkClick r:id="rId9"/>
              </a:rPr>
              <a:t>lorenzo.corradi@lnl.infn.it</a:t>
            </a:r>
            <a:endParaRPr lang="en-GB" dirty="0"/>
          </a:p>
          <a:p>
            <a:r>
              <a:rPr lang="en-GB" dirty="0"/>
              <a:t>DANTE: </a:t>
            </a:r>
            <a:r>
              <a:rPr lang="en-GB" dirty="0">
                <a:hlinkClick r:id="rId10"/>
              </a:rPr>
              <a:t>kseniia.rezynkina@pd.infn.it</a:t>
            </a:r>
            <a:endParaRPr lang="en-GB" dirty="0"/>
          </a:p>
          <a:p>
            <a:r>
              <a:rPr lang="en-GB" dirty="0"/>
              <a:t>EXOTIC: </a:t>
            </a:r>
            <a:r>
              <a:rPr lang="en-GB" dirty="0">
                <a:hlinkClick r:id="rId11"/>
              </a:rPr>
              <a:t>sara.pigliapoco@pd.infn.it</a:t>
            </a:r>
            <a:r>
              <a:rPr lang="en-GB" dirty="0"/>
              <a:t>, </a:t>
            </a:r>
            <a:r>
              <a:rPr lang="en-GB" dirty="0">
                <a:hlinkClick r:id="rId12"/>
              </a:rPr>
              <a:t>marco.mazzocco@unipd.it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IT" dirty="0"/>
          </a:p>
          <a:p>
            <a:endParaRPr lang="en-IT" dirty="0"/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604805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327</Words>
  <Application>Microsoft Macintosh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Concluding remarks</vt:lpstr>
      <vt:lpstr>Summary</vt:lpstr>
      <vt:lpstr>LNL Ancillary responsible persons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Alain Goasduff</dc:creator>
  <cp:lastModifiedBy>Alain Goasduff</cp:lastModifiedBy>
  <cp:revision>1</cp:revision>
  <dcterms:created xsi:type="dcterms:W3CDTF">2025-07-11T08:06:53Z</dcterms:created>
  <dcterms:modified xsi:type="dcterms:W3CDTF">2025-07-11T12:32:13Z</dcterms:modified>
</cp:coreProperties>
</file>