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36BF7-B271-7148-8175-B21ABD545A80}" v="4" dt="2025-05-12T14:38:23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>
      <p:cViewPr varScale="1">
        <p:scale>
          <a:sx n="117" d="100"/>
          <a:sy n="117" d="100"/>
        </p:scale>
        <p:origin x="1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7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5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6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1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EC6E2-FC0E-684C-8FF0-6AEDF8E9126A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9B134-12FD-254C-9D88-A21B4F1ED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7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7137A9-E391-4684-7ED4-980B0D22B97F}"/>
              </a:ext>
            </a:extLst>
          </p:cNvPr>
          <p:cNvSpPr txBox="1"/>
          <p:nvPr/>
        </p:nvSpPr>
        <p:spPr>
          <a:xfrm>
            <a:off x="2518353" y="235076"/>
            <a:ext cx="510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Attività</a:t>
            </a:r>
            <a:r>
              <a:rPr lang="en-GB" sz="2400" dirty="0"/>
              <a:t> </a:t>
            </a:r>
            <a:r>
              <a:rPr lang="en-GB" sz="2400" dirty="0" err="1"/>
              <a:t>SuperMAD</a:t>
            </a:r>
            <a:r>
              <a:rPr lang="en-GB" sz="2400" dirty="0"/>
              <a:t> LNF (Maggio 2025)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BC1C-FD15-CEA1-B606-32130BAD873D}"/>
              </a:ext>
            </a:extLst>
          </p:cNvPr>
          <p:cNvSpPr txBox="1"/>
          <p:nvPr/>
        </p:nvSpPr>
        <p:spPr>
          <a:xfrm>
            <a:off x="649704" y="837467"/>
            <a:ext cx="872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Progettata</a:t>
            </a:r>
            <a:r>
              <a:rPr lang="en-GB" dirty="0"/>
              <a:t>, </a:t>
            </a:r>
            <a:r>
              <a:rPr lang="en-GB" dirty="0" err="1"/>
              <a:t>simulata</a:t>
            </a:r>
            <a:r>
              <a:rPr lang="en-GB" dirty="0"/>
              <a:t> e </a:t>
            </a:r>
            <a:r>
              <a:rPr lang="en-GB" dirty="0" err="1"/>
              <a:t>realizzata</a:t>
            </a:r>
            <a:r>
              <a:rPr lang="en-GB" dirty="0"/>
              <a:t> </a:t>
            </a:r>
            <a:r>
              <a:rPr lang="en-GB" dirty="0" err="1"/>
              <a:t>presso</a:t>
            </a:r>
            <a:r>
              <a:rPr lang="en-GB" dirty="0"/>
              <a:t> </a:t>
            </a:r>
            <a:r>
              <a:rPr lang="en-GB" dirty="0" err="1"/>
              <a:t>l’officina</a:t>
            </a:r>
            <a:r>
              <a:rPr lang="en-GB" dirty="0"/>
              <a:t> LNF, la </a:t>
            </a:r>
            <a:r>
              <a:rPr lang="en-GB" dirty="0" err="1"/>
              <a:t>cavita</a:t>
            </a:r>
            <a:r>
              <a:rPr lang="en-GB" dirty="0"/>
              <a:t> </a:t>
            </a:r>
            <a:r>
              <a:rPr lang="en-GB" dirty="0" err="1"/>
              <a:t>decagonale</a:t>
            </a:r>
            <a:r>
              <a:rPr lang="en-GB" dirty="0"/>
              <a:t> in </a:t>
            </a:r>
            <a:r>
              <a:rPr lang="en-GB" dirty="0" err="1"/>
              <a:t>rame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secondo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deve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caratterizzata</a:t>
            </a:r>
            <a:r>
              <a:rPr lang="en-GB" dirty="0"/>
              <a:t> e </a:t>
            </a:r>
            <a:r>
              <a:rPr lang="en-GB" dirty="0" err="1"/>
              <a:t>utilizzata</a:t>
            </a:r>
            <a:r>
              <a:rPr lang="en-GB" dirty="0"/>
              <a:t> come reference.</a:t>
            </a:r>
          </a:p>
        </p:txBody>
      </p:sp>
      <p:pic>
        <p:nvPicPr>
          <p:cNvPr id="10" name="Picture 9" descr="A copper cylinder with holes and a long stick&#10;&#10;AI-generated content may be incorrect.">
            <a:extLst>
              <a:ext uri="{FF2B5EF4-FFF2-40B4-BE49-F238E27FC236}">
                <a16:creationId xmlns:a16="http://schemas.microsoft.com/office/drawing/2014/main" id="{A7488A0B-D8D0-C78E-63D1-34B8D5FD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24995" y="2039702"/>
            <a:ext cx="2307729" cy="1730797"/>
          </a:xfrm>
          <a:prstGeom prst="rect">
            <a:avLst/>
          </a:prstGeom>
        </p:spPr>
      </p:pic>
      <p:pic>
        <p:nvPicPr>
          <p:cNvPr id="29" name="Immagine 2">
            <a:extLst>
              <a:ext uri="{FF2B5EF4-FFF2-40B4-BE49-F238E27FC236}">
                <a16:creationId xmlns:a16="http://schemas.microsoft.com/office/drawing/2014/main" id="{639EF35F-28B0-E7D3-9492-A4FFD62A6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80"/>
          <a:stretch/>
        </p:blipFill>
        <p:spPr>
          <a:xfrm>
            <a:off x="540928" y="1744577"/>
            <a:ext cx="3297146" cy="41515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796C58E-1185-BAD7-7A7B-BA34A90F6092}"/>
              </a:ext>
            </a:extLst>
          </p:cNvPr>
          <p:cNvSpPr txBox="1"/>
          <p:nvPr/>
        </p:nvSpPr>
        <p:spPr>
          <a:xfrm>
            <a:off x="1670044" y="4896852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TM010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CBEBAD-2AF6-FB8E-4508-7A894B8DE43D}"/>
              </a:ext>
            </a:extLst>
          </p:cNvPr>
          <p:cNvSpPr txBox="1"/>
          <p:nvPr/>
        </p:nvSpPr>
        <p:spPr>
          <a:xfrm>
            <a:off x="5125455" y="4629315"/>
            <a:ext cx="356134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Simulation</a:t>
            </a:r>
          </a:p>
          <a:p>
            <a:r>
              <a:rPr lang="en-GB" sz="2000" b="1" dirty="0"/>
              <a:t>T= 300°K</a:t>
            </a:r>
          </a:p>
          <a:p>
            <a:r>
              <a:rPr lang="en-GB" dirty="0"/>
              <a:t>f=8.49 GHz 		Q=18600</a:t>
            </a:r>
          </a:p>
          <a:p>
            <a:endParaRPr lang="en-GB" dirty="0"/>
          </a:p>
          <a:p>
            <a:r>
              <a:rPr lang="en-GB" sz="2000" b="1" dirty="0"/>
              <a:t>T=4° K</a:t>
            </a:r>
          </a:p>
          <a:p>
            <a:r>
              <a:rPr lang="en-GB" dirty="0"/>
              <a:t>				Q=90000</a:t>
            </a:r>
          </a:p>
        </p:txBody>
      </p:sp>
      <p:pic>
        <p:nvPicPr>
          <p:cNvPr id="9" name="Picture 8" descr="A copper cylinder with holes and a coin on top&#10;&#10;AI-generated content may be incorrect.">
            <a:extLst>
              <a:ext uri="{FF2B5EF4-FFF2-40B4-BE49-F238E27FC236}">
                <a16:creationId xmlns:a16="http://schemas.microsoft.com/office/drawing/2014/main" id="{4BE31382-CF4E-0344-A7FF-8E166A513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328" y="1924519"/>
            <a:ext cx="2614883" cy="1961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5CD00-A860-4C4E-B498-97A985F1D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898" y="1803882"/>
            <a:ext cx="1593557" cy="2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5BC5C-9F21-F1F8-40F2-76B93596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4CE3C-8038-6FCE-379F-CA8516259760}"/>
              </a:ext>
            </a:extLst>
          </p:cNvPr>
          <p:cNvSpPr txBox="1"/>
          <p:nvPr/>
        </p:nvSpPr>
        <p:spPr>
          <a:xfrm>
            <a:off x="2518353" y="235076"/>
            <a:ext cx="510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Attività</a:t>
            </a:r>
            <a:r>
              <a:rPr lang="en-GB" sz="2400" dirty="0"/>
              <a:t> </a:t>
            </a:r>
            <a:r>
              <a:rPr lang="en-GB" sz="2400" dirty="0" err="1"/>
              <a:t>SuperMAD</a:t>
            </a:r>
            <a:r>
              <a:rPr lang="en-GB" sz="2400" dirty="0"/>
              <a:t> LNF (Maggio 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C1A81-B745-32F8-5FC7-47C7655B6797}"/>
              </a:ext>
            </a:extLst>
          </p:cNvPr>
          <p:cNvSpPr txBox="1"/>
          <p:nvPr/>
        </p:nvSpPr>
        <p:spPr>
          <a:xfrm>
            <a:off x="649703" y="782329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Primi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5400F-2A10-0F2F-EEBB-32D770946D94}"/>
              </a:ext>
            </a:extLst>
          </p:cNvPr>
          <p:cNvSpPr txBox="1"/>
          <p:nvPr/>
        </p:nvSpPr>
        <p:spPr>
          <a:xfrm>
            <a:off x="649703" y="1274791"/>
            <a:ext cx="8722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 </a:t>
            </a:r>
            <a:r>
              <a:rPr lang="en-GB" sz="1600" dirty="0" err="1"/>
              <a:t>cavità</a:t>
            </a:r>
            <a:r>
              <a:rPr lang="en-GB" sz="1600" dirty="0"/>
              <a:t> a 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</a:rPr>
              <a:t>300°K</a:t>
            </a:r>
            <a:r>
              <a:rPr lang="en-GB" sz="1600" dirty="0"/>
              <a:t> </a:t>
            </a:r>
            <a:r>
              <a:rPr lang="en-GB" sz="1600" dirty="0" err="1"/>
              <a:t>si</a:t>
            </a:r>
            <a:r>
              <a:rPr lang="en-GB" sz="1600" dirty="0"/>
              <a:t> </a:t>
            </a:r>
            <a:r>
              <a:rPr lang="en-GB" sz="1600" dirty="0" err="1"/>
              <a:t>comporta</a:t>
            </a:r>
            <a:r>
              <a:rPr lang="en-GB" sz="1600" dirty="0"/>
              <a:t> </a:t>
            </a:r>
            <a:r>
              <a:rPr lang="en-GB" sz="1600" dirty="0" err="1"/>
              <a:t>esattamente</a:t>
            </a:r>
            <a:r>
              <a:rPr lang="en-GB" sz="1600" dirty="0"/>
              <a:t> come da </a:t>
            </a:r>
            <a:r>
              <a:rPr lang="en-GB" sz="1600" dirty="0" err="1"/>
              <a:t>simulazioni</a:t>
            </a:r>
            <a:r>
              <a:rPr lang="en-GB" sz="1600" dirty="0"/>
              <a:t> con un Q di circa 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</a:rPr>
              <a:t>18200</a:t>
            </a:r>
            <a:r>
              <a:rPr lang="en-GB" sz="1600" dirty="0"/>
              <a:t> </a:t>
            </a:r>
            <a:r>
              <a:rPr lang="en-GB" sz="1600" dirty="0" err="1"/>
              <a:t>alla</a:t>
            </a:r>
            <a:r>
              <a:rPr lang="en-GB" sz="1600" dirty="0"/>
              <a:t> </a:t>
            </a:r>
            <a:r>
              <a:rPr lang="en-GB" sz="1600" dirty="0" err="1"/>
              <a:t>frequenza</a:t>
            </a:r>
            <a:r>
              <a:rPr lang="en-GB" sz="1600" dirty="0"/>
              <a:t> di 8.35GHz (</a:t>
            </a:r>
            <a:r>
              <a:rPr lang="en-GB" sz="1600" dirty="0" err="1"/>
              <a:t>leggermente</a:t>
            </a:r>
            <a:r>
              <a:rPr lang="en-GB" sz="1600" dirty="0"/>
              <a:t> </a:t>
            </a:r>
            <a:r>
              <a:rPr lang="en-GB" sz="1600" dirty="0" err="1"/>
              <a:t>inferiore</a:t>
            </a:r>
            <a:r>
              <a:rPr lang="en-GB" sz="1600" dirty="0"/>
              <a:t> al </a:t>
            </a:r>
            <a:r>
              <a:rPr lang="en-GB" sz="1600" dirty="0" err="1"/>
              <a:t>valore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simulazione</a:t>
            </a:r>
            <a:r>
              <a:rPr lang="en-GB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Successivamente</a:t>
            </a:r>
            <a:r>
              <a:rPr lang="en-GB" sz="1600" dirty="0"/>
              <a:t> la </a:t>
            </a:r>
            <a:r>
              <a:rPr lang="en-GB" sz="1600" dirty="0" err="1"/>
              <a:t>cavità</a:t>
            </a:r>
            <a:r>
              <a:rPr lang="en-GB" sz="1600" dirty="0"/>
              <a:t> </a:t>
            </a:r>
            <a:r>
              <a:rPr lang="en-GB" sz="1600" dirty="0" err="1"/>
              <a:t>è</a:t>
            </a:r>
            <a:r>
              <a:rPr lang="en-GB" sz="1600" dirty="0"/>
              <a:t> </a:t>
            </a:r>
            <a:r>
              <a:rPr lang="en-GB" sz="1600" dirty="0" err="1"/>
              <a:t>stata</a:t>
            </a:r>
            <a:r>
              <a:rPr lang="en-GB" sz="1600" dirty="0"/>
              <a:t> </a:t>
            </a:r>
            <a:r>
              <a:rPr lang="en-GB" sz="1600" dirty="0" err="1"/>
              <a:t>montata</a:t>
            </a:r>
            <a:r>
              <a:rPr lang="en-GB" sz="1600" dirty="0"/>
              <a:t> </a:t>
            </a:r>
            <a:r>
              <a:rPr lang="en-GB" sz="1600" dirty="0" err="1"/>
              <a:t>sul</a:t>
            </a:r>
            <a:r>
              <a:rPr lang="en-GB" sz="1600" dirty="0"/>
              <a:t> </a:t>
            </a:r>
            <a:r>
              <a:rPr lang="en-GB" sz="1600" dirty="0" err="1"/>
              <a:t>discendente</a:t>
            </a:r>
            <a:r>
              <a:rPr lang="en-GB" sz="1600" dirty="0"/>
              <a:t> del </a:t>
            </a:r>
            <a:r>
              <a:rPr lang="en-GB" sz="1600" dirty="0" err="1"/>
              <a:t>criostato</a:t>
            </a:r>
            <a:r>
              <a:rPr lang="en-GB" sz="1600" dirty="0"/>
              <a:t> a </a:t>
            </a:r>
            <a:r>
              <a:rPr lang="en-GB" sz="1600" dirty="0" err="1"/>
              <a:t>LHe</a:t>
            </a:r>
            <a:r>
              <a:rPr lang="en-GB" sz="1600" dirty="0"/>
              <a:t> e ha </a:t>
            </a:r>
            <a:r>
              <a:rPr lang="en-GB" sz="1600" dirty="0" err="1"/>
              <a:t>dato</a:t>
            </a:r>
            <a:r>
              <a:rPr lang="en-GB" sz="1600" dirty="0"/>
              <a:t> </a:t>
            </a:r>
            <a:r>
              <a:rPr lang="en-GB" sz="1600" dirty="0" err="1"/>
              <a:t>risultati</a:t>
            </a:r>
            <a:r>
              <a:rPr lang="en-GB" sz="1600" dirty="0"/>
              <a:t> non del </a:t>
            </a:r>
            <a:r>
              <a:rPr lang="en-GB" sz="1600" dirty="0" err="1"/>
              <a:t>tutto</a:t>
            </a:r>
            <a:r>
              <a:rPr lang="en-GB" sz="1600" dirty="0"/>
              <a:t> </a:t>
            </a:r>
            <a:r>
              <a:rPr lang="en-GB" sz="1600" dirty="0" err="1"/>
              <a:t>soddisfacenti</a:t>
            </a:r>
            <a:r>
              <a:rPr lang="en-GB" sz="1600" dirty="0"/>
              <a:t> </a:t>
            </a:r>
            <a:r>
              <a:rPr lang="en-GB" sz="1600" dirty="0" err="1"/>
              <a:t>poichè</a:t>
            </a:r>
            <a:r>
              <a:rPr lang="en-GB" sz="1600" dirty="0"/>
              <a:t> il Q ha </a:t>
            </a:r>
            <a:r>
              <a:rPr lang="en-GB" sz="1600" dirty="0" err="1"/>
              <a:t>raggiunto</a:t>
            </a:r>
            <a:r>
              <a:rPr lang="en-GB" sz="1600" dirty="0"/>
              <a:t> (in </a:t>
            </a:r>
            <a:r>
              <a:rPr lang="en-GB" sz="1600" dirty="0" err="1"/>
              <a:t>diversi</a:t>
            </a:r>
            <a:r>
              <a:rPr lang="en-GB" sz="1600" dirty="0"/>
              <a:t> </a:t>
            </a:r>
            <a:r>
              <a:rPr lang="en-GB" sz="1600" dirty="0" err="1"/>
              <a:t>tentativi</a:t>
            </a:r>
            <a:r>
              <a:rPr lang="en-GB" sz="1600" dirty="0"/>
              <a:t> di </a:t>
            </a:r>
            <a:r>
              <a:rPr lang="en-GB" sz="1600" dirty="0" err="1"/>
              <a:t>chiusura</a:t>
            </a:r>
            <a:r>
              <a:rPr lang="en-GB" sz="1600" dirty="0"/>
              <a:t> </a:t>
            </a:r>
            <a:r>
              <a:rPr lang="en-GB" sz="1600" dirty="0" err="1"/>
              <a:t>meccanica</a:t>
            </a:r>
            <a:r>
              <a:rPr lang="en-GB" sz="1600" dirty="0"/>
              <a:t>) il </a:t>
            </a:r>
            <a:r>
              <a:rPr lang="en-GB" sz="1600" dirty="0" err="1"/>
              <a:t>valore</a:t>
            </a:r>
            <a:r>
              <a:rPr lang="en-GB" sz="1600" dirty="0"/>
              <a:t> di circa 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</a:rPr>
              <a:t>47000</a:t>
            </a:r>
            <a:r>
              <a:rPr lang="en-GB" sz="1600" dirty="0"/>
              <a:t>, </a:t>
            </a:r>
            <a:r>
              <a:rPr lang="en-GB" sz="1600" dirty="0" err="1"/>
              <a:t>significativamente</a:t>
            </a:r>
            <a:r>
              <a:rPr lang="en-GB" sz="1600" dirty="0"/>
              <a:t> </a:t>
            </a:r>
            <a:r>
              <a:rPr lang="en-GB" sz="1600" dirty="0" err="1"/>
              <a:t>inferiore</a:t>
            </a:r>
            <a:r>
              <a:rPr lang="en-GB" sz="1600" dirty="0"/>
              <a:t> al </a:t>
            </a:r>
            <a:r>
              <a:rPr lang="en-GB" sz="1600" dirty="0" err="1"/>
              <a:t>valore</a:t>
            </a:r>
            <a:r>
              <a:rPr lang="en-GB" sz="1600" dirty="0"/>
              <a:t> di circa </a:t>
            </a:r>
            <a:r>
              <a:rPr lang="en-GB" sz="1600" dirty="0">
                <a:solidFill>
                  <a:srgbClr val="FF0000"/>
                </a:solidFill>
              </a:rPr>
              <a:t>90000</a:t>
            </a:r>
            <a:r>
              <a:rPr lang="en-GB" sz="1600" dirty="0"/>
              <a:t> </a:t>
            </a:r>
            <a:r>
              <a:rPr lang="en-GB" sz="1600" dirty="0" err="1"/>
              <a:t>previsto</a:t>
            </a:r>
            <a:r>
              <a:rPr lang="en-GB" sz="1600" dirty="0"/>
              <a:t> </a:t>
            </a:r>
            <a:r>
              <a:rPr lang="en-GB" sz="1600" dirty="0" err="1"/>
              <a:t>dalla</a:t>
            </a:r>
            <a:r>
              <a:rPr lang="en-GB" sz="1600" dirty="0"/>
              <a:t> </a:t>
            </a:r>
            <a:r>
              <a:rPr lang="en-GB" sz="1600" dirty="0" err="1"/>
              <a:t>simulazione</a:t>
            </a:r>
            <a:r>
              <a:rPr lang="en-GB" sz="1600" dirty="0"/>
              <a:t> </a:t>
            </a:r>
            <a:r>
              <a:rPr lang="en-GB" sz="1600" dirty="0" err="1"/>
              <a:t>alla</a:t>
            </a:r>
            <a:r>
              <a:rPr lang="en-GB" sz="1600" dirty="0"/>
              <a:t> temperature di 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</a:rPr>
              <a:t>4°K</a:t>
            </a:r>
            <a:r>
              <a:rPr lang="en-GB" sz="1600" dirty="0"/>
              <a:t>.</a:t>
            </a:r>
          </a:p>
        </p:txBody>
      </p:sp>
      <p:pic>
        <p:nvPicPr>
          <p:cNvPr id="22" name="Picture 21" descr="A close-up of a machine&#10;&#10;AI-generated content may be incorrect.">
            <a:extLst>
              <a:ext uri="{FF2B5EF4-FFF2-40B4-BE49-F238E27FC236}">
                <a16:creationId xmlns:a16="http://schemas.microsoft.com/office/drawing/2014/main" id="{E82B9F35-BDC5-B547-5A22-79E1730B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5210" y="3781401"/>
            <a:ext cx="2819214" cy="2114411"/>
          </a:xfrm>
          <a:prstGeom prst="rect">
            <a:avLst/>
          </a:prstGeom>
        </p:spPr>
      </p:pic>
      <p:pic>
        <p:nvPicPr>
          <p:cNvPr id="28" name="Picture 27" descr="A metal cylinder with a screwdriver on a table&#10;&#10;AI-generated content may be incorrect.">
            <a:extLst>
              <a:ext uri="{FF2B5EF4-FFF2-40B4-BE49-F238E27FC236}">
                <a16:creationId xmlns:a16="http://schemas.microsoft.com/office/drawing/2014/main" id="{D9E3C053-C2F1-D828-6B75-EB4D4CDB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49" y="3452558"/>
            <a:ext cx="3119585" cy="2795656"/>
          </a:xfrm>
          <a:prstGeom prst="rect">
            <a:avLst/>
          </a:prstGeom>
        </p:spPr>
      </p:pic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B1A5FDB8-3356-BCF4-7F67-F03DEA167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922" y="3227877"/>
            <a:ext cx="2809392" cy="18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A0F7E3-932E-FD66-D828-FC31FDC46DB5}"/>
              </a:ext>
            </a:extLst>
          </p:cNvPr>
          <p:cNvSpPr txBox="1"/>
          <p:nvPr/>
        </p:nvSpPr>
        <p:spPr>
          <a:xfrm>
            <a:off x="5867676" y="2890504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T=</a:t>
            </a:r>
            <a:r>
              <a:rPr lang="en-GB" dirty="0">
                <a:highlight>
                  <a:srgbClr val="FFFF00"/>
                </a:highlight>
              </a:rPr>
              <a:t>300°K </a:t>
            </a:r>
            <a:r>
              <a:rPr lang="en-GB" dirty="0"/>
              <a:t>; f=8.35GHz; Q=18200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87777-0958-7445-A219-3075245A7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47" y="5580687"/>
            <a:ext cx="3133614" cy="11191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7C796-B61B-5E44-8C2B-2BE007AA9229}"/>
              </a:ext>
            </a:extLst>
          </p:cNvPr>
          <p:cNvSpPr txBox="1"/>
          <p:nvPr/>
        </p:nvSpPr>
        <p:spPr>
          <a:xfrm>
            <a:off x="5867676" y="5211355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T≈</a:t>
            </a:r>
            <a:r>
              <a:rPr lang="en-GB">
                <a:highlight>
                  <a:srgbClr val="FFFF00"/>
                </a:highlight>
              </a:rPr>
              <a:t>25</a:t>
            </a:r>
            <a:r>
              <a:rPr lang="en-GB" dirty="0">
                <a:highlight>
                  <a:srgbClr val="FFFF00"/>
                </a:highlight>
              </a:rPr>
              <a:t>°K </a:t>
            </a:r>
            <a:r>
              <a:rPr lang="en-GB" dirty="0"/>
              <a:t>; f=8.38GHz; Q=42700</a:t>
            </a:r>
          </a:p>
        </p:txBody>
      </p:sp>
    </p:spTree>
    <p:extLst>
      <p:ext uri="{BB962C8B-B14F-4D97-AF65-F5344CB8AC3E}">
        <p14:creationId xmlns:p14="http://schemas.microsoft.com/office/powerpoint/2010/main" val="28054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711B9B-FDAD-6334-D5A8-35EE5492D2AD}"/>
              </a:ext>
            </a:extLst>
          </p:cNvPr>
          <p:cNvSpPr txBox="1"/>
          <p:nvPr/>
        </p:nvSpPr>
        <p:spPr>
          <a:xfrm>
            <a:off x="194125" y="3602858"/>
            <a:ext cx="6818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600" dirty="0"/>
              <a:t>Si </a:t>
            </a:r>
            <a:r>
              <a:rPr lang="en-GB" sz="1600" dirty="0" err="1"/>
              <a:t>è</a:t>
            </a:r>
            <a:r>
              <a:rPr lang="en-GB" sz="1600" dirty="0"/>
              <a:t> </a:t>
            </a:r>
            <a:r>
              <a:rPr lang="en-GB" sz="1600" dirty="0" err="1"/>
              <a:t>valutato</a:t>
            </a:r>
            <a:r>
              <a:rPr lang="en-GB" sz="1600" dirty="0"/>
              <a:t> di </a:t>
            </a:r>
            <a:r>
              <a:rPr lang="en-GB" sz="1600" dirty="0" err="1"/>
              <a:t>realizzare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</a:rPr>
              <a:t>un </a:t>
            </a:r>
            <a:r>
              <a:rPr lang="en-GB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serraggio</a:t>
            </a:r>
            <a:r>
              <a:rPr lang="en-GB" sz="16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GB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esterno</a:t>
            </a:r>
            <a:r>
              <a:rPr lang="en-GB" sz="1600" dirty="0"/>
              <a:t>, </a:t>
            </a:r>
            <a:r>
              <a:rPr lang="en-GB" sz="1600" dirty="0" err="1"/>
              <a:t>essendo</a:t>
            </a:r>
            <a:r>
              <a:rPr lang="en-GB" sz="1600" dirty="0"/>
              <a:t> </a:t>
            </a:r>
            <a:r>
              <a:rPr lang="en-GB" sz="1600" dirty="0" err="1"/>
              <a:t>convinti</a:t>
            </a:r>
            <a:r>
              <a:rPr lang="en-GB" sz="16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il </a:t>
            </a:r>
            <a:r>
              <a:rPr lang="en-GB" sz="1600" dirty="0" err="1"/>
              <a:t>problema</a:t>
            </a:r>
            <a:r>
              <a:rPr lang="en-GB" sz="1600" dirty="0"/>
              <a:t> </a:t>
            </a:r>
            <a:r>
              <a:rPr lang="en-GB" sz="1600" dirty="0" err="1"/>
              <a:t>sia</a:t>
            </a:r>
            <a:r>
              <a:rPr lang="en-GB" sz="1600" dirty="0"/>
              <a:t> di natura </a:t>
            </a:r>
            <a:r>
              <a:rPr lang="en-GB" sz="1600" dirty="0" err="1"/>
              <a:t>meccanica</a:t>
            </a:r>
            <a:r>
              <a:rPr lang="en-GB" sz="1600" dirty="0"/>
              <a:t> legato alle diverse </a:t>
            </a:r>
            <a:r>
              <a:rPr lang="en-GB" sz="1600" dirty="0" err="1"/>
              <a:t>contrazioni</a:t>
            </a:r>
            <a:r>
              <a:rPr lang="en-GB" sz="1600" dirty="0"/>
              <a:t> </a:t>
            </a:r>
            <a:r>
              <a:rPr lang="en-GB" sz="1600" dirty="0" err="1"/>
              <a:t>delle</a:t>
            </a:r>
            <a:r>
              <a:rPr lang="en-GB" sz="1600" dirty="0"/>
              <a:t> </a:t>
            </a:r>
            <a:r>
              <a:rPr lang="en-GB" sz="1600" dirty="0" err="1"/>
              <a:t>sezioni</a:t>
            </a:r>
            <a:r>
              <a:rPr lang="en-GB" sz="1600" dirty="0"/>
              <a:t> del </a:t>
            </a:r>
            <a:r>
              <a:rPr lang="en-GB" sz="1600" dirty="0" err="1"/>
              <a:t>materiale</a:t>
            </a:r>
            <a:r>
              <a:rPr lang="en-GB" sz="1600" dirty="0"/>
              <a:t> a </a:t>
            </a:r>
            <a:r>
              <a:rPr lang="en-GB" sz="1600" dirty="0" err="1"/>
              <a:t>bassa</a:t>
            </a:r>
            <a:r>
              <a:rPr lang="en-GB" sz="1600" dirty="0"/>
              <a:t> </a:t>
            </a:r>
            <a:r>
              <a:rPr lang="en-GB" sz="1600" dirty="0" err="1"/>
              <a:t>temperatura</a:t>
            </a:r>
            <a:r>
              <a:rPr lang="en-GB" sz="1600" dirty="0"/>
              <a:t>, </a:t>
            </a:r>
            <a:r>
              <a:rPr lang="en-GB" sz="1600" dirty="0" err="1"/>
              <a:t>creando</a:t>
            </a:r>
            <a:r>
              <a:rPr lang="en-GB" sz="1600" dirty="0"/>
              <a:t> </a:t>
            </a:r>
            <a:r>
              <a:rPr lang="en-GB" sz="1600" dirty="0" err="1"/>
              <a:t>spifferi</a:t>
            </a:r>
            <a:r>
              <a:rPr lang="en-GB" sz="1600" dirty="0"/>
              <a:t> di </a:t>
            </a:r>
            <a:r>
              <a:rPr lang="en-GB" sz="1600" dirty="0" err="1"/>
              <a:t>perdita</a:t>
            </a:r>
            <a:r>
              <a:rPr lang="en-GB" sz="1600" dirty="0"/>
              <a:t> </a:t>
            </a:r>
            <a:r>
              <a:rPr lang="en-GB" sz="1600" dirty="0" err="1"/>
              <a:t>elettromagnetica</a:t>
            </a:r>
            <a:r>
              <a:rPr lang="en-GB" sz="16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/>
              <a:t>Un primo </a:t>
            </a:r>
            <a:r>
              <a:rPr lang="en-GB" sz="1600" dirty="0" err="1"/>
              <a:t>prototipo</a:t>
            </a:r>
            <a:r>
              <a:rPr lang="en-GB" sz="1600" dirty="0"/>
              <a:t> </a:t>
            </a:r>
            <a:r>
              <a:rPr lang="en-GB" sz="1600" dirty="0" err="1"/>
              <a:t>realizzato</a:t>
            </a:r>
            <a:r>
              <a:rPr lang="en-GB" sz="1600" dirty="0"/>
              <a:t> in Nylon con la </a:t>
            </a:r>
            <a:r>
              <a:rPr lang="en-GB" sz="1600" dirty="0" err="1"/>
              <a:t>stampante</a:t>
            </a:r>
            <a:r>
              <a:rPr lang="en-GB" sz="1600" dirty="0"/>
              <a:t> 3D </a:t>
            </a:r>
            <a:r>
              <a:rPr lang="en-GB" sz="1600" dirty="0" err="1"/>
              <a:t>è</a:t>
            </a:r>
            <a:r>
              <a:rPr lang="en-GB" sz="1600" dirty="0"/>
              <a:t> </a:t>
            </a:r>
            <a:r>
              <a:rPr lang="en-GB" sz="1600" dirty="0" err="1"/>
              <a:t>già</a:t>
            </a:r>
            <a:r>
              <a:rPr lang="en-GB" sz="1600" dirty="0"/>
              <a:t> pronto per </a:t>
            </a:r>
            <a:r>
              <a:rPr lang="en-GB" sz="1600" dirty="0" err="1"/>
              <a:t>l’uso</a:t>
            </a:r>
            <a:r>
              <a:rPr lang="en-GB" sz="1600" dirty="0"/>
              <a:t> </a:t>
            </a:r>
            <a:r>
              <a:rPr lang="en-GB" sz="1600" dirty="0" err="1"/>
              <a:t>stiamo</a:t>
            </a:r>
            <a:r>
              <a:rPr lang="en-GB" sz="1600" dirty="0"/>
              <a:t> </a:t>
            </a:r>
            <a:r>
              <a:rPr lang="en-GB" sz="1600" dirty="0" err="1"/>
              <a:t>valutando</a:t>
            </a:r>
            <a:r>
              <a:rPr lang="en-GB" sz="1600" dirty="0"/>
              <a:t> se </a:t>
            </a:r>
            <a:r>
              <a:rPr lang="en-GB" sz="1600" dirty="0" err="1"/>
              <a:t>usare</a:t>
            </a:r>
            <a:r>
              <a:rPr lang="en-GB" sz="1600" dirty="0"/>
              <a:t> </a:t>
            </a:r>
            <a:r>
              <a:rPr lang="en-GB" sz="1600" dirty="0" err="1"/>
              <a:t>viti</a:t>
            </a:r>
            <a:r>
              <a:rPr lang="en-GB" sz="1600" dirty="0"/>
              <a:t> </a:t>
            </a:r>
            <a:r>
              <a:rPr lang="en-GB" sz="1600" dirty="0" err="1"/>
              <a:t>metalliche</a:t>
            </a:r>
            <a:r>
              <a:rPr lang="en-GB" sz="1600" dirty="0"/>
              <a:t> (Ottone) </a:t>
            </a:r>
            <a:r>
              <a:rPr lang="en-GB" sz="1600" dirty="0" err="1"/>
              <a:t>oppure</a:t>
            </a:r>
            <a:r>
              <a:rPr lang="en-GB" sz="1600" dirty="0"/>
              <a:t> in Nylon.</a:t>
            </a:r>
          </a:p>
          <a:p>
            <a:endParaRPr lang="en-GB" sz="16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GB" sz="1600" i="1" dirty="0"/>
              <a:t>A causa di </a:t>
            </a:r>
            <a:r>
              <a:rPr lang="en-GB" sz="1600" i="1" dirty="0" err="1"/>
              <a:t>questo</a:t>
            </a:r>
            <a:r>
              <a:rPr lang="en-GB" sz="1600" i="1" dirty="0"/>
              <a:t> </a:t>
            </a:r>
            <a:r>
              <a:rPr lang="en-GB" sz="1600" i="1" dirty="0" err="1"/>
              <a:t>serraggio</a:t>
            </a:r>
            <a:r>
              <a:rPr lang="en-GB" sz="1600" i="1" dirty="0"/>
              <a:t> non </a:t>
            </a:r>
            <a:r>
              <a:rPr lang="en-GB" sz="1600" i="1" dirty="0" err="1"/>
              <a:t>sarà</a:t>
            </a:r>
            <a:r>
              <a:rPr lang="en-GB" sz="1600" i="1" dirty="0"/>
              <a:t> </a:t>
            </a:r>
            <a:r>
              <a:rPr lang="en-GB" sz="1600" i="1" dirty="0" err="1"/>
              <a:t>più</a:t>
            </a:r>
            <a:r>
              <a:rPr lang="en-GB" sz="1600" i="1" dirty="0"/>
              <a:t> possible </a:t>
            </a:r>
            <a:r>
              <a:rPr lang="en-GB" sz="1600" i="1" dirty="0" err="1"/>
              <a:t>utilizzare</a:t>
            </a:r>
            <a:r>
              <a:rPr lang="en-GB" sz="1600" i="1" dirty="0"/>
              <a:t> il </a:t>
            </a:r>
            <a:r>
              <a:rPr lang="en-GB" sz="1600" i="1" dirty="0" err="1"/>
              <a:t>criostato</a:t>
            </a:r>
            <a:r>
              <a:rPr lang="en-GB" sz="1600" i="1" dirty="0"/>
              <a:t> a </a:t>
            </a:r>
            <a:r>
              <a:rPr lang="en-GB" sz="1600" i="1" dirty="0" err="1"/>
              <a:t>LHe</a:t>
            </a:r>
            <a:r>
              <a:rPr lang="en-GB" sz="1600" i="1" dirty="0"/>
              <a:t> e </a:t>
            </a:r>
            <a:r>
              <a:rPr lang="en-GB" sz="1600" i="1" dirty="0" err="1"/>
              <a:t>questo</a:t>
            </a:r>
            <a:r>
              <a:rPr lang="en-GB" sz="1600" i="1" dirty="0"/>
              <a:t> </a:t>
            </a:r>
            <a:r>
              <a:rPr lang="en-GB" sz="1600" i="1" dirty="0" err="1"/>
              <a:t>potrebbe</a:t>
            </a:r>
            <a:r>
              <a:rPr lang="en-GB" sz="1600" i="1" dirty="0"/>
              <a:t> </a:t>
            </a:r>
            <a:r>
              <a:rPr lang="en-GB" sz="1600" i="1" dirty="0" err="1"/>
              <a:t>causare</a:t>
            </a:r>
            <a:r>
              <a:rPr lang="en-GB" sz="1600" i="1" dirty="0"/>
              <a:t> un </a:t>
            </a:r>
            <a:r>
              <a:rPr lang="en-GB" sz="1600" i="1" dirty="0" err="1"/>
              <a:t>rallentamento</a:t>
            </a:r>
            <a:r>
              <a:rPr lang="en-GB" sz="1600" i="1" dirty="0"/>
              <a:t> </a:t>
            </a:r>
            <a:r>
              <a:rPr lang="en-GB" sz="1600" i="1" dirty="0" err="1"/>
              <a:t>dei</a:t>
            </a:r>
            <a:r>
              <a:rPr lang="en-GB" sz="1600" i="1" dirty="0"/>
              <a:t> test </a:t>
            </a:r>
            <a:r>
              <a:rPr lang="en-GB" sz="1600" i="1" dirty="0" err="1"/>
              <a:t>che</a:t>
            </a:r>
            <a:r>
              <a:rPr lang="en-GB" sz="1600" i="1" dirty="0"/>
              <a:t> </a:t>
            </a:r>
            <a:r>
              <a:rPr lang="en-GB" sz="1600" i="1" dirty="0" err="1"/>
              <a:t>saranno</a:t>
            </a:r>
            <a:r>
              <a:rPr lang="en-GB" sz="1600" i="1" dirty="0"/>
              <a:t> </a:t>
            </a:r>
            <a:r>
              <a:rPr lang="en-GB" sz="1600" i="1" dirty="0" err="1"/>
              <a:t>effettuati</a:t>
            </a:r>
            <a:r>
              <a:rPr lang="en-GB" sz="1600" i="1" dirty="0"/>
              <a:t> </a:t>
            </a:r>
            <a:r>
              <a:rPr lang="en-GB" sz="1600" i="1" dirty="0" err="1"/>
              <a:t>nel</a:t>
            </a:r>
            <a:r>
              <a:rPr lang="en-GB" sz="1600" i="1" dirty="0"/>
              <a:t> </a:t>
            </a:r>
            <a:r>
              <a:rPr lang="en-GB" sz="1600" i="1" dirty="0" err="1"/>
              <a:t>criostato</a:t>
            </a:r>
            <a:r>
              <a:rPr lang="en-GB" sz="1600" i="1" dirty="0"/>
              <a:t> a </a:t>
            </a:r>
            <a:r>
              <a:rPr lang="en-GB" sz="1600" i="1" dirty="0" err="1"/>
              <a:t>diluizione</a:t>
            </a:r>
            <a:r>
              <a:rPr lang="en-GB" sz="1600" i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7B853-0C30-788B-2638-724020B9C2D1}"/>
              </a:ext>
            </a:extLst>
          </p:cNvPr>
          <p:cNvSpPr txBox="1"/>
          <p:nvPr/>
        </p:nvSpPr>
        <p:spPr>
          <a:xfrm>
            <a:off x="2400025" y="108244"/>
            <a:ext cx="510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Attività</a:t>
            </a:r>
            <a:r>
              <a:rPr lang="en-GB" sz="2400" dirty="0"/>
              <a:t> </a:t>
            </a:r>
            <a:r>
              <a:rPr lang="en-GB" sz="2400" dirty="0" err="1"/>
              <a:t>SuperMAD</a:t>
            </a:r>
            <a:r>
              <a:rPr lang="en-GB" sz="2400" dirty="0"/>
              <a:t> LNF (Maggio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8A936-E0E2-8654-5DDC-3008DC05DF8D}"/>
              </a:ext>
            </a:extLst>
          </p:cNvPr>
          <p:cNvSpPr txBox="1"/>
          <p:nvPr/>
        </p:nvSpPr>
        <p:spPr>
          <a:xfrm>
            <a:off x="3233058" y="688340"/>
            <a:ext cx="328691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Summary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Simulation vs. </a:t>
            </a: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Misure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GB" sz="2000" b="1" dirty="0"/>
              <a:t>T= 300°K</a:t>
            </a:r>
          </a:p>
          <a:p>
            <a:r>
              <a:rPr lang="en-GB" dirty="0"/>
              <a:t>f=8.49 GHz 		Q=18600</a:t>
            </a:r>
          </a:p>
          <a:p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f</a:t>
            </a:r>
            <a:r>
              <a:rPr lang="en-GB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mis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=8.35 GHz  	</a:t>
            </a: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Q</a:t>
            </a:r>
            <a:r>
              <a:rPr lang="en-GB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mis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=18200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b="1" dirty="0"/>
              <a:t>T=4°K</a:t>
            </a:r>
          </a:p>
          <a:p>
            <a:r>
              <a:rPr lang="en-GB" dirty="0"/>
              <a:t>Q=90000</a:t>
            </a:r>
          </a:p>
          <a:p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f</a:t>
            </a:r>
            <a:r>
              <a:rPr lang="en-GB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mis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=8.38 GHz 	</a:t>
            </a:r>
            <a:r>
              <a:rPr lang="en-GB" dirty="0" err="1">
                <a:solidFill>
                  <a:srgbClr val="FF0000"/>
                </a:solidFill>
                <a:highlight>
                  <a:srgbClr val="FFFF00"/>
                </a:highlight>
              </a:rPr>
              <a:t>Q</a:t>
            </a:r>
            <a:r>
              <a:rPr lang="en-GB" baseline="-25000" dirty="0" err="1">
                <a:solidFill>
                  <a:srgbClr val="FF0000"/>
                </a:solidFill>
                <a:highlight>
                  <a:srgbClr val="FFFF00"/>
                </a:highlight>
              </a:rPr>
              <a:t>mis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=47000</a:t>
            </a:r>
          </a:p>
        </p:txBody>
      </p:sp>
      <p:pic>
        <p:nvPicPr>
          <p:cNvPr id="5" name="Picture 4" descr="A couple of white objects with gold screws&#10;&#10;Description automatically generated">
            <a:extLst>
              <a:ext uri="{FF2B5EF4-FFF2-40B4-BE49-F238E27FC236}">
                <a16:creationId xmlns:a16="http://schemas.microsoft.com/office/drawing/2014/main" id="{09AB24BA-39DA-3A3C-BC38-12B77E2A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04" y="3524925"/>
            <a:ext cx="1757768" cy="31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5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9E360-5F6D-2217-7174-03FD3439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1B8947-BDE3-B595-52E5-A544A5B5B7BE}"/>
              </a:ext>
            </a:extLst>
          </p:cNvPr>
          <p:cNvSpPr txBox="1"/>
          <p:nvPr/>
        </p:nvSpPr>
        <p:spPr>
          <a:xfrm>
            <a:off x="1118936" y="748463"/>
            <a:ext cx="272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Ulteriori</a:t>
            </a:r>
            <a:r>
              <a:rPr lang="en-GB" dirty="0"/>
              <a:t> </a:t>
            </a:r>
            <a:r>
              <a:rPr lang="en-GB" dirty="0" err="1"/>
              <a:t>programmi</a:t>
            </a:r>
            <a:r>
              <a:rPr lang="en-GB" dirty="0"/>
              <a:t>/news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2E5EE-1C91-B9A4-1615-9703EC7D5A76}"/>
              </a:ext>
            </a:extLst>
          </p:cNvPr>
          <p:cNvSpPr txBox="1"/>
          <p:nvPr/>
        </p:nvSpPr>
        <p:spPr>
          <a:xfrm>
            <a:off x="1118936" y="1261407"/>
            <a:ext cx="8410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Sono </a:t>
            </a:r>
            <a:r>
              <a:rPr lang="en-GB" dirty="0" err="1"/>
              <a:t>stati</a:t>
            </a:r>
            <a:r>
              <a:rPr lang="en-GB" dirty="0"/>
              <a:t> </a:t>
            </a:r>
            <a:r>
              <a:rPr lang="en-GB" dirty="0" err="1"/>
              <a:t>realizzati</a:t>
            </a:r>
            <a:r>
              <a:rPr lang="en-GB" dirty="0"/>
              <a:t> 4 </a:t>
            </a:r>
            <a:r>
              <a:rPr lang="en-GB" dirty="0" err="1"/>
              <a:t>ulteriori</a:t>
            </a:r>
            <a:r>
              <a:rPr lang="en-GB" dirty="0"/>
              <a:t> lati del </a:t>
            </a:r>
            <a:r>
              <a:rPr lang="en-GB" dirty="0" err="1"/>
              <a:t>decagono</a:t>
            </a:r>
            <a:r>
              <a:rPr lang="en-GB" dirty="0"/>
              <a:t> con lo </a:t>
            </a:r>
            <a:r>
              <a:rPr lang="en-GB" dirty="0" err="1"/>
              <a:t>scopo</a:t>
            </a:r>
            <a:r>
              <a:rPr lang="en-GB" dirty="0"/>
              <a:t> di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ricoperti</a:t>
            </a:r>
            <a:r>
              <a:rPr lang="en-GB" dirty="0"/>
              <a:t> da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superconduttivi</a:t>
            </a:r>
            <a:r>
              <a:rPr lang="en-GB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Uno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dato</a:t>
            </a:r>
            <a:r>
              <a:rPr lang="en-GB" dirty="0"/>
              <a:t> al </a:t>
            </a:r>
            <a:r>
              <a:rPr lang="en-GB" dirty="0" err="1"/>
              <a:t>gruppo</a:t>
            </a:r>
            <a:r>
              <a:rPr lang="en-GB" dirty="0"/>
              <a:t> Enea con </a:t>
            </a:r>
            <a:r>
              <a:rPr lang="en-GB" dirty="0" err="1"/>
              <a:t>l’idea</a:t>
            </a:r>
            <a:r>
              <a:rPr lang="en-GB" dirty="0"/>
              <a:t> di </a:t>
            </a:r>
            <a:r>
              <a:rPr lang="en-GB" dirty="0" err="1"/>
              <a:t>usare</a:t>
            </a:r>
            <a:r>
              <a:rPr lang="en-GB" dirty="0"/>
              <a:t> Tape HTC.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Due </a:t>
            </a:r>
            <a:r>
              <a:rPr lang="en-GB" dirty="0" err="1"/>
              <a:t>saranno</a:t>
            </a:r>
            <a:r>
              <a:rPr lang="en-GB" dirty="0"/>
              <a:t> </a:t>
            </a:r>
            <a:r>
              <a:rPr lang="en-GB" dirty="0" err="1"/>
              <a:t>inviati</a:t>
            </a:r>
            <a:r>
              <a:rPr lang="en-GB" dirty="0"/>
              <a:t> a LNL per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ricoperti</a:t>
            </a:r>
            <a:r>
              <a:rPr lang="en-GB" dirty="0"/>
              <a:t> con </a:t>
            </a:r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lega</a:t>
            </a:r>
            <a:r>
              <a:rPr lang="en-GB" dirty="0"/>
              <a:t> di </a:t>
            </a:r>
            <a:r>
              <a:rPr lang="en-GB" dirty="0" err="1"/>
              <a:t>Niobio</a:t>
            </a:r>
            <a:r>
              <a:rPr lang="en-GB" dirty="0"/>
              <a:t> (</a:t>
            </a:r>
            <a:r>
              <a:rPr lang="en-GB" dirty="0" err="1"/>
              <a:t>NbTi</a:t>
            </a:r>
            <a:r>
              <a:rPr lang="en-GB" dirty="0"/>
              <a:t> o Nb</a:t>
            </a:r>
            <a:r>
              <a:rPr lang="en-GB" baseline="-25000" dirty="0"/>
              <a:t>3</a:t>
            </a:r>
            <a:r>
              <a:rPr lang="en-GB" dirty="0"/>
              <a:t>Sn)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E’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aperto</a:t>
            </a:r>
            <a:r>
              <a:rPr lang="en-GB" dirty="0"/>
              <a:t> un </a:t>
            </a:r>
            <a:r>
              <a:rPr lang="en-GB" dirty="0" err="1"/>
              <a:t>canale</a:t>
            </a:r>
            <a:r>
              <a:rPr lang="en-GB" dirty="0"/>
              <a:t> di </a:t>
            </a:r>
            <a:r>
              <a:rPr lang="en-GB" dirty="0" err="1"/>
              <a:t>collaborazione</a:t>
            </a:r>
            <a:r>
              <a:rPr lang="en-GB" dirty="0"/>
              <a:t> con il </a:t>
            </a:r>
            <a:r>
              <a:rPr lang="en-GB" dirty="0" err="1"/>
              <a:t>gruppo</a:t>
            </a:r>
            <a:r>
              <a:rPr lang="en-GB" dirty="0"/>
              <a:t> LASA (Giorgio </a:t>
            </a:r>
            <a:r>
              <a:rPr lang="en-GB" dirty="0" err="1"/>
              <a:t>Farnasier</a:t>
            </a:r>
            <a:r>
              <a:rPr lang="en-GB" dirty="0"/>
              <a:t> e Carlo Santini) per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dirty="0" err="1"/>
              <a:t>spezzoni</a:t>
            </a:r>
            <a:r>
              <a:rPr lang="en-GB" dirty="0"/>
              <a:t> di tape 12mm di </a:t>
            </a:r>
            <a:r>
              <a:rPr lang="en-GB" dirty="0" err="1"/>
              <a:t>larghezza</a:t>
            </a:r>
            <a:r>
              <a:rPr lang="en-GB" dirty="0"/>
              <a:t> </a:t>
            </a:r>
            <a:r>
              <a:rPr lang="en-GB" dirty="0" err="1"/>
              <a:t>prodotti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Shanghai e 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altri</a:t>
            </a:r>
            <a:r>
              <a:rPr lang="en-GB" dirty="0"/>
              <a:t> </a:t>
            </a:r>
            <a:r>
              <a:rPr lang="en-GB" dirty="0" err="1"/>
              <a:t>produttori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4BF71-1F78-E7CF-16B9-393AA23E09D0}"/>
              </a:ext>
            </a:extLst>
          </p:cNvPr>
          <p:cNvSpPr txBox="1"/>
          <p:nvPr/>
        </p:nvSpPr>
        <p:spPr>
          <a:xfrm>
            <a:off x="2426637" y="215316"/>
            <a:ext cx="510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Attività</a:t>
            </a:r>
            <a:r>
              <a:rPr lang="en-GB" sz="2400" dirty="0"/>
              <a:t> </a:t>
            </a:r>
            <a:r>
              <a:rPr lang="en-GB" sz="2400" dirty="0" err="1"/>
              <a:t>SuperMAD</a:t>
            </a:r>
            <a:r>
              <a:rPr lang="en-GB" sz="2400" dirty="0"/>
              <a:t> LNF (Maggio 2025)</a:t>
            </a:r>
          </a:p>
        </p:txBody>
      </p:sp>
    </p:spTree>
    <p:extLst>
      <p:ext uri="{BB962C8B-B14F-4D97-AF65-F5344CB8AC3E}">
        <p14:creationId xmlns:p14="http://schemas.microsoft.com/office/powerpoint/2010/main" val="75937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423</Words>
  <Application>Microsoft Macintosh PowerPoint</Application>
  <PresentationFormat>A4 Paper (210x297 mm)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Maccarrone</dc:creator>
  <cp:lastModifiedBy>Daniele Di Gioacchino</cp:lastModifiedBy>
  <cp:revision>14</cp:revision>
  <cp:lastPrinted>2025-05-13T08:47:54Z</cp:lastPrinted>
  <dcterms:created xsi:type="dcterms:W3CDTF">2025-05-12T09:25:47Z</dcterms:created>
  <dcterms:modified xsi:type="dcterms:W3CDTF">2025-05-13T11:51:08Z</dcterms:modified>
</cp:coreProperties>
</file>