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915" r:id="rId3"/>
    <p:sldId id="917" r:id="rId4"/>
    <p:sldId id="566" r:id="rId5"/>
    <p:sldId id="564" r:id="rId6"/>
    <p:sldId id="788" r:id="rId7"/>
    <p:sldId id="568" r:id="rId8"/>
    <p:sldId id="306" r:id="rId9"/>
    <p:sldId id="327" r:id="rId10"/>
    <p:sldId id="333" r:id="rId11"/>
    <p:sldId id="918" r:id="rId12"/>
    <p:sldId id="926" r:id="rId13"/>
    <p:sldId id="340" r:id="rId14"/>
    <p:sldId id="908" r:id="rId15"/>
    <p:sldId id="344" r:id="rId16"/>
    <p:sldId id="278" r:id="rId17"/>
    <p:sldId id="630" r:id="rId18"/>
    <p:sldId id="910" r:id="rId19"/>
    <p:sldId id="919" r:id="rId20"/>
    <p:sldId id="920" r:id="rId21"/>
    <p:sldId id="921" r:id="rId22"/>
    <p:sldId id="923" r:id="rId23"/>
    <p:sldId id="914" r:id="rId24"/>
    <p:sldId id="924" r:id="rId25"/>
    <p:sldId id="913" r:id="rId26"/>
    <p:sldId id="622" r:id="rId27"/>
    <p:sldId id="321" r:id="rId28"/>
    <p:sldId id="916" r:id="rId29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008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8" autoAdjust="0"/>
    <p:restoredTop sz="95201" autoAdjust="0"/>
  </p:normalViewPr>
  <p:slideViewPr>
    <p:cSldViewPr snapToGrid="0" snapToObjects="1">
      <p:cViewPr varScale="1">
        <p:scale>
          <a:sx n="82" d="100"/>
          <a:sy n="82" d="100"/>
        </p:scale>
        <p:origin x="81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51A47-8BF2-4B65-8375-372D160D0D7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6EAD5-6BC5-4C2F-87C2-FFD54A65A7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1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7730EA1-7485-43A3-AAF7-8A57291BEAF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E915AA-5741-4A46-BF82-1BDF4902723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D70C7-A699-E987-7B25-CA75D9F86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13C194-7653-BA54-24D7-E43E29BA9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09713-325C-4C4B-A519-F748C19A5B3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CB131518-C6FA-EB94-35EB-5D46F3CA82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6AD29FBD-A1ED-385A-E15F-EF4A69E89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452BB0-D785-C5C9-173B-23C211543B4E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1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FBA039-16C9-650D-3088-16C66BF93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65460-7D1F-402C-B742-30B97907DF8A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83E8AEEF-00E3-B223-7571-1AD0A274E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79C7BE03-C5BA-7A1F-EB21-C0CF005EA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9D4F29F-2C64-4B6D-15A1-7E66CED2A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9B998-5C2F-482D-B9E3-257CE2607964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C8936B8F-DF09-3BF3-B936-F2B8171AA3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384249C3-08E9-6274-BB55-70A98EB40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D43762-CED0-34D6-3579-E31167CEE7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A8C64-56B6-42A0-AC16-E8662C007789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182AE5BA-C87C-0304-C39E-DE76A1161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EF4490D9-CDF2-49C0-61C0-20A5FD5F0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99B3B5-6C37-7B76-B36F-857C02292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D02CA-E23E-493F-A7B9-7D4AF7868600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24258" name="Rectangle 2">
            <a:extLst>
              <a:ext uri="{FF2B5EF4-FFF2-40B4-BE49-F238E27FC236}">
                <a16:creationId xmlns:a16="http://schemas.microsoft.com/office/drawing/2014/main" id="{E33414A3-7116-6D72-C8BB-4CD14B6069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B814AF1D-224F-E889-3254-CD69CF81B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45067-2446-AA15-D06C-00F4745B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9E0DA2-A9A4-0F86-16DF-D3AC44E7C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AAB73-2B24-4D45-AAA1-289916B4CBD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A4AA30DF-5A7D-BBF6-A4D2-A7E60D38E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062B4BDF-7D2B-2031-A77C-CDE931BF4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034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F1C9F3-FDBE-1764-6CAA-C2E0303D3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0200E-329F-4753-9554-F2DCF33DEF71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13E9F3A0-A4BF-C6E0-2C89-77A11DA762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A306D43E-E3C0-1280-EBA4-5851FC6AA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BADC3B6-36C8-2F80-D9C0-FD9932BC6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20928-C598-4CAC-9CB7-ADDD86592A68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E00219CA-1EEB-BC26-23D6-D8DC7D024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FD3AFA41-646B-2546-386C-0F1A5A71A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00C48D-DF0B-C162-531F-A5079D1EB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64448-D319-4C57-9EA9-B750F0BEBFA6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58BE4D7C-0033-A621-71EE-A1FF5200D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2522BCB-DC75-10B7-747B-F289C142B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0B338-6040-99FE-F074-3DE2046DB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60C3F4-99FB-EE1D-8092-E59BD780B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F81F7-2E37-4EE7-AC85-DE8237759AA9}" type="slidenum">
              <a:rPr lang="it-IT"/>
              <a:pPr/>
              <a:t>19</a:t>
            </a:fld>
            <a:endParaRPr lang="it-IT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67C1516-2F44-0F62-DC32-CC146D36D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A612B0-3F6C-0BD7-F92A-8B40EF4D1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61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29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45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4537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836613"/>
            <a:ext cx="5611284" cy="568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284" y="836613"/>
            <a:ext cx="5611283" cy="568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55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08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75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946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77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7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307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310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2185" y="57151"/>
            <a:ext cx="2855383" cy="6467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57151"/>
            <a:ext cx="8367184" cy="6467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1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5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75EF-51C1-4EFF-A7DD-3E2EBE883FD7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D4C8-6795-44FE-93AA-42BD498265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1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406400" y="765175"/>
            <a:ext cx="11480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57151"/>
            <a:ext cx="1142576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857251"/>
            <a:ext cx="1142576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29" name="Line 12"/>
          <p:cNvSpPr>
            <a:spLocks noChangeShapeType="1"/>
          </p:cNvSpPr>
          <p:nvPr/>
        </p:nvSpPr>
        <p:spPr bwMode="auto">
          <a:xfrm flipV="1">
            <a:off x="431801" y="6669088"/>
            <a:ext cx="297603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>
              <a:lnSpc>
                <a:spcPct val="100000"/>
              </a:lnSpc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 userDrawn="1"/>
        </p:nvSpPr>
        <p:spPr bwMode="auto">
          <a:xfrm>
            <a:off x="3407834" y="6583364"/>
            <a:ext cx="87841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Helvetica" pitchFamily="34" charset="0"/>
              </a:rPr>
              <a:t>Electron Beam Dynamics, L. Rivkin, CAS Introduction to Accelerator Physics, Santa Susanna</a:t>
            </a:r>
            <a:r>
              <a:rPr lang="en-US" sz="1200" baseline="0" dirty="0">
                <a:solidFill>
                  <a:schemeClr val="tx1"/>
                </a:solidFill>
                <a:latin typeface="Helvetica" pitchFamily="34" charset="0"/>
              </a:rPr>
              <a:t>, October 1</a:t>
            </a:r>
            <a:r>
              <a:rPr lang="en-US" sz="1200" dirty="0">
                <a:solidFill>
                  <a:schemeClr val="tx1"/>
                </a:solidFill>
                <a:latin typeface="Helvetica" pitchFamily="34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59132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FFCC"/>
          </a:solidFill>
          <a:latin typeface="Helvetic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FFCC"/>
          </a:solidFill>
          <a:latin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latin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latin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latin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latin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FFCC"/>
          </a:solidFill>
          <a:latin typeface="Helvetic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.jpe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0.emf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openxmlformats.org/officeDocument/2006/relationships/image" Target="../media/image6.jpe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54.png"/><Relationship Id="rId2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470.png"/><Relationship Id="rId7" Type="http://schemas.openxmlformats.org/officeDocument/2006/relationships/image" Target="../media/image760.png"/><Relationship Id="rId12" Type="http://schemas.openxmlformats.org/officeDocument/2006/relationships/image" Target="../media/image82.png"/><Relationship Id="rId2" Type="http://schemas.openxmlformats.org/officeDocument/2006/relationships/image" Target="../media/image710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0.png"/><Relationship Id="rId11" Type="http://schemas.openxmlformats.org/officeDocument/2006/relationships/image" Target="../media/image81.png"/><Relationship Id="rId15" Type="http://schemas.openxmlformats.org/officeDocument/2006/relationships/image" Target="../media/image6.jpeg"/><Relationship Id="rId10" Type="http://schemas.openxmlformats.org/officeDocument/2006/relationships/image" Target="../media/image80.png"/><Relationship Id="rId4" Type="http://schemas.openxmlformats.org/officeDocument/2006/relationships/image" Target="../media/image720.png"/><Relationship Id="rId9" Type="http://schemas.openxmlformats.org/officeDocument/2006/relationships/image" Target="../media/image69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54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6.jpe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76.wmf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8.png"/><Relationship Id="rId7" Type="http://schemas.openxmlformats.org/officeDocument/2006/relationships/image" Target="../media/image112.pn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5" Type="http://schemas.openxmlformats.org/officeDocument/2006/relationships/image" Target="../media/image76.png"/><Relationship Id="rId10" Type="http://schemas.openxmlformats.org/officeDocument/2006/relationships/image" Target="../media/image103.png"/><Relationship Id="rId4" Type="http://schemas.openxmlformats.org/officeDocument/2006/relationships/image" Target="../media/image77.png"/><Relationship Id="rId9" Type="http://schemas.openxmlformats.org/officeDocument/2006/relationships/image" Target="../media/image102.png"/><Relationship Id="rId1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4.jpeg"/><Relationship Id="rId4" Type="http://schemas.openxmlformats.org/officeDocument/2006/relationships/image" Target="../media/image2.jp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78.emf"/><Relationship Id="rId7" Type="http://schemas.openxmlformats.org/officeDocument/2006/relationships/image" Target="../media/image12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9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9.png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11" Type="http://schemas.openxmlformats.org/officeDocument/2006/relationships/image" Target="../media/image117.png"/><Relationship Id="rId5" Type="http://schemas.openxmlformats.org/officeDocument/2006/relationships/image" Target="../media/image132.png"/><Relationship Id="rId15" Type="http://schemas.openxmlformats.org/officeDocument/2006/relationships/image" Target="../media/image125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1.png"/><Relationship Id="rId7" Type="http://schemas.openxmlformats.org/officeDocument/2006/relationships/image" Target="../media/image15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g"/><Relationship Id="rId3" Type="http://schemas.openxmlformats.org/officeDocument/2006/relationships/image" Target="../media/image135.png"/><Relationship Id="rId7" Type="http://schemas.openxmlformats.org/officeDocument/2006/relationships/image" Target="../media/image161.png"/><Relationship Id="rId12" Type="http://schemas.openxmlformats.org/officeDocument/2006/relationships/image" Target="../media/image13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6.jpeg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image" Target="../media/image1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89.wmf"/><Relationship Id="rId7" Type="http://schemas.openxmlformats.org/officeDocument/2006/relationships/image" Target="../media/image14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jpeg"/><Relationship Id="rId4" Type="http://schemas.openxmlformats.org/officeDocument/2006/relationships/image" Target="../media/image141.png"/><Relationship Id="rId9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11.02932" TargetMode="External"/><Relationship Id="rId2" Type="http://schemas.openxmlformats.org/officeDocument/2006/relationships/hyperlink" Target="https://arxiv.org/abs/2103.1650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indico.cern.ch/event/532397/contributions/2170751/attachments/1349414/2036307/SRBasicsCAS16_LRivkin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png"/><Relationship Id="rId7" Type="http://schemas.openxmlformats.org/officeDocument/2006/relationships/image" Target="../media/image1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jpe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91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4AAD82-E4AE-6ABD-F6D4-6D155916E4E7}"/>
              </a:ext>
            </a:extLst>
          </p:cNvPr>
          <p:cNvSpPr txBox="1"/>
          <p:nvPr/>
        </p:nvSpPr>
        <p:spPr>
          <a:xfrm>
            <a:off x="2885704" y="1312223"/>
            <a:ext cx="58925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LONGITUDINAL DYNAMICS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756BC18-07E0-8C72-A4A9-7677316EB438}"/>
              </a:ext>
            </a:extLst>
          </p:cNvPr>
          <p:cNvSpPr txBox="1"/>
          <p:nvPr/>
        </p:nvSpPr>
        <p:spPr>
          <a:xfrm>
            <a:off x="3696907" y="4107110"/>
            <a:ext cx="4190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David Alesini</a:t>
            </a:r>
          </a:p>
          <a:p>
            <a:pPr algn="ctr"/>
            <a:r>
              <a:rPr lang="en-US" sz="2400" i="1" dirty="0"/>
              <a:t>(INFN-LNF, Frascati, Rome, Italy)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14A4333-B022-6F00-F3DF-B615FB113756}"/>
              </a:ext>
            </a:extLst>
          </p:cNvPr>
          <p:cNvSpPr/>
          <p:nvPr/>
        </p:nvSpPr>
        <p:spPr>
          <a:xfrm>
            <a:off x="6282047" y="1312223"/>
            <a:ext cx="2496232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4A1A01F-0F2F-07EE-F527-9205959AF92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530163" y="2020109"/>
            <a:ext cx="1732590" cy="93090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2DA6FF-E66F-0ED3-EB53-6E1486F2C09C}"/>
              </a:ext>
            </a:extLst>
          </p:cNvPr>
          <p:cNvSpPr txBox="1"/>
          <p:nvPr/>
        </p:nvSpPr>
        <p:spPr>
          <a:xfrm>
            <a:off x="8418815" y="2951018"/>
            <a:ext cx="29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How the particles moves and what are the forces acting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5D19CE7-BA92-CB2F-CD58-6811826B2ACF}"/>
              </a:ext>
            </a:extLst>
          </p:cNvPr>
          <p:cNvSpPr/>
          <p:nvPr/>
        </p:nvSpPr>
        <p:spPr>
          <a:xfrm>
            <a:off x="2885704" y="1304106"/>
            <a:ext cx="3307832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0CCBFA7-CFE9-4D36-7C93-8FD116D72EBB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 flipH="1">
            <a:off x="2020944" y="2011992"/>
            <a:ext cx="2518676" cy="93902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FB36116-62C8-14DE-9965-1386AEC0B9AD}"/>
              </a:ext>
            </a:extLst>
          </p:cNvPr>
          <p:cNvSpPr txBox="1"/>
          <p:nvPr/>
        </p:nvSpPr>
        <p:spPr>
          <a:xfrm>
            <a:off x="524495" y="2951018"/>
            <a:ext cx="29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Along the direction of the acceleration</a:t>
            </a:r>
          </a:p>
        </p:txBody>
      </p:sp>
      <p:pic>
        <p:nvPicPr>
          <p:cNvPr id="9" name="Immagine 8" descr="Immagine che contiene testo, schermata, Carattere, strumento&#10;&#10;Il contenuto generato dall'IA potrebbe non essere corretto.">
            <a:extLst>
              <a:ext uri="{FF2B5EF4-FFF2-40B4-BE49-F238E27FC236}">
                <a16:creationId xmlns:a16="http://schemas.microsoft.com/office/drawing/2014/main" id="{6BC51E72-6C66-FB37-5D5A-8380DB65D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15" y="5526478"/>
            <a:ext cx="8131253" cy="13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1">
                <a:extLst>
                  <a:ext uri="{FF2B5EF4-FFF2-40B4-BE49-F238E27FC236}">
                    <a16:creationId xmlns:a16="http://schemas.microsoft.com/office/drawing/2014/main" id="{3E0C8003-E564-9EAD-9DDD-365C4CA24E9B}"/>
                  </a:ext>
                </a:extLst>
              </p:cNvPr>
              <p:cNvSpPr txBox="1"/>
              <p:nvPr/>
            </p:nvSpPr>
            <p:spPr bwMode="auto">
              <a:xfrm>
                <a:off x="3493089" y="2231987"/>
                <a:ext cx="3654160" cy="6969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11">
                <a:extLst>
                  <a:ext uri="{FF2B5EF4-FFF2-40B4-BE49-F238E27FC236}">
                    <a16:creationId xmlns:a16="http://schemas.microsoft.com/office/drawing/2014/main" id="{3E0C8003-E564-9EAD-9DDD-365C4CA24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3089" y="2231987"/>
                <a:ext cx="3654160" cy="696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25227346-235B-C949-30CF-311CDD9A2598}"/>
              </a:ext>
            </a:extLst>
          </p:cNvPr>
          <p:cNvCxnSpPr>
            <a:cxnSpLocks/>
          </p:cNvCxnSpPr>
          <p:nvPr/>
        </p:nvCxnSpPr>
        <p:spPr>
          <a:xfrm flipH="1" flipV="1">
            <a:off x="4839201" y="2768742"/>
            <a:ext cx="910592" cy="2244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C85513-4403-8F9B-F54B-B3913C542ED6}"/>
              </a:ext>
            </a:extLst>
          </p:cNvPr>
          <p:cNvSpPr txBox="1"/>
          <p:nvPr/>
        </p:nvSpPr>
        <p:spPr>
          <a:xfrm>
            <a:off x="5507369" y="2967451"/>
            <a:ext cx="303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Energy of the </a:t>
            </a:r>
            <a:r>
              <a:rPr lang="en-US" sz="1400" b="1" dirty="0"/>
              <a:t>synchronous particle </a:t>
            </a:r>
            <a:r>
              <a:rPr lang="en-US" sz="1400" dirty="0"/>
              <a:t>(immediately before the RF cavity)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FEAD4B2-CBB5-B46B-F4C9-3BBE566DCBD5}"/>
              </a:ext>
            </a:extLst>
          </p:cNvPr>
          <p:cNvCxnSpPr>
            <a:cxnSpLocks/>
          </p:cNvCxnSpPr>
          <p:nvPr/>
        </p:nvCxnSpPr>
        <p:spPr>
          <a:xfrm flipV="1">
            <a:off x="3925511" y="2848779"/>
            <a:ext cx="265690" cy="2570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E0AD1F-FF5D-BF4F-F8E6-DA1F58AE861E}"/>
              </a:ext>
            </a:extLst>
          </p:cNvPr>
          <p:cNvSpPr txBox="1"/>
          <p:nvPr/>
        </p:nvSpPr>
        <p:spPr>
          <a:xfrm>
            <a:off x="2741849" y="3020792"/>
            <a:ext cx="273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Energy of a </a:t>
            </a:r>
            <a:r>
              <a:rPr lang="en-US" sz="1400" b="1" dirty="0"/>
              <a:t>generic particle </a:t>
            </a:r>
            <a:r>
              <a:rPr lang="en-US" sz="1400" dirty="0"/>
              <a:t>(immediately before the RF cavity)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8D3EE4D-BD44-74DF-2E72-ECEB2471C4EC}"/>
              </a:ext>
            </a:extLst>
          </p:cNvPr>
          <p:cNvCxnSpPr>
            <a:cxnSpLocks/>
          </p:cNvCxnSpPr>
          <p:nvPr/>
        </p:nvCxnSpPr>
        <p:spPr>
          <a:xfrm flipH="1">
            <a:off x="6088078" y="2036930"/>
            <a:ext cx="938306" cy="3507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32F6D0-6D63-44CA-88E0-B4D270AD1922}"/>
              </a:ext>
            </a:extLst>
          </p:cNvPr>
          <p:cNvSpPr txBox="1"/>
          <p:nvPr/>
        </p:nvSpPr>
        <p:spPr>
          <a:xfrm>
            <a:off x="6088078" y="1553954"/>
            <a:ext cx="309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Arrival time (phase) of the </a:t>
            </a:r>
            <a:r>
              <a:rPr lang="en-US" sz="1400" b="1" dirty="0"/>
              <a:t>synchronous particle</a:t>
            </a:r>
            <a:r>
              <a:rPr lang="en-US" sz="1400" dirty="0"/>
              <a:t> at the RF cavity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FA9F0EF-1F3D-80D5-76BE-90174B1108E5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429555" y="2059996"/>
            <a:ext cx="1201646" cy="32770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2BC7FFE-C5DC-F015-8CA1-BC59AFCAD4E2}"/>
              </a:ext>
            </a:extLst>
          </p:cNvPr>
          <p:cNvSpPr txBox="1"/>
          <p:nvPr/>
        </p:nvSpPr>
        <p:spPr>
          <a:xfrm>
            <a:off x="3132358" y="1536776"/>
            <a:ext cx="259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Arrival time (phase) of a </a:t>
            </a:r>
            <a:r>
              <a:rPr lang="en-US" sz="1400" b="1" dirty="0"/>
              <a:t>generic particle </a:t>
            </a:r>
            <a:r>
              <a:rPr lang="en-US" sz="1400" dirty="0"/>
              <a:t>at the RF cavity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DBEA9FC-B432-B4B8-008B-0983A65A68E5}"/>
              </a:ext>
            </a:extLst>
          </p:cNvPr>
          <p:cNvCxnSpPr>
            <a:stCxn id="11" idx="2"/>
          </p:cNvCxnSpPr>
          <p:nvPr/>
        </p:nvCxnSpPr>
        <p:spPr>
          <a:xfrm flipH="1">
            <a:off x="4339987" y="2059996"/>
            <a:ext cx="89568" cy="3078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26FC789-D562-48C5-D434-90D344177D1C}"/>
              </a:ext>
            </a:extLst>
          </p:cNvPr>
          <p:cNvCxnSpPr/>
          <p:nvPr/>
        </p:nvCxnSpPr>
        <p:spPr>
          <a:xfrm flipH="1">
            <a:off x="4700037" y="2036930"/>
            <a:ext cx="2353769" cy="3309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>
            <a:extLst>
              <a:ext uri="{FF2B5EF4-FFF2-40B4-BE49-F238E27FC236}">
                <a16:creationId xmlns:a16="http://schemas.microsoft.com/office/drawing/2014/main" id="{8B02F0FC-9A42-9930-F6A5-B77E9FB7F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22" y="589171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 indent="-3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60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83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06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1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750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32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9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1600" dirty="0">
                <a:latin typeface="+mn-lt"/>
              </a:rPr>
              <a:t>The longitudinal dynamics (position and energy evolution) of a </a:t>
            </a:r>
            <a:r>
              <a:rPr lang="en-US" sz="1600" b="1" dirty="0">
                <a:latin typeface="+mn-lt"/>
              </a:rPr>
              <a:t>non-synchronous particle </a:t>
            </a:r>
            <a:r>
              <a:rPr lang="en-US" sz="1600" dirty="0">
                <a:latin typeface="+mn-lt"/>
              </a:rPr>
              <a:t>(“close” in position and energy to the synchronous particle) can be described using the following quantities calculated at the cavity position which describe the generic particle </a:t>
            </a:r>
            <a:r>
              <a:rPr lang="en-US" sz="1600" b="1" dirty="0">
                <a:highlight>
                  <a:srgbClr val="FFFF00"/>
                </a:highlight>
                <a:latin typeface="+mn-lt"/>
              </a:rPr>
              <a:t>phase</a:t>
            </a:r>
            <a:r>
              <a:rPr lang="en-US" sz="1600" dirty="0">
                <a:latin typeface="+mn-lt"/>
              </a:rPr>
              <a:t> (time of arrival) and </a:t>
            </a:r>
            <a:r>
              <a:rPr lang="en-US" sz="1600" b="1" dirty="0">
                <a:highlight>
                  <a:srgbClr val="FFFF00"/>
                </a:highlight>
                <a:latin typeface="+mn-lt"/>
              </a:rPr>
              <a:t>energy</a:t>
            </a:r>
            <a:r>
              <a:rPr lang="en-US" sz="1600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sz="1600" b="1" dirty="0">
                <a:highlight>
                  <a:srgbClr val="FFFF00"/>
                </a:highlight>
                <a:latin typeface="+mn-lt"/>
              </a:rPr>
              <a:t>with respect to the synchronous particle</a:t>
            </a:r>
            <a:r>
              <a:rPr lang="en-US" sz="1600" dirty="0">
                <a:latin typeface="+mn-lt"/>
              </a:rPr>
              <a:t>:</a:t>
            </a:r>
            <a:endParaRPr lang="it-IT" altLang="it-IT" sz="1600" dirty="0">
              <a:latin typeface="+mn-lt"/>
            </a:endParaRPr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5E9B185B-DC95-466D-686F-2EEF30AB3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457" y="5125824"/>
            <a:ext cx="42576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A9EA01AA-FD0C-6C02-EB01-316727B1F3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419" y="3612937"/>
            <a:ext cx="0" cy="203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55A6401-194C-A012-8894-E221A6DE435A}"/>
              </a:ext>
            </a:extLst>
          </p:cNvPr>
          <p:cNvSpPr>
            <a:spLocks/>
          </p:cNvSpPr>
          <p:nvPr/>
        </p:nvSpPr>
        <p:spPr bwMode="auto">
          <a:xfrm>
            <a:off x="702481" y="3830425"/>
            <a:ext cx="1852612" cy="12985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BF8934B3-8148-F722-D751-0F706195AD8C}"/>
              </a:ext>
            </a:extLst>
          </p:cNvPr>
          <p:cNvSpPr>
            <a:spLocks/>
          </p:cNvSpPr>
          <p:nvPr/>
        </p:nvSpPr>
        <p:spPr bwMode="auto">
          <a:xfrm flipV="1">
            <a:off x="2555094" y="5127413"/>
            <a:ext cx="1852613" cy="12985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891FF89-6AAD-8498-E773-7C8D5720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0843" y="4756171"/>
            <a:ext cx="614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time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BB2F2393-B586-51E7-28C2-F00238339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81" y="3285912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V</a:t>
            </a:r>
            <a:endParaRPr lang="en-US" altLang="it-IT" baseline="-25000" dirty="0"/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40761AF7-D340-B025-6A51-1A4ED41C5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1744" y="4292388"/>
            <a:ext cx="11113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638B496A-978A-5EAD-B8FE-2DD56ADC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43" y="511947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r>
              <a:rPr lang="en-US" altLang="it-IT" baseline="-25000"/>
              <a:t>s</a:t>
            </a: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5CD88A5F-BDF7-4ABB-3FB4-04D7A9EAE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0344" y="4019338"/>
            <a:ext cx="4763" cy="1120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573C1AF-4A0C-16FD-D286-5F3BBC85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743" y="5121062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endParaRPr lang="en-US" altLang="it-IT" baseline="-25000"/>
          </a:p>
        </p:txBody>
      </p:sp>
      <p:grpSp>
        <p:nvGrpSpPr>
          <p:cNvPr id="25" name="Group 29">
            <a:extLst>
              <a:ext uri="{FF2B5EF4-FFF2-40B4-BE49-F238E27FC236}">
                <a16:creationId xmlns:a16="http://schemas.microsoft.com/office/drawing/2014/main" id="{8259A077-34E5-0A93-2D16-B40F48517DDA}"/>
              </a:ext>
            </a:extLst>
          </p:cNvPr>
          <p:cNvGrpSpPr>
            <a:grpSpLocks/>
          </p:cNvGrpSpPr>
          <p:nvPr/>
        </p:nvGrpSpPr>
        <p:grpSpPr bwMode="auto">
          <a:xfrm>
            <a:off x="907269" y="5649700"/>
            <a:ext cx="733425" cy="42863"/>
            <a:chOff x="617" y="3256"/>
            <a:chExt cx="368" cy="0"/>
          </a:xfrm>
        </p:grpSpPr>
        <p:sp>
          <p:nvSpPr>
            <p:cNvPr id="26" name="Line 30">
              <a:extLst>
                <a:ext uri="{FF2B5EF4-FFF2-40B4-BE49-F238E27FC236}">
                  <a16:creationId xmlns:a16="http://schemas.microsoft.com/office/drawing/2014/main" id="{B60BCA2F-981D-D8BE-F1C0-42B3C7413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Line 31">
              <a:extLst>
                <a:ext uri="{FF2B5EF4-FFF2-40B4-BE49-F238E27FC236}">
                  <a16:creationId xmlns:a16="http://schemas.microsoft.com/office/drawing/2014/main" id="{98397AD1-58BB-18F7-6359-6B149898B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2">
                <a:extLst>
                  <a:ext uri="{FF2B5EF4-FFF2-40B4-BE49-F238E27FC236}">
                    <a16:creationId xmlns:a16="http://schemas.microsoft.com/office/drawing/2014/main" id="{478B5394-7EB6-CC16-46E1-A55BB4FC4C97}"/>
                  </a:ext>
                </a:extLst>
              </p:cNvPr>
              <p:cNvSpPr txBox="1"/>
              <p:nvPr/>
            </p:nvSpPr>
            <p:spPr bwMode="auto">
              <a:xfrm>
                <a:off x="1126410" y="5581336"/>
                <a:ext cx="310547" cy="358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8" name="Object 32">
                <a:extLst>
                  <a:ext uri="{FF2B5EF4-FFF2-40B4-BE49-F238E27FC236}">
                    <a16:creationId xmlns:a16="http://schemas.microsoft.com/office/drawing/2014/main" id="{478B5394-7EB6-CC16-46E1-A55BB4FC4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410" y="5581336"/>
                <a:ext cx="310547" cy="358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34">
            <a:extLst>
              <a:ext uri="{FF2B5EF4-FFF2-40B4-BE49-F238E27FC236}">
                <a16:creationId xmlns:a16="http://schemas.microsoft.com/office/drawing/2014/main" id="{858B873A-A613-1510-9C1E-08A04B02C0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5417" y="3511076"/>
            <a:ext cx="0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id="{C4D54A47-E757-A5C2-CCD7-99D509C724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5417" y="5449412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FCC26521-6376-7CCD-CA95-04D12CD2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373" y="3408959"/>
            <a:ext cx="824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Energy</a:t>
            </a: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2D530213-ED8B-4A49-7CCD-3919BC587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3067" y="5443063"/>
            <a:ext cx="585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turn</a:t>
            </a:r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972108A3-8CEC-966F-2B01-B71D1129F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5067" y="539385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n</a:t>
            </a:r>
          </a:p>
        </p:txBody>
      </p:sp>
      <p:sp>
        <p:nvSpPr>
          <p:cNvPr id="34" name="Line 39">
            <a:extLst>
              <a:ext uri="{FF2B5EF4-FFF2-40B4-BE49-F238E27FC236}">
                <a16:creationId xmlns:a16="http://schemas.microsoft.com/office/drawing/2014/main" id="{79348428-ED60-F592-212C-C237999B0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3831" y="4377851"/>
            <a:ext cx="1112837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40">
            <a:extLst>
              <a:ext uri="{FF2B5EF4-FFF2-40B4-BE49-F238E27FC236}">
                <a16:creationId xmlns:a16="http://schemas.microsoft.com/office/drawing/2014/main" id="{C82596E9-9108-5B74-837E-22B6FB51B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9231" y="3996850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C5717D4D-14AA-661D-F49F-C192FE8A8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855" y="3779362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E</a:t>
            </a:r>
            <a:endParaRPr lang="en-US" altLang="it-IT" baseline="-25000" dirty="0"/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3551F9C5-0E50-D822-1019-6BB3EA236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505" y="4187350"/>
            <a:ext cx="357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E</a:t>
            </a:r>
            <a:r>
              <a:rPr lang="en-US" altLang="it-IT" baseline="-25000"/>
              <a:t>s</a:t>
            </a:r>
          </a:p>
        </p:txBody>
      </p:sp>
      <p:sp>
        <p:nvSpPr>
          <p:cNvPr id="38" name="Line 43">
            <a:extLst>
              <a:ext uri="{FF2B5EF4-FFF2-40B4-BE49-F238E27FC236}">
                <a16:creationId xmlns:a16="http://schemas.microsoft.com/office/drawing/2014/main" id="{E24D5B30-FDE4-C7A6-12F6-6D4F7D39C4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93817" y="4004787"/>
            <a:ext cx="7938" cy="1430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Oval 44">
            <a:extLst>
              <a:ext uri="{FF2B5EF4-FFF2-40B4-BE49-F238E27FC236}">
                <a16:creationId xmlns:a16="http://schemas.microsoft.com/office/drawing/2014/main" id="{C4D1753F-FD15-9F3A-49A5-0E2227084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0317" y="3936525"/>
            <a:ext cx="122238" cy="131762"/>
          </a:xfrm>
          <a:prstGeom prst="ellipse">
            <a:avLst/>
          </a:prstGeom>
          <a:solidFill>
            <a:srgbClr val="00CC00"/>
          </a:solidFill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C469091A-64F7-75FB-129D-F275D78CF8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25418" y="3550762"/>
            <a:ext cx="2289175" cy="170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" name="Oval 46">
            <a:extLst>
              <a:ext uri="{FF2B5EF4-FFF2-40B4-BE49-F238E27FC236}">
                <a16:creationId xmlns:a16="http://schemas.microsoft.com/office/drawing/2014/main" id="{18210260-8A21-4E65-D7F6-0E94F50AB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8256" y="4311175"/>
            <a:ext cx="122237" cy="131762"/>
          </a:xfrm>
          <a:prstGeom prst="ellipse">
            <a:avLst/>
          </a:prstGeom>
          <a:solidFill>
            <a:srgbClr val="FF5F5F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2" name="Oval 47">
            <a:extLst>
              <a:ext uri="{FF2B5EF4-FFF2-40B4-BE49-F238E27FC236}">
                <a16:creationId xmlns:a16="http://schemas.microsoft.com/office/drawing/2014/main" id="{8BCF7B8F-A1B1-BD1B-E1D5-A1733D73F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7217" y="3890488"/>
            <a:ext cx="122238" cy="131763"/>
          </a:xfrm>
          <a:prstGeom prst="ellipse">
            <a:avLst/>
          </a:prstGeom>
          <a:solidFill>
            <a:srgbClr val="FF5F5F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" name="Text Box 48">
            <a:extLst>
              <a:ext uri="{FF2B5EF4-FFF2-40B4-BE49-F238E27FC236}">
                <a16:creationId xmlns:a16="http://schemas.microsoft.com/office/drawing/2014/main" id="{CB2B8F7A-14C6-4073-D706-FA13492A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1655" y="5403375"/>
            <a:ext cx="494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n-1</a:t>
            </a:r>
          </a:p>
        </p:txBody>
      </p:sp>
      <p:sp>
        <p:nvSpPr>
          <p:cNvPr id="44" name="Line 49">
            <a:extLst>
              <a:ext uri="{FF2B5EF4-FFF2-40B4-BE49-F238E27FC236}">
                <a16:creationId xmlns:a16="http://schemas.microsoft.com/office/drawing/2014/main" id="{2081F4DE-DB19-AB2E-FCFC-282E7A699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8192" y="4801713"/>
            <a:ext cx="0" cy="658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" name="Oval 50">
            <a:extLst>
              <a:ext uri="{FF2B5EF4-FFF2-40B4-BE49-F238E27FC236}">
                <a16:creationId xmlns:a16="http://schemas.microsoft.com/office/drawing/2014/main" id="{C49FEEDB-ADBF-8F91-7309-62E4C250D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692" y="4725513"/>
            <a:ext cx="122238" cy="131763"/>
          </a:xfrm>
          <a:prstGeom prst="ellipse">
            <a:avLst/>
          </a:prstGeom>
          <a:solidFill>
            <a:srgbClr val="FF5F5F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Line 51">
            <a:extLst>
              <a:ext uri="{FF2B5EF4-FFF2-40B4-BE49-F238E27FC236}">
                <a16:creationId xmlns:a16="http://schemas.microsoft.com/office/drawing/2014/main" id="{612D169D-4F7A-CC82-395A-11AF70B8F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98655" y="3982563"/>
            <a:ext cx="0" cy="1471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" name="Text Box 52">
            <a:extLst>
              <a:ext uri="{FF2B5EF4-FFF2-40B4-BE49-F238E27FC236}">
                <a16:creationId xmlns:a16="http://schemas.microsoft.com/office/drawing/2014/main" id="{B1B4714A-2824-1C35-C6A2-EC8A36C36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892" y="5412900"/>
            <a:ext cx="5389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n+1</a:t>
            </a:r>
          </a:p>
        </p:txBody>
      </p:sp>
      <p:grpSp>
        <p:nvGrpSpPr>
          <p:cNvPr id="48" name="Group 53">
            <a:extLst>
              <a:ext uri="{FF2B5EF4-FFF2-40B4-BE49-F238E27FC236}">
                <a16:creationId xmlns:a16="http://schemas.microsoft.com/office/drawing/2014/main" id="{CF678984-2538-B8A5-6369-6BAE64B97E0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36345" y="4218482"/>
            <a:ext cx="1181100" cy="50800"/>
            <a:chOff x="617" y="3256"/>
            <a:chExt cx="368" cy="0"/>
          </a:xfrm>
        </p:grpSpPr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8ABE2EDF-68AB-5C09-A204-A2E1699AB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936A129C-82E0-D8EA-84E0-131276060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51" name="Object 56">
            <a:extLst>
              <a:ext uri="{FF2B5EF4-FFF2-40B4-BE49-F238E27FC236}">
                <a16:creationId xmlns:a16="http://schemas.microsoft.com/office/drawing/2014/main" id="{AF0EFF20-4F14-2E2B-15D3-1AA263E96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261398"/>
              </p:ext>
            </p:extLst>
          </p:nvPr>
        </p:nvGraphicFramePr>
        <p:xfrm>
          <a:off x="7957020" y="4097833"/>
          <a:ext cx="242888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177208" name="Object 56">
                        <a:extLst>
                          <a:ext uri="{FF2B5EF4-FFF2-40B4-BE49-F238E27FC236}">
                            <a16:creationId xmlns:a16="http://schemas.microsoft.com/office/drawing/2014/main" id="{12F033A5-8A12-07B6-AD4E-099B03787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7020" y="4097833"/>
                        <a:ext cx="242888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7">
            <a:extLst>
              <a:ext uri="{FF2B5EF4-FFF2-40B4-BE49-F238E27FC236}">
                <a16:creationId xmlns:a16="http://schemas.microsoft.com/office/drawing/2014/main" id="{48F6BFEF-2D86-529E-31B4-68989AEF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243" y="4184437"/>
            <a:ext cx="122238" cy="131762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Oval 58">
            <a:extLst>
              <a:ext uri="{FF2B5EF4-FFF2-40B4-BE49-F238E27FC236}">
                <a16:creationId xmlns:a16="http://schemas.microsoft.com/office/drawing/2014/main" id="{9DB0660B-D3F0-B92A-CF22-094D3368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432" y="3887575"/>
            <a:ext cx="122237" cy="131763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Text Box 59">
            <a:extLst>
              <a:ext uri="{FF2B5EF4-FFF2-40B4-BE49-F238E27FC236}">
                <a16:creationId xmlns:a16="http://schemas.microsoft.com/office/drawing/2014/main" id="{2D09418F-0742-EE53-67EF-E080EE087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39" y="6008152"/>
            <a:ext cx="26210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it-IT" sz="1400" dirty="0">
                <a:sym typeface="Symbol" panose="05050102010706020507" pitchFamily="18" charset="2"/>
              </a:rPr>
              <a:t>&gt;0 means that </a:t>
            </a:r>
            <a:r>
              <a:rPr lang="it-IT" altLang="it-IT" sz="1400" dirty="0">
                <a:sym typeface="Symbol" panose="05050102010706020507" pitchFamily="18" charset="2"/>
              </a:rPr>
              <a:t>t</a:t>
            </a:r>
            <a:r>
              <a:rPr lang="it-IT" sz="1400" dirty="0"/>
              <a:t>he non-</a:t>
            </a:r>
            <a:r>
              <a:rPr lang="it-IT" sz="1400" dirty="0" err="1"/>
              <a:t>synchronous</a:t>
            </a:r>
            <a:r>
              <a:rPr lang="it-IT" sz="1400" dirty="0"/>
              <a:t> </a:t>
            </a:r>
            <a:r>
              <a:rPr lang="it-IT" sz="1400" dirty="0" err="1"/>
              <a:t>particle</a:t>
            </a:r>
            <a:r>
              <a:rPr lang="it-IT" sz="1400" dirty="0"/>
              <a:t> </a:t>
            </a:r>
            <a:r>
              <a:rPr lang="it-IT" sz="1400" dirty="0" err="1"/>
              <a:t>arrives</a:t>
            </a:r>
            <a:r>
              <a:rPr lang="it-IT" sz="1400" dirty="0"/>
              <a:t> </a:t>
            </a:r>
            <a:r>
              <a:rPr lang="it-IT" sz="1400" dirty="0" err="1"/>
              <a:t>later</a:t>
            </a:r>
            <a:r>
              <a:rPr lang="it-IT" sz="1400" dirty="0"/>
              <a:t> </a:t>
            </a:r>
            <a:r>
              <a:rPr lang="it-IT" sz="1400" dirty="0" err="1"/>
              <a:t>than</a:t>
            </a:r>
            <a:r>
              <a:rPr lang="it-IT" sz="1400" dirty="0"/>
              <a:t> the </a:t>
            </a:r>
            <a:r>
              <a:rPr lang="it-IT" sz="1400" dirty="0" err="1"/>
              <a:t>synchronous</a:t>
            </a:r>
            <a:r>
              <a:rPr lang="it-IT" sz="1400" dirty="0"/>
              <a:t> one.</a:t>
            </a:r>
            <a:endParaRPr lang="en-US" altLang="it-IT" sz="1400" dirty="0">
              <a:sym typeface="Symbol" panose="05050102010706020507" pitchFamily="18" charset="2"/>
            </a:endParaRPr>
          </a:p>
        </p:txBody>
      </p:sp>
      <p:sp>
        <p:nvSpPr>
          <p:cNvPr id="2" name="Text Box 68">
            <a:extLst>
              <a:ext uri="{FF2B5EF4-FFF2-40B4-BE49-F238E27FC236}">
                <a16:creationId xmlns:a16="http://schemas.microsoft.com/office/drawing/2014/main" id="{05BB4A2A-FB7C-74EF-D45F-741275212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2267" y="0"/>
            <a:ext cx="5603433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cap="all" dirty="0"/>
              <a:t>NON-SYNCHRONOUS PARTICLES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1D9689E-8612-FCDA-1DEB-BD43C8840620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sp>
        <p:nvSpPr>
          <p:cNvPr id="57" name="Text Box 59">
            <a:extLst>
              <a:ext uri="{FF2B5EF4-FFF2-40B4-BE49-F238E27FC236}">
                <a16:creationId xmlns:a16="http://schemas.microsoft.com/office/drawing/2014/main" id="{8DC9C1A5-F004-9CAA-0428-D8E508C44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290" y="3895828"/>
            <a:ext cx="26210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it-IT" sz="1400" dirty="0">
                <a:sym typeface="Symbol" panose="05050102010706020507" pitchFamily="18" charset="2"/>
              </a:rPr>
              <a:t>&gt;0 means that </a:t>
            </a:r>
            <a:r>
              <a:rPr lang="it-IT" altLang="it-IT" sz="1400" dirty="0">
                <a:sym typeface="Symbol" panose="05050102010706020507" pitchFamily="18" charset="2"/>
              </a:rPr>
              <a:t>t</a:t>
            </a:r>
            <a:r>
              <a:rPr lang="it-IT" sz="1400" dirty="0"/>
              <a:t>he non-</a:t>
            </a:r>
            <a:r>
              <a:rPr lang="it-IT" sz="1400" dirty="0" err="1"/>
              <a:t>synchronous</a:t>
            </a:r>
            <a:r>
              <a:rPr lang="it-IT" sz="1400" dirty="0"/>
              <a:t> </a:t>
            </a:r>
            <a:r>
              <a:rPr lang="it-IT" sz="1400" dirty="0" err="1"/>
              <a:t>particle</a:t>
            </a:r>
            <a:r>
              <a:rPr lang="it-IT" sz="1400" dirty="0"/>
              <a:t> </a:t>
            </a:r>
            <a:r>
              <a:rPr lang="it-IT" sz="1400" dirty="0" err="1"/>
              <a:t>has</a:t>
            </a:r>
            <a:r>
              <a:rPr lang="it-IT" sz="1400" dirty="0"/>
              <a:t> an energy </a:t>
            </a:r>
            <a:r>
              <a:rPr lang="it-IT" sz="1400" dirty="0" err="1"/>
              <a:t>larger</a:t>
            </a:r>
            <a:r>
              <a:rPr lang="it-IT" sz="1400" dirty="0"/>
              <a:t> </a:t>
            </a:r>
            <a:r>
              <a:rPr lang="it-IT" sz="1400" dirty="0" err="1"/>
              <a:t>than</a:t>
            </a:r>
            <a:r>
              <a:rPr lang="it-IT" sz="1400" dirty="0"/>
              <a:t> the </a:t>
            </a:r>
            <a:r>
              <a:rPr lang="it-IT" sz="1400" dirty="0" err="1"/>
              <a:t>synchronous</a:t>
            </a:r>
            <a:r>
              <a:rPr lang="it-IT" sz="1400" dirty="0"/>
              <a:t> one</a:t>
            </a:r>
            <a:endParaRPr lang="en-US" altLang="it-IT" sz="1400" dirty="0">
              <a:sym typeface="Symbol" panose="05050102010706020507" pitchFamily="18" charset="2"/>
            </a:endParaRPr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C2952B97-9EF9-4722-4E95-F78172887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93" y="1704464"/>
            <a:ext cx="1307841" cy="1581448"/>
          </a:xfrm>
          <a:prstGeom prst="rect">
            <a:avLst/>
          </a:prstGeom>
        </p:spPr>
      </p:pic>
      <p:pic>
        <p:nvPicPr>
          <p:cNvPr id="55" name="Immagine 54">
            <a:extLst>
              <a:ext uri="{FF2B5EF4-FFF2-40B4-BE49-F238E27FC236}">
                <a16:creationId xmlns:a16="http://schemas.microsoft.com/office/drawing/2014/main" id="{5D6A5809-B410-0592-E545-8AE32E658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9" grpId="0"/>
      <p:bldP spid="11" grpId="0"/>
      <p:bldP spid="19" grpId="0"/>
      <p:bldP spid="20" grpId="0"/>
      <p:bldP spid="22" grpId="0"/>
      <p:bldP spid="24" grpId="0"/>
      <p:bldP spid="28" grpId="0"/>
      <p:bldP spid="31" grpId="0"/>
      <p:bldP spid="32" grpId="0"/>
      <p:bldP spid="33" grpId="0"/>
      <p:bldP spid="36" grpId="0"/>
      <p:bldP spid="37" grpId="0"/>
      <p:bldP spid="43" grpId="0"/>
      <p:bldP spid="47" grpId="0"/>
      <p:bldP spid="54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AB164-EEE3-FCA2-544A-A9A43D6CA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Line 3">
            <a:extLst>
              <a:ext uri="{FF2B5EF4-FFF2-40B4-BE49-F238E27FC236}">
                <a16:creationId xmlns:a16="http://schemas.microsoft.com/office/drawing/2014/main" id="{78DF1735-FE4B-690C-567F-74C28141B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073" y="5543424"/>
            <a:ext cx="29892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04" name="Line 4">
            <a:extLst>
              <a:ext uri="{FF2B5EF4-FFF2-40B4-BE49-F238E27FC236}">
                <a16:creationId xmlns:a16="http://schemas.microsoft.com/office/drawing/2014/main" id="{E1668362-6313-A90F-5014-6B057E9A8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461" y="4489323"/>
            <a:ext cx="4763" cy="179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05" name="Freeform 5">
            <a:extLst>
              <a:ext uri="{FF2B5EF4-FFF2-40B4-BE49-F238E27FC236}">
                <a16:creationId xmlns:a16="http://schemas.microsoft.com/office/drawing/2014/main" id="{79FE13EE-6989-C3D6-5ACF-1FF956A3C3D8}"/>
              </a:ext>
            </a:extLst>
          </p:cNvPr>
          <p:cNvSpPr>
            <a:spLocks/>
          </p:cNvSpPr>
          <p:nvPr/>
        </p:nvSpPr>
        <p:spPr bwMode="auto">
          <a:xfrm>
            <a:off x="306461" y="4640136"/>
            <a:ext cx="1300163" cy="906462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06" name="Freeform 6">
            <a:extLst>
              <a:ext uri="{FF2B5EF4-FFF2-40B4-BE49-F238E27FC236}">
                <a16:creationId xmlns:a16="http://schemas.microsoft.com/office/drawing/2014/main" id="{B63B7D33-6424-950D-3E8F-27320C628417}"/>
              </a:ext>
            </a:extLst>
          </p:cNvPr>
          <p:cNvSpPr>
            <a:spLocks/>
          </p:cNvSpPr>
          <p:nvPr/>
        </p:nvSpPr>
        <p:spPr bwMode="auto">
          <a:xfrm flipV="1">
            <a:off x="1606623" y="5545012"/>
            <a:ext cx="1300162" cy="9048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07" name="Text Box 7">
            <a:extLst>
              <a:ext uri="{FF2B5EF4-FFF2-40B4-BE49-F238E27FC236}">
                <a16:creationId xmlns:a16="http://schemas.microsoft.com/office/drawing/2014/main" id="{DB85C3DA-2A7A-589A-C047-2F298AD05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99" y="5241798"/>
            <a:ext cx="5661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dirty="0"/>
              <a:t>time</a:t>
            </a:r>
          </a:p>
        </p:txBody>
      </p:sp>
      <p:sp>
        <p:nvSpPr>
          <p:cNvPr id="179208" name="Text Box 8">
            <a:extLst>
              <a:ext uri="{FF2B5EF4-FFF2-40B4-BE49-F238E27FC236}">
                <a16:creationId xmlns:a16="http://schemas.microsoft.com/office/drawing/2014/main" id="{7E15D84B-0B92-848E-B623-F892A84EC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10" y="4232149"/>
            <a:ext cx="407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 dirty="0"/>
              <a:t>V</a:t>
            </a:r>
            <a:r>
              <a:rPr lang="en-US" altLang="it-IT" sz="1400" baseline="-25000" dirty="0"/>
              <a:t>RF</a:t>
            </a:r>
          </a:p>
        </p:txBody>
      </p:sp>
      <p:sp>
        <p:nvSpPr>
          <p:cNvPr id="179209" name="Line 9">
            <a:extLst>
              <a:ext uri="{FF2B5EF4-FFF2-40B4-BE49-F238E27FC236}">
                <a16:creationId xmlns:a16="http://schemas.microsoft.com/office/drawing/2014/main" id="{BBA18267-A74D-F812-5289-0BAF22DB2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785" y="4962399"/>
            <a:ext cx="7938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10" name="Text Box 10">
            <a:extLst>
              <a:ext uri="{FF2B5EF4-FFF2-40B4-BE49-F238E27FC236}">
                <a16:creationId xmlns:a16="http://schemas.microsoft.com/office/drawing/2014/main" id="{9A7A3739-A459-F7E5-4B7E-88F9BD4D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60" y="5538661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r>
              <a:rPr lang="en-US" altLang="it-IT" baseline="-25000"/>
              <a:t>s</a:t>
            </a:r>
          </a:p>
        </p:txBody>
      </p:sp>
      <p:sp>
        <p:nvSpPr>
          <p:cNvPr id="179211" name="Line 11">
            <a:extLst>
              <a:ext uri="{FF2B5EF4-FFF2-40B4-BE49-F238E27FC236}">
                <a16:creationId xmlns:a16="http://schemas.microsoft.com/office/drawing/2014/main" id="{B6B28174-58FA-5531-8EC2-212428763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123" y="4771898"/>
            <a:ext cx="4762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12" name="Text Box 12">
            <a:extLst>
              <a:ext uri="{FF2B5EF4-FFF2-40B4-BE49-F238E27FC236}">
                <a16:creationId xmlns:a16="http://schemas.microsoft.com/office/drawing/2014/main" id="{2CA9DBA4-4813-55AB-CF56-2D41F396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923" y="5540248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endParaRPr lang="en-US" altLang="it-IT" baseline="-25000"/>
          </a:p>
        </p:txBody>
      </p:sp>
      <p:grpSp>
        <p:nvGrpSpPr>
          <p:cNvPr id="179213" name="Group 13">
            <a:extLst>
              <a:ext uri="{FF2B5EF4-FFF2-40B4-BE49-F238E27FC236}">
                <a16:creationId xmlns:a16="http://schemas.microsoft.com/office/drawing/2014/main" id="{9E86A43B-1F72-0611-CA65-0088ADE701B7}"/>
              </a:ext>
            </a:extLst>
          </p:cNvPr>
          <p:cNvGrpSpPr>
            <a:grpSpLocks/>
          </p:cNvGrpSpPr>
          <p:nvPr/>
        </p:nvGrpSpPr>
        <p:grpSpPr bwMode="auto">
          <a:xfrm>
            <a:off x="415999" y="5895849"/>
            <a:ext cx="644525" cy="42863"/>
            <a:chOff x="617" y="3256"/>
            <a:chExt cx="368" cy="0"/>
          </a:xfrm>
        </p:grpSpPr>
        <p:sp>
          <p:nvSpPr>
            <p:cNvPr id="179214" name="Line 14">
              <a:extLst>
                <a:ext uri="{FF2B5EF4-FFF2-40B4-BE49-F238E27FC236}">
                  <a16:creationId xmlns:a16="http://schemas.microsoft.com/office/drawing/2014/main" id="{4E11DF5F-CDCC-6FA1-D92C-E3AA90C09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9215" name="Line 15">
              <a:extLst>
                <a:ext uri="{FF2B5EF4-FFF2-40B4-BE49-F238E27FC236}">
                  <a16:creationId xmlns:a16="http://schemas.microsoft.com/office/drawing/2014/main" id="{BA560980-DD04-7684-25C3-DEA68E359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216" name="Object 16">
                <a:extLst>
                  <a:ext uri="{FF2B5EF4-FFF2-40B4-BE49-F238E27FC236}">
                    <a16:creationId xmlns:a16="http://schemas.microsoft.com/office/drawing/2014/main" id="{F997720D-EF9C-8DD1-C88E-CA3FC61AA90D}"/>
                  </a:ext>
                </a:extLst>
              </p:cNvPr>
              <p:cNvSpPr txBox="1"/>
              <p:nvPr/>
            </p:nvSpPr>
            <p:spPr bwMode="auto">
              <a:xfrm>
                <a:off x="611188" y="5942013"/>
                <a:ext cx="355600" cy="3857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9216" name="Object 16">
                <a:extLst>
                  <a:ext uri="{FF2B5EF4-FFF2-40B4-BE49-F238E27FC236}">
                    <a16:creationId xmlns:a16="http://schemas.microsoft.com/office/drawing/2014/main" id="{F997720D-EF9C-8DD1-C88E-CA3FC61A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8" y="5942013"/>
                <a:ext cx="355600" cy="38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217" name="Oval 17">
            <a:extLst>
              <a:ext uri="{FF2B5EF4-FFF2-40B4-BE49-F238E27FC236}">
                <a16:creationId xmlns:a16="http://schemas.microsoft.com/office/drawing/2014/main" id="{E20E15D2-C3B3-A5E9-E9E2-BCFF25BE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36" y="4887787"/>
            <a:ext cx="85725" cy="92075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18" name="Oval 18">
            <a:extLst>
              <a:ext uri="{FF2B5EF4-FFF2-40B4-BE49-F238E27FC236}">
                <a16:creationId xmlns:a16="http://schemas.microsoft.com/office/drawing/2014/main" id="{EC082584-EE37-5F7A-249A-5320C22B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61" y="4679824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19" name="Line 19">
            <a:extLst>
              <a:ext uri="{FF2B5EF4-FFF2-40B4-BE49-F238E27FC236}">
                <a16:creationId xmlns:a16="http://schemas.microsoft.com/office/drawing/2014/main" id="{086FC4D4-5696-820E-BEE4-7886729E93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3753" y="5503627"/>
            <a:ext cx="29892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20" name="Line 20">
            <a:extLst>
              <a:ext uri="{FF2B5EF4-FFF2-40B4-BE49-F238E27FC236}">
                <a16:creationId xmlns:a16="http://schemas.microsoft.com/office/drawing/2014/main" id="{792D6ADA-347C-22B7-9518-DEB02EAD4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6140" y="4449528"/>
            <a:ext cx="4762" cy="179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21" name="Freeform 21">
            <a:extLst>
              <a:ext uri="{FF2B5EF4-FFF2-40B4-BE49-F238E27FC236}">
                <a16:creationId xmlns:a16="http://schemas.microsoft.com/office/drawing/2014/main" id="{D5FA7C7E-D75C-5D18-D330-7B92571A2503}"/>
              </a:ext>
            </a:extLst>
          </p:cNvPr>
          <p:cNvSpPr>
            <a:spLocks/>
          </p:cNvSpPr>
          <p:nvPr/>
        </p:nvSpPr>
        <p:spPr bwMode="auto">
          <a:xfrm>
            <a:off x="3736140" y="4600340"/>
            <a:ext cx="1300162" cy="906463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22" name="Freeform 22">
            <a:extLst>
              <a:ext uri="{FF2B5EF4-FFF2-40B4-BE49-F238E27FC236}">
                <a16:creationId xmlns:a16="http://schemas.microsoft.com/office/drawing/2014/main" id="{158C8CE2-9C47-5ABB-757D-35B8CA861D9D}"/>
              </a:ext>
            </a:extLst>
          </p:cNvPr>
          <p:cNvSpPr>
            <a:spLocks/>
          </p:cNvSpPr>
          <p:nvPr/>
        </p:nvSpPr>
        <p:spPr bwMode="auto">
          <a:xfrm flipV="1">
            <a:off x="5036303" y="5505215"/>
            <a:ext cx="1300163" cy="9048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23" name="Text Box 23">
            <a:extLst>
              <a:ext uri="{FF2B5EF4-FFF2-40B4-BE49-F238E27FC236}">
                <a16:creationId xmlns:a16="http://schemas.microsoft.com/office/drawing/2014/main" id="{A0EF5809-9AB1-6D5D-0B1C-86DEE0EC9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78" y="5202003"/>
            <a:ext cx="5661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dirty="0"/>
              <a:t>time</a:t>
            </a:r>
          </a:p>
        </p:txBody>
      </p:sp>
      <p:sp>
        <p:nvSpPr>
          <p:cNvPr id="179224" name="Text Box 24">
            <a:extLst>
              <a:ext uri="{FF2B5EF4-FFF2-40B4-BE49-F238E27FC236}">
                <a16:creationId xmlns:a16="http://schemas.microsoft.com/office/drawing/2014/main" id="{16212992-E293-A7E0-8578-40185322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590" y="4192353"/>
            <a:ext cx="4074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400"/>
              <a:t>V</a:t>
            </a:r>
            <a:r>
              <a:rPr lang="en-US" altLang="it-IT" sz="1400" baseline="-25000"/>
              <a:t>RF</a:t>
            </a:r>
          </a:p>
        </p:txBody>
      </p:sp>
      <p:sp>
        <p:nvSpPr>
          <p:cNvPr id="179225" name="Line 25">
            <a:extLst>
              <a:ext uri="{FF2B5EF4-FFF2-40B4-BE49-F238E27FC236}">
                <a16:creationId xmlns:a16="http://schemas.microsoft.com/office/drawing/2014/main" id="{86BA6945-F036-4893-B60D-8710FBBA3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0466" y="4922603"/>
            <a:ext cx="793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26" name="Text Box 26">
            <a:extLst>
              <a:ext uri="{FF2B5EF4-FFF2-40B4-BE49-F238E27FC236}">
                <a16:creationId xmlns:a16="http://schemas.microsoft.com/office/drawing/2014/main" id="{15BD7C83-53AB-5C9E-3810-1CABCF74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640" y="549886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r>
              <a:rPr lang="en-US" altLang="it-IT" baseline="-25000"/>
              <a:t>s</a:t>
            </a:r>
          </a:p>
        </p:txBody>
      </p:sp>
      <p:sp>
        <p:nvSpPr>
          <p:cNvPr id="179227" name="Line 27">
            <a:extLst>
              <a:ext uri="{FF2B5EF4-FFF2-40B4-BE49-F238E27FC236}">
                <a16:creationId xmlns:a16="http://schemas.microsoft.com/office/drawing/2014/main" id="{B8BA1DF9-130D-BDF3-5026-25B0B6C9D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7302" y="4827353"/>
            <a:ext cx="12700" cy="693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28" name="Text Box 28">
            <a:extLst>
              <a:ext uri="{FF2B5EF4-FFF2-40B4-BE49-F238E27FC236}">
                <a16:creationId xmlns:a16="http://schemas.microsoft.com/office/drawing/2014/main" id="{4C178AFC-A61E-8A19-1234-2E660F656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602" y="5500452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endParaRPr lang="en-US" altLang="it-IT" baseline="-25000"/>
          </a:p>
        </p:txBody>
      </p:sp>
      <p:sp>
        <p:nvSpPr>
          <p:cNvPr id="179229" name="Line 29">
            <a:extLst>
              <a:ext uri="{FF2B5EF4-FFF2-40B4-BE49-F238E27FC236}">
                <a16:creationId xmlns:a16="http://schemas.microsoft.com/office/drawing/2014/main" id="{F93EB320-1BB0-16F4-7EFB-0536F9A9A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866" y="5856052"/>
            <a:ext cx="16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30" name="Line 30">
            <a:extLst>
              <a:ext uri="{FF2B5EF4-FFF2-40B4-BE49-F238E27FC236}">
                <a16:creationId xmlns:a16="http://schemas.microsoft.com/office/drawing/2014/main" id="{05F5F769-ED9B-D97F-6133-D9EC07CA23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0803" y="5856052"/>
            <a:ext cx="16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31" name="Object 31">
                <a:extLst>
                  <a:ext uri="{FF2B5EF4-FFF2-40B4-BE49-F238E27FC236}">
                    <a16:creationId xmlns:a16="http://schemas.microsoft.com/office/drawing/2014/main" id="{205C7291-F12B-A2FC-08DD-4FB2D3CAB5F2}"/>
                  </a:ext>
                </a:extLst>
              </p:cNvPr>
              <p:cNvSpPr txBox="1"/>
              <p:nvPr/>
            </p:nvSpPr>
            <p:spPr bwMode="auto">
              <a:xfrm>
                <a:off x="3967163" y="5902325"/>
                <a:ext cx="558184" cy="4254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9231" name="Object 31">
                <a:extLst>
                  <a:ext uri="{FF2B5EF4-FFF2-40B4-BE49-F238E27FC236}">
                    <a16:creationId xmlns:a16="http://schemas.microsoft.com/office/drawing/2014/main" id="{205C7291-F12B-A2FC-08DD-4FB2D3CAB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163" y="5902325"/>
                <a:ext cx="558184" cy="425450"/>
              </a:xfrm>
              <a:prstGeom prst="rect">
                <a:avLst/>
              </a:prstGeom>
              <a:blipFill>
                <a:blip r:embed="rId4"/>
                <a:stretch>
                  <a:fillRect r="-439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232" name="Oval 32">
            <a:extLst>
              <a:ext uri="{FF2B5EF4-FFF2-40B4-BE49-F238E27FC236}">
                <a16:creationId xmlns:a16="http://schemas.microsoft.com/office/drawing/2014/main" id="{5598FCBC-FDB6-3CEC-CF73-7265FB2A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016" y="4847990"/>
            <a:ext cx="85725" cy="92075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33" name="Oval 33">
            <a:extLst>
              <a:ext uri="{FF2B5EF4-FFF2-40B4-BE49-F238E27FC236}">
                <a16:creationId xmlns:a16="http://schemas.microsoft.com/office/drawing/2014/main" id="{802204F0-678A-102A-98C9-E7A0E3233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441" y="4735278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77" name="Text Box 77">
            <a:extLst>
              <a:ext uri="{FF2B5EF4-FFF2-40B4-BE49-F238E27FC236}">
                <a16:creationId xmlns:a16="http://schemas.microsoft.com/office/drawing/2014/main" id="{60F28B92-3E7D-DECC-21EF-CC3DEA32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235" y="4487736"/>
            <a:ext cx="760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turn n</a:t>
            </a:r>
          </a:p>
        </p:txBody>
      </p:sp>
      <p:sp>
        <p:nvSpPr>
          <p:cNvPr id="179278" name="Text Box 78">
            <a:extLst>
              <a:ext uri="{FF2B5EF4-FFF2-40B4-BE49-F238E27FC236}">
                <a16:creationId xmlns:a16="http://schemas.microsoft.com/office/drawing/2014/main" id="{0509F149-BA89-5AA6-8B4D-13768E379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540" y="4485425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turn n+1</a:t>
            </a:r>
          </a:p>
        </p:txBody>
      </p:sp>
      <p:sp>
        <p:nvSpPr>
          <p:cNvPr id="51" name="Line 53">
            <a:extLst>
              <a:ext uri="{FF2B5EF4-FFF2-40B4-BE49-F238E27FC236}">
                <a16:creationId xmlns:a16="http://schemas.microsoft.com/office/drawing/2014/main" id="{19E1F4AD-213F-9722-6034-CA02D4224B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11707" y="4817552"/>
            <a:ext cx="3175" cy="19437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54">
            <a:extLst>
              <a:ext uri="{FF2B5EF4-FFF2-40B4-BE49-F238E27FC236}">
                <a16:creationId xmlns:a16="http://schemas.microsoft.com/office/drawing/2014/main" id="{90A3B488-57F8-1638-4382-5EABB029A4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1995" y="6051040"/>
            <a:ext cx="3235325" cy="42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Oval 55">
            <a:extLst>
              <a:ext uri="{FF2B5EF4-FFF2-40B4-BE49-F238E27FC236}">
                <a16:creationId xmlns:a16="http://schemas.microsoft.com/office/drawing/2014/main" id="{12966220-4E6B-8293-EEE8-1F98F791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245" y="5325554"/>
            <a:ext cx="2319337" cy="1292024"/>
          </a:xfrm>
          <a:prstGeom prst="ellips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4" name="Line 56">
            <a:extLst>
              <a:ext uri="{FF2B5EF4-FFF2-40B4-BE49-F238E27FC236}">
                <a16:creationId xmlns:a16="http://schemas.microsoft.com/office/drawing/2014/main" id="{047A1CB6-C86B-5FFF-8946-3D460244F6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0469" y="5323965"/>
            <a:ext cx="385762" cy="106486"/>
          </a:xfrm>
          <a:prstGeom prst="line">
            <a:avLst/>
          </a:prstGeom>
          <a:noFill/>
          <a:ln w="22225">
            <a:solidFill>
              <a:srgbClr val="00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55" name="Object 57">
            <a:extLst>
              <a:ext uri="{FF2B5EF4-FFF2-40B4-BE49-F238E27FC236}">
                <a16:creationId xmlns:a16="http://schemas.microsoft.com/office/drawing/2014/main" id="{19067F29-F524-8101-4B75-061D75C45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524699"/>
              </p:ext>
            </p:extLst>
          </p:nvPr>
        </p:nvGraphicFramePr>
        <p:xfrm>
          <a:off x="11819844" y="6087552"/>
          <a:ext cx="615950" cy="36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39680" progId="Equation.3">
                  <p:embed/>
                </p:oleObj>
              </mc:Choice>
              <mc:Fallback>
                <p:oleObj name="Equation" r:id="rId5" imgW="114120" imgH="139680" progId="Equation.3">
                  <p:embed/>
                  <p:pic>
                    <p:nvPicPr>
                      <p:cNvPr id="55" name="Object 57">
                        <a:extLst>
                          <a:ext uri="{FF2B5EF4-FFF2-40B4-BE49-F238E27FC236}">
                            <a16:creationId xmlns:a16="http://schemas.microsoft.com/office/drawing/2014/main" id="{1D50A879-A0C3-BF42-66DC-89B0C5D615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9844" y="6087552"/>
                        <a:ext cx="615950" cy="367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8">
            <a:extLst>
              <a:ext uri="{FF2B5EF4-FFF2-40B4-BE49-F238E27FC236}">
                <a16:creationId xmlns:a16="http://schemas.microsoft.com/office/drawing/2014/main" id="{5B37F249-F895-4031-9139-1CC5FF67A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645885"/>
              </p:ext>
            </p:extLst>
          </p:nvPr>
        </p:nvGraphicFramePr>
        <p:xfrm>
          <a:off x="9716407" y="4608002"/>
          <a:ext cx="684213" cy="36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56" name="Object 58">
                        <a:extLst>
                          <a:ext uri="{FF2B5EF4-FFF2-40B4-BE49-F238E27FC236}">
                            <a16:creationId xmlns:a16="http://schemas.microsoft.com/office/drawing/2014/main" id="{E6834508-8241-598A-3B3F-979A552C9B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407" y="4608002"/>
                        <a:ext cx="684213" cy="367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val 59">
            <a:extLst>
              <a:ext uri="{FF2B5EF4-FFF2-40B4-BE49-F238E27FC236}">
                <a16:creationId xmlns:a16="http://schemas.microsoft.com/office/drawing/2014/main" id="{2082690D-3C95-1D7F-7A6B-9A0D35C36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2794" y="5974840"/>
            <a:ext cx="165100" cy="146241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" name="Oval 60">
            <a:extLst>
              <a:ext uri="{FF2B5EF4-FFF2-40B4-BE49-F238E27FC236}">
                <a16:creationId xmlns:a16="http://schemas.microsoft.com/office/drawing/2014/main" id="{A74D2A08-7916-2AAE-86C7-1E59618FE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8045" y="5941504"/>
            <a:ext cx="173037" cy="160438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9" name="Text Box 61">
            <a:extLst>
              <a:ext uri="{FF2B5EF4-FFF2-40B4-BE49-F238E27FC236}">
                <a16:creationId xmlns:a16="http://schemas.microsoft.com/office/drawing/2014/main" id="{841D7988-4C1C-CA96-6DAB-06981802B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059" y="6155913"/>
            <a:ext cx="996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200" dirty="0"/>
              <a:t>Synchronous particle</a:t>
            </a:r>
          </a:p>
        </p:txBody>
      </p:sp>
      <p:sp>
        <p:nvSpPr>
          <p:cNvPr id="60" name="Line 62">
            <a:extLst>
              <a:ext uri="{FF2B5EF4-FFF2-40B4-BE49-F238E27FC236}">
                <a16:creationId xmlns:a16="http://schemas.microsoft.com/office/drawing/2014/main" id="{9BECBC82-00A8-CA7E-CC51-37C3330BAB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34873" y="6087551"/>
            <a:ext cx="1714922" cy="3677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" name="Oval 63">
            <a:extLst>
              <a:ext uri="{FF2B5EF4-FFF2-40B4-BE49-F238E27FC236}">
                <a16:creationId xmlns:a16="http://schemas.microsoft.com/office/drawing/2014/main" id="{D4EC8CC2-D1BF-2D50-9239-9A144DAC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1631" y="5427152"/>
            <a:ext cx="165100" cy="14624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Oval 64">
            <a:extLst>
              <a:ext uri="{FF2B5EF4-FFF2-40B4-BE49-F238E27FC236}">
                <a16:creationId xmlns:a16="http://schemas.microsoft.com/office/drawing/2014/main" id="{7F5D2056-6B0B-CD47-B752-9DCF7946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331" y="5246177"/>
            <a:ext cx="165100" cy="146240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3" name="Text Box 65">
            <a:extLst>
              <a:ext uri="{FF2B5EF4-FFF2-40B4-BE49-F238E27FC236}">
                <a16:creationId xmlns:a16="http://schemas.microsoft.com/office/drawing/2014/main" id="{EED8E060-947A-C507-662A-959AEA38A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2644" y="562559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1</a:t>
            </a:r>
          </a:p>
        </p:txBody>
      </p:sp>
      <p:sp>
        <p:nvSpPr>
          <p:cNvPr id="179200" name="Text Box 66">
            <a:extLst>
              <a:ext uri="{FF2B5EF4-FFF2-40B4-BE49-F238E27FC236}">
                <a16:creationId xmlns:a16="http://schemas.microsoft.com/office/drawing/2014/main" id="{1D8D143A-F79A-8270-F1F3-219D00DBC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144" y="510489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2</a:t>
            </a:r>
          </a:p>
        </p:txBody>
      </p:sp>
      <p:sp>
        <p:nvSpPr>
          <p:cNvPr id="179201" name="Text Box 67">
            <a:extLst>
              <a:ext uri="{FF2B5EF4-FFF2-40B4-BE49-F238E27FC236}">
                <a16:creationId xmlns:a16="http://schemas.microsoft.com/office/drawing/2014/main" id="{5A6925A9-4011-B162-B657-3D90B07D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44" y="494772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82" name="Text Box 68">
                <a:extLst>
                  <a:ext uri="{FF2B5EF4-FFF2-40B4-BE49-F238E27FC236}">
                    <a16:creationId xmlns:a16="http://schemas.microsoft.com/office/drawing/2014/main" id="{F7CB5497-43BA-6528-4411-E089DE688F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1484" y="4162180"/>
                <a:ext cx="2339974" cy="1655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t-IT" sz="1400" dirty="0"/>
                  <a:t>The </a:t>
                </a:r>
                <a:r>
                  <a:rPr lang="it-IT" sz="1400" dirty="0" err="1"/>
                  <a:t>plane</a:t>
                </a:r>
                <a:r>
                  <a:rPr lang="it-IT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it-IT" sz="1400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it-I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400" dirty="0"/>
                  <a:t>is </a:t>
                </a:r>
                <a:r>
                  <a:rPr lang="it-IT" sz="1400" dirty="0" err="1"/>
                  <a:t>called</a:t>
                </a:r>
                <a:r>
                  <a:rPr lang="it-IT" sz="1400" dirty="0"/>
                  <a:t> the </a:t>
                </a:r>
                <a:r>
                  <a:rPr lang="it-IT" sz="1400" b="1" dirty="0" err="1"/>
                  <a:t>longitudinal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phase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space</a:t>
                </a:r>
                <a:r>
                  <a:rPr lang="it-IT" sz="1400" dirty="0"/>
                  <a:t>. A non-</a:t>
                </a:r>
                <a:r>
                  <a:rPr lang="it-IT" sz="1400" dirty="0" err="1"/>
                  <a:t>synchronous</a:t>
                </a:r>
                <a:r>
                  <a:rPr lang="it-IT" sz="1400" dirty="0"/>
                  <a:t> </a:t>
                </a:r>
                <a:r>
                  <a:rPr lang="it-IT" sz="1400" dirty="0" err="1"/>
                  <a:t>particle</a:t>
                </a:r>
                <a:r>
                  <a:rPr lang="it-IT" sz="1400" dirty="0"/>
                  <a:t> </a:t>
                </a:r>
                <a:r>
                  <a:rPr lang="it-IT" sz="1400" dirty="0" err="1"/>
                  <a:t>traces</a:t>
                </a:r>
                <a:r>
                  <a:rPr lang="it-IT" sz="1400" dirty="0"/>
                  <a:t> an </a:t>
                </a:r>
                <a:r>
                  <a:rPr lang="it-IT" sz="1400" b="1" dirty="0" err="1"/>
                  <a:t>ellipse</a:t>
                </a:r>
                <a:r>
                  <a:rPr lang="it-IT" sz="1400" dirty="0"/>
                  <a:t> in </a:t>
                </a:r>
                <a:r>
                  <a:rPr lang="it-IT" sz="1400" dirty="0" err="1"/>
                  <a:t>this</a:t>
                </a:r>
                <a:r>
                  <a:rPr lang="it-IT" sz="1400" dirty="0"/>
                  <a:t> </a:t>
                </a:r>
                <a:r>
                  <a:rPr lang="it-IT" sz="1400" dirty="0" err="1"/>
                  <a:t>plane</a:t>
                </a:r>
                <a:r>
                  <a:rPr lang="it-IT" sz="1400" dirty="0"/>
                  <a:t>, </a:t>
                </a:r>
                <a:r>
                  <a:rPr lang="it-IT" sz="1400" dirty="0" err="1"/>
                  <a:t>oscillating</a:t>
                </a:r>
                <a:r>
                  <a:rPr lang="it-IT" sz="1400" dirty="0"/>
                  <a:t> </a:t>
                </a:r>
                <a:r>
                  <a:rPr lang="it-IT" sz="1400" dirty="0" err="1"/>
                  <a:t>at</a:t>
                </a:r>
                <a:r>
                  <a:rPr lang="it-IT" sz="1400" dirty="0"/>
                  <a:t> a frequency </a:t>
                </a:r>
                <a:r>
                  <a:rPr lang="it-IT" sz="1400" dirty="0" err="1"/>
                  <a:t>equal</a:t>
                </a:r>
                <a:r>
                  <a:rPr lang="it-IT" sz="1400" dirty="0"/>
                  <a:t> to the </a:t>
                </a:r>
                <a:r>
                  <a:rPr lang="it-IT" sz="1400" b="1" dirty="0" err="1"/>
                  <a:t>synchrotron</a:t>
                </a:r>
                <a:r>
                  <a:rPr lang="it-IT" sz="1400" b="1" dirty="0"/>
                  <a:t> frequency</a:t>
                </a:r>
                <a:r>
                  <a:rPr lang="it-IT" sz="1400" dirty="0"/>
                  <a:t>.</a:t>
                </a:r>
                <a:endParaRPr lang="en-US" altLang="it-IT" sz="1400" dirty="0"/>
              </a:p>
            </p:txBody>
          </p:sp>
        </mc:Choice>
        <mc:Fallback xmlns="">
          <p:sp>
            <p:nvSpPr>
              <p:cNvPr id="179282" name="Text Box 68">
                <a:extLst>
                  <a:ext uri="{FF2B5EF4-FFF2-40B4-BE49-F238E27FC236}">
                    <a16:creationId xmlns:a16="http://schemas.microsoft.com/office/drawing/2014/main" id="{F7CB5497-43BA-6528-4411-E089DE688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1484" y="4162180"/>
                <a:ext cx="2339974" cy="1655646"/>
              </a:xfrm>
              <a:prstGeom prst="rect">
                <a:avLst/>
              </a:prstGeom>
              <a:blipFill>
                <a:blip r:embed="rId9"/>
                <a:stretch>
                  <a:fillRect l="-783" t="-738" r="-10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283" name="Text Box 68">
            <a:extLst>
              <a:ext uri="{FF2B5EF4-FFF2-40B4-BE49-F238E27FC236}">
                <a16:creationId xmlns:a16="http://schemas.microsoft.com/office/drawing/2014/main" id="{F0B53B6C-EB8B-BDD1-4FB4-D269327D5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81" y="-77765"/>
            <a:ext cx="9530228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cap="all" dirty="0"/>
              <a:t>SYNCHROTRON OSCILLATIONS: INTUITIVE APPROACH</a:t>
            </a:r>
          </a:p>
        </p:txBody>
      </p:sp>
      <p:sp>
        <p:nvSpPr>
          <p:cNvPr id="179235" name="CasellaDiTesto 179234">
            <a:extLst>
              <a:ext uri="{FF2B5EF4-FFF2-40B4-BE49-F238E27FC236}">
                <a16:creationId xmlns:a16="http://schemas.microsoft.com/office/drawing/2014/main" id="{54A7D0FE-7233-1B3E-E8DC-50EFBE19C247}"/>
              </a:ext>
            </a:extLst>
          </p:cNvPr>
          <p:cNvSpPr txBox="1"/>
          <p:nvPr/>
        </p:nvSpPr>
        <p:spPr>
          <a:xfrm>
            <a:off x="0" y="610336"/>
            <a:ext cx="82701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Consider a synchronous phase on the rising slope of the RF voltage and a </a:t>
            </a:r>
            <a:r>
              <a:rPr lang="en-US" sz="1600" b="1" dirty="0"/>
              <a:t>non-synchronous particle</a:t>
            </a:r>
            <a:r>
              <a:rPr lang="en-US" sz="1600" dirty="0"/>
              <a:t> entering the RF cavity </a:t>
            </a:r>
            <a:r>
              <a:rPr lang="en-US" sz="1600" b="1" dirty="0"/>
              <a:t>later than the synchronous particle</a:t>
            </a:r>
            <a:r>
              <a:rPr lang="en-US" sz="1600" dirty="0"/>
              <a:t>, but with the </a:t>
            </a:r>
            <a:r>
              <a:rPr lang="en-US" sz="1600" b="1" dirty="0"/>
              <a:t>same energy</a:t>
            </a:r>
            <a:r>
              <a:rPr lang="en-US" sz="1600" dirty="0"/>
              <a:t> at cavity entrance (turn 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particle experiences a </a:t>
            </a:r>
            <a:r>
              <a:rPr lang="en-US" sz="1600" b="1" dirty="0"/>
              <a:t>higher accelerating voltage</a:t>
            </a:r>
            <a:r>
              <a:rPr lang="en-US" sz="1600" dirty="0"/>
              <a:t> than the synchronous particle, gaining more velocity. On the </a:t>
            </a:r>
            <a:r>
              <a:rPr lang="en-US" sz="1600" b="1" dirty="0"/>
              <a:t>next turn</a:t>
            </a:r>
            <a:r>
              <a:rPr lang="en-US" sz="1600" dirty="0"/>
              <a:t>, it partially </a:t>
            </a:r>
            <a:r>
              <a:rPr lang="en-US" sz="1600" b="1" dirty="0"/>
              <a:t>recovers its lag</a:t>
            </a:r>
            <a:r>
              <a:rPr lang="en-US" sz="1600" dirty="0"/>
              <a:t> relative to the synchronous particle. (Conversely, a particle arriving </a:t>
            </a:r>
            <a:r>
              <a:rPr lang="en-US" sz="1600" b="1" dirty="0"/>
              <a:t>earlier</a:t>
            </a:r>
            <a:r>
              <a:rPr lang="en-US" sz="1600" dirty="0"/>
              <a:t> sees a </a:t>
            </a:r>
            <a:r>
              <a:rPr lang="en-US" sz="1600" b="1" dirty="0"/>
              <a:t>lower voltage</a:t>
            </a:r>
            <a:r>
              <a:rPr lang="en-US" sz="1600" dirty="0"/>
              <a:t> and falls slightly behind on the following turn).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Thus, </a:t>
            </a:r>
            <a:r>
              <a:rPr lang="en-US" sz="1600" b="1" dirty="0"/>
              <a:t>non-synchronous particles are progressively pulled toward the synchronous particle</a:t>
            </a:r>
            <a:r>
              <a:rPr lang="en-US" sz="1600" dirty="0"/>
              <a:t>. Due to overshooting when they reach the synchronous phase, they oscillate around it. This mechanism is known as the </a:t>
            </a:r>
            <a:r>
              <a:rPr lang="en-US" sz="1600" b="1" dirty="0"/>
              <a:t>principle of phase stability</a:t>
            </a:r>
            <a:r>
              <a:rPr lang="en-US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These oscillations are called </a:t>
            </a:r>
            <a:r>
              <a:rPr lang="en-US" sz="1600" b="1" dirty="0"/>
              <a:t>synchrotron oscillations</a:t>
            </a:r>
            <a:r>
              <a:rPr lang="en-US" sz="1600" dirty="0"/>
              <a:t>, and their frequency is the </a:t>
            </a:r>
            <a:r>
              <a:rPr lang="en-US" sz="1600" b="1" dirty="0"/>
              <a:t>synchrotron frequency</a:t>
            </a:r>
            <a:endParaRPr lang="en-US" sz="1600" dirty="0"/>
          </a:p>
        </p:txBody>
      </p:sp>
      <p:sp>
        <p:nvSpPr>
          <p:cNvPr id="179202" name="Line 2">
            <a:extLst>
              <a:ext uri="{FF2B5EF4-FFF2-40B4-BE49-F238E27FC236}">
                <a16:creationId xmlns:a16="http://schemas.microsoft.com/office/drawing/2014/main" id="{F324630B-97A8-ABC9-15D0-A8BDF5989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7707" y="2455995"/>
            <a:ext cx="11112" cy="1290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34" name="Freeform 3">
            <a:extLst>
              <a:ext uri="{FF2B5EF4-FFF2-40B4-BE49-F238E27FC236}">
                <a16:creationId xmlns:a16="http://schemas.microsoft.com/office/drawing/2014/main" id="{30B4F21A-F088-B4B4-E74B-5FFC2BAB1DCF}"/>
              </a:ext>
            </a:extLst>
          </p:cNvPr>
          <p:cNvSpPr>
            <a:spLocks/>
          </p:cNvSpPr>
          <p:nvPr/>
        </p:nvSpPr>
        <p:spPr bwMode="auto">
          <a:xfrm>
            <a:off x="8692469" y="2840170"/>
            <a:ext cx="1041400" cy="903287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 cap="flat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36" name="Freeform 4">
            <a:extLst>
              <a:ext uri="{FF2B5EF4-FFF2-40B4-BE49-F238E27FC236}">
                <a16:creationId xmlns:a16="http://schemas.microsoft.com/office/drawing/2014/main" id="{4C32CE31-0A0D-C22A-20F7-A6749B09950B}"/>
              </a:ext>
            </a:extLst>
          </p:cNvPr>
          <p:cNvSpPr>
            <a:spLocks/>
          </p:cNvSpPr>
          <p:nvPr/>
        </p:nvSpPr>
        <p:spPr bwMode="auto">
          <a:xfrm flipV="1">
            <a:off x="9733870" y="3767270"/>
            <a:ext cx="1038225" cy="903287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 cap="flat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37" name="Freeform 5">
            <a:extLst>
              <a:ext uri="{FF2B5EF4-FFF2-40B4-BE49-F238E27FC236}">
                <a16:creationId xmlns:a16="http://schemas.microsoft.com/office/drawing/2014/main" id="{357CAEA4-BB72-652E-485C-264C0FB8573A}"/>
              </a:ext>
            </a:extLst>
          </p:cNvPr>
          <p:cNvSpPr>
            <a:spLocks/>
          </p:cNvSpPr>
          <p:nvPr/>
        </p:nvSpPr>
        <p:spPr bwMode="auto">
          <a:xfrm>
            <a:off x="10776857" y="2863981"/>
            <a:ext cx="1041400" cy="903288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 cap="flat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38" name="Line 6">
            <a:extLst>
              <a:ext uri="{FF2B5EF4-FFF2-40B4-BE49-F238E27FC236}">
                <a16:creationId xmlns:a16="http://schemas.microsoft.com/office/drawing/2014/main" id="{EE4EEBDC-5143-350C-3E7F-E202058953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79769" y="3751394"/>
            <a:ext cx="3494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39" name="Text Box 7">
            <a:extLst>
              <a:ext uri="{FF2B5EF4-FFF2-40B4-BE49-F238E27FC236}">
                <a16:creationId xmlns:a16="http://schemas.microsoft.com/office/drawing/2014/main" id="{2B7402BF-B7AB-88BC-9586-6DC9D001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4812" y="3743457"/>
            <a:ext cx="585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turn</a:t>
            </a:r>
          </a:p>
        </p:txBody>
      </p:sp>
      <p:graphicFrame>
        <p:nvGraphicFramePr>
          <p:cNvPr id="179240" name="Object 8">
            <a:extLst>
              <a:ext uri="{FF2B5EF4-FFF2-40B4-BE49-F238E27FC236}">
                <a16:creationId xmlns:a16="http://schemas.microsoft.com/office/drawing/2014/main" id="{4527D3EA-F901-B8E0-4EC3-E63306769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17930"/>
              </p:ext>
            </p:extLst>
          </p:nvPr>
        </p:nvGraphicFramePr>
        <p:xfrm>
          <a:off x="8270195" y="2333757"/>
          <a:ext cx="6842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4527D3EA-F901-B8E0-4EC3-E63306769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195" y="2333757"/>
                        <a:ext cx="6842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41" name="Oval 9">
            <a:extLst>
              <a:ext uri="{FF2B5EF4-FFF2-40B4-BE49-F238E27FC236}">
                <a16:creationId xmlns:a16="http://schemas.microsoft.com/office/drawing/2014/main" id="{66B16243-BB90-D22C-EA58-FE70A136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1458" y="317195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2" name="Oval 10">
            <a:extLst>
              <a:ext uri="{FF2B5EF4-FFF2-40B4-BE49-F238E27FC236}">
                <a16:creationId xmlns:a16="http://schemas.microsoft.com/office/drawing/2014/main" id="{6ACEAB5C-531D-5819-5840-E914320A9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008" y="376250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3" name="Oval 11">
            <a:extLst>
              <a:ext uri="{FF2B5EF4-FFF2-40B4-BE49-F238E27FC236}">
                <a16:creationId xmlns:a16="http://schemas.microsoft.com/office/drawing/2014/main" id="{4A56FB5F-A5F7-C27D-DACF-FB9F2FE1C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970" y="4216532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4" name="Oval 12">
            <a:extLst>
              <a:ext uri="{FF2B5EF4-FFF2-40B4-BE49-F238E27FC236}">
                <a16:creationId xmlns:a16="http://schemas.microsoft.com/office/drawing/2014/main" id="{977A12C3-2285-691F-4F2B-59A0D556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120" y="460705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5" name="Oval 13">
            <a:extLst>
              <a:ext uri="{FF2B5EF4-FFF2-40B4-BE49-F238E27FC236}">
                <a16:creationId xmlns:a16="http://schemas.microsoft.com/office/drawing/2014/main" id="{1DEBC0B2-8232-F16F-7201-C1495995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520" y="4273682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6" name="Oval 14">
            <a:extLst>
              <a:ext uri="{FF2B5EF4-FFF2-40B4-BE49-F238E27FC236}">
                <a16:creationId xmlns:a16="http://schemas.microsoft.com/office/drawing/2014/main" id="{0EEB45C6-5A9E-A3A7-583F-1C559EDA3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3670" y="3862520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7" name="Oval 15">
            <a:extLst>
              <a:ext uri="{FF2B5EF4-FFF2-40B4-BE49-F238E27FC236}">
                <a16:creationId xmlns:a16="http://schemas.microsoft.com/office/drawing/2014/main" id="{1B78DC9D-7BEE-F6A6-05BB-A3E279FB8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7820" y="3411670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8" name="Oval 16">
            <a:extLst>
              <a:ext uri="{FF2B5EF4-FFF2-40B4-BE49-F238E27FC236}">
                <a16:creationId xmlns:a16="http://schemas.microsoft.com/office/drawing/2014/main" id="{1AD4E62D-D3AE-8C24-DC02-347D0774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158" y="304495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49" name="Oval 17">
            <a:extLst>
              <a:ext uri="{FF2B5EF4-FFF2-40B4-BE49-F238E27FC236}">
                <a16:creationId xmlns:a16="http://schemas.microsoft.com/office/drawing/2014/main" id="{AEA3164B-5AC2-7804-616D-BEDB264C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4558" y="2941770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50" name="Oval 18">
            <a:extLst>
              <a:ext uri="{FF2B5EF4-FFF2-40B4-BE49-F238E27FC236}">
                <a16:creationId xmlns:a16="http://schemas.microsoft.com/office/drawing/2014/main" id="{E82BFCCB-45B4-28B3-FDD8-85CF6F418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8708" y="3308482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51" name="Text Box 19">
            <a:extLst>
              <a:ext uri="{FF2B5EF4-FFF2-40B4-BE49-F238E27FC236}">
                <a16:creationId xmlns:a16="http://schemas.microsoft.com/office/drawing/2014/main" id="{A7BB8D73-E765-914C-4ABE-FD5D67FDB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007" y="371805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1</a:t>
            </a:r>
          </a:p>
        </p:txBody>
      </p:sp>
      <p:sp>
        <p:nvSpPr>
          <p:cNvPr id="179252" name="Text Box 20">
            <a:extLst>
              <a:ext uri="{FF2B5EF4-FFF2-40B4-BE49-F238E27FC236}">
                <a16:creationId xmlns:a16="http://schemas.microsoft.com/office/drawing/2014/main" id="{C9EB92DF-E53B-FE65-DEA1-E8AA7592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269" y="374028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2</a:t>
            </a:r>
          </a:p>
        </p:txBody>
      </p:sp>
      <p:sp>
        <p:nvSpPr>
          <p:cNvPr id="179253" name="Text Box 21">
            <a:extLst>
              <a:ext uri="{FF2B5EF4-FFF2-40B4-BE49-F238E27FC236}">
                <a16:creationId xmlns:a16="http://schemas.microsoft.com/office/drawing/2014/main" id="{17A204A3-E5BB-A787-6F95-E4F9298D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157" y="372916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3</a:t>
            </a:r>
          </a:p>
        </p:txBody>
      </p:sp>
      <p:sp>
        <p:nvSpPr>
          <p:cNvPr id="179254" name="Line 22">
            <a:extLst>
              <a:ext uri="{FF2B5EF4-FFF2-40B4-BE49-F238E27FC236}">
                <a16:creationId xmlns:a16="http://schemas.microsoft.com/office/drawing/2014/main" id="{D5610E92-BCDD-B658-C8A3-45DD48C39F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86144" y="3291020"/>
            <a:ext cx="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55" name="Line 23">
            <a:extLst>
              <a:ext uri="{FF2B5EF4-FFF2-40B4-BE49-F238E27FC236}">
                <a16:creationId xmlns:a16="http://schemas.microsoft.com/office/drawing/2014/main" id="{5B8F6957-AB4F-ACB5-908A-21715B3F1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9669" y="2863982"/>
            <a:ext cx="0" cy="885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56" name="Line 26">
            <a:extLst>
              <a:ext uri="{FF2B5EF4-FFF2-40B4-BE49-F238E27FC236}">
                <a16:creationId xmlns:a16="http://schemas.microsoft.com/office/drawing/2014/main" id="{6DE1C736-2E81-06A5-DA1B-60C60726CD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44846" y="641178"/>
            <a:ext cx="26987" cy="11455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57" name="Freeform 27">
            <a:extLst>
              <a:ext uri="{FF2B5EF4-FFF2-40B4-BE49-F238E27FC236}">
                <a16:creationId xmlns:a16="http://schemas.microsoft.com/office/drawing/2014/main" id="{D26D1E6E-84B9-C8AF-9243-A6E4FA9A524D}"/>
              </a:ext>
            </a:extLst>
          </p:cNvPr>
          <p:cNvSpPr>
            <a:spLocks/>
          </p:cNvSpPr>
          <p:nvPr/>
        </p:nvSpPr>
        <p:spPr bwMode="auto">
          <a:xfrm>
            <a:off x="8671833" y="901831"/>
            <a:ext cx="439737" cy="912812"/>
          </a:xfrm>
          <a:custGeom>
            <a:avLst/>
            <a:gdLst>
              <a:gd name="T0" fmla="*/ 0 w 277"/>
              <a:gd name="T1" fmla="*/ 0 h 575"/>
              <a:gd name="T2" fmla="*/ 123 w 277"/>
              <a:gd name="T3" fmla="*/ 224 h 575"/>
              <a:gd name="T4" fmla="*/ 277 w 277"/>
              <a:gd name="T5" fmla="*/ 575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7" h="575">
                <a:moveTo>
                  <a:pt x="0" y="0"/>
                </a:moveTo>
                <a:cubicBezTo>
                  <a:pt x="20" y="37"/>
                  <a:pt x="77" y="128"/>
                  <a:pt x="123" y="224"/>
                </a:cubicBezTo>
                <a:cubicBezTo>
                  <a:pt x="169" y="320"/>
                  <a:pt x="245" y="502"/>
                  <a:pt x="277" y="575"/>
                </a:cubicBezTo>
              </a:path>
            </a:pathLst>
          </a:custGeom>
          <a:noFill/>
          <a:ln w="25400" cap="flat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58" name="Freeform 28">
            <a:extLst>
              <a:ext uri="{FF2B5EF4-FFF2-40B4-BE49-F238E27FC236}">
                <a16:creationId xmlns:a16="http://schemas.microsoft.com/office/drawing/2014/main" id="{70B00731-32F0-94E3-FD2F-AD5620BF9BEE}"/>
              </a:ext>
            </a:extLst>
          </p:cNvPr>
          <p:cNvSpPr>
            <a:spLocks/>
          </p:cNvSpPr>
          <p:nvPr/>
        </p:nvSpPr>
        <p:spPr bwMode="auto">
          <a:xfrm flipV="1">
            <a:off x="9111570" y="1808293"/>
            <a:ext cx="1038225" cy="903288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 cap="flat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59" name="Freeform 29">
            <a:extLst>
              <a:ext uri="{FF2B5EF4-FFF2-40B4-BE49-F238E27FC236}">
                <a16:creationId xmlns:a16="http://schemas.microsoft.com/office/drawing/2014/main" id="{84E2F569-3A23-BAC5-A45A-E11B3997B954}"/>
              </a:ext>
            </a:extLst>
          </p:cNvPr>
          <p:cNvSpPr>
            <a:spLocks/>
          </p:cNvSpPr>
          <p:nvPr/>
        </p:nvSpPr>
        <p:spPr bwMode="auto">
          <a:xfrm>
            <a:off x="10154557" y="911357"/>
            <a:ext cx="1041400" cy="903287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 cap="flat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60" name="Line 30">
            <a:extLst>
              <a:ext uri="{FF2B5EF4-FFF2-40B4-BE49-F238E27FC236}">
                <a16:creationId xmlns:a16="http://schemas.microsoft.com/office/drawing/2014/main" id="{FDC742B7-68A3-4130-04B0-825E3BA8F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2783" y="1782893"/>
            <a:ext cx="3144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61" name="Text Box 31">
            <a:extLst>
              <a:ext uri="{FF2B5EF4-FFF2-40B4-BE49-F238E27FC236}">
                <a16:creationId xmlns:a16="http://schemas.microsoft.com/office/drawing/2014/main" id="{E176C6A4-E152-D0BE-2619-DE9137039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7894" y="1365381"/>
            <a:ext cx="585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turn</a:t>
            </a:r>
          </a:p>
        </p:txBody>
      </p:sp>
      <p:graphicFrame>
        <p:nvGraphicFramePr>
          <p:cNvPr id="179262" name="Object 32">
            <a:extLst>
              <a:ext uri="{FF2B5EF4-FFF2-40B4-BE49-F238E27FC236}">
                <a16:creationId xmlns:a16="http://schemas.microsoft.com/office/drawing/2014/main" id="{ABDA0800-06A7-92C5-9653-4DD0A84A7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057304"/>
              </p:ext>
            </p:extLst>
          </p:nvPr>
        </p:nvGraphicFramePr>
        <p:xfrm>
          <a:off x="8301945" y="833570"/>
          <a:ext cx="6159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39680" progId="Equation.3">
                  <p:embed/>
                </p:oleObj>
              </mc:Choice>
              <mc:Fallback>
                <p:oleObj name="Equation" r:id="rId11" imgW="114120" imgH="139680" progId="Equation.3">
                  <p:embed/>
                  <p:pic>
                    <p:nvPicPr>
                      <p:cNvPr id="30" name="Object 32">
                        <a:extLst>
                          <a:ext uri="{FF2B5EF4-FFF2-40B4-BE49-F238E27FC236}">
                            <a16:creationId xmlns:a16="http://schemas.microsoft.com/office/drawing/2014/main" id="{ABDA0800-06A7-92C5-9653-4DD0A84A70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945" y="833570"/>
                        <a:ext cx="6159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63" name="Oval 33">
            <a:extLst>
              <a:ext uri="{FF2B5EF4-FFF2-40B4-BE49-F238E27FC236}">
                <a16:creationId xmlns:a16="http://schemas.microsoft.com/office/drawing/2014/main" id="{25BF090E-820B-7CE6-009A-48820831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608" y="871669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64" name="Oval 34">
            <a:extLst>
              <a:ext uri="{FF2B5EF4-FFF2-40B4-BE49-F238E27FC236}">
                <a16:creationId xmlns:a16="http://schemas.microsoft.com/office/drawing/2014/main" id="{C514F578-4D02-69FB-358E-93080972A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7570" y="1244732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65" name="Oval 35">
            <a:extLst>
              <a:ext uri="{FF2B5EF4-FFF2-40B4-BE49-F238E27FC236}">
                <a16:creationId xmlns:a16="http://schemas.microsoft.com/office/drawing/2014/main" id="{53DBB4AD-C688-0976-D077-8D77D072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8708" y="1809882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66" name="Oval 36">
            <a:extLst>
              <a:ext uri="{FF2B5EF4-FFF2-40B4-BE49-F238E27FC236}">
                <a16:creationId xmlns:a16="http://schemas.microsoft.com/office/drawing/2014/main" id="{68A161BF-0255-61A5-50CF-59239C7E9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6670" y="226390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67" name="Oval 37">
            <a:extLst>
              <a:ext uri="{FF2B5EF4-FFF2-40B4-BE49-F238E27FC236}">
                <a16:creationId xmlns:a16="http://schemas.microsoft.com/office/drawing/2014/main" id="{CDE978FD-49E2-7DF8-010F-38A868309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7820" y="2654432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68" name="Oval 38">
            <a:extLst>
              <a:ext uri="{FF2B5EF4-FFF2-40B4-BE49-F238E27FC236}">
                <a16:creationId xmlns:a16="http://schemas.microsoft.com/office/drawing/2014/main" id="{7D0343FA-BFEF-1165-B607-C1B42647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220" y="232105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69" name="Oval 39">
            <a:extLst>
              <a:ext uri="{FF2B5EF4-FFF2-40B4-BE49-F238E27FC236}">
                <a16:creationId xmlns:a16="http://schemas.microsoft.com/office/drawing/2014/main" id="{2C228E0E-C11C-5C1D-BE89-8738B53DD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1370" y="1909894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70" name="Oval 40">
            <a:extLst>
              <a:ext uri="{FF2B5EF4-FFF2-40B4-BE49-F238E27FC236}">
                <a16:creationId xmlns:a16="http://schemas.microsoft.com/office/drawing/2014/main" id="{EAEAF768-427B-E13F-674F-E4803572D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5520" y="1459044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71" name="Oval 41">
            <a:extLst>
              <a:ext uri="{FF2B5EF4-FFF2-40B4-BE49-F238E27FC236}">
                <a16:creationId xmlns:a16="http://schemas.microsoft.com/office/drawing/2014/main" id="{0B4C39BF-EBF0-5C3E-C679-94663996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858" y="1092332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72" name="Oval 42">
            <a:extLst>
              <a:ext uri="{FF2B5EF4-FFF2-40B4-BE49-F238E27FC236}">
                <a16:creationId xmlns:a16="http://schemas.microsoft.com/office/drawing/2014/main" id="{A0120E2B-AD98-0D32-741A-853203A9A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258" y="989144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73" name="Oval 43">
            <a:extLst>
              <a:ext uri="{FF2B5EF4-FFF2-40B4-BE49-F238E27FC236}">
                <a16:creationId xmlns:a16="http://schemas.microsoft.com/office/drawing/2014/main" id="{11952350-837B-97C2-4EB4-63DA6FD6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6408" y="135585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74" name="Oval 44">
            <a:extLst>
              <a:ext uri="{FF2B5EF4-FFF2-40B4-BE49-F238E27FC236}">
                <a16:creationId xmlns:a16="http://schemas.microsoft.com/office/drawing/2014/main" id="{6ECE8843-50B8-7EDE-EA4A-C912BA69D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4683" y="1801944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75" name="Text Box 45">
            <a:extLst>
              <a:ext uri="{FF2B5EF4-FFF2-40B4-BE49-F238E27FC236}">
                <a16:creationId xmlns:a16="http://schemas.microsoft.com/office/drawing/2014/main" id="{3C3E1AD7-24C4-BFB8-6BAB-51D7F14B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169" y="174003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1</a:t>
            </a:r>
          </a:p>
        </p:txBody>
      </p:sp>
      <p:sp>
        <p:nvSpPr>
          <p:cNvPr id="179276" name="Text Box 46">
            <a:extLst>
              <a:ext uri="{FF2B5EF4-FFF2-40B4-BE49-F238E27FC236}">
                <a16:creationId xmlns:a16="http://schemas.microsoft.com/office/drawing/2014/main" id="{1F557057-29F7-5A71-A696-3D711BA06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144" y="17193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2</a:t>
            </a:r>
          </a:p>
        </p:txBody>
      </p:sp>
      <p:sp>
        <p:nvSpPr>
          <p:cNvPr id="179279" name="Text Box 47">
            <a:extLst>
              <a:ext uri="{FF2B5EF4-FFF2-40B4-BE49-F238E27FC236}">
                <a16:creationId xmlns:a16="http://schemas.microsoft.com/office/drawing/2014/main" id="{0EC2698D-6400-F1D7-FD3F-42851E9F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4732" y="1452693"/>
            <a:ext cx="4603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3…</a:t>
            </a:r>
          </a:p>
        </p:txBody>
      </p:sp>
      <p:sp>
        <p:nvSpPr>
          <p:cNvPr id="179280" name="Line 48">
            <a:extLst>
              <a:ext uri="{FF2B5EF4-FFF2-40B4-BE49-F238E27FC236}">
                <a16:creationId xmlns:a16="http://schemas.microsoft.com/office/drawing/2014/main" id="{2785AFA6-461A-FAE2-5AF5-F5D436FAB2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1994" y="968506"/>
            <a:ext cx="0" cy="823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81" name="Line 49">
            <a:extLst>
              <a:ext uri="{FF2B5EF4-FFF2-40B4-BE49-F238E27FC236}">
                <a16:creationId xmlns:a16="http://schemas.microsoft.com/office/drawing/2014/main" id="{44E5B6CA-4C0D-0FB4-20E5-386AC81CD2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0907" y="1339981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9284" name="Oval 50">
            <a:extLst>
              <a:ext uri="{FF2B5EF4-FFF2-40B4-BE49-F238E27FC236}">
                <a16:creationId xmlns:a16="http://schemas.microsoft.com/office/drawing/2014/main" id="{AFA07E13-B2CF-5BCE-203B-642F349CB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0720" y="3686307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85" name="Oval 51">
            <a:extLst>
              <a:ext uri="{FF2B5EF4-FFF2-40B4-BE49-F238E27FC236}">
                <a16:creationId xmlns:a16="http://schemas.microsoft.com/office/drawing/2014/main" id="{EF8659A2-C43E-A496-44BB-DF8D38504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170" y="3240220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9286" name="Oval 52">
            <a:extLst>
              <a:ext uri="{FF2B5EF4-FFF2-40B4-BE49-F238E27FC236}">
                <a16:creationId xmlns:a16="http://schemas.microsoft.com/office/drawing/2014/main" id="{6527D6EC-E037-DA93-4954-E5BF165F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045" y="2808420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8254BC-D1E0-DCFD-70DB-90B36D507627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5A794E-80A4-74B3-9E24-94F91831A1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7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7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7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7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7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7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7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7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7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7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7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7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7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7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7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7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7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7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7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7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7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7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7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7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17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7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7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17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7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7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7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7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7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7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17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17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7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17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7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C -0.00013 -0.00023 -0.01809 0.03866 -0.01822 0.03843 C -0.01836 0.0382 -0.00091 -0.00162 -0.00117 -0.00185 C -0.00156 -0.00208 -0.02031 0.03727 -0.02018 0.03704 C -0.01992 0.03681 0.00066 -0.00347 0.00013 -0.00324 C -4.16667E-6 -0.00278 -0.02083 0.03982 -0.02096 0.04005 C -0.02122 0.04051 -0.00091 0.00023 -0.00052 -2.22222E-6 Z " pathEditMode="relative" rAng="0" ptsTypes="AAAAAAA">
                                      <p:cBhvr>
                                        <p:cTn id="260" dur="5000" fill="hold"/>
                                        <p:tgtEl>
                                          <p:spTgt spid="17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3" dur="500"/>
                                        <p:tgtEl>
                                          <p:spTgt spid="17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7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4" dur="500"/>
                                        <p:tgtEl>
                                          <p:spTgt spid="17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9" dur="500"/>
                                        <p:tgtEl>
                                          <p:spTgt spid="179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C 0.05352 -4.44444E-6 0.09727 0.04237 0.09727 0.09468 C 0.09727 0.14653 0.05352 0.18936 -3.75E-6 0.18936 C -0.05364 0.18936 -0.09713 0.14653 -0.09713 0.09468 C -0.09713 0.04237 -0.05364 -4.44444E-6 -3.75E-6 -4.44444E-6 Z " pathEditMode="relative" rAng="0" ptsTypes="AAAAA">
                                      <p:cBhvr>
                                        <p:cTn id="334" dur="2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68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6" dur="500"/>
                                        <p:tgtEl>
                                          <p:spTgt spid="179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/>
      <p:bldP spid="179208" grpId="0"/>
      <p:bldP spid="179210" grpId="0"/>
      <p:bldP spid="179212" grpId="0"/>
      <p:bldP spid="179216" grpId="0"/>
      <p:bldP spid="179223" grpId="0"/>
      <p:bldP spid="179224" grpId="0"/>
      <p:bldP spid="179226" grpId="0"/>
      <p:bldP spid="179228" grpId="0"/>
      <p:bldP spid="179231" grpId="0"/>
      <p:bldP spid="179277" grpId="0"/>
      <p:bldP spid="179278" grpId="0"/>
      <p:bldP spid="59" grpId="0"/>
      <p:bldP spid="63" grpId="0"/>
      <p:bldP spid="63" grpId="1"/>
      <p:bldP spid="179200" grpId="0"/>
      <p:bldP spid="179200" grpId="1"/>
      <p:bldP spid="179201" grpId="0"/>
      <p:bldP spid="179201" grpId="1"/>
      <p:bldP spid="179282" grpId="0"/>
      <p:bldP spid="179239" grpId="0"/>
      <p:bldP spid="179251" grpId="0"/>
      <p:bldP spid="179252" grpId="0"/>
      <p:bldP spid="179253" grpId="0"/>
      <p:bldP spid="179261" grpId="0"/>
      <p:bldP spid="179275" grpId="0"/>
      <p:bldP spid="179276" grpId="0"/>
      <p:bldP spid="1792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BC550586-8F7A-1FB1-D61E-B805178E1E1D}"/>
              </a:ext>
            </a:extLst>
          </p:cNvPr>
          <p:cNvSpPr/>
          <p:nvPr/>
        </p:nvSpPr>
        <p:spPr>
          <a:xfrm>
            <a:off x="9182100" y="1781760"/>
            <a:ext cx="119485" cy="1353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1251" name="Line 3">
            <a:extLst>
              <a:ext uri="{FF2B5EF4-FFF2-40B4-BE49-F238E27FC236}">
                <a16:creationId xmlns:a16="http://schemas.microsoft.com/office/drawing/2014/main" id="{E12C4ADE-B250-A909-82EE-D0BF54E18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8515" y="2722789"/>
            <a:ext cx="425767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1252" name="Line 4">
            <a:extLst>
              <a:ext uri="{FF2B5EF4-FFF2-40B4-BE49-F238E27FC236}">
                <a16:creationId xmlns:a16="http://schemas.microsoft.com/office/drawing/2014/main" id="{07B589E8-46D0-F29B-D173-FBB32417F7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1539" y="1209901"/>
            <a:ext cx="7938" cy="257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1253" name="Freeform 5">
            <a:extLst>
              <a:ext uri="{FF2B5EF4-FFF2-40B4-BE49-F238E27FC236}">
                <a16:creationId xmlns:a16="http://schemas.microsoft.com/office/drawing/2014/main" id="{41296B5B-7CF2-5CF7-25E6-602E1BCC9949}"/>
              </a:ext>
            </a:extLst>
          </p:cNvPr>
          <p:cNvSpPr>
            <a:spLocks/>
          </p:cNvSpPr>
          <p:nvPr/>
        </p:nvSpPr>
        <p:spPr bwMode="auto">
          <a:xfrm>
            <a:off x="7841540" y="1427390"/>
            <a:ext cx="1852613" cy="12985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1254" name="Freeform 6">
            <a:extLst>
              <a:ext uri="{FF2B5EF4-FFF2-40B4-BE49-F238E27FC236}">
                <a16:creationId xmlns:a16="http://schemas.microsoft.com/office/drawing/2014/main" id="{099CC4D5-F3B0-5A1F-7F87-32ACEA24DC28}"/>
              </a:ext>
            </a:extLst>
          </p:cNvPr>
          <p:cNvSpPr>
            <a:spLocks/>
          </p:cNvSpPr>
          <p:nvPr/>
        </p:nvSpPr>
        <p:spPr bwMode="auto">
          <a:xfrm flipV="1">
            <a:off x="9694152" y="2724377"/>
            <a:ext cx="1852612" cy="12985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35EA783C-38AB-3030-24BE-894DE1D0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739" y="2344964"/>
            <a:ext cx="614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time</a:t>
            </a:r>
          </a:p>
        </p:txBody>
      </p:sp>
      <p:sp>
        <p:nvSpPr>
          <p:cNvPr id="181256" name="Text Box 8">
            <a:extLst>
              <a:ext uri="{FF2B5EF4-FFF2-40B4-BE49-F238E27FC236}">
                <a16:creationId xmlns:a16="http://schemas.microsoft.com/office/drawing/2014/main" id="{B9C3EB76-BC95-2FC1-C997-9BF31968D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839" y="882876"/>
            <a:ext cx="47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V</a:t>
            </a:r>
            <a:r>
              <a:rPr lang="en-US" altLang="it-IT" baseline="-25000"/>
              <a:t>RF</a:t>
            </a:r>
          </a:p>
        </p:txBody>
      </p:sp>
      <p:grpSp>
        <p:nvGrpSpPr>
          <p:cNvPr id="181259" name="Group 11">
            <a:extLst>
              <a:ext uri="{FF2B5EF4-FFF2-40B4-BE49-F238E27FC236}">
                <a16:creationId xmlns:a16="http://schemas.microsoft.com/office/drawing/2014/main" id="{81BF01BD-CB79-0407-7AF3-C7E4ACF6F9F6}"/>
              </a:ext>
            </a:extLst>
          </p:cNvPr>
          <p:cNvGrpSpPr>
            <a:grpSpLocks/>
          </p:cNvGrpSpPr>
          <p:nvPr/>
        </p:nvGrpSpPr>
        <p:grpSpPr bwMode="auto">
          <a:xfrm>
            <a:off x="9021052" y="1605190"/>
            <a:ext cx="449262" cy="466725"/>
            <a:chOff x="3557" y="1557"/>
            <a:chExt cx="283" cy="294"/>
          </a:xfrm>
        </p:grpSpPr>
        <p:sp>
          <p:nvSpPr>
            <p:cNvPr id="181261" name="Line 13">
              <a:extLst>
                <a:ext uri="{FF2B5EF4-FFF2-40B4-BE49-F238E27FC236}">
                  <a16:creationId xmlns:a16="http://schemas.microsoft.com/office/drawing/2014/main" id="{42D61F12-B96E-3345-4209-B50AD0E0A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7" y="1573"/>
              <a:ext cx="283" cy="278"/>
            </a:xfrm>
            <a:prstGeom prst="line">
              <a:avLst/>
            </a:prstGeom>
            <a:noFill/>
            <a:ln w="66675">
              <a:solidFill>
                <a:srgbClr val="F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1260" name="Line 12">
              <a:extLst>
                <a:ext uri="{FF2B5EF4-FFF2-40B4-BE49-F238E27FC236}">
                  <a16:creationId xmlns:a16="http://schemas.microsoft.com/office/drawing/2014/main" id="{4A8664D8-B77C-88FC-5848-7B39311DF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7" y="1557"/>
              <a:ext cx="283" cy="294"/>
            </a:xfrm>
            <a:prstGeom prst="line">
              <a:avLst/>
            </a:prstGeom>
            <a:noFill/>
            <a:ln w="66675">
              <a:solidFill>
                <a:srgbClr val="F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ext Box 68">
            <a:extLst>
              <a:ext uri="{FF2B5EF4-FFF2-40B4-BE49-F238E27FC236}">
                <a16:creationId xmlns:a16="http://schemas.microsoft.com/office/drawing/2014/main" id="{DFC653F9-446B-87EF-FF1B-5E06152BC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36" y="0"/>
            <a:ext cx="8060266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cap="all" dirty="0"/>
              <a:t>STABLE AND UNSTABLE SYNCHRONOUS PHASE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55AEF4-1049-BD44-9184-FE345C2AA7ED}"/>
              </a:ext>
            </a:extLst>
          </p:cNvPr>
          <p:cNvSpPr txBox="1"/>
          <p:nvPr/>
        </p:nvSpPr>
        <p:spPr>
          <a:xfrm>
            <a:off x="0" y="502059"/>
            <a:ext cx="714958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By examining the accelerating voltage curve as a function of time, one could in principle place the </a:t>
            </a:r>
            <a:r>
              <a:rPr lang="en-US" b="1" dirty="0"/>
              <a:t>synchronous particle</a:t>
            </a:r>
            <a:r>
              <a:rPr lang="en-US" dirty="0"/>
              <a:t> on the </a:t>
            </a:r>
            <a:r>
              <a:rPr lang="en-US" b="1" dirty="0"/>
              <a:t>descending side of the VRF peak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 this position, the </a:t>
            </a:r>
            <a:r>
              <a:rPr lang="en-US" b="1" dirty="0"/>
              <a:t>energy gain per turn</a:t>
            </a:r>
            <a:r>
              <a:rPr lang="en-US" dirty="0"/>
              <a:t> for the synchronous particle remains the same.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However, a </a:t>
            </a:r>
            <a:r>
              <a:rPr lang="en-US" b="1" dirty="0"/>
              <a:t>non-synchronous particle</a:t>
            </a:r>
            <a:r>
              <a:rPr lang="en-US" dirty="0"/>
              <a:t> entering the cavity </a:t>
            </a:r>
            <a:r>
              <a:rPr lang="en-US" b="1" dirty="0"/>
              <a:t>earlier or later</a:t>
            </a:r>
            <a:r>
              <a:rPr lang="en-US" dirty="0"/>
              <a:t> than the synchronous particle will </a:t>
            </a:r>
            <a:r>
              <a:rPr lang="en-US" b="1" dirty="0"/>
              <a:t>progressively drift away</a:t>
            </a:r>
            <a:r>
              <a:rPr lang="en-US" dirty="0"/>
              <a:t>, increasing its lead or lag.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Thus, the two possible synchronous phases correspond to </a:t>
            </a:r>
            <a:r>
              <a:rPr lang="en-US" b="1" dirty="0"/>
              <a:t>one STABLE phase</a:t>
            </a:r>
            <a:r>
              <a:rPr lang="en-US" dirty="0"/>
              <a:t> and </a:t>
            </a:r>
            <a:r>
              <a:rPr lang="en-US" b="1" dirty="0"/>
              <a:t>one UNSTABLE phase</a:t>
            </a:r>
            <a:r>
              <a:rPr lang="en-US" dirty="0"/>
              <a:t>. Only the stable phase can be used for accelerating a particle bunch.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1DEAE397-842C-1F23-665C-00A0D79417A2}"/>
              </a:ext>
            </a:extLst>
          </p:cNvPr>
          <p:cNvSpPr/>
          <p:nvPr/>
        </p:nvSpPr>
        <p:spPr>
          <a:xfrm>
            <a:off x="9088016" y="1630590"/>
            <a:ext cx="121298" cy="1293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C644248-A19E-1B47-0D50-FA75FA5E530E}"/>
              </a:ext>
            </a:extLst>
          </p:cNvPr>
          <p:cNvSpPr/>
          <p:nvPr/>
        </p:nvSpPr>
        <p:spPr>
          <a:xfrm>
            <a:off x="9267631" y="1942517"/>
            <a:ext cx="121298" cy="1293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Box 68">
            <a:extLst>
              <a:ext uri="{FF2B5EF4-FFF2-40B4-BE49-F238E27FC236}">
                <a16:creationId xmlns:a16="http://schemas.microsoft.com/office/drawing/2014/main" id="{8F6A9D73-3FD8-8A34-E61B-5DBF6AB6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65709"/>
            <a:ext cx="12191999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STRATEGY FOR STUDY NON-SYNCHRONOUS PARTICLES LONGITUDINAL DYNAMICS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0A0FDE-27FB-383A-02B7-F0018A95995C}"/>
              </a:ext>
            </a:extLst>
          </p:cNvPr>
          <p:cNvSpPr txBox="1"/>
          <p:nvPr/>
        </p:nvSpPr>
        <p:spPr>
          <a:xfrm>
            <a:off x="262640" y="5332749"/>
            <a:ext cx="3228392" cy="132343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Calculation of the </a:t>
            </a:r>
            <a:r>
              <a:rPr lang="en-US" sz="1600" b="1" dirty="0"/>
              <a:t>revolution-time variation for a non-synchronous particle</a:t>
            </a:r>
            <a:r>
              <a:rPr lang="en-US" sz="1600" dirty="0"/>
              <a:t> whose momentum differs from the synchronous momentum by a small amount.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8E9C01C-A561-7BEC-E7EE-18B5F8395F13}"/>
                  </a:ext>
                </a:extLst>
              </p:cNvPr>
              <p:cNvSpPr txBox="1"/>
              <p:nvPr/>
            </p:nvSpPr>
            <p:spPr>
              <a:xfrm>
                <a:off x="4384419" y="5562704"/>
                <a:ext cx="2968104" cy="830997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/>
                  <a:t>Write </a:t>
                </a:r>
                <a:r>
                  <a:rPr lang="it-IT" sz="1600" dirty="0" err="1"/>
                  <a:t>two</a:t>
                </a:r>
                <a:r>
                  <a:rPr lang="it-IT" sz="1600" dirty="0"/>
                  <a:t> </a:t>
                </a:r>
                <a:r>
                  <a:rPr lang="it-IT" sz="1600" b="1" dirty="0" err="1"/>
                  <a:t>coupled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differential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equations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that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describe</a:t>
                </a:r>
                <a:r>
                  <a:rPr lang="it-IT" sz="1600" b="1" dirty="0"/>
                  <a:t> the </a:t>
                </a:r>
                <a:r>
                  <a:rPr lang="it-IT" sz="1600" b="1" dirty="0" err="1"/>
                  <a:t>evolution</a:t>
                </a:r>
                <a:r>
                  <a:rPr lang="it-IT" sz="1600" b="1" dirty="0"/>
                  <a:t>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it-IT" sz="1600" b="1" dirty="0"/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8E9C01C-A561-7BEC-E7EE-18B5F8395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19" y="5562704"/>
                <a:ext cx="2968104" cy="830997"/>
              </a:xfrm>
              <a:prstGeom prst="rect">
                <a:avLst/>
              </a:prstGeom>
              <a:blipFill>
                <a:blip r:embed="rId3"/>
                <a:stretch>
                  <a:fillRect l="-610" t="-709" r="-610" b="-638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AF59FF-8221-A4D8-335F-15C7C99F4B62}"/>
              </a:ext>
            </a:extLst>
          </p:cNvPr>
          <p:cNvSpPr txBox="1"/>
          <p:nvPr/>
        </p:nvSpPr>
        <p:spPr>
          <a:xfrm>
            <a:off x="8003917" y="5465028"/>
            <a:ext cx="4102358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Solve the equations in the case of </a:t>
            </a:r>
            <a:r>
              <a:rPr lang="en-US" sz="1600" b="1" dirty="0"/>
              <a:t>small-amplitude </a:t>
            </a:r>
            <a:r>
              <a:rPr lang="en-US" sz="1600" dirty="0"/>
              <a:t>oscillations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large-amplitude</a:t>
            </a:r>
            <a:r>
              <a:rPr lang="en-US" sz="1600" dirty="0"/>
              <a:t> oscillations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electron rings</a:t>
            </a:r>
            <a:endParaRPr lang="it-IT" sz="1600" b="1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51884846-9C84-DDF4-B944-42C72E5C54AE}"/>
              </a:ext>
            </a:extLst>
          </p:cNvPr>
          <p:cNvSpPr/>
          <p:nvPr/>
        </p:nvSpPr>
        <p:spPr>
          <a:xfrm>
            <a:off x="3713584" y="5673012"/>
            <a:ext cx="513183" cy="5878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D6E85FD-6DB0-87CE-052C-9206CDDA6CC3}"/>
              </a:ext>
            </a:extLst>
          </p:cNvPr>
          <p:cNvSpPr/>
          <p:nvPr/>
        </p:nvSpPr>
        <p:spPr>
          <a:xfrm>
            <a:off x="7445247" y="5673012"/>
            <a:ext cx="513183" cy="5878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3073A9-A663-A16D-5E46-82EA9BCA450F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1C8B0BC-35E4-D0F7-0815-40C3CA499C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4299153B-F5C1-F943-2BE7-5E8673792271}"/>
              </a:ext>
            </a:extLst>
          </p:cNvPr>
          <p:cNvSpPr/>
          <p:nvPr/>
        </p:nvSpPr>
        <p:spPr>
          <a:xfrm>
            <a:off x="8190501" y="1801646"/>
            <a:ext cx="158621" cy="1408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1875 -0.03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15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1172 0.0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8">
            <a:extLst>
              <a:ext uri="{FF2B5EF4-FFF2-40B4-BE49-F238E27FC236}">
                <a16:creationId xmlns:a16="http://schemas.microsoft.com/office/drawing/2014/main" id="{77E7C341-0992-FB78-1010-6BB80396F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2"/>
            <a:ext cx="12192000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MOMENTUM COMPACTION AND SLIP FACTOR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2F4453-8D89-71C4-63E0-9C0384767B03}"/>
              </a:ext>
            </a:extLst>
          </p:cNvPr>
          <p:cNvSpPr txBox="1"/>
          <p:nvPr/>
        </p:nvSpPr>
        <p:spPr>
          <a:xfrm>
            <a:off x="-17549" y="655327"/>
            <a:ext cx="6549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If a particle is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slightly shifted in momentum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dp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)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with respect to the synchronous one (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</a:t>
            </a:r>
            <a:r>
              <a:rPr kumimoji="0" lang="en-US" sz="180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s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),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 we have: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3C51BC-DD31-15C7-5827-76052947DFF7}"/>
              </a:ext>
            </a:extLst>
          </p:cNvPr>
          <p:cNvSpPr txBox="1"/>
          <p:nvPr/>
        </p:nvSpPr>
        <p:spPr>
          <a:xfrm>
            <a:off x="156277" y="1606556"/>
            <a:ext cx="2036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a different velocity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2F03E0-9178-5DA5-9B0A-86EA490E7EE6}"/>
              </a:ext>
            </a:extLst>
          </p:cNvPr>
          <p:cNvSpPr txBox="1"/>
          <p:nvPr/>
        </p:nvSpPr>
        <p:spPr>
          <a:xfrm>
            <a:off x="3482476" y="1534665"/>
            <a:ext cx="2498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a different orbit length.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6358728-D1F6-66CF-3AFD-B570B0209643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1174385" y="1301658"/>
            <a:ext cx="2082897" cy="30489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4A1B168-A103-426E-F899-534A831EA97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3257282" y="1301658"/>
            <a:ext cx="1474391" cy="23300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8">
                <a:extLst>
                  <a:ext uri="{FF2B5EF4-FFF2-40B4-BE49-F238E27FC236}">
                    <a16:creationId xmlns:a16="http://schemas.microsoft.com/office/drawing/2014/main" id="{DB6C83BD-BE1E-8120-8A77-876E82F02051}"/>
                  </a:ext>
                </a:extLst>
              </p:cNvPr>
              <p:cNvSpPr txBox="1"/>
              <p:nvPr/>
            </p:nvSpPr>
            <p:spPr bwMode="auto">
              <a:xfrm>
                <a:off x="4554747" y="2646952"/>
                <a:ext cx="1977366" cy="7102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it-IT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∮"/>
                          <m:subHide m:val="on"/>
                          <m:supHide m:val="on"/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𝐷𝑖𝑠𝑝</m:t>
                              </m:r>
                              <m:d>
                                <m:dPr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Object 8">
                <a:extLst>
                  <a:ext uri="{FF2B5EF4-FFF2-40B4-BE49-F238E27FC236}">
                    <a16:creationId xmlns:a16="http://schemas.microsoft.com/office/drawing/2014/main" id="{DB6C83BD-BE1E-8120-8A77-876E82F0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4747" y="2646952"/>
                <a:ext cx="1977366" cy="7102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28">
            <a:extLst>
              <a:ext uri="{FF2B5EF4-FFF2-40B4-BE49-F238E27FC236}">
                <a16:creationId xmlns:a16="http://schemas.microsoft.com/office/drawing/2014/main" id="{1B846694-B8A3-7493-5A58-DCF1497D8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201" y="1874019"/>
            <a:ext cx="42667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relative orbit length variation for a given relative particle momentum variation is a property of ring optics called “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momentum compaction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factor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8">
                <a:extLst>
                  <a:ext uri="{FF2B5EF4-FFF2-40B4-BE49-F238E27FC236}">
                    <a16:creationId xmlns:a16="http://schemas.microsoft.com/office/drawing/2014/main" id="{44DF77D1-BA30-BCEF-3E73-92B1E64F4149}"/>
                  </a:ext>
                </a:extLst>
              </p:cNvPr>
              <p:cNvSpPr txBox="1"/>
              <p:nvPr/>
            </p:nvSpPr>
            <p:spPr bwMode="auto">
              <a:xfrm>
                <a:off x="450317" y="1975888"/>
                <a:ext cx="1448135" cy="6858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𝛾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  <m:sup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Object 8">
                <a:extLst>
                  <a:ext uri="{FF2B5EF4-FFF2-40B4-BE49-F238E27FC236}">
                    <a16:creationId xmlns:a16="http://schemas.microsoft.com/office/drawing/2014/main" id="{44DF77D1-BA30-BCEF-3E73-92B1E64F4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17" y="1975888"/>
                <a:ext cx="1448135" cy="685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Immagine 42">
            <a:extLst>
              <a:ext uri="{FF2B5EF4-FFF2-40B4-BE49-F238E27FC236}">
                <a16:creationId xmlns:a16="http://schemas.microsoft.com/office/drawing/2014/main" id="{36CE6E50-1EB4-04BC-07E7-446449116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5500"/>
            <a:ext cx="4554747" cy="759125"/>
          </a:xfrm>
          <a:prstGeom prst="rect">
            <a:avLst/>
          </a:prstGeom>
        </p:spPr>
      </p:pic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D65CF61F-21D4-19E8-7996-4C798CEEDF69}"/>
              </a:ext>
            </a:extLst>
          </p:cNvPr>
          <p:cNvSpPr/>
          <p:nvPr/>
        </p:nvSpPr>
        <p:spPr>
          <a:xfrm rot="16200000">
            <a:off x="3351154" y="167938"/>
            <a:ext cx="288000" cy="6737569"/>
          </a:xfrm>
          <a:prstGeom prst="leftBrace">
            <a:avLst>
              <a:gd name="adj1" fmla="val 8333"/>
              <a:gd name="adj2" fmla="val 917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6E389999-1DD4-A728-C036-E49712350D07}"/>
                  </a:ext>
                </a:extLst>
              </p:cNvPr>
              <p:cNvSpPr txBox="1"/>
              <p:nvPr/>
            </p:nvSpPr>
            <p:spPr>
              <a:xfrm>
                <a:off x="0" y="3680723"/>
                <a:ext cx="7522892" cy="691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𝑟𝑒𝑣</m:t>
                        </m:r>
                      </m:sub>
                    </m:sSub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den>
                    </m:f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𝑟𝑒𝑣</m:t>
                            </m:r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_</m:t>
                            </m:r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𝑑𝐿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</m:num>
                      <m:den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e>
                      <m:sub>
                        <m:r>
                          <a:rPr kumimoji="0" lang="it-IT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kumimoji="0" lang="it-IT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it-IT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=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it-IT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sub>
                        </m:sSub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it-IT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it-IT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kumimoji="0" lang="en-US" sz="2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  <m:r>
                          <a:rPr kumimoji="0" lang="it-I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6E389999-1DD4-A728-C036-E49712350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0723"/>
                <a:ext cx="7522892" cy="6910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F39ED0C-AF6E-54C5-EB68-973D09358C7A}"/>
              </a:ext>
            </a:extLst>
          </p:cNvPr>
          <p:cNvSpPr txBox="1"/>
          <p:nvPr/>
        </p:nvSpPr>
        <p:spPr>
          <a:xfrm>
            <a:off x="4824223" y="5484004"/>
            <a:ext cx="22797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“slip factor” is the relative change in revolution frequency with momentum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3E71F73-D6BB-7EE4-13E5-95DED60A9A5D}"/>
              </a:ext>
            </a:extLst>
          </p:cNvPr>
          <p:cNvSpPr txBox="1"/>
          <p:nvPr/>
        </p:nvSpPr>
        <p:spPr>
          <a:xfrm>
            <a:off x="7104001" y="3480000"/>
            <a:ext cx="50885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is one energy called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transition energy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</a:t>
            </a:r>
            <a:r>
              <a:rPr kumimoji="0" 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which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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becomes zero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meaning that there is no change in the revolution frequency for particles with a small momentum deviation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ject 17">
                <a:extLst>
                  <a:ext uri="{FF2B5EF4-FFF2-40B4-BE49-F238E27FC236}">
                    <a16:creationId xmlns:a16="http://schemas.microsoft.com/office/drawing/2014/main" id="{8C7D2565-1266-96BE-5744-8CB88B315C44}"/>
                  </a:ext>
                </a:extLst>
              </p:cNvPr>
              <p:cNvSpPr txBox="1"/>
              <p:nvPr/>
            </p:nvSpPr>
            <p:spPr bwMode="auto">
              <a:xfrm>
                <a:off x="9264650" y="4153623"/>
                <a:ext cx="1295350" cy="65491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925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0" lang="it-IT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9" name="Object 17">
                <a:extLst>
                  <a:ext uri="{FF2B5EF4-FFF2-40B4-BE49-F238E27FC236}">
                    <a16:creationId xmlns:a16="http://schemas.microsoft.com/office/drawing/2014/main" id="{8C7D2565-1266-96BE-5744-8CB88B31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4650" y="4153623"/>
                <a:ext cx="1295350" cy="6549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19">
            <a:extLst>
              <a:ext uri="{FF2B5EF4-FFF2-40B4-BE49-F238E27FC236}">
                <a16:creationId xmlns:a16="http://schemas.microsoft.com/office/drawing/2014/main" id="{ECC88207-BD68-3D59-D207-166F8ACE8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446" y="4808541"/>
            <a:ext cx="50885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   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c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is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usually positive so that: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below transition energy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&gt;0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particle revolution frequency increases with energy (the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velocity increase dominates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orbit length increase);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above transition energy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&lt;0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revolution frequency decreases with energy (since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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orbit length variation dominates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this case).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prstClr val="black"/>
                </a:solidFill>
                <a:sym typeface="Symbol" pitchFamily="18" charset="2"/>
              </a:rPr>
              <a:t></a:t>
            </a:r>
            <a:r>
              <a:rPr lang="en-US" sz="1400" b="1" baseline="-25000" dirty="0">
                <a:solidFill>
                  <a:prstClr val="black"/>
                </a:solidFill>
                <a:sym typeface="Symbol" pitchFamily="18" charset="2"/>
              </a:rPr>
              <a:t>c  </a:t>
            </a:r>
            <a:r>
              <a:rPr lang="en-US" sz="1400" b="1" dirty="0">
                <a:solidFill>
                  <a:prstClr val="black"/>
                </a:solidFill>
                <a:sym typeface="Symbol" pitchFamily="18" charset="2"/>
              </a:rPr>
              <a:t>is </a:t>
            </a:r>
            <a:r>
              <a:rPr lang="en-US" sz="1400" b="1" dirty="0">
                <a:solidFill>
                  <a:prstClr val="black"/>
                </a:solidFill>
              </a:rPr>
              <a:t>usually &lt;0.01</a:t>
            </a:r>
            <a:r>
              <a:rPr lang="en-US" sz="1400" b="1" dirty="0">
                <a:solidFill>
                  <a:prstClr val="black"/>
                </a:solidFill>
                <a:sym typeface="Symbol" panose="05050102010706020507" pitchFamily="18" charset="2"/>
              </a:rPr>
              <a:t>with 1% energy variation we have 10</a:t>
            </a:r>
            <a:r>
              <a:rPr lang="en-US" sz="1400" b="1" baseline="30000" dirty="0">
                <a:solidFill>
                  <a:prstClr val="black"/>
                </a:solidFill>
                <a:sym typeface="Symbol" panose="05050102010706020507" pitchFamily="18" charset="2"/>
              </a:rPr>
              <a:t>-4</a:t>
            </a:r>
            <a:r>
              <a:rPr lang="en-US" sz="1400" b="1" dirty="0">
                <a:solidFill>
                  <a:prstClr val="black"/>
                </a:solidFill>
                <a:sym typeface="Symbol" panose="05050102010706020507" pitchFamily="18" charset="2"/>
              </a:rPr>
              <a:t> relative length orbit variation (dL/L)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co a tutto sesto 24">
            <a:extLst>
              <a:ext uri="{FF2B5EF4-FFF2-40B4-BE49-F238E27FC236}">
                <a16:creationId xmlns:a16="http://schemas.microsoft.com/office/drawing/2014/main" id="{D1882D7B-8242-4E63-9B84-5E12001E1CD2}"/>
              </a:ext>
            </a:extLst>
          </p:cNvPr>
          <p:cNvSpPr/>
          <p:nvPr/>
        </p:nvSpPr>
        <p:spPr>
          <a:xfrm>
            <a:off x="7107266" y="555668"/>
            <a:ext cx="3013357" cy="2921073"/>
          </a:xfrm>
          <a:prstGeom prst="blockArc">
            <a:avLst>
              <a:gd name="adj1" fmla="val 10800000"/>
              <a:gd name="adj2" fmla="val 16199995"/>
              <a:gd name="adj3" fmla="val 2785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AAE44162-AE8B-9B66-9409-96F0A1A19FDC}"/>
              </a:ext>
            </a:extLst>
          </p:cNvPr>
          <p:cNvSpPr/>
          <p:nvPr/>
        </p:nvSpPr>
        <p:spPr>
          <a:xfrm>
            <a:off x="7433961" y="890321"/>
            <a:ext cx="2553195" cy="2298419"/>
          </a:xfrm>
          <a:prstGeom prst="arc">
            <a:avLst>
              <a:gd name="adj1" fmla="val 10883245"/>
              <a:gd name="adj2" fmla="val 15879509"/>
            </a:avLst>
          </a:prstGeom>
          <a:ln w="38100">
            <a:solidFill>
              <a:srgbClr val="0070C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AFE7175B-D5F5-3BAB-1762-48E834A2575B}"/>
              </a:ext>
            </a:extLst>
          </p:cNvPr>
          <p:cNvSpPr/>
          <p:nvPr/>
        </p:nvSpPr>
        <p:spPr>
          <a:xfrm>
            <a:off x="7433961" y="641894"/>
            <a:ext cx="2553195" cy="2834847"/>
          </a:xfrm>
          <a:prstGeom prst="arc">
            <a:avLst>
              <a:gd name="adj1" fmla="val 10883245"/>
              <a:gd name="adj2" fmla="val 15879509"/>
            </a:avLst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DF7A9D4-3B07-53BF-67B4-3996B4123686}"/>
              </a:ext>
            </a:extLst>
          </p:cNvPr>
          <p:cNvSpPr txBox="1"/>
          <p:nvPr/>
        </p:nvSpPr>
        <p:spPr>
          <a:xfrm>
            <a:off x="7267489" y="2088639"/>
            <a:ext cx="963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DIPOLE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9ACB8D6-C371-312E-0485-2167AB2320BB}"/>
              </a:ext>
            </a:extLst>
          </p:cNvPr>
          <p:cNvSpPr txBox="1"/>
          <p:nvPr/>
        </p:nvSpPr>
        <p:spPr>
          <a:xfrm>
            <a:off x="8600331" y="679759"/>
            <a:ext cx="41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664CD50-398F-1431-0129-7F9EA55D537F}"/>
              </a:ext>
            </a:extLst>
          </p:cNvPr>
          <p:cNvSpPr txBox="1"/>
          <p:nvPr/>
        </p:nvSpPr>
        <p:spPr>
          <a:xfrm>
            <a:off x="8563624" y="445348"/>
            <a:ext cx="877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+dp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4CAFE539-7762-1BBD-CF49-8BA6A1BE3A15}"/>
              </a:ext>
            </a:extLst>
          </p:cNvPr>
          <p:cNvSpPr/>
          <p:nvPr/>
        </p:nvSpPr>
        <p:spPr>
          <a:xfrm>
            <a:off x="9013380" y="716751"/>
            <a:ext cx="2327564" cy="21628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467AFE11-E952-CE15-F242-5F46DBF4B9D0}"/>
              </a:ext>
            </a:extLst>
          </p:cNvPr>
          <p:cNvSpPr/>
          <p:nvPr/>
        </p:nvSpPr>
        <p:spPr>
          <a:xfrm>
            <a:off x="8847139" y="703967"/>
            <a:ext cx="2638293" cy="2452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4B157BF6-BC51-F38A-3A97-650E2AC3CFAF}"/>
              </a:ext>
            </a:extLst>
          </p:cNvPr>
          <p:cNvSpPr/>
          <p:nvPr/>
        </p:nvSpPr>
        <p:spPr>
          <a:xfrm>
            <a:off x="9987156" y="505928"/>
            <a:ext cx="356252" cy="400451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B5985C7-5027-C854-A1C3-0F77AC387896}"/>
              </a:ext>
            </a:extLst>
          </p:cNvPr>
          <p:cNvSpPr txBox="1"/>
          <p:nvPr/>
        </p:nvSpPr>
        <p:spPr>
          <a:xfrm>
            <a:off x="9834480" y="906379"/>
            <a:ext cx="725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cavity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CE3EB90-3A7E-AC7E-EBE0-74F546F328E4}"/>
              </a:ext>
            </a:extLst>
          </p:cNvPr>
          <p:cNvSpPr txBox="1"/>
          <p:nvPr/>
        </p:nvSpPr>
        <p:spPr>
          <a:xfrm>
            <a:off x="10021876" y="2457462"/>
            <a:ext cx="538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s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9F9DCB7-FFBF-3DC2-67F1-07F2FD69188D}"/>
              </a:ext>
            </a:extLst>
          </p:cNvPr>
          <p:cNvSpPr txBox="1"/>
          <p:nvPr/>
        </p:nvSpPr>
        <p:spPr>
          <a:xfrm>
            <a:off x="9171339" y="3134700"/>
            <a:ext cx="2777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+dp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  (longer trajectory)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9790E33-0502-3EFA-0969-C20E898C1180}"/>
                  </a:ext>
                </a:extLst>
              </p:cNvPr>
              <p:cNvSpPr txBox="1"/>
              <p:nvPr/>
            </p:nvSpPr>
            <p:spPr>
              <a:xfrm>
                <a:off x="38033" y="4797158"/>
                <a:ext cx="1984453" cy="8147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𝑟𝑒𝑣</m:t>
                              </m:r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_</m:t>
                              </m:r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𝜂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it-IT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A9790E33-0502-3EFA-0969-C20E898C1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3" y="4797158"/>
                <a:ext cx="1984453" cy="8147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502F5F5-DA37-5962-E030-A67A2F2584B3}"/>
              </a:ext>
            </a:extLst>
          </p:cNvPr>
          <p:cNvSpPr/>
          <p:nvPr/>
        </p:nvSpPr>
        <p:spPr>
          <a:xfrm>
            <a:off x="1754001" y="4377555"/>
            <a:ext cx="724067" cy="2383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CD9EC8E-5ECC-1745-E8B1-C2A4D319C390}"/>
              </a:ext>
            </a:extLst>
          </p:cNvPr>
          <p:cNvCxnSpPr>
            <a:stCxn id="34" idx="1"/>
            <a:endCxn id="34" idx="3"/>
          </p:cNvCxnSpPr>
          <p:nvPr/>
        </p:nvCxnSpPr>
        <p:spPr>
          <a:xfrm>
            <a:off x="9987156" y="706154"/>
            <a:ext cx="3562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6ACBE15E-A27D-7B14-F2C8-F02000CDB7AA}"/>
                  </a:ext>
                </a:extLst>
              </p:cNvPr>
              <p:cNvSpPr txBox="1"/>
              <p:nvPr/>
            </p:nvSpPr>
            <p:spPr bwMode="auto">
              <a:xfrm>
                <a:off x="2784676" y="2657808"/>
                <a:ext cx="1448135" cy="68581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it-IT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it-IT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it-IT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Object 8">
                <a:extLst>
                  <a:ext uri="{FF2B5EF4-FFF2-40B4-BE49-F238E27FC236}">
                    <a16:creationId xmlns:a16="http://schemas.microsoft.com/office/drawing/2014/main" id="{6ACBE15E-A27D-7B14-F2C8-F02000CDB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4676" y="2657808"/>
                <a:ext cx="1448135" cy="6858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D6D141B-0297-8344-6D98-DDAF866E57D1}"/>
                  </a:ext>
                </a:extLst>
              </p:cNvPr>
              <p:cNvSpPr txBox="1"/>
              <p:nvPr/>
            </p:nvSpPr>
            <p:spPr>
              <a:xfrm>
                <a:off x="2192492" y="4777194"/>
                <a:ext cx="1797689" cy="81554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𝑟𝑒𝑣</m:t>
                              </m:r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_</m:t>
                              </m:r>
                              <m:r>
                                <a:rPr kumimoji="0" lang="it-IT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𝜂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it-IT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it-IT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0" lang="it-IT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D6D141B-0297-8344-6D98-DDAF866E5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492" y="4777194"/>
                <a:ext cx="1797689" cy="8155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C5AA549-9A7C-887F-86E5-B21C1F11356D}"/>
                  </a:ext>
                </a:extLst>
              </p:cNvPr>
              <p:cNvSpPr txBox="1"/>
              <p:nvPr/>
            </p:nvSpPr>
            <p:spPr>
              <a:xfrm>
                <a:off x="4731673" y="4528127"/>
                <a:ext cx="1497677" cy="66954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𝜂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3C5AA549-9A7C-887F-86E5-B21C1F113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73" y="4528127"/>
                <a:ext cx="1497677" cy="6695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15A4430-0306-E83D-894A-E08CB2773F95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F7BBA8C2-9808-3933-E86A-21C4511E3E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7E135803-E8E7-DA09-080D-EB315CC2CDC9}"/>
              </a:ext>
            </a:extLst>
          </p:cNvPr>
          <p:cNvCxnSpPr>
            <a:cxnSpLocks/>
          </p:cNvCxnSpPr>
          <p:nvPr/>
        </p:nvCxnSpPr>
        <p:spPr>
          <a:xfrm flipH="1" flipV="1">
            <a:off x="4991878" y="5047861"/>
            <a:ext cx="139959" cy="43614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9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7" grpId="0" animBg="1"/>
      <p:bldP spid="38" grpId="0"/>
      <p:bldP spid="41" grpId="0"/>
      <p:bldP spid="44" grpId="0" animBg="1"/>
      <p:bldP spid="50" grpId="0"/>
      <p:bldP spid="52" grpId="0"/>
      <p:bldP spid="57" grpId="0"/>
      <p:bldP spid="59" grpId="0" animBg="1"/>
      <p:bldP spid="63" grpId="0"/>
      <p:bldP spid="25" grpId="0" animBg="1"/>
      <p:bldP spid="26" grpId="0" animBg="1"/>
      <p:bldP spid="27" grpId="0" animBg="1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39" grpId="0"/>
      <p:bldP spid="5" grpId="0" animBg="1"/>
      <p:bldP spid="8" grpId="0" animBg="1"/>
      <p:bldP spid="3" grpId="0" animBg="1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Line 2">
            <a:extLst>
              <a:ext uri="{FF2B5EF4-FFF2-40B4-BE49-F238E27FC236}">
                <a16:creationId xmlns:a16="http://schemas.microsoft.com/office/drawing/2014/main" id="{6E80049A-F758-CC35-C4D4-9CE964843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5653" y="2684463"/>
            <a:ext cx="2989262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3" name="Line 3">
            <a:extLst>
              <a:ext uri="{FF2B5EF4-FFF2-40B4-BE49-F238E27FC236}">
                <a16:creationId xmlns:a16="http://schemas.microsoft.com/office/drawing/2014/main" id="{FC0F9C06-5814-A41C-4E7D-81923F7601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8041" y="1630364"/>
            <a:ext cx="4763" cy="179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4" name="Freeform 4">
            <a:extLst>
              <a:ext uri="{FF2B5EF4-FFF2-40B4-BE49-F238E27FC236}">
                <a16:creationId xmlns:a16="http://schemas.microsoft.com/office/drawing/2014/main" id="{5F80C7CF-C86E-057E-B9AA-8D56B25A7FF0}"/>
              </a:ext>
            </a:extLst>
          </p:cNvPr>
          <p:cNvSpPr>
            <a:spLocks/>
          </p:cNvSpPr>
          <p:nvPr/>
        </p:nvSpPr>
        <p:spPr bwMode="auto">
          <a:xfrm>
            <a:off x="8718041" y="1781176"/>
            <a:ext cx="1300163" cy="906463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5" name="Freeform 5">
            <a:extLst>
              <a:ext uri="{FF2B5EF4-FFF2-40B4-BE49-F238E27FC236}">
                <a16:creationId xmlns:a16="http://schemas.microsoft.com/office/drawing/2014/main" id="{63FA3726-E3A0-D09B-CB19-CFFC979B4F17}"/>
              </a:ext>
            </a:extLst>
          </p:cNvPr>
          <p:cNvSpPr>
            <a:spLocks/>
          </p:cNvSpPr>
          <p:nvPr/>
        </p:nvSpPr>
        <p:spPr bwMode="auto">
          <a:xfrm flipV="1">
            <a:off x="10018203" y="2686051"/>
            <a:ext cx="1300162" cy="9048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6" name="Text Box 6">
            <a:extLst>
              <a:ext uri="{FF2B5EF4-FFF2-40B4-BE49-F238E27FC236}">
                <a16:creationId xmlns:a16="http://schemas.microsoft.com/office/drawing/2014/main" id="{74892B11-7DC6-30F0-2B00-24A356304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9279" y="2382839"/>
            <a:ext cx="4716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 dirty="0"/>
              <a:t>time</a:t>
            </a:r>
          </a:p>
        </p:txBody>
      </p:sp>
      <p:sp>
        <p:nvSpPr>
          <p:cNvPr id="189447" name="Text Box 7">
            <a:extLst>
              <a:ext uri="{FF2B5EF4-FFF2-40B4-BE49-F238E27FC236}">
                <a16:creationId xmlns:a16="http://schemas.microsoft.com/office/drawing/2014/main" id="{D4ADD696-6F76-CDB8-58EB-241B01BB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490" y="1373189"/>
            <a:ext cx="3016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dirty="0"/>
              <a:t>V</a:t>
            </a:r>
            <a:endParaRPr lang="en-US" altLang="it-IT" sz="1600" baseline="-25000" dirty="0"/>
          </a:p>
        </p:txBody>
      </p:sp>
      <p:sp>
        <p:nvSpPr>
          <p:cNvPr id="189448" name="Line 8">
            <a:extLst>
              <a:ext uri="{FF2B5EF4-FFF2-40B4-BE49-F238E27FC236}">
                <a16:creationId xmlns:a16="http://schemas.microsoft.com/office/drawing/2014/main" id="{A5E0647A-1CA6-DA29-80A5-685CA17BE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0229" y="2103439"/>
            <a:ext cx="7937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971519FC-F8ED-CFB3-97EA-4FBB90AAE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403" y="2679701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r>
              <a:rPr lang="en-US" altLang="it-IT" baseline="-25000"/>
              <a:t>s</a:t>
            </a:r>
          </a:p>
        </p:txBody>
      </p:sp>
      <p:sp>
        <p:nvSpPr>
          <p:cNvPr id="189450" name="Line 10">
            <a:extLst>
              <a:ext uri="{FF2B5EF4-FFF2-40B4-BE49-F238E27FC236}">
                <a16:creationId xmlns:a16="http://schemas.microsoft.com/office/drawing/2014/main" id="{5B342D69-BD02-B594-F2F6-DB7020344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0566" y="2378076"/>
            <a:ext cx="4763" cy="315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51" name="Text Box 11">
            <a:extLst>
              <a:ext uri="{FF2B5EF4-FFF2-40B4-BE49-F238E27FC236}">
                <a16:creationId xmlns:a16="http://schemas.microsoft.com/office/drawing/2014/main" id="{52BCD550-B178-E72A-3128-76CB5364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365" y="2681288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endParaRPr lang="en-US" altLang="it-IT" baseline="-25000"/>
          </a:p>
        </p:txBody>
      </p:sp>
      <p:grpSp>
        <p:nvGrpSpPr>
          <p:cNvPr id="189452" name="Group 12">
            <a:extLst>
              <a:ext uri="{FF2B5EF4-FFF2-40B4-BE49-F238E27FC236}">
                <a16:creationId xmlns:a16="http://schemas.microsoft.com/office/drawing/2014/main" id="{7CCDD2B5-351B-B568-E366-255B175085D5}"/>
              </a:ext>
            </a:extLst>
          </p:cNvPr>
          <p:cNvGrpSpPr>
            <a:grpSpLocks/>
          </p:cNvGrpSpPr>
          <p:nvPr/>
        </p:nvGrpSpPr>
        <p:grpSpPr bwMode="auto">
          <a:xfrm>
            <a:off x="9505441" y="3036888"/>
            <a:ext cx="644525" cy="42862"/>
            <a:chOff x="617" y="3256"/>
            <a:chExt cx="368" cy="0"/>
          </a:xfrm>
        </p:grpSpPr>
        <p:sp>
          <p:nvSpPr>
            <p:cNvPr id="189453" name="Line 13">
              <a:extLst>
                <a:ext uri="{FF2B5EF4-FFF2-40B4-BE49-F238E27FC236}">
                  <a16:creationId xmlns:a16="http://schemas.microsoft.com/office/drawing/2014/main" id="{76E4649D-031C-3240-E8A2-F52328928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9454" name="Line 14">
              <a:extLst>
                <a:ext uri="{FF2B5EF4-FFF2-40B4-BE49-F238E27FC236}">
                  <a16:creationId xmlns:a16="http://schemas.microsoft.com/office/drawing/2014/main" id="{F600272F-0234-842C-A870-CB88ADAFA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189455" name="Object 15">
            <a:extLst>
              <a:ext uri="{FF2B5EF4-FFF2-40B4-BE49-F238E27FC236}">
                <a16:creationId xmlns:a16="http://schemas.microsoft.com/office/drawing/2014/main" id="{85A4B747-C553-8809-3F8B-AE1B01FA7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062934"/>
              </p:ext>
            </p:extLst>
          </p:nvPr>
        </p:nvGraphicFramePr>
        <p:xfrm>
          <a:off x="9700703" y="3082926"/>
          <a:ext cx="2714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189455" name="Object 15">
                        <a:extLst>
                          <a:ext uri="{FF2B5EF4-FFF2-40B4-BE49-F238E27FC236}">
                            <a16:creationId xmlns:a16="http://schemas.microsoft.com/office/drawing/2014/main" id="{85A4B747-C553-8809-3F8B-AE1B01FA7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0703" y="3082926"/>
                        <a:ext cx="2714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Oval 16">
            <a:extLst>
              <a:ext uri="{FF2B5EF4-FFF2-40B4-BE49-F238E27FC236}">
                <a16:creationId xmlns:a16="http://schemas.microsoft.com/office/drawing/2014/main" id="{201F7080-D937-70F0-7A9D-C9157CD1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5779" y="2028826"/>
            <a:ext cx="85725" cy="92075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9457" name="Oval 17">
            <a:extLst>
              <a:ext uri="{FF2B5EF4-FFF2-40B4-BE49-F238E27FC236}">
                <a16:creationId xmlns:a16="http://schemas.microsoft.com/office/drawing/2014/main" id="{DC5A1780-B124-C22A-FFB8-02CC6631B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7704" y="2303464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9458" name="Line 18">
            <a:extLst>
              <a:ext uri="{FF2B5EF4-FFF2-40B4-BE49-F238E27FC236}">
                <a16:creationId xmlns:a16="http://schemas.microsoft.com/office/drawing/2014/main" id="{580C9D54-DFF1-9669-C1BE-3A85FC5C0C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98991" y="4705351"/>
            <a:ext cx="2989263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59" name="Line 19">
            <a:extLst>
              <a:ext uri="{FF2B5EF4-FFF2-40B4-BE49-F238E27FC236}">
                <a16:creationId xmlns:a16="http://schemas.microsoft.com/office/drawing/2014/main" id="{0F17AC98-08BC-2CA7-7F32-F2EE4E006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51378" y="3651250"/>
            <a:ext cx="4762" cy="179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0" name="Freeform 20">
            <a:extLst>
              <a:ext uri="{FF2B5EF4-FFF2-40B4-BE49-F238E27FC236}">
                <a16:creationId xmlns:a16="http://schemas.microsoft.com/office/drawing/2014/main" id="{3E9A9B0D-83BF-8F5D-0F6E-1E2F673D9846}"/>
              </a:ext>
            </a:extLst>
          </p:cNvPr>
          <p:cNvSpPr>
            <a:spLocks/>
          </p:cNvSpPr>
          <p:nvPr/>
        </p:nvSpPr>
        <p:spPr bwMode="auto">
          <a:xfrm>
            <a:off x="8751378" y="3802063"/>
            <a:ext cx="1300162" cy="906462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1" name="Freeform 21">
            <a:extLst>
              <a:ext uri="{FF2B5EF4-FFF2-40B4-BE49-F238E27FC236}">
                <a16:creationId xmlns:a16="http://schemas.microsoft.com/office/drawing/2014/main" id="{A621532C-6AF5-3956-DEAC-798837FF34A5}"/>
              </a:ext>
            </a:extLst>
          </p:cNvPr>
          <p:cNvSpPr>
            <a:spLocks/>
          </p:cNvSpPr>
          <p:nvPr/>
        </p:nvSpPr>
        <p:spPr bwMode="auto">
          <a:xfrm flipV="1">
            <a:off x="10051541" y="4706939"/>
            <a:ext cx="1300163" cy="9048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2" name="Text Box 22">
            <a:extLst>
              <a:ext uri="{FF2B5EF4-FFF2-40B4-BE49-F238E27FC236}">
                <a16:creationId xmlns:a16="http://schemas.microsoft.com/office/drawing/2014/main" id="{733F3E9A-0F55-B303-2617-090E7AA6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2616" y="4403725"/>
            <a:ext cx="4716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 dirty="0"/>
              <a:t>time</a:t>
            </a:r>
          </a:p>
        </p:txBody>
      </p:sp>
      <p:sp>
        <p:nvSpPr>
          <p:cNvPr id="189463" name="Text Box 23">
            <a:extLst>
              <a:ext uri="{FF2B5EF4-FFF2-40B4-BE49-F238E27FC236}">
                <a16:creationId xmlns:a16="http://schemas.microsoft.com/office/drawing/2014/main" id="{54979F9D-589B-C6C5-0B6A-0EF85EBA2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828" y="3394076"/>
            <a:ext cx="3016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dirty="0"/>
              <a:t>V</a:t>
            </a:r>
            <a:endParaRPr lang="en-US" altLang="it-IT" sz="1600" baseline="-25000" dirty="0"/>
          </a:p>
        </p:txBody>
      </p:sp>
      <p:sp>
        <p:nvSpPr>
          <p:cNvPr id="189464" name="Line 24">
            <a:extLst>
              <a:ext uri="{FF2B5EF4-FFF2-40B4-BE49-F238E27FC236}">
                <a16:creationId xmlns:a16="http://schemas.microsoft.com/office/drawing/2014/main" id="{C72C485B-3F37-968E-67CD-C5F88D477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3565" y="4124326"/>
            <a:ext cx="7938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5" name="Text Box 25">
            <a:extLst>
              <a:ext uri="{FF2B5EF4-FFF2-40B4-BE49-F238E27FC236}">
                <a16:creationId xmlns:a16="http://schemas.microsoft.com/office/drawing/2014/main" id="{F4A0B3E1-40D9-D022-A8B3-76BCF7D6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415" y="46688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r>
              <a:rPr lang="en-US" altLang="it-IT" baseline="-25000"/>
              <a:t>s</a:t>
            </a:r>
          </a:p>
        </p:txBody>
      </p:sp>
      <p:sp>
        <p:nvSpPr>
          <p:cNvPr id="189466" name="Line 26">
            <a:extLst>
              <a:ext uri="{FF2B5EF4-FFF2-40B4-BE49-F238E27FC236}">
                <a16:creationId xmlns:a16="http://schemas.microsoft.com/office/drawing/2014/main" id="{C3E29801-2597-E2D1-EF6F-E4150C77E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0403" y="4291013"/>
            <a:ext cx="12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7" name="Text Box 27">
            <a:extLst>
              <a:ext uri="{FF2B5EF4-FFF2-40B4-BE49-F238E27FC236}">
                <a16:creationId xmlns:a16="http://schemas.microsoft.com/office/drawing/2014/main" id="{CCFE17BF-1B17-6B95-EABB-9663A49B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378" y="4670425"/>
            <a:ext cx="2616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endParaRPr lang="en-US" altLang="it-IT" baseline="-25000"/>
          </a:p>
        </p:txBody>
      </p:sp>
      <p:sp>
        <p:nvSpPr>
          <p:cNvPr id="189468" name="Line 28">
            <a:extLst>
              <a:ext uri="{FF2B5EF4-FFF2-40B4-BE49-F238E27FC236}">
                <a16:creationId xmlns:a16="http://schemas.microsoft.com/office/drawing/2014/main" id="{FE156D6E-8EF2-FCEA-67A2-9B9E505BB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1641" y="5026025"/>
            <a:ext cx="16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9469" name="Line 29">
            <a:extLst>
              <a:ext uri="{FF2B5EF4-FFF2-40B4-BE49-F238E27FC236}">
                <a16:creationId xmlns:a16="http://schemas.microsoft.com/office/drawing/2014/main" id="{62A418FD-48B9-CEE4-08B6-A71940FD88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43579" y="5026025"/>
            <a:ext cx="168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89470" name="Object 30">
            <a:extLst>
              <a:ext uri="{FF2B5EF4-FFF2-40B4-BE49-F238E27FC236}">
                <a16:creationId xmlns:a16="http://schemas.microsoft.com/office/drawing/2014/main" id="{E16CE2A2-E5D3-8268-786C-3C42757362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867244"/>
              </p:ext>
            </p:extLst>
          </p:nvPr>
        </p:nvGraphicFramePr>
        <p:xfrm>
          <a:off x="9600691" y="5072064"/>
          <a:ext cx="417513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228600" progId="Equation.3">
                  <p:embed/>
                </p:oleObj>
              </mc:Choice>
              <mc:Fallback>
                <p:oleObj name="Equation" r:id="rId5" imgW="253800" imgH="228600" progId="Equation.3">
                  <p:embed/>
                  <p:pic>
                    <p:nvPicPr>
                      <p:cNvPr id="189470" name="Object 30">
                        <a:extLst>
                          <a:ext uri="{FF2B5EF4-FFF2-40B4-BE49-F238E27FC236}">
                            <a16:creationId xmlns:a16="http://schemas.microsoft.com/office/drawing/2014/main" id="{E16CE2A2-E5D3-8268-786C-3C42757362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0691" y="5072064"/>
                        <a:ext cx="417513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71" name="Oval 31">
            <a:extLst>
              <a:ext uri="{FF2B5EF4-FFF2-40B4-BE49-F238E27FC236}">
                <a16:creationId xmlns:a16="http://schemas.microsoft.com/office/drawing/2014/main" id="{2342CBAB-29B9-A8D2-3B92-BB8E6F16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116" y="4049714"/>
            <a:ext cx="85725" cy="92075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9472" name="Oval 32">
            <a:extLst>
              <a:ext uri="{FF2B5EF4-FFF2-40B4-BE49-F238E27FC236}">
                <a16:creationId xmlns:a16="http://schemas.microsoft.com/office/drawing/2014/main" id="{DAF950DD-1744-7E81-D6EE-1FBFF497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541" y="4251326"/>
            <a:ext cx="85725" cy="920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9474" name="Text Box 34">
            <a:extLst>
              <a:ext uri="{FF2B5EF4-FFF2-40B4-BE49-F238E27FC236}">
                <a16:creationId xmlns:a16="http://schemas.microsoft.com/office/drawing/2014/main" id="{97CECEF2-8E3A-C9EC-88A8-6E8D593E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8753" y="1679575"/>
            <a:ext cx="760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turn n</a:t>
            </a:r>
          </a:p>
        </p:txBody>
      </p:sp>
      <p:sp>
        <p:nvSpPr>
          <p:cNvPr id="189475" name="Text Box 35">
            <a:extLst>
              <a:ext uri="{FF2B5EF4-FFF2-40B4-BE49-F238E27FC236}">
                <a16:creationId xmlns:a16="http://schemas.microsoft.com/office/drawing/2014/main" id="{2F11E7F6-7914-36D6-58FA-3DD3D413B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2715" y="4054475"/>
            <a:ext cx="9925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turn n+1</a:t>
            </a:r>
          </a:p>
        </p:txBody>
      </p:sp>
      <p:sp>
        <p:nvSpPr>
          <p:cNvPr id="2" name="Text Box 68">
            <a:extLst>
              <a:ext uri="{FF2B5EF4-FFF2-40B4-BE49-F238E27FC236}">
                <a16:creationId xmlns:a16="http://schemas.microsoft.com/office/drawing/2014/main" id="{90A9AC27-8F35-8CF2-477E-C9086B471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596" y="-43033"/>
            <a:ext cx="121920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SYNCHROTRON OSCILLATIONS ABOVE TRANSITION ENERGY: </a:t>
            </a:r>
          </a:p>
          <a:p>
            <a:pPr algn="ctr"/>
            <a:r>
              <a:rPr lang="en-US" sz="3200" b="1" cap="all" dirty="0"/>
              <a:t>INTUITIVE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E62CA79-6CF9-C1D5-37E9-E48470DA4B17}"/>
                  </a:ext>
                </a:extLst>
              </p:cNvPr>
              <p:cNvSpPr txBox="1"/>
              <p:nvPr/>
            </p:nvSpPr>
            <p:spPr>
              <a:xfrm>
                <a:off x="104192" y="1051769"/>
                <a:ext cx="7602894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 err="1"/>
                  <a:t>Let</a:t>
                </a:r>
                <a:r>
                  <a:rPr lang="it-IT" dirty="0"/>
                  <a:t> </a:t>
                </a:r>
                <a:r>
                  <a:rPr lang="it-IT" dirty="0" err="1"/>
                  <a:t>us</a:t>
                </a:r>
                <a:r>
                  <a:rPr lang="it-IT" dirty="0"/>
                  <a:t> </a:t>
                </a:r>
                <a:r>
                  <a:rPr lang="it-IT" dirty="0" err="1"/>
                  <a:t>consider</a:t>
                </a:r>
                <a:r>
                  <a:rPr lang="it-IT" dirty="0"/>
                  <a:t> a </a:t>
                </a:r>
                <a:r>
                  <a:rPr lang="it-IT" b="1" dirty="0">
                    <a:highlight>
                      <a:srgbClr val="FFFF00"/>
                    </a:highlight>
                  </a:rPr>
                  <a:t>non-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synchronous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particle</a:t>
                </a:r>
                <a:r>
                  <a:rPr lang="it-IT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above</a:t>
                </a:r>
                <a:r>
                  <a:rPr lang="it-IT" b="1" dirty="0">
                    <a:highlight>
                      <a:srgbClr val="FFFF00"/>
                    </a:highlight>
                  </a:rPr>
                  <a:t> the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transition</a:t>
                </a:r>
                <a:r>
                  <a:rPr lang="it-IT" b="1" dirty="0">
                    <a:highlight>
                      <a:srgbClr val="FFFF00"/>
                    </a:highlight>
                  </a:rPr>
                  <a:t> energy</a:t>
                </a:r>
                <a:r>
                  <a:rPr lang="it-IT" dirty="0"/>
                  <a:t>. </a:t>
                </a:r>
                <a:r>
                  <a:rPr lang="it-IT" dirty="0" err="1"/>
                  <a:t>We</a:t>
                </a:r>
                <a:r>
                  <a:rPr lang="it-IT" dirty="0"/>
                  <a:t> take </a:t>
                </a:r>
                <a:r>
                  <a:rPr lang="it-IT" dirty="0" err="1"/>
                  <a:t>as</a:t>
                </a:r>
                <a:r>
                  <a:rPr lang="it-IT" dirty="0"/>
                  <a:t> the </a:t>
                </a:r>
                <a:r>
                  <a:rPr lang="it-IT" dirty="0" err="1"/>
                  <a:t>synchronous</a:t>
                </a:r>
                <a:r>
                  <a:rPr lang="it-IT" dirty="0"/>
                  <a:t> </a:t>
                </a:r>
                <a:r>
                  <a:rPr lang="it-IT" dirty="0" err="1"/>
                  <a:t>phase</a:t>
                </a:r>
                <a:r>
                  <a:rPr lang="it-IT" dirty="0"/>
                  <a:t> the one </a:t>
                </a:r>
                <a:r>
                  <a:rPr lang="it-IT" dirty="0" err="1"/>
                  <a:t>located</a:t>
                </a:r>
                <a:r>
                  <a:rPr lang="it-IT" dirty="0"/>
                  <a:t> on the opposite side of the </a:t>
                </a:r>
                <a:r>
                  <a:rPr lang="it-IT" dirty="0" err="1"/>
                  <a:t>peak</a:t>
                </a:r>
                <a:r>
                  <a:rPr lang="it-IT" dirty="0"/>
                  <a:t> of the </a:t>
                </a:r>
                <a:r>
                  <a:rPr lang="it-IT" dirty="0" err="1"/>
                  <a:t>accelerating</a:t>
                </a:r>
                <a:r>
                  <a:rPr lang="it-IT" dirty="0"/>
                  <a:t> </a:t>
                </a:r>
                <a:r>
                  <a:rPr lang="it-IT" dirty="0" err="1"/>
                  <a:t>voltage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RF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  <a:endParaRPr lang="it-I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ar-AE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/>
                  <a:t>Suppose </a:t>
                </a:r>
                <a:r>
                  <a:rPr lang="it-IT" dirty="0" err="1"/>
                  <a:t>that</a:t>
                </a:r>
                <a:r>
                  <a:rPr lang="it-IT" dirty="0"/>
                  <a:t> the </a:t>
                </a:r>
                <a:r>
                  <a:rPr lang="it-IT" dirty="0" err="1"/>
                  <a:t>particle</a:t>
                </a:r>
                <a:r>
                  <a:rPr lang="it-IT" dirty="0"/>
                  <a:t> </a:t>
                </a:r>
                <a:r>
                  <a:rPr lang="it-IT" dirty="0" err="1"/>
                  <a:t>enters</a:t>
                </a:r>
                <a:r>
                  <a:rPr lang="it-IT" dirty="0"/>
                  <a:t> the </a:t>
                </a:r>
                <a:r>
                  <a:rPr lang="it-IT" dirty="0" err="1"/>
                  <a:t>cavity</a:t>
                </a:r>
                <a:r>
                  <a:rPr lang="it-IT" dirty="0"/>
                  <a:t> </a:t>
                </a:r>
                <a:r>
                  <a:rPr lang="it-IT" b="1" dirty="0" err="1"/>
                  <a:t>later</a:t>
                </a:r>
                <a:r>
                  <a:rPr lang="it-IT" dirty="0"/>
                  <a:t> </a:t>
                </a:r>
                <a:r>
                  <a:rPr lang="it-IT" dirty="0" err="1"/>
                  <a:t>than</a:t>
                </a:r>
                <a:r>
                  <a:rPr lang="it-IT" dirty="0"/>
                  <a:t> the </a:t>
                </a:r>
                <a:r>
                  <a:rPr lang="it-IT" dirty="0" err="1"/>
                  <a:t>synchronous</a:t>
                </a:r>
                <a:r>
                  <a:rPr lang="it-IT" dirty="0"/>
                  <a:t> one.</a:t>
                </a:r>
                <a:br>
                  <a:rPr lang="it-IT" dirty="0"/>
                </a:br>
                <a:r>
                  <a:rPr lang="it-IT" dirty="0"/>
                  <a:t>In </a:t>
                </a:r>
                <a:r>
                  <a:rPr lang="it-IT" dirty="0" err="1"/>
                  <a:t>this</a:t>
                </a:r>
                <a:r>
                  <a:rPr lang="it-IT" dirty="0"/>
                  <a:t> case, the </a:t>
                </a:r>
                <a:r>
                  <a:rPr lang="it-IT" dirty="0" err="1"/>
                  <a:t>accelerating</a:t>
                </a:r>
                <a:r>
                  <a:rPr lang="it-IT" dirty="0"/>
                  <a:t> </a:t>
                </a:r>
                <a:r>
                  <a:rPr lang="it-IT" dirty="0" err="1"/>
                  <a:t>voltage</a:t>
                </a:r>
                <a:r>
                  <a:rPr lang="it-IT" dirty="0"/>
                  <a:t> </a:t>
                </a:r>
                <a:r>
                  <a:rPr lang="it-IT" dirty="0" err="1"/>
                  <a:t>experienced</a:t>
                </a:r>
                <a:r>
                  <a:rPr lang="it-IT" dirty="0"/>
                  <a:t> by the </a:t>
                </a:r>
                <a:r>
                  <a:rPr lang="it-IT" dirty="0" err="1"/>
                  <a:t>particle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b="1" dirty="0" err="1"/>
                  <a:t>lower</a:t>
                </a:r>
                <a:r>
                  <a:rPr lang="it-IT" dirty="0"/>
                  <a:t> </a:t>
                </a:r>
                <a:r>
                  <a:rPr lang="it-IT" dirty="0" err="1"/>
                  <a:t>than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seen</a:t>
                </a:r>
                <a:r>
                  <a:rPr lang="it-IT" dirty="0"/>
                  <a:t> by the </a:t>
                </a:r>
                <a:r>
                  <a:rPr lang="it-IT" dirty="0" err="1"/>
                  <a:t>synchronous</a:t>
                </a:r>
                <a:r>
                  <a:rPr lang="it-IT" dirty="0"/>
                  <a:t> </a:t>
                </a:r>
                <a:r>
                  <a:rPr lang="it-IT" dirty="0" err="1"/>
                  <a:t>particle</a:t>
                </a:r>
                <a:r>
                  <a:rPr lang="it-IT" dirty="0"/>
                  <a:t>.</a:t>
                </a:r>
                <a:br>
                  <a:rPr lang="it-IT" dirty="0"/>
                </a:br>
                <a:r>
                  <a:rPr lang="it-IT" dirty="0" err="1"/>
                  <a:t>This</a:t>
                </a:r>
                <a:r>
                  <a:rPr lang="it-IT" dirty="0"/>
                  <a:t> </a:t>
                </a:r>
                <a:r>
                  <a:rPr lang="it-IT" dirty="0" err="1"/>
                  <a:t>reduced</a:t>
                </a:r>
                <a:r>
                  <a:rPr lang="it-IT" dirty="0"/>
                  <a:t> </a:t>
                </a:r>
                <a:r>
                  <a:rPr lang="it-IT" dirty="0" err="1"/>
                  <a:t>acceleration</a:t>
                </a:r>
                <a:r>
                  <a:rPr lang="it-IT" dirty="0"/>
                  <a:t> </a:t>
                </a:r>
                <a:r>
                  <a:rPr lang="it-IT" dirty="0" err="1"/>
                  <a:t>corresponds</a:t>
                </a:r>
                <a:r>
                  <a:rPr lang="it-IT" dirty="0"/>
                  <a:t> to a </a:t>
                </a:r>
                <a:r>
                  <a:rPr lang="it-IT" dirty="0" err="1"/>
                  <a:t>lower</a:t>
                </a:r>
                <a:r>
                  <a:rPr lang="it-IT" dirty="0"/>
                  <a:t> energy and </a:t>
                </a:r>
                <a:r>
                  <a:rPr lang="it-IT" dirty="0" err="1"/>
                  <a:t>therefore</a:t>
                </a:r>
                <a:r>
                  <a:rPr lang="it-IT" dirty="0"/>
                  <a:t> to a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shorter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path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length</a:t>
                </a:r>
                <a:r>
                  <a:rPr lang="it-IT" dirty="0"/>
                  <a:t> and,</a:t>
                </a:r>
                <a:r>
                  <a:rPr lang="it-IT" b="1" dirty="0"/>
                  <a:t> </a:t>
                </a:r>
                <a:r>
                  <a:rPr lang="it-IT" dirty="0" err="1"/>
                  <a:t>since</a:t>
                </a:r>
                <a:r>
                  <a:rPr lang="it-IT" dirty="0"/>
                  <a:t> the </a:t>
                </a:r>
                <a:r>
                  <a:rPr lang="it-IT" dirty="0" err="1"/>
                  <a:t>particle’s</a:t>
                </a:r>
                <a:r>
                  <a:rPr lang="it-IT" dirty="0"/>
                  <a:t> speed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approximately</a:t>
                </a:r>
                <a:r>
                  <a:rPr lang="it-IT" dirty="0"/>
                  <a:t> </a:t>
                </a:r>
                <a:r>
                  <a:rPr lang="it-IT" dirty="0" err="1"/>
                  <a:t>constant</a:t>
                </a:r>
                <a:r>
                  <a:rPr lang="it-IT" dirty="0"/>
                  <a:t>,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will</a:t>
                </a:r>
                <a:r>
                  <a:rPr lang="it-IT" dirty="0"/>
                  <a:t> </a:t>
                </a:r>
                <a:r>
                  <a:rPr lang="it-IT" dirty="0" err="1"/>
                  <a:t>have</a:t>
                </a:r>
                <a:r>
                  <a:rPr lang="it-IT" dirty="0"/>
                  <a:t> </a:t>
                </a:r>
                <a:r>
                  <a:rPr lang="it-IT" dirty="0" err="1"/>
                  <a:t>recovered</a:t>
                </a:r>
                <a:r>
                  <a:rPr lang="it-IT" dirty="0"/>
                  <a:t> part of </a:t>
                </a:r>
                <a:r>
                  <a:rPr lang="it-IT" dirty="0" err="1"/>
                  <a:t>its</a:t>
                </a:r>
                <a:r>
                  <a:rPr lang="it-IT" dirty="0"/>
                  <a:t> “delay”.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 err="1"/>
                  <a:t>Thus</a:t>
                </a:r>
                <a:r>
                  <a:rPr lang="it-IT" dirty="0"/>
                  <a:t>, </a:t>
                </a:r>
                <a:r>
                  <a:rPr lang="it-IT" dirty="0" err="1"/>
                  <a:t>also</a:t>
                </a:r>
                <a:r>
                  <a:rPr lang="it-IT" dirty="0"/>
                  <a:t> in </a:t>
                </a:r>
                <a:r>
                  <a:rPr lang="it-IT" dirty="0" err="1"/>
                  <a:t>this</a:t>
                </a:r>
                <a:r>
                  <a:rPr lang="it-IT" dirty="0"/>
                  <a:t> case, non-</a:t>
                </a:r>
                <a:r>
                  <a:rPr lang="it-IT" dirty="0" err="1"/>
                  <a:t>synchronous</a:t>
                </a:r>
                <a:r>
                  <a:rPr lang="it-IT" dirty="0"/>
                  <a:t> </a:t>
                </a:r>
                <a:r>
                  <a:rPr lang="it-IT" dirty="0" err="1"/>
                  <a:t>particles</a:t>
                </a:r>
                <a:r>
                  <a:rPr lang="it-IT" dirty="0"/>
                  <a:t> </a:t>
                </a:r>
                <a:r>
                  <a:rPr lang="it-IT" dirty="0" err="1"/>
                  <a:t>perform</a:t>
                </a:r>
                <a:r>
                  <a:rPr lang="it-IT" dirty="0"/>
                  <a:t> </a:t>
                </a:r>
                <a:r>
                  <a:rPr lang="it-IT" b="1" dirty="0" err="1"/>
                  <a:t>stable</a:t>
                </a:r>
                <a:r>
                  <a:rPr lang="it-IT" b="1" dirty="0"/>
                  <a:t> </a:t>
                </a:r>
                <a:r>
                  <a:rPr lang="it-IT" b="1" dirty="0" err="1"/>
                  <a:t>oscillations</a:t>
                </a:r>
                <a:r>
                  <a:rPr lang="it-IT" dirty="0"/>
                  <a:t> </a:t>
                </a:r>
                <a:r>
                  <a:rPr lang="it-IT" dirty="0" err="1"/>
                  <a:t>around</a:t>
                </a:r>
                <a:r>
                  <a:rPr lang="it-IT" dirty="0"/>
                  <a:t> the </a:t>
                </a:r>
                <a:r>
                  <a:rPr lang="it-IT" dirty="0" err="1"/>
                  <a:t>synchronous</a:t>
                </a:r>
                <a:r>
                  <a:rPr lang="it-IT" dirty="0"/>
                  <a:t> </a:t>
                </a:r>
                <a:r>
                  <a:rPr lang="it-IT" dirty="0" err="1"/>
                  <a:t>particle</a:t>
                </a:r>
                <a:r>
                  <a:rPr lang="it-IT" dirty="0"/>
                  <a:t> (or </a:t>
                </a:r>
                <a:r>
                  <a:rPr lang="it-IT" dirty="0" err="1"/>
                  <a:t>synchronous</a:t>
                </a:r>
                <a:r>
                  <a:rPr lang="it-IT" dirty="0"/>
                  <a:t> </a:t>
                </a:r>
                <a:r>
                  <a:rPr lang="it-IT" dirty="0" err="1"/>
                  <a:t>phase</a:t>
                </a:r>
                <a:r>
                  <a:rPr lang="it-IT" dirty="0"/>
                  <a:t>).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it-IT" dirty="0"/>
                  <a:t>From the </a:t>
                </a:r>
                <a:r>
                  <a:rPr lang="it-IT" dirty="0" err="1"/>
                  <a:t>previous</a:t>
                </a:r>
                <a:r>
                  <a:rPr lang="it-IT" dirty="0"/>
                  <a:t> </a:t>
                </a:r>
                <a:r>
                  <a:rPr lang="it-IT" dirty="0" err="1"/>
                  <a:t>considerations</a:t>
                </a:r>
                <a:r>
                  <a:rPr lang="it-IT" dirty="0"/>
                  <a:t>, </a:t>
                </a:r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clear </a:t>
                </a:r>
                <a:r>
                  <a:rPr lang="it-IT" dirty="0" err="1"/>
                  <a:t>that</a:t>
                </a:r>
                <a:r>
                  <a:rPr lang="it-IT" dirty="0"/>
                  <a:t> the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stable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phase</a:t>
                </a:r>
                <a:r>
                  <a:rPr lang="it-IT" dirty="0">
                    <a:highlight>
                      <a:srgbClr val="FFFF00"/>
                    </a:highlight>
                  </a:rPr>
                  <a:t> for </a:t>
                </a:r>
                <a:r>
                  <a:rPr lang="it-IT" dirty="0" err="1">
                    <a:highlight>
                      <a:srgbClr val="FFFF00"/>
                    </a:highlight>
                  </a:rPr>
                  <a:t>particles</a:t>
                </a:r>
                <a:r>
                  <a:rPr lang="it-IT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above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transition</a:t>
                </a:r>
                <a:r>
                  <a:rPr lang="it-IT" b="1" dirty="0">
                    <a:highlight>
                      <a:srgbClr val="FFFF00"/>
                    </a:highlight>
                  </a:rPr>
                  <a:t> energy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is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different</a:t>
                </a:r>
                <a:r>
                  <a:rPr lang="it-IT" b="1" dirty="0">
                    <a:highlight>
                      <a:srgbClr val="FFFF00"/>
                    </a:highlight>
                  </a:rPr>
                  <a:t> from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that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below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it</a:t>
                </a:r>
                <a:r>
                  <a:rPr lang="it-IT" dirty="0"/>
                  <a:t>.</a:t>
                </a:r>
                <a:br>
                  <a:rPr lang="it-IT" dirty="0"/>
                </a:br>
                <a:r>
                  <a:rPr lang="it-IT" dirty="0" err="1"/>
                  <a:t>Therefore</a:t>
                </a:r>
                <a:r>
                  <a:rPr lang="it-IT" dirty="0"/>
                  <a:t>, </a:t>
                </a:r>
                <a:r>
                  <a:rPr lang="it-IT" dirty="0" err="1"/>
                  <a:t>when</a:t>
                </a:r>
                <a:r>
                  <a:rPr lang="it-IT" dirty="0"/>
                  <a:t> </a:t>
                </a:r>
                <a:r>
                  <a:rPr lang="it-IT" dirty="0" err="1"/>
                  <a:t>during</a:t>
                </a:r>
                <a:r>
                  <a:rPr lang="it-IT" dirty="0"/>
                  <a:t> </a:t>
                </a:r>
                <a:r>
                  <a:rPr lang="it-IT" dirty="0" err="1"/>
                  <a:t>acceleration</a:t>
                </a:r>
                <a:r>
                  <a:rPr lang="it-IT" dirty="0"/>
                  <a:t> the </a:t>
                </a:r>
                <a:r>
                  <a:rPr lang="it-IT" dirty="0" err="1"/>
                  <a:t>particle</a:t>
                </a:r>
                <a:r>
                  <a:rPr lang="it-IT" dirty="0"/>
                  <a:t> crosses </a:t>
                </a:r>
                <a:r>
                  <a:rPr lang="it-IT" dirty="0" err="1"/>
                  <a:t>this</a:t>
                </a:r>
                <a:r>
                  <a:rPr lang="it-IT" dirty="0"/>
                  <a:t> energy, the RF </a:t>
                </a:r>
                <a:r>
                  <a:rPr lang="it-IT" dirty="0" err="1"/>
                  <a:t>cavity</a:t>
                </a:r>
                <a:r>
                  <a:rPr lang="it-IT" dirty="0"/>
                  <a:t> </a:t>
                </a:r>
                <a:r>
                  <a:rPr lang="it-IT" dirty="0" err="1"/>
                  <a:t>phase</a:t>
                </a:r>
                <a:r>
                  <a:rPr lang="it-IT" dirty="0"/>
                  <a:t> must be </a:t>
                </a:r>
                <a:r>
                  <a:rPr lang="it-IT" dirty="0" err="1"/>
                  <a:t>rapidly</a:t>
                </a:r>
                <a:r>
                  <a:rPr lang="it-IT" dirty="0"/>
                  <a:t> </a:t>
                </a:r>
                <a:r>
                  <a:rPr lang="it-IT" dirty="0" err="1"/>
                  <a:t>changed</a:t>
                </a:r>
                <a:r>
                  <a:rPr lang="it-IT" dirty="0"/>
                  <a:t> so </a:t>
                </a:r>
                <a:r>
                  <a:rPr lang="it-IT" dirty="0" err="1"/>
                  <a:t>as</a:t>
                </a:r>
                <a:r>
                  <a:rPr lang="it-IT" dirty="0"/>
                  <a:t> to </a:t>
                </a:r>
                <a:r>
                  <a:rPr lang="it-IT" dirty="0" err="1"/>
                  <a:t>move</a:t>
                </a:r>
                <a:r>
                  <a:rPr lang="it-IT" dirty="0"/>
                  <a:t> the </a:t>
                </a:r>
                <a:r>
                  <a:rPr lang="it-IT" dirty="0" err="1"/>
                  <a:t>bunch</a:t>
                </a:r>
                <a:r>
                  <a:rPr lang="it-IT" dirty="0"/>
                  <a:t> from one side of the </a:t>
                </a:r>
                <a:r>
                  <a:rPr lang="it-IT" dirty="0" err="1"/>
                  <a:t>accelerating</a:t>
                </a:r>
                <a:r>
                  <a:rPr lang="it-IT" dirty="0"/>
                  <a:t> </a:t>
                </a:r>
                <a:r>
                  <a:rPr lang="it-IT" dirty="0" err="1"/>
                  <a:t>voltage</a:t>
                </a:r>
                <a:r>
                  <a:rPr lang="it-IT" dirty="0"/>
                  <a:t> curve to the </a:t>
                </a:r>
                <a:r>
                  <a:rPr lang="it-IT" dirty="0" err="1"/>
                  <a:t>other</a:t>
                </a:r>
                <a:r>
                  <a:rPr lang="it-IT" dirty="0"/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6E62CA79-6CF9-C1D5-37E9-E48470DA4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2" y="1051769"/>
                <a:ext cx="7602894" cy="5632311"/>
              </a:xfrm>
              <a:prstGeom prst="rect">
                <a:avLst/>
              </a:prstGeom>
              <a:blipFill>
                <a:blip r:embed="rId7"/>
                <a:stretch>
                  <a:fillRect l="-481" t="-650" r="-13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6A8F11-871D-B543-E33A-80048C685EEB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E16057-9A8F-A8F5-7E95-CD35BB80C3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8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8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0.00156 0.00092 -0.02396 -0.05625 -0.02278 -0.05625 C -0.02343 -0.05625 0.00248 0.00139 0.00196 0.00046 C 0.00352 1.11111E-6 -0.02109 -0.05787 -0.02057 -0.05764 C -0.02096 -0.05833 0.00157 0.00486 0.00404 0.00486 C 0.00339 0.00301 -0.02265 -0.06088 -0.02278 -0.06181 C -0.02265 -0.06088 0.00065 -0.0007 -2.70833E-6 1.11111E-6 Z " pathEditMode="relative" rAng="7200000" ptsTypes="AAAAAAA">
                                      <p:cBhvr>
                                        <p:cTn id="105" dur="50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  <p:bldP spid="189447" grpId="0"/>
      <p:bldP spid="189449" grpId="0"/>
      <p:bldP spid="189451" grpId="0"/>
      <p:bldP spid="189462" grpId="0"/>
      <p:bldP spid="189463" grpId="0"/>
      <p:bldP spid="189465" grpId="0"/>
      <p:bldP spid="189467" grpId="0"/>
      <p:bldP spid="189474" grpId="0"/>
      <p:bldP spid="1894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825AA9D-0F49-3FD5-BAED-3957A04B2780}"/>
              </a:ext>
            </a:extLst>
          </p:cNvPr>
          <p:cNvSpPr/>
          <p:nvPr/>
        </p:nvSpPr>
        <p:spPr>
          <a:xfrm>
            <a:off x="8324204" y="4221539"/>
            <a:ext cx="3795482" cy="195581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id="{493F1FF0-C450-3CED-4B25-B95505E864C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62777" y="1307300"/>
            <a:ext cx="100994" cy="964155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8">
                <a:extLst>
                  <a:ext uri="{FF2B5EF4-FFF2-40B4-BE49-F238E27FC236}">
                    <a16:creationId xmlns:a16="http://schemas.microsoft.com/office/drawing/2014/main" id="{5EECB307-AC98-EA5C-9435-95348D0E3970}"/>
                  </a:ext>
                </a:extLst>
              </p:cNvPr>
              <p:cNvSpPr txBox="1"/>
              <p:nvPr/>
            </p:nvSpPr>
            <p:spPr bwMode="auto">
              <a:xfrm>
                <a:off x="-71660" y="1540848"/>
                <a:ext cx="6902855" cy="6632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5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</m:e>
                          </m:d>
                        </m:e>
                        <m:sub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</m:e>
                          </m:d>
                        </m:e>
                        <m:sub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</m:t>
                      </m:r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15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5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5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5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it-IT" sz="1500" dirty="0"/>
              </a:p>
            </p:txBody>
          </p:sp>
        </mc:Choice>
        <mc:Fallback xmlns="">
          <p:sp>
            <p:nvSpPr>
              <p:cNvPr id="20" name="Object 18">
                <a:extLst>
                  <a:ext uri="{FF2B5EF4-FFF2-40B4-BE49-F238E27FC236}">
                    <a16:creationId xmlns:a16="http://schemas.microsoft.com/office/drawing/2014/main" id="{5EECB307-AC98-EA5C-9435-95348D0E3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1660" y="1540848"/>
                <a:ext cx="6902855" cy="663203"/>
              </a:xfrm>
              <a:prstGeom prst="rect">
                <a:avLst/>
              </a:prstGeom>
              <a:blipFill>
                <a:blip r:embed="rId3"/>
                <a:stretch>
                  <a:fillRect l="-6443" t="-100000" r="-1412" b="-12844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0B11FF04-7F71-8A7A-C3F3-21DCCEA810B9}"/>
                  </a:ext>
                </a:extLst>
              </p:cNvPr>
              <p:cNvSpPr txBox="1"/>
              <p:nvPr/>
            </p:nvSpPr>
            <p:spPr bwMode="auto">
              <a:xfrm>
                <a:off x="7794891" y="1431311"/>
                <a:ext cx="4707478" cy="6632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num>
                        <m:den>
                          <m:sSub>
                            <m:sSubPr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it-IT" sz="15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it-IT" sz="15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it-IT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5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5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5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5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5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5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it-IT" sz="1500" dirty="0"/>
              </a:p>
            </p:txBody>
          </p:sp>
        </mc:Choice>
        <mc:Fallback xmlns=""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0B11FF04-7F71-8A7A-C3F3-21DCCEA81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94891" y="1431311"/>
                <a:ext cx="4707478" cy="663203"/>
              </a:xfrm>
              <a:prstGeom prst="rect">
                <a:avLst/>
              </a:prstGeom>
              <a:blipFill>
                <a:blip r:embed="rId4"/>
                <a:stretch>
                  <a:fillRect t="-96330" b="-1321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bject 18">
                <a:extLst>
                  <a:ext uri="{FF2B5EF4-FFF2-40B4-BE49-F238E27FC236}">
                    <a16:creationId xmlns:a16="http://schemas.microsoft.com/office/drawing/2014/main" id="{D07F93B0-5BA6-22C5-6D34-2837C5D1B4F3}"/>
                  </a:ext>
                </a:extLst>
              </p:cNvPr>
              <p:cNvSpPr txBox="1"/>
              <p:nvPr/>
            </p:nvSpPr>
            <p:spPr bwMode="auto">
              <a:xfrm>
                <a:off x="8364653" y="4307634"/>
                <a:ext cx="3699047" cy="6632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2" name="Object 18">
                <a:extLst>
                  <a:ext uri="{FF2B5EF4-FFF2-40B4-BE49-F238E27FC236}">
                    <a16:creationId xmlns:a16="http://schemas.microsoft.com/office/drawing/2014/main" id="{D07F93B0-5BA6-22C5-6D34-2837C5D1B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4653" y="4307634"/>
                <a:ext cx="3699047" cy="663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68118B2-88BB-CEB2-DCF5-22F2F06823DA}"/>
                  </a:ext>
                </a:extLst>
              </p:cNvPr>
              <p:cNvSpPr txBox="1"/>
              <p:nvPr/>
            </p:nvSpPr>
            <p:spPr>
              <a:xfrm>
                <a:off x="6720289" y="1141295"/>
                <a:ext cx="1274140" cy="580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Dividing by</a:t>
                </a:r>
              </a:p>
              <a:p>
                <a:pPr algn="ctr"/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468118B2-88BB-CEB2-DCF5-22F2F0682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89" y="1141295"/>
                <a:ext cx="1274140" cy="580031"/>
              </a:xfrm>
              <a:prstGeom prst="rect">
                <a:avLst/>
              </a:prstGeom>
              <a:blipFill>
                <a:blip r:embed="rId6"/>
                <a:stretch>
                  <a:fillRect t="-42105" r="-1435" b="-1168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B54653E-20FB-706D-7F73-62CE1AC1DA27}"/>
              </a:ext>
            </a:extLst>
          </p:cNvPr>
          <p:cNvSpPr txBox="1"/>
          <p:nvPr/>
        </p:nvSpPr>
        <p:spPr>
          <a:xfrm>
            <a:off x="10652267" y="3349596"/>
            <a:ext cx="1136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Approximating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7005FF4D-D6E0-A96D-EB73-8264C853475F}"/>
                  </a:ext>
                </a:extLst>
              </p:cNvPr>
              <p:cNvSpPr txBox="1"/>
              <p:nvPr/>
            </p:nvSpPr>
            <p:spPr>
              <a:xfrm>
                <a:off x="10507844" y="3588724"/>
                <a:ext cx="1366838" cy="573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num>
                      <m:den>
                        <m:sSub>
                          <m:sSubPr>
                            <m:ctrlPr>
                              <a:rPr lang="it-IT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𝑟𝑒𝑣</m:t>
                                    </m:r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it-IT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it-IT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it-IT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num>
                      <m:den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7005FF4D-D6E0-A96D-EB73-8264C8534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844" y="3588724"/>
                <a:ext cx="1366838" cy="573490"/>
              </a:xfrm>
              <a:prstGeom prst="rect">
                <a:avLst/>
              </a:prstGeom>
              <a:blipFill>
                <a:blip r:embed="rId7"/>
                <a:stretch>
                  <a:fillRect t="-36170" b="-1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A50D45A-F663-F638-56C1-3EC5283C2473}"/>
              </a:ext>
            </a:extLst>
          </p:cNvPr>
          <p:cNvSpPr txBox="1"/>
          <p:nvPr/>
        </p:nvSpPr>
        <p:spPr>
          <a:xfrm>
            <a:off x="2840972" y="-83704"/>
            <a:ext cx="5483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ENERGY-PHASE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21621CD0-2A62-70C9-F8A3-8C311DD56843}"/>
                  </a:ext>
                </a:extLst>
              </p:cNvPr>
              <p:cNvSpPr txBox="1"/>
              <p:nvPr/>
            </p:nvSpPr>
            <p:spPr bwMode="auto">
              <a:xfrm>
                <a:off x="-1" y="4444580"/>
                <a:ext cx="8420640" cy="6191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sub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sub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b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t-IT" sz="15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𝑟𝑒𝑣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15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𝑟𝑒𝑣</m:t>
                                    </m:r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it-IT" sz="15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00" dirty="0"/>
                  <a:t>=</a:t>
                </a:r>
                <a:r>
                  <a:rPr lang="it-IT" sz="15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</m:t>
                    </m:r>
                    <m:sSub>
                      <m:sSubPr>
                        <m:ctrlP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28" name="Object 9">
                <a:extLst>
                  <a:ext uri="{FF2B5EF4-FFF2-40B4-BE49-F238E27FC236}">
                    <a16:creationId xmlns:a16="http://schemas.microsoft.com/office/drawing/2014/main" id="{21621CD0-2A62-70C9-F8A3-8C311DD56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4444580"/>
                <a:ext cx="8420640" cy="619158"/>
              </a:xfrm>
              <a:prstGeom prst="rect">
                <a:avLst/>
              </a:prstGeom>
              <a:blipFill>
                <a:blip r:embed="rId8"/>
                <a:stretch>
                  <a:fillRect l="-1521" t="-75490" b="-8627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ggetto 129">
                <a:extLst>
                  <a:ext uri="{FF2B5EF4-FFF2-40B4-BE49-F238E27FC236}">
                    <a16:creationId xmlns:a16="http://schemas.microsoft.com/office/drawing/2014/main" id="{9D2D4BF5-02A4-30E5-D461-9B1551840DB2}"/>
                  </a:ext>
                </a:extLst>
              </p:cNvPr>
              <p:cNvSpPr txBox="1"/>
              <p:nvPr/>
            </p:nvSpPr>
            <p:spPr bwMode="auto">
              <a:xfrm>
                <a:off x="-1" y="3173976"/>
                <a:ext cx="3138710" cy="988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,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𝑅𝐹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𝑟𝑒𝑣</m:t>
                                          </m:r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,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𝑅𝐹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𝑟𝑒𝑣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Oggetto 129">
                <a:extLst>
                  <a:ext uri="{FF2B5EF4-FFF2-40B4-BE49-F238E27FC236}">
                    <a16:creationId xmlns:a16="http://schemas.microsoft.com/office/drawing/2014/main" id="{9D2D4BF5-02A4-30E5-D461-9B1551840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3173976"/>
                <a:ext cx="3138710" cy="9882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45">
                <a:extLst>
                  <a:ext uri="{FF2B5EF4-FFF2-40B4-BE49-F238E27FC236}">
                    <a16:creationId xmlns:a16="http://schemas.microsoft.com/office/drawing/2014/main" id="{0F2247AF-DBF3-7428-3812-40A25C324261}"/>
                  </a:ext>
                </a:extLst>
              </p:cNvPr>
              <p:cNvSpPr txBox="1"/>
              <p:nvPr/>
            </p:nvSpPr>
            <p:spPr bwMode="auto">
              <a:xfrm>
                <a:off x="10561642" y="2788308"/>
                <a:ext cx="1558044" cy="4536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Object 45">
                <a:extLst>
                  <a:ext uri="{FF2B5EF4-FFF2-40B4-BE49-F238E27FC236}">
                    <a16:creationId xmlns:a16="http://schemas.microsoft.com/office/drawing/2014/main" id="{0F2247AF-DBF3-7428-3812-40A25C324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61642" y="2788308"/>
                <a:ext cx="1558044" cy="453611"/>
              </a:xfrm>
              <a:prstGeom prst="rect">
                <a:avLst/>
              </a:prstGeom>
              <a:blipFill>
                <a:blip r:embed="rId10"/>
                <a:stretch>
                  <a:fillRect l="-16078" t="-144000" r="-23137" b="-205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1A629176-84B3-8D67-EE29-7A60380329A3}"/>
                  </a:ext>
                </a:extLst>
              </p:cNvPr>
              <p:cNvSpPr txBox="1"/>
              <p:nvPr/>
            </p:nvSpPr>
            <p:spPr>
              <a:xfrm>
                <a:off x="140081" y="5339849"/>
                <a:ext cx="5142038" cy="758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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1A629176-84B3-8D67-EE29-7A603803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81" y="5339849"/>
                <a:ext cx="5142038" cy="7589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24E809A8-62BD-31C5-13AB-2E951201BDD3}"/>
                  </a:ext>
                </a:extLst>
              </p:cNvPr>
              <p:cNvSpPr txBox="1"/>
              <p:nvPr/>
            </p:nvSpPr>
            <p:spPr>
              <a:xfrm>
                <a:off x="2980150" y="5760509"/>
                <a:ext cx="2149813" cy="5520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  <m:r>
                                <a:rPr lang="it-IT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it-IT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24E809A8-62BD-31C5-13AB-2E951201B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150" y="5760509"/>
                <a:ext cx="2149813" cy="5520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C11F3880-C1B0-3370-9ABA-C8B08D68B387}"/>
                  </a:ext>
                </a:extLst>
              </p:cNvPr>
              <p:cNvSpPr txBox="1"/>
              <p:nvPr/>
            </p:nvSpPr>
            <p:spPr>
              <a:xfrm>
                <a:off x="4676095" y="5339849"/>
                <a:ext cx="1974716" cy="6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C11F3880-C1B0-3370-9ABA-C8B08D68B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095" y="5339849"/>
                <a:ext cx="1974716" cy="6650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DF215424-5E41-B3C2-5E9D-C95293F62CD6}"/>
                  </a:ext>
                </a:extLst>
              </p:cNvPr>
              <p:cNvSpPr txBox="1"/>
              <p:nvPr/>
            </p:nvSpPr>
            <p:spPr>
              <a:xfrm>
                <a:off x="8349377" y="5254480"/>
                <a:ext cx="1891208" cy="6966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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DF215424-5E41-B3C2-5E9D-C95293F62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377" y="5254480"/>
                <a:ext cx="1891208" cy="6966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utoShape 21">
            <a:extLst>
              <a:ext uri="{FF2B5EF4-FFF2-40B4-BE49-F238E27FC236}">
                <a16:creationId xmlns:a16="http://schemas.microsoft.com/office/drawing/2014/main" id="{7A713D18-8F60-A3D5-98F7-362205F4D6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045730" y="4999544"/>
            <a:ext cx="140046" cy="1318660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B2D5B8DE-8AF3-951C-7B53-8F908A637ADA}"/>
                  </a:ext>
                </a:extLst>
              </p:cNvPr>
              <p:cNvSpPr txBox="1"/>
              <p:nvPr/>
            </p:nvSpPr>
            <p:spPr>
              <a:xfrm>
                <a:off x="392205" y="4895901"/>
                <a:ext cx="1274140" cy="580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Dividing by</a:t>
                </a:r>
              </a:p>
              <a:p>
                <a:pPr algn="ctr"/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it-IT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B2D5B8DE-8AF3-951C-7B53-8F908A637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05" y="4895901"/>
                <a:ext cx="1274140" cy="580031"/>
              </a:xfrm>
              <a:prstGeom prst="rect">
                <a:avLst/>
              </a:prstGeom>
              <a:blipFill>
                <a:blip r:embed="rId6"/>
                <a:stretch>
                  <a:fillRect t="-42105" r="-1435" b="-1168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utoShape 21">
            <a:extLst>
              <a:ext uri="{FF2B5EF4-FFF2-40B4-BE49-F238E27FC236}">
                <a16:creationId xmlns:a16="http://schemas.microsoft.com/office/drawing/2014/main" id="{DBC9E29F-BB66-6485-AA0D-3C9B8614F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581" y="4944644"/>
            <a:ext cx="379714" cy="531287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5" name="AutoShape 21">
            <a:extLst>
              <a:ext uri="{FF2B5EF4-FFF2-40B4-BE49-F238E27FC236}">
                <a16:creationId xmlns:a16="http://schemas.microsoft.com/office/drawing/2014/main" id="{E7716A14-8949-B09D-A03A-07AC27A9B9A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40933" y="4785812"/>
            <a:ext cx="265318" cy="1645559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" name="AutoShape 21">
            <a:extLst>
              <a:ext uri="{FF2B5EF4-FFF2-40B4-BE49-F238E27FC236}">
                <a16:creationId xmlns:a16="http://schemas.microsoft.com/office/drawing/2014/main" id="{BD8C447D-057A-4311-123D-87413A410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614" y="2204051"/>
            <a:ext cx="379714" cy="1948849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2828D35-2286-7275-7806-B0A9C6D58448}"/>
                  </a:ext>
                </a:extLst>
              </p:cNvPr>
              <p:cNvSpPr txBox="1"/>
              <p:nvPr/>
            </p:nvSpPr>
            <p:spPr>
              <a:xfrm>
                <a:off x="6550372" y="5236700"/>
                <a:ext cx="16453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it-IT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it-IT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72828D35-2286-7275-7806-B0A9C6D58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72" y="5236700"/>
                <a:ext cx="1645393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1">
                <a:extLst>
                  <a:ext uri="{FF2B5EF4-FFF2-40B4-BE49-F238E27FC236}">
                    <a16:creationId xmlns:a16="http://schemas.microsoft.com/office/drawing/2014/main" id="{02292B23-49A2-141A-5822-96F68C42BFCB}"/>
                  </a:ext>
                </a:extLst>
              </p:cNvPr>
              <p:cNvSpPr txBox="1"/>
              <p:nvPr/>
            </p:nvSpPr>
            <p:spPr bwMode="auto">
              <a:xfrm>
                <a:off x="9294981" y="562627"/>
                <a:ext cx="2897019" cy="6969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bject 11">
                <a:extLst>
                  <a:ext uri="{FF2B5EF4-FFF2-40B4-BE49-F238E27FC236}">
                    <a16:creationId xmlns:a16="http://schemas.microsoft.com/office/drawing/2014/main" id="{02292B23-49A2-141A-5822-96F68C42B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4981" y="562627"/>
                <a:ext cx="2897019" cy="6969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91F1EFF-62F7-7CED-04EB-48620F56AE9C}"/>
                  </a:ext>
                </a:extLst>
              </p:cNvPr>
              <p:cNvSpPr txBox="1"/>
              <p:nvPr/>
            </p:nvSpPr>
            <p:spPr>
              <a:xfrm>
                <a:off x="21737" y="747293"/>
                <a:ext cx="9273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We </a:t>
                </a:r>
                <a:r>
                  <a:rPr lang="it-IT" dirty="0" err="1"/>
                  <a:t>want</a:t>
                </a:r>
                <a:r>
                  <a:rPr lang="it-IT" dirty="0"/>
                  <a:t> to </a:t>
                </a:r>
                <a:r>
                  <a:rPr lang="it-IT" dirty="0" err="1"/>
                  <a:t>calculate</a:t>
                </a:r>
                <a:r>
                  <a:rPr lang="it-IT" dirty="0"/>
                  <a:t> the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evolution</a:t>
                </a:r>
                <a:r>
                  <a:rPr lang="it-IT" b="1" dirty="0">
                    <a:highlight>
                      <a:srgbClr val="FFFF00"/>
                    </a:highlight>
                  </a:rPr>
                  <a:t> of the energy and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phase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b="1" dirty="0" err="1">
                    <a:highlight>
                      <a:srgbClr val="FFFF00"/>
                    </a:highlight>
                  </a:rPr>
                  <a:t>deviations</a:t>
                </a:r>
                <a:r>
                  <a:rPr lang="it-IT" b="1" dirty="0">
                    <a:highlight>
                      <a:srgbClr val="FFFF00"/>
                    </a:highlight>
                  </a:rPr>
                  <a:t> </a:t>
                </a:r>
                <a:r>
                  <a:rPr lang="it-IT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it-IT" dirty="0"/>
                  <a:t>) of a </a:t>
                </a:r>
                <a:r>
                  <a:rPr lang="it-IT" dirty="0" err="1"/>
                  <a:t>generic</a:t>
                </a:r>
                <a:r>
                  <a:rPr lang="it-IT" dirty="0"/>
                  <a:t> </a:t>
                </a:r>
                <a:r>
                  <a:rPr lang="it-IT" dirty="0" err="1"/>
                  <a:t>particle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291F1EFF-62F7-7CED-04EB-48620F56A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7" y="747293"/>
                <a:ext cx="9273244" cy="369332"/>
              </a:xfrm>
              <a:prstGeom prst="rect">
                <a:avLst/>
              </a:prstGeom>
              <a:blipFill>
                <a:blip r:embed="rId17"/>
                <a:stretch>
                  <a:fillRect l="-592" t="-10000" r="-526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ggetto 2">
                <a:extLst>
                  <a:ext uri="{FF2B5EF4-FFF2-40B4-BE49-F238E27FC236}">
                    <a16:creationId xmlns:a16="http://schemas.microsoft.com/office/drawing/2014/main" id="{B9A8A422-180A-2A39-67CB-A18D4A820821}"/>
                  </a:ext>
                </a:extLst>
              </p:cNvPr>
              <p:cNvSpPr txBox="1"/>
              <p:nvPr/>
            </p:nvSpPr>
            <p:spPr bwMode="auto">
              <a:xfrm>
                <a:off x="2544182" y="2371514"/>
                <a:ext cx="1779586" cy="3991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tabLst>
                    <a:tab pos="625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Oggetto 2">
                <a:extLst>
                  <a:ext uri="{FF2B5EF4-FFF2-40B4-BE49-F238E27FC236}">
                    <a16:creationId xmlns:a16="http://schemas.microsoft.com/office/drawing/2014/main" id="{B9A8A422-180A-2A39-67CB-A18D4A820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182" y="2371514"/>
                <a:ext cx="1779586" cy="39912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1276B1A-DE83-9C92-F9F4-C0B381C3AB77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433975" y="1839875"/>
            <a:ext cx="0" cy="53163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B4CD0FD-BA5E-EA91-93F6-0C6458DF3442}"/>
                  </a:ext>
                </a:extLst>
              </p:cNvPr>
              <p:cNvSpPr txBox="1"/>
              <p:nvPr/>
            </p:nvSpPr>
            <p:spPr>
              <a:xfrm>
                <a:off x="10561642" y="2227487"/>
                <a:ext cx="1409602" cy="45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𝑟𝑒𝑣</m:t>
                                    </m:r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it-IT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400" dirty="0"/>
                  <a:t>=</a:t>
                </a:r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B4CD0FD-BA5E-EA91-93F6-0C6458DF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642" y="2227487"/>
                <a:ext cx="1409602" cy="459869"/>
              </a:xfrm>
              <a:prstGeom prst="rect">
                <a:avLst/>
              </a:prstGeom>
              <a:blipFill>
                <a:blip r:embed="rId19"/>
                <a:stretch>
                  <a:fillRect t="-92105" r="-12554" b="-1315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A02E12-1437-1AFA-36AD-550100DF15F1}"/>
              </a:ext>
            </a:extLst>
          </p:cNvPr>
          <p:cNvSpPr txBox="1"/>
          <p:nvPr/>
        </p:nvSpPr>
        <p:spPr>
          <a:xfrm>
            <a:off x="1" y="1141295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b="1" dirty="0">
                <a:highlight>
                  <a:srgbClr val="FFFF00"/>
                </a:highlight>
              </a:rPr>
              <a:t>energy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2C80BD6-A9E9-84E6-0529-599822A0A9D5}"/>
              </a:ext>
            </a:extLst>
          </p:cNvPr>
          <p:cNvSpPr txBox="1"/>
          <p:nvPr/>
        </p:nvSpPr>
        <p:spPr>
          <a:xfrm>
            <a:off x="-1" y="2687356"/>
            <a:ext cx="838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b="1" dirty="0" err="1">
                <a:highlight>
                  <a:srgbClr val="FFFF00"/>
                </a:highlight>
              </a:rPr>
              <a:t>phase</a:t>
            </a:r>
            <a:endParaRPr lang="it-IT" dirty="0"/>
          </a:p>
        </p:txBody>
      </p:sp>
      <p:sp>
        <p:nvSpPr>
          <p:cNvPr id="16" name="AutoShape 21">
            <a:extLst>
              <a:ext uri="{FF2B5EF4-FFF2-40B4-BE49-F238E27FC236}">
                <a16:creationId xmlns:a16="http://schemas.microsoft.com/office/drawing/2014/main" id="{DC22A5D9-09C1-51F6-81BA-CED6AA88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05" y="4221539"/>
            <a:ext cx="821719" cy="223042"/>
          </a:xfrm>
          <a:prstGeom prst="down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EC58016-2B6A-CD69-526D-DB4F8B4EDDD1}"/>
                  </a:ext>
                </a:extLst>
              </p:cNvPr>
              <p:cNvSpPr txBox="1"/>
              <p:nvPr/>
            </p:nvSpPr>
            <p:spPr>
              <a:xfrm>
                <a:off x="3453430" y="4993696"/>
                <a:ext cx="1366838" cy="573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sSub>
                          <m:sSubPr>
                            <m:ctrlPr>
                              <a:rPr lang="it-IT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𝑟𝑒𝑣</m:t>
                                    </m:r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it-IT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it-IT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it-IT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it-IT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6EC58016-2B6A-CD69-526D-DB4F8B4ED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430" y="4993696"/>
                <a:ext cx="1366838" cy="573490"/>
              </a:xfrm>
              <a:prstGeom prst="rect">
                <a:avLst/>
              </a:prstGeom>
              <a:blipFill>
                <a:blip r:embed="rId20"/>
                <a:stretch>
                  <a:fillRect t="-36170" b="-1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bject 45">
                <a:extLst>
                  <a:ext uri="{FF2B5EF4-FFF2-40B4-BE49-F238E27FC236}">
                    <a16:creationId xmlns:a16="http://schemas.microsoft.com/office/drawing/2014/main" id="{D28D972B-86C2-CED0-32FC-EB1D241901D0}"/>
                  </a:ext>
                </a:extLst>
              </p:cNvPr>
              <p:cNvSpPr txBox="1"/>
              <p:nvPr/>
            </p:nvSpPr>
            <p:spPr bwMode="auto">
              <a:xfrm>
                <a:off x="6738325" y="6131992"/>
                <a:ext cx="1558044" cy="4536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it-IT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9" name="Object 45">
                <a:extLst>
                  <a:ext uri="{FF2B5EF4-FFF2-40B4-BE49-F238E27FC236}">
                    <a16:creationId xmlns:a16="http://schemas.microsoft.com/office/drawing/2014/main" id="{D28D972B-86C2-CED0-32FC-EB1D24190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8325" y="6131992"/>
                <a:ext cx="1558044" cy="453611"/>
              </a:xfrm>
              <a:prstGeom prst="rect">
                <a:avLst/>
              </a:prstGeom>
              <a:blipFill>
                <a:blip r:embed="rId21"/>
                <a:stretch>
                  <a:fillRect l="-15625" t="-145946" r="-23047" b="-2094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0144F782-CCA2-F3E8-E0B7-8DCA52539C11}"/>
                  </a:ext>
                </a:extLst>
              </p:cNvPr>
              <p:cNvSpPr txBox="1"/>
              <p:nvPr/>
            </p:nvSpPr>
            <p:spPr>
              <a:xfrm>
                <a:off x="6784484" y="5717484"/>
                <a:ext cx="1409602" cy="459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𝑟𝑒𝑣</m:t>
                                    </m:r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_</m:t>
                                    </m:r>
                                    <m:r>
                                      <a:rPr lang="it-IT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it-IT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400" dirty="0"/>
                  <a:t>=</a:t>
                </a:r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𝑟𝑒𝑣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1400" dirty="0"/>
              </a:p>
            </p:txBody>
          </p:sp>
        </mc:Choice>
        <mc:Fallback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0144F782-CCA2-F3E8-E0B7-8DCA52539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5717484"/>
                <a:ext cx="1409602" cy="459869"/>
              </a:xfrm>
              <a:prstGeom prst="rect">
                <a:avLst/>
              </a:prstGeom>
              <a:blipFill>
                <a:blip r:embed="rId22"/>
                <a:stretch>
                  <a:fillRect t="-93333" r="-12554" b="-134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064C494-29BD-495C-0ECF-D75B3BA610A5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AE70DECD-4A21-B78A-0C81-A9E1C34AA0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2027C52-F473-FCF3-30AB-FE3AE20B2B0C}"/>
              </a:ext>
            </a:extLst>
          </p:cNvPr>
          <p:cNvSpPr txBox="1"/>
          <p:nvPr/>
        </p:nvSpPr>
        <p:spPr>
          <a:xfrm>
            <a:off x="1803912" y="4122968"/>
            <a:ext cx="1007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subtracting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E26BD1-E694-90AF-0B90-F610B526C7FB}"/>
              </a:ext>
            </a:extLst>
          </p:cNvPr>
          <p:cNvSpPr txBox="1"/>
          <p:nvPr/>
        </p:nvSpPr>
        <p:spPr>
          <a:xfrm>
            <a:off x="8510932" y="6205695"/>
            <a:ext cx="359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System of </a:t>
            </a:r>
            <a:r>
              <a:rPr lang="it-IT" sz="1600" dirty="0" err="1"/>
              <a:t>coupled</a:t>
            </a:r>
            <a:r>
              <a:rPr lang="it-IT" sz="1600" dirty="0"/>
              <a:t> non linear </a:t>
            </a:r>
            <a:r>
              <a:rPr lang="it-IT" sz="1600" dirty="0" err="1"/>
              <a:t>differential</a:t>
            </a:r>
            <a:r>
              <a:rPr lang="it-IT" sz="1600" dirty="0"/>
              <a:t> </a:t>
            </a:r>
            <a:r>
              <a:rPr lang="it-IT" sz="1600" dirty="0" err="1"/>
              <a:t>equations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/>
      <p:bldP spid="21" grpId="0"/>
      <p:bldP spid="22" grpId="0" animBg="1"/>
      <p:bldP spid="23" grpId="0"/>
      <p:bldP spid="24" grpId="0"/>
      <p:bldP spid="26" grpId="0"/>
      <p:bldP spid="28" grpId="0"/>
      <p:bldP spid="32" grpId="0"/>
      <p:bldP spid="33" grpId="0" animBg="1"/>
      <p:bldP spid="35" grpId="0"/>
      <p:bldP spid="38" grpId="0" animBg="1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8" grpId="0"/>
      <p:bldP spid="4" grpId="0" animBg="1"/>
      <p:bldP spid="12" grpId="0"/>
      <p:bldP spid="14" grpId="0" animBg="1"/>
      <p:bldP spid="15" grpId="0" animBg="1"/>
      <p:bldP spid="16" grpId="0" animBg="1"/>
      <p:bldP spid="17" grpId="0"/>
      <p:bldP spid="29" grpId="0" animBg="1"/>
      <p:bldP spid="30" grpId="0"/>
      <p:bldP spid="3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4404" y="30954"/>
            <a:ext cx="10958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SMALL AMPLITUDE OSCILLATIONS: SYNCHROTRON FREQUENCY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451990" y="4392642"/>
            <a:ext cx="2471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Assuming </a:t>
            </a:r>
            <a:r>
              <a:rPr lang="en-US" sz="1200" b="1" dirty="0"/>
              <a:t>small oscillations </a:t>
            </a:r>
            <a:r>
              <a:rPr lang="en-US" sz="1200" dirty="0"/>
              <a:t>around the synchronous particle</a:t>
            </a:r>
          </a:p>
        </p:txBody>
      </p:sp>
      <p:cxnSp>
        <p:nvCxnSpPr>
          <p:cNvPr id="7" name="Connettore 2 6"/>
          <p:cNvCxnSpPr>
            <a:cxnSpLocks/>
          </p:cNvCxnSpPr>
          <p:nvPr/>
        </p:nvCxnSpPr>
        <p:spPr>
          <a:xfrm>
            <a:off x="2492907" y="2243681"/>
            <a:ext cx="534480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igura a mano libera 26"/>
          <p:cNvSpPr/>
          <p:nvPr/>
        </p:nvSpPr>
        <p:spPr>
          <a:xfrm flipV="1">
            <a:off x="4125891" y="992527"/>
            <a:ext cx="7099828" cy="890437"/>
          </a:xfrm>
          <a:custGeom>
            <a:avLst/>
            <a:gdLst>
              <a:gd name="connsiteX0" fmla="*/ 0 w 4263886"/>
              <a:gd name="connsiteY0" fmla="*/ 1709530 h 1709530"/>
              <a:gd name="connsiteX1" fmla="*/ 4263886 w 4263886"/>
              <a:gd name="connsiteY1" fmla="*/ 1709530 h 1709530"/>
              <a:gd name="connsiteX2" fmla="*/ 4263886 w 4263886"/>
              <a:gd name="connsiteY2" fmla="*/ 0 h 170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3886" h="1709530">
                <a:moveTo>
                  <a:pt x="0" y="1709530"/>
                </a:moveTo>
                <a:lnTo>
                  <a:pt x="4263886" y="1709530"/>
                </a:lnTo>
                <a:lnTo>
                  <a:pt x="4263886" y="0"/>
                </a:ln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ggetto 28"/>
              <p:cNvSpPr txBox="1"/>
              <p:nvPr/>
            </p:nvSpPr>
            <p:spPr bwMode="auto">
              <a:xfrm>
                <a:off x="140031" y="3063090"/>
                <a:ext cx="3405269" cy="772844"/>
              </a:xfrm>
              <a:prstGeom prst="rect">
                <a:avLst/>
              </a:prstGeom>
              <a:solidFill>
                <a:srgbClr val="FFBA5F"/>
              </a:solidFill>
              <a:ln w="254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𝑞𝑉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gget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031" y="3063090"/>
                <a:ext cx="3405269" cy="772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ccia in giù 60"/>
          <p:cNvSpPr/>
          <p:nvPr/>
        </p:nvSpPr>
        <p:spPr>
          <a:xfrm>
            <a:off x="1406665" y="4779225"/>
            <a:ext cx="776474" cy="3784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906C0B0B-434D-EB46-7884-D61C09DDE8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1902" y="1921528"/>
                <a:ext cx="521581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dirty="0" err="1"/>
                  <a:t>Multipling</a:t>
                </a:r>
                <a:r>
                  <a:rPr lang="en-US" sz="1200" dirty="0"/>
                  <a:t> both members 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it-IT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it-IT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00" dirty="0"/>
                  <a:t> and deriving both terms with respect to t</a:t>
                </a:r>
              </a:p>
            </p:txBody>
          </p:sp>
        </mc:Choice>
        <mc:Fallback xmlns=""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906C0B0B-434D-EB46-7884-D61C09DDE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1902" y="1921528"/>
                <a:ext cx="5215812" cy="276999"/>
              </a:xfrm>
              <a:prstGeom prst="rect">
                <a:avLst/>
              </a:prstGeom>
              <a:blipFill>
                <a:blip r:embed="rId3"/>
                <a:stretch>
                  <a:fillRect t="-93478" b="-1434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274FA5B-162D-66EA-ED2A-2E25186D6490}"/>
                  </a:ext>
                </a:extLst>
              </p:cNvPr>
              <p:cNvSpPr txBox="1"/>
              <p:nvPr/>
            </p:nvSpPr>
            <p:spPr>
              <a:xfrm>
                <a:off x="7491254" y="1913690"/>
                <a:ext cx="4362463" cy="72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it-IT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D274FA5B-162D-66EA-ED2A-2E25186D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54" y="1913690"/>
                <a:ext cx="4362463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4F087329-592D-01FE-4364-917B7C154446}"/>
              </a:ext>
            </a:extLst>
          </p:cNvPr>
          <p:cNvSpPr/>
          <p:nvPr/>
        </p:nvSpPr>
        <p:spPr>
          <a:xfrm>
            <a:off x="9284380" y="2590621"/>
            <a:ext cx="598372" cy="339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4B528ED7-5ED6-4B96-F092-6D1B3BCC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350" y="2912549"/>
            <a:ext cx="4080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Non linear differential equation that gives the phase evolution</a:t>
            </a:r>
          </a:p>
        </p:txBody>
      </p:sp>
      <p:sp>
        <p:nvSpPr>
          <p:cNvPr id="43" name="Freccia in giù 42">
            <a:extLst>
              <a:ext uri="{FF2B5EF4-FFF2-40B4-BE49-F238E27FC236}">
                <a16:creationId xmlns:a16="http://schemas.microsoft.com/office/drawing/2014/main" id="{AFE475C7-7E1B-0D1D-A5B4-94B646D29FD4}"/>
              </a:ext>
            </a:extLst>
          </p:cNvPr>
          <p:cNvSpPr/>
          <p:nvPr/>
        </p:nvSpPr>
        <p:spPr>
          <a:xfrm rot="5400000">
            <a:off x="4563428" y="2474894"/>
            <a:ext cx="260472" cy="2170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8">
                <a:extLst>
                  <a:ext uri="{FF2B5EF4-FFF2-40B4-BE49-F238E27FC236}">
                    <a16:creationId xmlns:a16="http://schemas.microsoft.com/office/drawing/2014/main" id="{C007754E-553E-AA0F-4920-4BBF346E0FEA}"/>
                  </a:ext>
                </a:extLst>
              </p:cNvPr>
              <p:cNvSpPr txBox="1"/>
              <p:nvPr/>
            </p:nvSpPr>
            <p:spPr bwMode="auto">
              <a:xfrm>
                <a:off x="360658" y="745201"/>
                <a:ext cx="3699047" cy="6632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bject 18">
                <a:extLst>
                  <a:ext uri="{FF2B5EF4-FFF2-40B4-BE49-F238E27FC236}">
                    <a16:creationId xmlns:a16="http://schemas.microsoft.com/office/drawing/2014/main" id="{C007754E-553E-AA0F-4920-4BBF346E0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658" y="745201"/>
                <a:ext cx="3699047" cy="6632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E2D6099-1FC7-EFDA-6314-48093CD03B86}"/>
                  </a:ext>
                </a:extLst>
              </p:cNvPr>
              <p:cNvSpPr txBox="1"/>
              <p:nvPr/>
            </p:nvSpPr>
            <p:spPr>
              <a:xfrm>
                <a:off x="390282" y="1893955"/>
                <a:ext cx="2129380" cy="6966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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3E2D6099-1FC7-EFDA-6314-48093CD03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82" y="1893955"/>
                <a:ext cx="2129380" cy="6966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94BBBEB6-2340-D3EE-94DC-7CFB9A2515F0}"/>
              </a:ext>
            </a:extLst>
          </p:cNvPr>
          <p:cNvSpPr/>
          <p:nvPr/>
        </p:nvSpPr>
        <p:spPr>
          <a:xfrm>
            <a:off x="97278" y="646330"/>
            <a:ext cx="263380" cy="208714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1E76CFF-8A66-B1E1-0166-C70147CC5F23}"/>
                  </a:ext>
                </a:extLst>
              </p:cNvPr>
              <p:cNvSpPr txBox="1"/>
              <p:nvPr/>
            </p:nvSpPr>
            <p:spPr>
              <a:xfrm>
                <a:off x="6016623" y="3189548"/>
                <a:ext cx="6175378" cy="72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1E76CFF-8A66-B1E1-0166-C70147CC5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23" y="3189548"/>
                <a:ext cx="6175378" cy="7265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9773518-FFED-8792-3001-85D8EFB0B7C4}"/>
              </a:ext>
            </a:extLst>
          </p:cNvPr>
          <p:cNvSpPr txBox="1"/>
          <p:nvPr/>
        </p:nvSpPr>
        <p:spPr>
          <a:xfrm>
            <a:off x="6589064" y="3950742"/>
            <a:ext cx="12486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/>
              <a:t>We neglect this damping 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40D1815-7C89-D93F-B2D6-A15DC1CBD175}"/>
                  </a:ext>
                </a:extLst>
              </p:cNvPr>
              <p:cNvSpPr txBox="1"/>
              <p:nvPr/>
            </p:nvSpPr>
            <p:spPr>
              <a:xfrm>
                <a:off x="3358176" y="4764433"/>
                <a:ext cx="28084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it-IT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it-IT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sz="1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it-IT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it-IT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</m:oMath>
                </a14:m>
                <a:endParaRPr lang="it-IT" sz="1400" dirty="0"/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040D1815-7C89-D93F-B2D6-A15DC1CB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176" y="4764433"/>
                <a:ext cx="2808447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0890CFCF-33E6-0A9A-9810-00C53362B8AB}"/>
              </a:ext>
            </a:extLst>
          </p:cNvPr>
          <p:cNvSpPr/>
          <p:nvPr/>
        </p:nvSpPr>
        <p:spPr>
          <a:xfrm rot="16200000">
            <a:off x="1354343" y="2947480"/>
            <a:ext cx="886692" cy="19493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1A202B15-9958-4F38-D5F1-363935F4A1E1}"/>
                  </a:ext>
                </a:extLst>
              </p:cNvPr>
              <p:cNvSpPr txBox="1"/>
              <p:nvPr/>
            </p:nvSpPr>
            <p:spPr>
              <a:xfrm>
                <a:off x="1426813" y="4409893"/>
                <a:ext cx="756326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1A202B15-9958-4F38-D5F1-363935F4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13" y="4409893"/>
                <a:ext cx="756326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70B3A7A8-48E6-558D-71D0-BBD4B680101D}"/>
              </a:ext>
            </a:extLst>
          </p:cNvPr>
          <p:cNvSpPr txBox="1"/>
          <p:nvPr/>
        </p:nvSpPr>
        <p:spPr>
          <a:xfrm>
            <a:off x="-77755" y="5219301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/>
              <a:t>we end up with the equation of an harmonic oscillator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ggetto 28">
                <a:extLst>
                  <a:ext uri="{FF2B5EF4-FFF2-40B4-BE49-F238E27FC236}">
                    <a16:creationId xmlns:a16="http://schemas.microsoft.com/office/drawing/2014/main" id="{05BF476C-4C33-2320-9516-267E3ABE5C57}"/>
                  </a:ext>
                </a:extLst>
              </p:cNvPr>
              <p:cNvSpPr txBox="1"/>
              <p:nvPr/>
            </p:nvSpPr>
            <p:spPr bwMode="auto">
              <a:xfrm>
                <a:off x="97278" y="5618841"/>
                <a:ext cx="2132249" cy="883266"/>
              </a:xfrm>
              <a:prstGeom prst="rect">
                <a:avLst/>
              </a:prstGeom>
              <a:solidFill>
                <a:srgbClr val="FFBA5F"/>
              </a:solidFill>
              <a:ln w="254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e>
                        <m:sub>
                          <m:r>
                            <a:rPr lang="it-IT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it-IT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Oggetto 28">
                <a:extLst>
                  <a:ext uri="{FF2B5EF4-FFF2-40B4-BE49-F238E27FC236}">
                    <a16:creationId xmlns:a16="http://schemas.microsoft.com/office/drawing/2014/main" id="{05BF476C-4C33-2320-9516-267E3ABE5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78" y="5618841"/>
                <a:ext cx="2132249" cy="8832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50F2B76D-AD65-F700-295E-35E686FC6F5B}"/>
                  </a:ext>
                </a:extLst>
              </p:cNvPr>
              <p:cNvSpPr txBox="1"/>
              <p:nvPr/>
            </p:nvSpPr>
            <p:spPr>
              <a:xfrm>
                <a:off x="2268691" y="5673505"/>
                <a:ext cx="3141836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0" u="none" strike="noStrike" baseline="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</m:sSubSup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u="none" strike="noStrike" baseline="0" dirty="0"/>
                  <a:t>is called </a:t>
                </a:r>
                <a:r>
                  <a:rPr lang="en-US" sz="1800" b="1" i="0" u="none" strike="noStrike" baseline="0" dirty="0"/>
                  <a:t>synchrotron angular frequency.</a:t>
                </a:r>
                <a:endParaRPr lang="it-IT" b="1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50F2B76D-AD65-F700-295E-35E686FC6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691" y="5673505"/>
                <a:ext cx="3141836" cy="669992"/>
              </a:xfrm>
              <a:prstGeom prst="rect">
                <a:avLst/>
              </a:prstGeom>
              <a:blipFill>
                <a:blip r:embed="rId12"/>
                <a:stretch>
                  <a:fillRect l="-1550" t="-1818" r="-1550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F793C2DD-14FE-1325-82D3-8A69E27BB6A9}"/>
                  </a:ext>
                </a:extLst>
              </p:cNvPr>
              <p:cNvSpPr txBox="1"/>
              <p:nvPr/>
            </p:nvSpPr>
            <p:spPr>
              <a:xfrm>
                <a:off x="6016623" y="4864231"/>
                <a:ext cx="6094378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i="0" u="none" strike="noStrike" baseline="0" dirty="0"/>
                  <a:t>Stability</a:t>
                </a:r>
                <a:r>
                  <a:rPr lang="en-US" sz="1800" b="0" i="0" u="none" strike="noStrike" baseline="0" dirty="0"/>
                  <a:t> is obtained when</a:t>
                </a:r>
                <a:r>
                  <a:rPr lang="it-IT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</m:sSubSup>
                  </m:oMath>
                </a14:m>
                <a:r>
                  <a:rPr lang="en-US" sz="1800" b="0" i="0" u="none" strike="noStrike" baseline="0" dirty="0"/>
                  <a:t> </a:t>
                </a:r>
                <a:r>
                  <a:rPr lang="en-US" sz="1100" b="0" i="0" u="none" strike="noStrike" baseline="0" dirty="0"/>
                  <a:t> </a:t>
                </a:r>
                <a:r>
                  <a:rPr lang="en-US" sz="1800" b="0" i="0" u="none" strike="noStrike" baseline="0" dirty="0"/>
                  <a:t>is real so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u="none" strike="noStrike" baseline="0" dirty="0"/>
                  <a:t>is positive. Since most terms 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800" b="0" i="0" u="none" strike="noStrike" baseline="0" dirty="0"/>
                  <a:t>are positive, </a:t>
                </a:r>
                <a:r>
                  <a:rPr lang="it-IT" sz="1800" b="0" i="0" u="none" strike="noStrike" baseline="0" dirty="0" err="1"/>
                  <a:t>this</a:t>
                </a:r>
                <a:r>
                  <a:rPr lang="it-IT" sz="1800" b="0" i="0" u="none" strike="noStrike" baseline="0" dirty="0"/>
                  <a:t> </a:t>
                </a:r>
                <a:r>
                  <a:rPr lang="it-IT" sz="1800" b="0" i="0" u="none" strike="noStrike" baseline="0" dirty="0" err="1"/>
                  <a:t>reduces</a:t>
                </a:r>
                <a:r>
                  <a:rPr lang="it-IT" sz="1800" b="0" i="0" u="none" strike="noStrike" baseline="0" dirty="0"/>
                  <a:t> to</a:t>
                </a:r>
                <a:endParaRPr lang="it-IT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F793C2DD-14FE-1325-82D3-8A69E27BB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623" y="4864231"/>
                <a:ext cx="6094378" cy="669992"/>
              </a:xfrm>
              <a:prstGeom prst="rect">
                <a:avLst/>
              </a:prstGeom>
              <a:blipFill>
                <a:blip r:embed="rId13"/>
                <a:stretch>
                  <a:fillRect l="-900" t="-1818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0D934D74-91D8-2978-DA86-285122EC122E}"/>
                  </a:ext>
                </a:extLst>
              </p:cNvPr>
              <p:cNvSpPr txBox="1"/>
              <p:nvPr/>
            </p:nvSpPr>
            <p:spPr>
              <a:xfrm>
                <a:off x="7944350" y="5510695"/>
                <a:ext cx="179206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unc>
                        <m:func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0D934D74-91D8-2978-DA86-285122EC1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350" y="5510695"/>
                <a:ext cx="1792061" cy="461665"/>
              </a:xfrm>
              <a:prstGeom prst="rect">
                <a:avLst/>
              </a:prstGeom>
              <a:blipFill>
                <a:blip r:embed="rId14"/>
                <a:stretch>
                  <a:fillRect l="-340" r="-340" b="-157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C309329D-5416-9BA4-0850-DF62CE510CE1}"/>
              </a:ext>
            </a:extLst>
          </p:cNvPr>
          <p:cNvSpPr/>
          <p:nvPr/>
        </p:nvSpPr>
        <p:spPr>
          <a:xfrm rot="16200000">
            <a:off x="5218656" y="5330210"/>
            <a:ext cx="776474" cy="580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CA5DC2-BB1B-FAC0-5B7A-5581FEF791FC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6EC4A9-CCB7-F470-8F2C-6ACEADFE9B45}"/>
              </a:ext>
            </a:extLst>
          </p:cNvPr>
          <p:cNvSpPr txBox="1"/>
          <p:nvPr/>
        </p:nvSpPr>
        <p:spPr>
          <a:xfrm>
            <a:off x="6016622" y="5960567"/>
            <a:ext cx="5837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i="0" u="none" strike="noStrike" baseline="0" dirty="0">
                <a:latin typeface="+mj-lt"/>
              </a:rPr>
              <a:t>The </a:t>
            </a:r>
            <a:r>
              <a:rPr lang="en-US" b="1" i="0" u="none" strike="noStrike" baseline="0" dirty="0">
                <a:highlight>
                  <a:srgbClr val="FFFF00"/>
                </a:highlight>
                <a:latin typeface="+mj-lt"/>
              </a:rPr>
              <a:t>RF voltage acts as a restoring force</a:t>
            </a:r>
            <a:r>
              <a:rPr lang="en-US" b="1" i="0" u="none" strike="noStrike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i="0" u="none" strike="noStrike" dirty="0">
                <a:latin typeface="+mj-lt"/>
              </a:rPr>
              <a:t>for the longitudinal motion </a:t>
            </a:r>
            <a:endParaRPr lang="en-US" dirty="0"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5FD37DFC-9EC1-B5A4-7BAD-DEFD85FDB3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68A254B-7B40-EAE2-F033-8F7192D86794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5477069" y="3950742"/>
            <a:ext cx="1451488" cy="1673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0">
            <a:extLst>
              <a:ext uri="{FF2B5EF4-FFF2-40B4-BE49-F238E27FC236}">
                <a16:creationId xmlns:a16="http://schemas.microsoft.com/office/drawing/2014/main" id="{0187A3E6-53A5-48DB-546D-1ECE8E52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016" y="3656386"/>
            <a:ext cx="2274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And neglecting the damping term (</a:t>
            </a:r>
            <a:r>
              <a:rPr lang="en-US" sz="1200" b="1" dirty="0"/>
              <a:t>adiabatic acceleration</a:t>
            </a:r>
            <a:r>
              <a:rPr lang="en-US" sz="1200" dirty="0"/>
              <a:t>), i.e.: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C0BBAF2-D8EA-B761-06FF-D4C13C127889}"/>
                  </a:ext>
                </a:extLst>
              </p:cNvPr>
              <p:cNvSpPr txBox="1"/>
              <p:nvPr/>
            </p:nvSpPr>
            <p:spPr>
              <a:xfrm>
                <a:off x="4262078" y="4010316"/>
                <a:ext cx="1423763" cy="489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it-IT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it-IT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500" dirty="0"/>
                  <a:t>&lt;&lt;1</a:t>
                </a:r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CC0BBAF2-D8EA-B761-06FF-D4C13C127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078" y="4010316"/>
                <a:ext cx="1423763" cy="489686"/>
              </a:xfrm>
              <a:prstGeom prst="rect">
                <a:avLst/>
              </a:prstGeom>
              <a:blipFill>
                <a:blip r:embed="rId16"/>
                <a:stretch>
                  <a:fillRect t="-47500" b="-37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e 24">
            <a:extLst>
              <a:ext uri="{FF2B5EF4-FFF2-40B4-BE49-F238E27FC236}">
                <a16:creationId xmlns:a16="http://schemas.microsoft.com/office/drawing/2014/main" id="{0BAC97FD-53A0-37DF-3181-A6DDD479D836}"/>
              </a:ext>
            </a:extLst>
          </p:cNvPr>
          <p:cNvSpPr/>
          <p:nvPr/>
        </p:nvSpPr>
        <p:spPr>
          <a:xfrm>
            <a:off x="9897290" y="3093629"/>
            <a:ext cx="2294709" cy="9649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50786A3C-3396-07F7-5338-C1914C425A6A}"/>
              </a:ext>
            </a:extLst>
          </p:cNvPr>
          <p:cNvCxnSpPr>
            <a:cxnSpLocks/>
            <a:endCxn id="25" idx="3"/>
          </p:cNvCxnSpPr>
          <p:nvPr/>
        </p:nvCxnSpPr>
        <p:spPr>
          <a:xfrm flipV="1">
            <a:off x="5778813" y="3917270"/>
            <a:ext cx="4454529" cy="8471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roce 32">
            <a:extLst>
              <a:ext uri="{FF2B5EF4-FFF2-40B4-BE49-F238E27FC236}">
                <a16:creationId xmlns:a16="http://schemas.microsoft.com/office/drawing/2014/main" id="{C3A1CAC2-70A7-F7F0-07C3-A973FA5F940E}"/>
              </a:ext>
            </a:extLst>
          </p:cNvPr>
          <p:cNvSpPr/>
          <p:nvPr/>
        </p:nvSpPr>
        <p:spPr>
          <a:xfrm rot="2671361">
            <a:off x="6778669" y="3091419"/>
            <a:ext cx="1003289" cy="1003311"/>
          </a:xfrm>
          <a:prstGeom prst="plus">
            <a:avLst>
              <a:gd name="adj" fmla="val 464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7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9" grpId="0" animBg="1"/>
      <p:bldP spid="61" grpId="0" animBg="1"/>
      <p:bldP spid="16" grpId="0"/>
      <p:bldP spid="20" grpId="0"/>
      <p:bldP spid="26" grpId="0" animBg="1"/>
      <p:bldP spid="28" grpId="0"/>
      <p:bldP spid="43" grpId="0" animBg="1"/>
      <p:bldP spid="12" grpId="0"/>
      <p:bldP spid="15" grpId="0"/>
      <p:bldP spid="22" grpId="0"/>
      <p:bldP spid="23" grpId="0" animBg="1"/>
      <p:bldP spid="30" grpId="0"/>
      <p:bldP spid="35" grpId="0"/>
      <p:bldP spid="38" grpId="0" animBg="1"/>
      <p:bldP spid="40" grpId="0"/>
      <p:bldP spid="42" grpId="0"/>
      <p:bldP spid="62" grpId="0" animBg="1"/>
      <p:bldP spid="11" grpId="0" animBg="1"/>
      <p:bldP spid="18" grpId="0"/>
      <p:bldP spid="10" grpId="0"/>
      <p:bldP spid="17" grpId="0"/>
      <p:bldP spid="25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52F4EEBA-EA58-2006-471A-B207CF4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00" y="12815"/>
            <a:ext cx="114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STABLE ACCELERATING SYNCHROTRON PHASES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0CC5BD-C300-6762-27D1-2E5C21804D37}"/>
              </a:ext>
            </a:extLst>
          </p:cNvPr>
          <p:cNvSpPr txBox="1"/>
          <p:nvPr/>
        </p:nvSpPr>
        <p:spPr>
          <a:xfrm>
            <a:off x="5281126" y="789215"/>
            <a:ext cx="68968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u="none" strike="noStrike" baseline="0" dirty="0"/>
              <a:t>Below transition</a:t>
            </a:r>
            <a:r>
              <a:rPr lang="en-US" sz="1600" b="0" i="0" u="none" strike="noStrike" baseline="0" dirty="0"/>
              <a:t>, </a:t>
            </a:r>
            <a:r>
              <a:rPr lang="en-US" sz="1600" dirty="0"/>
              <a:t>the stable </a:t>
            </a:r>
            <a:r>
              <a:rPr lang="en-US" sz="1600" b="1" dirty="0"/>
              <a:t>synchronous phase are on the rising slope of the accelerating voltage</a:t>
            </a:r>
            <a:endParaRPr lang="en-US" sz="1600" dirty="0"/>
          </a:p>
        </p:txBody>
      </p:sp>
      <p:sp>
        <p:nvSpPr>
          <p:cNvPr id="5" name="Line 43">
            <a:extLst>
              <a:ext uri="{FF2B5EF4-FFF2-40B4-BE49-F238E27FC236}">
                <a16:creationId xmlns:a16="http://schemas.microsoft.com/office/drawing/2014/main" id="{4D55FBBB-04E9-DCA1-3DD7-0CB9B08D26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770" y="2539864"/>
            <a:ext cx="4257675" cy="55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4">
            <a:extLst>
              <a:ext uri="{FF2B5EF4-FFF2-40B4-BE49-F238E27FC236}">
                <a16:creationId xmlns:a16="http://schemas.microsoft.com/office/drawing/2014/main" id="{16C579F4-9AA6-919F-8F89-A67EFF39AD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795" y="1213990"/>
            <a:ext cx="7937" cy="22538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51777C00-D3D6-EB84-76A2-E2837C0ACBE0}"/>
              </a:ext>
            </a:extLst>
          </p:cNvPr>
          <p:cNvSpPr>
            <a:spLocks/>
          </p:cNvSpPr>
          <p:nvPr/>
        </p:nvSpPr>
        <p:spPr bwMode="auto">
          <a:xfrm>
            <a:off x="421794" y="1404594"/>
            <a:ext cx="1852612" cy="1138054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84D3D24B-6BEF-DBFF-23DD-88DDBC44B886}"/>
              </a:ext>
            </a:extLst>
          </p:cNvPr>
          <p:cNvSpPr>
            <a:spLocks/>
          </p:cNvSpPr>
          <p:nvPr/>
        </p:nvSpPr>
        <p:spPr bwMode="auto">
          <a:xfrm flipV="1">
            <a:off x="2274407" y="2541257"/>
            <a:ext cx="1852613" cy="1138054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id="{F4FB1D39-9A57-AB56-931D-54D191057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421" y="2113938"/>
            <a:ext cx="744114" cy="3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phase</a:t>
            </a:r>
          </a:p>
        </p:txBody>
      </p:sp>
      <p:sp>
        <p:nvSpPr>
          <p:cNvPr id="10" name="Text Box 50">
            <a:extLst>
              <a:ext uri="{FF2B5EF4-FFF2-40B4-BE49-F238E27FC236}">
                <a16:creationId xmlns:a16="http://schemas.microsoft.com/office/drawing/2014/main" id="{4D10DDDD-EE33-DFDF-8267-F211CB0C0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9" y="1266269"/>
            <a:ext cx="396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dirty="0"/>
              <a:t>V</a:t>
            </a:r>
            <a:endParaRPr lang="en-US" altLang="it-IT" baseline="-25000" dirty="0"/>
          </a:p>
        </p:txBody>
      </p:sp>
      <p:sp>
        <p:nvSpPr>
          <p:cNvPr id="23" name="Oval 56">
            <a:extLst>
              <a:ext uri="{FF2B5EF4-FFF2-40B4-BE49-F238E27FC236}">
                <a16:creationId xmlns:a16="http://schemas.microsoft.com/office/drawing/2014/main" id="{D2245FD6-8B95-93BB-B067-598490005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56" y="1714845"/>
            <a:ext cx="122238" cy="115474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23A7A1D5-56C1-F94B-9AAC-AE65AB0B6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81" y="1704813"/>
            <a:ext cx="122238" cy="115474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530B71D-727A-CC0C-A032-C6B6F6E91B68}"/>
              </a:ext>
            </a:extLst>
          </p:cNvPr>
          <p:cNvSpPr txBox="1"/>
          <p:nvPr/>
        </p:nvSpPr>
        <p:spPr>
          <a:xfrm>
            <a:off x="5281126" y="1443203"/>
            <a:ext cx="688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u="none" strike="noStrike" baseline="0" dirty="0"/>
              <a:t>Above transition</a:t>
            </a:r>
            <a:r>
              <a:rPr lang="en-US" sz="1600" b="0" i="0" u="none" strike="noStrike" baseline="0" dirty="0"/>
              <a:t>, we have the opposite: the oscillation is unstable on the rising slope, and the </a:t>
            </a:r>
            <a:r>
              <a:rPr lang="en-US" sz="1600" b="1" i="0" u="none" strike="noStrike" baseline="0" dirty="0"/>
              <a:t>stable region for oscillations is on the falling slope</a:t>
            </a:r>
            <a:endParaRPr lang="en-US" sz="1600" b="1" dirty="0"/>
          </a:p>
        </p:txBody>
      </p:sp>
      <p:sp>
        <p:nvSpPr>
          <p:cNvPr id="37" name="Freccia in giù 36">
            <a:extLst>
              <a:ext uri="{FF2B5EF4-FFF2-40B4-BE49-F238E27FC236}">
                <a16:creationId xmlns:a16="http://schemas.microsoft.com/office/drawing/2014/main" id="{0094AFB7-FFC6-95F8-A11A-9EF9ECF2FDBB}"/>
              </a:ext>
            </a:extLst>
          </p:cNvPr>
          <p:cNvSpPr/>
          <p:nvPr/>
        </p:nvSpPr>
        <p:spPr>
          <a:xfrm>
            <a:off x="8272053" y="2101741"/>
            <a:ext cx="615488" cy="3358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48B9FFA-411F-7CBD-DAD2-AC0B36E9E64F}"/>
              </a:ext>
            </a:extLst>
          </p:cNvPr>
          <p:cNvSpPr txBox="1"/>
          <p:nvPr/>
        </p:nvSpPr>
        <p:spPr>
          <a:xfrm>
            <a:off x="5281126" y="2683008"/>
            <a:ext cx="692246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0" i="0" u="none" strike="noStrike" baseline="0" dirty="0"/>
              <a:t>Consequently, the </a:t>
            </a:r>
            <a:r>
              <a:rPr lang="en-US" sz="1600" b="1" i="0" u="none" strike="noStrike" baseline="0" dirty="0"/>
              <a:t>rf system needs to make a rapid change of rf phase when crossing the transition energy</a:t>
            </a:r>
            <a:r>
              <a:rPr lang="en-US" sz="1600" b="0" i="0" u="none" strike="noStrike" baseline="0" dirty="0"/>
              <a:t>, a </a:t>
            </a:r>
            <a:r>
              <a:rPr lang="en-US" sz="1600" dirty="0"/>
              <a:t>“</a:t>
            </a:r>
            <a:r>
              <a:rPr lang="en-US" sz="1600" b="0" i="0" u="none" strike="noStrike" baseline="0" dirty="0"/>
              <a:t>phase jump”</a:t>
            </a:r>
            <a:r>
              <a:rPr lang="en-US" sz="1600" dirty="0"/>
              <a:t>,</a:t>
            </a:r>
            <a:r>
              <a:rPr lang="en-US" sz="1600" b="0" i="0" u="none" strike="noStrike" baseline="0" dirty="0"/>
              <a:t> otherwise the particles in the bunch become dispersed, have a wrong energy gain, and eventually get lost</a:t>
            </a:r>
            <a:endParaRPr lang="en-US" sz="1600" dirty="0"/>
          </a:p>
        </p:txBody>
      </p:sp>
      <p:sp>
        <p:nvSpPr>
          <p:cNvPr id="59" name="Line 43">
            <a:extLst>
              <a:ext uri="{FF2B5EF4-FFF2-40B4-BE49-F238E27FC236}">
                <a16:creationId xmlns:a16="http://schemas.microsoft.com/office/drawing/2014/main" id="{E4F2EA1C-088F-B228-F133-856A171289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284" y="5441984"/>
            <a:ext cx="4257675" cy="5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44">
            <a:extLst>
              <a:ext uri="{FF2B5EF4-FFF2-40B4-BE49-F238E27FC236}">
                <a16:creationId xmlns:a16="http://schemas.microsoft.com/office/drawing/2014/main" id="{1221C771-0FA0-4753-E765-BEC0294708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309" y="3847605"/>
            <a:ext cx="8268" cy="25160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Freeform 46">
            <a:extLst>
              <a:ext uri="{FF2B5EF4-FFF2-40B4-BE49-F238E27FC236}">
                <a16:creationId xmlns:a16="http://schemas.microsoft.com/office/drawing/2014/main" id="{941F0C3E-A6A2-5C28-178B-80C45BA9DA36}"/>
              </a:ext>
            </a:extLst>
          </p:cNvPr>
          <p:cNvSpPr>
            <a:spLocks/>
          </p:cNvSpPr>
          <p:nvPr/>
        </p:nvSpPr>
        <p:spPr bwMode="auto">
          <a:xfrm>
            <a:off x="974308" y="4314470"/>
            <a:ext cx="1852612" cy="1130279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47">
            <a:extLst>
              <a:ext uri="{FF2B5EF4-FFF2-40B4-BE49-F238E27FC236}">
                <a16:creationId xmlns:a16="http://schemas.microsoft.com/office/drawing/2014/main" id="{28C1CCE8-C84E-2D68-36CF-CB5ED3BB1A46}"/>
              </a:ext>
            </a:extLst>
          </p:cNvPr>
          <p:cNvSpPr>
            <a:spLocks/>
          </p:cNvSpPr>
          <p:nvPr/>
        </p:nvSpPr>
        <p:spPr bwMode="auto">
          <a:xfrm flipV="1">
            <a:off x="2826921" y="5443367"/>
            <a:ext cx="1852613" cy="1130279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49">
            <a:extLst>
              <a:ext uri="{FF2B5EF4-FFF2-40B4-BE49-F238E27FC236}">
                <a16:creationId xmlns:a16="http://schemas.microsoft.com/office/drawing/2014/main" id="{CE796003-790A-E1E4-1083-93B1FEFF4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477" y="5058308"/>
            <a:ext cx="744114" cy="3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phase</a:t>
            </a:r>
          </a:p>
        </p:txBody>
      </p:sp>
      <p:sp>
        <p:nvSpPr>
          <p:cNvPr id="64" name="Text Box 50">
            <a:extLst>
              <a:ext uri="{FF2B5EF4-FFF2-40B4-BE49-F238E27FC236}">
                <a16:creationId xmlns:a16="http://schemas.microsoft.com/office/drawing/2014/main" id="{23BB5DBC-A204-19E5-307B-D0BB8275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08" y="3526140"/>
            <a:ext cx="470000" cy="3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V</a:t>
            </a:r>
            <a:r>
              <a:rPr lang="en-US" altLang="it-IT" baseline="-25000" dirty="0"/>
              <a:t>RF</a:t>
            </a:r>
          </a:p>
        </p:txBody>
      </p:sp>
      <p:sp>
        <p:nvSpPr>
          <p:cNvPr id="65" name="Line 64">
            <a:extLst>
              <a:ext uri="{FF2B5EF4-FFF2-40B4-BE49-F238E27FC236}">
                <a16:creationId xmlns:a16="http://schemas.microsoft.com/office/drawing/2014/main" id="{7CEDD3D0-EDDD-9C99-6FD5-AE9B421BF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3571" y="4716562"/>
            <a:ext cx="11113" cy="7323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Text Box 65">
            <a:extLst>
              <a:ext uri="{FF2B5EF4-FFF2-40B4-BE49-F238E27FC236}">
                <a16:creationId xmlns:a16="http://schemas.microsoft.com/office/drawing/2014/main" id="{0078BE97-F93E-A385-857E-D00D6BDD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27" y="5457210"/>
            <a:ext cx="365806" cy="3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sym typeface="Symbol" panose="05050102010706020507" pitchFamily="18" charset="2"/>
              </a:rPr>
              <a:t></a:t>
            </a:r>
            <a:r>
              <a:rPr lang="en-US" altLang="it-IT" baseline="-25000" dirty="0"/>
              <a:t>s</a:t>
            </a:r>
          </a:p>
        </p:txBody>
      </p:sp>
      <p:sp>
        <p:nvSpPr>
          <p:cNvPr id="67" name="Line 68">
            <a:extLst>
              <a:ext uri="{FF2B5EF4-FFF2-40B4-BE49-F238E27FC236}">
                <a16:creationId xmlns:a16="http://schemas.microsoft.com/office/drawing/2014/main" id="{214091E8-9542-525B-8C6E-2404BC12AA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79097" y="5058309"/>
            <a:ext cx="4990" cy="390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69">
            <a:extLst>
              <a:ext uri="{FF2B5EF4-FFF2-40B4-BE49-F238E27FC236}">
                <a16:creationId xmlns:a16="http://schemas.microsoft.com/office/drawing/2014/main" id="{B276B8C1-A9D2-5606-B2DB-D1F992E1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700" y="5465252"/>
            <a:ext cx="304892" cy="3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sym typeface="Symbol" panose="05050102010706020507" pitchFamily="18" charset="2"/>
              </a:rPr>
              <a:t></a:t>
            </a:r>
            <a:endParaRPr lang="en-US" altLang="it-IT" baseline="-25000" dirty="0"/>
          </a:p>
        </p:txBody>
      </p:sp>
      <p:grpSp>
        <p:nvGrpSpPr>
          <p:cNvPr id="69" name="Group 113">
            <a:extLst>
              <a:ext uri="{FF2B5EF4-FFF2-40B4-BE49-F238E27FC236}">
                <a16:creationId xmlns:a16="http://schemas.microsoft.com/office/drawing/2014/main" id="{3F7D87AD-E6C6-FC2C-C7B3-66C88F75B21C}"/>
              </a:ext>
            </a:extLst>
          </p:cNvPr>
          <p:cNvGrpSpPr>
            <a:grpSpLocks/>
          </p:cNvGrpSpPr>
          <p:nvPr/>
        </p:nvGrpSpPr>
        <p:grpSpPr bwMode="auto">
          <a:xfrm>
            <a:off x="913508" y="5897965"/>
            <a:ext cx="733425" cy="37308"/>
            <a:chOff x="617" y="3256"/>
            <a:chExt cx="368" cy="0"/>
          </a:xfrm>
        </p:grpSpPr>
        <p:sp>
          <p:nvSpPr>
            <p:cNvPr id="70" name="Line 70">
              <a:extLst>
                <a:ext uri="{FF2B5EF4-FFF2-40B4-BE49-F238E27FC236}">
                  <a16:creationId xmlns:a16="http://schemas.microsoft.com/office/drawing/2014/main" id="{A48FEE96-CC05-AF83-CA24-0358CBFD1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F37F2C39-3653-8A6E-46CE-6A55ED3BA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1" y="3256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Oval 56">
            <a:extLst>
              <a:ext uri="{FF2B5EF4-FFF2-40B4-BE49-F238E27FC236}">
                <a16:creationId xmlns:a16="http://schemas.microsoft.com/office/drawing/2014/main" id="{C5811F69-EDB5-DD78-66B3-534706C08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070" y="4622602"/>
            <a:ext cx="122238" cy="114686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67">
            <a:extLst>
              <a:ext uri="{FF2B5EF4-FFF2-40B4-BE49-F238E27FC236}">
                <a16:creationId xmlns:a16="http://schemas.microsoft.com/office/drawing/2014/main" id="{2908BE6B-28A2-27AB-24DC-A01F7CEA6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48" y="4943622"/>
            <a:ext cx="122237" cy="114686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69">
            <a:extLst>
              <a:ext uri="{FF2B5EF4-FFF2-40B4-BE49-F238E27FC236}">
                <a16:creationId xmlns:a16="http://schemas.microsoft.com/office/drawing/2014/main" id="{64461F27-4EE6-0ED8-8ADA-1305DA6B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04" y="5897965"/>
            <a:ext cx="445956" cy="32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>
                <a:sym typeface="Symbol" panose="05050102010706020507" pitchFamily="18" charset="2"/>
              </a:rPr>
              <a:t></a:t>
            </a:r>
            <a:endParaRPr lang="en-US" altLang="it-IT" baseline="-25000" dirty="0"/>
          </a:p>
        </p:txBody>
      </p:sp>
      <p:sp>
        <p:nvSpPr>
          <p:cNvPr id="80" name="Freeform 46">
            <a:extLst>
              <a:ext uri="{FF2B5EF4-FFF2-40B4-BE49-F238E27FC236}">
                <a16:creationId xmlns:a16="http://schemas.microsoft.com/office/drawing/2014/main" id="{2ED83F10-FC31-A3EE-9F59-D483F51D44FE}"/>
              </a:ext>
            </a:extLst>
          </p:cNvPr>
          <p:cNvSpPr>
            <a:spLocks/>
          </p:cNvSpPr>
          <p:nvPr/>
        </p:nvSpPr>
        <p:spPr bwMode="auto">
          <a:xfrm>
            <a:off x="48000" y="4304004"/>
            <a:ext cx="1852612" cy="1130279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47">
            <a:extLst>
              <a:ext uri="{FF2B5EF4-FFF2-40B4-BE49-F238E27FC236}">
                <a16:creationId xmlns:a16="http://schemas.microsoft.com/office/drawing/2014/main" id="{EB4BEA25-C7CC-1D24-4B0A-AC882EDF35E2}"/>
              </a:ext>
            </a:extLst>
          </p:cNvPr>
          <p:cNvSpPr>
            <a:spLocks/>
          </p:cNvSpPr>
          <p:nvPr/>
        </p:nvSpPr>
        <p:spPr bwMode="auto">
          <a:xfrm flipV="1">
            <a:off x="1900613" y="5432901"/>
            <a:ext cx="1852613" cy="1130279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6CF1526A-598B-1367-757D-2DDB84694E91}"/>
              </a:ext>
            </a:extLst>
          </p:cNvPr>
          <p:cNvSpPr txBox="1"/>
          <p:nvPr/>
        </p:nvSpPr>
        <p:spPr>
          <a:xfrm>
            <a:off x="5158959" y="4319644"/>
            <a:ext cx="68412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0" u="none" strike="noStrike" baseline="0" dirty="0">
                <a:highlight>
                  <a:srgbClr val="FFFF00"/>
                </a:highlight>
                <a:latin typeface="+mj-lt"/>
              </a:rPr>
              <a:t>At transition</a:t>
            </a:r>
            <a:r>
              <a:rPr lang="en-US" sz="1600" b="0" i="0" u="none" strike="noStrike" baseline="0" dirty="0">
                <a:latin typeface="+mj-lt"/>
              </a:rPr>
              <a:t>, the velocity change and the path-length change with momentum </a:t>
            </a:r>
            <a:r>
              <a:rPr lang="en-US" sz="1600" b="1" i="0" u="none" strike="noStrike" baseline="0" dirty="0">
                <a:highlight>
                  <a:srgbClr val="FFFF00"/>
                </a:highlight>
                <a:latin typeface="+mj-lt"/>
              </a:rPr>
              <a:t>compensate</a:t>
            </a:r>
            <a:r>
              <a:rPr lang="en-US" sz="1600" b="0" i="0" u="none" strike="noStrike" baseline="0" dirty="0">
                <a:latin typeface="+mj-lt"/>
              </a:rPr>
              <a:t> for each other. As a consequence, </a:t>
            </a:r>
            <a:r>
              <a:rPr lang="en-US" sz="1600" b="1" i="0" u="none" strike="noStrike" baseline="0" dirty="0">
                <a:highlight>
                  <a:srgbClr val="FFFF00"/>
                </a:highlight>
                <a:latin typeface="+mj-lt"/>
              </a:rPr>
              <a:t>the relative longitudinal motion stops</a:t>
            </a:r>
            <a:r>
              <a:rPr lang="en-US" sz="1600" b="0" i="0" u="none" strike="noStrike" baseline="0" dirty="0">
                <a:latin typeface="+mj-lt"/>
              </a:rPr>
              <a:t>. Particles that are not at the synchronous phase will get the same non-nominal energy gain in each turn and will accumulate an </a:t>
            </a:r>
            <a:r>
              <a:rPr lang="en-US" sz="1600" b="1" i="0" u="none" strike="noStrike" baseline="0" dirty="0">
                <a:latin typeface="+mj-lt"/>
              </a:rPr>
              <a:t>energy error </a:t>
            </a:r>
            <a:r>
              <a:rPr lang="en-US" sz="1600" b="0" i="0" u="none" strike="noStrike" baseline="0" dirty="0">
                <a:latin typeface="+mj-lt"/>
              </a:rPr>
              <a:t>that will increase the energy spread and can lead to a loss of the particle </a:t>
            </a:r>
            <a:r>
              <a:rPr lang="en-US" sz="1600" b="0" i="0" u="none" strike="noStrike" baseline="0" dirty="0">
                <a:latin typeface="+mj-lt"/>
                <a:sym typeface="Symbol" panose="05050102010706020507" pitchFamily="18" charset="2"/>
              </a:rPr>
              <a:t></a:t>
            </a:r>
            <a:r>
              <a:rPr lang="en-US" sz="1600" b="0" i="0" u="none" strike="noStrike" baseline="0" dirty="0">
                <a:latin typeface="+mj-lt"/>
              </a:rPr>
              <a:t> </a:t>
            </a:r>
            <a:r>
              <a:rPr lang="en-US" sz="1600" b="0" i="0" u="none" strike="noStrike" baseline="0" dirty="0">
                <a:highlight>
                  <a:srgbClr val="FFFF00"/>
                </a:highlight>
                <a:latin typeface="+mj-lt"/>
              </a:rPr>
              <a:t>Therefore, </a:t>
            </a:r>
            <a:r>
              <a:rPr lang="en-US" sz="1600" b="1" i="0" u="none" strike="noStrike" baseline="0" dirty="0">
                <a:highlight>
                  <a:srgbClr val="FFFF00"/>
                </a:highlight>
                <a:latin typeface="+mj-lt"/>
              </a:rPr>
              <a:t>transition has to be passed quickly to minimize the longitudinal emittance increase and the losses.</a:t>
            </a:r>
            <a:endParaRPr lang="en-US" sz="1600" b="1" dirty="0">
              <a:highlight>
                <a:srgbClr val="FFFF00"/>
              </a:highligh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CF37B51-A1BA-D97B-5BC5-279DE220ECC1}"/>
                  </a:ext>
                </a:extLst>
              </p:cNvPr>
              <p:cNvSpPr txBox="1"/>
              <p:nvPr/>
            </p:nvSpPr>
            <p:spPr>
              <a:xfrm>
                <a:off x="401636" y="559075"/>
                <a:ext cx="10169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CF37B51-A1BA-D97B-5BC5-279DE220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36" y="559075"/>
                <a:ext cx="1016960" cy="646331"/>
              </a:xfrm>
              <a:prstGeom prst="rect">
                <a:avLst/>
              </a:prstGeom>
              <a:blipFill>
                <a:blip r:embed="rId2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E3631E4E-39A7-AB50-C7CC-56DF3215511F}"/>
                  </a:ext>
                </a:extLst>
              </p:cNvPr>
              <p:cNvSpPr txBox="1"/>
              <p:nvPr/>
            </p:nvSpPr>
            <p:spPr>
              <a:xfrm>
                <a:off x="1866674" y="3648358"/>
                <a:ext cx="8046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E3631E4E-39A7-AB50-C7CC-56DF32155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674" y="3648358"/>
                <a:ext cx="804642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Connettore 2 97">
            <a:extLst>
              <a:ext uri="{FF2B5EF4-FFF2-40B4-BE49-F238E27FC236}">
                <a16:creationId xmlns:a16="http://schemas.microsoft.com/office/drawing/2014/main" id="{97C55188-5604-671A-CF79-9EAC8E55EE2C}"/>
              </a:ext>
            </a:extLst>
          </p:cNvPr>
          <p:cNvCxnSpPr>
            <a:cxnSpLocks/>
            <a:stCxn id="97" idx="2"/>
            <a:endCxn id="61" idx="1"/>
          </p:cNvCxnSpPr>
          <p:nvPr/>
        </p:nvCxnSpPr>
        <p:spPr>
          <a:xfrm flipH="1">
            <a:off x="1908885" y="4017690"/>
            <a:ext cx="360110" cy="29823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ABA0DA87-F65B-4053-CF48-16B926FBC575}"/>
                  </a:ext>
                </a:extLst>
              </p:cNvPr>
              <p:cNvSpPr txBox="1"/>
              <p:nvPr/>
            </p:nvSpPr>
            <p:spPr>
              <a:xfrm>
                <a:off x="69109" y="3648358"/>
                <a:ext cx="8046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CasellaDiTesto 98">
                <a:extLst>
                  <a:ext uri="{FF2B5EF4-FFF2-40B4-BE49-F238E27FC236}">
                    <a16:creationId xmlns:a16="http://schemas.microsoft.com/office/drawing/2014/main" id="{ABA0DA87-F65B-4053-CF48-16B926FBC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" y="3648358"/>
                <a:ext cx="80464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Connettore 2 99">
            <a:extLst>
              <a:ext uri="{FF2B5EF4-FFF2-40B4-BE49-F238E27FC236}">
                <a16:creationId xmlns:a16="http://schemas.microsoft.com/office/drawing/2014/main" id="{6BE020E7-5C4A-2E4D-09AB-C1347AB55410}"/>
              </a:ext>
            </a:extLst>
          </p:cNvPr>
          <p:cNvCxnSpPr>
            <a:cxnSpLocks/>
            <a:stCxn id="99" idx="2"/>
            <a:endCxn id="80" idx="1"/>
          </p:cNvCxnSpPr>
          <p:nvPr/>
        </p:nvCxnSpPr>
        <p:spPr>
          <a:xfrm>
            <a:off x="471430" y="4017690"/>
            <a:ext cx="511147" cy="287769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ccia in giù 105">
            <a:extLst>
              <a:ext uri="{FF2B5EF4-FFF2-40B4-BE49-F238E27FC236}">
                <a16:creationId xmlns:a16="http://schemas.microsoft.com/office/drawing/2014/main" id="{62ABFC85-F083-FEEC-7760-1CE038F7C840}"/>
              </a:ext>
            </a:extLst>
          </p:cNvPr>
          <p:cNvSpPr/>
          <p:nvPr/>
        </p:nvSpPr>
        <p:spPr>
          <a:xfrm>
            <a:off x="8113924" y="3605099"/>
            <a:ext cx="773617" cy="6246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17FBD553-2676-F942-0706-8E0E1A4FC76D}"/>
              </a:ext>
            </a:extLst>
          </p:cNvPr>
          <p:cNvCxnSpPr>
            <a:cxnSpLocks/>
          </p:cNvCxnSpPr>
          <p:nvPr/>
        </p:nvCxnSpPr>
        <p:spPr>
          <a:xfrm flipV="1">
            <a:off x="1360070" y="550491"/>
            <a:ext cx="0" cy="199633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0A422EA-55EB-E315-60A3-82D9D0492B6F}"/>
                  </a:ext>
                </a:extLst>
              </p:cNvPr>
              <p:cNvSpPr txBox="1"/>
              <p:nvPr/>
            </p:nvSpPr>
            <p:spPr>
              <a:xfrm>
                <a:off x="1315668" y="550491"/>
                <a:ext cx="10169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it-IT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60A422EA-55EB-E315-60A3-82D9D0492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68" y="550491"/>
                <a:ext cx="1016960" cy="646331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C7CE36D-FC54-354F-A2E8-006ECBCAB960}"/>
              </a:ext>
            </a:extLst>
          </p:cNvPr>
          <p:cNvCxnSpPr>
            <a:cxnSpLocks/>
          </p:cNvCxnSpPr>
          <p:nvPr/>
        </p:nvCxnSpPr>
        <p:spPr>
          <a:xfrm flipV="1">
            <a:off x="2302861" y="597590"/>
            <a:ext cx="0" cy="19348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FE7FD41-AF50-D780-91D4-B525F87C45DD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955F43A-6E47-AF89-08E7-E366F5B8E7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9551688-E92B-70DB-8990-16DACA84D940}"/>
                  </a:ext>
                </a:extLst>
              </p:cNvPr>
              <p:cNvSpPr txBox="1"/>
              <p:nvPr/>
            </p:nvSpPr>
            <p:spPr>
              <a:xfrm>
                <a:off x="3090651" y="962358"/>
                <a:ext cx="179206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unc>
                        <m:funcPr>
                          <m:ctrlPr>
                            <a:rPr lang="it-IT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B9551688-E92B-70DB-8990-16DACA84D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51" y="962358"/>
                <a:ext cx="1792061" cy="461665"/>
              </a:xfrm>
              <a:prstGeom prst="rect">
                <a:avLst/>
              </a:prstGeom>
              <a:blipFill>
                <a:blip r:embed="rId7"/>
                <a:stretch>
                  <a:fillRect l="-340" b="-157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8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6" grpId="0"/>
      <p:bldP spid="37" grpId="0" animBg="1"/>
      <p:bldP spid="39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 animBg="1"/>
      <p:bldP spid="66" grpId="0"/>
      <p:bldP spid="67" grpId="0" animBg="1"/>
      <p:bldP spid="68" grpId="0"/>
      <p:bldP spid="72" grpId="0" animBg="1"/>
      <p:bldP spid="73" grpId="0" animBg="1"/>
      <p:bldP spid="74" grpId="0"/>
      <p:bldP spid="80" grpId="0" animBg="1"/>
      <p:bldP spid="81" grpId="0" animBg="1"/>
      <p:bldP spid="83" grpId="0"/>
      <p:bldP spid="87" grpId="0"/>
      <p:bldP spid="97" grpId="0"/>
      <p:bldP spid="99" grpId="0"/>
      <p:bldP spid="106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51"/>
          <p:cNvSpPr txBox="1">
            <a:spLocks noChangeArrowheads="1"/>
          </p:cNvSpPr>
          <p:nvPr/>
        </p:nvSpPr>
        <p:spPr bwMode="auto">
          <a:xfrm>
            <a:off x="86300" y="841645"/>
            <a:ext cx="6521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/>
              <a:t>Energy-phase oscillations can be represented in the </a:t>
            </a:r>
            <a:r>
              <a:rPr lang="en-US" b="1" dirty="0"/>
              <a:t>longitudinal phase space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ggetto 4"/>
              <p:cNvSpPr txBox="1"/>
              <p:nvPr/>
            </p:nvSpPr>
            <p:spPr bwMode="auto">
              <a:xfrm>
                <a:off x="182773" y="1648993"/>
                <a:ext cx="2117241" cy="8439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it-IT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it-IT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it-IT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Ogget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73" y="1648993"/>
                <a:ext cx="2117241" cy="843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ine 26"/>
          <p:cNvSpPr>
            <a:spLocks noChangeShapeType="1"/>
          </p:cNvSpPr>
          <p:nvPr/>
        </p:nvSpPr>
        <p:spPr bwMode="auto">
          <a:xfrm flipV="1">
            <a:off x="9417759" y="1180199"/>
            <a:ext cx="0" cy="196338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>
            <a:off x="8015777" y="2205147"/>
            <a:ext cx="3305149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0987634" y="2146681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</a:t>
            </a:r>
          </a:p>
        </p:txBody>
      </p:sp>
      <p:graphicFrame>
        <p:nvGraphicFramePr>
          <p:cNvPr id="13" name="Object 33"/>
          <p:cNvGraphicFramePr>
            <a:graphicFrameLocks noChangeAspect="1"/>
          </p:cNvGraphicFramePr>
          <p:nvPr/>
        </p:nvGraphicFramePr>
        <p:xfrm>
          <a:off x="10219209" y="2803190"/>
          <a:ext cx="275980" cy="36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215640" progId="Equation.3">
                  <p:embed/>
                </p:oleObj>
              </mc:Choice>
              <mc:Fallback>
                <p:oleObj name="Equation" r:id="rId3" imgW="139680" imgH="215640" progId="Equation.3">
                  <p:embed/>
                  <p:pic>
                    <p:nvPicPr>
                      <p:cNvPr id="1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9209" y="2803190"/>
                        <a:ext cx="275980" cy="3648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10318562" y="2205148"/>
            <a:ext cx="0" cy="59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ShapeType="1"/>
          </p:cNvSpPr>
          <p:nvPr/>
        </p:nvSpPr>
        <p:spPr bwMode="auto">
          <a:xfrm>
            <a:off x="8616311" y="1655824"/>
            <a:ext cx="80144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Ovale 17"/>
          <p:cNvSpPr/>
          <p:nvPr/>
        </p:nvSpPr>
        <p:spPr>
          <a:xfrm>
            <a:off x="9321681" y="2109607"/>
            <a:ext cx="192157" cy="191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o 18"/>
          <p:cNvSpPr/>
          <p:nvPr/>
        </p:nvSpPr>
        <p:spPr>
          <a:xfrm>
            <a:off x="8516955" y="1655825"/>
            <a:ext cx="1805631" cy="1068131"/>
          </a:xfrm>
          <a:prstGeom prst="arc">
            <a:avLst>
              <a:gd name="adj1" fmla="val 18364584"/>
              <a:gd name="adj2" fmla="val 18343745"/>
            </a:avLst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e 19"/>
          <p:cNvSpPr/>
          <p:nvPr/>
        </p:nvSpPr>
        <p:spPr>
          <a:xfrm>
            <a:off x="10250575" y="2136775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/>
          <p:cNvSpPr/>
          <p:nvPr/>
        </p:nvSpPr>
        <p:spPr>
          <a:xfrm>
            <a:off x="10241779" y="2133137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8"/>
              <p:cNvSpPr txBox="1">
                <a:spLocks noChangeArrowheads="1"/>
              </p:cNvSpPr>
              <p:nvPr/>
            </p:nvSpPr>
            <p:spPr bwMode="auto">
              <a:xfrm>
                <a:off x="0" y="2696127"/>
                <a:ext cx="6171184" cy="2862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Symbol" panose="05050102010706020507" pitchFamily="18" charset="2"/>
                  <a:buChar char="Þ"/>
                </a:pPr>
                <a:r>
                  <a:rPr lang="en-US" dirty="0"/>
                  <a:t>The trajectory of a generic particle in the longitudinal phase space is an </a:t>
                </a:r>
                <a:r>
                  <a:rPr lang="en-US" b="1" dirty="0"/>
                  <a:t>ellipse</a:t>
                </a:r>
                <a:r>
                  <a:rPr lang="en-US" dirty="0"/>
                  <a:t>. </a:t>
                </a:r>
              </a:p>
              <a:p>
                <a:pPr algn="just"/>
                <a:endParaRPr lang="en-US" dirty="0"/>
              </a:p>
              <a:p>
                <a:pPr marL="285750" indent="-285750" algn="just">
                  <a:buFont typeface="Symbol" panose="05050102010706020507" pitchFamily="18" charset="2"/>
                  <a:buChar char="Þ"/>
                </a:pPr>
                <a:r>
                  <a:rPr lang="en-US" dirty="0"/>
                  <a:t>The </a:t>
                </a:r>
                <a:r>
                  <a:rPr lang="en-US" b="1" dirty="0"/>
                  <a:t>maximum energy deviation </a:t>
                </a:r>
                <a:r>
                  <a:rPr lang="en-US" dirty="0"/>
                  <a:t>is reached at </a:t>
                </a:r>
                <a:r>
                  <a:rPr lang="en-US" dirty="0">
                    <a:sym typeface="Symbol" pitchFamily="18" charset="2"/>
                  </a:rPr>
                  <a:t></a:t>
                </a:r>
                <a:r>
                  <a:rPr lang="en-US" dirty="0"/>
                  <a:t>=0  while the </a:t>
                </a:r>
                <a:r>
                  <a:rPr lang="en-US" b="1" dirty="0"/>
                  <a:t>maximum phase excursion </a:t>
                </a:r>
                <a:r>
                  <a:rPr lang="en-US" dirty="0"/>
                  <a:t>corresponds to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=0.</a:t>
                </a:r>
              </a:p>
              <a:p>
                <a:pPr algn="just"/>
                <a:r>
                  <a:rPr lang="en-US" dirty="0"/>
                  <a:t> </a:t>
                </a:r>
              </a:p>
              <a:p>
                <a:pPr marL="285750" indent="-285750" algn="just">
                  <a:buFont typeface="Symbol" panose="05050102010706020507" pitchFamily="18" charset="2"/>
                  <a:buChar char="Þ"/>
                </a:pPr>
                <a:r>
                  <a:rPr lang="en-US" dirty="0">
                    <a:sym typeface="Symbol"/>
                  </a:rPr>
                  <a:t>the bunch occupies an area in the longitudinal phase space called </a:t>
                </a:r>
                <a:r>
                  <a:rPr lang="en-US" b="1" dirty="0">
                    <a:sym typeface="Symbol"/>
                  </a:rPr>
                  <a:t>longitudinal emittance </a:t>
                </a:r>
                <a:r>
                  <a:rPr lang="en-US" dirty="0">
                    <a:sym typeface="Symbol"/>
                  </a:rPr>
                  <a:t>and the projections of the bunch in the energy and phase planes give the </a:t>
                </a:r>
                <a:r>
                  <a:rPr lang="en-US" b="1" dirty="0">
                    <a:highlight>
                      <a:srgbClr val="FFFF00"/>
                    </a:highlight>
                    <a:sym typeface="Symbol"/>
                  </a:rPr>
                  <a:t>energy spread</a:t>
                </a:r>
                <a:r>
                  <a:rPr lang="en-US" b="1" dirty="0">
                    <a:sym typeface="Symbol"/>
                  </a:rPr>
                  <a:t> </a:t>
                </a:r>
                <a:r>
                  <a:rPr lang="en-US" dirty="0">
                    <a:sym typeface="Symbol"/>
                  </a:rPr>
                  <a:t>and the </a:t>
                </a:r>
                <a:r>
                  <a:rPr lang="en-US" b="1" dirty="0">
                    <a:highlight>
                      <a:srgbClr val="FFFF00"/>
                    </a:highlight>
                    <a:sym typeface="Symbol"/>
                  </a:rPr>
                  <a:t>bunch length</a:t>
                </a:r>
                <a:r>
                  <a:rPr lang="en-US" dirty="0">
                    <a:sym typeface="Symbol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96127"/>
                <a:ext cx="6171184" cy="2862322"/>
              </a:xfrm>
              <a:prstGeom prst="rect">
                <a:avLst/>
              </a:prstGeom>
              <a:blipFill>
                <a:blip r:embed="rId5"/>
                <a:stretch>
                  <a:fillRect l="-791" t="-1489" r="-1581" b="-23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Line 26"/>
          <p:cNvSpPr>
            <a:spLocks noChangeShapeType="1"/>
          </p:cNvSpPr>
          <p:nvPr/>
        </p:nvSpPr>
        <p:spPr bwMode="auto">
          <a:xfrm flipV="1">
            <a:off x="9419769" y="3265864"/>
            <a:ext cx="0" cy="196338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27"/>
          <p:cNvSpPr>
            <a:spLocks noChangeShapeType="1"/>
          </p:cNvSpPr>
          <p:nvPr/>
        </p:nvSpPr>
        <p:spPr bwMode="auto">
          <a:xfrm flipV="1">
            <a:off x="8313837" y="4290812"/>
            <a:ext cx="3009099" cy="1472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10989644" y="4232346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</a:t>
            </a:r>
          </a:p>
        </p:txBody>
      </p:sp>
      <p:sp>
        <p:nvSpPr>
          <p:cNvPr id="52" name="Ovale 51"/>
          <p:cNvSpPr/>
          <p:nvPr/>
        </p:nvSpPr>
        <p:spPr>
          <a:xfrm>
            <a:off x="9526340" y="3933070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e 52"/>
          <p:cNvSpPr/>
          <p:nvPr/>
        </p:nvSpPr>
        <p:spPr>
          <a:xfrm>
            <a:off x="9483071" y="4143770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e 53"/>
          <p:cNvSpPr/>
          <p:nvPr/>
        </p:nvSpPr>
        <p:spPr>
          <a:xfrm>
            <a:off x="9513837" y="4326728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e 54"/>
          <p:cNvSpPr/>
          <p:nvPr/>
        </p:nvSpPr>
        <p:spPr>
          <a:xfrm>
            <a:off x="9697153" y="4103537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e 55"/>
          <p:cNvSpPr/>
          <p:nvPr/>
        </p:nvSpPr>
        <p:spPr>
          <a:xfrm>
            <a:off x="9706911" y="4326728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e 56"/>
          <p:cNvSpPr/>
          <p:nvPr/>
        </p:nvSpPr>
        <p:spPr>
          <a:xfrm>
            <a:off x="9179020" y="4077090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e 57"/>
          <p:cNvSpPr/>
          <p:nvPr/>
        </p:nvSpPr>
        <p:spPr>
          <a:xfrm>
            <a:off x="9007168" y="4217364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e 58"/>
          <p:cNvSpPr/>
          <p:nvPr/>
        </p:nvSpPr>
        <p:spPr>
          <a:xfrm>
            <a:off x="8963899" y="4428064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e 59"/>
          <p:cNvSpPr/>
          <p:nvPr/>
        </p:nvSpPr>
        <p:spPr>
          <a:xfrm>
            <a:off x="9015915" y="4599226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e 60"/>
          <p:cNvSpPr/>
          <p:nvPr/>
        </p:nvSpPr>
        <p:spPr>
          <a:xfrm>
            <a:off x="9193562" y="4356054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e 61"/>
          <p:cNvSpPr/>
          <p:nvPr/>
        </p:nvSpPr>
        <p:spPr>
          <a:xfrm>
            <a:off x="9216484" y="4574615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e 62"/>
          <p:cNvSpPr/>
          <p:nvPr/>
        </p:nvSpPr>
        <p:spPr>
          <a:xfrm>
            <a:off x="8684408" y="4305539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e 63"/>
          <p:cNvSpPr/>
          <p:nvPr/>
        </p:nvSpPr>
        <p:spPr>
          <a:xfrm>
            <a:off x="8801005" y="3833220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e 64"/>
          <p:cNvSpPr/>
          <p:nvPr/>
        </p:nvSpPr>
        <p:spPr>
          <a:xfrm>
            <a:off x="9018776" y="3714964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e 65"/>
          <p:cNvSpPr/>
          <p:nvPr/>
        </p:nvSpPr>
        <p:spPr>
          <a:xfrm>
            <a:off x="9049542" y="3897922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e 66"/>
          <p:cNvSpPr/>
          <p:nvPr/>
        </p:nvSpPr>
        <p:spPr>
          <a:xfrm>
            <a:off x="9232858" y="3674731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e 67"/>
          <p:cNvSpPr/>
          <p:nvPr/>
        </p:nvSpPr>
        <p:spPr>
          <a:xfrm>
            <a:off x="9242616" y="3897922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e 68"/>
          <p:cNvSpPr/>
          <p:nvPr/>
        </p:nvSpPr>
        <p:spPr>
          <a:xfrm>
            <a:off x="8873015" y="4041942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e 69"/>
          <p:cNvSpPr/>
          <p:nvPr/>
        </p:nvSpPr>
        <p:spPr>
          <a:xfrm>
            <a:off x="9727919" y="3642954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e 70"/>
          <p:cNvSpPr/>
          <p:nvPr/>
        </p:nvSpPr>
        <p:spPr>
          <a:xfrm>
            <a:off x="9841173" y="3803013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e 71"/>
          <p:cNvSpPr/>
          <p:nvPr/>
        </p:nvSpPr>
        <p:spPr>
          <a:xfrm>
            <a:off x="9871939" y="3985971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e 72"/>
          <p:cNvSpPr/>
          <p:nvPr/>
        </p:nvSpPr>
        <p:spPr>
          <a:xfrm>
            <a:off x="9562891" y="4574615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e 73"/>
          <p:cNvSpPr/>
          <p:nvPr/>
        </p:nvSpPr>
        <p:spPr>
          <a:xfrm>
            <a:off x="9943949" y="4324796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e 74"/>
          <p:cNvSpPr/>
          <p:nvPr/>
        </p:nvSpPr>
        <p:spPr>
          <a:xfrm>
            <a:off x="9537122" y="3736333"/>
            <a:ext cx="144020" cy="144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11" descr="5%"/>
          <p:cNvSpPr>
            <a:spLocks/>
          </p:cNvSpPr>
          <p:nvPr/>
        </p:nvSpPr>
        <p:spPr bwMode="auto">
          <a:xfrm>
            <a:off x="8247203" y="5797201"/>
            <a:ext cx="2471737" cy="781050"/>
          </a:xfrm>
          <a:custGeom>
            <a:avLst/>
            <a:gdLst>
              <a:gd name="T0" fmla="*/ 0 w 1557"/>
              <a:gd name="T1" fmla="*/ 924 h 924"/>
              <a:gd name="T2" fmla="*/ 101 w 1557"/>
              <a:gd name="T3" fmla="*/ 892 h 924"/>
              <a:gd name="T4" fmla="*/ 176 w 1557"/>
              <a:gd name="T5" fmla="*/ 844 h 924"/>
              <a:gd name="T6" fmla="*/ 240 w 1557"/>
              <a:gd name="T7" fmla="*/ 774 h 924"/>
              <a:gd name="T8" fmla="*/ 288 w 1557"/>
              <a:gd name="T9" fmla="*/ 673 h 924"/>
              <a:gd name="T10" fmla="*/ 331 w 1557"/>
              <a:gd name="T11" fmla="*/ 572 h 924"/>
              <a:gd name="T12" fmla="*/ 352 w 1557"/>
              <a:gd name="T13" fmla="*/ 454 h 924"/>
              <a:gd name="T14" fmla="*/ 405 w 1557"/>
              <a:gd name="T15" fmla="*/ 337 h 924"/>
              <a:gd name="T16" fmla="*/ 448 w 1557"/>
              <a:gd name="T17" fmla="*/ 246 h 924"/>
              <a:gd name="T18" fmla="*/ 517 w 1557"/>
              <a:gd name="T19" fmla="*/ 161 h 924"/>
              <a:gd name="T20" fmla="*/ 581 w 1557"/>
              <a:gd name="T21" fmla="*/ 102 h 924"/>
              <a:gd name="T22" fmla="*/ 688 w 1557"/>
              <a:gd name="T23" fmla="*/ 38 h 924"/>
              <a:gd name="T24" fmla="*/ 757 w 1557"/>
              <a:gd name="T25" fmla="*/ 12 h 924"/>
              <a:gd name="T26" fmla="*/ 832 w 1557"/>
              <a:gd name="T27" fmla="*/ 12 h 924"/>
              <a:gd name="T28" fmla="*/ 896 w 1557"/>
              <a:gd name="T29" fmla="*/ 12 h 924"/>
              <a:gd name="T30" fmla="*/ 992 w 1557"/>
              <a:gd name="T31" fmla="*/ 86 h 924"/>
              <a:gd name="T32" fmla="*/ 1019 w 1557"/>
              <a:gd name="T33" fmla="*/ 140 h 924"/>
              <a:gd name="T34" fmla="*/ 1072 w 1557"/>
              <a:gd name="T35" fmla="*/ 257 h 924"/>
              <a:gd name="T36" fmla="*/ 1109 w 1557"/>
              <a:gd name="T37" fmla="*/ 380 h 924"/>
              <a:gd name="T38" fmla="*/ 1152 w 1557"/>
              <a:gd name="T39" fmla="*/ 470 h 924"/>
              <a:gd name="T40" fmla="*/ 1184 w 1557"/>
              <a:gd name="T41" fmla="*/ 598 h 924"/>
              <a:gd name="T42" fmla="*/ 1205 w 1557"/>
              <a:gd name="T43" fmla="*/ 673 h 924"/>
              <a:gd name="T44" fmla="*/ 1253 w 1557"/>
              <a:gd name="T45" fmla="*/ 764 h 924"/>
              <a:gd name="T46" fmla="*/ 1323 w 1557"/>
              <a:gd name="T47" fmla="*/ 828 h 924"/>
              <a:gd name="T48" fmla="*/ 1413 w 1557"/>
              <a:gd name="T49" fmla="*/ 860 h 924"/>
              <a:gd name="T50" fmla="*/ 1557 w 1557"/>
              <a:gd name="T51" fmla="*/ 913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57" h="924">
                <a:moveTo>
                  <a:pt x="0" y="924"/>
                </a:moveTo>
                <a:cubicBezTo>
                  <a:pt x="36" y="914"/>
                  <a:pt x="72" y="905"/>
                  <a:pt x="101" y="892"/>
                </a:cubicBezTo>
                <a:cubicBezTo>
                  <a:pt x="130" y="879"/>
                  <a:pt x="153" y="864"/>
                  <a:pt x="176" y="844"/>
                </a:cubicBezTo>
                <a:cubicBezTo>
                  <a:pt x="199" y="824"/>
                  <a:pt x="221" y="803"/>
                  <a:pt x="240" y="774"/>
                </a:cubicBezTo>
                <a:cubicBezTo>
                  <a:pt x="259" y="745"/>
                  <a:pt x="273" y="707"/>
                  <a:pt x="288" y="673"/>
                </a:cubicBezTo>
                <a:cubicBezTo>
                  <a:pt x="303" y="639"/>
                  <a:pt x="320" y="608"/>
                  <a:pt x="331" y="572"/>
                </a:cubicBezTo>
                <a:cubicBezTo>
                  <a:pt x="342" y="536"/>
                  <a:pt x="340" y="493"/>
                  <a:pt x="352" y="454"/>
                </a:cubicBezTo>
                <a:cubicBezTo>
                  <a:pt x="364" y="415"/>
                  <a:pt x="389" y="372"/>
                  <a:pt x="405" y="337"/>
                </a:cubicBezTo>
                <a:cubicBezTo>
                  <a:pt x="421" y="302"/>
                  <a:pt x="429" y="275"/>
                  <a:pt x="448" y="246"/>
                </a:cubicBezTo>
                <a:cubicBezTo>
                  <a:pt x="467" y="217"/>
                  <a:pt x="495" y="185"/>
                  <a:pt x="517" y="161"/>
                </a:cubicBezTo>
                <a:cubicBezTo>
                  <a:pt x="539" y="137"/>
                  <a:pt x="553" y="122"/>
                  <a:pt x="581" y="102"/>
                </a:cubicBezTo>
                <a:cubicBezTo>
                  <a:pt x="609" y="82"/>
                  <a:pt x="659" y="53"/>
                  <a:pt x="688" y="38"/>
                </a:cubicBezTo>
                <a:cubicBezTo>
                  <a:pt x="717" y="23"/>
                  <a:pt x="733" y="16"/>
                  <a:pt x="757" y="12"/>
                </a:cubicBezTo>
                <a:cubicBezTo>
                  <a:pt x="781" y="8"/>
                  <a:pt x="809" y="12"/>
                  <a:pt x="832" y="12"/>
                </a:cubicBezTo>
                <a:cubicBezTo>
                  <a:pt x="855" y="12"/>
                  <a:pt x="869" y="0"/>
                  <a:pt x="896" y="12"/>
                </a:cubicBezTo>
                <a:cubicBezTo>
                  <a:pt x="923" y="24"/>
                  <a:pt x="972" y="65"/>
                  <a:pt x="992" y="86"/>
                </a:cubicBezTo>
                <a:cubicBezTo>
                  <a:pt x="1012" y="107"/>
                  <a:pt x="1006" y="112"/>
                  <a:pt x="1019" y="140"/>
                </a:cubicBezTo>
                <a:cubicBezTo>
                  <a:pt x="1032" y="168"/>
                  <a:pt x="1057" y="217"/>
                  <a:pt x="1072" y="257"/>
                </a:cubicBezTo>
                <a:cubicBezTo>
                  <a:pt x="1087" y="297"/>
                  <a:pt x="1096" y="345"/>
                  <a:pt x="1109" y="380"/>
                </a:cubicBezTo>
                <a:cubicBezTo>
                  <a:pt x="1122" y="415"/>
                  <a:pt x="1140" y="434"/>
                  <a:pt x="1152" y="470"/>
                </a:cubicBezTo>
                <a:cubicBezTo>
                  <a:pt x="1164" y="506"/>
                  <a:pt x="1175" y="564"/>
                  <a:pt x="1184" y="598"/>
                </a:cubicBezTo>
                <a:cubicBezTo>
                  <a:pt x="1193" y="632"/>
                  <a:pt x="1194" y="645"/>
                  <a:pt x="1205" y="673"/>
                </a:cubicBezTo>
                <a:cubicBezTo>
                  <a:pt x="1216" y="701"/>
                  <a:pt x="1233" y="738"/>
                  <a:pt x="1253" y="764"/>
                </a:cubicBezTo>
                <a:cubicBezTo>
                  <a:pt x="1273" y="790"/>
                  <a:pt x="1297" y="812"/>
                  <a:pt x="1323" y="828"/>
                </a:cubicBezTo>
                <a:cubicBezTo>
                  <a:pt x="1349" y="844"/>
                  <a:pt x="1374" y="846"/>
                  <a:pt x="1413" y="860"/>
                </a:cubicBezTo>
                <a:cubicBezTo>
                  <a:pt x="1452" y="874"/>
                  <a:pt x="1504" y="893"/>
                  <a:pt x="1557" y="913"/>
                </a:cubicBezTo>
              </a:path>
            </a:pathLst>
          </a:custGeom>
          <a:pattFill prst="pct5">
            <a:fgClr>
              <a:srgbClr val="0000FF"/>
            </a:fgClr>
            <a:bgClr>
              <a:srgbClr val="FFFFFF"/>
            </a:bgClr>
          </a:patt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8"/>
          <p:cNvSpPr>
            <a:spLocks noChangeShapeType="1"/>
          </p:cNvSpPr>
          <p:nvPr/>
        </p:nvSpPr>
        <p:spPr bwMode="auto">
          <a:xfrm flipH="1" flipV="1">
            <a:off x="9397032" y="5513059"/>
            <a:ext cx="20156" cy="10763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9271139" y="655285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79" name="Line 54"/>
          <p:cNvSpPr>
            <a:spLocks noChangeShapeType="1"/>
          </p:cNvSpPr>
          <p:nvPr/>
        </p:nvSpPr>
        <p:spPr bwMode="auto">
          <a:xfrm flipV="1">
            <a:off x="7920178" y="6573489"/>
            <a:ext cx="32353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56"/>
          <p:cNvSpPr>
            <a:spLocks noChangeShapeType="1"/>
          </p:cNvSpPr>
          <p:nvPr/>
        </p:nvSpPr>
        <p:spPr bwMode="auto">
          <a:xfrm flipV="1">
            <a:off x="6947646" y="3002033"/>
            <a:ext cx="2381" cy="2232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60" descr="5%"/>
          <p:cNvSpPr>
            <a:spLocks/>
          </p:cNvSpPr>
          <p:nvPr/>
        </p:nvSpPr>
        <p:spPr bwMode="auto">
          <a:xfrm rot="5400000">
            <a:off x="6751607" y="3731491"/>
            <a:ext cx="1463675" cy="1001712"/>
          </a:xfrm>
          <a:custGeom>
            <a:avLst/>
            <a:gdLst>
              <a:gd name="T0" fmla="*/ 0 w 1557"/>
              <a:gd name="T1" fmla="*/ 924 h 924"/>
              <a:gd name="T2" fmla="*/ 101 w 1557"/>
              <a:gd name="T3" fmla="*/ 892 h 924"/>
              <a:gd name="T4" fmla="*/ 176 w 1557"/>
              <a:gd name="T5" fmla="*/ 844 h 924"/>
              <a:gd name="T6" fmla="*/ 240 w 1557"/>
              <a:gd name="T7" fmla="*/ 774 h 924"/>
              <a:gd name="T8" fmla="*/ 288 w 1557"/>
              <a:gd name="T9" fmla="*/ 673 h 924"/>
              <a:gd name="T10" fmla="*/ 331 w 1557"/>
              <a:gd name="T11" fmla="*/ 572 h 924"/>
              <a:gd name="T12" fmla="*/ 352 w 1557"/>
              <a:gd name="T13" fmla="*/ 454 h 924"/>
              <a:gd name="T14" fmla="*/ 405 w 1557"/>
              <a:gd name="T15" fmla="*/ 337 h 924"/>
              <a:gd name="T16" fmla="*/ 448 w 1557"/>
              <a:gd name="T17" fmla="*/ 246 h 924"/>
              <a:gd name="T18" fmla="*/ 517 w 1557"/>
              <a:gd name="T19" fmla="*/ 161 h 924"/>
              <a:gd name="T20" fmla="*/ 581 w 1557"/>
              <a:gd name="T21" fmla="*/ 102 h 924"/>
              <a:gd name="T22" fmla="*/ 688 w 1557"/>
              <a:gd name="T23" fmla="*/ 38 h 924"/>
              <a:gd name="T24" fmla="*/ 757 w 1557"/>
              <a:gd name="T25" fmla="*/ 12 h 924"/>
              <a:gd name="T26" fmla="*/ 832 w 1557"/>
              <a:gd name="T27" fmla="*/ 12 h 924"/>
              <a:gd name="T28" fmla="*/ 896 w 1557"/>
              <a:gd name="T29" fmla="*/ 12 h 924"/>
              <a:gd name="T30" fmla="*/ 992 w 1557"/>
              <a:gd name="T31" fmla="*/ 86 h 924"/>
              <a:gd name="T32" fmla="*/ 1019 w 1557"/>
              <a:gd name="T33" fmla="*/ 140 h 924"/>
              <a:gd name="T34" fmla="*/ 1072 w 1557"/>
              <a:gd name="T35" fmla="*/ 257 h 924"/>
              <a:gd name="T36" fmla="*/ 1109 w 1557"/>
              <a:gd name="T37" fmla="*/ 380 h 924"/>
              <a:gd name="T38" fmla="*/ 1152 w 1557"/>
              <a:gd name="T39" fmla="*/ 470 h 924"/>
              <a:gd name="T40" fmla="*/ 1184 w 1557"/>
              <a:gd name="T41" fmla="*/ 598 h 924"/>
              <a:gd name="T42" fmla="*/ 1205 w 1557"/>
              <a:gd name="T43" fmla="*/ 673 h 924"/>
              <a:gd name="T44" fmla="*/ 1253 w 1557"/>
              <a:gd name="T45" fmla="*/ 764 h 924"/>
              <a:gd name="T46" fmla="*/ 1323 w 1557"/>
              <a:gd name="T47" fmla="*/ 828 h 924"/>
              <a:gd name="T48" fmla="*/ 1413 w 1557"/>
              <a:gd name="T49" fmla="*/ 860 h 924"/>
              <a:gd name="T50" fmla="*/ 1557 w 1557"/>
              <a:gd name="T51" fmla="*/ 913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57" h="924">
                <a:moveTo>
                  <a:pt x="0" y="924"/>
                </a:moveTo>
                <a:cubicBezTo>
                  <a:pt x="36" y="914"/>
                  <a:pt x="72" y="905"/>
                  <a:pt x="101" y="892"/>
                </a:cubicBezTo>
                <a:cubicBezTo>
                  <a:pt x="130" y="879"/>
                  <a:pt x="153" y="864"/>
                  <a:pt x="176" y="844"/>
                </a:cubicBezTo>
                <a:cubicBezTo>
                  <a:pt x="199" y="824"/>
                  <a:pt x="221" y="803"/>
                  <a:pt x="240" y="774"/>
                </a:cubicBezTo>
                <a:cubicBezTo>
                  <a:pt x="259" y="745"/>
                  <a:pt x="273" y="707"/>
                  <a:pt x="288" y="673"/>
                </a:cubicBezTo>
                <a:cubicBezTo>
                  <a:pt x="303" y="639"/>
                  <a:pt x="320" y="608"/>
                  <a:pt x="331" y="572"/>
                </a:cubicBezTo>
                <a:cubicBezTo>
                  <a:pt x="342" y="536"/>
                  <a:pt x="340" y="493"/>
                  <a:pt x="352" y="454"/>
                </a:cubicBezTo>
                <a:cubicBezTo>
                  <a:pt x="364" y="415"/>
                  <a:pt x="389" y="372"/>
                  <a:pt x="405" y="337"/>
                </a:cubicBezTo>
                <a:cubicBezTo>
                  <a:pt x="421" y="302"/>
                  <a:pt x="429" y="275"/>
                  <a:pt x="448" y="246"/>
                </a:cubicBezTo>
                <a:cubicBezTo>
                  <a:pt x="467" y="217"/>
                  <a:pt x="495" y="185"/>
                  <a:pt x="517" y="161"/>
                </a:cubicBezTo>
                <a:cubicBezTo>
                  <a:pt x="539" y="137"/>
                  <a:pt x="553" y="122"/>
                  <a:pt x="581" y="102"/>
                </a:cubicBezTo>
                <a:cubicBezTo>
                  <a:pt x="609" y="82"/>
                  <a:pt x="659" y="53"/>
                  <a:pt x="688" y="38"/>
                </a:cubicBezTo>
                <a:cubicBezTo>
                  <a:pt x="717" y="23"/>
                  <a:pt x="733" y="16"/>
                  <a:pt x="757" y="12"/>
                </a:cubicBezTo>
                <a:cubicBezTo>
                  <a:pt x="781" y="8"/>
                  <a:pt x="809" y="12"/>
                  <a:pt x="832" y="12"/>
                </a:cubicBezTo>
                <a:cubicBezTo>
                  <a:pt x="855" y="12"/>
                  <a:pt x="869" y="0"/>
                  <a:pt x="896" y="12"/>
                </a:cubicBezTo>
                <a:cubicBezTo>
                  <a:pt x="923" y="24"/>
                  <a:pt x="972" y="65"/>
                  <a:pt x="992" y="86"/>
                </a:cubicBezTo>
                <a:cubicBezTo>
                  <a:pt x="1012" y="107"/>
                  <a:pt x="1006" y="112"/>
                  <a:pt x="1019" y="140"/>
                </a:cubicBezTo>
                <a:cubicBezTo>
                  <a:pt x="1032" y="168"/>
                  <a:pt x="1057" y="217"/>
                  <a:pt x="1072" y="257"/>
                </a:cubicBezTo>
                <a:cubicBezTo>
                  <a:pt x="1087" y="297"/>
                  <a:pt x="1096" y="345"/>
                  <a:pt x="1109" y="380"/>
                </a:cubicBezTo>
                <a:cubicBezTo>
                  <a:pt x="1122" y="415"/>
                  <a:pt x="1140" y="434"/>
                  <a:pt x="1152" y="470"/>
                </a:cubicBezTo>
                <a:cubicBezTo>
                  <a:pt x="1164" y="506"/>
                  <a:pt x="1175" y="564"/>
                  <a:pt x="1184" y="598"/>
                </a:cubicBezTo>
                <a:cubicBezTo>
                  <a:pt x="1193" y="632"/>
                  <a:pt x="1194" y="645"/>
                  <a:pt x="1205" y="673"/>
                </a:cubicBezTo>
                <a:cubicBezTo>
                  <a:pt x="1216" y="701"/>
                  <a:pt x="1233" y="738"/>
                  <a:pt x="1253" y="764"/>
                </a:cubicBezTo>
                <a:cubicBezTo>
                  <a:pt x="1273" y="790"/>
                  <a:pt x="1297" y="812"/>
                  <a:pt x="1323" y="828"/>
                </a:cubicBezTo>
                <a:cubicBezTo>
                  <a:pt x="1349" y="844"/>
                  <a:pt x="1374" y="846"/>
                  <a:pt x="1413" y="860"/>
                </a:cubicBezTo>
                <a:cubicBezTo>
                  <a:pt x="1452" y="874"/>
                  <a:pt x="1504" y="893"/>
                  <a:pt x="1557" y="913"/>
                </a:cubicBezTo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38100">
            <a:solidFill>
              <a:srgbClr val="FF5F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61"/>
          <p:cNvSpPr>
            <a:spLocks noChangeShapeType="1"/>
          </p:cNvSpPr>
          <p:nvPr/>
        </p:nvSpPr>
        <p:spPr bwMode="auto">
          <a:xfrm>
            <a:off x="6961140" y="4287907"/>
            <a:ext cx="1352696" cy="290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Text Box 62"/>
          <p:cNvSpPr txBox="1">
            <a:spLocks noChangeArrowheads="1"/>
          </p:cNvSpPr>
          <p:nvPr/>
        </p:nvSpPr>
        <p:spPr bwMode="auto">
          <a:xfrm>
            <a:off x="8822994" y="5261554"/>
            <a:ext cx="16793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Number of particles</a:t>
            </a:r>
          </a:p>
        </p:txBody>
      </p:sp>
      <p:sp>
        <p:nvSpPr>
          <p:cNvPr id="87" name="Line 65"/>
          <p:cNvSpPr>
            <a:spLocks noChangeShapeType="1"/>
          </p:cNvSpPr>
          <p:nvPr/>
        </p:nvSpPr>
        <p:spPr bwMode="auto">
          <a:xfrm>
            <a:off x="8250143" y="6187726"/>
            <a:ext cx="550863" cy="0"/>
          </a:xfrm>
          <a:prstGeom prst="line">
            <a:avLst/>
          </a:prstGeom>
          <a:noFill/>
          <a:ln w="889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 flipH="1">
            <a:off x="10087969" y="6211981"/>
            <a:ext cx="500062" cy="0"/>
          </a:xfrm>
          <a:prstGeom prst="line">
            <a:avLst/>
          </a:prstGeom>
          <a:noFill/>
          <a:ln w="889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10559555" y="6001048"/>
            <a:ext cx="1341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Bunch length</a:t>
            </a:r>
          </a:p>
        </p:txBody>
      </p:sp>
      <p:sp>
        <p:nvSpPr>
          <p:cNvPr id="90" name="Line 68"/>
          <p:cNvSpPr>
            <a:spLocks noChangeShapeType="1"/>
          </p:cNvSpPr>
          <p:nvPr/>
        </p:nvSpPr>
        <p:spPr bwMode="auto">
          <a:xfrm flipV="1">
            <a:off x="7464473" y="4589533"/>
            <a:ext cx="0" cy="533400"/>
          </a:xfrm>
          <a:prstGeom prst="line">
            <a:avLst/>
          </a:prstGeom>
          <a:noFill/>
          <a:ln w="88900">
            <a:solidFill>
              <a:srgbClr val="F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69"/>
          <p:cNvSpPr>
            <a:spLocks noChangeShapeType="1"/>
          </p:cNvSpPr>
          <p:nvPr/>
        </p:nvSpPr>
        <p:spPr bwMode="auto">
          <a:xfrm flipH="1">
            <a:off x="7464473" y="3272191"/>
            <a:ext cx="0" cy="558800"/>
          </a:xfrm>
          <a:prstGeom prst="line">
            <a:avLst/>
          </a:prstGeom>
          <a:noFill/>
          <a:ln w="88900">
            <a:solidFill>
              <a:srgbClr val="F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71"/>
          <p:cNvSpPr txBox="1">
            <a:spLocks noChangeArrowheads="1"/>
          </p:cNvSpPr>
          <p:nvPr/>
        </p:nvSpPr>
        <p:spPr bwMode="auto">
          <a:xfrm>
            <a:off x="7153568" y="5135658"/>
            <a:ext cx="13414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Energy spread</a:t>
            </a:r>
          </a:p>
        </p:txBody>
      </p:sp>
      <p:sp>
        <p:nvSpPr>
          <p:cNvPr id="94" name="Text Box 77"/>
          <p:cNvSpPr txBox="1">
            <a:spLocks noChangeArrowheads="1"/>
          </p:cNvSpPr>
          <p:nvPr/>
        </p:nvSpPr>
        <p:spPr bwMode="auto">
          <a:xfrm>
            <a:off x="6685247" y="409103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95" name="Rettangolo 94"/>
          <p:cNvSpPr/>
          <p:nvPr/>
        </p:nvSpPr>
        <p:spPr>
          <a:xfrm>
            <a:off x="10267441" y="3157189"/>
            <a:ext cx="140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139825" algn="l"/>
              </a:tabLst>
            </a:pPr>
            <a:r>
              <a:rPr lang="en-US" b="1" dirty="0">
                <a:latin typeface="Calibri" pitchFamily="34" charset="0"/>
              </a:rPr>
              <a:t>Longitudinal emittance</a:t>
            </a:r>
            <a:endParaRPr lang="en-US" noProof="1">
              <a:latin typeface="Calibri" pitchFamily="34" charset="0"/>
            </a:endParaRPr>
          </a:p>
        </p:txBody>
      </p:sp>
      <p:sp>
        <p:nvSpPr>
          <p:cNvPr id="96" name="Ovale 95"/>
          <p:cNvSpPr/>
          <p:nvPr/>
        </p:nvSpPr>
        <p:spPr>
          <a:xfrm>
            <a:off x="8616311" y="3553715"/>
            <a:ext cx="1625468" cy="12963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Connettore 2 97"/>
          <p:cNvCxnSpPr>
            <a:cxnSpLocks/>
            <a:stCxn id="96" idx="7"/>
            <a:endCxn id="95" idx="1"/>
          </p:cNvCxnSpPr>
          <p:nvPr/>
        </p:nvCxnSpPr>
        <p:spPr>
          <a:xfrm flipV="1">
            <a:off x="10003735" y="3480355"/>
            <a:ext cx="263706" cy="26320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30"/>
          <p:cNvSpPr txBox="1">
            <a:spLocks noChangeArrowheads="1"/>
          </p:cNvSpPr>
          <p:nvPr/>
        </p:nvSpPr>
        <p:spPr bwMode="auto">
          <a:xfrm>
            <a:off x="11091790" y="6308824"/>
            <a:ext cx="3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</a:t>
            </a:r>
          </a:p>
        </p:txBody>
      </p:sp>
      <p:sp>
        <p:nvSpPr>
          <p:cNvPr id="105" name="CasellaDiTesto 104"/>
          <p:cNvSpPr txBox="1"/>
          <p:nvPr/>
        </p:nvSpPr>
        <p:spPr>
          <a:xfrm>
            <a:off x="1662487" y="-27878"/>
            <a:ext cx="9124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ENERGY-PHASE OSCILLATIONS IN PHASE SPACE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8495004" y="2300688"/>
            <a:ext cx="756026" cy="3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7649135" y="2419128"/>
            <a:ext cx="106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Synchronous particle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92843FE-8C87-88D8-09D8-59DA09BA17C2}"/>
                  </a:ext>
                </a:extLst>
              </p:cNvPr>
              <p:cNvSpPr txBox="1"/>
              <p:nvPr/>
            </p:nvSpPr>
            <p:spPr>
              <a:xfrm>
                <a:off x="8987884" y="894004"/>
                <a:ext cx="457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A92843FE-8C87-88D8-09D8-59DA09BA1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884" y="894004"/>
                <a:ext cx="4571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6DA169A-32EC-5846-92B7-04AFC8AD0ADC}"/>
                  </a:ext>
                </a:extLst>
              </p:cNvPr>
              <p:cNvSpPr txBox="1"/>
              <p:nvPr/>
            </p:nvSpPr>
            <p:spPr>
              <a:xfrm>
                <a:off x="8250143" y="1478922"/>
                <a:ext cx="447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6DA169A-32EC-5846-92B7-04AFC8AD0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143" y="1478922"/>
                <a:ext cx="447260" cy="369332"/>
              </a:xfrm>
              <a:prstGeom prst="rect">
                <a:avLst/>
              </a:prstGeom>
              <a:blipFill>
                <a:blip r:embed="rId7"/>
                <a:stretch>
                  <a:fillRect t="-6667" r="-391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1A3BCA1-5711-32FD-05D3-591D36ED5425}"/>
                  </a:ext>
                </a:extLst>
              </p:cNvPr>
              <p:cNvSpPr txBox="1"/>
              <p:nvPr/>
            </p:nvSpPr>
            <p:spPr>
              <a:xfrm>
                <a:off x="9022430" y="3081198"/>
                <a:ext cx="457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1A3BCA1-5711-32FD-05D3-591D36ED5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430" y="3081198"/>
                <a:ext cx="4571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797CDB70-331C-A98A-B212-EA6BBAD0FAE2}"/>
                  </a:ext>
                </a:extLst>
              </p:cNvPr>
              <p:cNvSpPr txBox="1"/>
              <p:nvPr/>
            </p:nvSpPr>
            <p:spPr>
              <a:xfrm>
                <a:off x="6904386" y="2696127"/>
                <a:ext cx="457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797CDB70-331C-A98A-B212-EA6BBAD0F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386" y="2696127"/>
                <a:ext cx="4571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E15C283-B015-F9C8-C5E6-DFFF822A4EB7}"/>
                  </a:ext>
                </a:extLst>
              </p:cNvPr>
              <p:cNvSpPr txBox="1"/>
              <p:nvPr/>
            </p:nvSpPr>
            <p:spPr>
              <a:xfrm>
                <a:off x="3095624" y="1582252"/>
                <a:ext cx="2524126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𝑅𝐹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𝑞𝑉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𝑟𝑖𝑛𝑔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E15C283-B015-F9C8-C5E6-DFFF822A4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4" y="1582252"/>
                <a:ext cx="2524126" cy="910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6BBFBEC-E827-261B-6BBE-A31FDFC8C7B9}"/>
              </a:ext>
            </a:extLst>
          </p:cNvPr>
          <p:cNvSpPr txBox="1"/>
          <p:nvPr/>
        </p:nvSpPr>
        <p:spPr>
          <a:xfrm>
            <a:off x="36797" y="5632159"/>
            <a:ext cx="6171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b="1" dirty="0">
                <a:highlight>
                  <a:srgbClr val="FFFF00"/>
                </a:highlight>
                <a:sym typeface="Symbol"/>
              </a:rPr>
              <a:t>f</a:t>
            </a:r>
            <a:r>
              <a:rPr lang="en-US" b="1" baseline="-25000" dirty="0">
                <a:highlight>
                  <a:srgbClr val="FFFF00"/>
                </a:highlight>
                <a:sym typeface="Symbol"/>
              </a:rPr>
              <a:t>s</a:t>
            </a:r>
            <a:r>
              <a:rPr lang="en-US" b="1" dirty="0">
                <a:highlight>
                  <a:srgbClr val="FFFF00"/>
                </a:highlight>
                <a:sym typeface="Symbol"/>
              </a:rPr>
              <a:t> can range form Hz to tens of kHz </a:t>
            </a:r>
            <a:r>
              <a:rPr lang="en-US" dirty="0">
                <a:sym typeface="Symbol"/>
              </a:rPr>
              <a:t>depending on the machine (low/high energy, protons or electrons)</a:t>
            </a:r>
            <a:r>
              <a:rPr lang="en-US" dirty="0"/>
              <a:t>. It is much smaller than </a:t>
            </a:r>
            <a:r>
              <a:rPr lang="en-US" dirty="0" err="1"/>
              <a:t>f</a:t>
            </a:r>
            <a:r>
              <a:rPr lang="en-US" baseline="-25000" dirty="0" err="1"/>
              <a:t>rev</a:t>
            </a:r>
            <a:endParaRPr lang="en-US" baseline="-250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2D7E76B-A200-7891-55C5-6EF13FBA5940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89D1D83-5D67-C5D2-E6D4-6F6677165A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0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0324 C 0.00105 -0.04583 -0.03177 -0.07963 -0.07291 -0.07963 C -0.11367 -0.07963 -0.147 -0.04583 -0.147 -0.00324 C -0.147 0.03912 -0.11367 0.07407 -0.07291 0.07407 C -0.03177 0.07407 0.00105 0.03912 0.00105 -0.00324 Z " pathEditMode="relative" rAng="5400000" ptsTypes="AAA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509 C -3.54167E-6 -0.04769 -0.03268 -0.08148 -0.07356 -0.08148 C -0.11419 -0.08148 -0.14739 -0.04769 -0.14739 -0.00509 C -0.14739 0.03727 -0.11419 0.07222 -0.07356 0.07222 C -0.03268 0.07222 -3.54167E-6 0.03727 -3.54167E-6 -0.00509 Z " pathEditMode="relative" rAng="5400000" ptsTypes="A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0" grpId="1" animBg="1"/>
      <p:bldP spid="20" grpId="2" animBg="1"/>
      <p:bldP spid="21" grpId="0" animBg="1"/>
      <p:bldP spid="21" grpId="1" animBg="1"/>
      <p:bldP spid="48" grpId="0" animBg="1"/>
      <p:bldP spid="49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 animBg="1"/>
      <p:bldP spid="81" grpId="0" animBg="1"/>
      <p:bldP spid="83" grpId="0" animBg="1"/>
      <p:bldP spid="84" grpId="0" animBg="1"/>
      <p:bldP spid="85" grpId="0"/>
      <p:bldP spid="87" grpId="0" animBg="1"/>
      <p:bldP spid="88" grpId="0" animBg="1"/>
      <p:bldP spid="89" grpId="0"/>
      <p:bldP spid="90" grpId="0" animBg="1"/>
      <p:bldP spid="91" grpId="0" animBg="1"/>
      <p:bldP spid="92" grpId="0"/>
      <p:bldP spid="94" grpId="0"/>
      <p:bldP spid="95" grpId="0"/>
      <p:bldP spid="96" grpId="0" animBg="1"/>
      <p:bldP spid="99" grpId="0"/>
      <p:bldP spid="24" grpId="0"/>
      <p:bldP spid="25" grpId="0"/>
      <p:bldP spid="2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F6A5D-6539-C156-2EB9-1DFE90D0C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AA33B64F-3798-D113-3739-606B206A866B}"/>
              </a:ext>
            </a:extLst>
          </p:cNvPr>
          <p:cNvSpPr/>
          <p:nvPr/>
        </p:nvSpPr>
        <p:spPr>
          <a:xfrm>
            <a:off x="8779362" y="4504643"/>
            <a:ext cx="1245379" cy="970576"/>
          </a:xfrm>
          <a:custGeom>
            <a:avLst/>
            <a:gdLst>
              <a:gd name="connsiteX0" fmla="*/ 1245379 w 1245379"/>
              <a:gd name="connsiteY0" fmla="*/ 476835 h 970498"/>
              <a:gd name="connsiteX1" fmla="*/ 387077 w 1245379"/>
              <a:gd name="connsiteY1" fmla="*/ 0 h 970498"/>
              <a:gd name="connsiteX2" fmla="*/ 0 w 1245379"/>
              <a:gd name="connsiteY2" fmla="*/ 493664 h 970498"/>
              <a:gd name="connsiteX3" fmla="*/ 426346 w 1245379"/>
              <a:gd name="connsiteY3" fmla="*/ 970498 h 970498"/>
              <a:gd name="connsiteX4" fmla="*/ 1245379 w 1245379"/>
              <a:gd name="connsiteY4" fmla="*/ 476835 h 970498"/>
              <a:gd name="connsiteX0" fmla="*/ 1245379 w 1245379"/>
              <a:gd name="connsiteY0" fmla="*/ 476835 h 970498"/>
              <a:gd name="connsiteX1" fmla="*/ 387077 w 1245379"/>
              <a:gd name="connsiteY1" fmla="*/ 0 h 970498"/>
              <a:gd name="connsiteX2" fmla="*/ 0 w 1245379"/>
              <a:gd name="connsiteY2" fmla="*/ 493664 h 970498"/>
              <a:gd name="connsiteX3" fmla="*/ 426346 w 1245379"/>
              <a:gd name="connsiteY3" fmla="*/ 970498 h 970498"/>
              <a:gd name="connsiteX4" fmla="*/ 1245379 w 1245379"/>
              <a:gd name="connsiteY4" fmla="*/ 476835 h 970498"/>
              <a:gd name="connsiteX0" fmla="*/ 1245379 w 1245379"/>
              <a:gd name="connsiteY0" fmla="*/ 476835 h 970498"/>
              <a:gd name="connsiteX1" fmla="*/ 387077 w 1245379"/>
              <a:gd name="connsiteY1" fmla="*/ 0 h 970498"/>
              <a:gd name="connsiteX2" fmla="*/ 0 w 1245379"/>
              <a:gd name="connsiteY2" fmla="*/ 493664 h 970498"/>
              <a:gd name="connsiteX3" fmla="*/ 426346 w 1245379"/>
              <a:gd name="connsiteY3" fmla="*/ 970498 h 970498"/>
              <a:gd name="connsiteX4" fmla="*/ 1245379 w 1245379"/>
              <a:gd name="connsiteY4" fmla="*/ 476835 h 970498"/>
              <a:gd name="connsiteX0" fmla="*/ 1245379 w 1245379"/>
              <a:gd name="connsiteY0" fmla="*/ 476874 h 970537"/>
              <a:gd name="connsiteX1" fmla="*/ 387077 w 1245379"/>
              <a:gd name="connsiteY1" fmla="*/ 39 h 970537"/>
              <a:gd name="connsiteX2" fmla="*/ 0 w 1245379"/>
              <a:gd name="connsiteY2" fmla="*/ 493703 h 970537"/>
              <a:gd name="connsiteX3" fmla="*/ 426346 w 1245379"/>
              <a:gd name="connsiteY3" fmla="*/ 970537 h 970537"/>
              <a:gd name="connsiteX4" fmla="*/ 1245379 w 1245379"/>
              <a:gd name="connsiteY4" fmla="*/ 476874 h 970537"/>
              <a:gd name="connsiteX0" fmla="*/ 1245379 w 1245379"/>
              <a:gd name="connsiteY0" fmla="*/ 476874 h 970537"/>
              <a:gd name="connsiteX1" fmla="*/ 387077 w 1245379"/>
              <a:gd name="connsiteY1" fmla="*/ 39 h 970537"/>
              <a:gd name="connsiteX2" fmla="*/ 0 w 1245379"/>
              <a:gd name="connsiteY2" fmla="*/ 493703 h 970537"/>
              <a:gd name="connsiteX3" fmla="*/ 426346 w 1245379"/>
              <a:gd name="connsiteY3" fmla="*/ 970537 h 970537"/>
              <a:gd name="connsiteX4" fmla="*/ 1245379 w 1245379"/>
              <a:gd name="connsiteY4" fmla="*/ 476874 h 970537"/>
              <a:gd name="connsiteX0" fmla="*/ 1245379 w 1245379"/>
              <a:gd name="connsiteY0" fmla="*/ 476874 h 970537"/>
              <a:gd name="connsiteX1" fmla="*/ 387077 w 1245379"/>
              <a:gd name="connsiteY1" fmla="*/ 39 h 970537"/>
              <a:gd name="connsiteX2" fmla="*/ 0 w 1245379"/>
              <a:gd name="connsiteY2" fmla="*/ 493703 h 970537"/>
              <a:gd name="connsiteX3" fmla="*/ 426346 w 1245379"/>
              <a:gd name="connsiteY3" fmla="*/ 970537 h 970537"/>
              <a:gd name="connsiteX4" fmla="*/ 1245379 w 1245379"/>
              <a:gd name="connsiteY4" fmla="*/ 476874 h 970537"/>
              <a:gd name="connsiteX0" fmla="*/ 1245379 w 1245379"/>
              <a:gd name="connsiteY0" fmla="*/ 476874 h 970537"/>
              <a:gd name="connsiteX1" fmla="*/ 387077 w 1245379"/>
              <a:gd name="connsiteY1" fmla="*/ 39 h 970537"/>
              <a:gd name="connsiteX2" fmla="*/ 0 w 1245379"/>
              <a:gd name="connsiteY2" fmla="*/ 493703 h 970537"/>
              <a:gd name="connsiteX3" fmla="*/ 426346 w 1245379"/>
              <a:gd name="connsiteY3" fmla="*/ 970537 h 970537"/>
              <a:gd name="connsiteX4" fmla="*/ 1245379 w 1245379"/>
              <a:gd name="connsiteY4" fmla="*/ 476874 h 970537"/>
              <a:gd name="connsiteX0" fmla="*/ 1245379 w 1245379"/>
              <a:gd name="connsiteY0" fmla="*/ 476874 h 970537"/>
              <a:gd name="connsiteX1" fmla="*/ 387077 w 1245379"/>
              <a:gd name="connsiteY1" fmla="*/ 39 h 970537"/>
              <a:gd name="connsiteX2" fmla="*/ 0 w 1245379"/>
              <a:gd name="connsiteY2" fmla="*/ 493703 h 970537"/>
              <a:gd name="connsiteX3" fmla="*/ 426346 w 1245379"/>
              <a:gd name="connsiteY3" fmla="*/ 970537 h 970537"/>
              <a:gd name="connsiteX4" fmla="*/ 1245379 w 1245379"/>
              <a:gd name="connsiteY4" fmla="*/ 476874 h 970537"/>
              <a:gd name="connsiteX0" fmla="*/ 1245379 w 1245379"/>
              <a:gd name="connsiteY0" fmla="*/ 476874 h 970576"/>
              <a:gd name="connsiteX1" fmla="*/ 387077 w 1245379"/>
              <a:gd name="connsiteY1" fmla="*/ 39 h 970576"/>
              <a:gd name="connsiteX2" fmla="*/ 0 w 1245379"/>
              <a:gd name="connsiteY2" fmla="*/ 493703 h 970576"/>
              <a:gd name="connsiteX3" fmla="*/ 426346 w 1245379"/>
              <a:gd name="connsiteY3" fmla="*/ 970537 h 970576"/>
              <a:gd name="connsiteX4" fmla="*/ 1245379 w 1245379"/>
              <a:gd name="connsiteY4" fmla="*/ 476874 h 970576"/>
              <a:gd name="connsiteX0" fmla="*/ 1245379 w 1245379"/>
              <a:gd name="connsiteY0" fmla="*/ 476874 h 970576"/>
              <a:gd name="connsiteX1" fmla="*/ 387077 w 1245379"/>
              <a:gd name="connsiteY1" fmla="*/ 39 h 970576"/>
              <a:gd name="connsiteX2" fmla="*/ 0 w 1245379"/>
              <a:gd name="connsiteY2" fmla="*/ 493703 h 970576"/>
              <a:gd name="connsiteX3" fmla="*/ 426346 w 1245379"/>
              <a:gd name="connsiteY3" fmla="*/ 970537 h 970576"/>
              <a:gd name="connsiteX4" fmla="*/ 1245379 w 1245379"/>
              <a:gd name="connsiteY4" fmla="*/ 476874 h 97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379" h="970576">
                <a:moveTo>
                  <a:pt x="1245379" y="476874"/>
                </a:moveTo>
                <a:cubicBezTo>
                  <a:pt x="1004157" y="256221"/>
                  <a:pt x="757325" y="-3701"/>
                  <a:pt x="387077" y="39"/>
                </a:cubicBezTo>
                <a:cubicBezTo>
                  <a:pt x="157074" y="29957"/>
                  <a:pt x="0" y="284269"/>
                  <a:pt x="0" y="493703"/>
                </a:cubicBezTo>
                <a:cubicBezTo>
                  <a:pt x="1869" y="703136"/>
                  <a:pt x="183254" y="957448"/>
                  <a:pt x="426346" y="970537"/>
                </a:cubicBezTo>
                <a:cubicBezTo>
                  <a:pt x="716186" y="974277"/>
                  <a:pt x="983588" y="708746"/>
                  <a:pt x="1245379" y="4768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90A437E6-4163-A326-A26A-8C0BB5492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" y="557166"/>
            <a:ext cx="1211074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500" dirty="0"/>
              <a:t>So far we have considered small amplitude oscillations. To study the longitudinal dynamics </a:t>
            </a:r>
            <a:r>
              <a:rPr lang="en-US" sz="1500" b="1" dirty="0"/>
              <a:t>at large amplitude oscillations</a:t>
            </a:r>
            <a:r>
              <a:rPr lang="en-US" sz="1500" dirty="0"/>
              <a:t>, we have to consider the </a:t>
            </a:r>
            <a:r>
              <a:rPr lang="en-US" sz="1500" b="1" dirty="0"/>
              <a:t>non linear system of differential equations </a:t>
            </a:r>
            <a:r>
              <a:rPr lang="en-US" sz="1500" dirty="0"/>
              <a:t>without small oscillation approximations. In the case of </a:t>
            </a:r>
            <a:r>
              <a:rPr lang="en-US" sz="1500" b="1" dirty="0"/>
              <a:t>adiabatic acceleration approximation</a:t>
            </a:r>
            <a:r>
              <a:rPr lang="en-US" sz="1500" dirty="0"/>
              <a:t>, it is possible to easily obtain the following relation between  and </a:t>
            </a:r>
            <a:r>
              <a:rPr lang="en-US" sz="1500" dirty="0">
                <a:sym typeface="Symbol"/>
              </a:rPr>
              <a:t> (somewhat related to the the </a:t>
            </a:r>
            <a:r>
              <a:rPr lang="en-US" sz="1500" b="1" dirty="0">
                <a:sym typeface="Symbol"/>
              </a:rPr>
              <a:t>Hamiltonian of the system</a:t>
            </a:r>
            <a:r>
              <a:rPr lang="en-US" sz="1500" dirty="0">
                <a:sym typeface="Symbol"/>
              </a:rPr>
              <a:t>):</a:t>
            </a:r>
            <a:endParaRPr lang="en-US" sz="15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D067A6-11A2-CC20-D038-88978ACB61A4}"/>
              </a:ext>
            </a:extLst>
          </p:cNvPr>
          <p:cNvSpPr txBox="1"/>
          <p:nvPr/>
        </p:nvSpPr>
        <p:spPr>
          <a:xfrm>
            <a:off x="2785728" y="0"/>
            <a:ext cx="6661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LARGE AMPLITUDE OSCILLATIONS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CAD92E9-C394-EF06-2994-9BB162BD7276}"/>
              </a:ext>
            </a:extLst>
          </p:cNvPr>
          <p:cNvSpPr/>
          <p:nvPr/>
        </p:nvSpPr>
        <p:spPr>
          <a:xfrm>
            <a:off x="66260" y="2085811"/>
            <a:ext cx="701037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altLang="en-US" sz="1500" dirty="0">
                <a:sym typeface="Symbol"/>
              </a:rPr>
              <a:t></a:t>
            </a:r>
            <a:r>
              <a:rPr lang="en-AU" altLang="en-US" sz="1500" b="1" dirty="0"/>
              <a:t>For each H we have different trajectories </a:t>
            </a:r>
            <a:r>
              <a:rPr lang="en-AU" altLang="en-US" sz="1500" dirty="0"/>
              <a:t>in the longitudinal phase space </a:t>
            </a:r>
          </a:p>
          <a:p>
            <a:pPr algn="just"/>
            <a:endParaRPr lang="en-AU" altLang="en-US" sz="1500" dirty="0"/>
          </a:p>
          <a:p>
            <a:pPr algn="just"/>
            <a:r>
              <a:rPr lang="en-US" sz="1500" dirty="0">
                <a:sym typeface="Symbol"/>
              </a:rPr>
              <a:t></a:t>
            </a:r>
            <a:r>
              <a:rPr lang="en-US" sz="1500" dirty="0"/>
              <a:t>the oscillations are </a:t>
            </a:r>
            <a:r>
              <a:rPr lang="en-US" sz="1500" b="1" dirty="0"/>
              <a:t>stable</a:t>
            </a:r>
            <a:r>
              <a:rPr lang="en-US" sz="1500" dirty="0"/>
              <a:t> within a region bounded by a special curve called </a:t>
            </a:r>
            <a:r>
              <a:rPr lang="en-US" sz="1500" b="1" dirty="0" err="1">
                <a:highlight>
                  <a:srgbClr val="FFFF00"/>
                </a:highlight>
              </a:rPr>
              <a:t>separatrix</a:t>
            </a:r>
            <a:r>
              <a:rPr lang="en-US" sz="1500" dirty="0"/>
              <a:t>: its equation is:</a:t>
            </a:r>
          </a:p>
          <a:p>
            <a:pPr algn="just"/>
            <a:endParaRPr lang="en-US" sz="1500" dirty="0"/>
          </a:p>
          <a:p>
            <a:pPr algn="just"/>
            <a:endParaRPr lang="en-US" sz="1500" dirty="0"/>
          </a:p>
          <a:p>
            <a:pPr algn="just"/>
            <a:endParaRPr lang="en-US" sz="1500" dirty="0"/>
          </a:p>
          <a:p>
            <a:pPr algn="just"/>
            <a:endParaRPr lang="en-US" sz="1500" dirty="0"/>
          </a:p>
          <a:p>
            <a:pPr algn="just"/>
            <a:r>
              <a:rPr lang="en-US" sz="1500" dirty="0">
                <a:sym typeface="Symbol"/>
              </a:rPr>
              <a:t></a:t>
            </a:r>
            <a:r>
              <a:rPr lang="en-US" sz="1500" dirty="0"/>
              <a:t>the region inside the separatrix is called </a:t>
            </a:r>
            <a:r>
              <a:rPr lang="en-US" sz="1500" b="1" dirty="0"/>
              <a:t>RF bucket</a:t>
            </a:r>
            <a:r>
              <a:rPr lang="en-US" sz="1500" dirty="0"/>
              <a:t>. The dimensions of the bucket shrinks to zero if </a:t>
            </a:r>
            <a:r>
              <a:rPr lang="en-US" sz="1500" i="1" dirty="0">
                <a:sym typeface="Symbol" pitchFamily="18" charset="2"/>
              </a:rPr>
              <a:t></a:t>
            </a:r>
            <a:r>
              <a:rPr lang="en-US" sz="1500" i="1" baseline="-25000" dirty="0">
                <a:sym typeface="Symbol" pitchFamily="18" charset="2"/>
              </a:rPr>
              <a:t>s</a:t>
            </a:r>
            <a:r>
              <a:rPr lang="en-US" sz="1500" dirty="0">
                <a:sym typeface="Symbol" pitchFamily="18" charset="2"/>
              </a:rPr>
              <a:t>=0.</a:t>
            </a:r>
            <a:r>
              <a:rPr lang="en-US" sz="1500" dirty="0"/>
              <a:t> </a:t>
            </a:r>
          </a:p>
          <a:p>
            <a:pPr algn="just"/>
            <a:endParaRPr lang="en-US" sz="1500" dirty="0"/>
          </a:p>
          <a:p>
            <a:pPr algn="just"/>
            <a:r>
              <a:rPr lang="en-US" sz="1500" dirty="0">
                <a:sym typeface="Symbol"/>
              </a:rPr>
              <a:t>trajectories </a:t>
            </a:r>
            <a:r>
              <a:rPr lang="en-US" sz="1500" dirty="0"/>
              <a:t>outside the RF buckets are </a:t>
            </a:r>
            <a:r>
              <a:rPr lang="en-US" sz="1500" b="1" dirty="0"/>
              <a:t>unstable</a:t>
            </a:r>
            <a:r>
              <a:rPr lang="en-US" sz="1500" dirty="0"/>
              <a:t>.</a:t>
            </a:r>
          </a:p>
          <a:p>
            <a:pPr algn="just"/>
            <a:endParaRPr lang="en-US" sz="1500" dirty="0"/>
          </a:p>
          <a:p>
            <a:pPr algn="just"/>
            <a:r>
              <a:rPr lang="en-US" altLang="en-US" sz="1500" dirty="0">
                <a:sym typeface="Symbol"/>
              </a:rPr>
              <a:t>we can define </a:t>
            </a:r>
            <a:r>
              <a:rPr lang="en-US" altLang="en-US" sz="1500" dirty="0"/>
              <a:t>the </a:t>
            </a:r>
            <a:r>
              <a:rPr lang="en-US" altLang="en-US" sz="1500" b="1" dirty="0"/>
              <a:t>RF acceptance</a:t>
            </a:r>
            <a:r>
              <a:rPr lang="en-US" altLang="en-US" sz="1500" dirty="0"/>
              <a:t> as the maximum extension in energy that we can accept in an accelerator</a:t>
            </a:r>
          </a:p>
          <a:p>
            <a:pPr algn="just"/>
            <a:endParaRPr lang="en-US" sz="1500" dirty="0"/>
          </a:p>
          <a:p>
            <a:pPr algn="just"/>
            <a:endParaRPr lang="en-AU" altLang="en-US" sz="1500" dirty="0"/>
          </a:p>
          <a:p>
            <a:pPr algn="just"/>
            <a:endParaRPr lang="en-AU" sz="1500" dirty="0"/>
          </a:p>
          <a:p>
            <a:pPr algn="just"/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ggetto 27">
                <a:extLst>
                  <a:ext uri="{FF2B5EF4-FFF2-40B4-BE49-F238E27FC236}">
                    <a16:creationId xmlns:a16="http://schemas.microsoft.com/office/drawing/2014/main" id="{47804CA5-7B83-C9EE-14CB-DDA4673F7A61}"/>
                  </a:ext>
                </a:extLst>
              </p:cNvPr>
              <p:cNvSpPr txBox="1"/>
              <p:nvPr/>
            </p:nvSpPr>
            <p:spPr bwMode="auto">
              <a:xfrm>
                <a:off x="1201974" y="5665616"/>
                <a:ext cx="4922196" cy="9507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𝑟𝑖𝑛𝑔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𝑞𝑉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unc>
                                    <m:func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it-IT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</m:e>
                                  </m:d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ggetto 27">
                <a:extLst>
                  <a:ext uri="{FF2B5EF4-FFF2-40B4-BE49-F238E27FC236}">
                    <a16:creationId xmlns:a16="http://schemas.microsoft.com/office/drawing/2014/main" id="{47804CA5-7B83-C9EE-14CB-DDA4673F7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974" y="5665616"/>
                <a:ext cx="4922196" cy="9507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Oggetto 1">
                <a:extLst>
                  <a:ext uri="{FF2B5EF4-FFF2-40B4-BE49-F238E27FC236}">
                    <a16:creationId xmlns:a16="http://schemas.microsoft.com/office/drawing/2014/main" id="{2B3FF4A8-6DB0-7314-67A4-CCC7A631894E}"/>
                  </a:ext>
                </a:extLst>
              </p:cNvPr>
              <p:cNvSpPr txBox="1"/>
              <p:nvPr/>
            </p:nvSpPr>
            <p:spPr bwMode="auto">
              <a:xfrm>
                <a:off x="3466842" y="1351357"/>
                <a:ext cx="4657983" cy="70380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𝑟𝑖𝑛𝑔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𝑞𝑉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Oggetto 1">
                <a:extLst>
                  <a:ext uri="{FF2B5EF4-FFF2-40B4-BE49-F238E27FC236}">
                    <a16:creationId xmlns:a16="http://schemas.microsoft.com/office/drawing/2014/main" id="{2B3FF4A8-6DB0-7314-67A4-CCC7A6318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6842" y="1351357"/>
                <a:ext cx="4657983" cy="703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ggetto 1">
                <a:extLst>
                  <a:ext uri="{FF2B5EF4-FFF2-40B4-BE49-F238E27FC236}">
                    <a16:creationId xmlns:a16="http://schemas.microsoft.com/office/drawing/2014/main" id="{1E69E06E-6BEC-FF91-6E9D-B062855918F1}"/>
                  </a:ext>
                </a:extLst>
              </p:cNvPr>
              <p:cNvSpPr txBox="1"/>
              <p:nvPr/>
            </p:nvSpPr>
            <p:spPr bwMode="auto">
              <a:xfrm>
                <a:off x="401050" y="3183012"/>
                <a:ext cx="6523626" cy="724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𝑟𝑖𝑛𝑔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</m:sub>
                              </m:s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𝑞𝑉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it-IT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16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  <m:r>
                            <a:rPr lang="it-IT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d>
                                <m:d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it-IT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Oggetto 1">
                <a:extLst>
                  <a:ext uri="{FF2B5EF4-FFF2-40B4-BE49-F238E27FC236}">
                    <a16:creationId xmlns:a16="http://schemas.microsoft.com/office/drawing/2014/main" id="{1E69E06E-6BEC-FF91-6E9D-B06285591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50" y="3183012"/>
                <a:ext cx="6523626" cy="724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8EA5DC83-522D-6C14-0C47-F0D3465C7EF9}"/>
              </a:ext>
            </a:extLst>
          </p:cNvPr>
          <p:cNvCxnSpPr>
            <a:cxnSpLocks/>
          </p:cNvCxnSpPr>
          <p:nvPr/>
        </p:nvCxnSpPr>
        <p:spPr>
          <a:xfrm>
            <a:off x="8309390" y="4477246"/>
            <a:ext cx="0" cy="98080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ggetto 24">
                <a:extLst>
                  <a:ext uri="{FF2B5EF4-FFF2-40B4-BE49-F238E27FC236}">
                    <a16:creationId xmlns:a16="http://schemas.microsoft.com/office/drawing/2014/main" id="{BF338DC2-CDDB-BCA4-9C67-6C054BD33E2C}"/>
                  </a:ext>
                </a:extLst>
              </p:cNvPr>
              <p:cNvSpPr txBox="1"/>
              <p:nvPr/>
            </p:nvSpPr>
            <p:spPr bwMode="auto">
              <a:xfrm>
                <a:off x="7533510" y="4801431"/>
                <a:ext cx="1108137" cy="714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b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𝑀𝐴𝑋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49" name="Oggetto 24">
                <a:extLst>
                  <a:ext uri="{FF2B5EF4-FFF2-40B4-BE49-F238E27FC236}">
                    <a16:creationId xmlns:a16="http://schemas.microsoft.com/office/drawing/2014/main" id="{BF338DC2-CDDB-BCA4-9C67-6C054BD33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3510" y="4801431"/>
                <a:ext cx="1108137" cy="714745"/>
              </a:xfrm>
              <a:prstGeom prst="rect">
                <a:avLst/>
              </a:prstGeom>
              <a:blipFill>
                <a:blip r:embed="rId7"/>
                <a:stretch>
                  <a:fillRect l="-27473" t="-98291" b="-10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8BC6ACE2-5491-23F5-4EBF-5F00EB70FE62}"/>
              </a:ext>
            </a:extLst>
          </p:cNvPr>
          <p:cNvCxnSpPr>
            <a:cxnSpLocks/>
          </p:cNvCxnSpPr>
          <p:nvPr/>
        </p:nvCxnSpPr>
        <p:spPr>
          <a:xfrm>
            <a:off x="8319711" y="4298398"/>
            <a:ext cx="874050" cy="5263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515F728-467F-D1F6-8CAA-6F8933FC0154}"/>
              </a:ext>
            </a:extLst>
          </p:cNvPr>
          <p:cNvSpPr txBox="1"/>
          <p:nvPr/>
        </p:nvSpPr>
        <p:spPr>
          <a:xfrm>
            <a:off x="7140997" y="4058254"/>
            <a:ext cx="155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Small amplitude oscillations</a:t>
            </a:r>
          </a:p>
        </p:txBody>
      </p: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0E89942A-7844-2B35-BE87-523A3833833F}"/>
              </a:ext>
            </a:extLst>
          </p:cNvPr>
          <p:cNvCxnSpPr>
            <a:cxnSpLocks/>
          </p:cNvCxnSpPr>
          <p:nvPr/>
        </p:nvCxnSpPr>
        <p:spPr>
          <a:xfrm flipV="1">
            <a:off x="8319665" y="5245178"/>
            <a:ext cx="622382" cy="4944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991474DC-9ED8-35CD-1158-09EC77ADFD29}"/>
              </a:ext>
            </a:extLst>
          </p:cNvPr>
          <p:cNvSpPr txBox="1"/>
          <p:nvPr/>
        </p:nvSpPr>
        <p:spPr>
          <a:xfrm>
            <a:off x="7542430" y="5665174"/>
            <a:ext cx="114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RF bucket</a:t>
            </a:r>
          </a:p>
        </p:txBody>
      </p:sp>
      <p:cxnSp>
        <p:nvCxnSpPr>
          <p:cNvPr id="17428" name="Connettore 2 17427">
            <a:extLst>
              <a:ext uri="{FF2B5EF4-FFF2-40B4-BE49-F238E27FC236}">
                <a16:creationId xmlns:a16="http://schemas.microsoft.com/office/drawing/2014/main" id="{4E5865BE-D8EE-33BA-B766-905C94521B0F}"/>
              </a:ext>
            </a:extLst>
          </p:cNvPr>
          <p:cNvCxnSpPr>
            <a:cxnSpLocks/>
          </p:cNvCxnSpPr>
          <p:nvPr/>
        </p:nvCxnSpPr>
        <p:spPr>
          <a:xfrm flipH="1">
            <a:off x="9746100" y="4119074"/>
            <a:ext cx="752789" cy="6242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9" name="CasellaDiTesto 17428">
            <a:extLst>
              <a:ext uri="{FF2B5EF4-FFF2-40B4-BE49-F238E27FC236}">
                <a16:creationId xmlns:a16="http://schemas.microsoft.com/office/drawing/2014/main" id="{B6A71EEA-9156-B22A-1B9E-E1E26B179CB3}"/>
              </a:ext>
            </a:extLst>
          </p:cNvPr>
          <p:cNvSpPr txBox="1"/>
          <p:nvPr/>
        </p:nvSpPr>
        <p:spPr>
          <a:xfrm>
            <a:off x="10107293" y="3821458"/>
            <a:ext cx="114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separatrix</a:t>
            </a:r>
          </a:p>
        </p:txBody>
      </p:sp>
      <p:grpSp>
        <p:nvGrpSpPr>
          <p:cNvPr id="17449" name="Gruppo 17448">
            <a:extLst>
              <a:ext uri="{FF2B5EF4-FFF2-40B4-BE49-F238E27FC236}">
                <a16:creationId xmlns:a16="http://schemas.microsoft.com/office/drawing/2014/main" id="{16F80281-53FD-AC86-2F95-F81515CDE06E}"/>
              </a:ext>
            </a:extLst>
          </p:cNvPr>
          <p:cNvGrpSpPr/>
          <p:nvPr/>
        </p:nvGrpSpPr>
        <p:grpSpPr>
          <a:xfrm>
            <a:off x="8265410" y="2085811"/>
            <a:ext cx="4067476" cy="3655025"/>
            <a:chOff x="8265410" y="2085811"/>
            <a:chExt cx="4067476" cy="3655025"/>
          </a:xfrm>
        </p:grpSpPr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F7FA2F97-33DD-CA3E-DFE1-D89D4BED7DE2}"/>
                </a:ext>
              </a:extLst>
            </p:cNvPr>
            <p:cNvCxnSpPr>
              <a:cxnSpLocks/>
            </p:cNvCxnSpPr>
            <p:nvPr/>
          </p:nvCxnSpPr>
          <p:spPr>
            <a:xfrm>
              <a:off x="9134630" y="2658755"/>
              <a:ext cx="50488" cy="3006861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93EF4FA6-8BD2-A40A-DD63-E09C0C365CB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964" y="2625096"/>
              <a:ext cx="0" cy="3030236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0AC9C97D-7609-F0D9-031C-B6396D4DA920}"/>
                </a:ext>
              </a:extLst>
            </p:cNvPr>
            <p:cNvCxnSpPr>
              <a:cxnSpLocks/>
            </p:cNvCxnSpPr>
            <p:nvPr/>
          </p:nvCxnSpPr>
          <p:spPr>
            <a:xfrm>
              <a:off x="8293761" y="3295430"/>
              <a:ext cx="361838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A6BD38A2-0B82-86C6-DCDE-84BA430986DD}"/>
                </a:ext>
              </a:extLst>
            </p:cNvPr>
            <p:cNvSpPr/>
            <p:nvPr/>
          </p:nvSpPr>
          <p:spPr>
            <a:xfrm>
              <a:off x="11108940" y="3508428"/>
              <a:ext cx="297180" cy="28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ggetto 3">
                  <a:extLst>
                    <a:ext uri="{FF2B5EF4-FFF2-40B4-BE49-F238E27FC236}">
                      <a16:creationId xmlns:a16="http://schemas.microsoft.com/office/drawing/2014/main" id="{DCF6FA82-8402-7392-F2D6-F4A739C706C2}"/>
                    </a:ext>
                  </a:extLst>
                </p:cNvPr>
                <p:cNvSpPr txBox="1"/>
                <p:nvPr/>
              </p:nvSpPr>
              <p:spPr>
                <a:xfrm>
                  <a:off x="8265410" y="2452852"/>
                  <a:ext cx="376237" cy="3444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Oggetto 3">
                  <a:extLst>
                    <a:ext uri="{FF2B5EF4-FFF2-40B4-BE49-F238E27FC236}">
                      <a16:creationId xmlns:a16="http://schemas.microsoft.com/office/drawing/2014/main" id="{DCF6FA82-8402-7392-F2D6-F4A739C70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5410" y="2452852"/>
                  <a:ext cx="376237" cy="3444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9889EDFF-F11A-2156-6439-467761348D8C}"/>
                    </a:ext>
                  </a:extLst>
                </p:cNvPr>
                <p:cNvSpPr txBox="1"/>
                <p:nvPr/>
              </p:nvSpPr>
              <p:spPr>
                <a:xfrm>
                  <a:off x="9000111" y="3253858"/>
                  <a:ext cx="6191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9889EDFF-F11A-2156-6439-467761348D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111" y="3253858"/>
                  <a:ext cx="61912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E3F7624F-5ABE-D4ED-5CFA-CFFF48383A84}"/>
                    </a:ext>
                  </a:extLst>
                </p:cNvPr>
                <p:cNvSpPr txBox="1"/>
                <p:nvPr/>
              </p:nvSpPr>
              <p:spPr>
                <a:xfrm>
                  <a:off x="9823761" y="3238724"/>
                  <a:ext cx="6191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E3F7624F-5ABE-D4ED-5CFA-CFFF48383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3761" y="3238724"/>
                  <a:ext cx="61912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AC032FCD-1484-DAAF-7847-C58D818B90C3}"/>
                    </a:ext>
                  </a:extLst>
                </p:cNvPr>
                <p:cNvSpPr txBox="1"/>
                <p:nvPr/>
              </p:nvSpPr>
              <p:spPr>
                <a:xfrm>
                  <a:off x="11623761" y="3283724"/>
                  <a:ext cx="6191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AC032FCD-1484-DAAF-7847-C58D818B9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3761" y="3283724"/>
                  <a:ext cx="619125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337DC995-1314-7CC4-321F-7DACCF3E4186}"/>
                </a:ext>
              </a:extLst>
            </p:cNvPr>
            <p:cNvSpPr/>
            <p:nvPr/>
          </p:nvSpPr>
          <p:spPr>
            <a:xfrm>
              <a:off x="8533386" y="2842440"/>
              <a:ext cx="3200400" cy="900884"/>
            </a:xfrm>
            <a:custGeom>
              <a:avLst/>
              <a:gdLst>
                <a:gd name="connsiteX0" fmla="*/ 0 w 3200400"/>
                <a:gd name="connsiteY0" fmla="*/ 576864 h 900714"/>
                <a:gd name="connsiteX1" fmla="*/ 1052513 w 3200400"/>
                <a:gd name="connsiteY1" fmla="*/ 602 h 900714"/>
                <a:gd name="connsiteX2" fmla="*/ 1866900 w 3200400"/>
                <a:gd name="connsiteY2" fmla="*/ 457802 h 900714"/>
                <a:gd name="connsiteX3" fmla="*/ 2638425 w 3200400"/>
                <a:gd name="connsiteY3" fmla="*/ 900714 h 900714"/>
                <a:gd name="connsiteX4" fmla="*/ 3200400 w 3200400"/>
                <a:gd name="connsiteY4" fmla="*/ 457802 h 900714"/>
                <a:gd name="connsiteX0" fmla="*/ 0 w 3200400"/>
                <a:gd name="connsiteY0" fmla="*/ 576864 h 900714"/>
                <a:gd name="connsiteX1" fmla="*/ 1052513 w 3200400"/>
                <a:gd name="connsiteY1" fmla="*/ 602 h 900714"/>
                <a:gd name="connsiteX2" fmla="*/ 1866900 w 3200400"/>
                <a:gd name="connsiteY2" fmla="*/ 457802 h 900714"/>
                <a:gd name="connsiteX3" fmla="*/ 2638425 w 3200400"/>
                <a:gd name="connsiteY3" fmla="*/ 900714 h 900714"/>
                <a:gd name="connsiteX4" fmla="*/ 3200400 w 3200400"/>
                <a:gd name="connsiteY4" fmla="*/ 457802 h 900714"/>
                <a:gd name="connsiteX0" fmla="*/ 0 w 3200400"/>
                <a:gd name="connsiteY0" fmla="*/ 576864 h 900714"/>
                <a:gd name="connsiteX1" fmla="*/ 1052513 w 3200400"/>
                <a:gd name="connsiteY1" fmla="*/ 602 h 900714"/>
                <a:gd name="connsiteX2" fmla="*/ 1866900 w 3200400"/>
                <a:gd name="connsiteY2" fmla="*/ 457802 h 900714"/>
                <a:gd name="connsiteX3" fmla="*/ 2638425 w 3200400"/>
                <a:gd name="connsiteY3" fmla="*/ 900714 h 900714"/>
                <a:gd name="connsiteX4" fmla="*/ 3200400 w 3200400"/>
                <a:gd name="connsiteY4" fmla="*/ 457802 h 900714"/>
                <a:gd name="connsiteX0" fmla="*/ 0 w 3200400"/>
                <a:gd name="connsiteY0" fmla="*/ 581474 h 905324"/>
                <a:gd name="connsiteX1" fmla="*/ 1052513 w 3200400"/>
                <a:gd name="connsiteY1" fmla="*/ 5212 h 905324"/>
                <a:gd name="connsiteX2" fmla="*/ 1890713 w 3200400"/>
                <a:gd name="connsiteY2" fmla="*/ 281437 h 905324"/>
                <a:gd name="connsiteX3" fmla="*/ 2638425 w 3200400"/>
                <a:gd name="connsiteY3" fmla="*/ 905324 h 905324"/>
                <a:gd name="connsiteX4" fmla="*/ 3200400 w 3200400"/>
                <a:gd name="connsiteY4" fmla="*/ 462412 h 905324"/>
                <a:gd name="connsiteX0" fmla="*/ 0 w 3200400"/>
                <a:gd name="connsiteY0" fmla="*/ 577034 h 900884"/>
                <a:gd name="connsiteX1" fmla="*/ 1052513 w 3200400"/>
                <a:gd name="connsiteY1" fmla="*/ 772 h 900884"/>
                <a:gd name="connsiteX2" fmla="*/ 1862138 w 3200400"/>
                <a:gd name="connsiteY2" fmla="*/ 443685 h 900884"/>
                <a:gd name="connsiteX3" fmla="*/ 2638425 w 3200400"/>
                <a:gd name="connsiteY3" fmla="*/ 900884 h 900884"/>
                <a:gd name="connsiteX4" fmla="*/ 3200400 w 3200400"/>
                <a:gd name="connsiteY4" fmla="*/ 457972 h 90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0" h="900884">
                  <a:moveTo>
                    <a:pt x="0" y="577034"/>
                  </a:moveTo>
                  <a:cubicBezTo>
                    <a:pt x="370681" y="298825"/>
                    <a:pt x="742157" y="22997"/>
                    <a:pt x="1052513" y="772"/>
                  </a:cubicBezTo>
                  <a:cubicBezTo>
                    <a:pt x="1362869" y="-21453"/>
                    <a:pt x="1862138" y="443685"/>
                    <a:pt x="1862138" y="443685"/>
                  </a:cubicBezTo>
                  <a:cubicBezTo>
                    <a:pt x="2145507" y="674667"/>
                    <a:pt x="2416175" y="900884"/>
                    <a:pt x="2638425" y="900884"/>
                  </a:cubicBezTo>
                  <a:cubicBezTo>
                    <a:pt x="2860675" y="900884"/>
                    <a:pt x="3030537" y="679428"/>
                    <a:pt x="3200400" y="457972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285533B2-F0D0-F52A-A02E-75B66C326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9465" y="2541224"/>
              <a:ext cx="0" cy="1485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12" name="Connettore 2 17411">
              <a:extLst>
                <a:ext uri="{FF2B5EF4-FFF2-40B4-BE49-F238E27FC236}">
                  <a16:creationId xmlns:a16="http://schemas.microsoft.com/office/drawing/2014/main" id="{060F822E-82C8-5140-20CB-817A663B4BBD}"/>
                </a:ext>
              </a:extLst>
            </p:cNvPr>
            <p:cNvCxnSpPr>
              <a:cxnSpLocks/>
            </p:cNvCxnSpPr>
            <p:nvPr/>
          </p:nvCxnSpPr>
          <p:spPr>
            <a:xfrm>
              <a:off x="8833761" y="3013724"/>
              <a:ext cx="1575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5" name="Connettore 2 17424">
              <a:extLst>
                <a:ext uri="{FF2B5EF4-FFF2-40B4-BE49-F238E27FC236}">
                  <a16:creationId xmlns:a16="http://schemas.microsoft.com/office/drawing/2014/main" id="{1894FF19-5CC2-B685-ECDD-DEEF44189E1A}"/>
                </a:ext>
              </a:extLst>
            </p:cNvPr>
            <p:cNvCxnSpPr>
              <a:cxnSpLocks/>
            </p:cNvCxnSpPr>
            <p:nvPr/>
          </p:nvCxnSpPr>
          <p:spPr>
            <a:xfrm>
              <a:off x="8319711" y="4985735"/>
              <a:ext cx="3600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7" name="CasellaDiTesto 17426">
                  <a:extLst>
                    <a:ext uri="{FF2B5EF4-FFF2-40B4-BE49-F238E27FC236}">
                      <a16:creationId xmlns:a16="http://schemas.microsoft.com/office/drawing/2014/main" id="{97EC2451-5220-8F66-CD71-A3F32F56E4E9}"/>
                    </a:ext>
                  </a:extLst>
                </p:cNvPr>
                <p:cNvSpPr txBox="1"/>
                <p:nvPr/>
              </p:nvSpPr>
              <p:spPr>
                <a:xfrm>
                  <a:off x="11713761" y="4962368"/>
                  <a:ext cx="61912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27" name="CasellaDiTesto 17426">
                  <a:extLst>
                    <a:ext uri="{FF2B5EF4-FFF2-40B4-BE49-F238E27FC236}">
                      <a16:creationId xmlns:a16="http://schemas.microsoft.com/office/drawing/2014/main" id="{97EC2451-5220-8F66-CD71-A3F32F56E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3761" y="4962368"/>
                  <a:ext cx="619125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430" name="Connettore 2 17429">
              <a:extLst>
                <a:ext uri="{FF2B5EF4-FFF2-40B4-BE49-F238E27FC236}">
                  <a16:creationId xmlns:a16="http://schemas.microsoft.com/office/drawing/2014/main" id="{65B40948-95DC-EC34-4CBB-10B5FE62C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5351" y="4135198"/>
              <a:ext cx="0" cy="14850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31" name="Ovale 17430">
              <a:extLst>
                <a:ext uri="{FF2B5EF4-FFF2-40B4-BE49-F238E27FC236}">
                  <a16:creationId xmlns:a16="http://schemas.microsoft.com/office/drawing/2014/main" id="{F357D189-0F5F-EACA-214F-7A0738A04C30}"/>
                </a:ext>
              </a:extLst>
            </p:cNvPr>
            <p:cNvSpPr/>
            <p:nvPr/>
          </p:nvSpPr>
          <p:spPr>
            <a:xfrm>
              <a:off x="9013761" y="4824785"/>
              <a:ext cx="360000" cy="3150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2" name="Ovale 37">
              <a:extLst>
                <a:ext uri="{FF2B5EF4-FFF2-40B4-BE49-F238E27FC236}">
                  <a16:creationId xmlns:a16="http://schemas.microsoft.com/office/drawing/2014/main" id="{082B5558-858E-6365-1CF3-C1A2A699AA9C}"/>
                </a:ext>
              </a:extLst>
            </p:cNvPr>
            <p:cNvSpPr/>
            <p:nvPr/>
          </p:nvSpPr>
          <p:spPr>
            <a:xfrm>
              <a:off x="8892910" y="4656447"/>
              <a:ext cx="691563" cy="658574"/>
            </a:xfrm>
            <a:custGeom>
              <a:avLst/>
              <a:gdLst>
                <a:gd name="connsiteX0" fmla="*/ 0 w 720000"/>
                <a:gd name="connsiteY0" fmla="*/ 315000 h 630000"/>
                <a:gd name="connsiteX1" fmla="*/ 360000 w 720000"/>
                <a:gd name="connsiteY1" fmla="*/ 0 h 630000"/>
                <a:gd name="connsiteX2" fmla="*/ 720000 w 720000"/>
                <a:gd name="connsiteY2" fmla="*/ 315000 h 630000"/>
                <a:gd name="connsiteX3" fmla="*/ 360000 w 720000"/>
                <a:gd name="connsiteY3" fmla="*/ 630000 h 630000"/>
                <a:gd name="connsiteX4" fmla="*/ 0 w 720000"/>
                <a:gd name="connsiteY4" fmla="*/ 315000 h 630000"/>
                <a:gd name="connsiteX0" fmla="*/ 289 w 720289"/>
                <a:gd name="connsiteY0" fmla="*/ 348337 h 663337"/>
                <a:gd name="connsiteX1" fmla="*/ 317427 w 720289"/>
                <a:gd name="connsiteY1" fmla="*/ 0 h 663337"/>
                <a:gd name="connsiteX2" fmla="*/ 720289 w 720289"/>
                <a:gd name="connsiteY2" fmla="*/ 348337 h 663337"/>
                <a:gd name="connsiteX3" fmla="*/ 360289 w 720289"/>
                <a:gd name="connsiteY3" fmla="*/ 663337 h 663337"/>
                <a:gd name="connsiteX4" fmla="*/ 289 w 720289"/>
                <a:gd name="connsiteY4" fmla="*/ 348337 h 663337"/>
                <a:gd name="connsiteX0" fmla="*/ 0 w 720000"/>
                <a:gd name="connsiteY0" fmla="*/ 348337 h 663337"/>
                <a:gd name="connsiteX1" fmla="*/ 317138 w 720000"/>
                <a:gd name="connsiteY1" fmla="*/ 0 h 663337"/>
                <a:gd name="connsiteX2" fmla="*/ 720000 w 720000"/>
                <a:gd name="connsiteY2" fmla="*/ 348337 h 663337"/>
                <a:gd name="connsiteX3" fmla="*/ 317137 w 720000"/>
                <a:gd name="connsiteY3" fmla="*/ 663337 h 663337"/>
                <a:gd name="connsiteX4" fmla="*/ 0 w 720000"/>
                <a:gd name="connsiteY4" fmla="*/ 348337 h 663337"/>
                <a:gd name="connsiteX0" fmla="*/ 60 w 720060"/>
                <a:gd name="connsiteY0" fmla="*/ 348337 h 658574"/>
                <a:gd name="connsiteX1" fmla="*/ 317198 w 720060"/>
                <a:gd name="connsiteY1" fmla="*/ 0 h 658574"/>
                <a:gd name="connsiteX2" fmla="*/ 720060 w 720060"/>
                <a:gd name="connsiteY2" fmla="*/ 348337 h 658574"/>
                <a:gd name="connsiteX3" fmla="*/ 336247 w 720060"/>
                <a:gd name="connsiteY3" fmla="*/ 658574 h 658574"/>
                <a:gd name="connsiteX4" fmla="*/ 60 w 720060"/>
                <a:gd name="connsiteY4" fmla="*/ 348337 h 658574"/>
                <a:gd name="connsiteX0" fmla="*/ 37 w 705749"/>
                <a:gd name="connsiteY0" fmla="*/ 348383 h 658656"/>
                <a:gd name="connsiteX1" fmla="*/ 317175 w 705749"/>
                <a:gd name="connsiteY1" fmla="*/ 46 h 658656"/>
                <a:gd name="connsiteX2" fmla="*/ 705749 w 705749"/>
                <a:gd name="connsiteY2" fmla="*/ 329333 h 658656"/>
                <a:gd name="connsiteX3" fmla="*/ 336224 w 705749"/>
                <a:gd name="connsiteY3" fmla="*/ 658620 h 658656"/>
                <a:gd name="connsiteX4" fmla="*/ 37 w 705749"/>
                <a:gd name="connsiteY4" fmla="*/ 348383 h 658656"/>
                <a:gd name="connsiteX0" fmla="*/ 40 w 691465"/>
                <a:gd name="connsiteY0" fmla="*/ 329287 h 658574"/>
                <a:gd name="connsiteX1" fmla="*/ 302891 w 691465"/>
                <a:gd name="connsiteY1" fmla="*/ 0 h 658574"/>
                <a:gd name="connsiteX2" fmla="*/ 691465 w 691465"/>
                <a:gd name="connsiteY2" fmla="*/ 329287 h 658574"/>
                <a:gd name="connsiteX3" fmla="*/ 321940 w 691465"/>
                <a:gd name="connsiteY3" fmla="*/ 658574 h 658574"/>
                <a:gd name="connsiteX4" fmla="*/ 40 w 691465"/>
                <a:gd name="connsiteY4" fmla="*/ 329287 h 658574"/>
                <a:gd name="connsiteX0" fmla="*/ 138 w 691563"/>
                <a:gd name="connsiteY0" fmla="*/ 329287 h 658574"/>
                <a:gd name="connsiteX1" fmla="*/ 302989 w 691563"/>
                <a:gd name="connsiteY1" fmla="*/ 0 h 658574"/>
                <a:gd name="connsiteX2" fmla="*/ 691563 w 691563"/>
                <a:gd name="connsiteY2" fmla="*/ 329287 h 658574"/>
                <a:gd name="connsiteX3" fmla="*/ 322038 w 691563"/>
                <a:gd name="connsiteY3" fmla="*/ 658574 h 658574"/>
                <a:gd name="connsiteX4" fmla="*/ 138 w 691563"/>
                <a:gd name="connsiteY4" fmla="*/ 329287 h 65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563" h="658574">
                  <a:moveTo>
                    <a:pt x="138" y="329287"/>
                  </a:moveTo>
                  <a:cubicBezTo>
                    <a:pt x="6488" y="119512"/>
                    <a:pt x="187752" y="0"/>
                    <a:pt x="302989" y="0"/>
                  </a:cubicBezTo>
                  <a:cubicBezTo>
                    <a:pt x="418226" y="0"/>
                    <a:pt x="691563" y="155317"/>
                    <a:pt x="691563" y="329287"/>
                  </a:cubicBezTo>
                  <a:cubicBezTo>
                    <a:pt x="691563" y="503257"/>
                    <a:pt x="437275" y="658574"/>
                    <a:pt x="322038" y="658574"/>
                  </a:cubicBezTo>
                  <a:cubicBezTo>
                    <a:pt x="206801" y="658574"/>
                    <a:pt x="-6212" y="539062"/>
                    <a:pt x="138" y="329287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3" name="Figura a mano libera: forma 17432">
              <a:extLst>
                <a:ext uri="{FF2B5EF4-FFF2-40B4-BE49-F238E27FC236}">
                  <a16:creationId xmlns:a16="http://schemas.microsoft.com/office/drawing/2014/main" id="{211BCAF2-26D2-E68B-8F4D-A545A6AF8E4B}"/>
                </a:ext>
              </a:extLst>
            </p:cNvPr>
            <p:cNvSpPr/>
            <p:nvPr/>
          </p:nvSpPr>
          <p:spPr>
            <a:xfrm>
              <a:off x="8652449" y="4217437"/>
              <a:ext cx="2019300" cy="766762"/>
            </a:xfrm>
            <a:custGeom>
              <a:avLst/>
              <a:gdLst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61975 w 2019300"/>
                <a:gd name="connsiteY2" fmla="*/ 133350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61975 w 2019300"/>
                <a:gd name="connsiteY2" fmla="*/ 133350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61975 w 2019300"/>
                <a:gd name="connsiteY2" fmla="*/ 133350 h 766762"/>
                <a:gd name="connsiteX3" fmla="*/ 0 w 2019300"/>
                <a:gd name="connsiteY3" fmla="*/ 766762 h 7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766762">
                  <a:moveTo>
                    <a:pt x="2019300" y="0"/>
                  </a:moveTo>
                  <a:cubicBezTo>
                    <a:pt x="1848247" y="228203"/>
                    <a:pt x="1671637" y="458787"/>
                    <a:pt x="1428750" y="481012"/>
                  </a:cubicBezTo>
                  <a:cubicBezTo>
                    <a:pt x="1185863" y="503237"/>
                    <a:pt x="895350" y="133350"/>
                    <a:pt x="561975" y="133350"/>
                  </a:cubicBezTo>
                  <a:cubicBezTo>
                    <a:pt x="300038" y="128588"/>
                    <a:pt x="2381" y="433387"/>
                    <a:pt x="0" y="76676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4" name="Figura a mano libera: forma 17433">
              <a:extLst>
                <a:ext uri="{FF2B5EF4-FFF2-40B4-BE49-F238E27FC236}">
                  <a16:creationId xmlns:a16="http://schemas.microsoft.com/office/drawing/2014/main" id="{32FDC53A-5DE2-675F-35BB-1F550C39F35D}"/>
                </a:ext>
              </a:extLst>
            </p:cNvPr>
            <p:cNvSpPr/>
            <p:nvPr/>
          </p:nvSpPr>
          <p:spPr>
            <a:xfrm flipV="1">
              <a:off x="8653761" y="4974074"/>
              <a:ext cx="2019300" cy="766762"/>
            </a:xfrm>
            <a:custGeom>
              <a:avLst/>
              <a:gdLst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28637 w 2019300"/>
                <a:gd name="connsiteY2" fmla="*/ 147637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61975 w 2019300"/>
                <a:gd name="connsiteY2" fmla="*/ 133350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61975 w 2019300"/>
                <a:gd name="connsiteY2" fmla="*/ 133350 h 766762"/>
                <a:gd name="connsiteX3" fmla="*/ 0 w 2019300"/>
                <a:gd name="connsiteY3" fmla="*/ 766762 h 766762"/>
                <a:gd name="connsiteX0" fmla="*/ 2019300 w 2019300"/>
                <a:gd name="connsiteY0" fmla="*/ 0 h 766762"/>
                <a:gd name="connsiteX1" fmla="*/ 1428750 w 2019300"/>
                <a:gd name="connsiteY1" fmla="*/ 481012 h 766762"/>
                <a:gd name="connsiteX2" fmla="*/ 561975 w 2019300"/>
                <a:gd name="connsiteY2" fmla="*/ 133350 h 766762"/>
                <a:gd name="connsiteX3" fmla="*/ 0 w 2019300"/>
                <a:gd name="connsiteY3" fmla="*/ 766762 h 7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9300" h="766762">
                  <a:moveTo>
                    <a:pt x="2019300" y="0"/>
                  </a:moveTo>
                  <a:cubicBezTo>
                    <a:pt x="1848247" y="228203"/>
                    <a:pt x="1671637" y="458787"/>
                    <a:pt x="1428750" y="481012"/>
                  </a:cubicBezTo>
                  <a:cubicBezTo>
                    <a:pt x="1185863" y="503237"/>
                    <a:pt x="895350" y="133350"/>
                    <a:pt x="561975" y="133350"/>
                  </a:cubicBezTo>
                  <a:cubicBezTo>
                    <a:pt x="300038" y="128588"/>
                    <a:pt x="2381" y="433387"/>
                    <a:pt x="0" y="766762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5" name="Arco 43">
              <a:extLst>
                <a:ext uri="{FF2B5EF4-FFF2-40B4-BE49-F238E27FC236}">
                  <a16:creationId xmlns:a16="http://schemas.microsoft.com/office/drawing/2014/main" id="{D3610EEF-8B07-0142-B025-E6A0CD671BC9}"/>
                </a:ext>
              </a:extLst>
            </p:cNvPr>
            <p:cNvSpPr/>
            <p:nvPr/>
          </p:nvSpPr>
          <p:spPr>
            <a:xfrm rot="16200000">
              <a:off x="10407427" y="4777449"/>
              <a:ext cx="1015161" cy="472506"/>
            </a:xfrm>
            <a:custGeom>
              <a:avLst/>
              <a:gdLst>
                <a:gd name="connsiteX0" fmla="*/ 26130 w 1080000"/>
                <a:gd name="connsiteY0" fmla="*/ 327298 h 945000"/>
                <a:gd name="connsiteX1" fmla="*/ 494810 w 1080000"/>
                <a:gd name="connsiteY1" fmla="*/ 1657 h 945000"/>
                <a:gd name="connsiteX2" fmla="*/ 1007953 w 1080000"/>
                <a:gd name="connsiteY2" fmla="*/ 236704 h 945000"/>
                <a:gd name="connsiteX3" fmla="*/ 540000 w 1080000"/>
                <a:gd name="connsiteY3" fmla="*/ 472500 h 945000"/>
                <a:gd name="connsiteX4" fmla="*/ 26130 w 1080000"/>
                <a:gd name="connsiteY4" fmla="*/ 327298 h 945000"/>
                <a:gd name="connsiteX0" fmla="*/ 26130 w 1080000"/>
                <a:gd name="connsiteY0" fmla="*/ 327298 h 945000"/>
                <a:gd name="connsiteX1" fmla="*/ 494810 w 1080000"/>
                <a:gd name="connsiteY1" fmla="*/ 1657 h 945000"/>
                <a:gd name="connsiteX2" fmla="*/ 1007953 w 1080000"/>
                <a:gd name="connsiteY2" fmla="*/ 236704 h 945000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3" fmla="*/ 513870 w 981823"/>
                <a:gd name="connsiteY3" fmla="*/ 472506 h 472506"/>
                <a:gd name="connsiteX4" fmla="*/ 0 w 981823"/>
                <a:gd name="connsiteY4" fmla="*/ 327304 h 472506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3" fmla="*/ 513870 w 981823"/>
                <a:gd name="connsiteY3" fmla="*/ 472506 h 472506"/>
                <a:gd name="connsiteX4" fmla="*/ 0 w 981823"/>
                <a:gd name="connsiteY4" fmla="*/ 327304 h 472506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0" fmla="*/ 33338 w 1015161"/>
                <a:gd name="connsiteY0" fmla="*/ 327304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3" fmla="*/ 547208 w 1015161"/>
                <a:gd name="connsiteY3" fmla="*/ 472506 h 472506"/>
                <a:gd name="connsiteX4" fmla="*/ 33338 w 1015161"/>
                <a:gd name="connsiteY4" fmla="*/ 327304 h 472506"/>
                <a:gd name="connsiteX0" fmla="*/ 0 w 1015161"/>
                <a:gd name="connsiteY0" fmla="*/ 336832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0" fmla="*/ 33338 w 1015161"/>
                <a:gd name="connsiteY0" fmla="*/ 327304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3" fmla="*/ 547208 w 1015161"/>
                <a:gd name="connsiteY3" fmla="*/ 472506 h 472506"/>
                <a:gd name="connsiteX4" fmla="*/ 33338 w 1015161"/>
                <a:gd name="connsiteY4" fmla="*/ 327304 h 472506"/>
                <a:gd name="connsiteX0" fmla="*/ 0 w 1015161"/>
                <a:gd name="connsiteY0" fmla="*/ 336832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0" fmla="*/ 33338 w 1015161"/>
                <a:gd name="connsiteY0" fmla="*/ 327304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3" fmla="*/ 547208 w 1015161"/>
                <a:gd name="connsiteY3" fmla="*/ 472506 h 472506"/>
                <a:gd name="connsiteX4" fmla="*/ 33338 w 1015161"/>
                <a:gd name="connsiteY4" fmla="*/ 327304 h 472506"/>
                <a:gd name="connsiteX0" fmla="*/ 0 w 1015161"/>
                <a:gd name="connsiteY0" fmla="*/ 336832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161" h="472506" stroke="0" extrusionOk="0">
                  <a:moveTo>
                    <a:pt x="33338" y="327304"/>
                  </a:moveTo>
                  <a:cubicBezTo>
                    <a:pt x="157399" y="122198"/>
                    <a:pt x="285049" y="17607"/>
                    <a:pt x="502018" y="1663"/>
                  </a:cubicBezTo>
                  <a:cubicBezTo>
                    <a:pt x="710681" y="-13670"/>
                    <a:pt x="896376" y="87461"/>
                    <a:pt x="1015161" y="236710"/>
                  </a:cubicBezTo>
                  <a:lnTo>
                    <a:pt x="547208" y="472506"/>
                  </a:lnTo>
                  <a:lnTo>
                    <a:pt x="33338" y="327304"/>
                  </a:lnTo>
                  <a:close/>
                </a:path>
                <a:path w="1015161" h="472506" fill="none">
                  <a:moveTo>
                    <a:pt x="0" y="336832"/>
                  </a:moveTo>
                  <a:cubicBezTo>
                    <a:pt x="119298" y="160301"/>
                    <a:pt x="285049" y="17607"/>
                    <a:pt x="502018" y="1663"/>
                  </a:cubicBezTo>
                  <a:cubicBezTo>
                    <a:pt x="710681" y="-13670"/>
                    <a:pt x="910663" y="77933"/>
                    <a:pt x="1015161" y="236710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6" name="Arco 43">
              <a:extLst>
                <a:ext uri="{FF2B5EF4-FFF2-40B4-BE49-F238E27FC236}">
                  <a16:creationId xmlns:a16="http://schemas.microsoft.com/office/drawing/2014/main" id="{2783961A-0A59-AEC5-B7B4-B62BFA9F37F1}"/>
                </a:ext>
              </a:extLst>
            </p:cNvPr>
            <p:cNvSpPr/>
            <p:nvPr/>
          </p:nvSpPr>
          <p:spPr>
            <a:xfrm rot="16200000">
              <a:off x="10132248" y="4781178"/>
              <a:ext cx="1205661" cy="472378"/>
            </a:xfrm>
            <a:custGeom>
              <a:avLst/>
              <a:gdLst>
                <a:gd name="connsiteX0" fmla="*/ 26130 w 1080000"/>
                <a:gd name="connsiteY0" fmla="*/ 327298 h 945000"/>
                <a:gd name="connsiteX1" fmla="*/ 494810 w 1080000"/>
                <a:gd name="connsiteY1" fmla="*/ 1657 h 945000"/>
                <a:gd name="connsiteX2" fmla="*/ 1007953 w 1080000"/>
                <a:gd name="connsiteY2" fmla="*/ 236704 h 945000"/>
                <a:gd name="connsiteX3" fmla="*/ 540000 w 1080000"/>
                <a:gd name="connsiteY3" fmla="*/ 472500 h 945000"/>
                <a:gd name="connsiteX4" fmla="*/ 26130 w 1080000"/>
                <a:gd name="connsiteY4" fmla="*/ 327298 h 945000"/>
                <a:gd name="connsiteX0" fmla="*/ 26130 w 1080000"/>
                <a:gd name="connsiteY0" fmla="*/ 327298 h 945000"/>
                <a:gd name="connsiteX1" fmla="*/ 494810 w 1080000"/>
                <a:gd name="connsiteY1" fmla="*/ 1657 h 945000"/>
                <a:gd name="connsiteX2" fmla="*/ 1007953 w 1080000"/>
                <a:gd name="connsiteY2" fmla="*/ 236704 h 945000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3" fmla="*/ 513870 w 981823"/>
                <a:gd name="connsiteY3" fmla="*/ 472506 h 472506"/>
                <a:gd name="connsiteX4" fmla="*/ 0 w 981823"/>
                <a:gd name="connsiteY4" fmla="*/ 327304 h 472506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3" fmla="*/ 513870 w 981823"/>
                <a:gd name="connsiteY3" fmla="*/ 472506 h 472506"/>
                <a:gd name="connsiteX4" fmla="*/ 0 w 981823"/>
                <a:gd name="connsiteY4" fmla="*/ 327304 h 472506"/>
                <a:gd name="connsiteX0" fmla="*/ 0 w 981823"/>
                <a:gd name="connsiteY0" fmla="*/ 327304 h 472506"/>
                <a:gd name="connsiteX1" fmla="*/ 468680 w 981823"/>
                <a:gd name="connsiteY1" fmla="*/ 1663 h 472506"/>
                <a:gd name="connsiteX2" fmla="*/ 981823 w 981823"/>
                <a:gd name="connsiteY2" fmla="*/ 236710 h 472506"/>
                <a:gd name="connsiteX0" fmla="*/ 33338 w 1015161"/>
                <a:gd name="connsiteY0" fmla="*/ 327304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3" fmla="*/ 547208 w 1015161"/>
                <a:gd name="connsiteY3" fmla="*/ 472506 h 472506"/>
                <a:gd name="connsiteX4" fmla="*/ 33338 w 1015161"/>
                <a:gd name="connsiteY4" fmla="*/ 327304 h 472506"/>
                <a:gd name="connsiteX0" fmla="*/ 0 w 1015161"/>
                <a:gd name="connsiteY0" fmla="*/ 336832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0" fmla="*/ 33338 w 1015161"/>
                <a:gd name="connsiteY0" fmla="*/ 327304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3" fmla="*/ 547208 w 1015161"/>
                <a:gd name="connsiteY3" fmla="*/ 472506 h 472506"/>
                <a:gd name="connsiteX4" fmla="*/ 33338 w 1015161"/>
                <a:gd name="connsiteY4" fmla="*/ 327304 h 472506"/>
                <a:gd name="connsiteX0" fmla="*/ 0 w 1015161"/>
                <a:gd name="connsiteY0" fmla="*/ 336832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0" fmla="*/ 33338 w 1015161"/>
                <a:gd name="connsiteY0" fmla="*/ 327304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3" fmla="*/ 547208 w 1015161"/>
                <a:gd name="connsiteY3" fmla="*/ 472506 h 472506"/>
                <a:gd name="connsiteX4" fmla="*/ 33338 w 1015161"/>
                <a:gd name="connsiteY4" fmla="*/ 327304 h 472506"/>
                <a:gd name="connsiteX0" fmla="*/ 0 w 1015161"/>
                <a:gd name="connsiteY0" fmla="*/ 336832 h 472506"/>
                <a:gd name="connsiteX1" fmla="*/ 502018 w 1015161"/>
                <a:gd name="connsiteY1" fmla="*/ 1663 h 472506"/>
                <a:gd name="connsiteX2" fmla="*/ 1015161 w 1015161"/>
                <a:gd name="connsiteY2" fmla="*/ 236710 h 472506"/>
                <a:gd name="connsiteX0" fmla="*/ 33338 w 1124698"/>
                <a:gd name="connsiteY0" fmla="*/ 327176 h 472378"/>
                <a:gd name="connsiteX1" fmla="*/ 502018 w 1124698"/>
                <a:gd name="connsiteY1" fmla="*/ 1535 h 472378"/>
                <a:gd name="connsiteX2" fmla="*/ 1015161 w 1124698"/>
                <a:gd name="connsiteY2" fmla="*/ 236582 h 472378"/>
                <a:gd name="connsiteX3" fmla="*/ 547208 w 1124698"/>
                <a:gd name="connsiteY3" fmla="*/ 472378 h 472378"/>
                <a:gd name="connsiteX4" fmla="*/ 33338 w 1124698"/>
                <a:gd name="connsiteY4" fmla="*/ 327176 h 472378"/>
                <a:gd name="connsiteX0" fmla="*/ 0 w 1124698"/>
                <a:gd name="connsiteY0" fmla="*/ 336704 h 472378"/>
                <a:gd name="connsiteX1" fmla="*/ 502018 w 1124698"/>
                <a:gd name="connsiteY1" fmla="*/ 1535 h 472378"/>
                <a:gd name="connsiteX2" fmla="*/ 1124698 w 1124698"/>
                <a:gd name="connsiteY2" fmla="*/ 355647 h 472378"/>
                <a:gd name="connsiteX0" fmla="*/ 114301 w 1205661"/>
                <a:gd name="connsiteY0" fmla="*/ 327176 h 472378"/>
                <a:gd name="connsiteX1" fmla="*/ 582981 w 1205661"/>
                <a:gd name="connsiteY1" fmla="*/ 1535 h 472378"/>
                <a:gd name="connsiteX2" fmla="*/ 1096124 w 1205661"/>
                <a:gd name="connsiteY2" fmla="*/ 236582 h 472378"/>
                <a:gd name="connsiteX3" fmla="*/ 628171 w 1205661"/>
                <a:gd name="connsiteY3" fmla="*/ 472378 h 472378"/>
                <a:gd name="connsiteX4" fmla="*/ 114301 w 1205661"/>
                <a:gd name="connsiteY4" fmla="*/ 327176 h 472378"/>
                <a:gd name="connsiteX0" fmla="*/ 0 w 1205661"/>
                <a:gd name="connsiteY0" fmla="*/ 441479 h 472378"/>
                <a:gd name="connsiteX1" fmla="*/ 582981 w 1205661"/>
                <a:gd name="connsiteY1" fmla="*/ 1535 h 472378"/>
                <a:gd name="connsiteX2" fmla="*/ 1205661 w 1205661"/>
                <a:gd name="connsiteY2" fmla="*/ 355647 h 47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5661" h="472378" stroke="0" extrusionOk="0">
                  <a:moveTo>
                    <a:pt x="114301" y="327176"/>
                  </a:moveTo>
                  <a:cubicBezTo>
                    <a:pt x="238362" y="122070"/>
                    <a:pt x="366012" y="17479"/>
                    <a:pt x="582981" y="1535"/>
                  </a:cubicBezTo>
                  <a:cubicBezTo>
                    <a:pt x="791644" y="-13798"/>
                    <a:pt x="977339" y="87333"/>
                    <a:pt x="1096124" y="236582"/>
                  </a:cubicBezTo>
                  <a:lnTo>
                    <a:pt x="628171" y="472378"/>
                  </a:lnTo>
                  <a:lnTo>
                    <a:pt x="114301" y="327176"/>
                  </a:lnTo>
                  <a:close/>
                </a:path>
                <a:path w="1205661" h="472378" fill="none">
                  <a:moveTo>
                    <a:pt x="0" y="441479"/>
                  </a:moveTo>
                  <a:cubicBezTo>
                    <a:pt x="119298" y="264948"/>
                    <a:pt x="366012" y="17479"/>
                    <a:pt x="582981" y="1535"/>
                  </a:cubicBezTo>
                  <a:cubicBezTo>
                    <a:pt x="791644" y="-13798"/>
                    <a:pt x="1101163" y="196870"/>
                    <a:pt x="1205661" y="355647"/>
                  </a:cubicBezTo>
                </a:path>
              </a:pathLst>
            </a:cu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7" name="Figura a mano libera: forma 17436">
              <a:extLst>
                <a:ext uri="{FF2B5EF4-FFF2-40B4-BE49-F238E27FC236}">
                  <a16:creationId xmlns:a16="http://schemas.microsoft.com/office/drawing/2014/main" id="{90D254BE-A902-195B-9384-BA1C53001109}"/>
                </a:ext>
              </a:extLst>
            </p:cNvPr>
            <p:cNvSpPr/>
            <p:nvPr/>
          </p:nvSpPr>
          <p:spPr>
            <a:xfrm>
              <a:off x="8771511" y="4298398"/>
              <a:ext cx="2009775" cy="1171581"/>
            </a:xfrm>
            <a:custGeom>
              <a:avLst/>
              <a:gdLst>
                <a:gd name="connsiteX0" fmla="*/ 2009775 w 2009775"/>
                <a:gd name="connsiteY0" fmla="*/ 0 h 1171576"/>
                <a:gd name="connsiteX1" fmla="*/ 1262063 w 2009775"/>
                <a:gd name="connsiteY1" fmla="*/ 685800 h 1171576"/>
                <a:gd name="connsiteX2" fmla="*/ 438150 w 2009775"/>
                <a:gd name="connsiteY2" fmla="*/ 1171575 h 1171576"/>
                <a:gd name="connsiteX3" fmla="*/ 0 w 2009775"/>
                <a:gd name="connsiteY3" fmla="*/ 681037 h 1171576"/>
                <a:gd name="connsiteX0" fmla="*/ 2009775 w 2009775"/>
                <a:gd name="connsiteY0" fmla="*/ 0 h 1171576"/>
                <a:gd name="connsiteX1" fmla="*/ 1262063 w 2009775"/>
                <a:gd name="connsiteY1" fmla="*/ 685800 h 1171576"/>
                <a:gd name="connsiteX2" fmla="*/ 438150 w 2009775"/>
                <a:gd name="connsiteY2" fmla="*/ 1171575 h 1171576"/>
                <a:gd name="connsiteX3" fmla="*/ 0 w 2009775"/>
                <a:gd name="connsiteY3" fmla="*/ 681037 h 1171576"/>
                <a:gd name="connsiteX0" fmla="*/ 2009775 w 2009775"/>
                <a:gd name="connsiteY0" fmla="*/ 0 h 1171607"/>
                <a:gd name="connsiteX1" fmla="*/ 1262063 w 2009775"/>
                <a:gd name="connsiteY1" fmla="*/ 685800 h 1171607"/>
                <a:gd name="connsiteX2" fmla="*/ 438150 w 2009775"/>
                <a:gd name="connsiteY2" fmla="*/ 1171575 h 1171607"/>
                <a:gd name="connsiteX3" fmla="*/ 0 w 2009775"/>
                <a:gd name="connsiteY3" fmla="*/ 681037 h 1171607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71581">
                  <a:moveTo>
                    <a:pt x="2009775" y="0"/>
                  </a:moveTo>
                  <a:cubicBezTo>
                    <a:pt x="1766887" y="245269"/>
                    <a:pt x="1524000" y="490538"/>
                    <a:pt x="1262063" y="685800"/>
                  </a:cubicBezTo>
                  <a:cubicBezTo>
                    <a:pt x="1000126" y="881062"/>
                    <a:pt x="748532" y="1173130"/>
                    <a:pt x="438150" y="1171575"/>
                  </a:cubicBezTo>
                  <a:cubicBezTo>
                    <a:pt x="199254" y="1170378"/>
                    <a:pt x="4366" y="921147"/>
                    <a:pt x="0" y="6810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9" name="Figura a mano libera: forma 17438">
              <a:extLst>
                <a:ext uri="{FF2B5EF4-FFF2-40B4-BE49-F238E27FC236}">
                  <a16:creationId xmlns:a16="http://schemas.microsoft.com/office/drawing/2014/main" id="{72F0C12D-69F6-A234-20DB-8EC68ED09ECD}"/>
                </a:ext>
              </a:extLst>
            </p:cNvPr>
            <p:cNvSpPr/>
            <p:nvPr/>
          </p:nvSpPr>
          <p:spPr>
            <a:xfrm flipV="1">
              <a:off x="8771511" y="4503186"/>
              <a:ext cx="2009775" cy="1171581"/>
            </a:xfrm>
            <a:custGeom>
              <a:avLst/>
              <a:gdLst>
                <a:gd name="connsiteX0" fmla="*/ 2009775 w 2009775"/>
                <a:gd name="connsiteY0" fmla="*/ 0 h 1171576"/>
                <a:gd name="connsiteX1" fmla="*/ 1262063 w 2009775"/>
                <a:gd name="connsiteY1" fmla="*/ 685800 h 1171576"/>
                <a:gd name="connsiteX2" fmla="*/ 438150 w 2009775"/>
                <a:gd name="connsiteY2" fmla="*/ 1171575 h 1171576"/>
                <a:gd name="connsiteX3" fmla="*/ 0 w 2009775"/>
                <a:gd name="connsiteY3" fmla="*/ 681037 h 1171576"/>
                <a:gd name="connsiteX0" fmla="*/ 2009775 w 2009775"/>
                <a:gd name="connsiteY0" fmla="*/ 0 h 1171576"/>
                <a:gd name="connsiteX1" fmla="*/ 1262063 w 2009775"/>
                <a:gd name="connsiteY1" fmla="*/ 685800 h 1171576"/>
                <a:gd name="connsiteX2" fmla="*/ 438150 w 2009775"/>
                <a:gd name="connsiteY2" fmla="*/ 1171575 h 1171576"/>
                <a:gd name="connsiteX3" fmla="*/ 0 w 2009775"/>
                <a:gd name="connsiteY3" fmla="*/ 681037 h 1171576"/>
                <a:gd name="connsiteX0" fmla="*/ 2009775 w 2009775"/>
                <a:gd name="connsiteY0" fmla="*/ 0 h 1171607"/>
                <a:gd name="connsiteX1" fmla="*/ 1262063 w 2009775"/>
                <a:gd name="connsiteY1" fmla="*/ 685800 h 1171607"/>
                <a:gd name="connsiteX2" fmla="*/ 438150 w 2009775"/>
                <a:gd name="connsiteY2" fmla="*/ 1171575 h 1171607"/>
                <a:gd name="connsiteX3" fmla="*/ 0 w 2009775"/>
                <a:gd name="connsiteY3" fmla="*/ 681037 h 1171607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  <a:gd name="connsiteX0" fmla="*/ 2009775 w 2009775"/>
                <a:gd name="connsiteY0" fmla="*/ 0 h 1171581"/>
                <a:gd name="connsiteX1" fmla="*/ 1262063 w 2009775"/>
                <a:gd name="connsiteY1" fmla="*/ 685800 h 1171581"/>
                <a:gd name="connsiteX2" fmla="*/ 438150 w 2009775"/>
                <a:gd name="connsiteY2" fmla="*/ 1171575 h 1171581"/>
                <a:gd name="connsiteX3" fmla="*/ 0 w 2009775"/>
                <a:gd name="connsiteY3" fmla="*/ 681037 h 117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9775" h="1171581">
                  <a:moveTo>
                    <a:pt x="2009775" y="0"/>
                  </a:moveTo>
                  <a:cubicBezTo>
                    <a:pt x="1766887" y="245269"/>
                    <a:pt x="1524000" y="490538"/>
                    <a:pt x="1262063" y="685800"/>
                  </a:cubicBezTo>
                  <a:cubicBezTo>
                    <a:pt x="1000126" y="881062"/>
                    <a:pt x="748532" y="1173130"/>
                    <a:pt x="438150" y="1171575"/>
                  </a:cubicBezTo>
                  <a:cubicBezTo>
                    <a:pt x="199254" y="1170378"/>
                    <a:pt x="4366" y="921147"/>
                    <a:pt x="0" y="68103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41" name="Connettore 2 17440">
              <a:extLst>
                <a:ext uri="{FF2B5EF4-FFF2-40B4-BE49-F238E27FC236}">
                  <a16:creationId xmlns:a16="http://schemas.microsoft.com/office/drawing/2014/main" id="{CA59DB4D-8E18-7882-62B0-96BC151D99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73172" y="4521214"/>
              <a:ext cx="123416" cy="84147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2" name="Connettore 2 17441">
              <a:extLst>
                <a:ext uri="{FF2B5EF4-FFF2-40B4-BE49-F238E27FC236}">
                  <a16:creationId xmlns:a16="http://schemas.microsoft.com/office/drawing/2014/main" id="{E9B1D61F-34E9-77B5-C4E0-AC2E71C9EE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4595" y="5317808"/>
              <a:ext cx="139311" cy="85081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3" name="Connettore 2 17442">
              <a:extLst>
                <a:ext uri="{FF2B5EF4-FFF2-40B4-BE49-F238E27FC236}">
                  <a16:creationId xmlns:a16="http://schemas.microsoft.com/office/drawing/2014/main" id="{8B563225-7699-5C65-E7DF-0274D9D38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2848" y="5093415"/>
              <a:ext cx="99107" cy="8040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4" name="Connettore 2 17443">
              <a:extLst>
                <a:ext uri="{FF2B5EF4-FFF2-40B4-BE49-F238E27FC236}">
                  <a16:creationId xmlns:a16="http://schemas.microsoft.com/office/drawing/2014/main" id="{BD24FB46-0279-22D5-AB6C-9855FE65FD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46100" y="4762436"/>
              <a:ext cx="120611" cy="8695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5" name="Connettore 2 17444">
              <a:extLst>
                <a:ext uri="{FF2B5EF4-FFF2-40B4-BE49-F238E27FC236}">
                  <a16:creationId xmlns:a16="http://schemas.microsoft.com/office/drawing/2014/main" id="{1358B016-B146-A03C-D096-8FD499A54F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26299" y="4684833"/>
              <a:ext cx="120611" cy="86951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46" name="Connettore 2 17445">
              <a:extLst>
                <a:ext uri="{FF2B5EF4-FFF2-40B4-BE49-F238E27FC236}">
                  <a16:creationId xmlns:a16="http://schemas.microsoft.com/office/drawing/2014/main" id="{C6035E5A-2271-F67B-7454-FB9729ADE7ED}"/>
                </a:ext>
              </a:extLst>
            </p:cNvPr>
            <p:cNvCxnSpPr>
              <a:cxnSpLocks/>
              <a:stCxn id="17431" idx="7"/>
            </p:cNvCxnSpPr>
            <p:nvPr/>
          </p:nvCxnSpPr>
          <p:spPr>
            <a:xfrm flipH="1" flipV="1">
              <a:off x="9248697" y="4826013"/>
              <a:ext cx="72343" cy="4490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47" name="CasellaDiTesto 17446">
                  <a:extLst>
                    <a:ext uri="{FF2B5EF4-FFF2-40B4-BE49-F238E27FC236}">
                      <a16:creationId xmlns:a16="http://schemas.microsoft.com/office/drawing/2014/main" id="{3375FBBE-4961-7D1F-D28B-6DF4F95055E3}"/>
                    </a:ext>
                  </a:extLst>
                </p:cNvPr>
                <p:cNvSpPr txBox="1"/>
                <p:nvPr/>
              </p:nvSpPr>
              <p:spPr>
                <a:xfrm>
                  <a:off x="10442886" y="2829058"/>
                  <a:ext cx="1286483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17447" name="CasellaDiTesto 17446">
                  <a:extLst>
                    <a:ext uri="{FF2B5EF4-FFF2-40B4-BE49-F238E27FC236}">
                      <a16:creationId xmlns:a16="http://schemas.microsoft.com/office/drawing/2014/main" id="{3375FBBE-4961-7D1F-D28B-6DF4F95055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2886" y="2829058"/>
                  <a:ext cx="1286483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48" name="CasellaDiTesto 17447">
              <a:extLst>
                <a:ext uri="{FF2B5EF4-FFF2-40B4-BE49-F238E27FC236}">
                  <a16:creationId xmlns:a16="http://schemas.microsoft.com/office/drawing/2014/main" id="{E939159C-4A80-0E36-662B-07ADE6D745C9}"/>
                </a:ext>
              </a:extLst>
            </p:cNvPr>
            <p:cNvSpPr txBox="1"/>
            <p:nvPr/>
          </p:nvSpPr>
          <p:spPr>
            <a:xfrm>
              <a:off x="8982329" y="2085811"/>
              <a:ext cx="24394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ym typeface="Symbol"/>
                </a:rPr>
                <a:t>Case below transition</a:t>
              </a:r>
              <a:endParaRPr lang="it-IT" dirty="0"/>
            </a:p>
          </p:txBody>
        </p:sp>
      </p:grpSp>
      <p:cxnSp>
        <p:nvCxnSpPr>
          <p:cNvPr id="17450" name="Connettore 2 17449">
            <a:extLst>
              <a:ext uri="{FF2B5EF4-FFF2-40B4-BE49-F238E27FC236}">
                <a16:creationId xmlns:a16="http://schemas.microsoft.com/office/drawing/2014/main" id="{E98B45CE-9116-ADB3-BA63-71886A069218}"/>
              </a:ext>
            </a:extLst>
          </p:cNvPr>
          <p:cNvCxnSpPr>
            <a:cxnSpLocks/>
            <a:stCxn id="17451" idx="0"/>
          </p:cNvCxnSpPr>
          <p:nvPr/>
        </p:nvCxnSpPr>
        <p:spPr>
          <a:xfrm flipH="1" flipV="1">
            <a:off x="9619236" y="5469979"/>
            <a:ext cx="308193" cy="613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1" name="CasellaDiTesto 17450">
            <a:extLst>
              <a:ext uri="{FF2B5EF4-FFF2-40B4-BE49-F238E27FC236}">
                <a16:creationId xmlns:a16="http://schemas.microsoft.com/office/drawing/2014/main" id="{AC3B32EF-B91E-BEF9-A37D-76F371B5E192}"/>
              </a:ext>
            </a:extLst>
          </p:cNvPr>
          <p:cNvSpPr txBox="1"/>
          <p:nvPr/>
        </p:nvSpPr>
        <p:spPr>
          <a:xfrm>
            <a:off x="9355968" y="6083205"/>
            <a:ext cx="114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Unstable trajectories</a:t>
            </a:r>
          </a:p>
        </p:txBody>
      </p:sp>
      <p:sp>
        <p:nvSpPr>
          <p:cNvPr id="17456" name="CasellaDiTesto 17455">
            <a:extLst>
              <a:ext uri="{FF2B5EF4-FFF2-40B4-BE49-F238E27FC236}">
                <a16:creationId xmlns:a16="http://schemas.microsoft.com/office/drawing/2014/main" id="{6BD88542-0892-B24C-7AB8-99F04C947A32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17457" name="Immagine 17456">
            <a:extLst>
              <a:ext uri="{FF2B5EF4-FFF2-40B4-BE49-F238E27FC236}">
                <a16:creationId xmlns:a16="http://schemas.microsoft.com/office/drawing/2014/main" id="{AF5F20D3-4CDF-0E86-3F02-2D962ABBD2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234BF33-F4D0-97EA-201C-59A173BAFC43}"/>
                  </a:ext>
                </a:extLst>
              </p:cNvPr>
              <p:cNvSpPr txBox="1"/>
              <p:nvPr/>
            </p:nvSpPr>
            <p:spPr>
              <a:xfrm>
                <a:off x="8421761" y="3950532"/>
                <a:ext cx="2542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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234BF33-F4D0-97EA-201C-59A173BA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761" y="3950532"/>
                <a:ext cx="25426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>
            <a:extLst>
              <a:ext uri="{FF2B5EF4-FFF2-40B4-BE49-F238E27FC236}">
                <a16:creationId xmlns:a16="http://schemas.microsoft.com/office/drawing/2014/main" id="{608E52EC-2CE7-7621-42E6-4050E8194AA5}"/>
              </a:ext>
            </a:extLst>
          </p:cNvPr>
          <p:cNvSpPr/>
          <p:nvPr/>
        </p:nvSpPr>
        <p:spPr>
          <a:xfrm>
            <a:off x="9123410" y="4929635"/>
            <a:ext cx="114067" cy="10768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416E559-3E64-73B5-8CE3-3DFDC0AA1290}"/>
              </a:ext>
            </a:extLst>
          </p:cNvPr>
          <p:cNvCxnSpPr>
            <a:cxnSpLocks/>
            <a:stCxn id="6" idx="0"/>
            <a:endCxn id="3" idx="4"/>
          </p:cNvCxnSpPr>
          <p:nvPr/>
        </p:nvCxnSpPr>
        <p:spPr>
          <a:xfrm flipV="1">
            <a:off x="8618315" y="5037315"/>
            <a:ext cx="562129" cy="10458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83A872-CB09-5C43-85C5-13D2B48DED81}"/>
              </a:ext>
            </a:extLst>
          </p:cNvPr>
          <p:cNvSpPr txBox="1"/>
          <p:nvPr/>
        </p:nvSpPr>
        <p:spPr>
          <a:xfrm>
            <a:off x="7839343" y="6083205"/>
            <a:ext cx="155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Synchronous particle</a:t>
            </a:r>
          </a:p>
        </p:txBody>
      </p:sp>
    </p:spTree>
    <p:extLst>
      <p:ext uri="{BB962C8B-B14F-4D97-AF65-F5344CB8AC3E}">
        <p14:creationId xmlns:p14="http://schemas.microsoft.com/office/powerpoint/2010/main" val="39840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  <p:bldP spid="16" grpId="0"/>
      <p:bldP spid="49" grpId="0"/>
      <p:bldP spid="51" grpId="0"/>
      <p:bldP spid="53" grpId="0"/>
      <p:bldP spid="17429" grpId="0"/>
      <p:bldP spid="17451" grpId="0"/>
      <p:bldP spid="4" grpId="0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54E7-90C9-0755-9FD7-D983980FC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1402" name="Object 7">
                <a:extLst>
                  <a:ext uri="{FF2B5EF4-FFF2-40B4-BE49-F238E27FC236}">
                    <a16:creationId xmlns:a16="http://schemas.microsoft.com/office/drawing/2014/main" id="{AF8860B6-F545-4526-AFC1-7DC4A8E85F3B}"/>
                  </a:ext>
                </a:extLst>
              </p:cNvPr>
              <p:cNvSpPr txBox="1"/>
              <p:nvPr/>
            </p:nvSpPr>
            <p:spPr bwMode="auto">
              <a:xfrm>
                <a:off x="4464982" y="864255"/>
                <a:ext cx="4240106" cy="776287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1402" name="Object 7">
                <a:extLst>
                  <a:ext uri="{FF2B5EF4-FFF2-40B4-BE49-F238E27FC236}">
                    <a16:creationId xmlns:a16="http://schemas.microsoft.com/office/drawing/2014/main" id="{AF8860B6-F545-4526-AFC1-7DC4A8E85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64982" y="864255"/>
                <a:ext cx="4240106" cy="776287"/>
              </a:xfrm>
              <a:prstGeom prst="rect">
                <a:avLst/>
              </a:prstGeom>
              <a:blipFill>
                <a:blip r:embed="rId3"/>
                <a:stretch>
                  <a:fillRect b="-22835"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po 57">
            <a:extLst>
              <a:ext uri="{FF2B5EF4-FFF2-40B4-BE49-F238E27FC236}">
                <a16:creationId xmlns:a16="http://schemas.microsoft.com/office/drawing/2014/main" id="{7149AAB3-B123-1597-CD1F-D8F16FAD9067}"/>
              </a:ext>
            </a:extLst>
          </p:cNvPr>
          <p:cNvGrpSpPr/>
          <p:nvPr/>
        </p:nvGrpSpPr>
        <p:grpSpPr>
          <a:xfrm>
            <a:off x="102069" y="4310458"/>
            <a:ext cx="5324967" cy="1988168"/>
            <a:chOff x="102069" y="4602298"/>
            <a:chExt cx="5324967" cy="1988168"/>
          </a:xfrm>
        </p:grpSpPr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F85C817F-2C6F-1863-4C59-4289154F7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" t="52038" r="5245" b="6833"/>
            <a:stretch/>
          </p:blipFill>
          <p:spPr>
            <a:xfrm>
              <a:off x="102069" y="4602298"/>
              <a:ext cx="5324967" cy="1988168"/>
            </a:xfrm>
            <a:prstGeom prst="rect">
              <a:avLst/>
            </a:prstGeom>
          </p:spPr>
        </p:pic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9D15248C-4C61-CE05-8B7D-6903F223FF77}"/>
                </a:ext>
              </a:extLst>
            </p:cNvPr>
            <p:cNvSpPr/>
            <p:nvPr/>
          </p:nvSpPr>
          <p:spPr>
            <a:xfrm>
              <a:off x="102069" y="5651770"/>
              <a:ext cx="355131" cy="8073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384" name="Object 8">
                <a:extLst>
                  <a:ext uri="{FF2B5EF4-FFF2-40B4-BE49-F238E27FC236}">
                    <a16:creationId xmlns:a16="http://schemas.microsoft.com/office/drawing/2014/main" id="{C867965D-7AFE-6E0D-ED67-6CEDD9A864E5}"/>
                  </a:ext>
                </a:extLst>
              </p:cNvPr>
              <p:cNvSpPr txBox="1"/>
              <p:nvPr/>
            </p:nvSpPr>
            <p:spPr bwMode="auto">
              <a:xfrm>
                <a:off x="10224142" y="627062"/>
                <a:ext cx="1930546" cy="1319149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𝑚𝑜𝑚𝑒𝑛𝑡𝑢𝑚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𝑚𝑎𝑠𝑠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  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𝑣𝑒𝑙𝑜𝑐𝑖𝑡𝑦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𝑎𝑟𝑔𝑒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38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24142" y="627062"/>
                <a:ext cx="1930546" cy="1319149"/>
              </a:xfrm>
              <a:prstGeom prst="rect">
                <a:avLst/>
              </a:prstGeom>
              <a:blipFill>
                <a:blip r:embed="rId5"/>
                <a:stretch>
                  <a:fillRect t="-6019"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391" name="Text Box 15">
            <a:extLst>
              <a:ext uri="{FF2B5EF4-FFF2-40B4-BE49-F238E27FC236}">
                <a16:creationId xmlns:a16="http://schemas.microsoft.com/office/drawing/2014/main" id="{9C7B227C-D38E-37C0-4075-53ADCCE77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084" y="2301924"/>
            <a:ext cx="129174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/>
              <a:t>BENDING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6CFFE938-CE17-D1D8-279C-D50E29A05806}"/>
              </a:ext>
            </a:extLst>
          </p:cNvPr>
          <p:cNvSpPr txBox="1"/>
          <p:nvPr/>
        </p:nvSpPr>
        <p:spPr>
          <a:xfrm>
            <a:off x="712806" y="-78598"/>
            <a:ext cx="1081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LORENTZ FORCE: ACCELERATION AND FOCUSING RECAP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ACF8AF5E-D8CC-9B62-6AFA-02C269F48391}"/>
              </a:ext>
            </a:extLst>
          </p:cNvPr>
          <p:cNvSpPr/>
          <p:nvPr/>
        </p:nvSpPr>
        <p:spPr>
          <a:xfrm>
            <a:off x="0" y="451143"/>
            <a:ext cx="825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tabLst>
                <a:tab pos="533400" algn="l"/>
              </a:tabLst>
            </a:pPr>
            <a:r>
              <a:rPr lang="en-US" sz="1400" dirty="0">
                <a:latin typeface="Calibri" pitchFamily="34" charset="0"/>
              </a:rPr>
              <a:t>The basic equation that describes the acceleration/bending/focusing processes is the </a:t>
            </a:r>
            <a:r>
              <a:rPr lang="en-US" sz="1400" b="1" dirty="0">
                <a:latin typeface="Calibri" pitchFamily="34" charset="0"/>
              </a:rPr>
              <a:t>Lorentz Force</a:t>
            </a:r>
            <a:r>
              <a:rPr lang="en-US" sz="1400" dirty="0">
                <a:latin typeface="Calibri" pitchFamily="34" charset="0"/>
              </a:rPr>
              <a:t>.</a:t>
            </a:r>
            <a:endParaRPr lang="en-US" sz="1400" b="1" dirty="0">
              <a:latin typeface="Calibri" pitchFamily="34" charset="0"/>
            </a:endParaRPr>
          </a:p>
          <a:p>
            <a:pPr algn="just">
              <a:spcBef>
                <a:spcPct val="0"/>
              </a:spcBef>
              <a:tabLst>
                <a:tab pos="533400" algn="l"/>
              </a:tabLst>
            </a:pPr>
            <a:r>
              <a:rPr lang="en-US" sz="1400" dirty="0">
                <a:latin typeface="Calibri" pitchFamily="34" charset="0"/>
              </a:rPr>
              <a:t>Particles are </a:t>
            </a:r>
            <a:r>
              <a:rPr lang="en-US" sz="1400" b="1" dirty="0">
                <a:latin typeface="Calibri" pitchFamily="34" charset="0"/>
              </a:rPr>
              <a:t>accelerated through electric </a:t>
            </a:r>
            <a:r>
              <a:rPr lang="en-US" sz="1400" dirty="0">
                <a:latin typeface="Calibri" pitchFamily="34" charset="0"/>
              </a:rPr>
              <a:t>fields and are </a:t>
            </a:r>
            <a:r>
              <a:rPr lang="en-US" sz="1400" b="1" dirty="0">
                <a:latin typeface="Calibri" pitchFamily="34" charset="0"/>
              </a:rPr>
              <a:t>bended and focused through magnetic </a:t>
            </a:r>
            <a:r>
              <a:rPr lang="en-US" sz="1400" dirty="0">
                <a:latin typeface="Calibri" pitchFamily="34" charset="0"/>
              </a:rPr>
              <a:t>fields.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A59E3D4-9306-5F49-179B-5EF421E5C4F0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1DF5BBE5-67B2-28AE-BA04-F6C75538E6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3674" r="4217" b="54364"/>
          <a:stretch/>
        </p:blipFill>
        <p:spPr>
          <a:xfrm>
            <a:off x="262637" y="2217282"/>
            <a:ext cx="5240973" cy="2021186"/>
          </a:xfrm>
          <a:prstGeom prst="rect">
            <a:avLst/>
          </a:prstGeom>
        </p:spPr>
      </p:pic>
      <p:sp>
        <p:nvSpPr>
          <p:cNvPr id="33" name="AutoShape 23">
            <a:extLst>
              <a:ext uri="{FF2B5EF4-FFF2-40B4-BE49-F238E27FC236}">
                <a16:creationId xmlns:a16="http://schemas.microsoft.com/office/drawing/2014/main" id="{1685B1F3-BBDB-D93C-C15B-A4ED27014309}"/>
              </a:ext>
            </a:extLst>
          </p:cNvPr>
          <p:cNvSpPr>
            <a:spLocks noChangeArrowheads="1"/>
          </p:cNvSpPr>
          <p:nvPr/>
        </p:nvSpPr>
        <p:spPr bwMode="auto">
          <a:xfrm rot="2196152">
            <a:off x="1571233" y="3362438"/>
            <a:ext cx="1055991" cy="153309"/>
          </a:xfrm>
          <a:prstGeom prst="rightArrow">
            <a:avLst>
              <a:gd name="adj1" fmla="val 35713"/>
              <a:gd name="adj2" fmla="val 14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 Box 24">
            <a:extLst>
              <a:ext uri="{FF2B5EF4-FFF2-40B4-BE49-F238E27FC236}">
                <a16:creationId xmlns:a16="http://schemas.microsoft.com/office/drawing/2014/main" id="{D267F11A-8274-DACC-2E94-835F708FF2A9}"/>
              </a:ext>
            </a:extLst>
          </p:cNvPr>
          <p:cNvSpPr txBox="1">
            <a:spLocks noChangeArrowheads="1"/>
          </p:cNvSpPr>
          <p:nvPr/>
        </p:nvSpPr>
        <p:spPr bwMode="auto">
          <a:xfrm rot="2152993">
            <a:off x="1596933" y="3158094"/>
            <a:ext cx="14520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Heavy particles</a:t>
            </a:r>
          </a:p>
        </p:txBody>
      </p:sp>
      <p:sp>
        <p:nvSpPr>
          <p:cNvPr id="35" name="AutoShape 25">
            <a:extLst>
              <a:ext uri="{FF2B5EF4-FFF2-40B4-BE49-F238E27FC236}">
                <a16:creationId xmlns:a16="http://schemas.microsoft.com/office/drawing/2014/main" id="{D4901719-AA40-A177-4D4A-9E6BBFE0762A}"/>
              </a:ext>
            </a:extLst>
          </p:cNvPr>
          <p:cNvSpPr>
            <a:spLocks noChangeArrowheads="1"/>
          </p:cNvSpPr>
          <p:nvPr/>
        </p:nvSpPr>
        <p:spPr bwMode="auto">
          <a:xfrm rot="2196152" flipH="1" flipV="1">
            <a:off x="2013835" y="3034497"/>
            <a:ext cx="1109941" cy="145865"/>
          </a:xfrm>
          <a:prstGeom prst="rightArrow">
            <a:avLst>
              <a:gd name="adj1" fmla="val 35713"/>
              <a:gd name="adj2" fmla="val 14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F17D480-3C5C-02AF-525C-007B4365A845}"/>
              </a:ext>
            </a:extLst>
          </p:cNvPr>
          <p:cNvSpPr txBox="1">
            <a:spLocks noChangeArrowheads="1"/>
          </p:cNvSpPr>
          <p:nvPr/>
        </p:nvSpPr>
        <p:spPr bwMode="auto">
          <a:xfrm rot="2152993">
            <a:off x="2241180" y="2868402"/>
            <a:ext cx="13433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Light particles</a:t>
            </a:r>
          </a:p>
        </p:txBody>
      </p:sp>
      <p:sp>
        <p:nvSpPr>
          <p:cNvPr id="42" name="Text Box 30">
            <a:extLst>
              <a:ext uri="{FF2B5EF4-FFF2-40B4-BE49-F238E27FC236}">
                <a16:creationId xmlns:a16="http://schemas.microsoft.com/office/drawing/2014/main" id="{68910112-9F5F-C638-273C-2EA9D4F0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907" y="3668147"/>
            <a:ext cx="1179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Energy [MeV]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AF971D5-470C-9AC7-C942-83B84DF645A6}"/>
              </a:ext>
            </a:extLst>
          </p:cNvPr>
          <p:cNvSpPr txBox="1"/>
          <p:nvPr/>
        </p:nvSpPr>
        <p:spPr>
          <a:xfrm>
            <a:off x="1112674" y="299780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baseline="30000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F16CA3E-99BE-E06D-A6B3-842B872098A5}"/>
              </a:ext>
            </a:extLst>
          </p:cNvPr>
          <p:cNvSpPr txBox="1"/>
          <p:nvPr/>
        </p:nvSpPr>
        <p:spPr>
          <a:xfrm>
            <a:off x="3866825" y="2645931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8EA6357-36CF-BC48-DACD-0CA79D287C64}"/>
              </a:ext>
            </a:extLst>
          </p:cNvPr>
          <p:cNvCxnSpPr/>
          <p:nvPr/>
        </p:nvCxnSpPr>
        <p:spPr>
          <a:xfrm>
            <a:off x="2977588" y="2410194"/>
            <a:ext cx="0" cy="36724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1917BC0F-5DC4-3452-72DA-06CE32A7F289}"/>
              </a:ext>
            </a:extLst>
          </p:cNvPr>
          <p:cNvCxnSpPr/>
          <p:nvPr/>
        </p:nvCxnSpPr>
        <p:spPr>
          <a:xfrm flipH="1">
            <a:off x="762159" y="5632342"/>
            <a:ext cx="223470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BB08E163-1FFA-9110-A787-857B7979F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560" y="2354825"/>
            <a:ext cx="1787032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/>
              <a:t>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ggetto 11">
                <a:extLst>
                  <a:ext uri="{FF2B5EF4-FFF2-40B4-BE49-F238E27FC236}">
                    <a16:creationId xmlns:a16="http://schemas.microsoft.com/office/drawing/2014/main" id="{7163F711-FE72-93ED-94D0-658E6A37B2CA}"/>
                  </a:ext>
                </a:extLst>
              </p:cNvPr>
              <p:cNvSpPr txBox="1"/>
              <p:nvPr/>
            </p:nvSpPr>
            <p:spPr bwMode="auto">
              <a:xfrm>
                <a:off x="68765" y="1223570"/>
                <a:ext cx="1784097" cy="416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5" name="Oggetto 11">
                <a:extLst>
                  <a:ext uri="{FF2B5EF4-FFF2-40B4-BE49-F238E27FC236}">
                    <a16:creationId xmlns:a16="http://schemas.microsoft.com/office/drawing/2014/main" id="{7163F711-FE72-93ED-94D0-658E6A37B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65" y="1223570"/>
                <a:ext cx="1784097" cy="416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 Box 30">
            <a:extLst>
              <a:ext uri="{FF2B5EF4-FFF2-40B4-BE49-F238E27FC236}">
                <a16:creationId xmlns:a16="http://schemas.microsoft.com/office/drawing/2014/main" id="{EDA195E9-B88A-5CC2-E6BC-96E86A54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907" y="5772412"/>
            <a:ext cx="11792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Energy [MeV]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16756DCE-5D37-F968-72CC-7C611365227E}"/>
              </a:ext>
            </a:extLst>
          </p:cNvPr>
          <p:cNvSpPr txBox="1"/>
          <p:nvPr/>
        </p:nvSpPr>
        <p:spPr>
          <a:xfrm rot="16200000">
            <a:off x="-535243" y="5394051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=E/E</a:t>
            </a:r>
            <a:r>
              <a:rPr lang="it-IT" baseline="-25000" dirty="0">
                <a:sym typeface="Symbol" panose="05050102010706020507" pitchFamily="18" charset="2"/>
              </a:rPr>
              <a:t>0</a:t>
            </a:r>
            <a:r>
              <a:rPr lang="it-IT" dirty="0">
                <a:sym typeface="Symbol" panose="05050102010706020507" pitchFamily="18" charset="2"/>
              </a:rPr>
              <a:t>=m/m</a:t>
            </a:r>
            <a:r>
              <a:rPr lang="it-IT" baseline="-25000" dirty="0">
                <a:sym typeface="Symbol" panose="05050102010706020507" pitchFamily="18" charset="2"/>
              </a:rPr>
              <a:t>0</a:t>
            </a:r>
            <a:endParaRPr lang="it-IT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ABFCD7AB-6351-6441-BBA8-26A26E02D0DC}"/>
                  </a:ext>
                </a:extLst>
              </p:cNvPr>
              <p:cNvSpPr txBox="1"/>
              <p:nvPr/>
            </p:nvSpPr>
            <p:spPr bwMode="auto">
              <a:xfrm>
                <a:off x="9923084" y="2725851"/>
                <a:ext cx="1353404" cy="5439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Object 2">
                <a:extLst>
                  <a:ext uri="{FF2B5EF4-FFF2-40B4-BE49-F238E27FC236}">
                    <a16:creationId xmlns:a16="http://schemas.microsoft.com/office/drawing/2014/main" id="{ABFCD7AB-6351-6441-BBA8-26A26E02D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23084" y="2725851"/>
                <a:ext cx="1353404" cy="543901"/>
              </a:xfrm>
              <a:prstGeom prst="rect">
                <a:avLst/>
              </a:prstGeom>
              <a:blipFill>
                <a:blip r:embed="rId8"/>
                <a:stretch>
                  <a:fillRect l="-13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377" name="Connettore 2 101376">
            <a:extLst>
              <a:ext uri="{FF2B5EF4-FFF2-40B4-BE49-F238E27FC236}">
                <a16:creationId xmlns:a16="http://schemas.microsoft.com/office/drawing/2014/main" id="{9F78703D-A098-1EA5-0A35-3AEC754E338B}"/>
              </a:ext>
            </a:extLst>
          </p:cNvPr>
          <p:cNvCxnSpPr>
            <a:cxnSpLocks/>
            <a:stCxn id="101381" idx="3"/>
            <a:endCxn id="32" idx="0"/>
          </p:cNvCxnSpPr>
          <p:nvPr/>
        </p:nvCxnSpPr>
        <p:spPr>
          <a:xfrm flipH="1">
            <a:off x="2883124" y="1306183"/>
            <a:ext cx="1876904" cy="9110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1" name="Ovale 101380">
            <a:extLst>
              <a:ext uri="{FF2B5EF4-FFF2-40B4-BE49-F238E27FC236}">
                <a16:creationId xmlns:a16="http://schemas.microsoft.com/office/drawing/2014/main" id="{5BF1D514-CF64-33BD-2F5F-3A82D999983D}"/>
              </a:ext>
            </a:extLst>
          </p:cNvPr>
          <p:cNvSpPr/>
          <p:nvPr/>
        </p:nvSpPr>
        <p:spPr>
          <a:xfrm>
            <a:off x="4702459" y="893976"/>
            <a:ext cx="393106" cy="48293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1387" name="Connettore 2 101386">
            <a:extLst>
              <a:ext uri="{FF2B5EF4-FFF2-40B4-BE49-F238E27FC236}">
                <a16:creationId xmlns:a16="http://schemas.microsoft.com/office/drawing/2014/main" id="{236C9ED4-17BD-5800-048C-B7788BAEBD3B}"/>
              </a:ext>
            </a:extLst>
          </p:cNvPr>
          <p:cNvCxnSpPr>
            <a:cxnSpLocks/>
            <a:stCxn id="101388" idx="4"/>
            <a:endCxn id="54" idx="0"/>
          </p:cNvCxnSpPr>
          <p:nvPr/>
        </p:nvCxnSpPr>
        <p:spPr>
          <a:xfrm>
            <a:off x="6238814" y="1712068"/>
            <a:ext cx="852262" cy="642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8" name="Ovale 101387">
            <a:extLst>
              <a:ext uri="{FF2B5EF4-FFF2-40B4-BE49-F238E27FC236}">
                <a16:creationId xmlns:a16="http://schemas.microsoft.com/office/drawing/2014/main" id="{1630483E-EC06-77D6-B4DD-143FFF40C9F4}"/>
              </a:ext>
            </a:extLst>
          </p:cNvPr>
          <p:cNvSpPr/>
          <p:nvPr/>
        </p:nvSpPr>
        <p:spPr>
          <a:xfrm>
            <a:off x="5804454" y="1157612"/>
            <a:ext cx="868720" cy="5544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01394" name="Connettore 2 101393">
            <a:extLst>
              <a:ext uri="{FF2B5EF4-FFF2-40B4-BE49-F238E27FC236}">
                <a16:creationId xmlns:a16="http://schemas.microsoft.com/office/drawing/2014/main" id="{A644B385-7EDA-304C-A0D4-E62E17E761B8}"/>
              </a:ext>
            </a:extLst>
          </p:cNvPr>
          <p:cNvCxnSpPr>
            <a:cxnSpLocks/>
            <a:stCxn id="101395" idx="5"/>
            <a:endCxn id="101391" idx="0"/>
          </p:cNvCxnSpPr>
          <p:nvPr/>
        </p:nvCxnSpPr>
        <p:spPr>
          <a:xfrm>
            <a:off x="7982059" y="1630870"/>
            <a:ext cx="2586895" cy="6710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95" name="Ovale 101394">
            <a:extLst>
              <a:ext uri="{FF2B5EF4-FFF2-40B4-BE49-F238E27FC236}">
                <a16:creationId xmlns:a16="http://schemas.microsoft.com/office/drawing/2014/main" id="{CCE4F371-6EC2-D026-E234-3F05A361CBDA}"/>
              </a:ext>
            </a:extLst>
          </p:cNvPr>
          <p:cNvSpPr/>
          <p:nvPr/>
        </p:nvSpPr>
        <p:spPr>
          <a:xfrm>
            <a:off x="6904654" y="1157612"/>
            <a:ext cx="1262258" cy="55445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399" name="CasellaDiTesto 101398">
                <a:extLst>
                  <a:ext uri="{FF2B5EF4-FFF2-40B4-BE49-F238E27FC236}">
                    <a16:creationId xmlns:a16="http://schemas.microsoft.com/office/drawing/2014/main" id="{8B6695C5-DB9D-012F-255C-2CDB930E058B}"/>
                  </a:ext>
                </a:extLst>
              </p:cNvPr>
              <p:cNvSpPr txBox="1"/>
              <p:nvPr/>
            </p:nvSpPr>
            <p:spPr>
              <a:xfrm>
                <a:off x="6166561" y="2796658"/>
                <a:ext cx="20003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1399" name="CasellaDiTesto 101398">
                <a:extLst>
                  <a:ext uri="{FF2B5EF4-FFF2-40B4-BE49-F238E27FC236}">
                    <a16:creationId xmlns:a16="http://schemas.microsoft.com/office/drawing/2014/main" id="{8B6695C5-DB9D-012F-255C-2CDB930E0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561" y="2796658"/>
                <a:ext cx="2000351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n Innovative Approach of Surface Polishing for SRF Cavity Applications">
            <a:extLst>
              <a:ext uri="{FF2B5EF4-FFF2-40B4-BE49-F238E27FC236}">
                <a16:creationId xmlns:a16="http://schemas.microsoft.com/office/drawing/2014/main" id="{94A62E04-2740-E651-E169-419F0562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75" y="3423676"/>
            <a:ext cx="3350791" cy="15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C60B17B-C173-F305-5CFC-E3653AD6CC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3991" y="4562432"/>
            <a:ext cx="2714506" cy="1898817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B3D064DD-7FE8-A674-829B-55A0F688AD68}"/>
              </a:ext>
            </a:extLst>
          </p:cNvPr>
          <p:cNvCxnSpPr>
            <a:cxnSpLocks/>
          </p:cNvCxnSpPr>
          <p:nvPr/>
        </p:nvCxnSpPr>
        <p:spPr>
          <a:xfrm flipH="1">
            <a:off x="11307738" y="3975924"/>
            <a:ext cx="626115" cy="1725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34F2571-CA1A-51E1-9811-B7EE84C16D44}"/>
                  </a:ext>
                </a:extLst>
              </p:cNvPr>
              <p:cNvSpPr txBox="1"/>
              <p:nvPr/>
            </p:nvSpPr>
            <p:spPr>
              <a:xfrm>
                <a:off x="10587341" y="4125792"/>
                <a:ext cx="6274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F34F2571-CA1A-51E1-9811-B7EE84C16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341" y="4125792"/>
                <a:ext cx="627483" cy="400110"/>
              </a:xfrm>
              <a:prstGeom prst="rect">
                <a:avLst/>
              </a:prstGeom>
              <a:blipFill>
                <a:blip r:embed="rId1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3E0748C-B7D0-500F-F3C7-A4929A998FDF}"/>
              </a:ext>
            </a:extLst>
          </p:cNvPr>
          <p:cNvSpPr txBox="1"/>
          <p:nvPr/>
        </p:nvSpPr>
        <p:spPr>
          <a:xfrm>
            <a:off x="10349345" y="4429921"/>
            <a:ext cx="309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6F5CB69-4D80-0471-3A33-E35447BB07B1}"/>
              </a:ext>
            </a:extLst>
          </p:cNvPr>
          <p:cNvCxnSpPr>
            <a:cxnSpLocks/>
          </p:cNvCxnSpPr>
          <p:nvPr/>
        </p:nvCxnSpPr>
        <p:spPr>
          <a:xfrm flipH="1">
            <a:off x="9731829" y="3975924"/>
            <a:ext cx="2202024" cy="12398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1CF84186-434F-2C00-67E5-9C663CC2BC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1" grpId="0" animBg="1"/>
      <p:bldP spid="33" grpId="0" animBg="1"/>
      <p:bldP spid="34" grpId="0"/>
      <p:bldP spid="35" grpId="0" animBg="1"/>
      <p:bldP spid="37" grpId="0"/>
      <p:bldP spid="42" grpId="0"/>
      <p:bldP spid="44" grpId="0"/>
      <p:bldP spid="45" grpId="0"/>
      <p:bldP spid="54" grpId="0" animBg="1"/>
      <p:bldP spid="56" grpId="0"/>
      <p:bldP spid="59" grpId="0"/>
      <p:bldP spid="60" grpId="0"/>
      <p:bldP spid="101381" grpId="0" animBg="1"/>
      <p:bldP spid="101388" grpId="0" animBg="1"/>
      <p:bldP spid="101395" grpId="0" animBg="1"/>
      <p:bldP spid="101399" grpId="0"/>
      <p:bldP spid="18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A752DD-F89B-A479-4609-53C72D42A3C4}"/>
              </a:ext>
            </a:extLst>
          </p:cNvPr>
          <p:cNvSpPr txBox="1"/>
          <p:nvPr/>
        </p:nvSpPr>
        <p:spPr>
          <a:xfrm>
            <a:off x="2557439" y="0"/>
            <a:ext cx="6935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RF BUCKET DURING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0E4EEC7-CBC5-69B7-7093-325F2DF651BB}"/>
                  </a:ext>
                </a:extLst>
              </p:cNvPr>
              <p:cNvSpPr txBox="1"/>
              <p:nvPr/>
            </p:nvSpPr>
            <p:spPr>
              <a:xfrm>
                <a:off x="12422" y="629662"/>
                <a:ext cx="122060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rf </a:t>
                </a:r>
                <a:r>
                  <a:rPr lang="en-US" b="1" i="0" u="none" strike="noStrike" baseline="0" dirty="0"/>
                  <a:t>bucket is at a maximum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0" u="none" strike="noStrike" dirty="0"/>
                  <a:t>=0 (below transition) or </a:t>
                </a:r>
                <a:r>
                  <a:rPr lang="en-US" b="1" i="0" u="none" strike="noStrike" dirty="0">
                    <a:sym typeface="Symbol" panose="05050102010706020507" pitchFamily="18" charset="2"/>
                  </a:rPr>
                  <a:t></a:t>
                </a:r>
                <a:r>
                  <a:rPr lang="en-US" b="1" dirty="0">
                    <a:sym typeface="Symbol" panose="05050102010706020507" pitchFamily="18" charset="2"/>
                  </a:rPr>
                  <a:t> (above transition)</a:t>
                </a:r>
                <a:r>
                  <a:rPr lang="en-US" b="1" i="0" u="none" strike="noStrike" baseline="0" dirty="0"/>
                  <a:t>. </a:t>
                </a:r>
                <a:r>
                  <a:rPr lang="en-US" b="0" i="0" u="none" strike="noStrike" baseline="0" dirty="0"/>
                  <a:t>As the synchronous phase approaches </a:t>
                </a:r>
                <a:r>
                  <a:rPr lang="en-US" b="0" i="0" u="none" strike="noStrike" dirty="0">
                    <a:sym typeface="Symbol" panose="05050102010706020507" pitchFamily="18" charset="2"/>
                  </a:rPr>
                  <a:t>/2 (high acceleration rate)</a:t>
                </a:r>
                <a:r>
                  <a:rPr lang="en-US" b="0" i="0" u="none" strike="noStrike" baseline="0" dirty="0"/>
                  <a:t>, the bucket size becomes </a:t>
                </a:r>
                <a:r>
                  <a:rPr lang="en-US" b="1" i="0" u="none" strike="noStrike" baseline="0" dirty="0">
                    <a:highlight>
                      <a:srgbClr val="FFFF00"/>
                    </a:highlight>
                  </a:rPr>
                  <a:t>smaller and smaller</a:t>
                </a:r>
                <a:endParaRPr lang="en-US" b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0E4EEC7-CBC5-69B7-7093-325F2DF65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" y="629662"/>
                <a:ext cx="12206025" cy="646331"/>
              </a:xfrm>
              <a:prstGeom prst="rect">
                <a:avLst/>
              </a:prstGeom>
              <a:blipFill>
                <a:blip r:embed="rId2"/>
                <a:stretch>
                  <a:fillRect l="-400" t="-6604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944A1B-AC93-B6C9-6455-F459B4A4A708}"/>
              </a:ext>
            </a:extLst>
          </p:cNvPr>
          <p:cNvSpPr txBox="1"/>
          <p:nvPr/>
        </p:nvSpPr>
        <p:spPr>
          <a:xfrm>
            <a:off x="1772024" y="1378244"/>
            <a:ext cx="243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ym typeface="Symbol"/>
              </a:rPr>
              <a:t>Case below transition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F9C29A0-31F4-9362-0719-A18EE0D1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8"/>
          <a:stretch>
            <a:fillRect/>
          </a:stretch>
        </p:blipFill>
        <p:spPr>
          <a:xfrm>
            <a:off x="1338669" y="3208622"/>
            <a:ext cx="3215642" cy="3520697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798E5F1-3E69-BB93-A590-6C815FFBD489}"/>
              </a:ext>
            </a:extLst>
          </p:cNvPr>
          <p:cNvCxnSpPr>
            <a:cxnSpLocks/>
          </p:cNvCxnSpPr>
          <p:nvPr/>
        </p:nvCxnSpPr>
        <p:spPr>
          <a:xfrm>
            <a:off x="1367244" y="2573310"/>
            <a:ext cx="297666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ggetto 3">
                <a:extLst>
                  <a:ext uri="{FF2B5EF4-FFF2-40B4-BE49-F238E27FC236}">
                    <a16:creationId xmlns:a16="http://schemas.microsoft.com/office/drawing/2014/main" id="{5463470D-0522-DE46-4CEA-9644B3F932E4}"/>
                  </a:ext>
                </a:extLst>
              </p:cNvPr>
              <p:cNvSpPr txBox="1"/>
              <p:nvPr/>
            </p:nvSpPr>
            <p:spPr>
              <a:xfrm>
                <a:off x="2295770" y="1730732"/>
                <a:ext cx="376237" cy="344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ggetto 3">
                <a:extLst>
                  <a:ext uri="{FF2B5EF4-FFF2-40B4-BE49-F238E27FC236}">
                    <a16:creationId xmlns:a16="http://schemas.microsoft.com/office/drawing/2014/main" id="{5463470D-0522-DE46-4CEA-9644B3F9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770" y="1730732"/>
                <a:ext cx="376237" cy="344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94364C0-E466-6656-4191-FA1F594592AF}"/>
                  </a:ext>
                </a:extLst>
              </p:cNvPr>
              <p:cNvSpPr txBox="1"/>
              <p:nvPr/>
            </p:nvSpPr>
            <p:spPr>
              <a:xfrm>
                <a:off x="4343908" y="2376938"/>
                <a:ext cx="6191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94364C0-E466-6656-4191-FA1F59459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908" y="2376938"/>
                <a:ext cx="619125" cy="369332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6C558D4A-9E13-823D-62E8-9210BFB47209}"/>
              </a:ext>
            </a:extLst>
          </p:cNvPr>
          <p:cNvSpPr/>
          <p:nvPr/>
        </p:nvSpPr>
        <p:spPr>
          <a:xfrm flipH="1">
            <a:off x="1610434" y="2078868"/>
            <a:ext cx="2451370" cy="900708"/>
          </a:xfrm>
          <a:custGeom>
            <a:avLst/>
            <a:gdLst>
              <a:gd name="connsiteX0" fmla="*/ 0 w 3200400"/>
              <a:gd name="connsiteY0" fmla="*/ 576864 h 900714"/>
              <a:gd name="connsiteX1" fmla="*/ 1052513 w 3200400"/>
              <a:gd name="connsiteY1" fmla="*/ 602 h 900714"/>
              <a:gd name="connsiteX2" fmla="*/ 1866900 w 3200400"/>
              <a:gd name="connsiteY2" fmla="*/ 457802 h 900714"/>
              <a:gd name="connsiteX3" fmla="*/ 2638425 w 3200400"/>
              <a:gd name="connsiteY3" fmla="*/ 900714 h 900714"/>
              <a:gd name="connsiteX4" fmla="*/ 3200400 w 3200400"/>
              <a:gd name="connsiteY4" fmla="*/ 457802 h 900714"/>
              <a:gd name="connsiteX0" fmla="*/ 0 w 3200400"/>
              <a:gd name="connsiteY0" fmla="*/ 576864 h 900714"/>
              <a:gd name="connsiteX1" fmla="*/ 1052513 w 3200400"/>
              <a:gd name="connsiteY1" fmla="*/ 602 h 900714"/>
              <a:gd name="connsiteX2" fmla="*/ 1866900 w 3200400"/>
              <a:gd name="connsiteY2" fmla="*/ 457802 h 900714"/>
              <a:gd name="connsiteX3" fmla="*/ 2638425 w 3200400"/>
              <a:gd name="connsiteY3" fmla="*/ 900714 h 900714"/>
              <a:gd name="connsiteX4" fmla="*/ 3200400 w 3200400"/>
              <a:gd name="connsiteY4" fmla="*/ 457802 h 900714"/>
              <a:gd name="connsiteX0" fmla="*/ 0 w 3200400"/>
              <a:gd name="connsiteY0" fmla="*/ 576864 h 900714"/>
              <a:gd name="connsiteX1" fmla="*/ 1052513 w 3200400"/>
              <a:gd name="connsiteY1" fmla="*/ 602 h 900714"/>
              <a:gd name="connsiteX2" fmla="*/ 1866900 w 3200400"/>
              <a:gd name="connsiteY2" fmla="*/ 457802 h 900714"/>
              <a:gd name="connsiteX3" fmla="*/ 2638425 w 3200400"/>
              <a:gd name="connsiteY3" fmla="*/ 900714 h 900714"/>
              <a:gd name="connsiteX4" fmla="*/ 3200400 w 3200400"/>
              <a:gd name="connsiteY4" fmla="*/ 457802 h 900714"/>
              <a:gd name="connsiteX0" fmla="*/ 0 w 3200400"/>
              <a:gd name="connsiteY0" fmla="*/ 581474 h 905324"/>
              <a:gd name="connsiteX1" fmla="*/ 1052513 w 3200400"/>
              <a:gd name="connsiteY1" fmla="*/ 5212 h 905324"/>
              <a:gd name="connsiteX2" fmla="*/ 1890713 w 3200400"/>
              <a:gd name="connsiteY2" fmla="*/ 281437 h 905324"/>
              <a:gd name="connsiteX3" fmla="*/ 2638425 w 3200400"/>
              <a:gd name="connsiteY3" fmla="*/ 905324 h 905324"/>
              <a:gd name="connsiteX4" fmla="*/ 3200400 w 3200400"/>
              <a:gd name="connsiteY4" fmla="*/ 462412 h 905324"/>
              <a:gd name="connsiteX0" fmla="*/ 0 w 3200400"/>
              <a:gd name="connsiteY0" fmla="*/ 577034 h 900884"/>
              <a:gd name="connsiteX1" fmla="*/ 1052513 w 3200400"/>
              <a:gd name="connsiteY1" fmla="*/ 772 h 900884"/>
              <a:gd name="connsiteX2" fmla="*/ 1862138 w 3200400"/>
              <a:gd name="connsiteY2" fmla="*/ 443685 h 900884"/>
              <a:gd name="connsiteX3" fmla="*/ 2638425 w 3200400"/>
              <a:gd name="connsiteY3" fmla="*/ 900884 h 900884"/>
              <a:gd name="connsiteX4" fmla="*/ 3200400 w 3200400"/>
              <a:gd name="connsiteY4" fmla="*/ 457972 h 900884"/>
              <a:gd name="connsiteX0" fmla="*/ 0 w 3200400"/>
              <a:gd name="connsiteY0" fmla="*/ 577163 h 901013"/>
              <a:gd name="connsiteX1" fmla="*/ 1052513 w 3200400"/>
              <a:gd name="connsiteY1" fmla="*/ 901 h 901013"/>
              <a:gd name="connsiteX2" fmla="*/ 1766842 w 3200400"/>
              <a:gd name="connsiteY2" fmla="*/ 434087 h 901013"/>
              <a:gd name="connsiteX3" fmla="*/ 2638425 w 3200400"/>
              <a:gd name="connsiteY3" fmla="*/ 901013 h 901013"/>
              <a:gd name="connsiteX4" fmla="*/ 3200400 w 3200400"/>
              <a:gd name="connsiteY4" fmla="*/ 458101 h 901013"/>
              <a:gd name="connsiteX0" fmla="*/ 0 w 3200400"/>
              <a:gd name="connsiteY0" fmla="*/ 577163 h 901013"/>
              <a:gd name="connsiteX1" fmla="*/ 1052513 w 3200400"/>
              <a:gd name="connsiteY1" fmla="*/ 901 h 901013"/>
              <a:gd name="connsiteX2" fmla="*/ 1798608 w 3200400"/>
              <a:gd name="connsiteY2" fmla="*/ 434087 h 901013"/>
              <a:gd name="connsiteX3" fmla="*/ 2638425 w 3200400"/>
              <a:gd name="connsiteY3" fmla="*/ 901013 h 901013"/>
              <a:gd name="connsiteX4" fmla="*/ 3200400 w 3200400"/>
              <a:gd name="connsiteY4" fmla="*/ 458101 h 901013"/>
              <a:gd name="connsiteX0" fmla="*/ 0 w 3200400"/>
              <a:gd name="connsiteY0" fmla="*/ 587270 h 911120"/>
              <a:gd name="connsiteX1" fmla="*/ 996924 w 3200400"/>
              <a:gd name="connsiteY1" fmla="*/ 1280 h 911120"/>
              <a:gd name="connsiteX2" fmla="*/ 1798608 w 3200400"/>
              <a:gd name="connsiteY2" fmla="*/ 444194 h 911120"/>
              <a:gd name="connsiteX3" fmla="*/ 2638425 w 3200400"/>
              <a:gd name="connsiteY3" fmla="*/ 911120 h 911120"/>
              <a:gd name="connsiteX4" fmla="*/ 3200400 w 3200400"/>
              <a:gd name="connsiteY4" fmla="*/ 468208 h 911120"/>
              <a:gd name="connsiteX0" fmla="*/ 0 w 3200400"/>
              <a:gd name="connsiteY0" fmla="*/ 586039 h 909889"/>
              <a:gd name="connsiteX1" fmla="*/ 996924 w 3200400"/>
              <a:gd name="connsiteY1" fmla="*/ 49 h 909889"/>
              <a:gd name="connsiteX2" fmla="*/ 1798608 w 3200400"/>
              <a:gd name="connsiteY2" fmla="*/ 442963 h 909889"/>
              <a:gd name="connsiteX3" fmla="*/ 2638425 w 3200400"/>
              <a:gd name="connsiteY3" fmla="*/ 909889 h 909889"/>
              <a:gd name="connsiteX4" fmla="*/ 3200400 w 3200400"/>
              <a:gd name="connsiteY4" fmla="*/ 466977 h 909889"/>
              <a:gd name="connsiteX0" fmla="*/ 0 w 3200400"/>
              <a:gd name="connsiteY0" fmla="*/ 586038 h 890432"/>
              <a:gd name="connsiteX1" fmla="*/ 996924 w 3200400"/>
              <a:gd name="connsiteY1" fmla="*/ 48 h 890432"/>
              <a:gd name="connsiteX2" fmla="*/ 1798608 w 3200400"/>
              <a:gd name="connsiteY2" fmla="*/ 442962 h 890432"/>
              <a:gd name="connsiteX3" fmla="*/ 2574893 w 3200400"/>
              <a:gd name="connsiteY3" fmla="*/ 890432 h 890432"/>
              <a:gd name="connsiteX4" fmla="*/ 3200400 w 3200400"/>
              <a:gd name="connsiteY4" fmla="*/ 466976 h 890432"/>
              <a:gd name="connsiteX0" fmla="*/ 0 w 3200400"/>
              <a:gd name="connsiteY0" fmla="*/ 586038 h 880704"/>
              <a:gd name="connsiteX1" fmla="*/ 996924 w 3200400"/>
              <a:gd name="connsiteY1" fmla="*/ 48 h 880704"/>
              <a:gd name="connsiteX2" fmla="*/ 1798608 w 3200400"/>
              <a:gd name="connsiteY2" fmla="*/ 442962 h 880704"/>
              <a:gd name="connsiteX3" fmla="*/ 2519303 w 3200400"/>
              <a:gd name="connsiteY3" fmla="*/ 880704 h 880704"/>
              <a:gd name="connsiteX4" fmla="*/ 3200400 w 3200400"/>
              <a:gd name="connsiteY4" fmla="*/ 466976 h 880704"/>
              <a:gd name="connsiteX0" fmla="*/ 0 w 3097161"/>
              <a:gd name="connsiteY0" fmla="*/ 479074 h 880744"/>
              <a:gd name="connsiteX1" fmla="*/ 893685 w 3097161"/>
              <a:gd name="connsiteY1" fmla="*/ 88 h 880744"/>
              <a:gd name="connsiteX2" fmla="*/ 1695369 w 3097161"/>
              <a:gd name="connsiteY2" fmla="*/ 443002 h 880744"/>
              <a:gd name="connsiteX3" fmla="*/ 2416064 w 3097161"/>
              <a:gd name="connsiteY3" fmla="*/ 880744 h 880744"/>
              <a:gd name="connsiteX4" fmla="*/ 3097161 w 3097161"/>
              <a:gd name="connsiteY4" fmla="*/ 467016 h 880744"/>
              <a:gd name="connsiteX0" fmla="*/ 0 w 3097161"/>
              <a:gd name="connsiteY0" fmla="*/ 479084 h 880754"/>
              <a:gd name="connsiteX1" fmla="*/ 893685 w 3097161"/>
              <a:gd name="connsiteY1" fmla="*/ 98 h 880754"/>
              <a:gd name="connsiteX2" fmla="*/ 1695369 w 3097161"/>
              <a:gd name="connsiteY2" fmla="*/ 443012 h 880754"/>
              <a:gd name="connsiteX3" fmla="*/ 2416064 w 3097161"/>
              <a:gd name="connsiteY3" fmla="*/ 880754 h 880754"/>
              <a:gd name="connsiteX4" fmla="*/ 3097161 w 3097161"/>
              <a:gd name="connsiteY4" fmla="*/ 467026 h 880754"/>
              <a:gd name="connsiteX0" fmla="*/ 0 w 3097161"/>
              <a:gd name="connsiteY0" fmla="*/ 479084 h 880754"/>
              <a:gd name="connsiteX1" fmla="*/ 893685 w 3097161"/>
              <a:gd name="connsiteY1" fmla="*/ 98 h 880754"/>
              <a:gd name="connsiteX2" fmla="*/ 1695369 w 3097161"/>
              <a:gd name="connsiteY2" fmla="*/ 443012 h 880754"/>
              <a:gd name="connsiteX3" fmla="*/ 2416064 w 3097161"/>
              <a:gd name="connsiteY3" fmla="*/ 880754 h 880754"/>
              <a:gd name="connsiteX4" fmla="*/ 3097161 w 3097161"/>
              <a:gd name="connsiteY4" fmla="*/ 467026 h 880754"/>
              <a:gd name="connsiteX0" fmla="*/ 0 w 3097161"/>
              <a:gd name="connsiteY0" fmla="*/ 498524 h 900194"/>
              <a:gd name="connsiteX1" fmla="*/ 846036 w 3097161"/>
              <a:gd name="connsiteY1" fmla="*/ 83 h 900194"/>
              <a:gd name="connsiteX2" fmla="*/ 1695369 w 3097161"/>
              <a:gd name="connsiteY2" fmla="*/ 462452 h 900194"/>
              <a:gd name="connsiteX3" fmla="*/ 2416064 w 3097161"/>
              <a:gd name="connsiteY3" fmla="*/ 900194 h 900194"/>
              <a:gd name="connsiteX4" fmla="*/ 3097161 w 3097161"/>
              <a:gd name="connsiteY4" fmla="*/ 486466 h 900194"/>
              <a:gd name="connsiteX0" fmla="*/ 0 w 3097161"/>
              <a:gd name="connsiteY0" fmla="*/ 498959 h 900629"/>
              <a:gd name="connsiteX1" fmla="*/ 846036 w 3097161"/>
              <a:gd name="connsiteY1" fmla="*/ 518 h 900629"/>
              <a:gd name="connsiteX2" fmla="*/ 1600071 w 3097161"/>
              <a:gd name="connsiteY2" fmla="*/ 414249 h 900629"/>
              <a:gd name="connsiteX3" fmla="*/ 2416064 w 3097161"/>
              <a:gd name="connsiteY3" fmla="*/ 900629 h 900629"/>
              <a:gd name="connsiteX4" fmla="*/ 3097161 w 3097161"/>
              <a:gd name="connsiteY4" fmla="*/ 486901 h 900629"/>
              <a:gd name="connsiteX0" fmla="*/ 0 w 3097161"/>
              <a:gd name="connsiteY0" fmla="*/ 499038 h 900708"/>
              <a:gd name="connsiteX1" fmla="*/ 846036 w 3097161"/>
              <a:gd name="connsiteY1" fmla="*/ 597 h 900708"/>
              <a:gd name="connsiteX2" fmla="*/ 1600071 w 3097161"/>
              <a:gd name="connsiteY2" fmla="*/ 414328 h 900708"/>
              <a:gd name="connsiteX3" fmla="*/ 2416064 w 3097161"/>
              <a:gd name="connsiteY3" fmla="*/ 900708 h 900708"/>
              <a:gd name="connsiteX4" fmla="*/ 3097161 w 3097161"/>
              <a:gd name="connsiteY4" fmla="*/ 486980 h 90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161" h="900708">
                <a:moveTo>
                  <a:pt x="0" y="499038"/>
                </a:moveTo>
                <a:cubicBezTo>
                  <a:pt x="370681" y="220829"/>
                  <a:pt x="579358" y="14715"/>
                  <a:pt x="846036" y="597"/>
                </a:cubicBezTo>
                <a:cubicBezTo>
                  <a:pt x="1112714" y="-13521"/>
                  <a:pt x="1338400" y="225399"/>
                  <a:pt x="1600071" y="414328"/>
                </a:cubicBezTo>
                <a:cubicBezTo>
                  <a:pt x="1844616" y="590892"/>
                  <a:pt x="2193814" y="900708"/>
                  <a:pt x="2416064" y="900708"/>
                </a:cubicBezTo>
                <a:cubicBezTo>
                  <a:pt x="2638314" y="900708"/>
                  <a:pt x="2824059" y="805713"/>
                  <a:pt x="3097161" y="48698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A349EC8-DF24-CE63-9F95-C03C2B1C7196}"/>
              </a:ext>
            </a:extLst>
          </p:cNvPr>
          <p:cNvCxnSpPr>
            <a:cxnSpLocks/>
          </p:cNvCxnSpPr>
          <p:nvPr/>
        </p:nvCxnSpPr>
        <p:spPr>
          <a:xfrm flipV="1">
            <a:off x="2699825" y="1830810"/>
            <a:ext cx="0" cy="1485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EEF64AA-A8C9-5735-A38F-AE25D8A3353C}"/>
              </a:ext>
            </a:extLst>
          </p:cNvPr>
          <p:cNvSpPr txBox="1"/>
          <p:nvPr/>
        </p:nvSpPr>
        <p:spPr>
          <a:xfrm>
            <a:off x="7053068" y="2858414"/>
            <a:ext cx="243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ym typeface="Symbol"/>
              </a:rPr>
              <a:t>Case below transition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24F62AC-91EF-C58E-CA05-135AB033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8" r="15026" b="8493"/>
          <a:stretch>
            <a:fillRect/>
          </a:stretch>
        </p:blipFill>
        <p:spPr>
          <a:xfrm flipH="1">
            <a:off x="6934950" y="3227747"/>
            <a:ext cx="2700468" cy="3221684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FA50F8C-E09C-2E6B-AA5F-1F36F378F8F1}"/>
              </a:ext>
            </a:extLst>
          </p:cNvPr>
          <p:cNvCxnSpPr>
            <a:cxnSpLocks/>
          </p:cNvCxnSpPr>
          <p:nvPr/>
        </p:nvCxnSpPr>
        <p:spPr>
          <a:xfrm>
            <a:off x="5578246" y="2590154"/>
            <a:ext cx="297666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ggetto 3">
                <a:extLst>
                  <a:ext uri="{FF2B5EF4-FFF2-40B4-BE49-F238E27FC236}">
                    <a16:creationId xmlns:a16="http://schemas.microsoft.com/office/drawing/2014/main" id="{4B930992-CFA8-1F96-F408-438D5645F76B}"/>
                  </a:ext>
                </a:extLst>
              </p:cNvPr>
              <p:cNvSpPr txBox="1"/>
              <p:nvPr/>
            </p:nvSpPr>
            <p:spPr>
              <a:xfrm>
                <a:off x="6506772" y="1747576"/>
                <a:ext cx="376237" cy="344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ggetto 3">
                <a:extLst>
                  <a:ext uri="{FF2B5EF4-FFF2-40B4-BE49-F238E27FC236}">
                    <a16:creationId xmlns:a16="http://schemas.microsoft.com/office/drawing/2014/main" id="{4B930992-CFA8-1F96-F408-438D5645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72" y="1747576"/>
                <a:ext cx="376237" cy="344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3E5E703-57C1-95B5-6317-8355D29ADCBC}"/>
                  </a:ext>
                </a:extLst>
              </p:cNvPr>
              <p:cNvSpPr txBox="1"/>
              <p:nvPr/>
            </p:nvSpPr>
            <p:spPr>
              <a:xfrm>
                <a:off x="8554910" y="2393782"/>
                <a:ext cx="6191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03E5E703-57C1-95B5-6317-8355D29AD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910" y="2393782"/>
                <a:ext cx="619125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01CFCDE-017A-9ADC-050C-4F64AE061C03}"/>
              </a:ext>
            </a:extLst>
          </p:cNvPr>
          <p:cNvSpPr/>
          <p:nvPr/>
        </p:nvSpPr>
        <p:spPr>
          <a:xfrm flipH="1">
            <a:off x="5821436" y="2095712"/>
            <a:ext cx="2451370" cy="900708"/>
          </a:xfrm>
          <a:custGeom>
            <a:avLst/>
            <a:gdLst>
              <a:gd name="connsiteX0" fmla="*/ 0 w 3200400"/>
              <a:gd name="connsiteY0" fmla="*/ 576864 h 900714"/>
              <a:gd name="connsiteX1" fmla="*/ 1052513 w 3200400"/>
              <a:gd name="connsiteY1" fmla="*/ 602 h 900714"/>
              <a:gd name="connsiteX2" fmla="*/ 1866900 w 3200400"/>
              <a:gd name="connsiteY2" fmla="*/ 457802 h 900714"/>
              <a:gd name="connsiteX3" fmla="*/ 2638425 w 3200400"/>
              <a:gd name="connsiteY3" fmla="*/ 900714 h 900714"/>
              <a:gd name="connsiteX4" fmla="*/ 3200400 w 3200400"/>
              <a:gd name="connsiteY4" fmla="*/ 457802 h 900714"/>
              <a:gd name="connsiteX0" fmla="*/ 0 w 3200400"/>
              <a:gd name="connsiteY0" fmla="*/ 576864 h 900714"/>
              <a:gd name="connsiteX1" fmla="*/ 1052513 w 3200400"/>
              <a:gd name="connsiteY1" fmla="*/ 602 h 900714"/>
              <a:gd name="connsiteX2" fmla="*/ 1866900 w 3200400"/>
              <a:gd name="connsiteY2" fmla="*/ 457802 h 900714"/>
              <a:gd name="connsiteX3" fmla="*/ 2638425 w 3200400"/>
              <a:gd name="connsiteY3" fmla="*/ 900714 h 900714"/>
              <a:gd name="connsiteX4" fmla="*/ 3200400 w 3200400"/>
              <a:gd name="connsiteY4" fmla="*/ 457802 h 900714"/>
              <a:gd name="connsiteX0" fmla="*/ 0 w 3200400"/>
              <a:gd name="connsiteY0" fmla="*/ 576864 h 900714"/>
              <a:gd name="connsiteX1" fmla="*/ 1052513 w 3200400"/>
              <a:gd name="connsiteY1" fmla="*/ 602 h 900714"/>
              <a:gd name="connsiteX2" fmla="*/ 1866900 w 3200400"/>
              <a:gd name="connsiteY2" fmla="*/ 457802 h 900714"/>
              <a:gd name="connsiteX3" fmla="*/ 2638425 w 3200400"/>
              <a:gd name="connsiteY3" fmla="*/ 900714 h 900714"/>
              <a:gd name="connsiteX4" fmla="*/ 3200400 w 3200400"/>
              <a:gd name="connsiteY4" fmla="*/ 457802 h 900714"/>
              <a:gd name="connsiteX0" fmla="*/ 0 w 3200400"/>
              <a:gd name="connsiteY0" fmla="*/ 581474 h 905324"/>
              <a:gd name="connsiteX1" fmla="*/ 1052513 w 3200400"/>
              <a:gd name="connsiteY1" fmla="*/ 5212 h 905324"/>
              <a:gd name="connsiteX2" fmla="*/ 1890713 w 3200400"/>
              <a:gd name="connsiteY2" fmla="*/ 281437 h 905324"/>
              <a:gd name="connsiteX3" fmla="*/ 2638425 w 3200400"/>
              <a:gd name="connsiteY3" fmla="*/ 905324 h 905324"/>
              <a:gd name="connsiteX4" fmla="*/ 3200400 w 3200400"/>
              <a:gd name="connsiteY4" fmla="*/ 462412 h 905324"/>
              <a:gd name="connsiteX0" fmla="*/ 0 w 3200400"/>
              <a:gd name="connsiteY0" fmla="*/ 577034 h 900884"/>
              <a:gd name="connsiteX1" fmla="*/ 1052513 w 3200400"/>
              <a:gd name="connsiteY1" fmla="*/ 772 h 900884"/>
              <a:gd name="connsiteX2" fmla="*/ 1862138 w 3200400"/>
              <a:gd name="connsiteY2" fmla="*/ 443685 h 900884"/>
              <a:gd name="connsiteX3" fmla="*/ 2638425 w 3200400"/>
              <a:gd name="connsiteY3" fmla="*/ 900884 h 900884"/>
              <a:gd name="connsiteX4" fmla="*/ 3200400 w 3200400"/>
              <a:gd name="connsiteY4" fmla="*/ 457972 h 900884"/>
              <a:gd name="connsiteX0" fmla="*/ 0 w 3200400"/>
              <a:gd name="connsiteY0" fmla="*/ 577163 h 901013"/>
              <a:gd name="connsiteX1" fmla="*/ 1052513 w 3200400"/>
              <a:gd name="connsiteY1" fmla="*/ 901 h 901013"/>
              <a:gd name="connsiteX2" fmla="*/ 1766842 w 3200400"/>
              <a:gd name="connsiteY2" fmla="*/ 434087 h 901013"/>
              <a:gd name="connsiteX3" fmla="*/ 2638425 w 3200400"/>
              <a:gd name="connsiteY3" fmla="*/ 901013 h 901013"/>
              <a:gd name="connsiteX4" fmla="*/ 3200400 w 3200400"/>
              <a:gd name="connsiteY4" fmla="*/ 458101 h 901013"/>
              <a:gd name="connsiteX0" fmla="*/ 0 w 3200400"/>
              <a:gd name="connsiteY0" fmla="*/ 577163 h 901013"/>
              <a:gd name="connsiteX1" fmla="*/ 1052513 w 3200400"/>
              <a:gd name="connsiteY1" fmla="*/ 901 h 901013"/>
              <a:gd name="connsiteX2" fmla="*/ 1798608 w 3200400"/>
              <a:gd name="connsiteY2" fmla="*/ 434087 h 901013"/>
              <a:gd name="connsiteX3" fmla="*/ 2638425 w 3200400"/>
              <a:gd name="connsiteY3" fmla="*/ 901013 h 901013"/>
              <a:gd name="connsiteX4" fmla="*/ 3200400 w 3200400"/>
              <a:gd name="connsiteY4" fmla="*/ 458101 h 901013"/>
              <a:gd name="connsiteX0" fmla="*/ 0 w 3200400"/>
              <a:gd name="connsiteY0" fmla="*/ 587270 h 911120"/>
              <a:gd name="connsiteX1" fmla="*/ 996924 w 3200400"/>
              <a:gd name="connsiteY1" fmla="*/ 1280 h 911120"/>
              <a:gd name="connsiteX2" fmla="*/ 1798608 w 3200400"/>
              <a:gd name="connsiteY2" fmla="*/ 444194 h 911120"/>
              <a:gd name="connsiteX3" fmla="*/ 2638425 w 3200400"/>
              <a:gd name="connsiteY3" fmla="*/ 911120 h 911120"/>
              <a:gd name="connsiteX4" fmla="*/ 3200400 w 3200400"/>
              <a:gd name="connsiteY4" fmla="*/ 468208 h 911120"/>
              <a:gd name="connsiteX0" fmla="*/ 0 w 3200400"/>
              <a:gd name="connsiteY0" fmla="*/ 586039 h 909889"/>
              <a:gd name="connsiteX1" fmla="*/ 996924 w 3200400"/>
              <a:gd name="connsiteY1" fmla="*/ 49 h 909889"/>
              <a:gd name="connsiteX2" fmla="*/ 1798608 w 3200400"/>
              <a:gd name="connsiteY2" fmla="*/ 442963 h 909889"/>
              <a:gd name="connsiteX3" fmla="*/ 2638425 w 3200400"/>
              <a:gd name="connsiteY3" fmla="*/ 909889 h 909889"/>
              <a:gd name="connsiteX4" fmla="*/ 3200400 w 3200400"/>
              <a:gd name="connsiteY4" fmla="*/ 466977 h 909889"/>
              <a:gd name="connsiteX0" fmla="*/ 0 w 3200400"/>
              <a:gd name="connsiteY0" fmla="*/ 586038 h 890432"/>
              <a:gd name="connsiteX1" fmla="*/ 996924 w 3200400"/>
              <a:gd name="connsiteY1" fmla="*/ 48 h 890432"/>
              <a:gd name="connsiteX2" fmla="*/ 1798608 w 3200400"/>
              <a:gd name="connsiteY2" fmla="*/ 442962 h 890432"/>
              <a:gd name="connsiteX3" fmla="*/ 2574893 w 3200400"/>
              <a:gd name="connsiteY3" fmla="*/ 890432 h 890432"/>
              <a:gd name="connsiteX4" fmla="*/ 3200400 w 3200400"/>
              <a:gd name="connsiteY4" fmla="*/ 466976 h 890432"/>
              <a:gd name="connsiteX0" fmla="*/ 0 w 3200400"/>
              <a:gd name="connsiteY0" fmla="*/ 586038 h 880704"/>
              <a:gd name="connsiteX1" fmla="*/ 996924 w 3200400"/>
              <a:gd name="connsiteY1" fmla="*/ 48 h 880704"/>
              <a:gd name="connsiteX2" fmla="*/ 1798608 w 3200400"/>
              <a:gd name="connsiteY2" fmla="*/ 442962 h 880704"/>
              <a:gd name="connsiteX3" fmla="*/ 2519303 w 3200400"/>
              <a:gd name="connsiteY3" fmla="*/ 880704 h 880704"/>
              <a:gd name="connsiteX4" fmla="*/ 3200400 w 3200400"/>
              <a:gd name="connsiteY4" fmla="*/ 466976 h 880704"/>
              <a:gd name="connsiteX0" fmla="*/ 0 w 3097161"/>
              <a:gd name="connsiteY0" fmla="*/ 479074 h 880744"/>
              <a:gd name="connsiteX1" fmla="*/ 893685 w 3097161"/>
              <a:gd name="connsiteY1" fmla="*/ 88 h 880744"/>
              <a:gd name="connsiteX2" fmla="*/ 1695369 w 3097161"/>
              <a:gd name="connsiteY2" fmla="*/ 443002 h 880744"/>
              <a:gd name="connsiteX3" fmla="*/ 2416064 w 3097161"/>
              <a:gd name="connsiteY3" fmla="*/ 880744 h 880744"/>
              <a:gd name="connsiteX4" fmla="*/ 3097161 w 3097161"/>
              <a:gd name="connsiteY4" fmla="*/ 467016 h 880744"/>
              <a:gd name="connsiteX0" fmla="*/ 0 w 3097161"/>
              <a:gd name="connsiteY0" fmla="*/ 479084 h 880754"/>
              <a:gd name="connsiteX1" fmla="*/ 893685 w 3097161"/>
              <a:gd name="connsiteY1" fmla="*/ 98 h 880754"/>
              <a:gd name="connsiteX2" fmla="*/ 1695369 w 3097161"/>
              <a:gd name="connsiteY2" fmla="*/ 443012 h 880754"/>
              <a:gd name="connsiteX3" fmla="*/ 2416064 w 3097161"/>
              <a:gd name="connsiteY3" fmla="*/ 880754 h 880754"/>
              <a:gd name="connsiteX4" fmla="*/ 3097161 w 3097161"/>
              <a:gd name="connsiteY4" fmla="*/ 467026 h 880754"/>
              <a:gd name="connsiteX0" fmla="*/ 0 w 3097161"/>
              <a:gd name="connsiteY0" fmla="*/ 479084 h 880754"/>
              <a:gd name="connsiteX1" fmla="*/ 893685 w 3097161"/>
              <a:gd name="connsiteY1" fmla="*/ 98 h 880754"/>
              <a:gd name="connsiteX2" fmla="*/ 1695369 w 3097161"/>
              <a:gd name="connsiteY2" fmla="*/ 443012 h 880754"/>
              <a:gd name="connsiteX3" fmla="*/ 2416064 w 3097161"/>
              <a:gd name="connsiteY3" fmla="*/ 880754 h 880754"/>
              <a:gd name="connsiteX4" fmla="*/ 3097161 w 3097161"/>
              <a:gd name="connsiteY4" fmla="*/ 467026 h 880754"/>
              <a:gd name="connsiteX0" fmla="*/ 0 w 3097161"/>
              <a:gd name="connsiteY0" fmla="*/ 498524 h 900194"/>
              <a:gd name="connsiteX1" fmla="*/ 846036 w 3097161"/>
              <a:gd name="connsiteY1" fmla="*/ 83 h 900194"/>
              <a:gd name="connsiteX2" fmla="*/ 1695369 w 3097161"/>
              <a:gd name="connsiteY2" fmla="*/ 462452 h 900194"/>
              <a:gd name="connsiteX3" fmla="*/ 2416064 w 3097161"/>
              <a:gd name="connsiteY3" fmla="*/ 900194 h 900194"/>
              <a:gd name="connsiteX4" fmla="*/ 3097161 w 3097161"/>
              <a:gd name="connsiteY4" fmla="*/ 486466 h 900194"/>
              <a:gd name="connsiteX0" fmla="*/ 0 w 3097161"/>
              <a:gd name="connsiteY0" fmla="*/ 498959 h 900629"/>
              <a:gd name="connsiteX1" fmla="*/ 846036 w 3097161"/>
              <a:gd name="connsiteY1" fmla="*/ 518 h 900629"/>
              <a:gd name="connsiteX2" fmla="*/ 1600071 w 3097161"/>
              <a:gd name="connsiteY2" fmla="*/ 414249 h 900629"/>
              <a:gd name="connsiteX3" fmla="*/ 2416064 w 3097161"/>
              <a:gd name="connsiteY3" fmla="*/ 900629 h 900629"/>
              <a:gd name="connsiteX4" fmla="*/ 3097161 w 3097161"/>
              <a:gd name="connsiteY4" fmla="*/ 486901 h 900629"/>
              <a:gd name="connsiteX0" fmla="*/ 0 w 3097161"/>
              <a:gd name="connsiteY0" fmla="*/ 499038 h 900708"/>
              <a:gd name="connsiteX1" fmla="*/ 846036 w 3097161"/>
              <a:gd name="connsiteY1" fmla="*/ 597 h 900708"/>
              <a:gd name="connsiteX2" fmla="*/ 1600071 w 3097161"/>
              <a:gd name="connsiteY2" fmla="*/ 414328 h 900708"/>
              <a:gd name="connsiteX3" fmla="*/ 2416064 w 3097161"/>
              <a:gd name="connsiteY3" fmla="*/ 900708 h 900708"/>
              <a:gd name="connsiteX4" fmla="*/ 3097161 w 3097161"/>
              <a:gd name="connsiteY4" fmla="*/ 486980 h 90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7161" h="900708">
                <a:moveTo>
                  <a:pt x="0" y="499038"/>
                </a:moveTo>
                <a:cubicBezTo>
                  <a:pt x="370681" y="220829"/>
                  <a:pt x="579358" y="14715"/>
                  <a:pt x="846036" y="597"/>
                </a:cubicBezTo>
                <a:cubicBezTo>
                  <a:pt x="1112714" y="-13521"/>
                  <a:pt x="1338400" y="225399"/>
                  <a:pt x="1600071" y="414328"/>
                </a:cubicBezTo>
                <a:cubicBezTo>
                  <a:pt x="1844616" y="590892"/>
                  <a:pt x="2193814" y="900708"/>
                  <a:pt x="2416064" y="900708"/>
                </a:cubicBezTo>
                <a:cubicBezTo>
                  <a:pt x="2638314" y="900708"/>
                  <a:pt x="2824059" y="805713"/>
                  <a:pt x="3097161" y="48698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224E609-5EE1-1D2D-03FE-985BBB635652}"/>
              </a:ext>
            </a:extLst>
          </p:cNvPr>
          <p:cNvCxnSpPr>
            <a:cxnSpLocks/>
          </p:cNvCxnSpPr>
          <p:nvPr/>
        </p:nvCxnSpPr>
        <p:spPr>
          <a:xfrm flipV="1">
            <a:off x="6910827" y="1847654"/>
            <a:ext cx="0" cy="1485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07FCB07-0A40-B563-406E-9843E1549615}"/>
              </a:ext>
            </a:extLst>
          </p:cNvPr>
          <p:cNvSpPr txBox="1"/>
          <p:nvPr/>
        </p:nvSpPr>
        <p:spPr>
          <a:xfrm>
            <a:off x="6382135" y="1382397"/>
            <a:ext cx="2439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ym typeface="Symbol"/>
              </a:rPr>
              <a:t>Case above transition</a:t>
            </a:r>
            <a:endParaRPr lang="it-IT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19FD87E-0524-7658-1BB6-AB34C68C41E1}"/>
              </a:ext>
            </a:extLst>
          </p:cNvPr>
          <p:cNvCxnSpPr/>
          <p:nvPr/>
        </p:nvCxnSpPr>
        <p:spPr>
          <a:xfrm flipH="1" flipV="1">
            <a:off x="2672007" y="2590154"/>
            <a:ext cx="27818" cy="3305821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33A898B-88AB-9E7E-F503-E4F4F891631A}"/>
              </a:ext>
            </a:extLst>
          </p:cNvPr>
          <p:cNvCxnSpPr>
            <a:cxnSpLocks/>
          </p:cNvCxnSpPr>
          <p:nvPr/>
        </p:nvCxnSpPr>
        <p:spPr>
          <a:xfrm flipH="1" flipV="1">
            <a:off x="2938707" y="2376938"/>
            <a:ext cx="27818" cy="2503719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6B3684A9-5B85-30C3-0678-82F318B6EB7C}"/>
              </a:ext>
            </a:extLst>
          </p:cNvPr>
          <p:cNvCxnSpPr>
            <a:cxnSpLocks/>
          </p:cNvCxnSpPr>
          <p:nvPr/>
        </p:nvCxnSpPr>
        <p:spPr>
          <a:xfrm flipH="1" flipV="1">
            <a:off x="3132700" y="2171700"/>
            <a:ext cx="27818" cy="1653469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F6B7916-78D7-9AF3-5870-9C4B8E54D5E5}"/>
              </a:ext>
            </a:extLst>
          </p:cNvPr>
          <p:cNvCxnSpPr/>
          <p:nvPr/>
        </p:nvCxnSpPr>
        <p:spPr>
          <a:xfrm flipH="1" flipV="1">
            <a:off x="8249995" y="2606998"/>
            <a:ext cx="27818" cy="3305821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D149AFF-72D6-EC00-BBA3-60DED585F0DC}"/>
              </a:ext>
            </a:extLst>
          </p:cNvPr>
          <p:cNvCxnSpPr>
            <a:cxnSpLocks/>
          </p:cNvCxnSpPr>
          <p:nvPr/>
        </p:nvCxnSpPr>
        <p:spPr>
          <a:xfrm flipH="1" flipV="1">
            <a:off x="8034582" y="2376938"/>
            <a:ext cx="27818" cy="2503719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6419345-43B0-91B8-32B2-4F27E2DD1ED3}"/>
              </a:ext>
            </a:extLst>
          </p:cNvPr>
          <p:cNvCxnSpPr>
            <a:cxnSpLocks/>
          </p:cNvCxnSpPr>
          <p:nvPr/>
        </p:nvCxnSpPr>
        <p:spPr>
          <a:xfrm flipH="1" flipV="1">
            <a:off x="7799950" y="2188544"/>
            <a:ext cx="27818" cy="1653469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28B95F5-85C8-C8AB-1506-BC2645728745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757C567-1B38-40D2-97BD-C21959B73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A91128-A52A-8B45-0084-16FFD51B7766}"/>
              </a:ext>
            </a:extLst>
          </p:cNvPr>
          <p:cNvSpPr txBox="1"/>
          <p:nvPr/>
        </p:nvSpPr>
        <p:spPr>
          <a:xfrm>
            <a:off x="3720000" y="21104"/>
            <a:ext cx="429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ADIABATIC DAMPING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6DA025-BDA8-CA84-5DF4-12C17FCE47BD}"/>
                  </a:ext>
                </a:extLst>
              </p:cNvPr>
              <p:cNvSpPr txBox="1"/>
              <p:nvPr/>
            </p:nvSpPr>
            <p:spPr>
              <a:xfrm>
                <a:off x="0" y="564099"/>
                <a:ext cx="12192000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b="0" i="0" u="none" strike="noStrike" baseline="0" dirty="0">
                    <a:latin typeface="+mj-lt"/>
                  </a:rPr>
                  <a:t>So far it was assumed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it-IT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500" b="1" i="0" u="none" strike="noStrike" baseline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it-IT" sz="1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en-US" sz="1500" b="1" i="0" u="none" strike="noStrike" baseline="0" dirty="0">
                    <a:latin typeface="+mj-lt"/>
                  </a:rPr>
                  <a:t> did not change</a:t>
                </a:r>
                <a:r>
                  <a:rPr lang="en-US" sz="1500" b="0" i="0" u="none" strike="noStrike" baseline="0" dirty="0">
                    <a:latin typeface="+mj-lt"/>
                  </a:rPr>
                  <a:t> appreciably over the time scale of a synchrotron period. Now </a:t>
                </a:r>
                <a:r>
                  <a:rPr lang="en-US" sz="1500" b="1" i="0" u="none" strike="noStrike" baseline="0" dirty="0">
                    <a:latin typeface="+mj-lt"/>
                  </a:rPr>
                  <a:t>consider that they vary slowly (adiabatically) with respect to the period of the longitudinal oscillation</a:t>
                </a:r>
                <a:r>
                  <a:rPr lang="en-US" sz="1500" b="0" i="0" u="none" strike="noStrike" baseline="0" dirty="0">
                    <a:latin typeface="+mj-lt"/>
                  </a:rPr>
                  <a:t>. Then one needs to be more general in solving the second-order equation of motion because </a:t>
                </a:r>
                <a:r>
                  <a:rPr lang="en-US" sz="1500" b="1" i="0" u="none" strike="noStrike" baseline="0" dirty="0">
                    <a:latin typeface="+mj-lt"/>
                  </a:rPr>
                  <a:t>there will be an additional term that is proportional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5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it-IT" sz="1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num>
                      <m:den>
                        <m:r>
                          <a:rPr lang="it-IT" sz="15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it-IT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500" b="0" i="0" u="none" strike="noStrike" baseline="0" dirty="0">
                    <a:latin typeface="+mj-lt"/>
                  </a:rPr>
                  <a:t>, indicating that there is a </a:t>
                </a:r>
                <a:r>
                  <a:rPr lang="en-US" sz="1500" b="1" i="0" u="none" strike="noStrike" baseline="0" dirty="0">
                    <a:highlight>
                      <a:srgbClr val="FFFF00"/>
                    </a:highlight>
                    <a:latin typeface="+mj-lt"/>
                  </a:rPr>
                  <a:t>damping of the oscillation</a:t>
                </a:r>
                <a:r>
                  <a:rPr lang="en-US" sz="1500" b="0" i="0" u="none" strike="noStrike" baseline="0" dirty="0">
                    <a:latin typeface="+mj-lt"/>
                  </a:rPr>
                  <a:t>. </a:t>
                </a:r>
                <a:endParaRPr lang="it-IT" sz="15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C6DA025-BDA8-CA84-5DF4-12C17FCE4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099"/>
                <a:ext cx="12192000" cy="784830"/>
              </a:xfrm>
              <a:prstGeom prst="rect">
                <a:avLst/>
              </a:prstGeom>
              <a:blipFill>
                <a:blip r:embed="rId2"/>
                <a:stretch>
                  <a:fillRect l="-200" t="-2344" r="-200" b="-679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4DADD6-E93B-8999-007E-BF8A9D905176}"/>
              </a:ext>
            </a:extLst>
          </p:cNvPr>
          <p:cNvSpPr txBox="1"/>
          <p:nvPr/>
        </p:nvSpPr>
        <p:spPr>
          <a:xfrm>
            <a:off x="0" y="1505903"/>
            <a:ext cx="64688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dirty="0"/>
              <a:t>To </a:t>
            </a:r>
            <a:r>
              <a:rPr lang="it-IT" sz="1500" dirty="0" err="1"/>
              <a:t>undestand</a:t>
            </a:r>
            <a:r>
              <a:rPr lang="it-IT" sz="1500" dirty="0"/>
              <a:t> </a:t>
            </a:r>
            <a:r>
              <a:rPr lang="it-IT" sz="1500" dirty="0" err="1"/>
              <a:t>what</a:t>
            </a:r>
            <a:r>
              <a:rPr lang="it-IT" sz="1500" dirty="0"/>
              <a:t> </a:t>
            </a:r>
            <a:r>
              <a:rPr lang="it-IT" sz="1500" dirty="0" err="1"/>
              <a:t>happen</a:t>
            </a:r>
            <a:r>
              <a:rPr lang="it-IT" sz="1500" dirty="0"/>
              <a:t> </a:t>
            </a:r>
            <a:r>
              <a:rPr lang="it-IT" sz="1500" dirty="0" err="1"/>
              <a:t>if</a:t>
            </a:r>
            <a:r>
              <a:rPr lang="it-IT" sz="1500" dirty="0"/>
              <a:t> </a:t>
            </a:r>
            <a:r>
              <a:rPr lang="it-IT" sz="1500" dirty="0" err="1"/>
              <a:t>we</a:t>
            </a:r>
            <a:r>
              <a:rPr lang="it-IT" sz="1500" dirty="0"/>
              <a:t> </a:t>
            </a:r>
            <a:r>
              <a:rPr lang="it-IT" sz="1500" dirty="0" err="1"/>
              <a:t>consider</a:t>
            </a:r>
            <a:r>
              <a:rPr lang="it-IT" sz="1500" dirty="0"/>
              <a:t> </a:t>
            </a:r>
            <a:r>
              <a:rPr lang="it-IT" sz="1500" dirty="0" err="1"/>
              <a:t>also</a:t>
            </a:r>
            <a:r>
              <a:rPr lang="it-IT" sz="1500" dirty="0"/>
              <a:t> the </a:t>
            </a:r>
            <a:r>
              <a:rPr lang="it-IT" sz="1500" dirty="0" err="1"/>
              <a:t>effect</a:t>
            </a:r>
            <a:r>
              <a:rPr lang="it-IT" sz="1500" dirty="0"/>
              <a:t> of the </a:t>
            </a:r>
            <a:r>
              <a:rPr lang="it-IT" sz="1500" dirty="0" err="1"/>
              <a:t>acceleration</a:t>
            </a:r>
            <a:r>
              <a:rPr lang="it-IT" sz="1500" dirty="0"/>
              <a:t> </a:t>
            </a:r>
            <a:r>
              <a:rPr lang="it-IT" sz="1500" dirty="0" err="1"/>
              <a:t>we</a:t>
            </a:r>
            <a:r>
              <a:rPr lang="it-IT" sz="1500" dirty="0"/>
              <a:t> can </a:t>
            </a:r>
            <a:r>
              <a:rPr lang="it-IT" sz="1500" dirty="0" err="1"/>
              <a:t>consider</a:t>
            </a:r>
            <a:r>
              <a:rPr lang="it-IT" sz="1500" dirty="0"/>
              <a:t> the </a:t>
            </a:r>
            <a:r>
              <a:rPr lang="it-IT" sz="1500" dirty="0" err="1"/>
              <a:t>equation</a:t>
            </a:r>
            <a:r>
              <a:rPr lang="it-IT" sz="1500" dirty="0"/>
              <a:t> of the </a:t>
            </a:r>
            <a:r>
              <a:rPr lang="it-IT" sz="1500" b="1" dirty="0" err="1"/>
              <a:t>phase</a:t>
            </a:r>
            <a:r>
              <a:rPr lang="it-IT" sz="1500" b="1" dirty="0"/>
              <a:t> </a:t>
            </a:r>
            <a:r>
              <a:rPr lang="it-IT" sz="1500" b="1" dirty="0" err="1"/>
              <a:t>space</a:t>
            </a:r>
            <a:r>
              <a:rPr lang="it-IT" sz="1500" b="1" dirty="0"/>
              <a:t> </a:t>
            </a:r>
            <a:r>
              <a:rPr lang="it-IT" sz="1500" b="1" dirty="0" err="1"/>
              <a:t>trajectories</a:t>
            </a:r>
            <a:r>
              <a:rPr lang="it-IT" sz="1500" b="1" dirty="0"/>
              <a:t> in case of small </a:t>
            </a:r>
            <a:r>
              <a:rPr lang="it-IT" sz="1500" b="1" dirty="0" err="1"/>
              <a:t>oscillations</a:t>
            </a:r>
            <a:endParaRPr lang="it-IT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60D6B9F-5154-6450-D397-ED45594D3784}"/>
                  </a:ext>
                </a:extLst>
              </p:cNvPr>
              <p:cNvSpPr txBox="1"/>
              <p:nvPr/>
            </p:nvSpPr>
            <p:spPr>
              <a:xfrm>
                <a:off x="7829550" y="1505903"/>
                <a:ext cx="4316399" cy="65877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sSub>
                          <m:sSubPr>
                            <m:ctrlPr>
                              <a:rPr lang="it-IT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𝑟𝑖𝑛𝑔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it-IT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</m:t>
                        </m:r>
                      </m:e>
                      <m:sup>
                        <m:r>
                          <a:rPr lang="it-IT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200" dirty="0"/>
                  <a:t>+</a:t>
                </a:r>
                <a:r>
                  <a:rPr lang="it-IT" sz="22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𝑟𝑒𝑣</m:t>
                            </m:r>
                          </m:sub>
                        </m:sSub>
                        <m: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𝑞𝑉</m:t>
                        </m:r>
                      </m:e>
                      <m:sub>
                        <m: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func>
                      <m:funcPr>
                        <m:ctrlPr>
                          <a:rPr lang="it-IT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it-IT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it-IT" sz="2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60D6B9F-5154-6450-D397-ED45594D3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1505903"/>
                <a:ext cx="4316399" cy="658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4D9B62F-1B00-2344-821A-BA39E8AA9C80}"/>
                  </a:ext>
                </a:extLst>
              </p:cNvPr>
              <p:cNvSpPr txBox="1"/>
              <p:nvPr/>
            </p:nvSpPr>
            <p:spPr>
              <a:xfrm>
                <a:off x="6468894" y="2480325"/>
                <a:ext cx="567705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b="0" i="0" u="none" strike="noStrike" baseline="0" dirty="0"/>
                  <a:t>A particle with some initial conditions will perform an </a:t>
                </a:r>
                <a:r>
                  <a:rPr lang="en-US" sz="1500" b="1" i="0" u="none" strike="noStrike" baseline="0" dirty="0">
                    <a:highlight>
                      <a:srgbClr val="FFFF00"/>
                    </a:highlight>
                  </a:rPr>
                  <a:t>ellipse</a:t>
                </a:r>
                <a:r>
                  <a:rPr lang="en-US" sz="1500" b="0" i="0" u="none" strike="noStrike" baseline="0" dirty="0"/>
                  <a:t> in the phase space. Its maximum energy </a:t>
                </a:r>
                <a:r>
                  <a:rPr lang="en-US" sz="1500" b="0" i="0" u="none" strike="noStrike" baseline="0" dirty="0" err="1"/>
                  <a:t>devation</a:t>
                </a:r>
                <a:r>
                  <a:rPr lang="en-US" sz="1500" b="0" i="0" u="none" strike="noStrike" baseline="0" dirty="0"/>
                  <a:t> </a:t>
                </a:r>
                <a:r>
                  <a:rPr lang="en-US" sz="1500" b="0" i="0" u="none" strike="noStrike" baseline="0" dirty="0" err="1"/>
                  <a:t>w</a:t>
                </a:r>
                <a:r>
                  <a:rPr lang="en-US" sz="1500" b="0" i="0" u="none" strike="noStrike" baseline="-25000" dirty="0" err="1"/>
                  <a:t>max</a:t>
                </a:r>
                <a:r>
                  <a:rPr lang="en-US" sz="1500" b="0" i="0" u="none" strike="noStrike" baseline="0" dirty="0"/>
                  <a:t> is obtained when </a:t>
                </a:r>
                <a:r>
                  <a:rPr lang="en-US" sz="1500" b="0" i="0" u="none" strike="noStrike" baseline="0" dirty="0">
                    <a:sym typeface="Symbol" panose="05050102010706020507" pitchFamily="18" charset="2"/>
                  </a:rPr>
                  <a:t>=</a:t>
                </a:r>
                <a:r>
                  <a:rPr lang="en-US" sz="1500" b="0" i="0" u="none" strike="noStrike" baseline="-25000" dirty="0">
                    <a:sym typeface="Symbol" panose="05050102010706020507" pitchFamily="18" charset="2"/>
                  </a:rPr>
                  <a:t>s</a:t>
                </a:r>
                <a:r>
                  <a:rPr lang="en-US" sz="1500" b="0" i="0" u="none" strike="noStrike" baseline="0" dirty="0"/>
                  <a:t> (i.e. </a:t>
                </a:r>
                <a14:m>
                  <m:oMath xmlns:m="http://schemas.openxmlformats.org/officeDocument/2006/math">
                    <m:r>
                      <a:rPr lang="it-IT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it-IT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1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500" b="0" i="0" u="none" strike="noStrike" baseline="0" dirty="0"/>
                  <a:t>) and correspondingly its maximum phase excursion is obtained when </a:t>
                </a:r>
                <a:r>
                  <a:rPr lang="en-US" sz="1500" b="0" i="1" u="none" strike="noStrike" baseline="0" dirty="0"/>
                  <a:t>w</a:t>
                </a:r>
                <a:r>
                  <a:rPr lang="en-US" sz="1500" b="0" i="0" u="none" strike="noStrike" baseline="0" dirty="0"/>
                  <a:t>=0. Then:</a:t>
                </a:r>
                <a:endParaRPr lang="en-US" sz="15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4D9B62F-1B00-2344-821A-BA39E8AA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94" y="2480325"/>
                <a:ext cx="5677055" cy="1015663"/>
              </a:xfrm>
              <a:prstGeom prst="rect">
                <a:avLst/>
              </a:prstGeom>
              <a:blipFill>
                <a:blip r:embed="rId4"/>
                <a:stretch>
                  <a:fillRect l="-430" t="-1205" r="-430" b="-60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ggetto 1">
                <a:extLst>
                  <a:ext uri="{FF2B5EF4-FFF2-40B4-BE49-F238E27FC236}">
                    <a16:creationId xmlns:a16="http://schemas.microsoft.com/office/drawing/2014/main" id="{BB782F32-9C78-E502-81C6-8851C2032EB3}"/>
                  </a:ext>
                </a:extLst>
              </p:cNvPr>
              <p:cNvSpPr txBox="1"/>
              <p:nvPr/>
            </p:nvSpPr>
            <p:spPr bwMode="auto">
              <a:xfrm>
                <a:off x="8194874" y="3267901"/>
                <a:ext cx="3188931" cy="722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Oggetto 1">
                <a:extLst>
                  <a:ext uri="{FF2B5EF4-FFF2-40B4-BE49-F238E27FC236}">
                    <a16:creationId xmlns:a16="http://schemas.microsoft.com/office/drawing/2014/main" id="{BB782F32-9C78-E502-81C6-8851C2032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4874" y="3267901"/>
                <a:ext cx="3188931" cy="722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ggetto 1">
                <a:extLst>
                  <a:ext uri="{FF2B5EF4-FFF2-40B4-BE49-F238E27FC236}">
                    <a16:creationId xmlns:a16="http://schemas.microsoft.com/office/drawing/2014/main" id="{C943C2D3-468F-B211-DF9D-AAFBE7F593B3}"/>
                  </a:ext>
                </a:extLst>
              </p:cNvPr>
              <p:cNvSpPr txBox="1"/>
              <p:nvPr/>
            </p:nvSpPr>
            <p:spPr bwMode="auto">
              <a:xfrm>
                <a:off x="8262967" y="3872114"/>
                <a:ext cx="3497772" cy="722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</m:t>
                      </m:r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it-IT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𝑞𝑉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sSubSup>
                        <m:sSub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it-IT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Oggetto 1">
                <a:extLst>
                  <a:ext uri="{FF2B5EF4-FFF2-40B4-BE49-F238E27FC236}">
                    <a16:creationId xmlns:a16="http://schemas.microsoft.com/office/drawing/2014/main" id="{C943C2D3-468F-B211-DF9D-AAFBE7F59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2967" y="3872114"/>
                <a:ext cx="3497772" cy="722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ggetto 1">
                <a:extLst>
                  <a:ext uri="{FF2B5EF4-FFF2-40B4-BE49-F238E27FC236}">
                    <a16:creationId xmlns:a16="http://schemas.microsoft.com/office/drawing/2014/main" id="{922786FE-8EDB-F93C-3E15-79CF2B7C1AA6}"/>
                  </a:ext>
                </a:extLst>
              </p:cNvPr>
              <p:cNvSpPr txBox="1"/>
              <p:nvPr/>
            </p:nvSpPr>
            <p:spPr bwMode="auto">
              <a:xfrm>
                <a:off x="7729592" y="4760948"/>
                <a:ext cx="3240000" cy="722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/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/>
                          </m:sSubSup>
                        </m:den>
                      </m:f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𝑟𝑒𝑣</m:t>
                                      </m:r>
                                    </m:sub>
                                  </m:s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𝑞𝑉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𝑟𝑖𝑛𝑔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it-IT" sz="16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Oggetto 1">
                <a:extLst>
                  <a:ext uri="{FF2B5EF4-FFF2-40B4-BE49-F238E27FC236}">
                    <a16:creationId xmlns:a16="http://schemas.microsoft.com/office/drawing/2014/main" id="{922786FE-8EDB-F93C-3E15-79CF2B7C1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29592" y="4760948"/>
                <a:ext cx="3240000" cy="722312"/>
              </a:xfrm>
              <a:prstGeom prst="rect">
                <a:avLst/>
              </a:prstGeom>
              <a:blipFill>
                <a:blip r:embed="rId7"/>
                <a:stretch>
                  <a:fillRect b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60D0434-CFD4-BFE3-9BAB-A63F186FC26D}"/>
              </a:ext>
            </a:extLst>
          </p:cNvPr>
          <p:cNvSpPr txBox="1"/>
          <p:nvPr/>
        </p:nvSpPr>
        <p:spPr>
          <a:xfrm>
            <a:off x="6567486" y="5512470"/>
            <a:ext cx="56245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500" dirty="0" err="1"/>
              <a:t>Since</a:t>
            </a:r>
            <a:r>
              <a:rPr lang="it-IT" sz="1500" dirty="0"/>
              <a:t> in the system </a:t>
            </a:r>
            <a:r>
              <a:rPr lang="it-IT" sz="1500" dirty="0" err="1"/>
              <a:t>there</a:t>
            </a:r>
            <a:r>
              <a:rPr lang="it-IT" sz="1500" dirty="0"/>
              <a:t> are </a:t>
            </a:r>
            <a:r>
              <a:rPr lang="it-IT" sz="1500" dirty="0" err="1"/>
              <a:t>only</a:t>
            </a:r>
            <a:r>
              <a:rPr lang="it-IT" sz="1500" dirty="0"/>
              <a:t> conservative </a:t>
            </a:r>
            <a:r>
              <a:rPr lang="it-IT" sz="1500" dirty="0" err="1"/>
              <a:t>forces</a:t>
            </a:r>
            <a:r>
              <a:rPr lang="it-IT" sz="1500" dirty="0"/>
              <a:t> </a:t>
            </a:r>
            <a:r>
              <a:rPr lang="it-IT" sz="1500" dirty="0" err="1"/>
              <a:t>we</a:t>
            </a:r>
            <a:r>
              <a:rPr lang="it-IT" sz="1500" dirty="0"/>
              <a:t> can </a:t>
            </a:r>
            <a:r>
              <a:rPr lang="it-IT" sz="1500" dirty="0" err="1"/>
              <a:t>also</a:t>
            </a:r>
            <a:r>
              <a:rPr lang="it-IT" sz="1500" dirty="0"/>
              <a:t> </a:t>
            </a:r>
            <a:r>
              <a:rPr lang="it-IT" sz="1500" dirty="0" err="1"/>
              <a:t>consider</a:t>
            </a:r>
            <a:r>
              <a:rPr lang="it-IT" sz="1500" dirty="0"/>
              <a:t> the </a:t>
            </a:r>
            <a:r>
              <a:rPr lang="it-IT" sz="1500" b="1" dirty="0" err="1"/>
              <a:t>Liouville</a:t>
            </a:r>
            <a:r>
              <a:rPr lang="it-IT" sz="1500" b="1" dirty="0"/>
              <a:t> </a:t>
            </a:r>
            <a:r>
              <a:rPr lang="it-IT" sz="1500" b="1" dirty="0" err="1"/>
              <a:t>Theorem</a:t>
            </a:r>
            <a:r>
              <a:rPr lang="it-IT" sz="1500" b="1" dirty="0"/>
              <a:t> </a:t>
            </a:r>
            <a:r>
              <a:rPr lang="it-IT" sz="1500" dirty="0" err="1"/>
              <a:t>that</a:t>
            </a:r>
            <a:r>
              <a:rPr lang="it-IT" sz="1500" dirty="0"/>
              <a:t> </a:t>
            </a:r>
            <a:r>
              <a:rPr lang="it-IT" sz="1500" dirty="0" err="1"/>
              <a:t>states</a:t>
            </a:r>
            <a:r>
              <a:rPr lang="it-IT" sz="1500" dirty="0"/>
              <a:t> </a:t>
            </a:r>
            <a:r>
              <a:rPr lang="it-IT" sz="1500" dirty="0" err="1"/>
              <a:t>that</a:t>
            </a:r>
            <a:r>
              <a:rPr lang="it-IT" sz="1500" dirty="0"/>
              <a:t> the area </a:t>
            </a:r>
            <a:r>
              <a:rPr lang="it-IT" sz="1500" dirty="0" err="1"/>
              <a:t>occupied</a:t>
            </a:r>
            <a:r>
              <a:rPr lang="it-IT" sz="1500" dirty="0"/>
              <a:t> by the </a:t>
            </a:r>
            <a:r>
              <a:rPr lang="it-IT" sz="1500" dirty="0" err="1"/>
              <a:t>ellipse</a:t>
            </a:r>
            <a:r>
              <a:rPr lang="it-IT" sz="1500" dirty="0"/>
              <a:t> </a:t>
            </a:r>
            <a:r>
              <a:rPr lang="it-IT" sz="1500" dirty="0" err="1"/>
              <a:t>remains</a:t>
            </a:r>
            <a:r>
              <a:rPr lang="it-IT" sz="1500" dirty="0"/>
              <a:t> </a:t>
            </a:r>
            <a:r>
              <a:rPr lang="it-IT" sz="1500" dirty="0" err="1"/>
              <a:t>constant</a:t>
            </a:r>
            <a:r>
              <a:rPr lang="it-IT" sz="1500" dirty="0"/>
              <a:t> </a:t>
            </a:r>
            <a:r>
              <a:rPr lang="it-IT" sz="1500" dirty="0" err="1"/>
              <a:t>during</a:t>
            </a:r>
            <a:r>
              <a:rPr lang="it-IT" sz="1500" dirty="0"/>
              <a:t> </a:t>
            </a:r>
            <a:r>
              <a:rPr lang="it-IT" sz="1500" dirty="0" err="1"/>
              <a:t>acceleration</a:t>
            </a:r>
            <a:r>
              <a:rPr lang="it-IT" sz="1500" dirty="0"/>
              <a:t>, i.e.: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D619948-C39E-B055-2846-B9E0267F2688}"/>
                  </a:ext>
                </a:extLst>
              </p:cNvPr>
              <p:cNvSpPr txBox="1"/>
              <p:nvPr/>
            </p:nvSpPr>
            <p:spPr>
              <a:xfrm>
                <a:off x="8932991" y="6297004"/>
                <a:ext cx="1626950" cy="3929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/>
                      </m:sSubSup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DD619948-C39E-B055-2846-B9E0267F2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991" y="6297004"/>
                <a:ext cx="1626950" cy="392993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8384987A-4798-E4FA-B7CD-C3967C1ED4D2}"/>
              </a:ext>
            </a:extLst>
          </p:cNvPr>
          <p:cNvSpPr/>
          <p:nvPr/>
        </p:nvSpPr>
        <p:spPr>
          <a:xfrm>
            <a:off x="-1874809" y="3990213"/>
            <a:ext cx="71721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150C0A2-29EC-1CE0-0FB4-475616C4EAD5}"/>
                  </a:ext>
                </a:extLst>
              </p:cNvPr>
              <p:cNvSpPr txBox="1"/>
              <p:nvPr/>
            </p:nvSpPr>
            <p:spPr>
              <a:xfrm>
                <a:off x="1747265" y="2117518"/>
                <a:ext cx="3537525" cy="87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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𝑟𝑒𝑣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𝑞𝑉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𝑅𝐹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𝑟𝑖𝑛𝑔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D150C0A2-29EC-1CE0-0FB4-475616C4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265" y="2117518"/>
                <a:ext cx="3537525" cy="876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B3F49E0-2F8B-6004-742E-D08186B94A9A}"/>
                  </a:ext>
                </a:extLst>
              </p:cNvPr>
              <p:cNvSpPr txBox="1"/>
              <p:nvPr/>
            </p:nvSpPr>
            <p:spPr>
              <a:xfrm>
                <a:off x="1747265" y="2993848"/>
                <a:ext cx="3715966" cy="873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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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𝑟𝑒𝑣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𝑞𝑉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𝑅𝐹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𝑟𝑖𝑛𝑔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4B3F49E0-2F8B-6004-742E-D08186B94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265" y="2993848"/>
                <a:ext cx="3715966" cy="8734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FC5CC783-65FF-07C5-85E2-EA641E034517}"/>
              </a:ext>
            </a:extLst>
          </p:cNvPr>
          <p:cNvSpPr/>
          <p:nvPr/>
        </p:nvSpPr>
        <p:spPr>
          <a:xfrm>
            <a:off x="6715984" y="1593813"/>
            <a:ext cx="1013608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ccia a destra 27">
            <a:extLst>
              <a:ext uri="{FF2B5EF4-FFF2-40B4-BE49-F238E27FC236}">
                <a16:creationId xmlns:a16="http://schemas.microsoft.com/office/drawing/2014/main" id="{15D45C21-C8CA-938F-C55D-59A17FD22010}"/>
              </a:ext>
            </a:extLst>
          </p:cNvPr>
          <p:cNvSpPr/>
          <p:nvPr/>
        </p:nvSpPr>
        <p:spPr>
          <a:xfrm rot="5400000">
            <a:off x="9381233" y="2044219"/>
            <a:ext cx="299449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6BAD009F-CFDD-77E6-D2DD-7E7247419B16}"/>
              </a:ext>
            </a:extLst>
          </p:cNvPr>
          <p:cNvSpPr/>
          <p:nvPr/>
        </p:nvSpPr>
        <p:spPr>
          <a:xfrm rot="5400000">
            <a:off x="9157851" y="4258960"/>
            <a:ext cx="456370" cy="502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entesi graffa aperta 29">
            <a:extLst>
              <a:ext uri="{FF2B5EF4-FFF2-40B4-BE49-F238E27FC236}">
                <a16:creationId xmlns:a16="http://schemas.microsoft.com/office/drawing/2014/main" id="{92B5216B-F26A-FFA2-25AA-06102940A4A2}"/>
              </a:ext>
            </a:extLst>
          </p:cNvPr>
          <p:cNvSpPr/>
          <p:nvPr/>
        </p:nvSpPr>
        <p:spPr>
          <a:xfrm>
            <a:off x="5982510" y="2480326"/>
            <a:ext cx="719847" cy="3911744"/>
          </a:xfrm>
          <a:prstGeom prst="leftBrace">
            <a:avLst>
              <a:gd name="adj1" fmla="val 8333"/>
              <a:gd name="adj2" fmla="val 1568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A1AD2D44-1559-6AAB-BE5D-8D1E24777593}"/>
              </a:ext>
            </a:extLst>
          </p:cNvPr>
          <p:cNvSpPr/>
          <p:nvPr/>
        </p:nvSpPr>
        <p:spPr>
          <a:xfrm>
            <a:off x="1608133" y="4340973"/>
            <a:ext cx="792000" cy="42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EC46D3F8-D44A-185D-FFDC-C357737A8A06}"/>
              </a:ext>
            </a:extLst>
          </p:cNvPr>
          <p:cNvSpPr/>
          <p:nvPr/>
        </p:nvSpPr>
        <p:spPr>
          <a:xfrm rot="5400000">
            <a:off x="3919751" y="4349429"/>
            <a:ext cx="792000" cy="429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B84695CB-A795-7D8E-D761-2D40566E3758}"/>
              </a:ext>
            </a:extLst>
          </p:cNvPr>
          <p:cNvCxnSpPr/>
          <p:nvPr/>
        </p:nvCxnSpPr>
        <p:spPr>
          <a:xfrm>
            <a:off x="1383665" y="4547401"/>
            <a:ext cx="1296000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859B19E6-B3A5-A4F7-D89F-741BF8DF072D}"/>
              </a:ext>
            </a:extLst>
          </p:cNvPr>
          <p:cNvCxnSpPr>
            <a:cxnSpLocks/>
          </p:cNvCxnSpPr>
          <p:nvPr/>
        </p:nvCxnSpPr>
        <p:spPr>
          <a:xfrm flipV="1">
            <a:off x="2004133" y="4090712"/>
            <a:ext cx="0" cy="860994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0CAA35DE-8E48-D4E4-9049-074AF4DBAFDB}"/>
              </a:ext>
            </a:extLst>
          </p:cNvPr>
          <p:cNvCxnSpPr>
            <a:cxnSpLocks/>
          </p:cNvCxnSpPr>
          <p:nvPr/>
        </p:nvCxnSpPr>
        <p:spPr>
          <a:xfrm>
            <a:off x="3685123" y="4532438"/>
            <a:ext cx="1296000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F8A468E2-A837-6D09-585E-6FC96C8FEA58}"/>
              </a:ext>
            </a:extLst>
          </p:cNvPr>
          <p:cNvCxnSpPr>
            <a:cxnSpLocks/>
          </p:cNvCxnSpPr>
          <p:nvPr/>
        </p:nvCxnSpPr>
        <p:spPr>
          <a:xfrm flipV="1">
            <a:off x="4305591" y="3969011"/>
            <a:ext cx="0" cy="1152000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A69A73F-6AE5-4117-3119-1448DD6B4C0E}"/>
                  </a:ext>
                </a:extLst>
              </p:cNvPr>
              <p:cNvSpPr txBox="1"/>
              <p:nvPr/>
            </p:nvSpPr>
            <p:spPr>
              <a:xfrm>
                <a:off x="2403475" y="4538720"/>
                <a:ext cx="3563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A69A73F-6AE5-4117-3119-1448DD6B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475" y="4538720"/>
                <a:ext cx="356369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70FB81A0-2D35-BD64-6356-C2BCFDC18C0A}"/>
                  </a:ext>
                </a:extLst>
              </p:cNvPr>
              <p:cNvSpPr txBox="1"/>
              <p:nvPr/>
            </p:nvSpPr>
            <p:spPr>
              <a:xfrm>
                <a:off x="4802938" y="4562246"/>
                <a:ext cx="3563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70FB81A0-2D35-BD64-6356-C2BCFDC18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938" y="4562246"/>
                <a:ext cx="356369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B3CAEC68-907D-B046-BD16-D7B54777A34E}"/>
                  </a:ext>
                </a:extLst>
              </p:cNvPr>
              <p:cNvSpPr txBox="1"/>
              <p:nvPr/>
            </p:nvSpPr>
            <p:spPr>
              <a:xfrm>
                <a:off x="1645755" y="3863865"/>
                <a:ext cx="4826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B3CAEC68-907D-B046-BD16-D7B54777A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755" y="3863865"/>
                <a:ext cx="48268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0E99747-9601-AB71-E9BE-5EC1BCC70800}"/>
                  </a:ext>
                </a:extLst>
              </p:cNvPr>
              <p:cNvSpPr txBox="1"/>
              <p:nvPr/>
            </p:nvSpPr>
            <p:spPr>
              <a:xfrm>
                <a:off x="3822903" y="3840055"/>
                <a:ext cx="4826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0E99747-9601-AB71-E9BE-5EC1BCC70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03" y="3840055"/>
                <a:ext cx="4826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ccia a destra 40">
            <a:extLst>
              <a:ext uri="{FF2B5EF4-FFF2-40B4-BE49-F238E27FC236}">
                <a16:creationId xmlns:a16="http://schemas.microsoft.com/office/drawing/2014/main" id="{6F8137DC-25F1-15AF-734D-324D7DF9E973}"/>
              </a:ext>
            </a:extLst>
          </p:cNvPr>
          <p:cNvSpPr/>
          <p:nvPr/>
        </p:nvSpPr>
        <p:spPr>
          <a:xfrm>
            <a:off x="2859098" y="4347220"/>
            <a:ext cx="648000" cy="40036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948234BF-6CCC-EA8E-1C46-0DC23CEB1285}"/>
                  </a:ext>
                </a:extLst>
              </p:cNvPr>
              <p:cNvSpPr txBox="1"/>
              <p:nvPr/>
            </p:nvSpPr>
            <p:spPr>
              <a:xfrm>
                <a:off x="107004" y="5229026"/>
                <a:ext cx="6254885" cy="815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500" b="0" i="0" u="none" strike="noStrike" baseline="0" dirty="0">
                    <a:latin typeface="+mj-lt"/>
                  </a:rPr>
                  <a:t>The </a:t>
                </a:r>
                <a:r>
                  <a:rPr lang="en-US" sz="1500" b="1" i="0" u="none" strike="noStrike" baseline="0" dirty="0">
                    <a:latin typeface="+mj-lt"/>
                  </a:rPr>
                  <a:t>phase excursion is decreasing </a:t>
                </a:r>
                <a:r>
                  <a:rPr lang="en-US" sz="1500" b="0" i="0" u="none" strike="noStrike" baseline="0" dirty="0">
                    <a:latin typeface="+mj-lt"/>
                  </a:rPr>
                  <a:t>with the one-fourth power of the energy</a:t>
                </a:r>
                <a:r>
                  <a:rPr lang="en-US" sz="1500" dirty="0">
                    <a:latin typeface="+mj-lt"/>
                  </a:rPr>
                  <a:t> while the absolute energy spread increases. Nevertheless if we consider the relative energy spread. i.e</a:t>
                </a:r>
                <a:r>
                  <a:rPr lang="en-US" sz="1500" b="1" dirty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5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</m:t>
                            </m:r>
                          </m:e>
                          <m:sub>
                            <m:r>
                              <a:rPr lang="it-IT" sz="1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  <m:sup/>
                        </m:sSubSup>
                      </m:num>
                      <m:den>
                        <m:sSub>
                          <m:sSubPr>
                            <m:ctrlPr>
                              <a:rPr lang="it-IT" sz="15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it-IT" sz="15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1500" b="1" dirty="0">
                    <a:latin typeface="+mj-lt"/>
                  </a:rPr>
                  <a:t>, </a:t>
                </a:r>
                <a:r>
                  <a:rPr lang="it-IT" sz="1500" b="1" dirty="0" err="1">
                    <a:latin typeface="+mj-lt"/>
                  </a:rPr>
                  <a:t>also</a:t>
                </a:r>
                <a:r>
                  <a:rPr lang="it-IT" sz="1500" b="1" dirty="0">
                    <a:latin typeface="+mj-lt"/>
                  </a:rPr>
                  <a:t> </a:t>
                </a:r>
                <a:r>
                  <a:rPr lang="it-IT" sz="1500" b="1" dirty="0" err="1">
                    <a:latin typeface="+mj-lt"/>
                  </a:rPr>
                  <a:t>this</a:t>
                </a:r>
                <a:r>
                  <a:rPr lang="it-IT" sz="1500" b="1" dirty="0">
                    <a:latin typeface="+mj-lt"/>
                  </a:rPr>
                  <a:t> </a:t>
                </a:r>
                <a:r>
                  <a:rPr lang="it-IT" sz="1500" b="1" dirty="0" err="1">
                    <a:latin typeface="+mj-lt"/>
                  </a:rPr>
                  <a:t>decreases</a:t>
                </a:r>
                <a:r>
                  <a:rPr lang="it-IT" sz="15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948234BF-6CCC-EA8E-1C46-0DC23CEB1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4" y="5229026"/>
                <a:ext cx="6254885" cy="815351"/>
              </a:xfrm>
              <a:prstGeom prst="rect">
                <a:avLst/>
              </a:prstGeom>
              <a:blipFill>
                <a:blip r:embed="rId15"/>
                <a:stretch>
                  <a:fillRect l="-390" t="-1493" r="-390" b="-858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in giù 5">
            <a:extLst>
              <a:ext uri="{FF2B5EF4-FFF2-40B4-BE49-F238E27FC236}">
                <a16:creationId xmlns:a16="http://schemas.microsoft.com/office/drawing/2014/main" id="{318307AE-2878-01D5-4B28-8B4ABBA8C482}"/>
              </a:ext>
            </a:extLst>
          </p:cNvPr>
          <p:cNvSpPr/>
          <p:nvPr/>
        </p:nvSpPr>
        <p:spPr>
          <a:xfrm>
            <a:off x="2472612" y="6044377"/>
            <a:ext cx="1129004" cy="2263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B8769E3-D2ED-8DEF-31AD-0048FBDF04BC}"/>
              </a:ext>
            </a:extLst>
          </p:cNvPr>
          <p:cNvSpPr txBox="1"/>
          <p:nvPr/>
        </p:nvSpPr>
        <p:spPr>
          <a:xfrm>
            <a:off x="2068008" y="6290777"/>
            <a:ext cx="19747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Adiabatic</a:t>
            </a:r>
            <a:r>
              <a:rPr lang="it-IT" b="1" dirty="0"/>
              <a:t> damping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220801-EB6A-5FFC-4466-C896E8298800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0B7B03E-3C55-9A47-2DEF-E83219F226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/>
      <p:bldP spid="13" grpId="0"/>
      <p:bldP spid="14" grpId="0"/>
      <p:bldP spid="16" grpId="0" animBg="1"/>
      <p:bldP spid="19" grpId="0"/>
      <p:bldP spid="21" grpId="0" animBg="1"/>
      <p:bldP spid="24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/>
      <p:bldP spid="38" grpId="0"/>
      <p:bldP spid="39" grpId="0"/>
      <p:bldP spid="40" grpId="0"/>
      <p:bldP spid="41" grpId="0" animBg="1"/>
      <p:bldP spid="43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090EC9F-6165-E8A2-BF78-32F8EA5E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256" y="-34716"/>
            <a:ext cx="8314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cap="all" dirty="0"/>
              <a:t>SYNCHROTRON RADIATION IN ELECTRON RINGS</a:t>
            </a:r>
          </a:p>
        </p:txBody>
      </p:sp>
      <p:sp>
        <p:nvSpPr>
          <p:cNvPr id="26" name="Rectangle 39">
            <a:extLst>
              <a:ext uri="{FF2B5EF4-FFF2-40B4-BE49-F238E27FC236}">
                <a16:creationId xmlns:a16="http://schemas.microsoft.com/office/drawing/2014/main" id="{3F402F0C-1D4E-8F25-6A11-48E5B230A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935" y="508665"/>
            <a:ext cx="4106862" cy="284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AutoShape 13">
            <a:extLst>
              <a:ext uri="{FF2B5EF4-FFF2-40B4-BE49-F238E27FC236}">
                <a16:creationId xmlns:a16="http://schemas.microsoft.com/office/drawing/2014/main" id="{69843B37-EEA5-B987-E018-EE4A1AC9D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258" y="1367230"/>
            <a:ext cx="362554" cy="977719"/>
          </a:xfrm>
          <a:prstGeom prst="rightArrow">
            <a:avLst>
              <a:gd name="adj1" fmla="val 50000"/>
              <a:gd name="adj2" fmla="val 518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71DC449B-505E-2020-08A4-25FF32C31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543" y="3429001"/>
            <a:ext cx="4064614" cy="1306859"/>
          </a:xfrm>
          <a:prstGeom prst="rect">
            <a:avLst/>
          </a:prstGeom>
        </p:spPr>
      </p:pic>
      <p:sp>
        <p:nvSpPr>
          <p:cNvPr id="30" name="AutoShape 24">
            <a:extLst>
              <a:ext uri="{FF2B5EF4-FFF2-40B4-BE49-F238E27FC236}">
                <a16:creationId xmlns:a16="http://schemas.microsoft.com/office/drawing/2014/main" id="{EAB2F954-1B63-1640-C8DB-0C36146D3111}"/>
              </a:ext>
            </a:extLst>
          </p:cNvPr>
          <p:cNvSpPr>
            <a:spLocks noChangeArrowheads="1"/>
          </p:cNvSpPr>
          <p:nvPr/>
        </p:nvSpPr>
        <p:spPr bwMode="auto">
          <a:xfrm rot="18875427">
            <a:off x="8883909" y="1000789"/>
            <a:ext cx="3378200" cy="3589337"/>
          </a:xfrm>
          <a:custGeom>
            <a:avLst/>
            <a:gdLst>
              <a:gd name="G0" fmla="+- 3375 0 0"/>
              <a:gd name="G1" fmla="+- -8924463 0 0"/>
              <a:gd name="G2" fmla="+- 0 0 -8924463"/>
              <a:gd name="T0" fmla="*/ 0 256 1"/>
              <a:gd name="T1" fmla="*/ 180 256 1"/>
              <a:gd name="G3" fmla="+- -8924463 T0 T1"/>
              <a:gd name="T2" fmla="*/ 0 256 1"/>
              <a:gd name="T3" fmla="*/ 90 256 1"/>
              <a:gd name="G4" fmla="+- -8924463 T2 T3"/>
              <a:gd name="G5" fmla="*/ G4 2 1"/>
              <a:gd name="T4" fmla="*/ 90 256 1"/>
              <a:gd name="T5" fmla="*/ 0 256 1"/>
              <a:gd name="G6" fmla="+- -8924463 T4 T5"/>
              <a:gd name="G7" fmla="*/ G6 2 1"/>
              <a:gd name="G8" fmla="abs -892446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3375"/>
              <a:gd name="G18" fmla="*/ 3375 1 2"/>
              <a:gd name="G19" fmla="+- G18 5400 0"/>
              <a:gd name="G20" fmla="cos G19 -8924463"/>
              <a:gd name="G21" fmla="sin G19 -8924463"/>
              <a:gd name="G22" fmla="+- G20 10800 0"/>
              <a:gd name="G23" fmla="+- G21 10800 0"/>
              <a:gd name="G24" fmla="+- 10800 0 G20"/>
              <a:gd name="G25" fmla="+- 3375 10800 0"/>
              <a:gd name="G26" fmla="?: G9 G17 G25"/>
              <a:gd name="G27" fmla="?: G9 0 21600"/>
              <a:gd name="G28" fmla="cos 10800 -8924463"/>
              <a:gd name="G29" fmla="sin 10800 -8924463"/>
              <a:gd name="G30" fmla="sin 3375 -8924463"/>
              <a:gd name="G31" fmla="+- G28 10800 0"/>
              <a:gd name="G32" fmla="+- G29 10800 0"/>
              <a:gd name="G33" fmla="+- G30 10800 0"/>
              <a:gd name="G34" fmla="?: G4 0 G31"/>
              <a:gd name="G35" fmla="?: -8924463 G34 0"/>
              <a:gd name="G36" fmla="?: G6 G35 G31"/>
              <a:gd name="G37" fmla="+- 21600 0 G36"/>
              <a:gd name="G38" fmla="?: G4 0 G33"/>
              <a:gd name="G39" fmla="?: -892446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686 w 21600"/>
              <a:gd name="T15" fmla="*/ 5891 h 21600"/>
              <a:gd name="T16" fmla="*/ 10800 w 21600"/>
              <a:gd name="T17" fmla="*/ 7425 h 21600"/>
              <a:gd name="T18" fmla="*/ 15914 w 21600"/>
              <a:gd name="T19" fmla="*/ 589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365" y="8463"/>
                </a:moveTo>
                <a:cubicBezTo>
                  <a:pt x="9001" y="7799"/>
                  <a:pt x="9880" y="7424"/>
                  <a:pt x="10800" y="7425"/>
                </a:cubicBezTo>
                <a:cubicBezTo>
                  <a:pt x="11719" y="7425"/>
                  <a:pt x="12598" y="7799"/>
                  <a:pt x="13234" y="8463"/>
                </a:cubicBezTo>
                <a:lnTo>
                  <a:pt x="18591" y="3321"/>
                </a:lnTo>
                <a:cubicBezTo>
                  <a:pt x="16555" y="1199"/>
                  <a:pt x="13741" y="-1"/>
                  <a:pt x="10799" y="0"/>
                </a:cubicBezTo>
                <a:cubicBezTo>
                  <a:pt x="7858" y="0"/>
                  <a:pt x="5044" y="1199"/>
                  <a:pt x="3008" y="3321"/>
                </a:cubicBezTo>
                <a:close/>
              </a:path>
            </a:pathLst>
          </a:custGeom>
          <a:solidFill>
            <a:srgbClr val="FFBA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6">
            <a:extLst>
              <a:ext uri="{FF2B5EF4-FFF2-40B4-BE49-F238E27FC236}">
                <a16:creationId xmlns:a16="http://schemas.microsoft.com/office/drawing/2014/main" id="{4BF7767E-60C8-6003-672C-DBA335F83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197" y="2710527"/>
            <a:ext cx="160338" cy="169863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27">
            <a:extLst>
              <a:ext uri="{FF2B5EF4-FFF2-40B4-BE49-F238E27FC236}">
                <a16:creationId xmlns:a16="http://schemas.microsoft.com/office/drawing/2014/main" id="{94BF749A-AF45-B2D1-CAD4-564E613CBDA0}"/>
              </a:ext>
            </a:extLst>
          </p:cNvPr>
          <p:cNvSpPr>
            <a:spLocks/>
          </p:cNvSpPr>
          <p:nvPr/>
        </p:nvSpPr>
        <p:spPr bwMode="auto">
          <a:xfrm flipH="1">
            <a:off x="9363335" y="1559590"/>
            <a:ext cx="1209675" cy="1209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38">
            <a:extLst>
              <a:ext uri="{FF2B5EF4-FFF2-40B4-BE49-F238E27FC236}">
                <a16:creationId xmlns:a16="http://schemas.microsoft.com/office/drawing/2014/main" id="{68CCAE61-7584-2CFD-2CB5-ED04935082C6}"/>
              </a:ext>
            </a:extLst>
          </p:cNvPr>
          <p:cNvGrpSpPr>
            <a:grpSpLocks/>
          </p:cNvGrpSpPr>
          <p:nvPr/>
        </p:nvGrpSpPr>
        <p:grpSpPr bwMode="auto">
          <a:xfrm>
            <a:off x="9692983" y="1311900"/>
            <a:ext cx="268287" cy="703262"/>
            <a:chOff x="1052" y="2773"/>
            <a:chExt cx="228" cy="640"/>
          </a:xfrm>
        </p:grpSpPr>
        <p:grpSp>
          <p:nvGrpSpPr>
            <p:cNvPr id="34" name="Group 29">
              <a:extLst>
                <a:ext uri="{FF2B5EF4-FFF2-40B4-BE49-F238E27FC236}">
                  <a16:creationId xmlns:a16="http://schemas.microsoft.com/office/drawing/2014/main" id="{45C1CCE4-F272-8E3E-EE9D-7724C26FA8B5}"/>
                </a:ext>
              </a:extLst>
            </p:cNvPr>
            <p:cNvGrpSpPr>
              <a:grpSpLocks/>
            </p:cNvGrpSpPr>
            <p:nvPr/>
          </p:nvGrpSpPr>
          <p:grpSpPr bwMode="auto">
            <a:xfrm rot="-4088006">
              <a:off x="874" y="3088"/>
              <a:ext cx="503" cy="148"/>
              <a:chOff x="548" y="3085"/>
              <a:chExt cx="2916" cy="1140"/>
            </a:xfrm>
          </p:grpSpPr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E09525EF-18BF-CD4F-2E6B-60B5A49A0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" y="3091"/>
                <a:ext cx="486" cy="569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2F727512-072B-A916-AC52-1656BC8E075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34" y="3656"/>
                <a:ext cx="484" cy="569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B87D3E6F-87C4-A9A9-E603-0D62F8CF1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" y="3091"/>
                <a:ext cx="486" cy="569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" name="Group 33">
                <a:extLst>
                  <a:ext uri="{FF2B5EF4-FFF2-40B4-BE49-F238E27FC236}">
                    <a16:creationId xmlns:a16="http://schemas.microsoft.com/office/drawing/2014/main" id="{10D6245B-70DD-5A31-26C8-B281D4F9CD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006" y="3085"/>
                <a:ext cx="1458" cy="1134"/>
                <a:chOff x="4372" y="3140"/>
                <a:chExt cx="921" cy="564"/>
              </a:xfrm>
            </p:grpSpPr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id="{A7A7D06A-C013-5CEC-A69D-77BD30D482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3140"/>
                  <a:ext cx="307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id="{F27CE2A9-ACE1-B036-8744-5C3FDAF13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679" y="3421"/>
                  <a:ext cx="306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id="{A65C14B5-2C15-0DF7-365A-8F49DAC94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3140"/>
                  <a:ext cx="307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 cap="flat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5" name="Line 37">
              <a:extLst>
                <a:ext uri="{FF2B5EF4-FFF2-40B4-BE49-F238E27FC236}">
                  <a16:creationId xmlns:a16="http://schemas.microsoft.com/office/drawing/2014/main" id="{5364FE0E-E046-4D6E-EBCC-0562E274F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11" y="2773"/>
              <a:ext cx="69" cy="155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38E8A4A4-7D65-3D3D-02B4-7730264779E8}"/>
              </a:ext>
            </a:extLst>
          </p:cNvPr>
          <p:cNvCxnSpPr/>
          <p:nvPr/>
        </p:nvCxnSpPr>
        <p:spPr>
          <a:xfrm flipV="1">
            <a:off x="8666514" y="2880390"/>
            <a:ext cx="599045" cy="19533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86B8924-4A3A-32C7-A247-B4A89A45ACC5}"/>
              </a:ext>
            </a:extLst>
          </p:cNvPr>
          <p:cNvSpPr txBox="1"/>
          <p:nvPr/>
        </p:nvSpPr>
        <p:spPr>
          <a:xfrm>
            <a:off x="8212257" y="2984133"/>
            <a:ext cx="97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electron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47DBC137-F065-FCC9-FBD8-C01D818D5811}"/>
              </a:ext>
            </a:extLst>
          </p:cNvPr>
          <p:cNvCxnSpPr>
            <a:cxnSpLocks/>
          </p:cNvCxnSpPr>
          <p:nvPr/>
        </p:nvCxnSpPr>
        <p:spPr>
          <a:xfrm flipV="1">
            <a:off x="8798316" y="864395"/>
            <a:ext cx="1135635" cy="9159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B30DB3C-3495-8F19-9B3D-23F6BEBD67C8}"/>
              </a:ext>
            </a:extLst>
          </p:cNvPr>
          <p:cNvSpPr txBox="1"/>
          <p:nvPr/>
        </p:nvSpPr>
        <p:spPr>
          <a:xfrm>
            <a:off x="8344059" y="864395"/>
            <a:ext cx="97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photons</a:t>
            </a:r>
          </a:p>
        </p:txBody>
      </p:sp>
      <p:pic>
        <p:nvPicPr>
          <p:cNvPr id="47" name="Picture 219" descr="Immagine correlata">
            <a:extLst>
              <a:ext uri="{FF2B5EF4-FFF2-40B4-BE49-F238E27FC236}">
                <a16:creationId xmlns:a16="http://schemas.microsoft.com/office/drawing/2014/main" id="{6C4BC1B2-1A80-5A04-6F7F-1F523885F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2" t="6288" r="8079" b="11865"/>
          <a:stretch/>
        </p:blipFill>
        <p:spPr bwMode="auto">
          <a:xfrm>
            <a:off x="9381721" y="4776104"/>
            <a:ext cx="2810279" cy="20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D67A7DBC-D7BC-6A85-DF33-689D58AFCF71}"/>
              </a:ext>
            </a:extLst>
          </p:cNvPr>
          <p:cNvCxnSpPr/>
          <p:nvPr/>
        </p:nvCxnSpPr>
        <p:spPr>
          <a:xfrm flipV="1">
            <a:off x="10786860" y="5208151"/>
            <a:ext cx="639059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3EB3A66-1C23-2BA3-84E7-B9318CD8D6D2}"/>
              </a:ext>
            </a:extLst>
          </p:cNvPr>
          <p:cNvSpPr txBox="1"/>
          <p:nvPr/>
        </p:nvSpPr>
        <p:spPr>
          <a:xfrm>
            <a:off x="10693666" y="5064135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Symbol"/>
              </a:rPr>
              <a:t></a:t>
            </a:r>
            <a:endParaRPr 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11">
                <a:extLst>
                  <a:ext uri="{FF2B5EF4-FFF2-40B4-BE49-F238E27FC236}">
                    <a16:creationId xmlns:a16="http://schemas.microsoft.com/office/drawing/2014/main" id="{B51C19AD-382C-1AD6-DB0B-7103E36255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8" y="1334393"/>
                <a:ext cx="3460831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449263" algn="l"/>
                  </a:tabLst>
                </a:pPr>
                <a:r>
                  <a:rPr lang="en-US" sz="1600" dirty="0"/>
                  <a:t>Particle are </a:t>
                </a:r>
                <a:r>
                  <a:rPr lang="en-US" sz="1600" b="1" dirty="0"/>
                  <a:t>ultra-relativistic</a:t>
                </a:r>
                <a:r>
                  <a:rPr lang="en-US" sz="1600" dirty="0"/>
                  <a:t> (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it-IT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it-IT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/>
                  <a:t>) at relatively low energies already (&gt;10 MeV) and </a:t>
                </a:r>
                <a:r>
                  <a:rPr lang="en-US" sz="1600" b="1" dirty="0"/>
                  <a:t>their speed is almost constant and equal to c </a:t>
                </a:r>
                <a:r>
                  <a:rPr lang="en-US" sz="1600" dirty="0"/>
                  <a:t>all over the acceleration process</a:t>
                </a:r>
              </a:p>
            </p:txBody>
          </p:sp>
        </mc:Choice>
        <mc:Fallback xmlns="">
          <p:sp>
            <p:nvSpPr>
              <p:cNvPr id="50" name="Text Box 11">
                <a:extLst>
                  <a:ext uri="{FF2B5EF4-FFF2-40B4-BE49-F238E27FC236}">
                    <a16:creationId xmlns:a16="http://schemas.microsoft.com/office/drawing/2014/main" id="{B51C19AD-382C-1AD6-DB0B-7103E3625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68" y="1334393"/>
                <a:ext cx="3460831" cy="1323439"/>
              </a:xfrm>
              <a:prstGeom prst="rect">
                <a:avLst/>
              </a:prstGeom>
              <a:blipFill>
                <a:blip r:embed="rId4"/>
                <a:stretch>
                  <a:fillRect l="-880" t="-1382" r="-1056" b="-50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11">
            <a:extLst>
              <a:ext uri="{FF2B5EF4-FFF2-40B4-BE49-F238E27FC236}">
                <a16:creationId xmlns:a16="http://schemas.microsoft.com/office/drawing/2014/main" id="{9459470B-BA27-4530-E26B-31CB24FD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812" y="508665"/>
            <a:ext cx="75680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en-US" sz="1600" b="1" dirty="0"/>
              <a:t>Rings for light particles (electrons/positrons) </a:t>
            </a:r>
            <a:r>
              <a:rPr lang="en-US" sz="1600" dirty="0"/>
              <a:t>have two peculiar aspects that deeply impact the longitudinal dynamics:</a:t>
            </a:r>
          </a:p>
        </p:txBody>
      </p:sp>
      <p:sp>
        <p:nvSpPr>
          <p:cNvPr id="52" name="Text Box 12">
            <a:extLst>
              <a:ext uri="{FF2B5EF4-FFF2-40B4-BE49-F238E27FC236}">
                <a16:creationId xmlns:a16="http://schemas.microsoft.com/office/drawing/2014/main" id="{E78BB59A-0F8B-B2A8-CDB8-02A238F4B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" y="3136613"/>
            <a:ext cx="324091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RF system is much simpler since </a:t>
            </a:r>
            <a:r>
              <a:rPr lang="en-US" sz="1600" b="1" dirty="0"/>
              <a:t>frequency change is not necessary.</a:t>
            </a:r>
            <a:endParaRPr lang="en-US" sz="1600" dirty="0"/>
          </a:p>
        </p:txBody>
      </p:sp>
      <p:sp>
        <p:nvSpPr>
          <p:cNvPr id="53" name="AutoShape 13">
            <a:extLst>
              <a:ext uri="{FF2B5EF4-FFF2-40B4-BE49-F238E27FC236}">
                <a16:creationId xmlns:a16="http://schemas.microsoft.com/office/drawing/2014/main" id="{08DF1BE1-91F4-4DA8-6776-F33117BB243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413" y="2343808"/>
            <a:ext cx="389786" cy="1054664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42FD5CF3-C7F6-93E7-E8B7-6AE7B51C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442" y="2686114"/>
            <a:ext cx="3236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</a:t>
            </a:r>
            <a:r>
              <a:rPr lang="en-US" sz="1600" b="1" dirty="0"/>
              <a:t>power emitted </a:t>
            </a:r>
            <a:r>
              <a:rPr lang="en-US" sz="1600" dirty="0"/>
              <a:t>in the form of synchrotron radiation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16">
                <a:extLst>
                  <a:ext uri="{FF2B5EF4-FFF2-40B4-BE49-F238E27FC236}">
                    <a16:creationId xmlns:a16="http://schemas.microsoft.com/office/drawing/2014/main" id="{C868B205-AB21-C2DE-CEEB-D87CE0542EA0}"/>
                  </a:ext>
                </a:extLst>
              </p:cNvPr>
              <p:cNvSpPr txBox="1"/>
              <p:nvPr/>
            </p:nvSpPr>
            <p:spPr bwMode="auto">
              <a:xfrm>
                <a:off x="4004206" y="3256003"/>
                <a:ext cx="2889114" cy="8889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it-IT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𝑡𝑢𝑟𝑛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it-IT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Object 16">
                <a:extLst>
                  <a:ext uri="{FF2B5EF4-FFF2-40B4-BE49-F238E27FC236}">
                    <a16:creationId xmlns:a16="http://schemas.microsoft.com/office/drawing/2014/main" id="{C868B205-AB21-C2DE-CEEB-D87CE0542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4206" y="3256003"/>
                <a:ext cx="2889114" cy="888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E97A5B0A-D8DF-71D5-5A22-53CF16291943}"/>
              </a:ext>
            </a:extLst>
          </p:cNvPr>
          <p:cNvSpPr txBox="1"/>
          <p:nvPr/>
        </p:nvSpPr>
        <p:spPr>
          <a:xfrm>
            <a:off x="3923818" y="1233727"/>
            <a:ext cx="33682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49263" algn="l"/>
              </a:tabLst>
            </a:pPr>
            <a:r>
              <a:rPr lang="en-US" sz="1600" dirty="0"/>
              <a:t>While traveling through bending dipole magnets (or wigglers) the beam emits radiation in a wide spectrum (</a:t>
            </a:r>
            <a:r>
              <a:rPr lang="en-US" sz="1600" b="1" dirty="0"/>
              <a:t>synchrotron radiation</a:t>
            </a:r>
            <a:r>
              <a:rPr lang="en-US" sz="1600" dirty="0"/>
              <a:t>). </a:t>
            </a:r>
          </a:p>
        </p:txBody>
      </p:sp>
      <p:sp>
        <p:nvSpPr>
          <p:cNvPr id="59" name="AutoShape 13">
            <a:extLst>
              <a:ext uri="{FF2B5EF4-FFF2-40B4-BE49-F238E27FC236}">
                <a16:creationId xmlns:a16="http://schemas.microsoft.com/office/drawing/2014/main" id="{C567B362-5CB0-4C75-64D5-3A7252A178F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25504" y="2042927"/>
            <a:ext cx="401083" cy="962428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334FD2A0-BC24-B954-C6F7-ED5542463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320" y="3311507"/>
            <a:ext cx="1073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emission is </a:t>
            </a:r>
            <a:r>
              <a:rPr lang="en-US" sz="1200" b="1" dirty="0"/>
              <a:t>completely negligible </a:t>
            </a:r>
            <a:r>
              <a:rPr lang="en-US" sz="1200" dirty="0"/>
              <a:t>for heavy particle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7E35E-A63F-F757-FB41-E671AFE055AD}"/>
              </a:ext>
            </a:extLst>
          </p:cNvPr>
          <p:cNvSpPr txBox="1"/>
          <p:nvPr/>
        </p:nvSpPr>
        <p:spPr>
          <a:xfrm>
            <a:off x="-61811" y="4330962"/>
            <a:ext cx="8963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it-IT" sz="1600" b="1" dirty="0" err="1"/>
              <a:t>Examples</a:t>
            </a:r>
            <a:r>
              <a:rPr lang="it-IT" sz="1600" dirty="0"/>
              <a:t>: ESRF </a:t>
            </a:r>
            <a:r>
              <a:rPr lang="it-IT" sz="1600" dirty="0" err="1"/>
              <a:t>few</a:t>
            </a:r>
            <a:r>
              <a:rPr lang="it-IT" sz="1600" dirty="0"/>
              <a:t> MeV/turn, </a:t>
            </a:r>
            <a:r>
              <a:rPr lang="it-IT" sz="1600" dirty="0" err="1"/>
              <a:t>FCCee</a:t>
            </a:r>
            <a:r>
              <a:rPr lang="it-IT" sz="1600" dirty="0"/>
              <a:t> 0.1-1GeV/turn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correspond</a:t>
            </a:r>
            <a:r>
              <a:rPr lang="it-IT" sz="1600" dirty="0"/>
              <a:t> to up to 50 MW of </a:t>
            </a:r>
            <a:r>
              <a:rPr lang="it-IT" sz="1600" dirty="0" err="1"/>
              <a:t>emmitted</a:t>
            </a:r>
            <a:r>
              <a:rPr lang="it-IT" sz="1600" dirty="0"/>
              <a:t> power!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The energy loss due to synchrotron radiation is the </a:t>
            </a:r>
            <a:r>
              <a:rPr lang="en-US" sz="1600" b="1" dirty="0">
                <a:highlight>
                  <a:srgbClr val="FFFF00"/>
                </a:highlight>
              </a:rPr>
              <a:t>fundamental limitation on increasing the energy </a:t>
            </a:r>
            <a:r>
              <a:rPr lang="en-US" sz="1600" dirty="0"/>
              <a:t>of electron machines, which is why high-energy electron accelerators require very large bending radii.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Nevertheless, the emitted radiation exhibits </a:t>
            </a:r>
            <a:r>
              <a:rPr lang="en-US" sz="1600" b="1" dirty="0">
                <a:highlight>
                  <a:srgbClr val="FFFF00"/>
                </a:highlight>
              </a:rPr>
              <a:t>exceptional quality in terms of brightness and spectral properties</a:t>
            </a:r>
            <a:r>
              <a:rPr lang="en-US" sz="1600" b="1" dirty="0"/>
              <a:t> </a:t>
            </a:r>
            <a:r>
              <a:rPr lang="en-US" sz="1600" dirty="0"/>
              <a:t>for GeV-range storage rings, producing photons with energies up to around 100 keV. This makes it the foundation of modern synchrotron radiation facilities.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In </a:t>
            </a:r>
            <a:r>
              <a:rPr lang="en-US" sz="1600" b="1" dirty="0">
                <a:highlight>
                  <a:srgbClr val="FFFF00"/>
                </a:highlight>
              </a:rPr>
              <a:t>storage rings </a:t>
            </a:r>
            <a:r>
              <a:rPr lang="en-US" sz="1600" dirty="0"/>
              <a:t>operating at constant energy (i.e., without acceleration), this energy loss must be continuously </a:t>
            </a:r>
            <a:r>
              <a:rPr lang="en-US" sz="1600" b="1" dirty="0">
                <a:highlight>
                  <a:srgbClr val="FFFF00"/>
                </a:highlight>
              </a:rPr>
              <a:t>compensated by the RF system</a:t>
            </a:r>
            <a:r>
              <a:rPr lang="en-US" sz="1600" dirty="0"/>
              <a:t>.</a:t>
            </a:r>
          </a:p>
          <a:p>
            <a:pPr algn="just"/>
            <a:endParaRPr lang="it-IT" sz="1600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0D11FA1-C73E-54ED-15F9-87649AE3CD1B}"/>
              </a:ext>
            </a:extLst>
          </p:cNvPr>
          <p:cNvCxnSpPr>
            <a:stCxn id="51" idx="2"/>
            <a:endCxn id="50" idx="0"/>
          </p:cNvCxnSpPr>
          <p:nvPr/>
        </p:nvCxnSpPr>
        <p:spPr>
          <a:xfrm flipH="1">
            <a:off x="1755384" y="1093440"/>
            <a:ext cx="1966839" cy="24095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9C91A187-E16F-1DE0-AD3D-1FF46E80CCEF}"/>
              </a:ext>
            </a:extLst>
          </p:cNvPr>
          <p:cNvCxnSpPr>
            <a:cxnSpLocks/>
            <a:stCxn id="51" idx="2"/>
            <a:endCxn id="58" idx="0"/>
          </p:cNvCxnSpPr>
          <p:nvPr/>
        </p:nvCxnSpPr>
        <p:spPr>
          <a:xfrm>
            <a:off x="3722223" y="1093440"/>
            <a:ext cx="1885712" cy="14028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00DBBC-A766-91E1-6DF7-E81BAC886F86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40BB068-EFD7-0A69-F24F-DE5652B74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C 1.875E-6 -0.01111 1.875E-6 -0.02199 0.00143 -0.03334 C 0.00273 -0.04468 0.00508 -0.05602 0.0082 -0.06806 C 0.01133 -0.0801 0.0164 -0.09537 0.02005 -0.1051 C 0.0237 -0.11482 0.02669 -0.1206 0.03034 -0.12732 C 0.03411 -0.13403 0.03802 -0.13959 0.04284 -0.14584 C 0.04778 -0.15209 0.05482 -0.15996 0.06015 -0.16435 C 0.06536 -0.16875 0.06953 -0.17037 0.07461 -0.17292 C 0.07969 -0.17547 0.08646 -0.17917 0.09062 -0.18033 C 0.09479 -0.18148 0.09713 -0.18102 0.09961 -0.18033 " pathEditMode="relative" rAng="0" ptsTypes="AAAAAAAA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907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4.81481E-6 L 0.04557 -0.1590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31" grpId="1" animBg="1"/>
      <p:bldP spid="32" grpId="0" animBg="1"/>
      <p:bldP spid="44" grpId="0"/>
      <p:bldP spid="46" grpId="0"/>
      <p:bldP spid="49" grpId="0"/>
      <p:bldP spid="50" grpId="0"/>
      <p:bldP spid="52" grpId="0" animBg="1"/>
      <p:bldP spid="53" grpId="0" animBg="1"/>
      <p:bldP spid="54" grpId="0"/>
      <p:bldP spid="56" grpId="0" animBg="1"/>
      <p:bldP spid="58" grpId="0"/>
      <p:bldP spid="59" grpId="0" animBg="1"/>
      <p:bldP spid="6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DE3C1F0E-16D1-F9FA-8DC9-3261BF562C27}"/>
              </a:ext>
            </a:extLst>
          </p:cNvPr>
          <p:cNvSpPr/>
          <p:nvPr/>
        </p:nvSpPr>
        <p:spPr>
          <a:xfrm>
            <a:off x="4460033" y="4248624"/>
            <a:ext cx="793102" cy="78604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eform 28">
            <a:extLst>
              <a:ext uri="{FF2B5EF4-FFF2-40B4-BE49-F238E27FC236}">
                <a16:creationId xmlns:a16="http://schemas.microsoft.com/office/drawing/2014/main" id="{5942FE54-D60C-4D70-91A0-61B68D0B96A2}"/>
              </a:ext>
            </a:extLst>
          </p:cNvPr>
          <p:cNvSpPr>
            <a:spLocks/>
          </p:cNvSpPr>
          <p:nvPr/>
        </p:nvSpPr>
        <p:spPr bwMode="auto">
          <a:xfrm>
            <a:off x="7311439" y="2762724"/>
            <a:ext cx="1574800" cy="1108075"/>
          </a:xfrm>
          <a:custGeom>
            <a:avLst/>
            <a:gdLst>
              <a:gd name="T0" fmla="*/ 0 w 896"/>
              <a:gd name="T1" fmla="*/ 773 h 777"/>
              <a:gd name="T2" fmla="*/ 452 w 896"/>
              <a:gd name="T3" fmla="*/ 1 h 777"/>
              <a:gd name="T4" fmla="*/ 896 w 896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96" h="777">
                <a:moveTo>
                  <a:pt x="0" y="773"/>
                </a:moveTo>
                <a:cubicBezTo>
                  <a:pt x="151" y="386"/>
                  <a:pt x="303" y="0"/>
                  <a:pt x="452" y="1"/>
                </a:cubicBezTo>
                <a:cubicBezTo>
                  <a:pt x="601" y="2"/>
                  <a:pt x="748" y="389"/>
                  <a:pt x="896" y="777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40">
            <a:extLst>
              <a:ext uri="{FF2B5EF4-FFF2-40B4-BE49-F238E27FC236}">
                <a16:creationId xmlns:a16="http://schemas.microsoft.com/office/drawing/2014/main" id="{6C8B55F1-69E6-BE1D-FB22-50D44DF03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165" y="3462811"/>
            <a:ext cx="168275" cy="168275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6F33F002-AAE7-7732-091E-291F80BC16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7939" y="3867623"/>
            <a:ext cx="233838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7">
            <a:extLst>
              <a:ext uri="{FF2B5EF4-FFF2-40B4-BE49-F238E27FC236}">
                <a16:creationId xmlns:a16="http://schemas.microsoft.com/office/drawing/2014/main" id="{D2A7CB61-69AD-7E12-D3F8-8EE2CBD9B8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17790" y="2576986"/>
            <a:ext cx="3175" cy="159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E6679DAE-7BDB-0E32-8EB6-BDC1AB023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917" y="2303552"/>
            <a:ext cx="3016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dirty="0"/>
              <a:t>V</a:t>
            </a:r>
            <a:endParaRPr lang="en-US" altLang="it-IT" sz="1600" baseline="-25000" dirty="0"/>
          </a:p>
        </p:txBody>
      </p:sp>
      <p:sp>
        <p:nvSpPr>
          <p:cNvPr id="7" name="Line 52">
            <a:extLst>
              <a:ext uri="{FF2B5EF4-FFF2-40B4-BE49-F238E27FC236}">
                <a16:creationId xmlns:a16="http://schemas.microsoft.com/office/drawing/2014/main" id="{87833D2F-CADF-77B9-884B-E8505528B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78528" y="2415061"/>
            <a:ext cx="3175" cy="1833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3">
            <a:extLst>
              <a:ext uri="{FF2B5EF4-FFF2-40B4-BE49-F238E27FC236}">
                <a16:creationId xmlns:a16="http://schemas.microsoft.com/office/drawing/2014/main" id="{046795A9-4B17-8178-F91E-9D3100E4C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3615" y="3456461"/>
            <a:ext cx="2582863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39">
            <a:extLst>
              <a:ext uri="{FF2B5EF4-FFF2-40B4-BE49-F238E27FC236}">
                <a16:creationId xmlns:a16="http://schemas.microsoft.com/office/drawing/2014/main" id="{25AB9446-9F19-297E-58CD-0FFBF873E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7777" y="3094510"/>
            <a:ext cx="68262" cy="77788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7415BD68-0391-A4F2-5F5A-074CF1F28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0227" y="3381848"/>
            <a:ext cx="165100" cy="163512"/>
          </a:xfrm>
          <a:prstGeom prst="ellipse">
            <a:avLst/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58">
            <a:extLst>
              <a:ext uri="{FF2B5EF4-FFF2-40B4-BE49-F238E27FC236}">
                <a16:creationId xmlns:a16="http://schemas.microsoft.com/office/drawing/2014/main" id="{45B86C04-2D0C-E4C1-F7E5-B0F6F161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3915" y="3362798"/>
            <a:ext cx="138113" cy="152400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7786CF-BBB1-97E0-3935-BE0A5B4B7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" y="962127"/>
            <a:ext cx="64092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highlight>
                  <a:srgbClr val="FFFF00"/>
                </a:highlight>
              </a:rPr>
              <a:t>Intuitive </a:t>
            </a:r>
            <a:r>
              <a:rPr lang="it-IT" sz="1600" b="1" dirty="0" err="1">
                <a:highlight>
                  <a:srgbClr val="FFFF00"/>
                </a:highlight>
              </a:rPr>
              <a:t>approach</a:t>
            </a:r>
            <a:r>
              <a:rPr lang="it-IT" sz="1600" b="1" dirty="0">
                <a:highlight>
                  <a:srgbClr val="FFFF00"/>
                </a:highlight>
              </a:rPr>
              <a:t> </a:t>
            </a:r>
            <a:r>
              <a:rPr lang="it-IT" sz="1600" dirty="0"/>
              <a:t>to </a:t>
            </a:r>
            <a:r>
              <a:rPr lang="it-IT" sz="1600" dirty="0" err="1"/>
              <a:t>understand</a:t>
            </a:r>
            <a:r>
              <a:rPr lang="it-IT" sz="1600" dirty="0"/>
              <a:t> the </a:t>
            </a:r>
            <a:r>
              <a:rPr lang="it-IT" sz="1600" dirty="0" err="1"/>
              <a:t>machanism</a:t>
            </a:r>
            <a:r>
              <a:rPr lang="it-IT" sz="1600" dirty="0"/>
              <a:t> of damping of the </a:t>
            </a:r>
            <a:r>
              <a:rPr lang="it-IT" sz="1600" dirty="0" err="1"/>
              <a:t>oscillatioan</a:t>
            </a:r>
            <a:r>
              <a:rPr lang="it-IT" sz="1600" dirty="0"/>
              <a:t>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/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emission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depends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the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energy of the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particle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altLang="it-IT" sz="1600" dirty="0"/>
              <a:t>during one period of synchrotron oscillation when the particle is in the </a:t>
            </a:r>
            <a:r>
              <a:rPr lang="en-US" altLang="it-IT" sz="1600" b="1" dirty="0"/>
              <a:t>upper half-plane</a:t>
            </a:r>
            <a:r>
              <a:rPr lang="en-US" altLang="it-IT" sz="1600" dirty="0"/>
              <a:t>, it loses more energy per turn, when the particle is in the </a:t>
            </a:r>
            <a:r>
              <a:rPr lang="en-US" altLang="it-IT" sz="1600" b="1" dirty="0"/>
              <a:t>lower half-plane</a:t>
            </a:r>
            <a:r>
              <a:rPr lang="en-US" altLang="it-IT" sz="1600" dirty="0"/>
              <a:t>, it loses less energy per turn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altLang="it-IT" sz="1600" dirty="0"/>
              <a:t>the </a:t>
            </a:r>
            <a:r>
              <a:rPr lang="en-US" altLang="it-IT" sz="1600" b="1" dirty="0"/>
              <a:t>lost energy is restored on average from the RF</a:t>
            </a:r>
            <a:r>
              <a:rPr lang="en-US" altLang="it-IT" sz="1600" dirty="0"/>
              <a:t>, so its </a:t>
            </a:r>
            <a:r>
              <a:rPr lang="en-US" altLang="it-IT" sz="1600" b="1" dirty="0"/>
              <a:t>energy deviation gradually reduces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en-US" altLang="it-IT" sz="1600" dirty="0"/>
              <a:t>the phase space trajectory is </a:t>
            </a:r>
            <a:r>
              <a:rPr lang="en-US" altLang="it-IT" sz="1600" b="1" dirty="0"/>
              <a:t>spiraling towards the origin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B8D7C927-58E0-0586-DCF1-F51DDF66C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09" y="-14464"/>
            <a:ext cx="111096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DAMPING OF THE SYNCHROTRON OSCILLATIONS DUE TO RADIATION IN ELECTRON RINGS</a:t>
            </a:r>
          </a:p>
        </p:txBody>
      </p:sp>
      <p:sp>
        <p:nvSpPr>
          <p:cNvPr id="15" name="Line 52">
            <a:extLst>
              <a:ext uri="{FF2B5EF4-FFF2-40B4-BE49-F238E27FC236}">
                <a16:creationId xmlns:a16="http://schemas.microsoft.com/office/drawing/2014/main" id="{1ACF6E2A-ECB2-3225-3B15-DD875B166B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9971" y="3885112"/>
            <a:ext cx="3175" cy="1833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3">
            <a:extLst>
              <a:ext uri="{FF2B5EF4-FFF2-40B4-BE49-F238E27FC236}">
                <a16:creationId xmlns:a16="http://schemas.microsoft.com/office/drawing/2014/main" id="{AC7B8582-6E33-5BED-A6B4-839EBE9DA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058" y="4926512"/>
            <a:ext cx="2582863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FBA8C7C2-169B-1BDF-E08F-367BCCA0B66D}"/>
              </a:ext>
            </a:extLst>
          </p:cNvPr>
          <p:cNvSpPr/>
          <p:nvPr/>
        </p:nvSpPr>
        <p:spPr>
          <a:xfrm>
            <a:off x="648191" y="4331041"/>
            <a:ext cx="1911028" cy="1157592"/>
          </a:xfrm>
          <a:prstGeom prst="arc">
            <a:avLst>
              <a:gd name="adj1" fmla="val 63485"/>
              <a:gd name="adj2" fmla="val 0"/>
            </a:avLst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2D133266-9A94-7F7C-29A3-BE49BFD84357}"/>
              </a:ext>
            </a:extLst>
          </p:cNvPr>
          <p:cNvSpPr/>
          <p:nvPr/>
        </p:nvSpPr>
        <p:spPr>
          <a:xfrm rot="12790729">
            <a:off x="358009" y="3835186"/>
            <a:ext cx="918210" cy="470527"/>
          </a:xfrm>
          <a:custGeom>
            <a:avLst/>
            <a:gdLst>
              <a:gd name="connsiteX0" fmla="*/ 0 w 918210"/>
              <a:gd name="connsiteY0" fmla="*/ 158707 h 299678"/>
              <a:gd name="connsiteX1" fmla="*/ 95250 w 918210"/>
              <a:gd name="connsiteY1" fmla="*/ 158707 h 299678"/>
              <a:gd name="connsiteX2" fmla="*/ 167640 w 918210"/>
              <a:gd name="connsiteY2" fmla="*/ 10117 h 299678"/>
              <a:gd name="connsiteX3" fmla="*/ 259080 w 918210"/>
              <a:gd name="connsiteY3" fmla="*/ 299677 h 299678"/>
              <a:gd name="connsiteX4" fmla="*/ 354330 w 918210"/>
              <a:gd name="connsiteY4" fmla="*/ 6307 h 299678"/>
              <a:gd name="connsiteX5" fmla="*/ 445770 w 918210"/>
              <a:gd name="connsiteY5" fmla="*/ 299677 h 299678"/>
              <a:gd name="connsiteX6" fmla="*/ 518160 w 918210"/>
              <a:gd name="connsiteY6" fmla="*/ 2497 h 299678"/>
              <a:gd name="connsiteX7" fmla="*/ 605790 w 918210"/>
              <a:gd name="connsiteY7" fmla="*/ 299677 h 299678"/>
              <a:gd name="connsiteX8" fmla="*/ 689610 w 918210"/>
              <a:gd name="connsiteY8" fmla="*/ 2497 h 299678"/>
              <a:gd name="connsiteX9" fmla="*/ 754380 w 918210"/>
              <a:gd name="connsiteY9" fmla="*/ 158707 h 299678"/>
              <a:gd name="connsiteX10" fmla="*/ 918210 w 918210"/>
              <a:gd name="connsiteY10" fmla="*/ 185377 h 2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210" h="299678">
                <a:moveTo>
                  <a:pt x="0" y="158707"/>
                </a:moveTo>
                <a:cubicBezTo>
                  <a:pt x="33655" y="171089"/>
                  <a:pt x="67310" y="183472"/>
                  <a:pt x="95250" y="158707"/>
                </a:cubicBezTo>
                <a:cubicBezTo>
                  <a:pt x="123190" y="133942"/>
                  <a:pt x="140335" y="-13378"/>
                  <a:pt x="167640" y="10117"/>
                </a:cubicBezTo>
                <a:cubicBezTo>
                  <a:pt x="194945" y="33612"/>
                  <a:pt x="227965" y="300312"/>
                  <a:pt x="259080" y="299677"/>
                </a:cubicBezTo>
                <a:cubicBezTo>
                  <a:pt x="290195" y="299042"/>
                  <a:pt x="323215" y="6307"/>
                  <a:pt x="354330" y="6307"/>
                </a:cubicBezTo>
                <a:cubicBezTo>
                  <a:pt x="385445" y="6307"/>
                  <a:pt x="418465" y="300312"/>
                  <a:pt x="445770" y="299677"/>
                </a:cubicBezTo>
                <a:cubicBezTo>
                  <a:pt x="473075" y="299042"/>
                  <a:pt x="491490" y="2497"/>
                  <a:pt x="518160" y="2497"/>
                </a:cubicBezTo>
                <a:cubicBezTo>
                  <a:pt x="544830" y="2497"/>
                  <a:pt x="577215" y="299677"/>
                  <a:pt x="605790" y="299677"/>
                </a:cubicBezTo>
                <a:cubicBezTo>
                  <a:pt x="634365" y="299677"/>
                  <a:pt x="664845" y="25992"/>
                  <a:pt x="689610" y="2497"/>
                </a:cubicBezTo>
                <a:cubicBezTo>
                  <a:pt x="714375" y="-20998"/>
                  <a:pt x="716280" y="128227"/>
                  <a:pt x="754380" y="158707"/>
                </a:cubicBezTo>
                <a:cubicBezTo>
                  <a:pt x="792480" y="189187"/>
                  <a:pt x="855345" y="187282"/>
                  <a:pt x="918210" y="185377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B0DA1C9C-A0D4-295D-8919-9DD05144CDFB}"/>
              </a:ext>
            </a:extLst>
          </p:cNvPr>
          <p:cNvSpPr/>
          <p:nvPr/>
        </p:nvSpPr>
        <p:spPr>
          <a:xfrm rot="1654040">
            <a:off x="2177665" y="5497734"/>
            <a:ext cx="918210" cy="204430"/>
          </a:xfrm>
          <a:custGeom>
            <a:avLst/>
            <a:gdLst>
              <a:gd name="connsiteX0" fmla="*/ 0 w 918210"/>
              <a:gd name="connsiteY0" fmla="*/ 158707 h 299678"/>
              <a:gd name="connsiteX1" fmla="*/ 95250 w 918210"/>
              <a:gd name="connsiteY1" fmla="*/ 158707 h 299678"/>
              <a:gd name="connsiteX2" fmla="*/ 167640 w 918210"/>
              <a:gd name="connsiteY2" fmla="*/ 10117 h 299678"/>
              <a:gd name="connsiteX3" fmla="*/ 259080 w 918210"/>
              <a:gd name="connsiteY3" fmla="*/ 299677 h 299678"/>
              <a:gd name="connsiteX4" fmla="*/ 354330 w 918210"/>
              <a:gd name="connsiteY4" fmla="*/ 6307 h 299678"/>
              <a:gd name="connsiteX5" fmla="*/ 445770 w 918210"/>
              <a:gd name="connsiteY5" fmla="*/ 299677 h 299678"/>
              <a:gd name="connsiteX6" fmla="*/ 518160 w 918210"/>
              <a:gd name="connsiteY6" fmla="*/ 2497 h 299678"/>
              <a:gd name="connsiteX7" fmla="*/ 605790 w 918210"/>
              <a:gd name="connsiteY7" fmla="*/ 299677 h 299678"/>
              <a:gd name="connsiteX8" fmla="*/ 689610 w 918210"/>
              <a:gd name="connsiteY8" fmla="*/ 2497 h 299678"/>
              <a:gd name="connsiteX9" fmla="*/ 754380 w 918210"/>
              <a:gd name="connsiteY9" fmla="*/ 158707 h 299678"/>
              <a:gd name="connsiteX10" fmla="*/ 918210 w 918210"/>
              <a:gd name="connsiteY10" fmla="*/ 185377 h 29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8210" h="299678">
                <a:moveTo>
                  <a:pt x="0" y="158707"/>
                </a:moveTo>
                <a:cubicBezTo>
                  <a:pt x="33655" y="171089"/>
                  <a:pt x="67310" y="183472"/>
                  <a:pt x="95250" y="158707"/>
                </a:cubicBezTo>
                <a:cubicBezTo>
                  <a:pt x="123190" y="133942"/>
                  <a:pt x="140335" y="-13378"/>
                  <a:pt x="167640" y="10117"/>
                </a:cubicBezTo>
                <a:cubicBezTo>
                  <a:pt x="194945" y="33612"/>
                  <a:pt x="227965" y="300312"/>
                  <a:pt x="259080" y="299677"/>
                </a:cubicBezTo>
                <a:cubicBezTo>
                  <a:pt x="290195" y="299042"/>
                  <a:pt x="323215" y="6307"/>
                  <a:pt x="354330" y="6307"/>
                </a:cubicBezTo>
                <a:cubicBezTo>
                  <a:pt x="385445" y="6307"/>
                  <a:pt x="418465" y="300312"/>
                  <a:pt x="445770" y="299677"/>
                </a:cubicBezTo>
                <a:cubicBezTo>
                  <a:pt x="473075" y="299042"/>
                  <a:pt x="491490" y="2497"/>
                  <a:pt x="518160" y="2497"/>
                </a:cubicBezTo>
                <a:cubicBezTo>
                  <a:pt x="544830" y="2497"/>
                  <a:pt x="577215" y="299677"/>
                  <a:pt x="605790" y="299677"/>
                </a:cubicBezTo>
                <a:cubicBezTo>
                  <a:pt x="634365" y="299677"/>
                  <a:pt x="664845" y="25992"/>
                  <a:pt x="689610" y="2497"/>
                </a:cubicBezTo>
                <a:cubicBezTo>
                  <a:pt x="714375" y="-20998"/>
                  <a:pt x="716280" y="128227"/>
                  <a:pt x="754380" y="158707"/>
                </a:cubicBezTo>
                <a:cubicBezTo>
                  <a:pt x="792480" y="189187"/>
                  <a:pt x="855345" y="187282"/>
                  <a:pt x="918210" y="185377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8117946-FBA1-32A2-64FA-1B2D60EEF5DD}"/>
              </a:ext>
            </a:extLst>
          </p:cNvPr>
          <p:cNvSpPr txBox="1"/>
          <p:nvPr/>
        </p:nvSpPr>
        <p:spPr>
          <a:xfrm>
            <a:off x="1284315" y="3602539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</a:t>
            </a:r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CC7249D-E21F-85BE-7D3C-A00515CD3D6E}"/>
              </a:ext>
            </a:extLst>
          </p:cNvPr>
          <p:cNvSpPr txBox="1"/>
          <p:nvPr/>
        </p:nvSpPr>
        <p:spPr>
          <a:xfrm>
            <a:off x="10396047" y="220765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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58B069E-4E52-A2B4-9015-02182CE4368B}"/>
              </a:ext>
            </a:extLst>
          </p:cNvPr>
          <p:cNvSpPr txBox="1"/>
          <p:nvPr/>
        </p:nvSpPr>
        <p:spPr>
          <a:xfrm>
            <a:off x="2805093" y="4862381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</a:t>
            </a:r>
            <a:endParaRPr lang="it-IT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FFBC2EF-E02E-B8FA-B188-2EF202960446}"/>
              </a:ext>
            </a:extLst>
          </p:cNvPr>
          <p:cNvSpPr txBox="1"/>
          <p:nvPr/>
        </p:nvSpPr>
        <p:spPr>
          <a:xfrm>
            <a:off x="11913650" y="3381848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</a:t>
            </a:r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D82DD3F-5FBB-8231-E09B-5823C638BFF4}"/>
              </a:ext>
            </a:extLst>
          </p:cNvPr>
          <p:cNvSpPr txBox="1"/>
          <p:nvPr/>
        </p:nvSpPr>
        <p:spPr>
          <a:xfrm>
            <a:off x="7366886" y="1270010"/>
            <a:ext cx="4730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Damping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effect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amplitude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synchrotron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oscillation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radiation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damping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which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would</a:t>
            </a:r>
            <a:r>
              <a:rPr kumimoji="0" lang="it-IT" alt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tend</a:t>
            </a:r>
            <a:r>
              <a:rPr kumimoji="0" lang="it-IT" alt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collapse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all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particles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the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synchronous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phase</a:t>
            </a:r>
            <a:r>
              <a:rPr kumimoji="0" lang="it-IT" altLang="it-IT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88720A0E-1515-2036-871D-39ECBB7DB42C}"/>
              </a:ext>
            </a:extLst>
          </p:cNvPr>
          <p:cNvSpPr/>
          <p:nvPr/>
        </p:nvSpPr>
        <p:spPr>
          <a:xfrm>
            <a:off x="6720769" y="1803401"/>
            <a:ext cx="542810" cy="863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3C500D78-5716-254A-020C-0F5971398F78}"/>
                  </a:ext>
                </a:extLst>
              </p:cNvPr>
              <p:cNvSpPr txBox="1"/>
              <p:nvPr/>
            </p:nvSpPr>
            <p:spPr>
              <a:xfrm>
                <a:off x="3025050" y="4257903"/>
                <a:ext cx="5961596" cy="81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𝑞𝑉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3C500D78-5716-254A-020C-0F5971398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50" y="4257903"/>
                <a:ext cx="5961596" cy="8140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 Box 28">
            <a:extLst>
              <a:ext uri="{FF2B5EF4-FFF2-40B4-BE49-F238E27FC236}">
                <a16:creationId xmlns:a16="http://schemas.microsoft.com/office/drawing/2014/main" id="{87166899-BF82-59A9-EE5F-60512F7F9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384" y="5475055"/>
            <a:ext cx="1802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Damping factor</a:t>
            </a:r>
            <a:endParaRPr lang="en-US" dirty="0"/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493979C9-2190-FFAC-02A6-78E01C606737}"/>
              </a:ext>
            </a:extLst>
          </p:cNvPr>
          <p:cNvCxnSpPr>
            <a:cxnSpLocks/>
            <a:stCxn id="40" idx="0"/>
            <a:endCxn id="20" idx="2"/>
          </p:cNvCxnSpPr>
          <p:nvPr/>
        </p:nvCxnSpPr>
        <p:spPr>
          <a:xfrm flipV="1">
            <a:off x="4846521" y="5034670"/>
            <a:ext cx="10063" cy="440385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30">
                <a:extLst>
                  <a:ext uri="{FF2B5EF4-FFF2-40B4-BE49-F238E27FC236}">
                    <a16:creationId xmlns:a16="http://schemas.microsoft.com/office/drawing/2014/main" id="{1E05A766-BA2C-D201-6BE7-DDF39BFFB9E8}"/>
                  </a:ext>
                </a:extLst>
              </p:cNvPr>
              <p:cNvSpPr txBox="1"/>
              <p:nvPr/>
            </p:nvSpPr>
            <p:spPr bwMode="auto">
              <a:xfrm>
                <a:off x="3781700" y="5791914"/>
                <a:ext cx="1859865" cy="7911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it-IT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𝑟𝑎𝑑</m:t>
                                      </m:r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𝑡𝑢𝑟𝑛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600" b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7" name="Object 30">
                <a:extLst>
                  <a:ext uri="{FF2B5EF4-FFF2-40B4-BE49-F238E27FC236}">
                    <a16:creationId xmlns:a16="http://schemas.microsoft.com/office/drawing/2014/main" id="{1E05A766-BA2C-D201-6BE7-DDF39BFFB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1700" y="5791914"/>
                <a:ext cx="1859865" cy="791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8CF8B54C-0A45-FB8D-8BA9-DD01563E91C5}"/>
              </a:ext>
            </a:extLst>
          </p:cNvPr>
          <p:cNvCxnSpPr>
            <a:cxnSpLocks/>
          </p:cNvCxnSpPr>
          <p:nvPr/>
        </p:nvCxnSpPr>
        <p:spPr>
          <a:xfrm>
            <a:off x="8000595" y="6671463"/>
            <a:ext cx="3345083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5FCEF3A-EE10-B768-709C-1077BF5ECFAA}"/>
              </a:ext>
            </a:extLst>
          </p:cNvPr>
          <p:cNvCxnSpPr>
            <a:cxnSpLocks/>
          </p:cNvCxnSpPr>
          <p:nvPr/>
        </p:nvCxnSpPr>
        <p:spPr>
          <a:xfrm flipV="1">
            <a:off x="7998182" y="5201478"/>
            <a:ext cx="0" cy="146998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EDD9E4BF-C76E-1093-AE11-149F39D2531F}"/>
              </a:ext>
            </a:extLst>
          </p:cNvPr>
          <p:cNvSpPr/>
          <p:nvPr/>
        </p:nvSpPr>
        <p:spPr>
          <a:xfrm>
            <a:off x="8000595" y="5652889"/>
            <a:ext cx="3171463" cy="1018573"/>
          </a:xfrm>
          <a:custGeom>
            <a:avLst/>
            <a:gdLst>
              <a:gd name="connsiteX0" fmla="*/ 0 w 2233914"/>
              <a:gd name="connsiteY0" fmla="*/ 0 h 856527"/>
              <a:gd name="connsiteX1" fmla="*/ 2233914 w 2233914"/>
              <a:gd name="connsiteY1" fmla="*/ 856527 h 856527"/>
              <a:gd name="connsiteX0" fmla="*/ 0 w 2233914"/>
              <a:gd name="connsiteY0" fmla="*/ 0 h 856527"/>
              <a:gd name="connsiteX1" fmla="*/ 2233914 w 2233914"/>
              <a:gd name="connsiteY1" fmla="*/ 856527 h 856527"/>
              <a:gd name="connsiteX0" fmla="*/ 0 w 2233914"/>
              <a:gd name="connsiteY0" fmla="*/ 0 h 856527"/>
              <a:gd name="connsiteX1" fmla="*/ 2233914 w 2233914"/>
              <a:gd name="connsiteY1" fmla="*/ 856527 h 856527"/>
              <a:gd name="connsiteX0" fmla="*/ 0 w 3171463"/>
              <a:gd name="connsiteY0" fmla="*/ 0 h 798654"/>
              <a:gd name="connsiteX1" fmla="*/ 3171463 w 3171463"/>
              <a:gd name="connsiteY1" fmla="*/ 798654 h 798654"/>
              <a:gd name="connsiteX0" fmla="*/ 0 w 3171463"/>
              <a:gd name="connsiteY0" fmla="*/ 0 h 798828"/>
              <a:gd name="connsiteX1" fmla="*/ 3171463 w 3171463"/>
              <a:gd name="connsiteY1" fmla="*/ 798654 h 79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1463" h="798828">
                <a:moveTo>
                  <a:pt x="0" y="0"/>
                </a:moveTo>
                <a:cubicBezTo>
                  <a:pt x="767788" y="748496"/>
                  <a:pt x="2368953" y="802512"/>
                  <a:pt x="3171463" y="79865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82240946-B671-D4EF-1EB1-50A8155F7491}"/>
              </a:ext>
            </a:extLst>
          </p:cNvPr>
          <p:cNvCxnSpPr>
            <a:cxnSpLocks/>
          </p:cNvCxnSpPr>
          <p:nvPr/>
        </p:nvCxnSpPr>
        <p:spPr>
          <a:xfrm flipH="1">
            <a:off x="8104352" y="5305650"/>
            <a:ext cx="414211" cy="34724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7B9ABBF-3F58-BDC9-6FE4-4648630E5D10}"/>
              </a:ext>
            </a:extLst>
          </p:cNvPr>
          <p:cNvSpPr txBox="1"/>
          <p:nvPr/>
        </p:nvSpPr>
        <p:spPr>
          <a:xfrm>
            <a:off x="8340308" y="4936318"/>
            <a:ext cx="15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Injected beam</a:t>
            </a:r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3A62DD2-CCF6-81AA-B740-CB280FE7CF97}"/>
              </a:ext>
            </a:extLst>
          </p:cNvPr>
          <p:cNvCxnSpPr>
            <a:cxnSpLocks/>
          </p:cNvCxnSpPr>
          <p:nvPr/>
        </p:nvCxnSpPr>
        <p:spPr>
          <a:xfrm flipH="1">
            <a:off x="10396047" y="6213719"/>
            <a:ext cx="85686" cy="36933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9F0A983-D546-AB96-1E44-A5177EB2B633}"/>
              </a:ext>
            </a:extLst>
          </p:cNvPr>
          <p:cNvSpPr txBox="1"/>
          <p:nvPr/>
        </p:nvSpPr>
        <p:spPr>
          <a:xfrm>
            <a:off x="10021338" y="5844387"/>
            <a:ext cx="94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collapse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ABAC8720-23FA-876F-E7FC-2869DB767E74}"/>
              </a:ext>
            </a:extLst>
          </p:cNvPr>
          <p:cNvSpPr txBox="1"/>
          <p:nvPr/>
        </p:nvSpPr>
        <p:spPr>
          <a:xfrm>
            <a:off x="10965956" y="6213719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210AFC22-62AD-9383-A151-4DB0BA2499E4}"/>
                  </a:ext>
                </a:extLst>
              </p:cNvPr>
              <p:cNvSpPr txBox="1"/>
              <p:nvPr/>
            </p:nvSpPr>
            <p:spPr>
              <a:xfrm>
                <a:off x="8518563" y="5554179"/>
                <a:ext cx="1776904" cy="504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210AFC22-62AD-9383-A151-4DB0BA249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563" y="5554179"/>
                <a:ext cx="1776904" cy="504305"/>
              </a:xfrm>
              <a:prstGeom prst="rect">
                <a:avLst/>
              </a:prstGeom>
              <a:blipFill>
                <a:blip r:embed="rId4"/>
                <a:stretch>
                  <a:fillRect b="-180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9C93D00-749F-0BDC-DE8A-F4DB8FCECE8D}"/>
                  </a:ext>
                </a:extLst>
              </p:cNvPr>
              <p:cNvSpPr txBox="1"/>
              <p:nvPr/>
            </p:nvSpPr>
            <p:spPr>
              <a:xfrm>
                <a:off x="7553682" y="5369513"/>
                <a:ext cx="4445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9C93D00-749F-0BDC-DE8A-F4DB8FCEC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682" y="5369513"/>
                <a:ext cx="4445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2198E139-9D7E-F962-F4C4-72C732CE9882}"/>
                  </a:ext>
                </a:extLst>
              </p:cNvPr>
              <p:cNvSpPr txBox="1"/>
              <p:nvPr/>
            </p:nvSpPr>
            <p:spPr>
              <a:xfrm>
                <a:off x="5987979" y="5791914"/>
                <a:ext cx="935424" cy="659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2198E139-9D7E-F962-F4C4-72C732CE9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979" y="5791914"/>
                <a:ext cx="935424" cy="659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28">
            <a:extLst>
              <a:ext uri="{FF2B5EF4-FFF2-40B4-BE49-F238E27FC236}">
                <a16:creationId xmlns:a16="http://schemas.microsoft.com/office/drawing/2014/main" id="{D80D66D1-1886-0ABC-8AD6-4B8BBB9FA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903" y="5449528"/>
            <a:ext cx="15995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Damping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ggetto 4">
                <a:extLst>
                  <a:ext uri="{FF2B5EF4-FFF2-40B4-BE49-F238E27FC236}">
                    <a16:creationId xmlns:a16="http://schemas.microsoft.com/office/drawing/2014/main" id="{9B2F3126-F835-8B87-A192-4E11DFEFE608}"/>
                  </a:ext>
                </a:extLst>
              </p:cNvPr>
              <p:cNvSpPr txBox="1"/>
              <p:nvPr/>
            </p:nvSpPr>
            <p:spPr bwMode="auto">
              <a:xfrm>
                <a:off x="10021338" y="4538055"/>
                <a:ext cx="2117241" cy="1070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it-IT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it-IT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it-IT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1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it-IT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𝜀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it-IT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it-IT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it-IT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it-IT" sz="16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71" name="Oggetto 4">
                <a:extLst>
                  <a:ext uri="{FF2B5EF4-FFF2-40B4-BE49-F238E27FC236}">
                    <a16:creationId xmlns:a16="http://schemas.microsoft.com/office/drawing/2014/main" id="{9B2F3126-F835-8B87-A192-4E11DFEFE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21338" y="4538055"/>
                <a:ext cx="2117241" cy="10701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448412A-752D-901E-7577-D294DF1A2B32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373198B-0961-95D2-2E30-1EDADB5430C4}"/>
              </a:ext>
            </a:extLst>
          </p:cNvPr>
          <p:cNvSpPr txBox="1"/>
          <p:nvPr/>
        </p:nvSpPr>
        <p:spPr>
          <a:xfrm>
            <a:off x="74419" y="6117465"/>
            <a:ext cx="3228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i="1" dirty="0"/>
              <a:t>NB: Damping times are of the </a:t>
            </a:r>
            <a:r>
              <a:rPr lang="it-IT" sz="1500" i="1" dirty="0" err="1"/>
              <a:t>order</a:t>
            </a:r>
            <a:r>
              <a:rPr lang="it-IT" sz="1500" i="1" dirty="0"/>
              <a:t> of 1-100 </a:t>
            </a:r>
            <a:r>
              <a:rPr lang="it-IT" sz="1500" i="1" dirty="0" err="1"/>
              <a:t>ms</a:t>
            </a:r>
            <a:endParaRPr lang="it-IT" sz="1500" i="1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5D7F2A16-2AA3-D6FA-EEC2-9238F7E9A0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C 0.00261 -0.05648 -0.02969 -0.10533 -0.07266 -0.10834 C -0.11393 -0.1125 -0.1526 -0.07477 -0.15521 -0.02014 C -0.15833 0.03032 -0.13125 0.07754 -0.09271 0.08078 C -0.05729 0.08356 -0.02383 0.05231 -0.02135 0.00532 C -0.01862 -0.03773 -0.04114 -0.07824 -0.07409 -0.08172 C -0.10417 -0.08403 -0.13281 -0.0581 -0.1345 -0.01829 C -0.13659 0.0169 -0.11862 0.05139 -0.09154 0.05301 C -0.06706 0.05555 -0.04388 0.03541 -0.04193 0.00347 C -0.04062 -0.02523 -0.05404 -0.05301 -0.07539 -0.05463 C -0.09401 -0.05648 -0.11263 -0.04121 -0.11393 -0.0169 C -0.11523 0.00416 -0.10573 0.02453 -0.0901 0.02615 C -0.07721 0.02777 -0.06367 0.01852 -0.06302 0.00185 C -0.06185 -0.01181 -0.06706 -0.02593 -0.07656 -0.02755 C -0.08437 -0.02755 -0.09219 -0.02431 -0.09336 -0.01528 C -0.09401 -0.00926 -0.09271 -0.00348 -0.0888 -0.0007 C -0.08685 2.96296E-6 -0.08568 2.96296E-6 -0.08372 -0.0007 " pathEditMode="relative" rAng="0" ptsTypes="AAAAAAAAAAAAAAAAA">
                                      <p:cBhvr>
                                        <p:cTn id="8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C -0.01822 -0.05417 -0.03567 -0.10695 -0.03645 -0.10926 C -0.03671 -0.11042 -0.00559 -0.01783 -0.00416 -0.01528 C -0.00442 -0.01436 -0.03398 -0.09746 -0.03463 -0.09954 C -0.03463 -0.10162 -0.00716 -0.02987 -0.00651 -0.03079 C -0.00572 -0.02848 -0.02981 -0.09283 -0.03033 -0.09584 C -0.03125 -0.09769 -0.01184 -0.04468 -0.01132 -0.04237 C -0.01015 -0.04028 -0.02539 -0.08241 -0.02539 -0.08195 C -0.02552 -0.08172 -0.01171 -0.04213 -0.01171 -0.04144 C -0.01119 -0.04121 -0.02447 -0.07755 -0.02526 -0.07917 C -0.02552 -0.0801 -0.01419 -0.04931 -0.01367 -0.04838 C -0.01223 -0.04769 -0.02187 -0.07431 -0.02226 -0.07547 C -0.02252 -0.0757 -0.01549 -0.05533 -0.01497 -0.05487 C -0.01484 -0.05348 -0.01927 -0.0669 -0.02018 -0.06806 " pathEditMode="relative" rAng="840000" ptsTypes="AAAAAAAAAAAAAA">
                                      <p:cBhvr>
                                        <p:cTn id="8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13" grpId="0"/>
      <p:bldP spid="15" grpId="0" animBg="1"/>
      <p:bldP spid="16" grpId="0" animBg="1"/>
      <p:bldP spid="22" grpId="0" animBg="1"/>
      <p:bldP spid="27" grpId="0" animBg="1"/>
      <p:bldP spid="28" grpId="0" animBg="1"/>
      <p:bldP spid="29" grpId="0"/>
      <p:bldP spid="30" grpId="0"/>
      <p:bldP spid="31" grpId="0"/>
      <p:bldP spid="34" grpId="0"/>
      <p:bldP spid="37" grpId="0"/>
      <p:bldP spid="38" grpId="0" animBg="1"/>
      <p:bldP spid="39" grpId="0"/>
      <p:bldP spid="40" grpId="0"/>
      <p:bldP spid="47" grpId="0"/>
      <p:bldP spid="50" grpId="0" animBg="1"/>
      <p:bldP spid="52" grpId="0"/>
      <p:bldP spid="54" grpId="0"/>
      <p:bldP spid="55" grpId="0"/>
      <p:bldP spid="57" grpId="0"/>
      <p:bldP spid="62" grpId="0"/>
      <p:bldP spid="64" grpId="0"/>
      <p:bldP spid="65" grpId="0"/>
      <p:bldP spid="7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2DCB22B4-083F-BAEC-5132-D9750E3C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94" y="26635"/>
            <a:ext cx="114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LONGITUDINAL DISTRIBUTION IN ELECTRON RINGS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B640299-4B7B-0E83-C3B7-881AF73F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9420"/>
            <a:ext cx="32084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This phenomenon cause a </a:t>
            </a:r>
            <a:r>
              <a:rPr lang="en-US" sz="1600" b="1" dirty="0"/>
              <a:t>turn-by-turn beam </a:t>
            </a:r>
            <a:r>
              <a:rPr lang="en-US" sz="1600" b="1" dirty="0">
                <a:highlight>
                  <a:srgbClr val="FFFF00"/>
                </a:highlight>
              </a:rPr>
              <a:t>energy loss </a:t>
            </a:r>
            <a:r>
              <a:rPr lang="en-US" sz="1600" dirty="0"/>
              <a:t>which has to be compensated </a:t>
            </a:r>
            <a:r>
              <a:rPr lang="en-US" sz="1600" b="1" dirty="0"/>
              <a:t>by the RF system</a:t>
            </a:r>
            <a:r>
              <a:rPr lang="en-US" sz="1600" dirty="0"/>
              <a:t>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7AC2D80-A8DC-0DCE-2300-8254796BF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876" y="1454516"/>
            <a:ext cx="43509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emission strongly depends on the particle energy, which  produces a </a:t>
            </a:r>
            <a:r>
              <a:rPr lang="en-US" sz="1600" b="1" dirty="0">
                <a:highlight>
                  <a:srgbClr val="FFFF00"/>
                </a:highlight>
              </a:rPr>
              <a:t>damping effect </a:t>
            </a:r>
            <a:r>
              <a:rPr lang="en-US" sz="1600" dirty="0"/>
              <a:t>on the synchrotron oscillation amplitude.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762D6C4-FE20-F1F7-7047-58AEEE4F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742" y="1237002"/>
            <a:ext cx="4092585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synchrotron radiation is emitted in quanta, It is a purely stochastic (Poisson) process.</a:t>
            </a:r>
          </a:p>
          <a:p>
            <a:pPr algn="just"/>
            <a:r>
              <a:rPr lang="en-US" sz="1600" dirty="0"/>
              <a:t>This</a:t>
            </a:r>
            <a:r>
              <a:rPr lang="en-US" sz="1600" b="1" dirty="0"/>
              <a:t> process </a:t>
            </a:r>
            <a:r>
              <a:rPr lang="en-US" sz="1600" dirty="0"/>
              <a:t>acts as a </a:t>
            </a:r>
            <a:r>
              <a:rPr lang="en-US" sz="1600" b="1" dirty="0"/>
              <a:t>noise excitation term </a:t>
            </a:r>
            <a:r>
              <a:rPr lang="en-US" sz="1600" dirty="0"/>
              <a:t>(long. Emittance increase). 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C80496AC-7625-2CDD-BDEA-ADD7B14D0555}"/>
              </a:ext>
            </a:extLst>
          </p:cNvPr>
          <p:cNvCxnSpPr>
            <a:cxnSpLocks/>
            <a:stCxn id="51" idx="2"/>
            <a:endCxn id="3" idx="0"/>
          </p:cNvCxnSpPr>
          <p:nvPr/>
        </p:nvCxnSpPr>
        <p:spPr>
          <a:xfrm flipH="1">
            <a:off x="1604246" y="983952"/>
            <a:ext cx="4540918" cy="54546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D94F4F8A-A6F9-405E-39D4-15D0A131C155}"/>
              </a:ext>
            </a:extLst>
          </p:cNvPr>
          <p:cNvCxnSpPr>
            <a:cxnSpLocks/>
            <a:stCxn id="51" idx="2"/>
            <a:endCxn id="4" idx="0"/>
          </p:cNvCxnSpPr>
          <p:nvPr/>
        </p:nvCxnSpPr>
        <p:spPr>
          <a:xfrm flipH="1">
            <a:off x="5584369" y="983952"/>
            <a:ext cx="560795" cy="47056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4A8AFA14-C7C7-A60A-3B05-C2CD78C488B9}"/>
              </a:ext>
            </a:extLst>
          </p:cNvPr>
          <p:cNvCxnSpPr>
            <a:cxnSpLocks/>
            <a:stCxn id="51" idx="2"/>
            <a:endCxn id="5" idx="0"/>
          </p:cNvCxnSpPr>
          <p:nvPr/>
        </p:nvCxnSpPr>
        <p:spPr>
          <a:xfrm>
            <a:off x="6145164" y="983952"/>
            <a:ext cx="3777871" cy="25305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ED0D745-EE16-49E6-9623-2D7BF1F33F19}"/>
              </a:ext>
            </a:extLst>
          </p:cNvPr>
          <p:cNvSpPr txBox="1"/>
          <p:nvPr/>
        </p:nvSpPr>
        <p:spPr>
          <a:xfrm>
            <a:off x="4100330" y="614620"/>
            <a:ext cx="408966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dirty="0"/>
              <a:t>Recap: Emission of synchrotron radiation</a:t>
            </a:r>
            <a:endParaRPr lang="en-US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82D33FC-D151-4368-8450-988BE21BBA89}"/>
              </a:ext>
            </a:extLst>
          </p:cNvPr>
          <p:cNvSpPr txBox="1"/>
          <p:nvPr/>
        </p:nvSpPr>
        <p:spPr>
          <a:xfrm>
            <a:off x="4842933" y="2610442"/>
            <a:ext cx="6112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/>
              <a:t>Radiation damping and quantum excitation </a:t>
            </a:r>
            <a:r>
              <a:rPr lang="en-US" sz="1800" dirty="0"/>
              <a:t>are two counteracting processes that lead to an equilibrium state characterized by a </a:t>
            </a:r>
            <a:r>
              <a:rPr lang="en-US" sz="1800" b="1" dirty="0"/>
              <a:t>gaussian particle distribution </a:t>
            </a:r>
            <a:r>
              <a:rPr lang="en-US" sz="1800" dirty="0"/>
              <a:t>in the longitudinal phase space.</a:t>
            </a:r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8A5E1B23-1D86-AA21-3F00-95B45E9AB22E}"/>
              </a:ext>
            </a:extLst>
          </p:cNvPr>
          <p:cNvSpPr/>
          <p:nvPr/>
        </p:nvSpPr>
        <p:spPr>
          <a:xfrm rot="16200000">
            <a:off x="7556259" y="-1866120"/>
            <a:ext cx="339940" cy="8634707"/>
          </a:xfrm>
          <a:prstGeom prst="leftBrace">
            <a:avLst>
              <a:gd name="adj1" fmla="val 8333"/>
              <a:gd name="adj2" fmla="val 4662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7F0FE34-26FF-1378-3521-DC2496AE50C0}"/>
                  </a:ext>
                </a:extLst>
              </p:cNvPr>
              <p:cNvSpPr txBox="1"/>
              <p:nvPr/>
            </p:nvSpPr>
            <p:spPr>
              <a:xfrm>
                <a:off x="4268779" y="3890401"/>
                <a:ext cx="5961596" cy="81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𝑞𝑉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E7F0FE34-26FF-1378-3521-DC2496AE5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79" y="3890401"/>
                <a:ext cx="5961596" cy="8140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28">
            <a:extLst>
              <a:ext uri="{FF2B5EF4-FFF2-40B4-BE49-F238E27FC236}">
                <a16:creationId xmlns:a16="http://schemas.microsoft.com/office/drawing/2014/main" id="{890EE1B6-0391-DFFF-5D79-5648BA21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999" y="4752390"/>
            <a:ext cx="1587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Damping term</a:t>
            </a:r>
            <a:endParaRPr lang="en-US" dirty="0"/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DF4068B8-D3C2-FAB8-95ED-7090C9EC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97" y="4590595"/>
            <a:ext cx="182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Quantum excitation term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AA556AC-4029-9F26-2968-74405D059D76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9102055" y="4377573"/>
            <a:ext cx="0" cy="21302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2717270F-1F3D-F9CB-809F-986CBC8B9F03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5873661" y="4513470"/>
            <a:ext cx="0" cy="23892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41B839D2-C226-F9D0-FDD4-FC7A4C9A6B73}"/>
                  </a:ext>
                </a:extLst>
              </p:cNvPr>
              <p:cNvSpPr txBox="1"/>
              <p:nvPr/>
            </p:nvSpPr>
            <p:spPr>
              <a:xfrm>
                <a:off x="8697581" y="5665272"/>
                <a:ext cx="2404924" cy="583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it-I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it-IT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it-IT" sz="2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sz="2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it-IT" sz="20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→≈</m:t>
                    </m:r>
                    <m:r>
                      <a:rPr lang="it-IT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𝑝𝑠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41B839D2-C226-F9D0-FDD4-FC7A4C9A6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581" y="5665272"/>
                <a:ext cx="2404924" cy="5834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9691CA9D-CBC1-4402-3E70-8DBD2729C914}"/>
                  </a:ext>
                </a:extLst>
              </p:cNvPr>
              <p:cNvSpPr txBox="1"/>
              <p:nvPr/>
            </p:nvSpPr>
            <p:spPr>
              <a:xfrm>
                <a:off x="4927397" y="5520030"/>
                <a:ext cx="3538143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it-IT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𝐺𝑒𝑉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9691CA9D-CBC1-4402-3E70-8DBD2729C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397" y="5520030"/>
                <a:ext cx="3538143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uppo 39">
            <a:extLst>
              <a:ext uri="{FF2B5EF4-FFF2-40B4-BE49-F238E27FC236}">
                <a16:creationId xmlns:a16="http://schemas.microsoft.com/office/drawing/2014/main" id="{EAA6B009-5D1E-09AB-6F00-FB87EA36AA6E}"/>
              </a:ext>
            </a:extLst>
          </p:cNvPr>
          <p:cNvGrpSpPr/>
          <p:nvPr/>
        </p:nvGrpSpPr>
        <p:grpSpPr>
          <a:xfrm>
            <a:off x="9993283" y="3614803"/>
            <a:ext cx="2308784" cy="2174789"/>
            <a:chOff x="9993283" y="3614803"/>
            <a:chExt cx="2308784" cy="2174789"/>
          </a:xfrm>
        </p:grpSpPr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E2EA1B39-E188-F9B6-146B-BC2A6FD81F38}"/>
                </a:ext>
              </a:extLst>
            </p:cNvPr>
            <p:cNvGrpSpPr/>
            <p:nvPr/>
          </p:nvGrpSpPr>
          <p:grpSpPr>
            <a:xfrm>
              <a:off x="9993283" y="3614803"/>
              <a:ext cx="2308784" cy="2174789"/>
              <a:chOff x="9935971" y="3606337"/>
              <a:chExt cx="4683754" cy="2174789"/>
            </a:xfrm>
          </p:grpSpPr>
          <p:cxnSp>
            <p:nvCxnSpPr>
              <p:cNvPr id="90" name="Connettore 2 89">
                <a:extLst>
                  <a:ext uri="{FF2B5EF4-FFF2-40B4-BE49-F238E27FC236}">
                    <a16:creationId xmlns:a16="http://schemas.microsoft.com/office/drawing/2014/main" id="{DA083D4E-9E8D-F338-30D2-0206FDE7C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4090" y="5387681"/>
                <a:ext cx="3345083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2 90">
                <a:extLst>
                  <a:ext uri="{FF2B5EF4-FFF2-40B4-BE49-F238E27FC236}">
                    <a16:creationId xmlns:a16="http://schemas.microsoft.com/office/drawing/2014/main" id="{A8B5D881-827C-4D3C-B395-370D4E116D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51677" y="3917696"/>
                <a:ext cx="0" cy="1469985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Figura a mano libera: forma 91">
                <a:extLst>
                  <a:ext uri="{FF2B5EF4-FFF2-40B4-BE49-F238E27FC236}">
                    <a16:creationId xmlns:a16="http://schemas.microsoft.com/office/drawing/2014/main" id="{2C993436-A048-0740-B7AE-F4B9E97C31C3}"/>
                  </a:ext>
                </a:extLst>
              </p:cNvPr>
              <p:cNvSpPr/>
              <p:nvPr/>
            </p:nvSpPr>
            <p:spPr>
              <a:xfrm>
                <a:off x="10654091" y="4369107"/>
                <a:ext cx="3171464" cy="829181"/>
              </a:xfrm>
              <a:custGeom>
                <a:avLst/>
                <a:gdLst>
                  <a:gd name="connsiteX0" fmla="*/ 0 w 2233914"/>
                  <a:gd name="connsiteY0" fmla="*/ 0 h 856527"/>
                  <a:gd name="connsiteX1" fmla="*/ 2233914 w 2233914"/>
                  <a:gd name="connsiteY1" fmla="*/ 856527 h 856527"/>
                  <a:gd name="connsiteX0" fmla="*/ 0 w 2233914"/>
                  <a:gd name="connsiteY0" fmla="*/ 0 h 856527"/>
                  <a:gd name="connsiteX1" fmla="*/ 2233914 w 2233914"/>
                  <a:gd name="connsiteY1" fmla="*/ 856527 h 856527"/>
                  <a:gd name="connsiteX0" fmla="*/ 0 w 2233914"/>
                  <a:gd name="connsiteY0" fmla="*/ 0 h 856527"/>
                  <a:gd name="connsiteX1" fmla="*/ 2233914 w 2233914"/>
                  <a:gd name="connsiteY1" fmla="*/ 856527 h 856527"/>
                  <a:gd name="connsiteX0" fmla="*/ 0 w 3171463"/>
                  <a:gd name="connsiteY0" fmla="*/ 0 h 798654"/>
                  <a:gd name="connsiteX1" fmla="*/ 3171463 w 3171463"/>
                  <a:gd name="connsiteY1" fmla="*/ 798654 h 798654"/>
                  <a:gd name="connsiteX0" fmla="*/ 0 w 3171463"/>
                  <a:gd name="connsiteY0" fmla="*/ 0 h 798828"/>
                  <a:gd name="connsiteX1" fmla="*/ 3171463 w 3171463"/>
                  <a:gd name="connsiteY1" fmla="*/ 798654 h 798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1463" h="798828">
                    <a:moveTo>
                      <a:pt x="0" y="0"/>
                    </a:moveTo>
                    <a:cubicBezTo>
                      <a:pt x="767788" y="748496"/>
                      <a:pt x="2368953" y="802512"/>
                      <a:pt x="3171463" y="798654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Connettore 2 92">
                <a:extLst>
                  <a:ext uri="{FF2B5EF4-FFF2-40B4-BE49-F238E27FC236}">
                    <a16:creationId xmlns:a16="http://schemas.microsoft.com/office/drawing/2014/main" id="{43968BB0-6FCE-0BFD-2308-52A360575D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57847" y="4021868"/>
                <a:ext cx="414211" cy="34724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CasellaDiTesto 93">
                <a:extLst>
                  <a:ext uri="{FF2B5EF4-FFF2-40B4-BE49-F238E27FC236}">
                    <a16:creationId xmlns:a16="http://schemas.microsoft.com/office/drawing/2014/main" id="{BA419BE1-CF8A-212E-40CE-43DE53AAC19C}"/>
                  </a:ext>
                </a:extLst>
              </p:cNvPr>
              <p:cNvSpPr txBox="1"/>
              <p:nvPr/>
            </p:nvSpPr>
            <p:spPr>
              <a:xfrm>
                <a:off x="10993803" y="3652536"/>
                <a:ext cx="3625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Injected beam</a:t>
                </a:r>
              </a:p>
            </p:txBody>
          </p:sp>
          <p:cxnSp>
            <p:nvCxnSpPr>
              <p:cNvPr id="95" name="Connettore 2 94">
                <a:extLst>
                  <a:ext uri="{FF2B5EF4-FFF2-40B4-BE49-F238E27FC236}">
                    <a16:creationId xmlns:a16="http://schemas.microsoft.com/office/drawing/2014/main" id="{37D333E8-BB6C-4B32-0DA1-6EDC86D905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68454" y="4959368"/>
                <a:ext cx="65311" cy="184666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CasellaDiTesto 96">
                <a:extLst>
                  <a:ext uri="{FF2B5EF4-FFF2-40B4-BE49-F238E27FC236}">
                    <a16:creationId xmlns:a16="http://schemas.microsoft.com/office/drawing/2014/main" id="{E703FE26-F902-2A46-D5D6-069A842AB5CB}"/>
                  </a:ext>
                </a:extLst>
              </p:cNvPr>
              <p:cNvSpPr txBox="1"/>
              <p:nvPr/>
            </p:nvSpPr>
            <p:spPr>
              <a:xfrm>
                <a:off x="13468454" y="5411794"/>
                <a:ext cx="530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CasellaDiTesto 97">
                    <a:extLst>
                      <a:ext uri="{FF2B5EF4-FFF2-40B4-BE49-F238E27FC236}">
                        <a16:creationId xmlns:a16="http://schemas.microsoft.com/office/drawing/2014/main" id="{C6DB4D9A-ADBA-1A51-AB60-8A97391600B8}"/>
                      </a:ext>
                    </a:extLst>
                  </p:cNvPr>
                  <p:cNvSpPr txBox="1"/>
                  <p:nvPr/>
                </p:nvSpPr>
                <p:spPr>
                  <a:xfrm>
                    <a:off x="11172058" y="4270397"/>
                    <a:ext cx="1776903" cy="50430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000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CasellaDiTesto 97">
                    <a:extLst>
                      <a:ext uri="{FF2B5EF4-FFF2-40B4-BE49-F238E27FC236}">
                        <a16:creationId xmlns:a16="http://schemas.microsoft.com/office/drawing/2014/main" id="{C6DB4D9A-ADBA-1A51-AB60-8A97391600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72058" y="4270397"/>
                    <a:ext cx="1776903" cy="50430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CasellaDiTesto 98">
                    <a:extLst>
                      <a:ext uri="{FF2B5EF4-FFF2-40B4-BE49-F238E27FC236}">
                        <a16:creationId xmlns:a16="http://schemas.microsoft.com/office/drawing/2014/main" id="{E0096139-5A81-A4CF-E895-6D079D0E8430}"/>
                      </a:ext>
                    </a:extLst>
                  </p:cNvPr>
                  <p:cNvSpPr txBox="1"/>
                  <p:nvPr/>
                </p:nvSpPr>
                <p:spPr>
                  <a:xfrm>
                    <a:off x="9935971" y="3606337"/>
                    <a:ext cx="444499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99" name="CasellaDiTesto 98">
                    <a:extLst>
                      <a:ext uri="{FF2B5EF4-FFF2-40B4-BE49-F238E27FC236}">
                        <a16:creationId xmlns:a16="http://schemas.microsoft.com/office/drawing/2014/main" id="{E0096139-5A81-A4CF-E895-6D079D0E84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35971" y="3606337"/>
                    <a:ext cx="444499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52778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3" name="CasellaDiTesto 102">
              <a:extLst>
                <a:ext uri="{FF2B5EF4-FFF2-40B4-BE49-F238E27FC236}">
                  <a16:creationId xmlns:a16="http://schemas.microsoft.com/office/drawing/2014/main" id="{E2CB6185-741F-CF4F-C156-1DEC3F5B6146}"/>
                </a:ext>
              </a:extLst>
            </p:cNvPr>
            <p:cNvSpPr txBox="1"/>
            <p:nvPr/>
          </p:nvSpPr>
          <p:spPr>
            <a:xfrm>
              <a:off x="11065932" y="4668145"/>
              <a:ext cx="1236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equilibrium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F78CE9-B2FF-91F1-3B8A-DB3A3F39A8F6}"/>
              </a:ext>
            </a:extLst>
          </p:cNvPr>
          <p:cNvSpPr txBox="1"/>
          <p:nvPr/>
        </p:nvSpPr>
        <p:spPr>
          <a:xfrm>
            <a:off x="6616957" y="5206754"/>
            <a:ext cx="18485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b="1" dirty="0" err="1"/>
              <a:t>Final</a:t>
            </a:r>
            <a:r>
              <a:rPr lang="it-IT" b="1" dirty="0"/>
              <a:t> </a:t>
            </a:r>
            <a:r>
              <a:rPr lang="it-IT" b="1" dirty="0" err="1"/>
              <a:t>equilibrium</a:t>
            </a:r>
            <a:r>
              <a:rPr lang="it-IT" b="1" dirty="0"/>
              <a:t> 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C6B16CF-E452-050A-F631-C87AC9E5F9FC}"/>
              </a:ext>
            </a:extLst>
          </p:cNvPr>
          <p:cNvCxnSpPr>
            <a:cxnSpLocks/>
            <a:stCxn id="18" idx="3"/>
            <a:endCxn id="15" idx="0"/>
          </p:cNvCxnSpPr>
          <p:nvPr/>
        </p:nvCxnSpPr>
        <p:spPr>
          <a:xfrm>
            <a:off x="6667322" y="4937056"/>
            <a:ext cx="873927" cy="269698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3425B3EA-1722-5F9E-9A9E-B0D836AF1E2B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7541249" y="4837422"/>
            <a:ext cx="924291" cy="369332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D8F0D6D1-CA8F-2D40-22D8-0D68C9AADCB6}"/>
              </a:ext>
            </a:extLst>
          </p:cNvPr>
          <p:cNvGrpSpPr/>
          <p:nvPr/>
        </p:nvGrpSpPr>
        <p:grpSpPr>
          <a:xfrm>
            <a:off x="84667" y="2610442"/>
            <a:ext cx="4705724" cy="3841159"/>
            <a:chOff x="84667" y="2610442"/>
            <a:chExt cx="4705724" cy="3841159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543EA8BD-4D1C-E241-8798-91190DD0B996}"/>
                </a:ext>
              </a:extLst>
            </p:cNvPr>
            <p:cNvGrpSpPr/>
            <p:nvPr/>
          </p:nvGrpSpPr>
          <p:grpSpPr>
            <a:xfrm>
              <a:off x="84667" y="2610442"/>
              <a:ext cx="4705724" cy="3841159"/>
              <a:chOff x="84667" y="2610442"/>
              <a:chExt cx="4705724" cy="3841159"/>
            </a:xfrm>
          </p:grpSpPr>
          <p:pic>
            <p:nvPicPr>
              <p:cNvPr id="32" name="Immagine 31" descr="Immagine che contiene schermata, testo, diagramma&#10;&#10;Il contenuto generato dall'IA potrebbe non essere corretto.">
                <a:extLst>
                  <a:ext uri="{FF2B5EF4-FFF2-40B4-BE49-F238E27FC236}">
                    <a16:creationId xmlns:a16="http://schemas.microsoft.com/office/drawing/2014/main" id="{B6934D5E-8F38-D19D-5CE4-59CEDC6A0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74" t="4255" r="7430" b="3014"/>
              <a:stretch>
                <a:fillRect/>
              </a:stretch>
            </p:blipFill>
            <p:spPr>
              <a:xfrm>
                <a:off x="1278466" y="3219662"/>
                <a:ext cx="2701137" cy="2176485"/>
              </a:xfrm>
              <a:prstGeom prst="rect">
                <a:avLst/>
              </a:prstGeom>
            </p:spPr>
          </p:pic>
          <p:cxnSp>
            <p:nvCxnSpPr>
              <p:cNvPr id="35" name="Connettore 2 34">
                <a:extLst>
                  <a:ext uri="{FF2B5EF4-FFF2-40B4-BE49-F238E27FC236}">
                    <a16:creationId xmlns:a16="http://schemas.microsoft.com/office/drawing/2014/main" id="{24DB8076-BE87-178B-5B72-8B59DBD20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7801" y="3081867"/>
                <a:ext cx="0" cy="2124887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>
                <a:extLst>
                  <a:ext uri="{FF2B5EF4-FFF2-40B4-BE49-F238E27FC236}">
                    <a16:creationId xmlns:a16="http://schemas.microsoft.com/office/drawing/2014/main" id="{965304C0-528C-75BC-63B0-F932AAE94B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801" y="5206754"/>
                <a:ext cx="2853266" cy="0"/>
              </a:xfrm>
              <a:prstGeom prst="straightConnector1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uppo 57">
                <a:extLst>
                  <a:ext uri="{FF2B5EF4-FFF2-40B4-BE49-F238E27FC236}">
                    <a16:creationId xmlns:a16="http://schemas.microsoft.com/office/drawing/2014/main" id="{6024627F-B620-D673-E03C-5381CECACD08}"/>
                  </a:ext>
                </a:extLst>
              </p:cNvPr>
              <p:cNvGrpSpPr/>
              <p:nvPr/>
            </p:nvGrpSpPr>
            <p:grpSpPr>
              <a:xfrm>
                <a:off x="1447801" y="5461000"/>
                <a:ext cx="2853266" cy="990601"/>
                <a:chOff x="1447801" y="5461000"/>
                <a:chExt cx="2853266" cy="990601"/>
              </a:xfrm>
            </p:grpSpPr>
            <p:cxnSp>
              <p:nvCxnSpPr>
                <p:cNvPr id="41" name="Connettore 2 40">
                  <a:extLst>
                    <a:ext uri="{FF2B5EF4-FFF2-40B4-BE49-F238E27FC236}">
                      <a16:creationId xmlns:a16="http://schemas.microsoft.com/office/drawing/2014/main" id="{21DCE11E-8CC9-E553-42A4-4DE17DAEAF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7801" y="6442887"/>
                  <a:ext cx="2853266" cy="0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igura a mano libera: forma 41">
                  <a:extLst>
                    <a:ext uri="{FF2B5EF4-FFF2-40B4-BE49-F238E27FC236}">
                      <a16:creationId xmlns:a16="http://schemas.microsoft.com/office/drawing/2014/main" id="{86587974-4174-72B7-89F9-D28EF21FCCD1}"/>
                    </a:ext>
                  </a:extLst>
                </p:cNvPr>
                <p:cNvSpPr/>
                <p:nvPr/>
              </p:nvSpPr>
              <p:spPr>
                <a:xfrm>
                  <a:off x="1744133" y="5604926"/>
                  <a:ext cx="1820334" cy="846675"/>
                </a:xfrm>
                <a:custGeom>
                  <a:avLst/>
                  <a:gdLst>
                    <a:gd name="connsiteX0" fmla="*/ 0 w 1820334"/>
                    <a:gd name="connsiteY0" fmla="*/ 846680 h 863613"/>
                    <a:gd name="connsiteX1" fmla="*/ 897467 w 1820334"/>
                    <a:gd name="connsiteY1" fmla="*/ 13 h 863613"/>
                    <a:gd name="connsiteX2" fmla="*/ 1820334 w 1820334"/>
                    <a:gd name="connsiteY2" fmla="*/ 863613 h 863613"/>
                    <a:gd name="connsiteX0" fmla="*/ 0 w 1820334"/>
                    <a:gd name="connsiteY0" fmla="*/ 846680 h 863696"/>
                    <a:gd name="connsiteX1" fmla="*/ 897467 w 1820334"/>
                    <a:gd name="connsiteY1" fmla="*/ 13 h 863696"/>
                    <a:gd name="connsiteX2" fmla="*/ 1820334 w 1820334"/>
                    <a:gd name="connsiteY2" fmla="*/ 863613 h 863696"/>
                    <a:gd name="connsiteX0" fmla="*/ 0 w 1820334"/>
                    <a:gd name="connsiteY0" fmla="*/ 846675 h 863691"/>
                    <a:gd name="connsiteX1" fmla="*/ 897467 w 1820334"/>
                    <a:gd name="connsiteY1" fmla="*/ 8 h 863691"/>
                    <a:gd name="connsiteX2" fmla="*/ 1820334 w 1820334"/>
                    <a:gd name="connsiteY2" fmla="*/ 863608 h 863691"/>
                    <a:gd name="connsiteX0" fmla="*/ 0 w 1820334"/>
                    <a:gd name="connsiteY0" fmla="*/ 846675 h 846675"/>
                    <a:gd name="connsiteX1" fmla="*/ 897467 w 1820334"/>
                    <a:gd name="connsiteY1" fmla="*/ 8 h 846675"/>
                    <a:gd name="connsiteX2" fmla="*/ 1820334 w 1820334"/>
                    <a:gd name="connsiteY2" fmla="*/ 829741 h 84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20334" h="846675">
                      <a:moveTo>
                        <a:pt x="0" y="846675"/>
                      </a:moveTo>
                      <a:cubicBezTo>
                        <a:pt x="551039" y="845263"/>
                        <a:pt x="594078" y="-2814"/>
                        <a:pt x="897467" y="8"/>
                      </a:cubicBezTo>
                      <a:cubicBezTo>
                        <a:pt x="1200856" y="2830"/>
                        <a:pt x="1256595" y="839618"/>
                        <a:pt x="1820334" y="82974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47" name="Connettore 2 46">
                  <a:extLst>
                    <a:ext uri="{FF2B5EF4-FFF2-40B4-BE49-F238E27FC236}">
                      <a16:creationId xmlns:a16="http://schemas.microsoft.com/office/drawing/2014/main" id="{6C7B4EC8-F1B9-CE4B-DD7E-F2D6BA9DD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47801" y="5461000"/>
                  <a:ext cx="0" cy="981887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ttore 2 49">
                  <a:extLst>
                    <a:ext uri="{FF2B5EF4-FFF2-40B4-BE49-F238E27FC236}">
                      <a16:creationId xmlns:a16="http://schemas.microsoft.com/office/drawing/2014/main" id="{3855C750-64C1-DE3F-AAF4-46408BF4BD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7531" y="6053420"/>
                  <a:ext cx="72813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19C23989-41C4-628C-D356-E6DF6BCA0F0E}"/>
                  </a:ext>
                </a:extLst>
              </p:cNvPr>
              <p:cNvSpPr txBox="1"/>
              <p:nvPr/>
            </p:nvSpPr>
            <p:spPr>
              <a:xfrm>
                <a:off x="4100330" y="4837422"/>
                <a:ext cx="690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ym typeface="Symbol" panose="05050102010706020507" pitchFamily="18" charset="2"/>
                  </a:rPr>
                  <a:t> (</a:t>
                </a:r>
                <a:r>
                  <a:rPr lang="it-IT" dirty="0" err="1">
                    <a:sym typeface="Symbol" panose="05050102010706020507" pitchFamily="18" charset="2"/>
                  </a:rPr>
                  <a:t>ps</a:t>
                </a:r>
                <a:r>
                  <a:rPr lang="it-IT" dirty="0">
                    <a:sym typeface="Symbol" panose="05050102010706020507" pitchFamily="18" charset="2"/>
                  </a:rPr>
                  <a:t>)</a:t>
                </a:r>
                <a:endParaRPr lang="it-IT" dirty="0"/>
              </a:p>
            </p:txBody>
          </p:sp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8B64808B-9979-DBB4-1A8C-1D60455CF693}"/>
                  </a:ext>
                </a:extLst>
              </p:cNvPr>
              <p:cNvSpPr txBox="1"/>
              <p:nvPr/>
            </p:nvSpPr>
            <p:spPr>
              <a:xfrm>
                <a:off x="1135638" y="2788489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ym typeface="Symbol" panose="05050102010706020507" pitchFamily="18" charset="2"/>
                  </a:rPr>
                  <a:t>/E(%)</a:t>
                </a:r>
                <a:endParaRPr lang="it-IT" dirty="0"/>
              </a:p>
            </p:txBody>
          </p:sp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D5D2315D-D276-AABA-5FC8-8142E07CA5A9}"/>
                  </a:ext>
                </a:extLst>
              </p:cNvPr>
              <p:cNvSpPr txBox="1"/>
              <p:nvPr/>
            </p:nvSpPr>
            <p:spPr>
              <a:xfrm>
                <a:off x="3907699" y="6053174"/>
                <a:ext cx="690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ym typeface="Symbol" panose="05050102010706020507" pitchFamily="18" charset="2"/>
                  </a:rPr>
                  <a:t> (</a:t>
                </a:r>
                <a:r>
                  <a:rPr lang="it-IT" dirty="0" err="1">
                    <a:sym typeface="Symbol" panose="05050102010706020507" pitchFamily="18" charset="2"/>
                  </a:rPr>
                  <a:t>ps</a:t>
                </a:r>
                <a:r>
                  <a:rPr lang="it-IT" dirty="0">
                    <a:sym typeface="Symbol" panose="05050102010706020507" pitchFamily="18" charset="2"/>
                  </a:rPr>
                  <a:t>)</a:t>
                </a:r>
                <a:endParaRPr lang="it-IT" dirty="0"/>
              </a:p>
            </p:txBody>
          </p:sp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57B4E4C7-0814-7AB5-2413-3A4B6DCFBC35}"/>
                  </a:ext>
                </a:extLst>
              </p:cNvPr>
              <p:cNvSpPr txBox="1"/>
              <p:nvPr/>
            </p:nvSpPr>
            <p:spPr>
              <a:xfrm>
                <a:off x="1168400" y="546100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</a:t>
                </a:r>
              </a:p>
            </p:txBody>
          </p:sp>
          <p:grpSp>
            <p:nvGrpSpPr>
              <p:cNvPr id="59" name="Gruppo 58">
                <a:extLst>
                  <a:ext uri="{FF2B5EF4-FFF2-40B4-BE49-F238E27FC236}">
                    <a16:creationId xmlns:a16="http://schemas.microsoft.com/office/drawing/2014/main" id="{F811EEA6-4CC8-02CC-FA00-6A80BA00555B}"/>
                  </a:ext>
                </a:extLst>
              </p:cNvPr>
              <p:cNvGrpSpPr/>
              <p:nvPr/>
            </p:nvGrpSpPr>
            <p:grpSpPr>
              <a:xfrm rot="16200000">
                <a:off x="-846665" y="3615266"/>
                <a:ext cx="2853266" cy="990601"/>
                <a:chOff x="1447801" y="5461000"/>
                <a:chExt cx="2853266" cy="990601"/>
              </a:xfrm>
            </p:grpSpPr>
            <p:cxnSp>
              <p:nvCxnSpPr>
                <p:cNvPr id="60" name="Connettore 2 59">
                  <a:extLst>
                    <a:ext uri="{FF2B5EF4-FFF2-40B4-BE49-F238E27FC236}">
                      <a16:creationId xmlns:a16="http://schemas.microsoft.com/office/drawing/2014/main" id="{33222070-E4E8-35C3-20F9-A6F1B7468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47801" y="6442887"/>
                  <a:ext cx="2853266" cy="0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Figura a mano libera: forma 60">
                  <a:extLst>
                    <a:ext uri="{FF2B5EF4-FFF2-40B4-BE49-F238E27FC236}">
                      <a16:creationId xmlns:a16="http://schemas.microsoft.com/office/drawing/2014/main" id="{546B85E8-1E4E-76F7-986A-9ED7D9CC45C9}"/>
                    </a:ext>
                  </a:extLst>
                </p:cNvPr>
                <p:cNvSpPr/>
                <p:nvPr/>
              </p:nvSpPr>
              <p:spPr>
                <a:xfrm>
                  <a:off x="1744133" y="5604926"/>
                  <a:ext cx="1820334" cy="846675"/>
                </a:xfrm>
                <a:custGeom>
                  <a:avLst/>
                  <a:gdLst>
                    <a:gd name="connsiteX0" fmla="*/ 0 w 1820334"/>
                    <a:gd name="connsiteY0" fmla="*/ 846680 h 863613"/>
                    <a:gd name="connsiteX1" fmla="*/ 897467 w 1820334"/>
                    <a:gd name="connsiteY1" fmla="*/ 13 h 863613"/>
                    <a:gd name="connsiteX2" fmla="*/ 1820334 w 1820334"/>
                    <a:gd name="connsiteY2" fmla="*/ 863613 h 863613"/>
                    <a:gd name="connsiteX0" fmla="*/ 0 w 1820334"/>
                    <a:gd name="connsiteY0" fmla="*/ 846680 h 863696"/>
                    <a:gd name="connsiteX1" fmla="*/ 897467 w 1820334"/>
                    <a:gd name="connsiteY1" fmla="*/ 13 h 863696"/>
                    <a:gd name="connsiteX2" fmla="*/ 1820334 w 1820334"/>
                    <a:gd name="connsiteY2" fmla="*/ 863613 h 863696"/>
                    <a:gd name="connsiteX0" fmla="*/ 0 w 1820334"/>
                    <a:gd name="connsiteY0" fmla="*/ 846675 h 863691"/>
                    <a:gd name="connsiteX1" fmla="*/ 897467 w 1820334"/>
                    <a:gd name="connsiteY1" fmla="*/ 8 h 863691"/>
                    <a:gd name="connsiteX2" fmla="*/ 1820334 w 1820334"/>
                    <a:gd name="connsiteY2" fmla="*/ 863608 h 863691"/>
                    <a:gd name="connsiteX0" fmla="*/ 0 w 1820334"/>
                    <a:gd name="connsiteY0" fmla="*/ 846675 h 846675"/>
                    <a:gd name="connsiteX1" fmla="*/ 897467 w 1820334"/>
                    <a:gd name="connsiteY1" fmla="*/ 8 h 846675"/>
                    <a:gd name="connsiteX2" fmla="*/ 1820334 w 1820334"/>
                    <a:gd name="connsiteY2" fmla="*/ 829741 h 84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20334" h="846675">
                      <a:moveTo>
                        <a:pt x="0" y="846675"/>
                      </a:moveTo>
                      <a:cubicBezTo>
                        <a:pt x="551039" y="845263"/>
                        <a:pt x="594078" y="-2814"/>
                        <a:pt x="897467" y="8"/>
                      </a:cubicBezTo>
                      <a:cubicBezTo>
                        <a:pt x="1200856" y="2830"/>
                        <a:pt x="1256595" y="839618"/>
                        <a:pt x="1820334" y="82974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62" name="Connettore 2 61">
                  <a:extLst>
                    <a:ext uri="{FF2B5EF4-FFF2-40B4-BE49-F238E27FC236}">
                      <a16:creationId xmlns:a16="http://schemas.microsoft.com/office/drawing/2014/main" id="{2641B797-F8BB-F0D0-8D2C-0DDC8D5F04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47801" y="5461000"/>
                  <a:ext cx="0" cy="981887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2 63">
                  <a:extLst>
                    <a:ext uri="{FF2B5EF4-FFF2-40B4-BE49-F238E27FC236}">
                      <a16:creationId xmlns:a16="http://schemas.microsoft.com/office/drawing/2014/main" id="{DFF4FC8D-260C-D286-181A-3B6CFB61A5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77531" y="6053420"/>
                  <a:ext cx="72813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75BA24DE-5390-9CED-3B67-4C2C25C8A37D}"/>
                  </a:ext>
                </a:extLst>
              </p:cNvPr>
              <p:cNvSpPr txBox="1"/>
              <p:nvPr/>
            </p:nvSpPr>
            <p:spPr>
              <a:xfrm>
                <a:off x="280184" y="2610442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ym typeface="Symbol" panose="05050102010706020507" pitchFamily="18" charset="2"/>
                  </a:rPr>
                  <a:t>/E(%)</a:t>
                </a:r>
                <a:endParaRPr lang="it-IT" dirty="0"/>
              </a:p>
            </p:txBody>
          </p:sp>
          <p:sp>
            <p:nvSpPr>
              <p:cNvPr id="67" name="CasellaDiTesto 66">
                <a:extLst>
                  <a:ext uri="{FF2B5EF4-FFF2-40B4-BE49-F238E27FC236}">
                    <a16:creationId xmlns:a16="http://schemas.microsoft.com/office/drawing/2014/main" id="{6C9358FA-9CF0-2D3B-0503-FF50CF35579B}"/>
                  </a:ext>
                </a:extLst>
              </p:cNvPr>
              <p:cNvSpPr txBox="1"/>
              <p:nvPr/>
            </p:nvSpPr>
            <p:spPr>
              <a:xfrm>
                <a:off x="126937" y="5491665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E890588E-A782-61C1-F1F4-23E57AE91B4F}"/>
                    </a:ext>
                  </a:extLst>
                </p:cNvPr>
                <p:cNvSpPr txBox="1"/>
                <p:nvPr/>
              </p:nvSpPr>
              <p:spPr>
                <a:xfrm>
                  <a:off x="677088" y="4144138"/>
                  <a:ext cx="3500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it-IT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E890588E-A782-61C1-F1F4-23E57AE91B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088" y="4144138"/>
                  <a:ext cx="35004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168C6A3A-170F-3C2D-9A4A-8EB843761559}"/>
                    </a:ext>
                  </a:extLst>
                </p:cNvPr>
                <p:cNvSpPr txBox="1"/>
                <p:nvPr/>
              </p:nvSpPr>
              <p:spPr>
                <a:xfrm>
                  <a:off x="2331769" y="6064099"/>
                  <a:ext cx="6738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168C6A3A-170F-3C2D-9A4A-8EB843761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769" y="6064099"/>
                  <a:ext cx="67389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5E32E67-E4D0-43FB-16DA-AA23EF18C097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8FECC2A5-2F81-3A16-B715-3A895F4006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A6F0C2F-B86C-521F-57AC-365BBB89F458}"/>
                  </a:ext>
                </a:extLst>
              </p:cNvPr>
              <p:cNvSpPr txBox="1"/>
              <p:nvPr/>
            </p:nvSpPr>
            <p:spPr>
              <a:xfrm>
                <a:off x="9762644" y="4975726"/>
                <a:ext cx="58412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it-IT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1A6F0C2F-B86C-521F-57AC-365BBB89F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644" y="4975726"/>
                <a:ext cx="584127" cy="390748"/>
              </a:xfrm>
              <a:prstGeom prst="rect">
                <a:avLst/>
              </a:prstGeom>
              <a:blipFill>
                <a:blip r:embed="rId12"/>
                <a:stretch>
                  <a:fillRect r="-4167" b="-3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897FA73-A534-9D52-E350-53EBDA24CC64}"/>
              </a:ext>
            </a:extLst>
          </p:cNvPr>
          <p:cNvCxnSpPr>
            <a:cxnSpLocks/>
          </p:cNvCxnSpPr>
          <p:nvPr/>
        </p:nvCxnSpPr>
        <p:spPr>
          <a:xfrm flipH="1">
            <a:off x="10347269" y="5215904"/>
            <a:ext cx="1563324" cy="18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10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14" grpId="0"/>
      <p:bldP spid="16" grpId="0" animBg="1"/>
      <p:bldP spid="17" grpId="0"/>
      <p:bldP spid="18" grpId="0"/>
      <p:bldP spid="19" grpId="0"/>
      <p:bldP spid="68" grpId="0"/>
      <p:bldP spid="69" grpId="0"/>
      <p:bldP spid="1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86060" y="-18541"/>
            <a:ext cx="800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SYNCHRONOUS OSCILLATIONS IN LINACS</a:t>
            </a:r>
          </a:p>
        </p:txBody>
      </p:sp>
      <p:sp>
        <p:nvSpPr>
          <p:cNvPr id="4" name="Memoria ad accesso diretto 3"/>
          <p:cNvSpPr/>
          <p:nvPr/>
        </p:nvSpPr>
        <p:spPr>
          <a:xfrm>
            <a:off x="9046978" y="1006373"/>
            <a:ext cx="456839" cy="307070"/>
          </a:xfrm>
          <a:prstGeom prst="flowChartMagneticDru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moria ad accesso diretto 4"/>
          <p:cNvSpPr/>
          <p:nvPr/>
        </p:nvSpPr>
        <p:spPr>
          <a:xfrm>
            <a:off x="9685676" y="1006373"/>
            <a:ext cx="501036" cy="307070"/>
          </a:xfrm>
          <a:prstGeom prst="flowChartMagneticDru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moria ad accesso diretto 5"/>
          <p:cNvSpPr/>
          <p:nvPr/>
        </p:nvSpPr>
        <p:spPr>
          <a:xfrm>
            <a:off x="10378449" y="1006373"/>
            <a:ext cx="540568" cy="307070"/>
          </a:xfrm>
          <a:prstGeom prst="flowChartMagneticDru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moria ad accesso diretto 6"/>
          <p:cNvSpPr/>
          <p:nvPr/>
        </p:nvSpPr>
        <p:spPr>
          <a:xfrm>
            <a:off x="11131301" y="1004828"/>
            <a:ext cx="625512" cy="307070"/>
          </a:xfrm>
          <a:prstGeom prst="flowChartMagneticDru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moria ad accesso diretto 7"/>
          <p:cNvSpPr/>
          <p:nvPr/>
        </p:nvSpPr>
        <p:spPr>
          <a:xfrm>
            <a:off x="8495038" y="998486"/>
            <a:ext cx="349311" cy="307070"/>
          </a:xfrm>
          <a:prstGeom prst="flowChartMagneticDru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uppo 8"/>
          <p:cNvGrpSpPr/>
          <p:nvPr/>
        </p:nvGrpSpPr>
        <p:grpSpPr>
          <a:xfrm>
            <a:off x="8817540" y="998487"/>
            <a:ext cx="2351447" cy="314957"/>
            <a:chOff x="4606536" y="2496038"/>
            <a:chExt cx="3578807" cy="478322"/>
          </a:xfrm>
        </p:grpSpPr>
        <p:cxnSp>
          <p:nvCxnSpPr>
            <p:cNvPr id="10" name="Connettore 2 9"/>
            <p:cNvCxnSpPr/>
            <p:nvPr/>
          </p:nvCxnSpPr>
          <p:spPr>
            <a:xfrm>
              <a:off x="5598623" y="2508016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/>
            <p:cNvCxnSpPr/>
            <p:nvPr/>
          </p:nvCxnSpPr>
          <p:spPr>
            <a:xfrm>
              <a:off x="5607767" y="2974360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6635499" y="2508016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/>
            <p:nvPr/>
          </p:nvCxnSpPr>
          <p:spPr>
            <a:xfrm>
              <a:off x="6644643" y="2974360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/>
            <p:cNvCxnSpPr/>
            <p:nvPr/>
          </p:nvCxnSpPr>
          <p:spPr>
            <a:xfrm>
              <a:off x="7795756" y="2508016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>
              <a:off x="7804900" y="2974360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/>
            <p:nvPr/>
          </p:nvCxnSpPr>
          <p:spPr>
            <a:xfrm>
              <a:off x="4606536" y="2496038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4615680" y="2962382"/>
              <a:ext cx="380443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ttore 1 40"/>
          <p:cNvCxnSpPr/>
          <p:nvPr/>
        </p:nvCxnSpPr>
        <p:spPr>
          <a:xfrm>
            <a:off x="8537646" y="769229"/>
            <a:ext cx="3114170" cy="75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/>
          <p:cNvSpPr/>
          <p:nvPr/>
        </p:nvSpPr>
        <p:spPr>
          <a:xfrm rot="10800000">
            <a:off x="8415614" y="770484"/>
            <a:ext cx="254078" cy="772692"/>
          </a:xfrm>
          <a:prstGeom prst="arc">
            <a:avLst>
              <a:gd name="adj1" fmla="val 16110145"/>
              <a:gd name="adj2" fmla="val 544022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ttore 1 42"/>
          <p:cNvCxnSpPr/>
          <p:nvPr/>
        </p:nvCxnSpPr>
        <p:spPr>
          <a:xfrm>
            <a:off x="8542652" y="1543176"/>
            <a:ext cx="3114170" cy="75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o 43"/>
          <p:cNvSpPr/>
          <p:nvPr/>
        </p:nvSpPr>
        <p:spPr>
          <a:xfrm rot="10800000">
            <a:off x="11479105" y="778009"/>
            <a:ext cx="334797" cy="772692"/>
          </a:xfrm>
          <a:prstGeom prst="arc">
            <a:avLst>
              <a:gd name="adj1" fmla="val 16110145"/>
              <a:gd name="adj2" fmla="val 1608436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ttore 1 44"/>
          <p:cNvCxnSpPr>
            <a:stCxn id="8" idx="2"/>
          </p:cNvCxnSpPr>
          <p:nvPr/>
        </p:nvCxnSpPr>
        <p:spPr>
          <a:xfrm flipH="1">
            <a:off x="8669693" y="1305554"/>
            <a:ext cx="1" cy="237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H="1">
            <a:off x="9269326" y="1313081"/>
            <a:ext cx="1" cy="237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flipH="1">
            <a:off x="9936194" y="1309317"/>
            <a:ext cx="1" cy="237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H="1">
            <a:off x="10648733" y="1305554"/>
            <a:ext cx="1" cy="237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 flipH="1">
            <a:off x="11444058" y="1309319"/>
            <a:ext cx="1" cy="237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-1" y="580627"/>
            <a:ext cx="8078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>
                <a:sym typeface="Symbol"/>
              </a:rPr>
              <a:t>Also in LINACs we have longitudinal oscillations around the synchronous phase. In this case </a:t>
            </a:r>
            <a:r>
              <a:rPr lang="en-US" sz="1600" dirty="0"/>
              <a:t>we consider a </a:t>
            </a:r>
            <a:r>
              <a:rPr lang="en-US" sz="1600" b="1" dirty="0"/>
              <a:t>SW linac structure </a:t>
            </a:r>
            <a:r>
              <a:rPr lang="en-US" sz="1600" dirty="0"/>
              <a:t>made by accelerating </a:t>
            </a:r>
            <a:r>
              <a:rPr lang="en-US" sz="1600" b="1" dirty="0"/>
              <a:t>gaps</a:t>
            </a:r>
            <a:r>
              <a:rPr lang="en-US" sz="1600" dirty="0"/>
              <a:t> or </a:t>
            </a:r>
            <a:r>
              <a:rPr lang="en-US" sz="1600" b="1" dirty="0"/>
              <a:t>cavities</a:t>
            </a:r>
            <a:r>
              <a:rPr lang="en-US" sz="1600" dirty="0"/>
              <a:t>.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In </a:t>
            </a:r>
            <a:r>
              <a:rPr lang="en-US" sz="1600" b="1" dirty="0"/>
              <a:t>each gap we have an accelerating field </a:t>
            </a:r>
            <a:r>
              <a:rPr lang="en-US" sz="1600" dirty="0"/>
              <a:t>oscillating in time with an integrated accelerating voltage (V</a:t>
            </a:r>
            <a:r>
              <a:rPr lang="en-US" sz="1600" baseline="-25000" dirty="0"/>
              <a:t>acc</a:t>
            </a:r>
            <a:r>
              <a:rPr lang="en-US" sz="1600" dirty="0"/>
              <a:t>) still oscillating in time that can be expressed as:</a:t>
            </a:r>
          </a:p>
        </p:txBody>
      </p:sp>
      <p:cxnSp>
        <p:nvCxnSpPr>
          <p:cNvPr id="57" name="Connettore 2 56"/>
          <p:cNvCxnSpPr/>
          <p:nvPr/>
        </p:nvCxnSpPr>
        <p:spPr>
          <a:xfrm flipH="1" flipV="1">
            <a:off x="9350750" y="3142874"/>
            <a:ext cx="11913" cy="27991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>
            <a:off x="7248986" y="4692326"/>
            <a:ext cx="46479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igura a mano libera 61"/>
          <p:cNvSpPr/>
          <p:nvPr/>
        </p:nvSpPr>
        <p:spPr>
          <a:xfrm>
            <a:off x="7192378" y="3631995"/>
            <a:ext cx="4350865" cy="2190654"/>
          </a:xfrm>
          <a:custGeom>
            <a:avLst/>
            <a:gdLst>
              <a:gd name="connsiteX0" fmla="*/ 0 w 2880360"/>
              <a:gd name="connsiteY0" fmla="*/ 3810 h 1451610"/>
              <a:gd name="connsiteX1" fmla="*/ 727710 w 2880360"/>
              <a:gd name="connsiteY1" fmla="*/ 1443990 h 1451610"/>
              <a:gd name="connsiteX2" fmla="*/ 1443990 w 2880360"/>
              <a:gd name="connsiteY2" fmla="*/ 3810 h 1451610"/>
              <a:gd name="connsiteX3" fmla="*/ 2164080 w 2880360"/>
              <a:gd name="connsiteY3" fmla="*/ 1451610 h 1451610"/>
              <a:gd name="connsiteX4" fmla="*/ 2880360 w 2880360"/>
              <a:gd name="connsiteY4" fmla="*/ 0 h 1451610"/>
              <a:gd name="connsiteX0" fmla="*/ 0 w 2880360"/>
              <a:gd name="connsiteY0" fmla="*/ 3810 h 1451610"/>
              <a:gd name="connsiteX1" fmla="*/ 727710 w 2880360"/>
              <a:gd name="connsiteY1" fmla="*/ 1443990 h 1451610"/>
              <a:gd name="connsiteX2" fmla="*/ 1443990 w 2880360"/>
              <a:gd name="connsiteY2" fmla="*/ 3810 h 1451610"/>
              <a:gd name="connsiteX3" fmla="*/ 2164080 w 2880360"/>
              <a:gd name="connsiteY3" fmla="*/ 1451610 h 1451610"/>
              <a:gd name="connsiteX4" fmla="*/ 2880360 w 2880360"/>
              <a:gd name="connsiteY4" fmla="*/ 0 h 1451610"/>
              <a:gd name="connsiteX0" fmla="*/ 0 w 2880360"/>
              <a:gd name="connsiteY0" fmla="*/ 3810 h 1451610"/>
              <a:gd name="connsiteX1" fmla="*/ 727710 w 2880360"/>
              <a:gd name="connsiteY1" fmla="*/ 1443990 h 1451610"/>
              <a:gd name="connsiteX2" fmla="*/ 1443990 w 2880360"/>
              <a:gd name="connsiteY2" fmla="*/ 3810 h 1451610"/>
              <a:gd name="connsiteX3" fmla="*/ 2164080 w 2880360"/>
              <a:gd name="connsiteY3" fmla="*/ 1451610 h 1451610"/>
              <a:gd name="connsiteX4" fmla="*/ 2880360 w 2880360"/>
              <a:gd name="connsiteY4" fmla="*/ 0 h 1451610"/>
              <a:gd name="connsiteX0" fmla="*/ 0 w 2880360"/>
              <a:gd name="connsiteY0" fmla="*/ 3810 h 1451610"/>
              <a:gd name="connsiteX1" fmla="*/ 727710 w 2880360"/>
              <a:gd name="connsiteY1" fmla="*/ 1443990 h 1451610"/>
              <a:gd name="connsiteX2" fmla="*/ 1443990 w 2880360"/>
              <a:gd name="connsiteY2" fmla="*/ 3810 h 1451610"/>
              <a:gd name="connsiteX3" fmla="*/ 2164080 w 2880360"/>
              <a:gd name="connsiteY3" fmla="*/ 1451610 h 1451610"/>
              <a:gd name="connsiteX4" fmla="*/ 2880360 w 2880360"/>
              <a:gd name="connsiteY4" fmla="*/ 0 h 1451610"/>
              <a:gd name="connsiteX0" fmla="*/ 0 w 2880360"/>
              <a:gd name="connsiteY0" fmla="*/ 3810 h 1451610"/>
              <a:gd name="connsiteX1" fmla="*/ 727710 w 2880360"/>
              <a:gd name="connsiteY1" fmla="*/ 1443990 h 1451610"/>
              <a:gd name="connsiteX2" fmla="*/ 1443990 w 2880360"/>
              <a:gd name="connsiteY2" fmla="*/ 3810 h 1451610"/>
              <a:gd name="connsiteX3" fmla="*/ 2164080 w 2880360"/>
              <a:gd name="connsiteY3" fmla="*/ 1451610 h 1451610"/>
              <a:gd name="connsiteX4" fmla="*/ 2880360 w 2880360"/>
              <a:gd name="connsiteY4" fmla="*/ 0 h 1451610"/>
              <a:gd name="connsiteX0" fmla="*/ 0 w 2880360"/>
              <a:gd name="connsiteY0" fmla="*/ 3810 h 1451610"/>
              <a:gd name="connsiteX1" fmla="*/ 727710 w 2880360"/>
              <a:gd name="connsiteY1" fmla="*/ 1443990 h 1451610"/>
              <a:gd name="connsiteX2" fmla="*/ 1443990 w 2880360"/>
              <a:gd name="connsiteY2" fmla="*/ 3810 h 1451610"/>
              <a:gd name="connsiteX3" fmla="*/ 2164080 w 2880360"/>
              <a:gd name="connsiteY3" fmla="*/ 1451610 h 1451610"/>
              <a:gd name="connsiteX4" fmla="*/ 2880360 w 2880360"/>
              <a:gd name="connsiteY4" fmla="*/ 0 h 1451610"/>
              <a:gd name="connsiteX0" fmla="*/ 0 w 2880360"/>
              <a:gd name="connsiteY0" fmla="*/ 3810 h 1451610"/>
              <a:gd name="connsiteX1" fmla="*/ 727710 w 2880360"/>
              <a:gd name="connsiteY1" fmla="*/ 1443990 h 1451610"/>
              <a:gd name="connsiteX2" fmla="*/ 1443990 w 2880360"/>
              <a:gd name="connsiteY2" fmla="*/ 3810 h 1451610"/>
              <a:gd name="connsiteX3" fmla="*/ 2164080 w 2880360"/>
              <a:gd name="connsiteY3" fmla="*/ 1451610 h 1451610"/>
              <a:gd name="connsiteX4" fmla="*/ 2880360 w 2880360"/>
              <a:gd name="connsiteY4" fmla="*/ 0 h 14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1451610">
                <a:moveTo>
                  <a:pt x="0" y="3810"/>
                </a:moveTo>
                <a:cubicBezTo>
                  <a:pt x="296862" y="7620"/>
                  <a:pt x="445135" y="1443990"/>
                  <a:pt x="727710" y="1443990"/>
                </a:cubicBezTo>
                <a:cubicBezTo>
                  <a:pt x="1010285" y="1443990"/>
                  <a:pt x="1170305" y="6350"/>
                  <a:pt x="1443990" y="3810"/>
                </a:cubicBezTo>
                <a:cubicBezTo>
                  <a:pt x="1717675" y="1270"/>
                  <a:pt x="1871345" y="1452245"/>
                  <a:pt x="2164080" y="1451610"/>
                </a:cubicBezTo>
                <a:cubicBezTo>
                  <a:pt x="2456815" y="1450975"/>
                  <a:pt x="2596197" y="1587"/>
                  <a:pt x="2880360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onnettore 2 63"/>
          <p:cNvCxnSpPr/>
          <p:nvPr/>
        </p:nvCxnSpPr>
        <p:spPr>
          <a:xfrm>
            <a:off x="7192377" y="6312490"/>
            <a:ext cx="2166814" cy="0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>
            <a:stCxn id="62" idx="0"/>
          </p:cNvCxnSpPr>
          <p:nvPr/>
        </p:nvCxnSpPr>
        <p:spPr>
          <a:xfrm flipV="1">
            <a:off x="7192378" y="3635805"/>
            <a:ext cx="1261775" cy="194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7968838" y="594433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T</a:t>
            </a:r>
            <a:r>
              <a:rPr lang="en-US" baseline="-25000" dirty="0"/>
              <a:t>RF</a:t>
            </a:r>
          </a:p>
        </p:txBody>
      </p:sp>
      <p:cxnSp>
        <p:nvCxnSpPr>
          <p:cNvPr id="72" name="Connettore 2 71"/>
          <p:cNvCxnSpPr/>
          <p:nvPr/>
        </p:nvCxnSpPr>
        <p:spPr>
          <a:xfrm flipH="1">
            <a:off x="7925720" y="3631996"/>
            <a:ext cx="27" cy="1060331"/>
          </a:xfrm>
          <a:prstGeom prst="straightConnector1">
            <a:avLst/>
          </a:prstGeom>
          <a:ln w="28575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Oggetto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5808"/>
              </p:ext>
            </p:extLst>
          </p:nvPr>
        </p:nvGraphicFramePr>
        <p:xfrm>
          <a:off x="10373294" y="2596605"/>
          <a:ext cx="1509179" cy="54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93760" imgH="431640" progId="Equation.3">
                  <p:embed/>
                </p:oleObj>
              </mc:Choice>
              <mc:Fallback>
                <p:oleObj name="Equazione" r:id="rId2" imgW="1193760" imgH="431640" progId="Equation.3">
                  <p:embed/>
                  <p:pic>
                    <p:nvPicPr>
                      <p:cNvPr id="0" name="Oggetto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3294" y="2596605"/>
                        <a:ext cx="1509179" cy="54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CasellaDiTesto 89"/>
          <p:cNvSpPr txBox="1"/>
          <p:nvPr/>
        </p:nvSpPr>
        <p:spPr>
          <a:xfrm>
            <a:off x="9105269" y="27441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ym typeface="Symbol"/>
              </a:rPr>
              <a:t>V</a:t>
            </a:r>
            <a:r>
              <a:rPr lang="en-US" baseline="-25000" dirty="0" err="1">
                <a:sym typeface="Symbol"/>
              </a:rPr>
              <a:t>acc</a:t>
            </a:r>
            <a:endParaRPr lang="en-US" baseline="-25000" dirty="0"/>
          </a:p>
        </p:txBody>
      </p:sp>
      <p:sp>
        <p:nvSpPr>
          <p:cNvPr id="91" name="CasellaDiTesto 90"/>
          <p:cNvSpPr txBox="1"/>
          <p:nvPr/>
        </p:nvSpPr>
        <p:spPr>
          <a:xfrm>
            <a:off x="11626044" y="473009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94" name="Parentesi graffa aperta 93"/>
          <p:cNvSpPr/>
          <p:nvPr/>
        </p:nvSpPr>
        <p:spPr>
          <a:xfrm rot="16200000">
            <a:off x="8891957" y="1533272"/>
            <a:ext cx="130992" cy="23213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onnettore 4 95"/>
          <p:cNvCxnSpPr>
            <a:stCxn id="94" idx="1"/>
            <a:endCxn id="90" idx="0"/>
          </p:cNvCxnSpPr>
          <p:nvPr/>
        </p:nvCxnSpPr>
        <p:spPr>
          <a:xfrm rot="16200000" flipH="1">
            <a:off x="8643817" y="2028470"/>
            <a:ext cx="1029327" cy="40205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Parentesi graffa aperta 96"/>
          <p:cNvSpPr/>
          <p:nvPr/>
        </p:nvSpPr>
        <p:spPr>
          <a:xfrm rot="16200000">
            <a:off x="9507210" y="1521174"/>
            <a:ext cx="130674" cy="30563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arentesi graffa aperta 97"/>
          <p:cNvSpPr/>
          <p:nvPr/>
        </p:nvSpPr>
        <p:spPr>
          <a:xfrm rot="16200000">
            <a:off x="10216161" y="1513866"/>
            <a:ext cx="130992" cy="31993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Connettore 1 123"/>
          <p:cNvCxnSpPr/>
          <p:nvPr/>
        </p:nvCxnSpPr>
        <p:spPr>
          <a:xfrm flipV="1">
            <a:off x="9094902" y="3959462"/>
            <a:ext cx="0" cy="732865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CasellaDiTesto 128"/>
          <p:cNvSpPr txBox="1"/>
          <p:nvPr/>
        </p:nvSpPr>
        <p:spPr>
          <a:xfrm>
            <a:off x="8917753" y="464013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</a:t>
            </a:r>
            <a:r>
              <a:rPr lang="en-US" baseline="-25000" dirty="0">
                <a:sym typeface="Symbol"/>
              </a:rPr>
              <a:t>s</a:t>
            </a:r>
            <a:endParaRPr lang="en-US" baseline="-25000" dirty="0"/>
          </a:p>
        </p:txBody>
      </p:sp>
      <p:sp>
        <p:nvSpPr>
          <p:cNvPr id="135" name="Ovale 134"/>
          <p:cNvSpPr/>
          <p:nvPr/>
        </p:nvSpPr>
        <p:spPr>
          <a:xfrm>
            <a:off x="9024978" y="3895049"/>
            <a:ext cx="124172" cy="1440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onnettore 4 139"/>
          <p:cNvCxnSpPr>
            <a:stCxn id="98" idx="1"/>
            <a:endCxn id="90" idx="0"/>
          </p:cNvCxnSpPr>
          <p:nvPr/>
        </p:nvCxnSpPr>
        <p:spPr>
          <a:xfrm rot="5400000">
            <a:off x="9318167" y="1780668"/>
            <a:ext cx="1004831" cy="92215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4 141"/>
          <p:cNvCxnSpPr>
            <a:stCxn id="97" idx="1"/>
            <a:endCxn id="90" idx="0"/>
          </p:cNvCxnSpPr>
          <p:nvPr/>
        </p:nvCxnSpPr>
        <p:spPr>
          <a:xfrm rot="5400000">
            <a:off x="8963613" y="2135224"/>
            <a:ext cx="1004831" cy="21304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ggetto 160"/>
              <p:cNvSpPr txBox="1"/>
              <p:nvPr/>
            </p:nvSpPr>
            <p:spPr bwMode="auto">
              <a:xfrm>
                <a:off x="2644245" y="1939453"/>
                <a:ext cx="2456488" cy="388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Oggetto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4245" y="1939453"/>
                <a:ext cx="2456488" cy="388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8" name="Oggetto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25591"/>
              </p:ext>
            </p:extLst>
          </p:nvPr>
        </p:nvGraphicFramePr>
        <p:xfrm>
          <a:off x="7961292" y="3887452"/>
          <a:ext cx="3889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5" imgW="253800" imgH="253800" progId="Equation.3">
                  <p:embed/>
                </p:oleObj>
              </mc:Choice>
              <mc:Fallback>
                <p:oleObj name="Equazione" r:id="rId5" imgW="253800" imgH="253800" progId="Equation.3">
                  <p:embed/>
                  <p:pic>
                    <p:nvPicPr>
                      <p:cNvPr id="161" name="Oggetto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1292" y="3887452"/>
                        <a:ext cx="38893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3B74E9C-080A-CDE5-5E1F-EC17C100564E}"/>
              </a:ext>
            </a:extLst>
          </p:cNvPr>
          <p:cNvSpPr txBox="1"/>
          <p:nvPr/>
        </p:nvSpPr>
        <p:spPr>
          <a:xfrm>
            <a:off x="0" y="2359222"/>
            <a:ext cx="79612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sym typeface="Symbol"/>
              </a:rPr>
              <a:t>No momentum compaction factor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>
              <a:sym typeface="Symbol"/>
            </a:endParaRP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The </a:t>
            </a:r>
            <a:r>
              <a:rPr lang="en-US" sz="1600" b="1" dirty="0"/>
              <a:t>stable phase is on the rising slope </a:t>
            </a:r>
            <a:r>
              <a:rPr lang="en-US" sz="1600" dirty="0"/>
              <a:t>of the RF voltage (same concept for rings below transition)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/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We still have </a:t>
            </a:r>
            <a:r>
              <a:rPr lang="en-US" sz="1600" b="1" dirty="0"/>
              <a:t>phase-energy oscillations </a:t>
            </a:r>
            <a:r>
              <a:rPr lang="en-US" sz="1600" dirty="0"/>
              <a:t>with frequency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ggetto 2">
                <a:extLst>
                  <a:ext uri="{FF2B5EF4-FFF2-40B4-BE49-F238E27FC236}">
                    <a16:creationId xmlns:a16="http://schemas.microsoft.com/office/drawing/2014/main" id="{DF48EEC4-FBBC-036A-2430-B4ADBF578038}"/>
                  </a:ext>
                </a:extLst>
              </p:cNvPr>
              <p:cNvSpPr txBox="1"/>
              <p:nvPr/>
            </p:nvSpPr>
            <p:spPr bwMode="auto">
              <a:xfrm>
                <a:off x="1730470" y="4067069"/>
                <a:ext cx="3446463" cy="942398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Oggetto 2">
                <a:extLst>
                  <a:ext uri="{FF2B5EF4-FFF2-40B4-BE49-F238E27FC236}">
                    <a16:creationId xmlns:a16="http://schemas.microsoft.com/office/drawing/2014/main" id="{DF48EEC4-FBBC-036A-2430-B4ADBF578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0470" y="4067069"/>
                <a:ext cx="3446463" cy="9423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234A7E0F-AFFD-5D68-7781-7AEF178016FC}"/>
                  </a:ext>
                </a:extLst>
              </p:cNvPr>
              <p:cNvSpPr txBox="1"/>
              <p:nvPr/>
            </p:nvSpPr>
            <p:spPr>
              <a:xfrm>
                <a:off x="-1" y="5197334"/>
                <a:ext cx="6904653" cy="1372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Symbol" panose="05050102010706020507" pitchFamily="18" charset="2"/>
                  <a:buChar char="Þ"/>
                </a:pPr>
                <a:r>
                  <a:rPr lang="en-US" sz="1600" b="1" dirty="0"/>
                  <a:t>In electron linacs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600" b="1" dirty="0"/>
                  <a:t>), these effects vanish</a:t>
                </a:r>
                <a:r>
                  <a:rPr lang="en-US" sz="1600" dirty="0"/>
                  <a:t>, and phase stability no longer applies since </a:t>
                </a:r>
                <a:r>
                  <a:rPr lang="en-US" sz="1600" b="1" dirty="0"/>
                  <a:t>all particles travel essentially at the same speed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600" b="1" dirty="0"/>
                  <a:t>). </a:t>
                </a:r>
                <a:r>
                  <a:rPr lang="en-US" sz="1600" dirty="0"/>
                  <a:t>Therefore, acceleration is conveniently done </a:t>
                </a:r>
                <a:r>
                  <a:rPr lang="en-US" sz="1600" b="1" dirty="0"/>
                  <a:t>on-crest</a:t>
                </a:r>
                <a:r>
                  <a:rPr lang="en-US" sz="1600" dirty="0"/>
                  <a:t>. Longitudinal phase-space manipulations remain possible but require magnetic chicanes or must be performed at low energies (below ~10 MeV).</a:t>
                </a: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234A7E0F-AFFD-5D68-7781-7AEF17801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197334"/>
                <a:ext cx="6904653" cy="1372299"/>
              </a:xfrm>
              <a:prstGeom prst="rect">
                <a:avLst/>
              </a:prstGeom>
              <a:blipFill>
                <a:blip r:embed="rId8"/>
                <a:stretch>
                  <a:fillRect l="-441" t="-444" r="-441" b="-4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AA9DD7F-9BE1-B450-F437-1988DE0E8E35}"/>
                  </a:ext>
                </a:extLst>
              </p:cNvPr>
              <p:cNvSpPr txBox="1"/>
              <p:nvPr/>
            </p:nvSpPr>
            <p:spPr>
              <a:xfrm>
                <a:off x="5176933" y="1913661"/>
                <a:ext cx="2997025" cy="414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it-IT" sz="1400" dirty="0"/>
                  <a:t>=</a:t>
                </a:r>
                <a:r>
                  <a:rPr lang="it-IT" sz="1400" dirty="0" err="1"/>
                  <a:t>average</a:t>
                </a:r>
                <a:r>
                  <a:rPr lang="it-IT" sz="1400" dirty="0"/>
                  <a:t> </a:t>
                </a:r>
                <a:r>
                  <a:rPr lang="it-IT" sz="1400" dirty="0" err="1"/>
                  <a:t>accelerating</a:t>
                </a:r>
                <a:r>
                  <a:rPr lang="it-IT" sz="1400" dirty="0"/>
                  <a:t> field</a:t>
                </a:r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it-IT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d>
                  </m:oMath>
                </a14:m>
                <a:endParaRPr lang="it-IT" sz="14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5AA9DD7F-9BE1-B450-F437-1988DE0E8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933" y="1913661"/>
                <a:ext cx="2997025" cy="414729"/>
              </a:xfrm>
              <a:prstGeom prst="rect">
                <a:avLst/>
              </a:prstGeom>
              <a:blipFill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006EB7-DC1C-CFE3-734C-DF72422585A7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BF09A01A-7536-6EBF-F23A-3C4420A96D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0" grpId="0"/>
      <p:bldP spid="90" grpId="0"/>
      <p:bldP spid="91" grpId="0"/>
      <p:bldP spid="94" grpId="0" animBg="1"/>
      <p:bldP spid="97" grpId="0" animBg="1"/>
      <p:bldP spid="98" grpId="0" animBg="1"/>
      <p:bldP spid="129" grpId="0"/>
      <p:bldP spid="1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75" name="Picture 43">
            <a:extLst>
              <a:ext uri="{FF2B5EF4-FFF2-40B4-BE49-F238E27FC236}">
                <a16:creationId xmlns:a16="http://schemas.microsoft.com/office/drawing/2014/main" id="{04A432BA-97DF-9E6D-BB1F-C526A865C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856" y="992434"/>
            <a:ext cx="3582951" cy="277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83" name="Freeform 51">
            <a:extLst>
              <a:ext uri="{FF2B5EF4-FFF2-40B4-BE49-F238E27FC236}">
                <a16:creationId xmlns:a16="http://schemas.microsoft.com/office/drawing/2014/main" id="{426C4989-5B7C-810A-B4B8-1039925C2698}"/>
              </a:ext>
            </a:extLst>
          </p:cNvPr>
          <p:cNvSpPr>
            <a:spLocks/>
          </p:cNvSpPr>
          <p:nvPr/>
        </p:nvSpPr>
        <p:spPr bwMode="auto">
          <a:xfrm flipH="1">
            <a:off x="8362031" y="4457214"/>
            <a:ext cx="3157538" cy="1122363"/>
          </a:xfrm>
          <a:custGeom>
            <a:avLst/>
            <a:gdLst>
              <a:gd name="T0" fmla="*/ 0 w 1443"/>
              <a:gd name="T1" fmla="*/ 356 h 612"/>
              <a:gd name="T2" fmla="*/ 136 w 1443"/>
              <a:gd name="T3" fmla="*/ 38 h 612"/>
              <a:gd name="T4" fmla="*/ 363 w 1443"/>
              <a:gd name="T5" fmla="*/ 582 h 612"/>
              <a:gd name="T6" fmla="*/ 545 w 1443"/>
              <a:gd name="T7" fmla="*/ 220 h 612"/>
              <a:gd name="T8" fmla="*/ 681 w 1443"/>
              <a:gd name="T9" fmla="*/ 471 h 612"/>
              <a:gd name="T10" fmla="*/ 817 w 1443"/>
              <a:gd name="T11" fmla="*/ 265 h 612"/>
              <a:gd name="T12" fmla="*/ 945 w 1443"/>
              <a:gd name="T13" fmla="*/ 451 h 612"/>
              <a:gd name="T14" fmla="*/ 1065 w 1443"/>
              <a:gd name="T15" fmla="*/ 297 h 612"/>
              <a:gd name="T16" fmla="*/ 1193 w 1443"/>
              <a:gd name="T17" fmla="*/ 419 h 612"/>
              <a:gd name="T18" fmla="*/ 1295 w 1443"/>
              <a:gd name="T19" fmla="*/ 301 h 612"/>
              <a:gd name="T20" fmla="*/ 1389 w 1443"/>
              <a:gd name="T21" fmla="*/ 393 h 612"/>
              <a:gd name="T22" fmla="*/ 1443 w 1443"/>
              <a:gd name="T23" fmla="*/ 364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3" h="612">
                <a:moveTo>
                  <a:pt x="0" y="356"/>
                </a:moveTo>
                <a:cubicBezTo>
                  <a:pt x="38" y="178"/>
                  <a:pt x="76" y="0"/>
                  <a:pt x="136" y="38"/>
                </a:cubicBezTo>
                <a:cubicBezTo>
                  <a:pt x="196" y="76"/>
                  <a:pt x="295" y="552"/>
                  <a:pt x="363" y="582"/>
                </a:cubicBezTo>
                <a:cubicBezTo>
                  <a:pt x="431" y="612"/>
                  <a:pt x="492" y="238"/>
                  <a:pt x="545" y="220"/>
                </a:cubicBezTo>
                <a:cubicBezTo>
                  <a:pt x="598" y="202"/>
                  <a:pt x="636" y="464"/>
                  <a:pt x="681" y="471"/>
                </a:cubicBezTo>
                <a:cubicBezTo>
                  <a:pt x="726" y="478"/>
                  <a:pt x="773" y="268"/>
                  <a:pt x="817" y="265"/>
                </a:cubicBezTo>
                <a:cubicBezTo>
                  <a:pt x="861" y="262"/>
                  <a:pt x="904" y="446"/>
                  <a:pt x="945" y="451"/>
                </a:cubicBezTo>
                <a:cubicBezTo>
                  <a:pt x="986" y="456"/>
                  <a:pt x="1024" y="302"/>
                  <a:pt x="1065" y="297"/>
                </a:cubicBezTo>
                <a:cubicBezTo>
                  <a:pt x="1106" y="292"/>
                  <a:pt x="1155" y="418"/>
                  <a:pt x="1193" y="419"/>
                </a:cubicBezTo>
                <a:cubicBezTo>
                  <a:pt x="1231" y="420"/>
                  <a:pt x="1262" y="305"/>
                  <a:pt x="1295" y="301"/>
                </a:cubicBezTo>
                <a:cubicBezTo>
                  <a:pt x="1328" y="297"/>
                  <a:pt x="1364" y="383"/>
                  <a:pt x="1389" y="393"/>
                </a:cubicBezTo>
                <a:cubicBezTo>
                  <a:pt x="1414" y="403"/>
                  <a:pt x="1432" y="370"/>
                  <a:pt x="1443" y="364"/>
                </a:cubicBezTo>
              </a:path>
            </a:pathLst>
          </a:custGeom>
          <a:noFill/>
          <a:ln w="38100">
            <a:solidFill>
              <a:srgbClr val="F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4" name="Freeform 52">
            <a:extLst>
              <a:ext uri="{FF2B5EF4-FFF2-40B4-BE49-F238E27FC236}">
                <a16:creationId xmlns:a16="http://schemas.microsoft.com/office/drawing/2014/main" id="{D658E8FA-F7DF-0F76-E27C-72E336962BEE}"/>
              </a:ext>
            </a:extLst>
          </p:cNvPr>
          <p:cNvSpPr>
            <a:spLocks/>
          </p:cNvSpPr>
          <p:nvPr/>
        </p:nvSpPr>
        <p:spPr bwMode="auto">
          <a:xfrm flipH="1">
            <a:off x="5853782" y="4444514"/>
            <a:ext cx="3159125" cy="1122363"/>
          </a:xfrm>
          <a:custGeom>
            <a:avLst/>
            <a:gdLst>
              <a:gd name="T0" fmla="*/ 0 w 1443"/>
              <a:gd name="T1" fmla="*/ 356 h 612"/>
              <a:gd name="T2" fmla="*/ 136 w 1443"/>
              <a:gd name="T3" fmla="*/ 38 h 612"/>
              <a:gd name="T4" fmla="*/ 363 w 1443"/>
              <a:gd name="T5" fmla="*/ 582 h 612"/>
              <a:gd name="T6" fmla="*/ 545 w 1443"/>
              <a:gd name="T7" fmla="*/ 220 h 612"/>
              <a:gd name="T8" fmla="*/ 681 w 1443"/>
              <a:gd name="T9" fmla="*/ 471 h 612"/>
              <a:gd name="T10" fmla="*/ 817 w 1443"/>
              <a:gd name="T11" fmla="*/ 265 h 612"/>
              <a:gd name="T12" fmla="*/ 945 w 1443"/>
              <a:gd name="T13" fmla="*/ 451 h 612"/>
              <a:gd name="T14" fmla="*/ 1065 w 1443"/>
              <a:gd name="T15" fmla="*/ 297 h 612"/>
              <a:gd name="T16" fmla="*/ 1193 w 1443"/>
              <a:gd name="T17" fmla="*/ 419 h 612"/>
              <a:gd name="T18" fmla="*/ 1295 w 1443"/>
              <a:gd name="T19" fmla="*/ 301 h 612"/>
              <a:gd name="T20" fmla="*/ 1389 w 1443"/>
              <a:gd name="T21" fmla="*/ 393 h 612"/>
              <a:gd name="T22" fmla="*/ 1443 w 1443"/>
              <a:gd name="T23" fmla="*/ 364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3" h="612">
                <a:moveTo>
                  <a:pt x="0" y="356"/>
                </a:moveTo>
                <a:cubicBezTo>
                  <a:pt x="38" y="178"/>
                  <a:pt x="76" y="0"/>
                  <a:pt x="136" y="38"/>
                </a:cubicBezTo>
                <a:cubicBezTo>
                  <a:pt x="196" y="76"/>
                  <a:pt x="295" y="552"/>
                  <a:pt x="363" y="582"/>
                </a:cubicBezTo>
                <a:cubicBezTo>
                  <a:pt x="431" y="612"/>
                  <a:pt x="492" y="238"/>
                  <a:pt x="545" y="220"/>
                </a:cubicBezTo>
                <a:cubicBezTo>
                  <a:pt x="598" y="202"/>
                  <a:pt x="636" y="464"/>
                  <a:pt x="681" y="471"/>
                </a:cubicBezTo>
                <a:cubicBezTo>
                  <a:pt x="726" y="478"/>
                  <a:pt x="773" y="268"/>
                  <a:pt x="817" y="265"/>
                </a:cubicBezTo>
                <a:cubicBezTo>
                  <a:pt x="861" y="262"/>
                  <a:pt x="904" y="446"/>
                  <a:pt x="945" y="451"/>
                </a:cubicBezTo>
                <a:cubicBezTo>
                  <a:pt x="986" y="456"/>
                  <a:pt x="1024" y="302"/>
                  <a:pt x="1065" y="297"/>
                </a:cubicBezTo>
                <a:cubicBezTo>
                  <a:pt x="1106" y="292"/>
                  <a:pt x="1155" y="418"/>
                  <a:pt x="1193" y="419"/>
                </a:cubicBezTo>
                <a:cubicBezTo>
                  <a:pt x="1231" y="420"/>
                  <a:pt x="1262" y="305"/>
                  <a:pt x="1295" y="301"/>
                </a:cubicBezTo>
                <a:cubicBezTo>
                  <a:pt x="1328" y="297"/>
                  <a:pt x="1364" y="383"/>
                  <a:pt x="1389" y="393"/>
                </a:cubicBezTo>
                <a:cubicBezTo>
                  <a:pt x="1414" y="403"/>
                  <a:pt x="1432" y="370"/>
                  <a:pt x="1443" y="364"/>
                </a:cubicBezTo>
              </a:path>
            </a:pathLst>
          </a:custGeom>
          <a:noFill/>
          <a:ln w="38100">
            <a:solidFill>
              <a:srgbClr val="F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8" name="Line 46">
            <a:extLst>
              <a:ext uri="{FF2B5EF4-FFF2-40B4-BE49-F238E27FC236}">
                <a16:creationId xmlns:a16="http://schemas.microsoft.com/office/drawing/2014/main" id="{AC67A8FF-8570-91BD-DA7A-D11917129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34769" y="4255602"/>
            <a:ext cx="0" cy="1074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77" name="Line 45">
            <a:extLst>
              <a:ext uri="{FF2B5EF4-FFF2-40B4-BE49-F238E27FC236}">
                <a16:creationId xmlns:a16="http://schemas.microsoft.com/office/drawing/2014/main" id="{334A4F45-0F2D-1E12-5489-CEB8C47B1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8081" y="5125551"/>
            <a:ext cx="599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88" name="Line 56">
            <a:extLst>
              <a:ext uri="{FF2B5EF4-FFF2-40B4-BE49-F238E27FC236}">
                <a16:creationId xmlns:a16="http://schemas.microsoft.com/office/drawing/2014/main" id="{BF570E29-0975-B8CD-A0CC-2E94E9001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3595" y="4273064"/>
            <a:ext cx="4179887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3" name="Text Box 61">
            <a:extLst>
              <a:ext uri="{FF2B5EF4-FFF2-40B4-BE49-F238E27FC236}">
                <a16:creationId xmlns:a16="http://schemas.microsoft.com/office/drawing/2014/main" id="{CFEC3036-2FAF-5029-C9FC-085241131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919" y="3865076"/>
            <a:ext cx="185429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b="1" dirty="0"/>
              <a:t>Direction of motion</a:t>
            </a:r>
          </a:p>
        </p:txBody>
      </p:sp>
      <p:sp>
        <p:nvSpPr>
          <p:cNvPr id="197694" name="AutoShape 62">
            <a:extLst>
              <a:ext uri="{FF2B5EF4-FFF2-40B4-BE49-F238E27FC236}">
                <a16:creationId xmlns:a16="http://schemas.microsoft.com/office/drawing/2014/main" id="{6436A8AA-36DA-414B-30C1-17532FF9B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2194" y="4160352"/>
            <a:ext cx="762000" cy="263525"/>
          </a:xfrm>
          <a:prstGeom prst="rightArrow">
            <a:avLst>
              <a:gd name="adj1" fmla="val 50000"/>
              <a:gd name="adj2" fmla="val 72289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95" name="Text Box 63">
            <a:extLst>
              <a:ext uri="{FF2B5EF4-FFF2-40B4-BE49-F238E27FC236}">
                <a16:creationId xmlns:a16="http://schemas.microsoft.com/office/drawing/2014/main" id="{EDBC59CF-76DD-9947-90EF-400B8F82A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420" y="3920638"/>
            <a:ext cx="1984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b="1" dirty="0"/>
              <a:t>Long range </a:t>
            </a:r>
            <a:r>
              <a:rPr lang="en-US" altLang="it-IT" sz="1600" b="1"/>
              <a:t>wakefield</a:t>
            </a:r>
            <a:endParaRPr lang="en-US" altLang="it-IT" sz="1600" b="1" dirty="0"/>
          </a:p>
        </p:txBody>
      </p:sp>
      <p:sp>
        <p:nvSpPr>
          <p:cNvPr id="197696" name="Text Box 64">
            <a:extLst>
              <a:ext uri="{FF2B5EF4-FFF2-40B4-BE49-F238E27FC236}">
                <a16:creationId xmlns:a16="http://schemas.microsoft.com/office/drawing/2014/main" id="{04E75A23-8342-BED5-6EED-9C66A8E41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019" y="5350976"/>
            <a:ext cx="2227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1600" b="1" dirty="0"/>
              <a:t>Multi-bunch oscillation modes</a:t>
            </a:r>
          </a:p>
        </p:txBody>
      </p:sp>
      <p:sp>
        <p:nvSpPr>
          <p:cNvPr id="197697" name="Line 65">
            <a:extLst>
              <a:ext uri="{FF2B5EF4-FFF2-40B4-BE49-F238E27FC236}">
                <a16:creationId xmlns:a16="http://schemas.microsoft.com/office/drawing/2014/main" id="{2F4F8BF3-1312-7943-D182-7046E63DE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9457" y="5844688"/>
            <a:ext cx="842963" cy="137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99" name="Freeform 67">
            <a:extLst>
              <a:ext uri="{FF2B5EF4-FFF2-40B4-BE49-F238E27FC236}">
                <a16:creationId xmlns:a16="http://schemas.microsoft.com/office/drawing/2014/main" id="{011C2EBE-9274-B0E3-9EA7-461C515F7E90}"/>
              </a:ext>
            </a:extLst>
          </p:cNvPr>
          <p:cNvSpPr>
            <a:spLocks/>
          </p:cNvSpPr>
          <p:nvPr/>
        </p:nvSpPr>
        <p:spPr bwMode="auto">
          <a:xfrm>
            <a:off x="6503069" y="4769951"/>
            <a:ext cx="449262" cy="360362"/>
          </a:xfrm>
          <a:custGeom>
            <a:avLst/>
            <a:gdLst>
              <a:gd name="T0" fmla="*/ 35 w 280"/>
              <a:gd name="T1" fmla="*/ 181 h 182"/>
              <a:gd name="T2" fmla="*/ 53 w 280"/>
              <a:gd name="T3" fmla="*/ 166 h 182"/>
              <a:gd name="T4" fmla="*/ 77 w 280"/>
              <a:gd name="T5" fmla="*/ 140 h 182"/>
              <a:gd name="T6" fmla="*/ 97 w 280"/>
              <a:gd name="T7" fmla="*/ 80 h 182"/>
              <a:gd name="T8" fmla="*/ 112 w 280"/>
              <a:gd name="T9" fmla="*/ 38 h 182"/>
              <a:gd name="T10" fmla="*/ 137 w 280"/>
              <a:gd name="T11" fmla="*/ 0 h 182"/>
              <a:gd name="T12" fmla="*/ 162 w 280"/>
              <a:gd name="T13" fmla="*/ 40 h 182"/>
              <a:gd name="T14" fmla="*/ 174 w 280"/>
              <a:gd name="T15" fmla="*/ 78 h 182"/>
              <a:gd name="T16" fmla="*/ 190 w 280"/>
              <a:gd name="T17" fmla="*/ 118 h 182"/>
              <a:gd name="T18" fmla="*/ 205 w 280"/>
              <a:gd name="T19" fmla="*/ 145 h 182"/>
              <a:gd name="T20" fmla="*/ 229 w 280"/>
              <a:gd name="T21" fmla="*/ 168 h 182"/>
              <a:gd name="T22" fmla="*/ 248 w 280"/>
              <a:gd name="T23" fmla="*/ 180 h 182"/>
              <a:gd name="T24" fmla="*/ 35 w 280"/>
              <a:gd name="T25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2">
                <a:moveTo>
                  <a:pt x="35" y="181"/>
                </a:moveTo>
                <a:cubicBezTo>
                  <a:pt x="0" y="178"/>
                  <a:pt x="46" y="173"/>
                  <a:pt x="53" y="166"/>
                </a:cubicBezTo>
                <a:cubicBezTo>
                  <a:pt x="60" y="159"/>
                  <a:pt x="70" y="154"/>
                  <a:pt x="77" y="140"/>
                </a:cubicBezTo>
                <a:cubicBezTo>
                  <a:pt x="84" y="126"/>
                  <a:pt x="91" y="97"/>
                  <a:pt x="97" y="80"/>
                </a:cubicBezTo>
                <a:cubicBezTo>
                  <a:pt x="103" y="63"/>
                  <a:pt x="105" y="51"/>
                  <a:pt x="112" y="38"/>
                </a:cubicBezTo>
                <a:cubicBezTo>
                  <a:pt x="119" y="25"/>
                  <a:pt x="129" y="0"/>
                  <a:pt x="137" y="0"/>
                </a:cubicBezTo>
                <a:cubicBezTo>
                  <a:pt x="145" y="0"/>
                  <a:pt x="156" y="27"/>
                  <a:pt x="162" y="40"/>
                </a:cubicBezTo>
                <a:cubicBezTo>
                  <a:pt x="168" y="53"/>
                  <a:pt x="169" y="65"/>
                  <a:pt x="174" y="78"/>
                </a:cubicBezTo>
                <a:cubicBezTo>
                  <a:pt x="179" y="91"/>
                  <a:pt x="185" y="107"/>
                  <a:pt x="190" y="118"/>
                </a:cubicBezTo>
                <a:cubicBezTo>
                  <a:pt x="195" y="129"/>
                  <a:pt x="199" y="137"/>
                  <a:pt x="205" y="145"/>
                </a:cubicBezTo>
                <a:cubicBezTo>
                  <a:pt x="211" y="153"/>
                  <a:pt x="222" y="162"/>
                  <a:pt x="229" y="168"/>
                </a:cubicBezTo>
                <a:cubicBezTo>
                  <a:pt x="236" y="174"/>
                  <a:pt x="280" y="178"/>
                  <a:pt x="248" y="180"/>
                </a:cubicBezTo>
                <a:cubicBezTo>
                  <a:pt x="216" y="182"/>
                  <a:pt x="79" y="181"/>
                  <a:pt x="35" y="181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0" name="Freeform 68">
            <a:extLst>
              <a:ext uri="{FF2B5EF4-FFF2-40B4-BE49-F238E27FC236}">
                <a16:creationId xmlns:a16="http://schemas.microsoft.com/office/drawing/2014/main" id="{4C53C1A7-1E86-8554-327C-FA9DADC4B378}"/>
              </a:ext>
            </a:extLst>
          </p:cNvPr>
          <p:cNvSpPr>
            <a:spLocks/>
          </p:cNvSpPr>
          <p:nvPr/>
        </p:nvSpPr>
        <p:spPr bwMode="auto">
          <a:xfrm>
            <a:off x="8803357" y="4771539"/>
            <a:ext cx="449263" cy="360363"/>
          </a:xfrm>
          <a:custGeom>
            <a:avLst/>
            <a:gdLst>
              <a:gd name="T0" fmla="*/ 35 w 280"/>
              <a:gd name="T1" fmla="*/ 181 h 182"/>
              <a:gd name="T2" fmla="*/ 53 w 280"/>
              <a:gd name="T3" fmla="*/ 166 h 182"/>
              <a:gd name="T4" fmla="*/ 77 w 280"/>
              <a:gd name="T5" fmla="*/ 140 h 182"/>
              <a:gd name="T6" fmla="*/ 97 w 280"/>
              <a:gd name="T7" fmla="*/ 80 h 182"/>
              <a:gd name="T8" fmla="*/ 112 w 280"/>
              <a:gd name="T9" fmla="*/ 38 h 182"/>
              <a:gd name="T10" fmla="*/ 137 w 280"/>
              <a:gd name="T11" fmla="*/ 0 h 182"/>
              <a:gd name="T12" fmla="*/ 162 w 280"/>
              <a:gd name="T13" fmla="*/ 40 h 182"/>
              <a:gd name="T14" fmla="*/ 174 w 280"/>
              <a:gd name="T15" fmla="*/ 78 h 182"/>
              <a:gd name="T16" fmla="*/ 190 w 280"/>
              <a:gd name="T17" fmla="*/ 118 h 182"/>
              <a:gd name="T18" fmla="*/ 205 w 280"/>
              <a:gd name="T19" fmla="*/ 145 h 182"/>
              <a:gd name="T20" fmla="*/ 229 w 280"/>
              <a:gd name="T21" fmla="*/ 168 h 182"/>
              <a:gd name="T22" fmla="*/ 248 w 280"/>
              <a:gd name="T23" fmla="*/ 180 h 182"/>
              <a:gd name="T24" fmla="*/ 35 w 280"/>
              <a:gd name="T25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2">
                <a:moveTo>
                  <a:pt x="35" y="181"/>
                </a:moveTo>
                <a:cubicBezTo>
                  <a:pt x="0" y="178"/>
                  <a:pt x="46" y="173"/>
                  <a:pt x="53" y="166"/>
                </a:cubicBezTo>
                <a:cubicBezTo>
                  <a:pt x="60" y="159"/>
                  <a:pt x="70" y="154"/>
                  <a:pt x="77" y="140"/>
                </a:cubicBezTo>
                <a:cubicBezTo>
                  <a:pt x="84" y="126"/>
                  <a:pt x="91" y="97"/>
                  <a:pt x="97" y="80"/>
                </a:cubicBezTo>
                <a:cubicBezTo>
                  <a:pt x="103" y="63"/>
                  <a:pt x="105" y="51"/>
                  <a:pt x="112" y="38"/>
                </a:cubicBezTo>
                <a:cubicBezTo>
                  <a:pt x="119" y="25"/>
                  <a:pt x="129" y="0"/>
                  <a:pt x="137" y="0"/>
                </a:cubicBezTo>
                <a:cubicBezTo>
                  <a:pt x="145" y="0"/>
                  <a:pt x="156" y="27"/>
                  <a:pt x="162" y="40"/>
                </a:cubicBezTo>
                <a:cubicBezTo>
                  <a:pt x="168" y="53"/>
                  <a:pt x="169" y="65"/>
                  <a:pt x="174" y="78"/>
                </a:cubicBezTo>
                <a:cubicBezTo>
                  <a:pt x="179" y="91"/>
                  <a:pt x="185" y="107"/>
                  <a:pt x="190" y="118"/>
                </a:cubicBezTo>
                <a:cubicBezTo>
                  <a:pt x="195" y="129"/>
                  <a:pt x="199" y="137"/>
                  <a:pt x="205" y="145"/>
                </a:cubicBezTo>
                <a:cubicBezTo>
                  <a:pt x="211" y="153"/>
                  <a:pt x="222" y="162"/>
                  <a:pt x="229" y="168"/>
                </a:cubicBezTo>
                <a:cubicBezTo>
                  <a:pt x="236" y="174"/>
                  <a:pt x="280" y="178"/>
                  <a:pt x="248" y="180"/>
                </a:cubicBezTo>
                <a:cubicBezTo>
                  <a:pt x="216" y="182"/>
                  <a:pt x="79" y="181"/>
                  <a:pt x="35" y="181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1" name="Freeform 69">
            <a:extLst>
              <a:ext uri="{FF2B5EF4-FFF2-40B4-BE49-F238E27FC236}">
                <a16:creationId xmlns:a16="http://schemas.microsoft.com/office/drawing/2014/main" id="{8EC21109-398D-9A5E-5E5E-6D59D83A4ED6}"/>
              </a:ext>
            </a:extLst>
          </p:cNvPr>
          <p:cNvSpPr>
            <a:spLocks/>
          </p:cNvSpPr>
          <p:nvPr/>
        </p:nvSpPr>
        <p:spPr bwMode="auto">
          <a:xfrm>
            <a:off x="11281444" y="4766776"/>
            <a:ext cx="449262" cy="360362"/>
          </a:xfrm>
          <a:custGeom>
            <a:avLst/>
            <a:gdLst>
              <a:gd name="T0" fmla="*/ 35 w 280"/>
              <a:gd name="T1" fmla="*/ 181 h 182"/>
              <a:gd name="T2" fmla="*/ 53 w 280"/>
              <a:gd name="T3" fmla="*/ 166 h 182"/>
              <a:gd name="T4" fmla="*/ 77 w 280"/>
              <a:gd name="T5" fmla="*/ 140 h 182"/>
              <a:gd name="T6" fmla="*/ 97 w 280"/>
              <a:gd name="T7" fmla="*/ 80 h 182"/>
              <a:gd name="T8" fmla="*/ 112 w 280"/>
              <a:gd name="T9" fmla="*/ 38 h 182"/>
              <a:gd name="T10" fmla="*/ 137 w 280"/>
              <a:gd name="T11" fmla="*/ 0 h 182"/>
              <a:gd name="T12" fmla="*/ 162 w 280"/>
              <a:gd name="T13" fmla="*/ 40 h 182"/>
              <a:gd name="T14" fmla="*/ 174 w 280"/>
              <a:gd name="T15" fmla="*/ 78 h 182"/>
              <a:gd name="T16" fmla="*/ 190 w 280"/>
              <a:gd name="T17" fmla="*/ 118 h 182"/>
              <a:gd name="T18" fmla="*/ 205 w 280"/>
              <a:gd name="T19" fmla="*/ 145 h 182"/>
              <a:gd name="T20" fmla="*/ 229 w 280"/>
              <a:gd name="T21" fmla="*/ 168 h 182"/>
              <a:gd name="T22" fmla="*/ 248 w 280"/>
              <a:gd name="T23" fmla="*/ 180 h 182"/>
              <a:gd name="T24" fmla="*/ 35 w 280"/>
              <a:gd name="T25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2">
                <a:moveTo>
                  <a:pt x="35" y="181"/>
                </a:moveTo>
                <a:cubicBezTo>
                  <a:pt x="0" y="178"/>
                  <a:pt x="46" y="173"/>
                  <a:pt x="53" y="166"/>
                </a:cubicBezTo>
                <a:cubicBezTo>
                  <a:pt x="60" y="159"/>
                  <a:pt x="70" y="154"/>
                  <a:pt x="77" y="140"/>
                </a:cubicBezTo>
                <a:cubicBezTo>
                  <a:pt x="84" y="126"/>
                  <a:pt x="91" y="97"/>
                  <a:pt x="97" y="80"/>
                </a:cubicBezTo>
                <a:cubicBezTo>
                  <a:pt x="103" y="63"/>
                  <a:pt x="105" y="51"/>
                  <a:pt x="112" y="38"/>
                </a:cubicBezTo>
                <a:cubicBezTo>
                  <a:pt x="119" y="25"/>
                  <a:pt x="129" y="0"/>
                  <a:pt x="137" y="0"/>
                </a:cubicBezTo>
                <a:cubicBezTo>
                  <a:pt x="145" y="0"/>
                  <a:pt x="156" y="27"/>
                  <a:pt x="162" y="40"/>
                </a:cubicBezTo>
                <a:cubicBezTo>
                  <a:pt x="168" y="53"/>
                  <a:pt x="169" y="65"/>
                  <a:pt x="174" y="78"/>
                </a:cubicBezTo>
                <a:cubicBezTo>
                  <a:pt x="179" y="91"/>
                  <a:pt x="185" y="107"/>
                  <a:pt x="190" y="118"/>
                </a:cubicBezTo>
                <a:cubicBezTo>
                  <a:pt x="195" y="129"/>
                  <a:pt x="199" y="137"/>
                  <a:pt x="205" y="145"/>
                </a:cubicBezTo>
                <a:cubicBezTo>
                  <a:pt x="211" y="153"/>
                  <a:pt x="222" y="162"/>
                  <a:pt x="229" y="168"/>
                </a:cubicBezTo>
                <a:cubicBezTo>
                  <a:pt x="236" y="174"/>
                  <a:pt x="280" y="178"/>
                  <a:pt x="248" y="180"/>
                </a:cubicBezTo>
                <a:cubicBezTo>
                  <a:pt x="216" y="182"/>
                  <a:pt x="79" y="181"/>
                  <a:pt x="35" y="181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04" name="Rectangle 72">
            <a:extLst>
              <a:ext uri="{FF2B5EF4-FFF2-40B4-BE49-F238E27FC236}">
                <a16:creationId xmlns:a16="http://schemas.microsoft.com/office/drawing/2014/main" id="{9872E9C1-68CA-0E45-5B7B-6E7C96968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5106" y="5690206"/>
            <a:ext cx="384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it-IT"/>
          </a:p>
        </p:txBody>
      </p:sp>
      <p:sp>
        <p:nvSpPr>
          <p:cNvPr id="197705" name="Freeform 73">
            <a:extLst>
              <a:ext uri="{FF2B5EF4-FFF2-40B4-BE49-F238E27FC236}">
                <a16:creationId xmlns:a16="http://schemas.microsoft.com/office/drawing/2014/main" id="{531DB86F-B7EC-113E-7EE0-0FC119E583C7}"/>
              </a:ext>
            </a:extLst>
          </p:cNvPr>
          <p:cNvSpPr>
            <a:spLocks noEditPoints="1"/>
          </p:cNvSpPr>
          <p:nvPr/>
        </p:nvSpPr>
        <p:spPr bwMode="auto">
          <a:xfrm>
            <a:off x="6682456" y="6209319"/>
            <a:ext cx="4927600" cy="74612"/>
          </a:xfrm>
          <a:custGeom>
            <a:avLst/>
            <a:gdLst>
              <a:gd name="T0" fmla="*/ 3 w 3104"/>
              <a:gd name="T1" fmla="*/ 21 h 47"/>
              <a:gd name="T2" fmla="*/ 3063 w 3104"/>
              <a:gd name="T3" fmla="*/ 21 h 47"/>
              <a:gd name="T4" fmla="*/ 3066 w 3104"/>
              <a:gd name="T5" fmla="*/ 21 h 47"/>
              <a:gd name="T6" fmla="*/ 3066 w 3104"/>
              <a:gd name="T7" fmla="*/ 24 h 47"/>
              <a:gd name="T8" fmla="*/ 3066 w 3104"/>
              <a:gd name="T9" fmla="*/ 27 h 47"/>
              <a:gd name="T10" fmla="*/ 3063 w 3104"/>
              <a:gd name="T11" fmla="*/ 27 h 47"/>
              <a:gd name="T12" fmla="*/ 3 w 3104"/>
              <a:gd name="T13" fmla="*/ 27 h 47"/>
              <a:gd name="T14" fmla="*/ 3 w 3104"/>
              <a:gd name="T15" fmla="*/ 27 h 47"/>
              <a:gd name="T16" fmla="*/ 0 w 3104"/>
              <a:gd name="T17" fmla="*/ 24 h 47"/>
              <a:gd name="T18" fmla="*/ 3 w 3104"/>
              <a:gd name="T19" fmla="*/ 21 h 47"/>
              <a:gd name="T20" fmla="*/ 3 w 3104"/>
              <a:gd name="T21" fmla="*/ 21 h 47"/>
              <a:gd name="T22" fmla="*/ 3 w 3104"/>
              <a:gd name="T23" fmla="*/ 21 h 47"/>
              <a:gd name="T24" fmla="*/ 3054 w 3104"/>
              <a:gd name="T25" fmla="*/ 0 h 47"/>
              <a:gd name="T26" fmla="*/ 3104 w 3104"/>
              <a:gd name="T27" fmla="*/ 24 h 47"/>
              <a:gd name="T28" fmla="*/ 3054 w 3104"/>
              <a:gd name="T29" fmla="*/ 47 h 47"/>
              <a:gd name="T30" fmla="*/ 3054 w 3104"/>
              <a:gd name="T3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04" h="47">
                <a:moveTo>
                  <a:pt x="3" y="21"/>
                </a:moveTo>
                <a:lnTo>
                  <a:pt x="3063" y="21"/>
                </a:lnTo>
                <a:lnTo>
                  <a:pt x="3066" y="21"/>
                </a:lnTo>
                <a:lnTo>
                  <a:pt x="3066" y="24"/>
                </a:lnTo>
                <a:lnTo>
                  <a:pt x="3066" y="27"/>
                </a:lnTo>
                <a:lnTo>
                  <a:pt x="3063" y="27"/>
                </a:lnTo>
                <a:lnTo>
                  <a:pt x="3" y="27"/>
                </a:lnTo>
                <a:lnTo>
                  <a:pt x="3" y="27"/>
                </a:lnTo>
                <a:lnTo>
                  <a:pt x="0" y="24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close/>
                <a:moveTo>
                  <a:pt x="3054" y="0"/>
                </a:moveTo>
                <a:lnTo>
                  <a:pt x="3104" y="24"/>
                </a:lnTo>
                <a:lnTo>
                  <a:pt x="3054" y="47"/>
                </a:lnTo>
                <a:lnTo>
                  <a:pt x="3054" y="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09" name="Freeform 77">
            <a:extLst>
              <a:ext uri="{FF2B5EF4-FFF2-40B4-BE49-F238E27FC236}">
                <a16:creationId xmlns:a16="http://schemas.microsoft.com/office/drawing/2014/main" id="{39E2C1E2-0CBB-8BAE-79E9-EA040C6926DE}"/>
              </a:ext>
            </a:extLst>
          </p:cNvPr>
          <p:cNvSpPr>
            <a:spLocks noEditPoints="1"/>
          </p:cNvSpPr>
          <p:nvPr/>
        </p:nvSpPr>
        <p:spPr bwMode="auto">
          <a:xfrm>
            <a:off x="6977731" y="5777520"/>
            <a:ext cx="533400" cy="79375"/>
          </a:xfrm>
          <a:custGeom>
            <a:avLst/>
            <a:gdLst>
              <a:gd name="T0" fmla="*/ 3 w 336"/>
              <a:gd name="T1" fmla="*/ 24 h 50"/>
              <a:gd name="T2" fmla="*/ 294 w 336"/>
              <a:gd name="T3" fmla="*/ 24 h 50"/>
              <a:gd name="T4" fmla="*/ 294 w 336"/>
              <a:gd name="T5" fmla="*/ 24 h 50"/>
              <a:gd name="T6" fmla="*/ 297 w 336"/>
              <a:gd name="T7" fmla="*/ 27 h 50"/>
              <a:gd name="T8" fmla="*/ 294 w 336"/>
              <a:gd name="T9" fmla="*/ 27 h 50"/>
              <a:gd name="T10" fmla="*/ 294 w 336"/>
              <a:gd name="T11" fmla="*/ 30 h 50"/>
              <a:gd name="T12" fmla="*/ 3 w 336"/>
              <a:gd name="T13" fmla="*/ 30 h 50"/>
              <a:gd name="T14" fmla="*/ 3 w 336"/>
              <a:gd name="T15" fmla="*/ 27 h 50"/>
              <a:gd name="T16" fmla="*/ 0 w 336"/>
              <a:gd name="T17" fmla="*/ 27 h 50"/>
              <a:gd name="T18" fmla="*/ 3 w 336"/>
              <a:gd name="T19" fmla="*/ 24 h 50"/>
              <a:gd name="T20" fmla="*/ 3 w 336"/>
              <a:gd name="T21" fmla="*/ 24 h 50"/>
              <a:gd name="T22" fmla="*/ 3 w 336"/>
              <a:gd name="T23" fmla="*/ 24 h 50"/>
              <a:gd name="T24" fmla="*/ 286 w 336"/>
              <a:gd name="T25" fmla="*/ 0 h 50"/>
              <a:gd name="T26" fmla="*/ 336 w 336"/>
              <a:gd name="T27" fmla="*/ 27 h 50"/>
              <a:gd name="T28" fmla="*/ 286 w 336"/>
              <a:gd name="T29" fmla="*/ 50 h 50"/>
              <a:gd name="T30" fmla="*/ 286 w 336"/>
              <a:gd name="T3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" h="50">
                <a:moveTo>
                  <a:pt x="3" y="24"/>
                </a:moveTo>
                <a:lnTo>
                  <a:pt x="294" y="24"/>
                </a:lnTo>
                <a:lnTo>
                  <a:pt x="294" y="24"/>
                </a:lnTo>
                <a:lnTo>
                  <a:pt x="297" y="27"/>
                </a:lnTo>
                <a:lnTo>
                  <a:pt x="294" y="27"/>
                </a:lnTo>
                <a:lnTo>
                  <a:pt x="294" y="30"/>
                </a:lnTo>
                <a:lnTo>
                  <a:pt x="3" y="30"/>
                </a:lnTo>
                <a:lnTo>
                  <a:pt x="3" y="27"/>
                </a:lnTo>
                <a:lnTo>
                  <a:pt x="0" y="27"/>
                </a:lnTo>
                <a:lnTo>
                  <a:pt x="3" y="24"/>
                </a:lnTo>
                <a:lnTo>
                  <a:pt x="3" y="24"/>
                </a:lnTo>
                <a:lnTo>
                  <a:pt x="3" y="24"/>
                </a:lnTo>
                <a:close/>
                <a:moveTo>
                  <a:pt x="286" y="0"/>
                </a:moveTo>
                <a:lnTo>
                  <a:pt x="336" y="27"/>
                </a:lnTo>
                <a:lnTo>
                  <a:pt x="286" y="50"/>
                </a:lnTo>
                <a:lnTo>
                  <a:pt x="286" y="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10" name="Freeform 78">
            <a:extLst>
              <a:ext uri="{FF2B5EF4-FFF2-40B4-BE49-F238E27FC236}">
                <a16:creationId xmlns:a16="http://schemas.microsoft.com/office/drawing/2014/main" id="{86DE700E-5FAF-4292-26C7-583084512039}"/>
              </a:ext>
            </a:extLst>
          </p:cNvPr>
          <p:cNvSpPr>
            <a:spLocks noEditPoints="1"/>
          </p:cNvSpPr>
          <p:nvPr/>
        </p:nvSpPr>
        <p:spPr bwMode="auto">
          <a:xfrm>
            <a:off x="6982494" y="5991832"/>
            <a:ext cx="533400" cy="74613"/>
          </a:xfrm>
          <a:custGeom>
            <a:avLst/>
            <a:gdLst>
              <a:gd name="T0" fmla="*/ 333 w 336"/>
              <a:gd name="T1" fmla="*/ 26 h 47"/>
              <a:gd name="T2" fmla="*/ 41 w 336"/>
              <a:gd name="T3" fmla="*/ 26 h 47"/>
              <a:gd name="T4" fmla="*/ 38 w 336"/>
              <a:gd name="T5" fmla="*/ 26 h 47"/>
              <a:gd name="T6" fmla="*/ 38 w 336"/>
              <a:gd name="T7" fmla="*/ 23 h 47"/>
              <a:gd name="T8" fmla="*/ 38 w 336"/>
              <a:gd name="T9" fmla="*/ 20 h 47"/>
              <a:gd name="T10" fmla="*/ 41 w 336"/>
              <a:gd name="T11" fmla="*/ 20 h 47"/>
              <a:gd name="T12" fmla="*/ 333 w 336"/>
              <a:gd name="T13" fmla="*/ 20 h 47"/>
              <a:gd name="T14" fmla="*/ 333 w 336"/>
              <a:gd name="T15" fmla="*/ 20 h 47"/>
              <a:gd name="T16" fmla="*/ 336 w 336"/>
              <a:gd name="T17" fmla="*/ 23 h 47"/>
              <a:gd name="T18" fmla="*/ 333 w 336"/>
              <a:gd name="T19" fmla="*/ 26 h 47"/>
              <a:gd name="T20" fmla="*/ 333 w 336"/>
              <a:gd name="T21" fmla="*/ 26 h 47"/>
              <a:gd name="T22" fmla="*/ 333 w 336"/>
              <a:gd name="T23" fmla="*/ 26 h 47"/>
              <a:gd name="T24" fmla="*/ 50 w 336"/>
              <a:gd name="T25" fmla="*/ 47 h 47"/>
              <a:gd name="T26" fmla="*/ 0 w 336"/>
              <a:gd name="T27" fmla="*/ 23 h 47"/>
              <a:gd name="T28" fmla="*/ 50 w 336"/>
              <a:gd name="T29" fmla="*/ 0 h 47"/>
              <a:gd name="T30" fmla="*/ 50 w 336"/>
              <a:gd name="T3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" h="47">
                <a:moveTo>
                  <a:pt x="333" y="26"/>
                </a:moveTo>
                <a:lnTo>
                  <a:pt x="41" y="26"/>
                </a:lnTo>
                <a:lnTo>
                  <a:pt x="38" y="26"/>
                </a:lnTo>
                <a:lnTo>
                  <a:pt x="38" y="23"/>
                </a:lnTo>
                <a:lnTo>
                  <a:pt x="38" y="20"/>
                </a:lnTo>
                <a:lnTo>
                  <a:pt x="41" y="20"/>
                </a:lnTo>
                <a:lnTo>
                  <a:pt x="333" y="20"/>
                </a:lnTo>
                <a:lnTo>
                  <a:pt x="333" y="20"/>
                </a:lnTo>
                <a:lnTo>
                  <a:pt x="336" y="23"/>
                </a:lnTo>
                <a:lnTo>
                  <a:pt x="333" y="26"/>
                </a:lnTo>
                <a:lnTo>
                  <a:pt x="333" y="26"/>
                </a:lnTo>
                <a:lnTo>
                  <a:pt x="333" y="26"/>
                </a:lnTo>
                <a:close/>
                <a:moveTo>
                  <a:pt x="50" y="47"/>
                </a:moveTo>
                <a:lnTo>
                  <a:pt x="0" y="23"/>
                </a:lnTo>
                <a:lnTo>
                  <a:pt x="50" y="0"/>
                </a:lnTo>
                <a:lnTo>
                  <a:pt x="50" y="47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16" name="Freeform 84">
            <a:extLst>
              <a:ext uri="{FF2B5EF4-FFF2-40B4-BE49-F238E27FC236}">
                <a16:creationId xmlns:a16="http://schemas.microsoft.com/office/drawing/2014/main" id="{03755753-05D8-9E04-1EDD-37554AB43D0F}"/>
              </a:ext>
            </a:extLst>
          </p:cNvPr>
          <p:cNvSpPr>
            <a:spLocks noEditPoints="1"/>
          </p:cNvSpPr>
          <p:nvPr/>
        </p:nvSpPr>
        <p:spPr bwMode="auto">
          <a:xfrm>
            <a:off x="8227095" y="6001357"/>
            <a:ext cx="528637" cy="74613"/>
          </a:xfrm>
          <a:custGeom>
            <a:avLst/>
            <a:gdLst>
              <a:gd name="T0" fmla="*/ 3 w 333"/>
              <a:gd name="T1" fmla="*/ 20 h 47"/>
              <a:gd name="T2" fmla="*/ 292 w 333"/>
              <a:gd name="T3" fmla="*/ 20 h 47"/>
              <a:gd name="T4" fmla="*/ 295 w 333"/>
              <a:gd name="T5" fmla="*/ 20 h 47"/>
              <a:gd name="T6" fmla="*/ 295 w 333"/>
              <a:gd name="T7" fmla="*/ 23 h 47"/>
              <a:gd name="T8" fmla="*/ 295 w 333"/>
              <a:gd name="T9" fmla="*/ 26 h 47"/>
              <a:gd name="T10" fmla="*/ 292 w 333"/>
              <a:gd name="T11" fmla="*/ 26 h 47"/>
              <a:gd name="T12" fmla="*/ 3 w 333"/>
              <a:gd name="T13" fmla="*/ 26 h 47"/>
              <a:gd name="T14" fmla="*/ 0 w 333"/>
              <a:gd name="T15" fmla="*/ 26 h 47"/>
              <a:gd name="T16" fmla="*/ 0 w 333"/>
              <a:gd name="T17" fmla="*/ 23 h 47"/>
              <a:gd name="T18" fmla="*/ 0 w 333"/>
              <a:gd name="T19" fmla="*/ 20 h 47"/>
              <a:gd name="T20" fmla="*/ 3 w 333"/>
              <a:gd name="T21" fmla="*/ 20 h 47"/>
              <a:gd name="T22" fmla="*/ 3 w 333"/>
              <a:gd name="T23" fmla="*/ 20 h 47"/>
              <a:gd name="T24" fmla="*/ 283 w 333"/>
              <a:gd name="T25" fmla="*/ 0 h 47"/>
              <a:gd name="T26" fmla="*/ 333 w 333"/>
              <a:gd name="T27" fmla="*/ 23 h 47"/>
              <a:gd name="T28" fmla="*/ 283 w 333"/>
              <a:gd name="T29" fmla="*/ 47 h 47"/>
              <a:gd name="T30" fmla="*/ 283 w 333"/>
              <a:gd name="T3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3" h="47">
                <a:moveTo>
                  <a:pt x="3" y="20"/>
                </a:moveTo>
                <a:lnTo>
                  <a:pt x="292" y="20"/>
                </a:lnTo>
                <a:lnTo>
                  <a:pt x="295" y="20"/>
                </a:lnTo>
                <a:lnTo>
                  <a:pt x="295" y="23"/>
                </a:lnTo>
                <a:lnTo>
                  <a:pt x="295" y="26"/>
                </a:lnTo>
                <a:lnTo>
                  <a:pt x="292" y="26"/>
                </a:lnTo>
                <a:lnTo>
                  <a:pt x="3" y="26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3" y="20"/>
                </a:lnTo>
                <a:lnTo>
                  <a:pt x="3" y="20"/>
                </a:lnTo>
                <a:close/>
                <a:moveTo>
                  <a:pt x="283" y="0"/>
                </a:moveTo>
                <a:lnTo>
                  <a:pt x="333" y="23"/>
                </a:lnTo>
                <a:lnTo>
                  <a:pt x="283" y="47"/>
                </a:lnTo>
                <a:lnTo>
                  <a:pt x="283" y="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17" name="Freeform 85">
            <a:extLst>
              <a:ext uri="{FF2B5EF4-FFF2-40B4-BE49-F238E27FC236}">
                <a16:creationId xmlns:a16="http://schemas.microsoft.com/office/drawing/2014/main" id="{60BEB73D-3460-947F-DCF6-1A399C7ECC7E}"/>
              </a:ext>
            </a:extLst>
          </p:cNvPr>
          <p:cNvSpPr>
            <a:spLocks noEditPoints="1"/>
          </p:cNvSpPr>
          <p:nvPr/>
        </p:nvSpPr>
        <p:spPr bwMode="auto">
          <a:xfrm>
            <a:off x="8231856" y="5782282"/>
            <a:ext cx="528638" cy="74613"/>
          </a:xfrm>
          <a:custGeom>
            <a:avLst/>
            <a:gdLst>
              <a:gd name="T0" fmla="*/ 330 w 333"/>
              <a:gd name="T1" fmla="*/ 27 h 47"/>
              <a:gd name="T2" fmla="*/ 41 w 333"/>
              <a:gd name="T3" fmla="*/ 27 h 47"/>
              <a:gd name="T4" fmla="*/ 38 w 333"/>
              <a:gd name="T5" fmla="*/ 27 h 47"/>
              <a:gd name="T6" fmla="*/ 38 w 333"/>
              <a:gd name="T7" fmla="*/ 24 h 47"/>
              <a:gd name="T8" fmla="*/ 38 w 333"/>
              <a:gd name="T9" fmla="*/ 21 h 47"/>
              <a:gd name="T10" fmla="*/ 41 w 333"/>
              <a:gd name="T11" fmla="*/ 21 h 47"/>
              <a:gd name="T12" fmla="*/ 330 w 333"/>
              <a:gd name="T13" fmla="*/ 21 h 47"/>
              <a:gd name="T14" fmla="*/ 333 w 333"/>
              <a:gd name="T15" fmla="*/ 21 h 47"/>
              <a:gd name="T16" fmla="*/ 333 w 333"/>
              <a:gd name="T17" fmla="*/ 24 h 47"/>
              <a:gd name="T18" fmla="*/ 333 w 333"/>
              <a:gd name="T19" fmla="*/ 24 h 47"/>
              <a:gd name="T20" fmla="*/ 330 w 333"/>
              <a:gd name="T21" fmla="*/ 27 h 47"/>
              <a:gd name="T22" fmla="*/ 330 w 333"/>
              <a:gd name="T23" fmla="*/ 27 h 47"/>
              <a:gd name="T24" fmla="*/ 50 w 333"/>
              <a:gd name="T25" fmla="*/ 47 h 47"/>
              <a:gd name="T26" fmla="*/ 0 w 333"/>
              <a:gd name="T27" fmla="*/ 24 h 47"/>
              <a:gd name="T28" fmla="*/ 50 w 333"/>
              <a:gd name="T29" fmla="*/ 0 h 47"/>
              <a:gd name="T30" fmla="*/ 50 w 333"/>
              <a:gd name="T3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3" h="47">
                <a:moveTo>
                  <a:pt x="330" y="27"/>
                </a:moveTo>
                <a:lnTo>
                  <a:pt x="41" y="27"/>
                </a:lnTo>
                <a:lnTo>
                  <a:pt x="38" y="27"/>
                </a:lnTo>
                <a:lnTo>
                  <a:pt x="38" y="24"/>
                </a:lnTo>
                <a:lnTo>
                  <a:pt x="38" y="21"/>
                </a:lnTo>
                <a:lnTo>
                  <a:pt x="41" y="21"/>
                </a:lnTo>
                <a:lnTo>
                  <a:pt x="330" y="21"/>
                </a:lnTo>
                <a:lnTo>
                  <a:pt x="333" y="21"/>
                </a:lnTo>
                <a:lnTo>
                  <a:pt x="333" y="24"/>
                </a:lnTo>
                <a:lnTo>
                  <a:pt x="333" y="24"/>
                </a:lnTo>
                <a:lnTo>
                  <a:pt x="330" y="27"/>
                </a:lnTo>
                <a:lnTo>
                  <a:pt x="330" y="27"/>
                </a:lnTo>
                <a:close/>
                <a:moveTo>
                  <a:pt x="50" y="47"/>
                </a:moveTo>
                <a:lnTo>
                  <a:pt x="0" y="24"/>
                </a:lnTo>
                <a:lnTo>
                  <a:pt x="50" y="0"/>
                </a:lnTo>
                <a:lnTo>
                  <a:pt x="50" y="47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23" name="Freeform 91">
            <a:extLst>
              <a:ext uri="{FF2B5EF4-FFF2-40B4-BE49-F238E27FC236}">
                <a16:creationId xmlns:a16="http://schemas.microsoft.com/office/drawing/2014/main" id="{4CEBE867-CCBA-C2A6-1DE4-057E636C7767}"/>
              </a:ext>
            </a:extLst>
          </p:cNvPr>
          <p:cNvSpPr>
            <a:spLocks noEditPoints="1"/>
          </p:cNvSpPr>
          <p:nvPr/>
        </p:nvSpPr>
        <p:spPr bwMode="auto">
          <a:xfrm>
            <a:off x="10721056" y="5982307"/>
            <a:ext cx="533400" cy="74613"/>
          </a:xfrm>
          <a:custGeom>
            <a:avLst/>
            <a:gdLst>
              <a:gd name="T0" fmla="*/ 3 w 336"/>
              <a:gd name="T1" fmla="*/ 21 h 47"/>
              <a:gd name="T2" fmla="*/ 295 w 336"/>
              <a:gd name="T3" fmla="*/ 21 h 47"/>
              <a:gd name="T4" fmla="*/ 298 w 336"/>
              <a:gd name="T5" fmla="*/ 21 h 47"/>
              <a:gd name="T6" fmla="*/ 298 w 336"/>
              <a:gd name="T7" fmla="*/ 24 h 47"/>
              <a:gd name="T8" fmla="*/ 298 w 336"/>
              <a:gd name="T9" fmla="*/ 26 h 47"/>
              <a:gd name="T10" fmla="*/ 295 w 336"/>
              <a:gd name="T11" fmla="*/ 26 h 47"/>
              <a:gd name="T12" fmla="*/ 3 w 336"/>
              <a:gd name="T13" fmla="*/ 26 h 47"/>
              <a:gd name="T14" fmla="*/ 3 w 336"/>
              <a:gd name="T15" fmla="*/ 26 h 47"/>
              <a:gd name="T16" fmla="*/ 0 w 336"/>
              <a:gd name="T17" fmla="*/ 24 h 47"/>
              <a:gd name="T18" fmla="*/ 3 w 336"/>
              <a:gd name="T19" fmla="*/ 21 h 47"/>
              <a:gd name="T20" fmla="*/ 3 w 336"/>
              <a:gd name="T21" fmla="*/ 21 h 47"/>
              <a:gd name="T22" fmla="*/ 3 w 336"/>
              <a:gd name="T23" fmla="*/ 21 h 47"/>
              <a:gd name="T24" fmla="*/ 286 w 336"/>
              <a:gd name="T25" fmla="*/ 0 h 47"/>
              <a:gd name="T26" fmla="*/ 336 w 336"/>
              <a:gd name="T27" fmla="*/ 24 h 47"/>
              <a:gd name="T28" fmla="*/ 286 w 336"/>
              <a:gd name="T29" fmla="*/ 47 h 47"/>
              <a:gd name="T30" fmla="*/ 286 w 336"/>
              <a:gd name="T3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" h="47">
                <a:moveTo>
                  <a:pt x="3" y="21"/>
                </a:moveTo>
                <a:lnTo>
                  <a:pt x="295" y="21"/>
                </a:lnTo>
                <a:lnTo>
                  <a:pt x="298" y="21"/>
                </a:lnTo>
                <a:lnTo>
                  <a:pt x="298" y="24"/>
                </a:lnTo>
                <a:lnTo>
                  <a:pt x="298" y="26"/>
                </a:lnTo>
                <a:lnTo>
                  <a:pt x="295" y="26"/>
                </a:lnTo>
                <a:lnTo>
                  <a:pt x="3" y="26"/>
                </a:lnTo>
                <a:lnTo>
                  <a:pt x="3" y="26"/>
                </a:lnTo>
                <a:lnTo>
                  <a:pt x="0" y="24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close/>
                <a:moveTo>
                  <a:pt x="286" y="0"/>
                </a:moveTo>
                <a:lnTo>
                  <a:pt x="336" y="24"/>
                </a:lnTo>
                <a:lnTo>
                  <a:pt x="286" y="47"/>
                </a:lnTo>
                <a:lnTo>
                  <a:pt x="286" y="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24" name="Freeform 92">
            <a:extLst>
              <a:ext uri="{FF2B5EF4-FFF2-40B4-BE49-F238E27FC236}">
                <a16:creationId xmlns:a16="http://schemas.microsoft.com/office/drawing/2014/main" id="{68FFB8EC-3337-43F1-FFC7-CA193780737E}"/>
              </a:ext>
            </a:extLst>
          </p:cNvPr>
          <p:cNvSpPr>
            <a:spLocks noEditPoints="1"/>
          </p:cNvSpPr>
          <p:nvPr/>
        </p:nvSpPr>
        <p:spPr bwMode="auto">
          <a:xfrm>
            <a:off x="10725819" y="5764820"/>
            <a:ext cx="533400" cy="73025"/>
          </a:xfrm>
          <a:custGeom>
            <a:avLst/>
            <a:gdLst>
              <a:gd name="T0" fmla="*/ 333 w 336"/>
              <a:gd name="T1" fmla="*/ 26 h 46"/>
              <a:gd name="T2" fmla="*/ 41 w 336"/>
              <a:gd name="T3" fmla="*/ 26 h 46"/>
              <a:gd name="T4" fmla="*/ 41 w 336"/>
              <a:gd name="T5" fmla="*/ 26 h 46"/>
              <a:gd name="T6" fmla="*/ 38 w 336"/>
              <a:gd name="T7" fmla="*/ 23 h 46"/>
              <a:gd name="T8" fmla="*/ 41 w 336"/>
              <a:gd name="T9" fmla="*/ 20 h 46"/>
              <a:gd name="T10" fmla="*/ 41 w 336"/>
              <a:gd name="T11" fmla="*/ 20 h 46"/>
              <a:gd name="T12" fmla="*/ 333 w 336"/>
              <a:gd name="T13" fmla="*/ 20 h 46"/>
              <a:gd name="T14" fmla="*/ 333 w 336"/>
              <a:gd name="T15" fmla="*/ 20 h 46"/>
              <a:gd name="T16" fmla="*/ 336 w 336"/>
              <a:gd name="T17" fmla="*/ 23 h 46"/>
              <a:gd name="T18" fmla="*/ 333 w 336"/>
              <a:gd name="T19" fmla="*/ 26 h 46"/>
              <a:gd name="T20" fmla="*/ 333 w 336"/>
              <a:gd name="T21" fmla="*/ 26 h 46"/>
              <a:gd name="T22" fmla="*/ 333 w 336"/>
              <a:gd name="T23" fmla="*/ 26 h 46"/>
              <a:gd name="T24" fmla="*/ 50 w 336"/>
              <a:gd name="T25" fmla="*/ 46 h 46"/>
              <a:gd name="T26" fmla="*/ 0 w 336"/>
              <a:gd name="T27" fmla="*/ 23 h 46"/>
              <a:gd name="T28" fmla="*/ 50 w 336"/>
              <a:gd name="T29" fmla="*/ 0 h 46"/>
              <a:gd name="T30" fmla="*/ 50 w 336"/>
              <a:gd name="T3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" h="46">
                <a:moveTo>
                  <a:pt x="333" y="26"/>
                </a:moveTo>
                <a:lnTo>
                  <a:pt x="41" y="26"/>
                </a:lnTo>
                <a:lnTo>
                  <a:pt x="41" y="26"/>
                </a:lnTo>
                <a:lnTo>
                  <a:pt x="38" y="23"/>
                </a:lnTo>
                <a:lnTo>
                  <a:pt x="41" y="20"/>
                </a:lnTo>
                <a:lnTo>
                  <a:pt x="41" y="20"/>
                </a:lnTo>
                <a:lnTo>
                  <a:pt x="333" y="20"/>
                </a:lnTo>
                <a:lnTo>
                  <a:pt x="333" y="20"/>
                </a:lnTo>
                <a:lnTo>
                  <a:pt x="336" y="23"/>
                </a:lnTo>
                <a:lnTo>
                  <a:pt x="333" y="26"/>
                </a:lnTo>
                <a:lnTo>
                  <a:pt x="333" y="26"/>
                </a:lnTo>
                <a:lnTo>
                  <a:pt x="333" y="26"/>
                </a:lnTo>
                <a:close/>
                <a:moveTo>
                  <a:pt x="50" y="46"/>
                </a:moveTo>
                <a:lnTo>
                  <a:pt x="0" y="23"/>
                </a:lnTo>
                <a:lnTo>
                  <a:pt x="50" y="0"/>
                </a:lnTo>
                <a:lnTo>
                  <a:pt x="50" y="46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28" name="Freeform 96">
            <a:extLst>
              <a:ext uri="{FF2B5EF4-FFF2-40B4-BE49-F238E27FC236}">
                <a16:creationId xmlns:a16="http://schemas.microsoft.com/office/drawing/2014/main" id="{46E21F7F-64CF-3D2F-1372-379703BA462B}"/>
              </a:ext>
            </a:extLst>
          </p:cNvPr>
          <p:cNvSpPr>
            <a:spLocks noEditPoints="1"/>
          </p:cNvSpPr>
          <p:nvPr/>
        </p:nvSpPr>
        <p:spPr bwMode="auto">
          <a:xfrm>
            <a:off x="9466931" y="5777520"/>
            <a:ext cx="528638" cy="79375"/>
          </a:xfrm>
          <a:custGeom>
            <a:avLst/>
            <a:gdLst>
              <a:gd name="T0" fmla="*/ 3 w 333"/>
              <a:gd name="T1" fmla="*/ 24 h 50"/>
              <a:gd name="T2" fmla="*/ 292 w 333"/>
              <a:gd name="T3" fmla="*/ 24 h 50"/>
              <a:gd name="T4" fmla="*/ 295 w 333"/>
              <a:gd name="T5" fmla="*/ 24 h 50"/>
              <a:gd name="T6" fmla="*/ 295 w 333"/>
              <a:gd name="T7" fmla="*/ 27 h 50"/>
              <a:gd name="T8" fmla="*/ 295 w 333"/>
              <a:gd name="T9" fmla="*/ 27 h 50"/>
              <a:gd name="T10" fmla="*/ 292 w 333"/>
              <a:gd name="T11" fmla="*/ 30 h 50"/>
              <a:gd name="T12" fmla="*/ 3 w 333"/>
              <a:gd name="T13" fmla="*/ 30 h 50"/>
              <a:gd name="T14" fmla="*/ 0 w 333"/>
              <a:gd name="T15" fmla="*/ 27 h 50"/>
              <a:gd name="T16" fmla="*/ 0 w 333"/>
              <a:gd name="T17" fmla="*/ 27 h 50"/>
              <a:gd name="T18" fmla="*/ 0 w 333"/>
              <a:gd name="T19" fmla="*/ 24 h 50"/>
              <a:gd name="T20" fmla="*/ 3 w 333"/>
              <a:gd name="T21" fmla="*/ 24 h 50"/>
              <a:gd name="T22" fmla="*/ 3 w 333"/>
              <a:gd name="T23" fmla="*/ 24 h 50"/>
              <a:gd name="T24" fmla="*/ 286 w 333"/>
              <a:gd name="T25" fmla="*/ 0 h 50"/>
              <a:gd name="T26" fmla="*/ 333 w 333"/>
              <a:gd name="T27" fmla="*/ 27 h 50"/>
              <a:gd name="T28" fmla="*/ 286 w 333"/>
              <a:gd name="T29" fmla="*/ 50 h 50"/>
              <a:gd name="T30" fmla="*/ 286 w 333"/>
              <a:gd name="T3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3" h="50">
                <a:moveTo>
                  <a:pt x="3" y="24"/>
                </a:moveTo>
                <a:lnTo>
                  <a:pt x="292" y="24"/>
                </a:lnTo>
                <a:lnTo>
                  <a:pt x="295" y="24"/>
                </a:lnTo>
                <a:lnTo>
                  <a:pt x="295" y="27"/>
                </a:lnTo>
                <a:lnTo>
                  <a:pt x="295" y="27"/>
                </a:lnTo>
                <a:lnTo>
                  <a:pt x="292" y="30"/>
                </a:lnTo>
                <a:lnTo>
                  <a:pt x="3" y="30"/>
                </a:lnTo>
                <a:lnTo>
                  <a:pt x="0" y="27"/>
                </a:lnTo>
                <a:lnTo>
                  <a:pt x="0" y="27"/>
                </a:lnTo>
                <a:lnTo>
                  <a:pt x="0" y="24"/>
                </a:lnTo>
                <a:lnTo>
                  <a:pt x="3" y="24"/>
                </a:lnTo>
                <a:lnTo>
                  <a:pt x="3" y="24"/>
                </a:lnTo>
                <a:close/>
                <a:moveTo>
                  <a:pt x="286" y="0"/>
                </a:moveTo>
                <a:lnTo>
                  <a:pt x="333" y="27"/>
                </a:lnTo>
                <a:lnTo>
                  <a:pt x="286" y="50"/>
                </a:lnTo>
                <a:lnTo>
                  <a:pt x="286" y="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29" name="Freeform 97">
            <a:extLst>
              <a:ext uri="{FF2B5EF4-FFF2-40B4-BE49-F238E27FC236}">
                <a16:creationId xmlns:a16="http://schemas.microsoft.com/office/drawing/2014/main" id="{F34B5809-B6BD-986D-4770-4FC5E8B91A65}"/>
              </a:ext>
            </a:extLst>
          </p:cNvPr>
          <p:cNvSpPr>
            <a:spLocks noEditPoints="1"/>
          </p:cNvSpPr>
          <p:nvPr/>
        </p:nvSpPr>
        <p:spPr bwMode="auto">
          <a:xfrm>
            <a:off x="9471695" y="5991832"/>
            <a:ext cx="528637" cy="74613"/>
          </a:xfrm>
          <a:custGeom>
            <a:avLst/>
            <a:gdLst>
              <a:gd name="T0" fmla="*/ 330 w 333"/>
              <a:gd name="T1" fmla="*/ 26 h 47"/>
              <a:gd name="T2" fmla="*/ 41 w 333"/>
              <a:gd name="T3" fmla="*/ 26 h 47"/>
              <a:gd name="T4" fmla="*/ 38 w 333"/>
              <a:gd name="T5" fmla="*/ 26 h 47"/>
              <a:gd name="T6" fmla="*/ 38 w 333"/>
              <a:gd name="T7" fmla="*/ 23 h 47"/>
              <a:gd name="T8" fmla="*/ 38 w 333"/>
              <a:gd name="T9" fmla="*/ 20 h 47"/>
              <a:gd name="T10" fmla="*/ 41 w 333"/>
              <a:gd name="T11" fmla="*/ 20 h 47"/>
              <a:gd name="T12" fmla="*/ 330 w 333"/>
              <a:gd name="T13" fmla="*/ 20 h 47"/>
              <a:gd name="T14" fmla="*/ 333 w 333"/>
              <a:gd name="T15" fmla="*/ 20 h 47"/>
              <a:gd name="T16" fmla="*/ 333 w 333"/>
              <a:gd name="T17" fmla="*/ 23 h 47"/>
              <a:gd name="T18" fmla="*/ 333 w 333"/>
              <a:gd name="T19" fmla="*/ 26 h 47"/>
              <a:gd name="T20" fmla="*/ 330 w 333"/>
              <a:gd name="T21" fmla="*/ 26 h 47"/>
              <a:gd name="T22" fmla="*/ 330 w 333"/>
              <a:gd name="T23" fmla="*/ 26 h 47"/>
              <a:gd name="T24" fmla="*/ 50 w 333"/>
              <a:gd name="T25" fmla="*/ 47 h 47"/>
              <a:gd name="T26" fmla="*/ 0 w 333"/>
              <a:gd name="T27" fmla="*/ 23 h 47"/>
              <a:gd name="T28" fmla="*/ 50 w 333"/>
              <a:gd name="T29" fmla="*/ 0 h 47"/>
              <a:gd name="T30" fmla="*/ 50 w 333"/>
              <a:gd name="T31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3" h="47">
                <a:moveTo>
                  <a:pt x="330" y="26"/>
                </a:moveTo>
                <a:lnTo>
                  <a:pt x="41" y="26"/>
                </a:lnTo>
                <a:lnTo>
                  <a:pt x="38" y="26"/>
                </a:lnTo>
                <a:lnTo>
                  <a:pt x="38" y="23"/>
                </a:lnTo>
                <a:lnTo>
                  <a:pt x="38" y="20"/>
                </a:lnTo>
                <a:lnTo>
                  <a:pt x="41" y="20"/>
                </a:lnTo>
                <a:lnTo>
                  <a:pt x="330" y="20"/>
                </a:lnTo>
                <a:lnTo>
                  <a:pt x="333" y="20"/>
                </a:lnTo>
                <a:lnTo>
                  <a:pt x="333" y="23"/>
                </a:lnTo>
                <a:lnTo>
                  <a:pt x="333" y="26"/>
                </a:lnTo>
                <a:lnTo>
                  <a:pt x="330" y="26"/>
                </a:lnTo>
                <a:lnTo>
                  <a:pt x="330" y="26"/>
                </a:lnTo>
                <a:close/>
                <a:moveTo>
                  <a:pt x="50" y="47"/>
                </a:moveTo>
                <a:lnTo>
                  <a:pt x="0" y="23"/>
                </a:lnTo>
                <a:lnTo>
                  <a:pt x="50" y="0"/>
                </a:lnTo>
                <a:lnTo>
                  <a:pt x="50" y="47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34" name="Freeform 102">
            <a:extLst>
              <a:ext uri="{FF2B5EF4-FFF2-40B4-BE49-F238E27FC236}">
                <a16:creationId xmlns:a16="http://schemas.microsoft.com/office/drawing/2014/main" id="{65639A94-85A3-580B-E0F9-B0768C1D5022}"/>
              </a:ext>
            </a:extLst>
          </p:cNvPr>
          <p:cNvSpPr>
            <a:spLocks/>
          </p:cNvSpPr>
          <p:nvPr/>
        </p:nvSpPr>
        <p:spPr bwMode="auto">
          <a:xfrm>
            <a:off x="6761832" y="5999769"/>
            <a:ext cx="347663" cy="258762"/>
          </a:xfrm>
          <a:custGeom>
            <a:avLst/>
            <a:gdLst>
              <a:gd name="T0" fmla="*/ 35 w 280"/>
              <a:gd name="T1" fmla="*/ 181 h 182"/>
              <a:gd name="T2" fmla="*/ 53 w 280"/>
              <a:gd name="T3" fmla="*/ 166 h 182"/>
              <a:gd name="T4" fmla="*/ 77 w 280"/>
              <a:gd name="T5" fmla="*/ 140 h 182"/>
              <a:gd name="T6" fmla="*/ 97 w 280"/>
              <a:gd name="T7" fmla="*/ 80 h 182"/>
              <a:gd name="T8" fmla="*/ 112 w 280"/>
              <a:gd name="T9" fmla="*/ 38 h 182"/>
              <a:gd name="T10" fmla="*/ 137 w 280"/>
              <a:gd name="T11" fmla="*/ 0 h 182"/>
              <a:gd name="T12" fmla="*/ 162 w 280"/>
              <a:gd name="T13" fmla="*/ 40 h 182"/>
              <a:gd name="T14" fmla="*/ 174 w 280"/>
              <a:gd name="T15" fmla="*/ 78 h 182"/>
              <a:gd name="T16" fmla="*/ 190 w 280"/>
              <a:gd name="T17" fmla="*/ 118 h 182"/>
              <a:gd name="T18" fmla="*/ 205 w 280"/>
              <a:gd name="T19" fmla="*/ 145 h 182"/>
              <a:gd name="T20" fmla="*/ 229 w 280"/>
              <a:gd name="T21" fmla="*/ 168 h 182"/>
              <a:gd name="T22" fmla="*/ 248 w 280"/>
              <a:gd name="T23" fmla="*/ 180 h 182"/>
              <a:gd name="T24" fmla="*/ 35 w 280"/>
              <a:gd name="T25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2">
                <a:moveTo>
                  <a:pt x="35" y="181"/>
                </a:moveTo>
                <a:cubicBezTo>
                  <a:pt x="0" y="178"/>
                  <a:pt x="46" y="173"/>
                  <a:pt x="53" y="166"/>
                </a:cubicBezTo>
                <a:cubicBezTo>
                  <a:pt x="60" y="159"/>
                  <a:pt x="70" y="154"/>
                  <a:pt x="77" y="140"/>
                </a:cubicBezTo>
                <a:cubicBezTo>
                  <a:pt x="84" y="126"/>
                  <a:pt x="91" y="97"/>
                  <a:pt x="97" y="80"/>
                </a:cubicBezTo>
                <a:cubicBezTo>
                  <a:pt x="103" y="63"/>
                  <a:pt x="105" y="51"/>
                  <a:pt x="112" y="38"/>
                </a:cubicBezTo>
                <a:cubicBezTo>
                  <a:pt x="119" y="25"/>
                  <a:pt x="129" y="0"/>
                  <a:pt x="137" y="0"/>
                </a:cubicBezTo>
                <a:cubicBezTo>
                  <a:pt x="145" y="0"/>
                  <a:pt x="156" y="27"/>
                  <a:pt x="162" y="40"/>
                </a:cubicBezTo>
                <a:cubicBezTo>
                  <a:pt x="168" y="53"/>
                  <a:pt x="169" y="65"/>
                  <a:pt x="174" y="78"/>
                </a:cubicBezTo>
                <a:cubicBezTo>
                  <a:pt x="179" y="91"/>
                  <a:pt x="185" y="107"/>
                  <a:pt x="190" y="118"/>
                </a:cubicBezTo>
                <a:cubicBezTo>
                  <a:pt x="195" y="129"/>
                  <a:pt x="199" y="137"/>
                  <a:pt x="205" y="145"/>
                </a:cubicBezTo>
                <a:cubicBezTo>
                  <a:pt x="211" y="153"/>
                  <a:pt x="222" y="162"/>
                  <a:pt x="229" y="168"/>
                </a:cubicBezTo>
                <a:cubicBezTo>
                  <a:pt x="236" y="174"/>
                  <a:pt x="280" y="178"/>
                  <a:pt x="248" y="180"/>
                </a:cubicBezTo>
                <a:cubicBezTo>
                  <a:pt x="216" y="182"/>
                  <a:pt x="79" y="181"/>
                  <a:pt x="35" y="181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2" name="Freeform 110">
            <a:extLst>
              <a:ext uri="{FF2B5EF4-FFF2-40B4-BE49-F238E27FC236}">
                <a16:creationId xmlns:a16="http://schemas.microsoft.com/office/drawing/2014/main" id="{9871A923-5C2D-EC2A-2C8B-53CD764983D5}"/>
              </a:ext>
            </a:extLst>
          </p:cNvPr>
          <p:cNvSpPr>
            <a:spLocks/>
          </p:cNvSpPr>
          <p:nvPr/>
        </p:nvSpPr>
        <p:spPr bwMode="auto">
          <a:xfrm flipH="1">
            <a:off x="8633494" y="5995007"/>
            <a:ext cx="347662" cy="258763"/>
          </a:xfrm>
          <a:custGeom>
            <a:avLst/>
            <a:gdLst>
              <a:gd name="T0" fmla="*/ 35 w 280"/>
              <a:gd name="T1" fmla="*/ 181 h 182"/>
              <a:gd name="T2" fmla="*/ 53 w 280"/>
              <a:gd name="T3" fmla="*/ 166 h 182"/>
              <a:gd name="T4" fmla="*/ 77 w 280"/>
              <a:gd name="T5" fmla="*/ 140 h 182"/>
              <a:gd name="T6" fmla="*/ 97 w 280"/>
              <a:gd name="T7" fmla="*/ 80 h 182"/>
              <a:gd name="T8" fmla="*/ 112 w 280"/>
              <a:gd name="T9" fmla="*/ 38 h 182"/>
              <a:gd name="T10" fmla="*/ 137 w 280"/>
              <a:gd name="T11" fmla="*/ 0 h 182"/>
              <a:gd name="T12" fmla="*/ 162 w 280"/>
              <a:gd name="T13" fmla="*/ 40 h 182"/>
              <a:gd name="T14" fmla="*/ 174 w 280"/>
              <a:gd name="T15" fmla="*/ 78 h 182"/>
              <a:gd name="T16" fmla="*/ 190 w 280"/>
              <a:gd name="T17" fmla="*/ 118 h 182"/>
              <a:gd name="T18" fmla="*/ 205 w 280"/>
              <a:gd name="T19" fmla="*/ 145 h 182"/>
              <a:gd name="T20" fmla="*/ 229 w 280"/>
              <a:gd name="T21" fmla="*/ 168 h 182"/>
              <a:gd name="T22" fmla="*/ 248 w 280"/>
              <a:gd name="T23" fmla="*/ 180 h 182"/>
              <a:gd name="T24" fmla="*/ 35 w 280"/>
              <a:gd name="T25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2">
                <a:moveTo>
                  <a:pt x="35" y="181"/>
                </a:moveTo>
                <a:cubicBezTo>
                  <a:pt x="0" y="178"/>
                  <a:pt x="46" y="173"/>
                  <a:pt x="53" y="166"/>
                </a:cubicBezTo>
                <a:cubicBezTo>
                  <a:pt x="60" y="159"/>
                  <a:pt x="70" y="154"/>
                  <a:pt x="77" y="140"/>
                </a:cubicBezTo>
                <a:cubicBezTo>
                  <a:pt x="84" y="126"/>
                  <a:pt x="91" y="97"/>
                  <a:pt x="97" y="80"/>
                </a:cubicBezTo>
                <a:cubicBezTo>
                  <a:pt x="103" y="63"/>
                  <a:pt x="105" y="51"/>
                  <a:pt x="112" y="38"/>
                </a:cubicBezTo>
                <a:cubicBezTo>
                  <a:pt x="119" y="25"/>
                  <a:pt x="129" y="0"/>
                  <a:pt x="137" y="0"/>
                </a:cubicBezTo>
                <a:cubicBezTo>
                  <a:pt x="145" y="0"/>
                  <a:pt x="156" y="27"/>
                  <a:pt x="162" y="40"/>
                </a:cubicBezTo>
                <a:cubicBezTo>
                  <a:pt x="168" y="53"/>
                  <a:pt x="169" y="65"/>
                  <a:pt x="174" y="78"/>
                </a:cubicBezTo>
                <a:cubicBezTo>
                  <a:pt x="179" y="91"/>
                  <a:pt x="185" y="107"/>
                  <a:pt x="190" y="118"/>
                </a:cubicBezTo>
                <a:cubicBezTo>
                  <a:pt x="195" y="129"/>
                  <a:pt x="199" y="137"/>
                  <a:pt x="205" y="145"/>
                </a:cubicBezTo>
                <a:cubicBezTo>
                  <a:pt x="211" y="153"/>
                  <a:pt x="222" y="162"/>
                  <a:pt x="229" y="168"/>
                </a:cubicBezTo>
                <a:cubicBezTo>
                  <a:pt x="236" y="174"/>
                  <a:pt x="280" y="178"/>
                  <a:pt x="248" y="180"/>
                </a:cubicBezTo>
                <a:cubicBezTo>
                  <a:pt x="216" y="182"/>
                  <a:pt x="79" y="181"/>
                  <a:pt x="35" y="181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8" name="Freeform 116">
            <a:extLst>
              <a:ext uri="{FF2B5EF4-FFF2-40B4-BE49-F238E27FC236}">
                <a16:creationId xmlns:a16="http://schemas.microsoft.com/office/drawing/2014/main" id="{B7BF7B3E-7D36-2C0C-4899-1BA68F165FD6}"/>
              </a:ext>
            </a:extLst>
          </p:cNvPr>
          <p:cNvSpPr>
            <a:spLocks/>
          </p:cNvSpPr>
          <p:nvPr/>
        </p:nvSpPr>
        <p:spPr bwMode="auto">
          <a:xfrm>
            <a:off x="9231982" y="5993419"/>
            <a:ext cx="347663" cy="258762"/>
          </a:xfrm>
          <a:custGeom>
            <a:avLst/>
            <a:gdLst>
              <a:gd name="T0" fmla="*/ 35 w 280"/>
              <a:gd name="T1" fmla="*/ 181 h 182"/>
              <a:gd name="T2" fmla="*/ 53 w 280"/>
              <a:gd name="T3" fmla="*/ 166 h 182"/>
              <a:gd name="T4" fmla="*/ 77 w 280"/>
              <a:gd name="T5" fmla="*/ 140 h 182"/>
              <a:gd name="T6" fmla="*/ 97 w 280"/>
              <a:gd name="T7" fmla="*/ 80 h 182"/>
              <a:gd name="T8" fmla="*/ 112 w 280"/>
              <a:gd name="T9" fmla="*/ 38 h 182"/>
              <a:gd name="T10" fmla="*/ 137 w 280"/>
              <a:gd name="T11" fmla="*/ 0 h 182"/>
              <a:gd name="T12" fmla="*/ 162 w 280"/>
              <a:gd name="T13" fmla="*/ 40 h 182"/>
              <a:gd name="T14" fmla="*/ 174 w 280"/>
              <a:gd name="T15" fmla="*/ 78 h 182"/>
              <a:gd name="T16" fmla="*/ 190 w 280"/>
              <a:gd name="T17" fmla="*/ 118 h 182"/>
              <a:gd name="T18" fmla="*/ 205 w 280"/>
              <a:gd name="T19" fmla="*/ 145 h 182"/>
              <a:gd name="T20" fmla="*/ 229 w 280"/>
              <a:gd name="T21" fmla="*/ 168 h 182"/>
              <a:gd name="T22" fmla="*/ 248 w 280"/>
              <a:gd name="T23" fmla="*/ 180 h 182"/>
              <a:gd name="T24" fmla="*/ 35 w 280"/>
              <a:gd name="T25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2">
                <a:moveTo>
                  <a:pt x="35" y="181"/>
                </a:moveTo>
                <a:cubicBezTo>
                  <a:pt x="0" y="178"/>
                  <a:pt x="46" y="173"/>
                  <a:pt x="53" y="166"/>
                </a:cubicBezTo>
                <a:cubicBezTo>
                  <a:pt x="60" y="159"/>
                  <a:pt x="70" y="154"/>
                  <a:pt x="77" y="140"/>
                </a:cubicBezTo>
                <a:cubicBezTo>
                  <a:pt x="84" y="126"/>
                  <a:pt x="91" y="97"/>
                  <a:pt x="97" y="80"/>
                </a:cubicBezTo>
                <a:cubicBezTo>
                  <a:pt x="103" y="63"/>
                  <a:pt x="105" y="51"/>
                  <a:pt x="112" y="38"/>
                </a:cubicBezTo>
                <a:cubicBezTo>
                  <a:pt x="119" y="25"/>
                  <a:pt x="129" y="0"/>
                  <a:pt x="137" y="0"/>
                </a:cubicBezTo>
                <a:cubicBezTo>
                  <a:pt x="145" y="0"/>
                  <a:pt x="156" y="27"/>
                  <a:pt x="162" y="40"/>
                </a:cubicBezTo>
                <a:cubicBezTo>
                  <a:pt x="168" y="53"/>
                  <a:pt x="169" y="65"/>
                  <a:pt x="174" y="78"/>
                </a:cubicBezTo>
                <a:cubicBezTo>
                  <a:pt x="179" y="91"/>
                  <a:pt x="185" y="107"/>
                  <a:pt x="190" y="118"/>
                </a:cubicBezTo>
                <a:cubicBezTo>
                  <a:pt x="195" y="129"/>
                  <a:pt x="199" y="137"/>
                  <a:pt x="205" y="145"/>
                </a:cubicBezTo>
                <a:cubicBezTo>
                  <a:pt x="211" y="153"/>
                  <a:pt x="222" y="162"/>
                  <a:pt x="229" y="168"/>
                </a:cubicBezTo>
                <a:cubicBezTo>
                  <a:pt x="236" y="174"/>
                  <a:pt x="280" y="178"/>
                  <a:pt x="248" y="180"/>
                </a:cubicBezTo>
                <a:cubicBezTo>
                  <a:pt x="216" y="182"/>
                  <a:pt x="79" y="181"/>
                  <a:pt x="35" y="181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49" name="Freeform 117">
            <a:extLst>
              <a:ext uri="{FF2B5EF4-FFF2-40B4-BE49-F238E27FC236}">
                <a16:creationId xmlns:a16="http://schemas.microsoft.com/office/drawing/2014/main" id="{9F19EDD6-1440-7066-694F-F6193CCF43A3}"/>
              </a:ext>
            </a:extLst>
          </p:cNvPr>
          <p:cNvSpPr>
            <a:spLocks/>
          </p:cNvSpPr>
          <p:nvPr/>
        </p:nvSpPr>
        <p:spPr bwMode="auto">
          <a:xfrm flipH="1">
            <a:off x="11103644" y="5988657"/>
            <a:ext cx="347662" cy="258763"/>
          </a:xfrm>
          <a:custGeom>
            <a:avLst/>
            <a:gdLst>
              <a:gd name="T0" fmla="*/ 35 w 280"/>
              <a:gd name="T1" fmla="*/ 181 h 182"/>
              <a:gd name="T2" fmla="*/ 53 w 280"/>
              <a:gd name="T3" fmla="*/ 166 h 182"/>
              <a:gd name="T4" fmla="*/ 77 w 280"/>
              <a:gd name="T5" fmla="*/ 140 h 182"/>
              <a:gd name="T6" fmla="*/ 97 w 280"/>
              <a:gd name="T7" fmla="*/ 80 h 182"/>
              <a:gd name="T8" fmla="*/ 112 w 280"/>
              <a:gd name="T9" fmla="*/ 38 h 182"/>
              <a:gd name="T10" fmla="*/ 137 w 280"/>
              <a:gd name="T11" fmla="*/ 0 h 182"/>
              <a:gd name="T12" fmla="*/ 162 w 280"/>
              <a:gd name="T13" fmla="*/ 40 h 182"/>
              <a:gd name="T14" fmla="*/ 174 w 280"/>
              <a:gd name="T15" fmla="*/ 78 h 182"/>
              <a:gd name="T16" fmla="*/ 190 w 280"/>
              <a:gd name="T17" fmla="*/ 118 h 182"/>
              <a:gd name="T18" fmla="*/ 205 w 280"/>
              <a:gd name="T19" fmla="*/ 145 h 182"/>
              <a:gd name="T20" fmla="*/ 229 w 280"/>
              <a:gd name="T21" fmla="*/ 168 h 182"/>
              <a:gd name="T22" fmla="*/ 248 w 280"/>
              <a:gd name="T23" fmla="*/ 180 h 182"/>
              <a:gd name="T24" fmla="*/ 35 w 280"/>
              <a:gd name="T25" fmla="*/ 181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182">
                <a:moveTo>
                  <a:pt x="35" y="181"/>
                </a:moveTo>
                <a:cubicBezTo>
                  <a:pt x="0" y="178"/>
                  <a:pt x="46" y="173"/>
                  <a:pt x="53" y="166"/>
                </a:cubicBezTo>
                <a:cubicBezTo>
                  <a:pt x="60" y="159"/>
                  <a:pt x="70" y="154"/>
                  <a:pt x="77" y="140"/>
                </a:cubicBezTo>
                <a:cubicBezTo>
                  <a:pt x="84" y="126"/>
                  <a:pt x="91" y="97"/>
                  <a:pt x="97" y="80"/>
                </a:cubicBezTo>
                <a:cubicBezTo>
                  <a:pt x="103" y="63"/>
                  <a:pt x="105" y="51"/>
                  <a:pt x="112" y="38"/>
                </a:cubicBezTo>
                <a:cubicBezTo>
                  <a:pt x="119" y="25"/>
                  <a:pt x="129" y="0"/>
                  <a:pt x="137" y="0"/>
                </a:cubicBezTo>
                <a:cubicBezTo>
                  <a:pt x="145" y="0"/>
                  <a:pt x="156" y="27"/>
                  <a:pt x="162" y="40"/>
                </a:cubicBezTo>
                <a:cubicBezTo>
                  <a:pt x="168" y="53"/>
                  <a:pt x="169" y="65"/>
                  <a:pt x="174" y="78"/>
                </a:cubicBezTo>
                <a:cubicBezTo>
                  <a:pt x="179" y="91"/>
                  <a:pt x="185" y="107"/>
                  <a:pt x="190" y="118"/>
                </a:cubicBezTo>
                <a:cubicBezTo>
                  <a:pt x="195" y="129"/>
                  <a:pt x="199" y="137"/>
                  <a:pt x="205" y="145"/>
                </a:cubicBezTo>
                <a:cubicBezTo>
                  <a:pt x="211" y="153"/>
                  <a:pt x="222" y="162"/>
                  <a:pt x="229" y="168"/>
                </a:cubicBezTo>
                <a:cubicBezTo>
                  <a:pt x="236" y="174"/>
                  <a:pt x="280" y="178"/>
                  <a:pt x="248" y="180"/>
                </a:cubicBezTo>
                <a:cubicBezTo>
                  <a:pt x="216" y="182"/>
                  <a:pt x="79" y="181"/>
                  <a:pt x="35" y="181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753" name="Line 121">
            <a:extLst>
              <a:ext uri="{FF2B5EF4-FFF2-40B4-BE49-F238E27FC236}">
                <a16:creationId xmlns:a16="http://schemas.microsoft.com/office/drawing/2014/main" id="{CE07F757-BBD0-585C-8F4C-034B71DF4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356" y="4277826"/>
            <a:ext cx="852488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B5F9AF4B-927E-BBDB-4013-A545F54A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06" y="0"/>
            <a:ext cx="114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PERTURBATIONS ON THE LONGITUDINAL BEAM DYNAMICS: COLLECTIVE EFFECTS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50AF9CE-1A98-1F5F-C25D-7168D9066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16" y="1186668"/>
            <a:ext cx="76599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 err="1">
                <a:highlight>
                  <a:srgbClr val="FFFF00"/>
                </a:highlight>
              </a:rPr>
              <a:t>Collective</a:t>
            </a:r>
            <a:r>
              <a:rPr lang="it-IT" altLang="it-IT" sz="1600" b="1" dirty="0">
                <a:highlight>
                  <a:srgbClr val="FFFF00"/>
                </a:highlight>
              </a:rPr>
              <a:t> </a:t>
            </a:r>
            <a:r>
              <a:rPr lang="it-IT" altLang="it-IT" sz="1600" b="1" dirty="0" err="1">
                <a:highlight>
                  <a:srgbClr val="FFFF00"/>
                </a:highlight>
              </a:rPr>
              <a:t>effects</a:t>
            </a:r>
            <a:r>
              <a:rPr lang="it-IT" altLang="it-IT" sz="1600" b="1" dirty="0">
                <a:highlight>
                  <a:srgbClr val="FFFF00"/>
                </a:highlight>
              </a:rPr>
              <a:t> are </a:t>
            </a:r>
            <a:r>
              <a:rPr lang="it-IT" altLang="it-IT" sz="1600" b="1" dirty="0" err="1">
                <a:highlight>
                  <a:srgbClr val="FFFF00"/>
                </a:highlight>
              </a:rPr>
              <a:t>all</a:t>
            </a:r>
            <a:r>
              <a:rPr lang="it-IT" altLang="it-IT" sz="1600" b="1" dirty="0">
                <a:highlight>
                  <a:srgbClr val="FFFF00"/>
                </a:highlight>
              </a:rPr>
              <a:t> the </a:t>
            </a:r>
            <a:r>
              <a:rPr lang="it-IT" altLang="it-IT" sz="1600" b="1" dirty="0" err="1">
                <a:highlight>
                  <a:srgbClr val="FFFF00"/>
                </a:highlight>
              </a:rPr>
              <a:t>effects</a:t>
            </a:r>
            <a:r>
              <a:rPr lang="it-IT" altLang="it-IT" sz="1600" b="1" dirty="0">
                <a:highlight>
                  <a:srgbClr val="FFFF00"/>
                </a:highlight>
              </a:rPr>
              <a:t> </a:t>
            </a:r>
            <a:r>
              <a:rPr lang="it-IT" altLang="it-IT" sz="1600" b="1" dirty="0" err="1">
                <a:highlight>
                  <a:srgbClr val="FFFF00"/>
                </a:highlight>
              </a:rPr>
              <a:t>that</a:t>
            </a:r>
            <a:r>
              <a:rPr lang="it-IT" altLang="it-IT" sz="1600" b="1" dirty="0">
                <a:highlight>
                  <a:srgbClr val="FFFF00"/>
                </a:highlight>
              </a:rPr>
              <a:t> </a:t>
            </a:r>
            <a:r>
              <a:rPr lang="it-IT" altLang="it-IT" sz="1600" b="1" dirty="0" err="1">
                <a:highlight>
                  <a:srgbClr val="FFFF00"/>
                </a:highlight>
              </a:rPr>
              <a:t>depends</a:t>
            </a:r>
            <a:r>
              <a:rPr lang="it-IT" altLang="it-IT" sz="1600" b="1" dirty="0">
                <a:highlight>
                  <a:srgbClr val="FFFF00"/>
                </a:highlight>
              </a:rPr>
              <a:t> on the </a:t>
            </a:r>
            <a:r>
              <a:rPr lang="it-IT" altLang="it-IT" sz="1600" b="1" dirty="0" err="1">
                <a:highlight>
                  <a:srgbClr val="FFFF00"/>
                </a:highlight>
              </a:rPr>
              <a:t>number</a:t>
            </a:r>
            <a:r>
              <a:rPr lang="it-IT" altLang="it-IT" sz="1600" b="1" dirty="0">
                <a:highlight>
                  <a:srgbClr val="FFFF00"/>
                </a:highlight>
              </a:rPr>
              <a:t> of </a:t>
            </a:r>
            <a:r>
              <a:rPr lang="it-IT" altLang="it-IT" sz="1600" b="1" dirty="0" err="1">
                <a:highlight>
                  <a:srgbClr val="FFFF00"/>
                </a:highlight>
              </a:rPr>
              <a:t>particles</a:t>
            </a:r>
            <a:r>
              <a:rPr lang="it-IT" altLang="it-IT" sz="1600" dirty="0">
                <a:highlight>
                  <a:srgbClr val="FFFF00"/>
                </a:highlight>
              </a:rPr>
              <a:t>. </a:t>
            </a:r>
            <a:r>
              <a:rPr lang="it-IT" altLang="it-IT" sz="1600" dirty="0" err="1"/>
              <a:t>We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have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two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effects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that</a:t>
            </a:r>
            <a:r>
              <a:rPr lang="it-IT" altLang="it-IT" sz="1600" dirty="0"/>
              <a:t> </a:t>
            </a:r>
            <a:r>
              <a:rPr lang="it-IT" altLang="it-IT" sz="1600" dirty="0" err="1"/>
              <a:t>perturb</a:t>
            </a:r>
            <a:r>
              <a:rPr lang="it-IT" altLang="it-IT" sz="1600" dirty="0"/>
              <a:t> the </a:t>
            </a:r>
            <a:r>
              <a:rPr lang="it-IT" altLang="it-IT" sz="1600" dirty="0" err="1"/>
              <a:t>beam</a:t>
            </a:r>
            <a:r>
              <a:rPr lang="it-IT" altLang="it-IT" sz="1600" dirty="0"/>
              <a:t> dynamics: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600" dirty="0"/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dirty="0" err="1"/>
              <a:t>space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charge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effect</a:t>
            </a:r>
            <a:endParaRPr lang="it-IT" altLang="it-IT" sz="1600" dirty="0"/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1600" b="1" dirty="0" err="1"/>
              <a:t>wakefield</a:t>
            </a:r>
            <a:endParaRPr lang="it-IT" altLang="it-IT" sz="1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2CF892-52E1-786E-17CE-2C595D7D6931}"/>
              </a:ext>
            </a:extLst>
          </p:cNvPr>
          <p:cNvSpPr txBox="1"/>
          <p:nvPr/>
        </p:nvSpPr>
        <p:spPr>
          <a:xfrm>
            <a:off x="-3516" y="2687959"/>
            <a:ext cx="78360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Short-range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wake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fields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excited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field from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beam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interacting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accelerator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structures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introduce an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additional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voltage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which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added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the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accelerating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voltage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of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cavity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which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depends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the position of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particles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along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bunch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This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leads to a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deformation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the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original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distribution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energy</a:t>
            </a:r>
            <a:r>
              <a:rPr lang="it-IT" altLang="it-IT" sz="1600" b="1" dirty="0"/>
              <a:t> "spread"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inside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bunch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7508FB5-E843-D76B-2521-519BB7CA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16" y="4231939"/>
            <a:ext cx="3392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On the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other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hand,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long-range </a:t>
            </a:r>
            <a:r>
              <a:rPr kumimoji="0" lang="it-IT" altLang="it-IT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wake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fields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can generate multi-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bunch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and/or multi-turn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instability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phenomena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generating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multi-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bunch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oscillation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it-IT" altLang="it-IT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modes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that</a:t>
            </a:r>
            <a:r>
              <a:rPr lang="it-IT" altLang="it-IT" sz="1600" dirty="0"/>
              <a:t> can </a:t>
            </a:r>
            <a:r>
              <a:rPr lang="it-IT" altLang="it-IT" sz="1600" dirty="0" err="1"/>
              <a:t>give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instabilities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62CD86-C3C8-A46F-9168-CF84A11634A8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D9B24B-7BE7-0B75-15FE-CE6039511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3000"/>
                                        <p:tgtEl>
                                          <p:spTgt spid="19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3000"/>
                                        <p:tgtEl>
                                          <p:spTgt spid="19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C 1.11022E-16 0.00023 0.07188 0.00023 0.07188 1.48148E-6 C 0.07188 -0.00023 -0.00013 0.00162 -0.00013 0.00139 C -0.00013 0.00116 0.07174 0.00162 0.07174 0.00139 C 0.07174 0.00116 0.00013 0.00278 0.00013 0.00301 C 0.00013 0.00278 0.07188 0.00046 0.07188 0.00069 C 0.07188 0.00092 1.11022E-16 1.48148E-6 1.11022E-16 0.00023 L 1.11022E-16 1.48148E-6 Z " pathEditMode="relative" rAng="0" ptsTypes="AAAAAAAA">
                                      <p:cBhvr>
                                        <p:cTn id="82" dur="3000" fill="hold"/>
                                        <p:tgtEl>
                                          <p:spTgt spid="197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13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85 C -0.03529 -0.00185 -0.07071 -0.00185 -0.07084 -0.00162 C -0.07097 -0.00138 -0.00066 -0.00023 -0.00066 -4.07407E-6 C -0.00066 -0.00023 -0.07071 -0.00162 -0.07071 -0.00138 C -0.07071 -0.00162 -0.00013 -0.00023 -0.00013 -4.07407E-6 C -0.00013 -0.00023 -0.07045 -0.00162 -0.07045 -0.00138 C -0.07045 -0.00162 -0.03529 -0.00092 4.375E-6 -4.07407E-6 " pathEditMode="relative" rAng="0" ptsTypes="AAAAAAA">
                                      <p:cBhvr>
                                        <p:cTn id="84" dur="3000" fill="hold"/>
                                        <p:tgtEl>
                                          <p:spTgt spid="197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9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C -4.16667E-6 0.00023 0.07188 0.00023 0.07188 -2.59259E-6 C 0.07188 -0.00023 -0.00013 0.00162 -0.00013 0.00139 C -0.00013 0.00116 0.07175 0.00162 0.07175 0.00139 C 0.07175 0.00116 0.00013 0.00278 0.00013 0.00301 C 0.00013 0.00278 0.07188 0.00047 0.07188 0.0007 C 0.07188 0.00093 -4.16667E-6 -2.59259E-6 -4.16667E-6 0.00023 L -4.16667E-6 -2.59259E-6 Z " pathEditMode="relative" rAng="0" ptsTypes="AAAAAAAA">
                                      <p:cBhvr>
                                        <p:cTn id="86" dur="3000" fill="hold"/>
                                        <p:tgtEl>
                                          <p:spTgt spid="197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13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85 C -0.03529 -0.00185 -0.0707 -0.00185 -0.07083 -0.00162 C -0.07096 -0.00139 -0.00065 -0.00023 -0.00065 1.85185E-6 C -0.00065 -0.00023 -0.0707 -0.00162 -0.0707 -0.00139 C -0.0707 -0.00162 -0.00013 -0.00023 -0.00013 1.85185E-6 C -0.00013 -0.00023 -0.07044 -0.00162 -0.07044 -0.00139 C -0.07044 -0.00162 -0.03529 -0.00093 2.08333E-7 1.85185E-6 " pathEditMode="relative" rAng="0" ptsTypes="AAAAAAA">
                                      <p:cBhvr>
                                        <p:cTn id="88" dur="3000" fill="hold"/>
                                        <p:tgtEl>
                                          <p:spTgt spid="197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9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9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9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9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9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9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93" grpId="0"/>
      <p:bldP spid="197695" grpId="0"/>
      <p:bldP spid="197696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DEC47266-A604-4B7E-EE31-7A3B186A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42" y="1722824"/>
            <a:ext cx="114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REFERENCES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FB600F-D663-F2F5-F008-DE3FD8D0FF59}"/>
              </a:ext>
            </a:extLst>
          </p:cNvPr>
          <p:cNvSpPr txBox="1"/>
          <p:nvPr/>
        </p:nvSpPr>
        <p:spPr>
          <a:xfrm>
            <a:off x="89452" y="2476371"/>
            <a:ext cx="1210254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David Alesini, </a:t>
            </a:r>
            <a:r>
              <a:rPr lang="it-IT" dirty="0" err="1"/>
              <a:t>Linac</a:t>
            </a:r>
            <a:r>
              <a:rPr lang="it-IT" dirty="0"/>
              <a:t>, </a:t>
            </a:r>
            <a:r>
              <a:rPr lang="en-US" sz="1800" i="0" u="none" strike="noStrike" baseline="0" dirty="0">
                <a:latin typeface="NimbusRomNo9L-Regu"/>
              </a:rPr>
              <a:t>Proceedings of the CERN-Accelerator</a:t>
            </a:r>
            <a:r>
              <a:rPr lang="en-US" dirty="0">
                <a:latin typeface="NimbusRomNo9L-Regu"/>
              </a:rPr>
              <a:t>-</a:t>
            </a:r>
            <a:r>
              <a:rPr lang="en-US" sz="1800" i="0" u="none" strike="noStrike" baseline="0" dirty="0">
                <a:latin typeface="NimbusRomNo9L-Regu"/>
              </a:rPr>
              <a:t>School course on </a:t>
            </a:r>
            <a:r>
              <a:rPr lang="en-US" sz="1800" i="0" u="none" strike="noStrike" baseline="0" dirty="0">
                <a:latin typeface="NimbusRomNo9L-ReguItal"/>
              </a:rPr>
              <a:t>Introduction to Accelerator Physics, 2021</a:t>
            </a:r>
            <a:endParaRPr lang="it-IT" dirty="0"/>
          </a:p>
          <a:p>
            <a:pPr algn="just"/>
            <a:r>
              <a:rPr lang="en-US" dirty="0">
                <a:hlinkClick r:id="rId2"/>
              </a:rPr>
              <a:t>https://arxiv.org/abs/2103.16500</a:t>
            </a:r>
            <a:endParaRPr lang="en-US" dirty="0"/>
          </a:p>
          <a:p>
            <a:pPr algn="just"/>
            <a:r>
              <a:rPr lang="en-US" dirty="0"/>
              <a:t> </a:t>
            </a:r>
          </a:p>
          <a:p>
            <a:pPr algn="just"/>
            <a:r>
              <a:rPr lang="en-US" dirty="0"/>
              <a:t>Frank </a:t>
            </a:r>
            <a:r>
              <a:rPr lang="en-US" dirty="0" err="1"/>
              <a:t>Tecker</a:t>
            </a:r>
            <a:r>
              <a:rPr lang="en-US" dirty="0"/>
              <a:t>, Longitudinal Beam Dynamics in Circular Accelerators, </a:t>
            </a:r>
            <a:r>
              <a:rPr lang="en-US" sz="1800" b="0" i="0" u="none" strike="noStrike" baseline="0" dirty="0">
                <a:latin typeface="NimbusRomNo9L-Regu"/>
              </a:rPr>
              <a:t>Proceedings of the CERN-Accelerator</a:t>
            </a:r>
            <a:r>
              <a:rPr lang="en-US" dirty="0">
                <a:latin typeface="NimbusRomNo9L-Regu"/>
              </a:rPr>
              <a:t>-</a:t>
            </a:r>
            <a:r>
              <a:rPr lang="en-US" sz="1800" b="0" i="0" u="none" strike="noStrike" baseline="0" dirty="0">
                <a:latin typeface="NimbusRomNo9L-Regu"/>
              </a:rPr>
              <a:t>School course on </a:t>
            </a:r>
            <a:r>
              <a:rPr lang="en-US" sz="1800" b="0" i="0" u="none" strike="noStrike" baseline="0" dirty="0">
                <a:latin typeface="NimbusRomNo9L-ReguItal"/>
              </a:rPr>
              <a:t>Introduction to Accelerator Physics, </a:t>
            </a:r>
            <a:r>
              <a:rPr lang="en-US" dirty="0"/>
              <a:t>2020, </a:t>
            </a:r>
            <a:r>
              <a:rPr lang="en-US" dirty="0">
                <a:hlinkClick r:id="rId3"/>
              </a:rPr>
              <a:t>https://arxiv.org/abs/2011.02932</a:t>
            </a:r>
            <a:r>
              <a:rPr lang="en-US" dirty="0"/>
              <a:t>,</a:t>
            </a:r>
          </a:p>
          <a:p>
            <a:pPr algn="just"/>
            <a:endParaRPr lang="en-US" dirty="0"/>
          </a:p>
          <a:p>
            <a:pPr marL="342900" indent="-342900" algn="just">
              <a:buAutoNum type="alphaUcPeriod" startAt="12"/>
            </a:pPr>
            <a:r>
              <a:rPr lang="de-CH" altLang="en-US" i="1" dirty="0" err="1"/>
              <a:t>Rivkin</a:t>
            </a:r>
            <a:r>
              <a:rPr lang="de-CH" altLang="en-US" i="1" dirty="0"/>
              <a:t>, </a:t>
            </a:r>
          </a:p>
          <a:p>
            <a:pPr algn="just"/>
            <a:r>
              <a:rPr lang="en-US" sz="1600" dirty="0">
                <a:hlinkClick r:id="rId4"/>
              </a:rPr>
              <a:t>https://indico.cern.ch/event/532397/contributions/2170751/attachments/1349414/2036307/SRBasicsCAS16_LRivkin.pdf</a:t>
            </a:r>
            <a:endParaRPr lang="en-US" sz="1600" dirty="0"/>
          </a:p>
          <a:p>
            <a:pPr algn="just"/>
            <a:r>
              <a:rPr lang="en-US" sz="1600" dirty="0"/>
              <a:t>https://indico.cern.ch/event/1226773/contributions/5161290/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0E319B-0DBB-ED70-DF74-38931BC202AE}"/>
              </a:ext>
            </a:extLst>
          </p:cNvPr>
          <p:cNvSpPr txBox="1"/>
          <p:nvPr/>
        </p:nvSpPr>
        <p:spPr>
          <a:xfrm>
            <a:off x="1568251" y="4899913"/>
            <a:ext cx="369594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DD8FB7-6539-3654-8351-A01404788657}"/>
              </a:ext>
            </a:extLst>
          </p:cNvPr>
          <p:cNvSpPr txBox="1"/>
          <p:nvPr/>
        </p:nvSpPr>
        <p:spPr>
          <a:xfrm>
            <a:off x="0" y="926031"/>
            <a:ext cx="652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AI would like to acknowledge: A. Gallo, F. </a:t>
            </a:r>
            <a:r>
              <a:rPr lang="en-US" i="1" dirty="0" err="1"/>
              <a:t>Tecker</a:t>
            </a:r>
            <a:r>
              <a:rPr lang="en-US" i="1" dirty="0"/>
              <a:t>, T. </a:t>
            </a:r>
            <a:r>
              <a:rPr lang="en-US" i="1" dirty="0" err="1"/>
              <a:t>Pieloni</a:t>
            </a:r>
            <a:r>
              <a:rPr lang="en-US" i="1" dirty="0"/>
              <a:t>, </a:t>
            </a:r>
            <a:r>
              <a:rPr lang="de-CH" altLang="en-US" i="1" dirty="0"/>
              <a:t>L. </a:t>
            </a:r>
            <a:r>
              <a:rPr lang="de-CH" altLang="en-US" i="1" dirty="0" err="1"/>
              <a:t>Rivkin</a:t>
            </a:r>
            <a:endParaRPr lang="en-US" i="1" dirty="0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ACBAB0AC-ECDA-706C-3C9D-9921A588C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42" y="0"/>
            <a:ext cx="114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/>
              <a:t>ACKNOWLEDGEMENTS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6B664B-7209-535B-8A92-AB480116CAB7}"/>
              </a:ext>
            </a:extLst>
          </p:cNvPr>
          <p:cNvSpPr txBox="1"/>
          <p:nvPr/>
        </p:nvSpPr>
        <p:spPr>
          <a:xfrm>
            <a:off x="3986682" y="6553674"/>
            <a:ext cx="36722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DAEB51F-1F1B-22CB-03B2-A28B20DFD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3164 0.00023 L 0.03893 0.00116 L 0.37265 0.00162 L 0.09557 0.00231 L 0.32591 0.00301 L 0.13619 0.0037 L 0.28086 0.00463 L 0.17669 0.00556 L 0.24479 0.00625 L 0.20273 0.00671 L 0.22721 0.00741 L 0.21419 0.00764 L 0.21953 0.00787 L 0.21953 0.0081 L 0.21953 0.00787 " pathEditMode="relative" rAng="0" ptsTypes="AAAAAAAAAAAAAA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ggetto 1"/>
              <p:cNvSpPr txBox="1"/>
              <p:nvPr/>
            </p:nvSpPr>
            <p:spPr bwMode="auto">
              <a:xfrm>
                <a:off x="1244366" y="5836944"/>
                <a:ext cx="5019001" cy="695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  <m:sup/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Ogget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4366" y="5836944"/>
                <a:ext cx="5019001" cy="695325"/>
              </a:xfrm>
              <a:prstGeom prst="rect">
                <a:avLst/>
              </a:prstGeom>
              <a:blipFill>
                <a:blip r:embed="rId2"/>
                <a:stretch>
                  <a:fillRect b="-157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2818895" y="-48038"/>
            <a:ext cx="674653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117600" indent="-1117600"/>
            <a:r>
              <a:rPr lang="en-US" altLang="en-US" sz="3600" b="1" dirty="0"/>
              <a:t>DC ACCELERATION: ENERGY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ggetto 3"/>
              <p:cNvSpPr txBox="1"/>
              <p:nvPr/>
            </p:nvSpPr>
            <p:spPr bwMode="auto">
              <a:xfrm>
                <a:off x="1462088" y="4814888"/>
                <a:ext cx="5670550" cy="6588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limLow>
                        <m:limLow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</m:e>
                          </m:groupChr>
                        </m:e>
                        <m:li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𝑣𝑡</m:t>
                          </m:r>
                        </m:lim>
                      </m:limLow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Ogget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2088" y="4814888"/>
                <a:ext cx="5670550" cy="658812"/>
              </a:xfrm>
              <a:prstGeom prst="rect">
                <a:avLst/>
              </a:prstGeom>
              <a:blipFill>
                <a:blip r:embed="rId3"/>
                <a:stretch>
                  <a:fillRect b="-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ggetto 4"/>
              <p:cNvSpPr txBox="1"/>
              <p:nvPr/>
            </p:nvSpPr>
            <p:spPr bwMode="auto">
              <a:xfrm>
                <a:off x="128588" y="4000500"/>
                <a:ext cx="7004114" cy="668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𝐸𝑑𝐸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𝑝𝑑𝑝</m:t>
                      </m:r>
                      <m:sSup>
                        <m:sSup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𝑣𝑑𝑝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Ogget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588" y="4000500"/>
                <a:ext cx="7004114" cy="668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7627374" y="1403337"/>
            <a:ext cx="739941" cy="3387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source</a:t>
            </a:r>
            <a:endParaRPr sz="1600" noProof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4918413" y="4812931"/>
            <a:ext cx="1292601" cy="686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7884824" y="5648992"/>
            <a:ext cx="3131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rate of energy gain per unit length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4" name="Connettore 2 53"/>
          <p:cNvCxnSpPr>
            <a:cxnSpLocks/>
            <a:stCxn id="51" idx="2"/>
            <a:endCxn id="52" idx="1"/>
          </p:cNvCxnSpPr>
          <p:nvPr/>
        </p:nvCxnSpPr>
        <p:spPr>
          <a:xfrm>
            <a:off x="5564714" y="5499578"/>
            <a:ext cx="2320110" cy="3186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tangolo 57"/>
          <p:cNvSpPr/>
          <p:nvPr/>
        </p:nvSpPr>
        <p:spPr>
          <a:xfrm>
            <a:off x="4846765" y="5856912"/>
            <a:ext cx="1310581" cy="645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9" name="Rettangolo 58"/>
          <p:cNvSpPr/>
          <p:nvPr/>
        </p:nvSpPr>
        <p:spPr>
          <a:xfrm>
            <a:off x="8126053" y="5987546"/>
            <a:ext cx="1173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energy gain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60" name="Connettore 2 59"/>
          <p:cNvCxnSpPr>
            <a:cxnSpLocks/>
            <a:stCxn id="58" idx="3"/>
          </p:cNvCxnSpPr>
          <p:nvPr/>
        </p:nvCxnSpPr>
        <p:spPr>
          <a:xfrm>
            <a:off x="6157346" y="6179642"/>
            <a:ext cx="202227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splosione 1 79"/>
          <p:cNvSpPr/>
          <p:nvPr/>
        </p:nvSpPr>
        <p:spPr>
          <a:xfrm>
            <a:off x="7906205" y="1785334"/>
            <a:ext cx="182281" cy="172542"/>
          </a:xfrm>
          <a:prstGeom prst="irregularSeal1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7" name="Connettore 2 106"/>
          <p:cNvCxnSpPr/>
          <p:nvPr/>
        </p:nvCxnSpPr>
        <p:spPr>
          <a:xfrm flipV="1">
            <a:off x="9314532" y="5000571"/>
            <a:ext cx="2192866" cy="3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11253802" y="4572396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</a:p>
        </p:txBody>
      </p:sp>
      <p:cxnSp>
        <p:nvCxnSpPr>
          <p:cNvPr id="109" name="Connettore 2 108"/>
          <p:cNvCxnSpPr/>
          <p:nvPr/>
        </p:nvCxnSpPr>
        <p:spPr>
          <a:xfrm flipV="1">
            <a:off x="9314532" y="3800505"/>
            <a:ext cx="0" cy="120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8880410" y="3698028"/>
            <a:ext cx="510087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noProof="1">
                <a:latin typeface="Calibri" pitchFamily="34" charset="0"/>
                <a:sym typeface="Symbol"/>
              </a:rPr>
              <a:t>E</a:t>
            </a:r>
            <a:endParaRPr sz="1600" noProof="1">
              <a:latin typeface="Calibri" pitchFamily="34" charset="0"/>
            </a:endParaRPr>
          </a:p>
        </p:txBody>
      </p:sp>
      <p:cxnSp>
        <p:nvCxnSpPr>
          <p:cNvPr id="113" name="Connettore 1 112"/>
          <p:cNvCxnSpPr/>
          <p:nvPr/>
        </p:nvCxnSpPr>
        <p:spPr>
          <a:xfrm>
            <a:off x="9314533" y="4400553"/>
            <a:ext cx="18985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uppo 137"/>
          <p:cNvGrpSpPr/>
          <p:nvPr/>
        </p:nvGrpSpPr>
        <p:grpSpPr>
          <a:xfrm>
            <a:off x="9300045" y="4970925"/>
            <a:ext cx="1912991" cy="60211"/>
            <a:chOff x="6389799" y="3735527"/>
            <a:chExt cx="1912991" cy="60211"/>
          </a:xfrm>
        </p:grpSpPr>
        <p:sp>
          <p:nvSpPr>
            <p:cNvPr id="114" name="Oval 33"/>
            <p:cNvSpPr>
              <a:spLocks noChangeArrowheads="1"/>
            </p:cNvSpPr>
            <p:nvPr/>
          </p:nvSpPr>
          <p:spPr bwMode="auto">
            <a:xfrm>
              <a:off x="63897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64922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Oval 33"/>
            <p:cNvSpPr>
              <a:spLocks noChangeArrowheads="1"/>
            </p:cNvSpPr>
            <p:nvPr/>
          </p:nvSpPr>
          <p:spPr bwMode="auto">
            <a:xfrm>
              <a:off x="65946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>
              <a:off x="66971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67995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>
              <a:off x="69020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Oval 33"/>
            <p:cNvSpPr>
              <a:spLocks noChangeArrowheads="1"/>
            </p:cNvSpPr>
            <p:nvPr/>
          </p:nvSpPr>
          <p:spPr bwMode="auto">
            <a:xfrm>
              <a:off x="70044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71069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Oval 33"/>
            <p:cNvSpPr>
              <a:spLocks noChangeArrowheads="1"/>
            </p:cNvSpPr>
            <p:nvPr/>
          </p:nvSpPr>
          <p:spPr bwMode="auto">
            <a:xfrm>
              <a:off x="72093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Oval 33"/>
            <p:cNvSpPr>
              <a:spLocks noChangeArrowheads="1"/>
            </p:cNvSpPr>
            <p:nvPr/>
          </p:nvSpPr>
          <p:spPr bwMode="auto">
            <a:xfrm>
              <a:off x="73118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Oval 33"/>
            <p:cNvSpPr>
              <a:spLocks noChangeArrowheads="1"/>
            </p:cNvSpPr>
            <p:nvPr/>
          </p:nvSpPr>
          <p:spPr bwMode="auto">
            <a:xfrm>
              <a:off x="74142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33"/>
            <p:cNvSpPr>
              <a:spLocks noChangeArrowheads="1"/>
            </p:cNvSpPr>
            <p:nvPr/>
          </p:nvSpPr>
          <p:spPr bwMode="auto">
            <a:xfrm>
              <a:off x="75167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Oval 33"/>
            <p:cNvSpPr>
              <a:spLocks noChangeArrowheads="1"/>
            </p:cNvSpPr>
            <p:nvPr/>
          </p:nvSpPr>
          <p:spPr bwMode="auto">
            <a:xfrm>
              <a:off x="76191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Oval 33"/>
            <p:cNvSpPr>
              <a:spLocks noChangeArrowheads="1"/>
            </p:cNvSpPr>
            <p:nvPr/>
          </p:nvSpPr>
          <p:spPr bwMode="auto">
            <a:xfrm>
              <a:off x="77216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Oval 33"/>
            <p:cNvSpPr>
              <a:spLocks noChangeArrowheads="1"/>
            </p:cNvSpPr>
            <p:nvPr/>
          </p:nvSpPr>
          <p:spPr bwMode="auto">
            <a:xfrm>
              <a:off x="78240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Oval 33"/>
            <p:cNvSpPr>
              <a:spLocks noChangeArrowheads="1"/>
            </p:cNvSpPr>
            <p:nvPr/>
          </p:nvSpPr>
          <p:spPr bwMode="auto">
            <a:xfrm>
              <a:off x="79265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Oval 33"/>
            <p:cNvSpPr>
              <a:spLocks noChangeArrowheads="1"/>
            </p:cNvSpPr>
            <p:nvPr/>
          </p:nvSpPr>
          <p:spPr bwMode="auto">
            <a:xfrm>
              <a:off x="80289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33"/>
            <p:cNvSpPr>
              <a:spLocks noChangeArrowheads="1"/>
            </p:cNvSpPr>
            <p:nvPr/>
          </p:nvSpPr>
          <p:spPr bwMode="auto">
            <a:xfrm>
              <a:off x="81314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Oval 33"/>
            <p:cNvSpPr>
              <a:spLocks noChangeArrowheads="1"/>
            </p:cNvSpPr>
            <p:nvPr/>
          </p:nvSpPr>
          <p:spPr bwMode="auto">
            <a:xfrm>
              <a:off x="8233907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9049" y="3800505"/>
            <a:ext cx="2273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Energy-</a:t>
            </a:r>
            <a:r>
              <a:rPr lang="it-IT" sz="1400" dirty="0" err="1"/>
              <a:t>momentum</a:t>
            </a:r>
            <a:r>
              <a:rPr lang="it-IT" sz="1400" dirty="0"/>
              <a:t> relation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151690" y="4959149"/>
            <a:ext cx="1222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Lorentz</a:t>
            </a:r>
            <a:r>
              <a:rPr lang="it-IT" sz="1400" dirty="0"/>
              <a:t> force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6AA8912-EB8B-575E-7791-C4530BBF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040"/>
            <a:ext cx="751371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1400" dirty="0"/>
              <a:t>The </a:t>
            </a:r>
            <a:r>
              <a:rPr lang="en-US" altLang="en-US" sz="1400" b="1" dirty="0"/>
              <a:t>first historical linear particle accelerator </a:t>
            </a:r>
            <a:r>
              <a:rPr lang="en-US" altLang="en-US" sz="1400" dirty="0"/>
              <a:t>was built by the Nobel prize Wilhelm Conrad </a:t>
            </a:r>
            <a:r>
              <a:rPr lang="en-US" altLang="en-US" sz="1400" dirty="0" err="1"/>
              <a:t>Röntgen</a:t>
            </a:r>
            <a:r>
              <a:rPr lang="en-US" altLang="en-US" sz="1400" dirty="0"/>
              <a:t> (1900). It consisted in a vacuum tube containing a cathode connected to the negative pole of a DC voltage generator. Electrons emitted by the heated cathode (</a:t>
            </a:r>
            <a:r>
              <a:rPr lang="en-US" altLang="en-US" sz="1400" b="1" dirty="0"/>
              <a:t>thermoionic emission</a:t>
            </a:r>
            <a:r>
              <a:rPr lang="en-US" altLang="en-US" sz="1400" dirty="0"/>
              <a:t>) were accelerated while flowing to another electrode connected to the positive generator pole (anode). Collisions between the energetic electrons and the anode produced </a:t>
            </a:r>
            <a:r>
              <a:rPr lang="en-US" altLang="en-US" sz="1400" b="1" dirty="0"/>
              <a:t>X-rays</a:t>
            </a:r>
            <a:r>
              <a:rPr lang="en-US" altLang="en-US" sz="1400" dirty="0"/>
              <a:t>. </a:t>
            </a:r>
          </a:p>
        </p:txBody>
      </p:sp>
      <p:pic>
        <p:nvPicPr>
          <p:cNvPr id="15" name="Picture 37">
            <a:extLst>
              <a:ext uri="{FF2B5EF4-FFF2-40B4-BE49-F238E27FC236}">
                <a16:creationId xmlns:a16="http://schemas.microsoft.com/office/drawing/2014/main" id="{88FE5D9A-F6B2-6240-392C-64B22F61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3409" y="1872252"/>
            <a:ext cx="947606" cy="13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8">
            <a:extLst>
              <a:ext uri="{FF2B5EF4-FFF2-40B4-BE49-F238E27FC236}">
                <a16:creationId xmlns:a16="http://schemas.microsoft.com/office/drawing/2014/main" id="{AC7412C2-6384-556C-9E6D-01E212FF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7992" y="2266732"/>
            <a:ext cx="1282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31D03878-423E-5B22-DB50-C00F2462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656" y="2223973"/>
            <a:ext cx="122196" cy="3713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012B40B6-C1BA-8E41-47B9-34E92ECA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882" y="2248548"/>
            <a:ext cx="2430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6EFC36BC-EB2A-A6EB-9F81-329D51DC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88" y="2071066"/>
            <a:ext cx="12206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Electric field</a:t>
            </a:r>
          </a:p>
        </p:txBody>
      </p:sp>
      <p:sp>
        <p:nvSpPr>
          <p:cNvPr id="21" name="Line 7">
            <a:extLst>
              <a:ext uri="{FF2B5EF4-FFF2-40B4-BE49-F238E27FC236}">
                <a16:creationId xmlns:a16="http://schemas.microsoft.com/office/drawing/2014/main" id="{7D0D87F7-5298-896E-B407-C6ACC038A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852" y="2409647"/>
            <a:ext cx="1462316" cy="0"/>
          </a:xfrm>
          <a:prstGeom prst="line">
            <a:avLst/>
          </a:prstGeom>
          <a:noFill/>
          <a:ln w="508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9DA57438-211F-0923-C6F6-E8807647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66" y="2176189"/>
            <a:ext cx="516980" cy="55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13">
            <a:extLst>
              <a:ext uri="{FF2B5EF4-FFF2-40B4-BE49-F238E27FC236}">
                <a16:creationId xmlns:a16="http://schemas.microsoft.com/office/drawing/2014/main" id="{5B6B631F-70FF-51C3-4663-60CA4DC79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566" y="2341385"/>
            <a:ext cx="135624" cy="13789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ECCE244A-42E5-DE65-CC5E-3E929C310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997" y="2595321"/>
            <a:ext cx="0" cy="19659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363B7F83-13A1-E65C-8A3E-581FD4013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8767" y="2783726"/>
            <a:ext cx="102321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9">
            <a:extLst>
              <a:ext uri="{FF2B5EF4-FFF2-40B4-BE49-F238E27FC236}">
                <a16:creationId xmlns:a16="http://schemas.microsoft.com/office/drawing/2014/main" id="{6B81901C-47B8-3BFF-643F-7784A92434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928" y="2518867"/>
            <a:ext cx="2686" cy="273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02982A3-5A67-1EEA-EFAE-A562043C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626" y="2256739"/>
            <a:ext cx="601577" cy="2593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1">
            <a:extLst>
              <a:ext uri="{FF2B5EF4-FFF2-40B4-BE49-F238E27FC236}">
                <a16:creationId xmlns:a16="http://schemas.microsoft.com/office/drawing/2014/main" id="{56BA2A11-0239-638E-5FD1-E36109D4D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317" y="2621261"/>
            <a:ext cx="0" cy="3549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81268917-2A8B-B1D1-4A48-3A19DA1E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484" y="2711367"/>
            <a:ext cx="75197" cy="14608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E544919F-01D6-117C-D29A-0DF8C0ACD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462" y="2979035"/>
            <a:ext cx="1220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Voltage </a:t>
            </a:r>
            <a:r>
              <a:rPr lang="en-US" dirty="0">
                <a:sym typeface="Symbol"/>
              </a:rPr>
              <a:t></a:t>
            </a:r>
            <a:r>
              <a:rPr lang="en-US" dirty="0"/>
              <a:t>V</a:t>
            </a:r>
          </a:p>
        </p:txBody>
      </p:sp>
      <p:sp>
        <p:nvSpPr>
          <p:cNvPr id="33" name="Figura a mano libera 48">
            <a:extLst>
              <a:ext uri="{FF2B5EF4-FFF2-40B4-BE49-F238E27FC236}">
                <a16:creationId xmlns:a16="http://schemas.microsoft.com/office/drawing/2014/main" id="{123C09C6-E335-A6A2-91BB-1DE8679E6970}"/>
              </a:ext>
            </a:extLst>
          </p:cNvPr>
          <p:cNvSpPr/>
          <p:nvPr/>
        </p:nvSpPr>
        <p:spPr>
          <a:xfrm>
            <a:off x="3504482" y="2262074"/>
            <a:ext cx="399612" cy="254063"/>
          </a:xfrm>
          <a:custGeom>
            <a:avLst/>
            <a:gdLst>
              <a:gd name="connsiteX0" fmla="*/ 0 w 823866"/>
              <a:gd name="connsiteY0" fmla="*/ 129167 h 237816"/>
              <a:gd name="connsiteX1" fmla="*/ 81482 w 823866"/>
              <a:gd name="connsiteY1" fmla="*/ 2419 h 237816"/>
              <a:gd name="connsiteX2" fmla="*/ 162963 w 823866"/>
              <a:gd name="connsiteY2" fmla="*/ 228755 h 237816"/>
              <a:gd name="connsiteX3" fmla="*/ 289711 w 823866"/>
              <a:gd name="connsiteY3" fmla="*/ 2419 h 237816"/>
              <a:gd name="connsiteX4" fmla="*/ 362139 w 823866"/>
              <a:gd name="connsiteY4" fmla="*/ 237809 h 237816"/>
              <a:gd name="connsiteX5" fmla="*/ 470781 w 823866"/>
              <a:gd name="connsiteY5" fmla="*/ 11472 h 237816"/>
              <a:gd name="connsiteX6" fmla="*/ 552262 w 823866"/>
              <a:gd name="connsiteY6" fmla="*/ 237809 h 237816"/>
              <a:gd name="connsiteX7" fmla="*/ 651850 w 823866"/>
              <a:gd name="connsiteY7" fmla="*/ 2419 h 237816"/>
              <a:gd name="connsiteX8" fmla="*/ 715224 w 823866"/>
              <a:gd name="connsiteY8" fmla="*/ 147274 h 237816"/>
              <a:gd name="connsiteX9" fmla="*/ 823866 w 823866"/>
              <a:gd name="connsiteY9" fmla="*/ 156327 h 237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866" h="237816">
                <a:moveTo>
                  <a:pt x="0" y="129167"/>
                </a:moveTo>
                <a:cubicBezTo>
                  <a:pt x="27161" y="57494"/>
                  <a:pt x="54322" y="-14179"/>
                  <a:pt x="81482" y="2419"/>
                </a:cubicBezTo>
                <a:cubicBezTo>
                  <a:pt x="108643" y="19017"/>
                  <a:pt x="128258" y="228755"/>
                  <a:pt x="162963" y="228755"/>
                </a:cubicBezTo>
                <a:cubicBezTo>
                  <a:pt x="197668" y="228755"/>
                  <a:pt x="256515" y="910"/>
                  <a:pt x="289711" y="2419"/>
                </a:cubicBezTo>
                <a:cubicBezTo>
                  <a:pt x="322907" y="3928"/>
                  <a:pt x="331961" y="236300"/>
                  <a:pt x="362139" y="237809"/>
                </a:cubicBezTo>
                <a:cubicBezTo>
                  <a:pt x="392317" y="239318"/>
                  <a:pt x="439094" y="11472"/>
                  <a:pt x="470781" y="11472"/>
                </a:cubicBezTo>
                <a:cubicBezTo>
                  <a:pt x="502468" y="11472"/>
                  <a:pt x="522084" y="239318"/>
                  <a:pt x="552262" y="237809"/>
                </a:cubicBezTo>
                <a:cubicBezTo>
                  <a:pt x="582440" y="236300"/>
                  <a:pt x="624690" y="17508"/>
                  <a:pt x="651850" y="2419"/>
                </a:cubicBezTo>
                <a:cubicBezTo>
                  <a:pt x="679010" y="-12670"/>
                  <a:pt x="686555" y="121623"/>
                  <a:pt x="715224" y="147274"/>
                </a:cubicBezTo>
                <a:cubicBezTo>
                  <a:pt x="743893" y="172925"/>
                  <a:pt x="783879" y="164626"/>
                  <a:pt x="823866" y="156327"/>
                </a:cubicBezTo>
              </a:path>
            </a:pathLst>
          </a:custGeom>
          <a:ln w="28575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ine 18">
            <a:extLst>
              <a:ext uri="{FF2B5EF4-FFF2-40B4-BE49-F238E27FC236}">
                <a16:creationId xmlns:a16="http://schemas.microsoft.com/office/drawing/2014/main" id="{1390AE04-43CA-B423-731B-C4C38D77B5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6305" y="2791366"/>
            <a:ext cx="617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1F5B94AA-E884-7DA6-2C74-AAE06B70F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02" y="2278586"/>
            <a:ext cx="969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Cathode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73E101D7-9A88-5BDA-844E-8CBE806C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202" y="2204438"/>
            <a:ext cx="9109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Anode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770638A-034F-2631-A90D-8D6DBD6CBEF6}"/>
              </a:ext>
            </a:extLst>
          </p:cNvPr>
          <p:cNvGrpSpPr/>
          <p:nvPr/>
        </p:nvGrpSpPr>
        <p:grpSpPr>
          <a:xfrm>
            <a:off x="7924581" y="587709"/>
            <a:ext cx="4197651" cy="2990249"/>
            <a:chOff x="7924581" y="587709"/>
            <a:chExt cx="4197651" cy="2990249"/>
          </a:xfrm>
        </p:grpSpPr>
        <p:cxnSp>
          <p:nvCxnSpPr>
            <p:cNvPr id="19" name="Connettore 2 18"/>
            <p:cNvCxnSpPr>
              <a:cxnSpLocks/>
            </p:cNvCxnSpPr>
            <p:nvPr/>
          </p:nvCxnSpPr>
          <p:spPr>
            <a:xfrm>
              <a:off x="8179625" y="1883624"/>
              <a:ext cx="375621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9640940" y="1163229"/>
              <a:ext cx="510087" cy="3387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600" noProof="1">
                  <a:latin typeface="Calibri" pitchFamily="34" charset="0"/>
                </a:rPr>
                <a:t>E</a:t>
              </a:r>
              <a:r>
                <a:rPr lang="it-IT" sz="1600" baseline="-25000" noProof="1">
                  <a:latin typeface="Calibri" pitchFamily="34" charset="0"/>
                </a:rPr>
                <a:t>z</a:t>
              </a:r>
              <a:endParaRPr sz="1600" baseline="-25000" noProof="1">
                <a:latin typeface="Calibri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9717213" y="1813038"/>
              <a:ext cx="118076" cy="117137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1713192" y="1545070"/>
              <a:ext cx="266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z</a:t>
              </a:r>
            </a:p>
          </p:txBody>
        </p:sp>
        <p:cxnSp>
          <p:nvCxnSpPr>
            <p:cNvPr id="50" name="Connettore 1 6"/>
            <p:cNvCxnSpPr/>
            <p:nvPr/>
          </p:nvCxnSpPr>
          <p:spPr>
            <a:xfrm flipV="1">
              <a:off x="8925401" y="786481"/>
              <a:ext cx="0" cy="7366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39"/>
            <p:cNvCxnSpPr/>
            <p:nvPr/>
          </p:nvCxnSpPr>
          <p:spPr>
            <a:xfrm flipV="1">
              <a:off x="10748353" y="1190688"/>
              <a:ext cx="0" cy="3324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8"/>
            <p:cNvCxnSpPr/>
            <p:nvPr/>
          </p:nvCxnSpPr>
          <p:spPr>
            <a:xfrm>
              <a:off x="8925399" y="786481"/>
              <a:ext cx="26268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10"/>
            <p:cNvCxnSpPr/>
            <p:nvPr/>
          </p:nvCxnSpPr>
          <p:spPr>
            <a:xfrm flipH="1">
              <a:off x="11402054" y="952377"/>
              <a:ext cx="31113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44"/>
            <p:cNvCxnSpPr/>
            <p:nvPr/>
          </p:nvCxnSpPr>
          <p:spPr>
            <a:xfrm>
              <a:off x="10748353" y="1190688"/>
              <a:ext cx="808170" cy="3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54"/>
            <p:cNvCxnSpPr/>
            <p:nvPr/>
          </p:nvCxnSpPr>
          <p:spPr>
            <a:xfrm>
              <a:off x="11552239" y="786481"/>
              <a:ext cx="0" cy="165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2"/>
            <p:cNvCxnSpPr/>
            <p:nvPr/>
          </p:nvCxnSpPr>
          <p:spPr>
            <a:xfrm flipH="1">
              <a:off x="11489684" y="1056592"/>
              <a:ext cx="1299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6"/>
            <p:cNvCxnSpPr/>
            <p:nvPr/>
          </p:nvCxnSpPr>
          <p:spPr>
            <a:xfrm flipH="1">
              <a:off x="11547955" y="1053202"/>
              <a:ext cx="4284" cy="1412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Memoria ad accesso diretto 68"/>
            <p:cNvSpPr/>
            <p:nvPr/>
          </p:nvSpPr>
          <p:spPr>
            <a:xfrm>
              <a:off x="8418434" y="1509119"/>
              <a:ext cx="1013935" cy="729756"/>
            </a:xfrm>
            <a:prstGeom prst="flowChartMagneticDru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Memoria ad accesso diretto 70"/>
            <p:cNvSpPr/>
            <p:nvPr/>
          </p:nvSpPr>
          <p:spPr>
            <a:xfrm>
              <a:off x="10245017" y="1518023"/>
              <a:ext cx="1013935" cy="729756"/>
            </a:xfrm>
            <a:prstGeom prst="flowChartMagneticDru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29"/>
            <p:cNvSpPr>
              <a:spLocks noChangeArrowheads="1"/>
            </p:cNvSpPr>
            <p:nvPr/>
          </p:nvSpPr>
          <p:spPr bwMode="auto">
            <a:xfrm>
              <a:off x="11663452" y="817069"/>
              <a:ext cx="458780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Symbol" pitchFamily="-110" charset="2"/>
                </a:rPr>
                <a:t>D</a:t>
              </a:r>
              <a:r>
                <a:rPr lang="en-US" sz="1600" dirty="0">
                  <a:latin typeface="Comic Sans MS" pitchFamily="-110" charset="0"/>
                </a:rPr>
                <a:t>V</a:t>
              </a:r>
              <a:endParaRPr sz="1600" noProof="1">
                <a:latin typeface="Comic Sans MS" pitchFamily="-110" charset="0"/>
              </a:endParaRPr>
            </a:p>
          </p:txBody>
        </p:sp>
        <p:sp>
          <p:nvSpPr>
            <p:cNvPr id="74" name="CasellaDiTesto 73"/>
            <p:cNvSpPr txBox="1"/>
            <p:nvPr/>
          </p:nvSpPr>
          <p:spPr>
            <a:xfrm>
              <a:off x="11547955" y="5877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11571221" y="1021507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cxnSp>
          <p:nvCxnSpPr>
            <p:cNvPr id="76" name="Connettore 2 75"/>
            <p:cNvCxnSpPr/>
            <p:nvPr/>
          </p:nvCxnSpPr>
          <p:spPr>
            <a:xfrm>
              <a:off x="9425562" y="1509119"/>
              <a:ext cx="819454" cy="890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2 76"/>
            <p:cNvCxnSpPr/>
            <p:nvPr/>
          </p:nvCxnSpPr>
          <p:spPr>
            <a:xfrm>
              <a:off x="9419365" y="2252352"/>
              <a:ext cx="819454" cy="890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/>
            <p:cNvCxnSpPr/>
            <p:nvPr/>
          </p:nvCxnSpPr>
          <p:spPr>
            <a:xfrm>
              <a:off x="8270767" y="3577958"/>
              <a:ext cx="341039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asellaDiTesto 81"/>
            <p:cNvSpPr txBox="1"/>
            <p:nvPr/>
          </p:nvSpPr>
          <p:spPr>
            <a:xfrm>
              <a:off x="11547955" y="3239404"/>
              <a:ext cx="266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z</a:t>
              </a:r>
            </a:p>
          </p:txBody>
        </p:sp>
        <p:cxnSp>
          <p:nvCxnSpPr>
            <p:cNvPr id="83" name="Connettore 2 82"/>
            <p:cNvCxnSpPr/>
            <p:nvPr/>
          </p:nvCxnSpPr>
          <p:spPr>
            <a:xfrm flipV="1">
              <a:off x="8270766" y="2377862"/>
              <a:ext cx="0" cy="1200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7924581" y="2374666"/>
              <a:ext cx="510087" cy="33874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it-IT" sz="1600" noProof="1">
                  <a:latin typeface="Calibri" pitchFamily="34" charset="0"/>
                </a:rPr>
                <a:t>E</a:t>
              </a:r>
              <a:r>
                <a:rPr lang="it-IT" sz="1600" baseline="-25000" noProof="1">
                  <a:latin typeface="Calibri" pitchFamily="34" charset="0"/>
                </a:rPr>
                <a:t>z</a:t>
              </a:r>
              <a:endParaRPr sz="1600" baseline="-25000" noProof="1">
                <a:latin typeface="Calibri" pitchFamily="34" charset="0"/>
              </a:endParaRPr>
            </a:p>
          </p:txBody>
        </p:sp>
        <p:cxnSp>
          <p:nvCxnSpPr>
            <p:cNvPr id="85" name="Connettore 1 29"/>
            <p:cNvCxnSpPr/>
            <p:nvPr/>
          </p:nvCxnSpPr>
          <p:spPr>
            <a:xfrm>
              <a:off x="9278969" y="2418529"/>
              <a:ext cx="0" cy="2898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34"/>
            <p:cNvCxnSpPr/>
            <p:nvPr/>
          </p:nvCxnSpPr>
          <p:spPr>
            <a:xfrm>
              <a:off x="10409599" y="2418529"/>
              <a:ext cx="0" cy="28982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2 86"/>
            <p:cNvCxnSpPr/>
            <p:nvPr/>
          </p:nvCxnSpPr>
          <p:spPr>
            <a:xfrm>
              <a:off x="9278969" y="2587902"/>
              <a:ext cx="113063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asellaDiTesto 87"/>
            <p:cNvSpPr txBox="1"/>
            <p:nvPr/>
          </p:nvSpPr>
          <p:spPr>
            <a:xfrm>
              <a:off x="9574384" y="2237637"/>
              <a:ext cx="521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gap</a:t>
              </a:r>
            </a:p>
          </p:txBody>
        </p:sp>
        <p:sp>
          <p:nvSpPr>
            <p:cNvPr id="89" name="Figura a mano libera 95"/>
            <p:cNvSpPr/>
            <p:nvPr/>
          </p:nvSpPr>
          <p:spPr>
            <a:xfrm>
              <a:off x="9261040" y="2699385"/>
              <a:ext cx="1118122" cy="878542"/>
            </a:xfrm>
            <a:custGeom>
              <a:avLst/>
              <a:gdLst>
                <a:gd name="connsiteX0" fmla="*/ 0 w 1129552"/>
                <a:gd name="connsiteY0" fmla="*/ 860627 h 878556"/>
                <a:gd name="connsiteX1" fmla="*/ 519952 w 1129552"/>
                <a:gd name="connsiteY1" fmla="*/ 15 h 878556"/>
                <a:gd name="connsiteX2" fmla="*/ 1129552 w 1129552"/>
                <a:gd name="connsiteY2" fmla="*/ 878556 h 878556"/>
                <a:gd name="connsiteX0" fmla="*/ 0 w 1129552"/>
                <a:gd name="connsiteY0" fmla="*/ 878555 h 896484"/>
                <a:gd name="connsiteX1" fmla="*/ 582705 w 1129552"/>
                <a:gd name="connsiteY1" fmla="*/ 14 h 896484"/>
                <a:gd name="connsiteX2" fmla="*/ 1129552 w 1129552"/>
                <a:gd name="connsiteY2" fmla="*/ 896484 h 896484"/>
                <a:gd name="connsiteX0" fmla="*/ 0 w 1118122"/>
                <a:gd name="connsiteY0" fmla="*/ 878543 h 878543"/>
                <a:gd name="connsiteX1" fmla="*/ 582705 w 1118122"/>
                <a:gd name="connsiteY1" fmla="*/ 2 h 878543"/>
                <a:gd name="connsiteX2" fmla="*/ 1118122 w 1118122"/>
                <a:gd name="connsiteY2" fmla="*/ 873612 h 878543"/>
                <a:gd name="connsiteX0" fmla="*/ 0 w 1118122"/>
                <a:gd name="connsiteY0" fmla="*/ 878543 h 878543"/>
                <a:gd name="connsiteX1" fmla="*/ 582705 w 1118122"/>
                <a:gd name="connsiteY1" fmla="*/ 2 h 878543"/>
                <a:gd name="connsiteX2" fmla="*/ 1118122 w 1118122"/>
                <a:gd name="connsiteY2" fmla="*/ 873612 h 878543"/>
                <a:gd name="connsiteX0" fmla="*/ 0 w 1118122"/>
                <a:gd name="connsiteY0" fmla="*/ 878542 h 878542"/>
                <a:gd name="connsiteX1" fmla="*/ 582705 w 1118122"/>
                <a:gd name="connsiteY1" fmla="*/ 1 h 878542"/>
                <a:gd name="connsiteX2" fmla="*/ 1118122 w 1118122"/>
                <a:gd name="connsiteY2" fmla="*/ 873611 h 87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8122" h="878542">
                  <a:moveTo>
                    <a:pt x="0" y="878542"/>
                  </a:moveTo>
                  <a:cubicBezTo>
                    <a:pt x="261096" y="766782"/>
                    <a:pt x="396351" y="823"/>
                    <a:pt x="582705" y="1"/>
                  </a:cubicBezTo>
                  <a:cubicBezTo>
                    <a:pt x="769059" y="-821"/>
                    <a:pt x="850301" y="778734"/>
                    <a:pt x="1118122" y="873611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5E994535-3D5F-6912-E87D-154CEF63BF0E}"/>
              </a:ext>
            </a:extLst>
          </p:cNvPr>
          <p:cNvSpPr txBox="1"/>
          <p:nvPr/>
        </p:nvSpPr>
        <p:spPr>
          <a:xfrm>
            <a:off x="27735" y="3424069"/>
            <a:ext cx="24855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Energy Gain </a:t>
            </a:r>
            <a:r>
              <a:rPr lang="it-IT" b="1" dirty="0" err="1"/>
              <a:t>calculation</a:t>
            </a:r>
            <a:endParaRPr lang="it-IT" b="1" dirty="0"/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28C5162B-4688-530D-91A7-A6246D459E9F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D08BC95-B4F1-39BC-0F15-A0752B4954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76B6FF1-635F-C5C2-EB56-67B58F7C8AED}"/>
              </a:ext>
            </a:extLst>
          </p:cNvPr>
          <p:cNvSpPr/>
          <p:nvPr/>
        </p:nvSpPr>
        <p:spPr>
          <a:xfrm>
            <a:off x="5717114" y="4132835"/>
            <a:ext cx="1187540" cy="4395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951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5573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08489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-0.080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44" grpId="0"/>
      <p:bldP spid="51" grpId="0" animBg="1"/>
      <p:bldP spid="52" grpId="0"/>
      <p:bldP spid="58" grpId="0" animBg="1"/>
      <p:bldP spid="59" grpId="0"/>
      <p:bldP spid="80" grpId="0" animBg="1"/>
      <p:bldP spid="108" grpId="0"/>
      <p:bldP spid="110" grpId="0"/>
      <p:bldP spid="10" grpId="0"/>
      <p:bldP spid="70" grpId="0"/>
      <p:bldP spid="23" grpId="0" animBg="1"/>
      <p:bldP spid="33" grpId="0" animBg="1"/>
      <p:bldP spid="33" grpId="1" animBg="1"/>
      <p:bldP spid="9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0002" y="548601"/>
            <a:ext cx="9071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1400" dirty="0"/>
              <a:t>To increase the achievable maximum energy, Van de </a:t>
            </a:r>
            <a:r>
              <a:rPr lang="en-US" altLang="en-US" sz="1400" dirty="0" err="1"/>
              <a:t>Graaff</a:t>
            </a:r>
            <a:r>
              <a:rPr lang="en-US" altLang="en-US" sz="1400" dirty="0"/>
              <a:t> invented an electrostatic generator based on a </a:t>
            </a:r>
            <a:r>
              <a:rPr lang="en-US" altLang="en-US" sz="1400" b="1" dirty="0"/>
              <a:t>dielectric belt </a:t>
            </a:r>
            <a:r>
              <a:rPr lang="en-US" altLang="en-US" sz="1400" dirty="0"/>
              <a:t>transporting positive charges to an isolated electrode hosting an </a:t>
            </a:r>
            <a:r>
              <a:rPr lang="en-US" altLang="en-US" sz="1400" b="1" dirty="0"/>
              <a:t>ion source</a:t>
            </a:r>
            <a:r>
              <a:rPr lang="en-US" altLang="en-US" sz="1400" dirty="0"/>
              <a:t>. The positive ions generated in a large positive potential were accelerated toward ground by the static electric field.</a:t>
            </a:r>
            <a:endParaRPr lang="en-US" sz="1400" dirty="0"/>
          </a:p>
        </p:txBody>
      </p:sp>
      <p:sp>
        <p:nvSpPr>
          <p:cNvPr id="8" name="Rettangolo 7"/>
          <p:cNvSpPr/>
          <p:nvPr/>
        </p:nvSpPr>
        <p:spPr>
          <a:xfrm>
            <a:off x="120001" y="1938203"/>
            <a:ext cx="5134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100000"/>
              </a:spcBef>
              <a:spcAft>
                <a:spcPct val="100000"/>
              </a:spcAft>
            </a:pPr>
            <a:r>
              <a:rPr lang="en-US" altLang="en-US" sz="1400" dirty="0"/>
              <a:t>DC voltage as large as </a:t>
            </a:r>
            <a:r>
              <a:rPr lang="en-US" altLang="en-US" sz="1400" dirty="0">
                <a:sym typeface="Symbol"/>
              </a:rPr>
              <a:t></a:t>
            </a:r>
            <a:r>
              <a:rPr lang="en-US" altLang="en-US" sz="1400" dirty="0"/>
              <a:t>10 MV can be obtained (E</a:t>
            </a:r>
            <a:r>
              <a:rPr lang="en-US" altLang="en-US" sz="1400" dirty="0">
                <a:sym typeface="Symbol"/>
              </a:rPr>
              <a:t></a:t>
            </a:r>
            <a:r>
              <a:rPr lang="en-US" altLang="en-US" sz="1400" dirty="0"/>
              <a:t>10 MeV). The main limit in the achievable voltage is the </a:t>
            </a:r>
            <a:r>
              <a:rPr lang="en-US" altLang="en-US" sz="1400" b="1" dirty="0"/>
              <a:t>breakdown</a:t>
            </a:r>
            <a:r>
              <a:rPr lang="en-US" altLang="en-US" sz="1400" dirty="0"/>
              <a:t> </a:t>
            </a:r>
            <a:r>
              <a:rPr lang="en-US" sz="1400" dirty="0"/>
              <a:t>due to</a:t>
            </a:r>
            <a:r>
              <a:rPr lang="en-US" sz="1400" baseline="-25000" dirty="0"/>
              <a:t> </a:t>
            </a:r>
            <a:r>
              <a:rPr lang="en-US" sz="1400" dirty="0"/>
              <a:t> </a:t>
            </a:r>
            <a:r>
              <a:rPr lang="en-GB" sz="1400" b="1" dirty="0"/>
              <a:t>insulation</a:t>
            </a:r>
            <a:r>
              <a:rPr lang="en-GB" sz="1400" dirty="0"/>
              <a:t> problems.</a:t>
            </a:r>
            <a:endParaRPr lang="en-US" altLang="en-GB" sz="1400" dirty="0"/>
          </a:p>
        </p:txBody>
      </p:sp>
      <p:sp>
        <p:nvSpPr>
          <p:cNvPr id="9" name="Rettangolo 8"/>
          <p:cNvSpPr/>
          <p:nvPr/>
        </p:nvSpPr>
        <p:spPr>
          <a:xfrm>
            <a:off x="166280" y="3180072"/>
            <a:ext cx="439302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sz="1600" b="1" dirty="0"/>
              <a:t>APPLICATIONS OF DC ACCELERATORS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289598" y="-27480"/>
            <a:ext cx="767618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3200" b="1" dirty="0"/>
              <a:t>ELECTROSTATIC ACCELERATORS</a:t>
            </a:r>
          </a:p>
        </p:txBody>
      </p:sp>
      <p:pic>
        <p:nvPicPr>
          <p:cNvPr id="11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64" y="3809137"/>
            <a:ext cx="1799954" cy="26042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"/>
          <a:stretch/>
        </p:blipFill>
        <p:spPr>
          <a:xfrm>
            <a:off x="9255618" y="652231"/>
            <a:ext cx="2725420" cy="31569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84" y="1129672"/>
            <a:ext cx="2084832" cy="252374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400" y="4005080"/>
            <a:ext cx="3294888" cy="189981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364153" y="5927003"/>
            <a:ext cx="314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750 kV Cockcroft-Walton </a:t>
            </a:r>
          </a:p>
          <a:p>
            <a:pPr algn="just"/>
            <a:r>
              <a:rPr lang="en-US" sz="1200" dirty="0"/>
              <a:t>Linac2 injector at CERN from 1978 to 1992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80018" y="1599649"/>
            <a:ext cx="4877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LIMITS OF ELECTROSTATIC ACCELERATORS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20001" y="3492456"/>
            <a:ext cx="529338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sz="1400" dirty="0"/>
              <a:t>DC particle accelerators are in operation worldwide, typically at V&lt;15MV (</a:t>
            </a:r>
            <a:r>
              <a:rPr lang="en-US" sz="1400" dirty="0" err="1"/>
              <a:t>E</a:t>
            </a:r>
            <a:r>
              <a:rPr lang="en-US" sz="1400" baseline="-25000" dirty="0" err="1"/>
              <a:t>max</a:t>
            </a:r>
            <a:r>
              <a:rPr lang="en-US" sz="1400" dirty="0"/>
              <a:t>=15 MeV), I&lt;100mA.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r>
              <a:rPr lang="en-US" sz="1400" dirty="0"/>
              <a:t>They are used for: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</a:pPr>
            <a:endParaRPr lang="en-US" sz="1400" dirty="0"/>
          </a:p>
          <a:p>
            <a:pPr algn="just">
              <a:spcBef>
                <a:spcPct val="20000"/>
              </a:spcBef>
            </a:pPr>
            <a:r>
              <a:rPr lang="en-US" sz="1400" b="1" i="1" dirty="0">
                <a:sym typeface="Symbol"/>
              </a:rPr>
              <a:t> </a:t>
            </a:r>
            <a:r>
              <a:rPr lang="en-US" sz="1400" b="1" i="1" dirty="0"/>
              <a:t>material analysis</a:t>
            </a:r>
          </a:p>
          <a:p>
            <a:pPr algn="just">
              <a:spcBef>
                <a:spcPct val="20000"/>
              </a:spcBef>
            </a:pPr>
            <a:r>
              <a:rPr lang="en-US" sz="1400" b="1" i="1" dirty="0">
                <a:sym typeface="Symbol"/>
              </a:rPr>
              <a:t> </a:t>
            </a:r>
            <a:r>
              <a:rPr lang="en-US" sz="1400" b="1" i="1" dirty="0"/>
              <a:t>X-ray production,</a:t>
            </a:r>
          </a:p>
          <a:p>
            <a:pPr algn="just">
              <a:spcBef>
                <a:spcPct val="20000"/>
              </a:spcBef>
            </a:pPr>
            <a:r>
              <a:rPr lang="en-US" sz="1400" b="1" i="1" dirty="0">
                <a:sym typeface="Symbol"/>
              </a:rPr>
              <a:t> </a:t>
            </a:r>
            <a:r>
              <a:rPr lang="en-US" sz="1400" b="1" i="1" dirty="0"/>
              <a:t>ion implantation for semiconductors</a:t>
            </a:r>
          </a:p>
          <a:p>
            <a:pPr algn="just">
              <a:spcBef>
                <a:spcPct val="20000"/>
              </a:spcBef>
            </a:pPr>
            <a:r>
              <a:rPr lang="en-US" sz="1400" b="1" i="1" dirty="0">
                <a:sym typeface="Symbol"/>
              </a:rPr>
              <a:t> </a:t>
            </a:r>
            <a:r>
              <a:rPr lang="en-GB" sz="1400" b="1" i="1" dirty="0">
                <a:solidFill>
                  <a:srgbClr val="000000"/>
                </a:solidFill>
              </a:rPr>
              <a:t>first stage of acceleration (particle sources)</a:t>
            </a:r>
            <a:endParaRPr lang="en-US" sz="1400" b="1" i="1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0" b="-1"/>
          <a:stretch/>
        </p:blipFill>
        <p:spPr>
          <a:xfrm>
            <a:off x="4052079" y="4499420"/>
            <a:ext cx="2275301" cy="95348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B32B32-C856-7B3D-5384-B5EA1FE35215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07F282-FEFB-A7DC-8DD6-A4E2355A72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24001" y="-1"/>
            <a:ext cx="917649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2800" b="1" cap="all" dirty="0"/>
              <a:t>RF Accelerators : </a:t>
            </a:r>
            <a:r>
              <a:rPr lang="en-US" altLang="en-US" sz="2800" b="1" cap="all" dirty="0" err="1"/>
              <a:t>Wideröe</a:t>
            </a:r>
            <a:r>
              <a:rPr lang="en-US" altLang="en-US" sz="2800" b="1" cap="all" dirty="0"/>
              <a:t> “Drift Tube LINAC” (DTL)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897934" y="776773"/>
            <a:ext cx="1028700" cy="1441450"/>
          </a:xfrm>
          <a:prstGeom prst="rect">
            <a:avLst/>
          </a:prstGeom>
          <a:noFill/>
          <a:ln/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678748"/>
            <a:ext cx="6096000" cy="181588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1400" dirty="0"/>
              <a:t>Basic idea: the particles are accelerated by the electric field in the gap between electrodes connected alternatively to the poles of an AC generator. This original idea of </a:t>
            </a:r>
            <a:r>
              <a:rPr lang="en-US" altLang="en-US" sz="1400" b="1" dirty="0" err="1"/>
              <a:t>Ising</a:t>
            </a:r>
            <a:r>
              <a:rPr lang="en-US" altLang="en-US" sz="1400" dirty="0"/>
              <a:t> (1924) was implemented by </a:t>
            </a:r>
            <a:r>
              <a:rPr lang="en-US" altLang="en-US" sz="1400" b="1" dirty="0" err="1"/>
              <a:t>Wideroe</a:t>
            </a:r>
            <a:r>
              <a:rPr lang="en-US" altLang="en-US" sz="1400" dirty="0"/>
              <a:t> (1927) who applied a sine-wave voltage to a sequence of </a:t>
            </a:r>
            <a:r>
              <a:rPr lang="en-US" altLang="en-US" sz="1400" b="1" dirty="0"/>
              <a:t>drift tubes</a:t>
            </a:r>
            <a:r>
              <a:rPr lang="en-US" altLang="en-US" sz="1400" dirty="0"/>
              <a:t>. The particles </a:t>
            </a:r>
            <a:r>
              <a:rPr lang="en-US" altLang="en-US" sz="1400" b="1" dirty="0"/>
              <a:t>do not experience any force while travelling inside the tubes </a:t>
            </a:r>
            <a:r>
              <a:rPr lang="en-US" altLang="en-US" sz="1400" dirty="0"/>
              <a:t>(equipotential regions) and are </a:t>
            </a:r>
            <a:r>
              <a:rPr lang="en-US" altLang="en-US" sz="1400" b="1" dirty="0"/>
              <a:t>accelerated across the gaps</a:t>
            </a:r>
            <a:r>
              <a:rPr lang="en-US" altLang="en-US" sz="1400" dirty="0"/>
              <a:t>. This kind of structure is called </a:t>
            </a:r>
            <a:r>
              <a:rPr lang="en-US" altLang="en-US" sz="1400" b="1" dirty="0"/>
              <a:t>Drift Tube LINAC (DTL).</a:t>
            </a:r>
          </a:p>
          <a:p>
            <a:pPr algn="just"/>
            <a:endParaRPr lang="en-US" altLang="en-US" sz="1400" dirty="0"/>
          </a:p>
        </p:txBody>
      </p:sp>
      <p:pic>
        <p:nvPicPr>
          <p:cNvPr id="9" name="Picture 12" descr="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4458" y="898261"/>
            <a:ext cx="4160069" cy="131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80" y="4457142"/>
            <a:ext cx="7145123" cy="1813076"/>
          </a:xfrm>
          <a:prstGeom prst="rect">
            <a:avLst/>
          </a:prstGeom>
        </p:spPr>
      </p:pic>
      <p:grpSp>
        <p:nvGrpSpPr>
          <p:cNvPr id="28" name="Gruppo 27"/>
          <p:cNvGrpSpPr/>
          <p:nvPr/>
        </p:nvGrpSpPr>
        <p:grpSpPr>
          <a:xfrm>
            <a:off x="7232490" y="2518794"/>
            <a:ext cx="2967316" cy="412378"/>
            <a:chOff x="4446493" y="2250140"/>
            <a:chExt cx="2967316" cy="412378"/>
          </a:xfrm>
        </p:grpSpPr>
        <p:sp>
          <p:nvSpPr>
            <p:cNvPr id="3" name="Memoria ad accesso diretto 2"/>
            <p:cNvSpPr/>
            <p:nvPr/>
          </p:nvSpPr>
          <p:spPr>
            <a:xfrm>
              <a:off x="4446493" y="2250141"/>
              <a:ext cx="627529" cy="412377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Memoria ad accesso diretto 11"/>
            <p:cNvSpPr/>
            <p:nvPr/>
          </p:nvSpPr>
          <p:spPr>
            <a:xfrm>
              <a:off x="5226422" y="2250140"/>
              <a:ext cx="627529" cy="412377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4" name="Memoria ad accesso diretto 13"/>
            <p:cNvSpPr/>
            <p:nvPr/>
          </p:nvSpPr>
          <p:spPr>
            <a:xfrm>
              <a:off x="6006351" y="2250141"/>
              <a:ext cx="627529" cy="412377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5" name="Memoria ad accesso diretto 14"/>
            <p:cNvSpPr/>
            <p:nvPr/>
          </p:nvSpPr>
          <p:spPr>
            <a:xfrm>
              <a:off x="6786280" y="2250141"/>
              <a:ext cx="627529" cy="412377"/>
            </a:xfrm>
            <a:prstGeom prst="flowChartMagneticDru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7761409" y="2724982"/>
            <a:ext cx="2029097" cy="8957"/>
            <a:chOff x="4975411" y="2456327"/>
            <a:chExt cx="2029097" cy="8957"/>
          </a:xfrm>
        </p:grpSpPr>
        <p:cxnSp>
          <p:nvCxnSpPr>
            <p:cNvPr id="23" name="Connettore 2 22"/>
            <p:cNvCxnSpPr/>
            <p:nvPr/>
          </p:nvCxnSpPr>
          <p:spPr>
            <a:xfrm flipH="1">
              <a:off x="6568049" y="2456327"/>
              <a:ext cx="43645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flipH="1" flipV="1">
              <a:off x="4975411" y="2465280"/>
              <a:ext cx="436459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>
              <a:off x="5731298" y="2465281"/>
              <a:ext cx="373666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/>
          <p:cNvGrpSpPr/>
          <p:nvPr/>
        </p:nvGrpSpPr>
        <p:grpSpPr>
          <a:xfrm>
            <a:off x="7779339" y="2734842"/>
            <a:ext cx="2011167" cy="8954"/>
            <a:chOff x="4984376" y="2796987"/>
            <a:chExt cx="2011167" cy="8954"/>
          </a:xfrm>
        </p:grpSpPr>
        <p:cxnSp>
          <p:nvCxnSpPr>
            <p:cNvPr id="5" name="Connettore 2 4"/>
            <p:cNvCxnSpPr/>
            <p:nvPr/>
          </p:nvCxnSpPr>
          <p:spPr>
            <a:xfrm flipV="1">
              <a:off x="4984376" y="2796987"/>
              <a:ext cx="436459" cy="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H="1">
              <a:off x="5740263" y="2796988"/>
              <a:ext cx="373666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>
              <a:off x="6559084" y="2805940"/>
              <a:ext cx="436459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e 32"/>
          <p:cNvSpPr/>
          <p:nvPr/>
        </p:nvSpPr>
        <p:spPr>
          <a:xfrm>
            <a:off x="6921640" y="2711075"/>
            <a:ext cx="5378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7927641" y="2702124"/>
            <a:ext cx="5378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e 34"/>
          <p:cNvSpPr/>
          <p:nvPr/>
        </p:nvSpPr>
        <p:spPr>
          <a:xfrm>
            <a:off x="8695164" y="2706143"/>
            <a:ext cx="5378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/>
          <p:cNvSpPr/>
          <p:nvPr/>
        </p:nvSpPr>
        <p:spPr>
          <a:xfrm>
            <a:off x="9524313" y="2711075"/>
            <a:ext cx="5378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2 5"/>
          <p:cNvCxnSpPr/>
          <p:nvPr/>
        </p:nvCxnSpPr>
        <p:spPr>
          <a:xfrm>
            <a:off x="4656523" y="6228684"/>
            <a:ext cx="620559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799526" y="622868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cxnSp>
        <p:nvCxnSpPr>
          <p:cNvPr id="29" name="Connettore 2 28"/>
          <p:cNvCxnSpPr/>
          <p:nvPr/>
        </p:nvCxnSpPr>
        <p:spPr>
          <a:xfrm>
            <a:off x="6237208" y="6282330"/>
            <a:ext cx="927145" cy="6856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525922" y="622868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baseline="-25000" dirty="0"/>
              <a:t>n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408409" y="421314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/>
              <a:t>(</a:t>
            </a:r>
            <a:r>
              <a:rPr lang="it-IT" b="1" i="1" dirty="0" err="1"/>
              <a:t>protons</a:t>
            </a:r>
            <a:r>
              <a:rPr lang="it-IT" b="1" i="1" dirty="0"/>
              <a:t> and </a:t>
            </a:r>
            <a:r>
              <a:rPr lang="it-IT" b="1" i="1" dirty="0" err="1"/>
              <a:t>ions</a:t>
            </a:r>
            <a:r>
              <a:rPr lang="it-IT" b="1" i="1" dirty="0"/>
              <a:t>)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2790" y="3122875"/>
            <a:ext cx="1215921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1400" dirty="0">
                <a:sym typeface="Symbol"/>
              </a:rPr>
              <a:t></a:t>
            </a:r>
            <a:r>
              <a:rPr lang="en-US" altLang="en-US" sz="1400" dirty="0"/>
              <a:t>If the </a:t>
            </a:r>
            <a:r>
              <a:rPr lang="en-US" altLang="en-US" sz="1400" b="1" dirty="0"/>
              <a:t>length of the tubes (or, equivalently, the distances between the centers of the accelerating gaps) </a:t>
            </a:r>
            <a:r>
              <a:rPr lang="en-US" altLang="en-US" sz="1400" dirty="0"/>
              <a:t>increases with the particle velocity during the acceleration such that the </a:t>
            </a:r>
            <a:r>
              <a:rPr lang="en-US" altLang="en-US" sz="1400" b="1" dirty="0"/>
              <a:t>time of flight between gaps is kept constant and equal to half of the RF period, </a:t>
            </a:r>
            <a:r>
              <a:rPr lang="en-US" altLang="en-US" sz="1400" dirty="0"/>
              <a:t>the particles are subject to a </a:t>
            </a:r>
            <a:r>
              <a:rPr lang="en-US" altLang="en-US" sz="1400" b="1" dirty="0"/>
              <a:t>synchronous accelerating voltage </a:t>
            </a:r>
            <a:r>
              <a:rPr lang="en-US" altLang="en-US" sz="1400" dirty="0"/>
              <a:t>and experience an energy gain of </a:t>
            </a:r>
            <a:r>
              <a:rPr lang="en-US" altLang="en-US" sz="1400" i="1" dirty="0"/>
              <a:t>∆E=</a:t>
            </a:r>
            <a:r>
              <a:rPr lang="en-US" altLang="en-US" sz="1400" i="1" dirty="0" err="1"/>
              <a:t>q</a:t>
            </a:r>
            <a:r>
              <a:rPr lang="en-US" altLang="en-US" sz="1400" i="1" dirty="0" err="1">
                <a:cs typeface="Arial" pitchFamily="34" charset="0"/>
              </a:rPr>
              <a:t>∆</a:t>
            </a:r>
            <a:r>
              <a:rPr lang="en-US" altLang="en-US" sz="1400" i="1" dirty="0" err="1"/>
              <a:t>V</a:t>
            </a:r>
            <a:r>
              <a:rPr lang="en-US" altLang="en-US" sz="1400" dirty="0"/>
              <a:t>  at each gap crossing.</a:t>
            </a:r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>
                <a:sym typeface="Symbol"/>
              </a:rPr>
              <a:t></a:t>
            </a:r>
            <a:r>
              <a:rPr lang="en-US" altLang="en-US" sz="1400" dirty="0"/>
              <a:t>In principle a single </a:t>
            </a:r>
            <a:r>
              <a:rPr lang="en-US" altLang="en-US" sz="1400" b="1" dirty="0"/>
              <a:t>RF generator </a:t>
            </a:r>
            <a:r>
              <a:rPr lang="en-US" altLang="en-US" sz="1400" dirty="0"/>
              <a:t>can be used to indefinitely accelerate a beam, </a:t>
            </a:r>
            <a:r>
              <a:rPr lang="en-US" altLang="en-US" sz="1400" b="1" dirty="0"/>
              <a:t>avoiding the breakdown limitation </a:t>
            </a:r>
            <a:r>
              <a:rPr lang="en-US" altLang="en-US" sz="1400" dirty="0"/>
              <a:t>affecting the electrostatic accelerators. </a:t>
            </a:r>
          </a:p>
          <a:p>
            <a:pPr algn="just"/>
            <a:endParaRPr lang="en-US" altLang="en-US" sz="1400" dirty="0"/>
          </a:p>
          <a:p>
            <a:pPr algn="just"/>
            <a:r>
              <a:rPr lang="en-US" altLang="en-US" sz="1400" dirty="0">
                <a:sym typeface="Symbol"/>
              </a:rPr>
              <a:t></a:t>
            </a:r>
            <a:r>
              <a:rPr lang="en-US" altLang="en-US" sz="1400" dirty="0"/>
              <a:t>The </a:t>
            </a:r>
            <a:r>
              <a:rPr lang="en-US" altLang="en-US" sz="1400" dirty="0" err="1"/>
              <a:t>Wideroe</a:t>
            </a:r>
            <a:r>
              <a:rPr lang="en-US" altLang="en-US" sz="1400" dirty="0"/>
              <a:t> LINAC is the </a:t>
            </a:r>
            <a:r>
              <a:rPr lang="en-US" altLang="en-US" sz="1400" b="1" dirty="0"/>
              <a:t>first RF LINAC</a:t>
            </a:r>
          </a:p>
        </p:txBody>
      </p:sp>
      <p:cxnSp>
        <p:nvCxnSpPr>
          <p:cNvPr id="32" name="Connettore diritto 31"/>
          <p:cNvCxnSpPr/>
          <p:nvPr/>
        </p:nvCxnSpPr>
        <p:spPr>
          <a:xfrm>
            <a:off x="4642933" y="5724255"/>
            <a:ext cx="0" cy="69258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>
            <a:off x="5310812" y="5724255"/>
            <a:ext cx="0" cy="69258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/>
          <p:cNvCxnSpPr/>
          <p:nvPr/>
        </p:nvCxnSpPr>
        <p:spPr>
          <a:xfrm>
            <a:off x="6232029" y="5679668"/>
            <a:ext cx="0" cy="69258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>
            <a:off x="7164352" y="5679668"/>
            <a:ext cx="0" cy="69258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4F4936-79AB-6202-F7E6-DCEDEA624610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188093-1CD4-B75C-C495-0AA678E42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6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08295 -0.000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L 0.0651 0.001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0115 L 0.06797 0.000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1042 -0.0006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7" grpId="0"/>
      <p:bldP spid="30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nettore 2 55"/>
          <p:cNvCxnSpPr>
            <a:endCxn id="57" idx="2"/>
          </p:cNvCxnSpPr>
          <p:nvPr/>
        </p:nvCxnSpPr>
        <p:spPr>
          <a:xfrm>
            <a:off x="2844810" y="2070870"/>
            <a:ext cx="344327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20509" y="509620"/>
            <a:ext cx="6202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We consider now the acceleration between two electrodes fed by an RF generator</a:t>
            </a: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4306126" y="1350475"/>
            <a:ext cx="510087" cy="3387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600" noProof="1">
                <a:latin typeface="Calibri" pitchFamily="34" charset="0"/>
              </a:rPr>
              <a:t>E</a:t>
            </a:r>
            <a:r>
              <a:rPr lang="it-IT" sz="1600" baseline="-25000" noProof="1">
                <a:latin typeface="Calibri" pitchFamily="34" charset="0"/>
              </a:rPr>
              <a:t>z</a:t>
            </a:r>
            <a:endParaRPr sz="1600" baseline="-25000" noProof="1">
              <a:latin typeface="Calibri" pitchFamily="34" charset="0"/>
            </a:endParaRPr>
          </a:p>
        </p:txBody>
      </p:sp>
      <p:sp>
        <p:nvSpPr>
          <p:cNvPr id="43" name="Oval 33"/>
          <p:cNvSpPr>
            <a:spLocks noChangeArrowheads="1"/>
          </p:cNvSpPr>
          <p:nvPr/>
        </p:nvSpPr>
        <p:spPr bwMode="auto">
          <a:xfrm>
            <a:off x="4382399" y="2000284"/>
            <a:ext cx="118076" cy="117137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2292560" y="1588967"/>
            <a:ext cx="739941" cy="33874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libri" pitchFamily="34" charset="0"/>
              </a:rPr>
              <a:t>source</a:t>
            </a:r>
            <a:endParaRPr sz="1600" noProof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6154870" y="1732316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</a:t>
            </a:r>
          </a:p>
        </p:txBody>
      </p:sp>
      <p:cxnSp>
        <p:nvCxnSpPr>
          <p:cNvPr id="7" name="Connettore 1 6"/>
          <p:cNvCxnSpPr/>
          <p:nvPr/>
        </p:nvCxnSpPr>
        <p:spPr>
          <a:xfrm flipV="1">
            <a:off x="3590587" y="973727"/>
            <a:ext cx="0" cy="7366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flipV="1">
            <a:off x="5413539" y="1377934"/>
            <a:ext cx="0" cy="332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590585" y="973727"/>
            <a:ext cx="2626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>
            <a:off x="5413539" y="1377934"/>
            <a:ext cx="808170" cy="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flipH="1">
            <a:off x="6213141" y="973728"/>
            <a:ext cx="4284" cy="816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stCxn id="15" idx="4"/>
          </p:cNvCxnSpPr>
          <p:nvPr/>
        </p:nvCxnSpPr>
        <p:spPr>
          <a:xfrm>
            <a:off x="6211149" y="1329338"/>
            <a:ext cx="1992" cy="52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Memoria ad accesso diretto 71"/>
          <p:cNvSpPr/>
          <p:nvPr/>
        </p:nvSpPr>
        <p:spPr>
          <a:xfrm>
            <a:off x="3083620" y="1696365"/>
            <a:ext cx="1013935" cy="729756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Memoria ad accesso diretto 77"/>
          <p:cNvSpPr/>
          <p:nvPr/>
        </p:nvSpPr>
        <p:spPr>
          <a:xfrm>
            <a:off x="4910203" y="1705269"/>
            <a:ext cx="1013935" cy="729756"/>
          </a:xfrm>
          <a:prstGeom prst="flowChartMagneticDru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Esplosione 1 79"/>
          <p:cNvSpPr/>
          <p:nvPr/>
        </p:nvSpPr>
        <p:spPr>
          <a:xfrm>
            <a:off x="2571391" y="1972580"/>
            <a:ext cx="182281" cy="172542"/>
          </a:xfrm>
          <a:prstGeom prst="irregularSeal1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2 11"/>
          <p:cNvCxnSpPr/>
          <p:nvPr/>
        </p:nvCxnSpPr>
        <p:spPr>
          <a:xfrm>
            <a:off x="4090748" y="1696365"/>
            <a:ext cx="819454" cy="890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4084551" y="2439598"/>
            <a:ext cx="819454" cy="890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>
            <a:endCxn id="93" idx="2"/>
          </p:cNvCxnSpPr>
          <p:nvPr/>
        </p:nvCxnSpPr>
        <p:spPr>
          <a:xfrm>
            <a:off x="2935953" y="3765204"/>
            <a:ext cx="341039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asellaDiTesto 92"/>
          <p:cNvSpPr txBox="1"/>
          <p:nvPr/>
        </p:nvSpPr>
        <p:spPr>
          <a:xfrm>
            <a:off x="6213141" y="3426650"/>
            <a:ext cx="266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</a:t>
            </a:r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2935952" y="2565108"/>
            <a:ext cx="0" cy="120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3944155" y="2605775"/>
            <a:ext cx="0" cy="289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5074785" y="2605775"/>
            <a:ext cx="0" cy="2898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3933285" y="2775148"/>
            <a:ext cx="1130630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4239570" y="2424883"/>
            <a:ext cx="521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</a:t>
            </a:r>
          </a:p>
        </p:txBody>
      </p:sp>
      <p:sp>
        <p:nvSpPr>
          <p:cNvPr id="96" name="Figura a mano libera 95"/>
          <p:cNvSpPr/>
          <p:nvPr/>
        </p:nvSpPr>
        <p:spPr>
          <a:xfrm>
            <a:off x="3939539" y="2886631"/>
            <a:ext cx="1118122" cy="878542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504090" y="-94610"/>
            <a:ext cx="7183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7600" indent="-1117600"/>
            <a:r>
              <a:rPr lang="en-US" altLang="en-US" sz="3600" b="1" dirty="0"/>
              <a:t>RF ACCELERATION: BUNCHED BEAM</a:t>
            </a:r>
          </a:p>
        </p:txBody>
      </p:sp>
      <p:sp>
        <p:nvSpPr>
          <p:cNvPr id="15" name="Ovale 14"/>
          <p:cNvSpPr/>
          <p:nvPr/>
        </p:nvSpPr>
        <p:spPr>
          <a:xfrm>
            <a:off x="6068327" y="1044948"/>
            <a:ext cx="285644" cy="2843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 16"/>
          <p:cNvSpPr/>
          <p:nvPr/>
        </p:nvSpPr>
        <p:spPr>
          <a:xfrm>
            <a:off x="6117857" y="1122658"/>
            <a:ext cx="175260" cy="109045"/>
          </a:xfrm>
          <a:custGeom>
            <a:avLst/>
            <a:gdLst>
              <a:gd name="connsiteX0" fmla="*/ 0 w 175260"/>
              <a:gd name="connsiteY0" fmla="*/ 58443 h 109045"/>
              <a:gd name="connsiteX1" fmla="*/ 53340 w 175260"/>
              <a:gd name="connsiteY1" fmla="*/ 1293 h 109045"/>
              <a:gd name="connsiteX2" fmla="*/ 118110 w 175260"/>
              <a:gd name="connsiteY2" fmla="*/ 107973 h 109045"/>
              <a:gd name="connsiteX3" fmla="*/ 175260 w 175260"/>
              <a:gd name="connsiteY3" fmla="*/ 47013 h 1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60" h="109045">
                <a:moveTo>
                  <a:pt x="0" y="58443"/>
                </a:moveTo>
                <a:cubicBezTo>
                  <a:pt x="16827" y="25740"/>
                  <a:pt x="33655" y="-6962"/>
                  <a:pt x="53340" y="1293"/>
                </a:cubicBezTo>
                <a:cubicBezTo>
                  <a:pt x="73025" y="9548"/>
                  <a:pt x="97790" y="100353"/>
                  <a:pt x="118110" y="107973"/>
                </a:cubicBezTo>
                <a:cubicBezTo>
                  <a:pt x="138430" y="115593"/>
                  <a:pt x="156845" y="81303"/>
                  <a:pt x="175260" y="470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ggetto 17"/>
              <p:cNvSpPr txBox="1"/>
              <p:nvPr/>
            </p:nvSpPr>
            <p:spPr bwMode="auto">
              <a:xfrm>
                <a:off x="6486525" y="925513"/>
                <a:ext cx="3493837" cy="663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it-IT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it-I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it-I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8" name="Ogget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6525" y="925513"/>
                <a:ext cx="3493837" cy="6634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igura a mano libera 52"/>
          <p:cNvSpPr/>
          <p:nvPr/>
        </p:nvSpPr>
        <p:spPr>
          <a:xfrm>
            <a:off x="3948505" y="3173730"/>
            <a:ext cx="1100193" cy="581261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igura a mano libera 60"/>
          <p:cNvSpPr/>
          <p:nvPr/>
        </p:nvSpPr>
        <p:spPr>
          <a:xfrm>
            <a:off x="3965433" y="3464360"/>
            <a:ext cx="1066337" cy="290631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igura a mano libera 61"/>
          <p:cNvSpPr/>
          <p:nvPr/>
        </p:nvSpPr>
        <p:spPr>
          <a:xfrm>
            <a:off x="3982578" y="3715222"/>
            <a:ext cx="1032047" cy="45719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igura a mano libera 63"/>
          <p:cNvSpPr/>
          <p:nvPr/>
        </p:nvSpPr>
        <p:spPr>
          <a:xfrm flipV="1">
            <a:off x="3948505" y="3764751"/>
            <a:ext cx="1100193" cy="581261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igura a mano libera 64"/>
          <p:cNvSpPr/>
          <p:nvPr/>
        </p:nvSpPr>
        <p:spPr>
          <a:xfrm flipV="1">
            <a:off x="3965433" y="3764751"/>
            <a:ext cx="1066337" cy="290631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igura a mano libera 65"/>
          <p:cNvSpPr/>
          <p:nvPr/>
        </p:nvSpPr>
        <p:spPr>
          <a:xfrm flipV="1">
            <a:off x="3939539" y="3764750"/>
            <a:ext cx="1118122" cy="878542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igura a mano libera 67"/>
          <p:cNvSpPr/>
          <p:nvPr/>
        </p:nvSpPr>
        <p:spPr>
          <a:xfrm flipV="1">
            <a:off x="3982578" y="3765174"/>
            <a:ext cx="1032047" cy="45719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Connettore 2 68"/>
          <p:cNvCxnSpPr/>
          <p:nvPr/>
        </p:nvCxnSpPr>
        <p:spPr>
          <a:xfrm flipV="1">
            <a:off x="9106366" y="3346074"/>
            <a:ext cx="2192866" cy="3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11045636" y="295938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</a:t>
            </a:r>
            <a:r>
              <a:rPr lang="en-US" sz="1600" baseline="-25000" dirty="0" err="1"/>
              <a:t>inj</a:t>
            </a:r>
            <a:endParaRPr lang="en-US" sz="1600" baseline="-25000" dirty="0"/>
          </a:p>
        </p:txBody>
      </p:sp>
      <p:cxnSp>
        <p:nvCxnSpPr>
          <p:cNvPr id="71" name="Connettore 2 70"/>
          <p:cNvCxnSpPr/>
          <p:nvPr/>
        </p:nvCxnSpPr>
        <p:spPr>
          <a:xfrm flipV="1">
            <a:off x="9106366" y="2146008"/>
            <a:ext cx="0" cy="120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8658932" y="2024486"/>
            <a:ext cx="510087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noProof="1">
                <a:latin typeface="Calibri" pitchFamily="34" charset="0"/>
                <a:sym typeface="Symbol"/>
              </a:rPr>
              <a:t>E</a:t>
            </a:r>
            <a:endParaRPr sz="1600" noProof="1">
              <a:latin typeface="Calibri" pitchFamily="34" charset="0"/>
            </a:endParaRPr>
          </a:p>
        </p:txBody>
      </p:sp>
      <p:sp>
        <p:nvSpPr>
          <p:cNvPr id="22" name="Figura a mano libera 21"/>
          <p:cNvSpPr/>
          <p:nvPr/>
        </p:nvSpPr>
        <p:spPr>
          <a:xfrm>
            <a:off x="9118055" y="2596633"/>
            <a:ext cx="1851534" cy="1478475"/>
          </a:xfrm>
          <a:custGeom>
            <a:avLst/>
            <a:gdLst>
              <a:gd name="connsiteX0" fmla="*/ 0 w 1821180"/>
              <a:gd name="connsiteY0" fmla="*/ 0 h 1268742"/>
              <a:gd name="connsiteX1" fmla="*/ 922020 w 1821180"/>
              <a:gd name="connsiteY1" fmla="*/ 1268730 h 1268742"/>
              <a:gd name="connsiteX2" fmla="*/ 1821180 w 1821180"/>
              <a:gd name="connsiteY2" fmla="*/ 19050 h 1268742"/>
              <a:gd name="connsiteX0" fmla="*/ 0 w 1821180"/>
              <a:gd name="connsiteY0" fmla="*/ 0 h 1268742"/>
              <a:gd name="connsiteX1" fmla="*/ 922020 w 1821180"/>
              <a:gd name="connsiteY1" fmla="*/ 1268730 h 1268742"/>
              <a:gd name="connsiteX2" fmla="*/ 1821180 w 1821180"/>
              <a:gd name="connsiteY2" fmla="*/ 19050 h 1268742"/>
              <a:gd name="connsiteX0" fmla="*/ 0 w 1821180"/>
              <a:gd name="connsiteY0" fmla="*/ 0 h 1268735"/>
              <a:gd name="connsiteX1" fmla="*/ 922020 w 1821180"/>
              <a:gd name="connsiteY1" fmla="*/ 1268730 h 1268735"/>
              <a:gd name="connsiteX2" fmla="*/ 1821180 w 1821180"/>
              <a:gd name="connsiteY2" fmla="*/ 19050 h 1268735"/>
              <a:gd name="connsiteX0" fmla="*/ 0 w 1821180"/>
              <a:gd name="connsiteY0" fmla="*/ 0 h 1268735"/>
              <a:gd name="connsiteX1" fmla="*/ 922020 w 1821180"/>
              <a:gd name="connsiteY1" fmla="*/ 1268730 h 1268735"/>
              <a:gd name="connsiteX2" fmla="*/ 1821180 w 1821180"/>
              <a:gd name="connsiteY2" fmla="*/ 19050 h 1268735"/>
              <a:gd name="connsiteX0" fmla="*/ 0 w 1821180"/>
              <a:gd name="connsiteY0" fmla="*/ 0 h 1268736"/>
              <a:gd name="connsiteX1" fmla="*/ 922020 w 1821180"/>
              <a:gd name="connsiteY1" fmla="*/ 1268730 h 1268736"/>
              <a:gd name="connsiteX2" fmla="*/ 1821180 w 1821180"/>
              <a:gd name="connsiteY2" fmla="*/ 19050 h 1268736"/>
              <a:gd name="connsiteX0" fmla="*/ 0 w 1806004"/>
              <a:gd name="connsiteY0" fmla="*/ 591814 h 1249686"/>
              <a:gd name="connsiteX1" fmla="*/ 906844 w 1806004"/>
              <a:gd name="connsiteY1" fmla="*/ 1249680 h 1249686"/>
              <a:gd name="connsiteX2" fmla="*/ 1806004 w 1806004"/>
              <a:gd name="connsiteY2" fmla="*/ 0 h 1249686"/>
              <a:gd name="connsiteX0" fmla="*/ 0 w 1806004"/>
              <a:gd name="connsiteY0" fmla="*/ 738406 h 738406"/>
              <a:gd name="connsiteX1" fmla="*/ 470513 w 1806004"/>
              <a:gd name="connsiteY1" fmla="*/ 10 h 738406"/>
              <a:gd name="connsiteX2" fmla="*/ 1806004 w 1806004"/>
              <a:gd name="connsiteY2" fmla="*/ 146592 h 738406"/>
              <a:gd name="connsiteX0" fmla="*/ 0 w 1806004"/>
              <a:gd name="connsiteY0" fmla="*/ 774372 h 774372"/>
              <a:gd name="connsiteX1" fmla="*/ 470513 w 1806004"/>
              <a:gd name="connsiteY1" fmla="*/ 35976 h 774372"/>
              <a:gd name="connsiteX2" fmla="*/ 1156614 w 1806004"/>
              <a:gd name="connsiteY2" fmla="*/ 121835 h 774372"/>
              <a:gd name="connsiteX3" fmla="*/ 1806004 w 1806004"/>
              <a:gd name="connsiteY3" fmla="*/ 182558 h 774372"/>
              <a:gd name="connsiteX0" fmla="*/ 0 w 1806004"/>
              <a:gd name="connsiteY0" fmla="*/ 774372 h 774372"/>
              <a:gd name="connsiteX1" fmla="*/ 470513 w 1806004"/>
              <a:gd name="connsiteY1" fmla="*/ 35976 h 774372"/>
              <a:gd name="connsiteX2" fmla="*/ 1156614 w 1806004"/>
              <a:gd name="connsiteY2" fmla="*/ 121835 h 774372"/>
              <a:gd name="connsiteX3" fmla="*/ 1806004 w 1806004"/>
              <a:gd name="connsiteY3" fmla="*/ 182558 h 774372"/>
              <a:gd name="connsiteX0" fmla="*/ 0 w 1806004"/>
              <a:gd name="connsiteY0" fmla="*/ 738411 h 738411"/>
              <a:gd name="connsiteX1" fmla="*/ 470513 w 1806004"/>
              <a:gd name="connsiteY1" fmla="*/ 15 h 738411"/>
              <a:gd name="connsiteX2" fmla="*/ 1156614 w 1806004"/>
              <a:gd name="connsiteY2" fmla="*/ 85874 h 738411"/>
              <a:gd name="connsiteX3" fmla="*/ 1806004 w 1806004"/>
              <a:gd name="connsiteY3" fmla="*/ 146597 h 738411"/>
              <a:gd name="connsiteX0" fmla="*/ 0 w 1806004"/>
              <a:gd name="connsiteY0" fmla="*/ 738411 h 1474871"/>
              <a:gd name="connsiteX1" fmla="*/ 470513 w 1806004"/>
              <a:gd name="connsiteY1" fmla="*/ 15 h 1474871"/>
              <a:gd name="connsiteX2" fmla="*/ 1327352 w 1806004"/>
              <a:gd name="connsiteY2" fmla="*/ 1474547 h 1474871"/>
              <a:gd name="connsiteX3" fmla="*/ 1806004 w 1806004"/>
              <a:gd name="connsiteY3" fmla="*/ 146597 h 1474871"/>
              <a:gd name="connsiteX0" fmla="*/ 0 w 1806004"/>
              <a:gd name="connsiteY0" fmla="*/ 738411 h 1474547"/>
              <a:gd name="connsiteX1" fmla="*/ 470513 w 1806004"/>
              <a:gd name="connsiteY1" fmla="*/ 15 h 1474547"/>
              <a:gd name="connsiteX2" fmla="*/ 1327352 w 1806004"/>
              <a:gd name="connsiteY2" fmla="*/ 1474547 h 1474547"/>
              <a:gd name="connsiteX3" fmla="*/ 1806004 w 1806004"/>
              <a:gd name="connsiteY3" fmla="*/ 146597 h 1474547"/>
              <a:gd name="connsiteX0" fmla="*/ 0 w 1851534"/>
              <a:gd name="connsiteY0" fmla="*/ 738411 h 1474547"/>
              <a:gd name="connsiteX1" fmla="*/ 470513 w 1851534"/>
              <a:gd name="connsiteY1" fmla="*/ 15 h 1474547"/>
              <a:gd name="connsiteX2" fmla="*/ 1327352 w 1851534"/>
              <a:gd name="connsiteY2" fmla="*/ 1474547 h 1474547"/>
              <a:gd name="connsiteX3" fmla="*/ 1851534 w 1851534"/>
              <a:gd name="connsiteY3" fmla="*/ 746079 h 1474547"/>
              <a:gd name="connsiteX0" fmla="*/ 0 w 1851534"/>
              <a:gd name="connsiteY0" fmla="*/ 738411 h 1474547"/>
              <a:gd name="connsiteX1" fmla="*/ 470513 w 1851534"/>
              <a:gd name="connsiteY1" fmla="*/ 15 h 1474547"/>
              <a:gd name="connsiteX2" fmla="*/ 1327352 w 1851534"/>
              <a:gd name="connsiteY2" fmla="*/ 1474547 h 1474547"/>
              <a:gd name="connsiteX3" fmla="*/ 1851534 w 1851534"/>
              <a:gd name="connsiteY3" fmla="*/ 746079 h 1474547"/>
              <a:gd name="connsiteX0" fmla="*/ 0 w 1851534"/>
              <a:gd name="connsiteY0" fmla="*/ 738411 h 1474697"/>
              <a:gd name="connsiteX1" fmla="*/ 470513 w 1851534"/>
              <a:gd name="connsiteY1" fmla="*/ 15 h 1474697"/>
              <a:gd name="connsiteX2" fmla="*/ 1327352 w 1851534"/>
              <a:gd name="connsiteY2" fmla="*/ 1474547 h 1474697"/>
              <a:gd name="connsiteX3" fmla="*/ 1851534 w 1851534"/>
              <a:gd name="connsiteY3" fmla="*/ 746079 h 1474697"/>
              <a:gd name="connsiteX0" fmla="*/ 0 w 1851534"/>
              <a:gd name="connsiteY0" fmla="*/ 738411 h 1474697"/>
              <a:gd name="connsiteX1" fmla="*/ 470513 w 1851534"/>
              <a:gd name="connsiteY1" fmla="*/ 15 h 1474697"/>
              <a:gd name="connsiteX2" fmla="*/ 1327352 w 1851534"/>
              <a:gd name="connsiteY2" fmla="*/ 1474547 h 1474697"/>
              <a:gd name="connsiteX3" fmla="*/ 1851534 w 1851534"/>
              <a:gd name="connsiteY3" fmla="*/ 746079 h 1474697"/>
              <a:gd name="connsiteX0" fmla="*/ 0 w 1851534"/>
              <a:gd name="connsiteY0" fmla="*/ 742204 h 1478489"/>
              <a:gd name="connsiteX1" fmla="*/ 421189 w 1851534"/>
              <a:gd name="connsiteY1" fmla="*/ 14 h 1478489"/>
              <a:gd name="connsiteX2" fmla="*/ 1327352 w 1851534"/>
              <a:gd name="connsiteY2" fmla="*/ 1478340 h 1478489"/>
              <a:gd name="connsiteX3" fmla="*/ 1851534 w 1851534"/>
              <a:gd name="connsiteY3" fmla="*/ 749872 h 1478489"/>
              <a:gd name="connsiteX0" fmla="*/ 0 w 1851534"/>
              <a:gd name="connsiteY0" fmla="*/ 742190 h 1478475"/>
              <a:gd name="connsiteX1" fmla="*/ 421189 w 1851534"/>
              <a:gd name="connsiteY1" fmla="*/ 0 h 1478475"/>
              <a:gd name="connsiteX2" fmla="*/ 1327352 w 1851534"/>
              <a:gd name="connsiteY2" fmla="*/ 1478326 h 1478475"/>
              <a:gd name="connsiteX3" fmla="*/ 1851534 w 1851534"/>
              <a:gd name="connsiteY3" fmla="*/ 749858 h 147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534" h="1478475">
                <a:moveTo>
                  <a:pt x="0" y="742190"/>
                </a:moveTo>
                <a:cubicBezTo>
                  <a:pt x="51414" y="530032"/>
                  <a:pt x="235279" y="8207"/>
                  <a:pt x="421189" y="0"/>
                </a:cubicBezTo>
                <a:cubicBezTo>
                  <a:pt x="731578" y="8864"/>
                  <a:pt x="1021298" y="1495632"/>
                  <a:pt x="1327352" y="1478326"/>
                </a:cubicBezTo>
                <a:cubicBezTo>
                  <a:pt x="1519581" y="1468607"/>
                  <a:pt x="1739508" y="1016714"/>
                  <a:pt x="1851534" y="74985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ggetto 22"/>
              <p:cNvSpPr txBox="1"/>
              <p:nvPr/>
            </p:nvSpPr>
            <p:spPr bwMode="auto">
              <a:xfrm>
                <a:off x="407988" y="2406650"/>
                <a:ext cx="2498725" cy="31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func>
                        <m:func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Ogget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88" y="2406650"/>
                <a:ext cx="2498725" cy="317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uppo 105"/>
          <p:cNvGrpSpPr/>
          <p:nvPr/>
        </p:nvGrpSpPr>
        <p:grpSpPr>
          <a:xfrm>
            <a:off x="9091879" y="3316428"/>
            <a:ext cx="1912991" cy="60211"/>
            <a:chOff x="6389799" y="3735527"/>
            <a:chExt cx="1912991" cy="60211"/>
          </a:xfrm>
        </p:grpSpPr>
        <p:sp>
          <p:nvSpPr>
            <p:cNvPr id="107" name="Oval 33"/>
            <p:cNvSpPr>
              <a:spLocks noChangeArrowheads="1"/>
            </p:cNvSpPr>
            <p:nvPr/>
          </p:nvSpPr>
          <p:spPr bwMode="auto">
            <a:xfrm>
              <a:off x="63897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33"/>
            <p:cNvSpPr>
              <a:spLocks noChangeArrowheads="1"/>
            </p:cNvSpPr>
            <p:nvPr/>
          </p:nvSpPr>
          <p:spPr bwMode="auto">
            <a:xfrm>
              <a:off x="64922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65946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33"/>
            <p:cNvSpPr>
              <a:spLocks noChangeArrowheads="1"/>
            </p:cNvSpPr>
            <p:nvPr/>
          </p:nvSpPr>
          <p:spPr bwMode="auto">
            <a:xfrm>
              <a:off x="66971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33"/>
            <p:cNvSpPr>
              <a:spLocks noChangeArrowheads="1"/>
            </p:cNvSpPr>
            <p:nvPr/>
          </p:nvSpPr>
          <p:spPr bwMode="auto">
            <a:xfrm>
              <a:off x="67995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33"/>
            <p:cNvSpPr>
              <a:spLocks noChangeArrowheads="1"/>
            </p:cNvSpPr>
            <p:nvPr/>
          </p:nvSpPr>
          <p:spPr bwMode="auto">
            <a:xfrm>
              <a:off x="69020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33"/>
            <p:cNvSpPr>
              <a:spLocks noChangeArrowheads="1"/>
            </p:cNvSpPr>
            <p:nvPr/>
          </p:nvSpPr>
          <p:spPr bwMode="auto">
            <a:xfrm>
              <a:off x="70044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33"/>
            <p:cNvSpPr>
              <a:spLocks noChangeArrowheads="1"/>
            </p:cNvSpPr>
            <p:nvPr/>
          </p:nvSpPr>
          <p:spPr bwMode="auto">
            <a:xfrm>
              <a:off x="71069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72093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33"/>
            <p:cNvSpPr>
              <a:spLocks noChangeArrowheads="1"/>
            </p:cNvSpPr>
            <p:nvPr/>
          </p:nvSpPr>
          <p:spPr bwMode="auto">
            <a:xfrm>
              <a:off x="73118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>
              <a:off x="74142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75167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>
              <a:off x="76191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33"/>
            <p:cNvSpPr>
              <a:spLocks noChangeArrowheads="1"/>
            </p:cNvSpPr>
            <p:nvPr/>
          </p:nvSpPr>
          <p:spPr bwMode="auto">
            <a:xfrm>
              <a:off x="77216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78240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33"/>
            <p:cNvSpPr>
              <a:spLocks noChangeArrowheads="1"/>
            </p:cNvSpPr>
            <p:nvPr/>
          </p:nvSpPr>
          <p:spPr bwMode="auto">
            <a:xfrm>
              <a:off x="79265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33"/>
            <p:cNvSpPr>
              <a:spLocks noChangeArrowheads="1"/>
            </p:cNvSpPr>
            <p:nvPr/>
          </p:nvSpPr>
          <p:spPr bwMode="auto">
            <a:xfrm>
              <a:off x="80289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33"/>
            <p:cNvSpPr>
              <a:spLocks noChangeArrowheads="1"/>
            </p:cNvSpPr>
            <p:nvPr/>
          </p:nvSpPr>
          <p:spPr bwMode="auto">
            <a:xfrm>
              <a:off x="81314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33"/>
            <p:cNvSpPr>
              <a:spLocks noChangeArrowheads="1"/>
            </p:cNvSpPr>
            <p:nvPr/>
          </p:nvSpPr>
          <p:spPr bwMode="auto">
            <a:xfrm>
              <a:off x="8233907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9083613" y="2576513"/>
            <a:ext cx="1920417" cy="1527957"/>
            <a:chOff x="6381534" y="2995612"/>
            <a:chExt cx="1920417" cy="1527957"/>
          </a:xfrm>
        </p:grpSpPr>
        <p:sp>
          <p:nvSpPr>
            <p:cNvPr id="127" name="Oval 33"/>
            <p:cNvSpPr>
              <a:spLocks noChangeArrowheads="1"/>
            </p:cNvSpPr>
            <p:nvPr/>
          </p:nvSpPr>
          <p:spPr bwMode="auto">
            <a:xfrm>
              <a:off x="6381534" y="3737312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33"/>
            <p:cNvSpPr>
              <a:spLocks noChangeArrowheads="1"/>
            </p:cNvSpPr>
            <p:nvPr/>
          </p:nvSpPr>
          <p:spPr bwMode="auto">
            <a:xfrm>
              <a:off x="6478338" y="3461441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33"/>
            <p:cNvSpPr>
              <a:spLocks noChangeArrowheads="1"/>
            </p:cNvSpPr>
            <p:nvPr/>
          </p:nvSpPr>
          <p:spPr bwMode="auto">
            <a:xfrm>
              <a:off x="6578879" y="3221851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33"/>
            <p:cNvSpPr>
              <a:spLocks noChangeArrowheads="1"/>
            </p:cNvSpPr>
            <p:nvPr/>
          </p:nvSpPr>
          <p:spPr bwMode="auto">
            <a:xfrm>
              <a:off x="6682991" y="306008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33"/>
            <p:cNvSpPr>
              <a:spLocks noChangeArrowheads="1"/>
            </p:cNvSpPr>
            <p:nvPr/>
          </p:nvSpPr>
          <p:spPr bwMode="auto">
            <a:xfrm>
              <a:off x="6810592" y="2995612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33"/>
            <p:cNvSpPr>
              <a:spLocks noChangeArrowheads="1"/>
            </p:cNvSpPr>
            <p:nvPr/>
          </p:nvSpPr>
          <p:spPr bwMode="auto">
            <a:xfrm>
              <a:off x="6927012" y="3066609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33"/>
            <p:cNvSpPr>
              <a:spLocks noChangeArrowheads="1"/>
            </p:cNvSpPr>
            <p:nvPr/>
          </p:nvSpPr>
          <p:spPr bwMode="auto">
            <a:xfrm>
              <a:off x="7043376" y="3227861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33"/>
            <p:cNvSpPr>
              <a:spLocks noChangeArrowheads="1"/>
            </p:cNvSpPr>
            <p:nvPr/>
          </p:nvSpPr>
          <p:spPr bwMode="auto">
            <a:xfrm>
              <a:off x="7135489" y="3461441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33"/>
            <p:cNvSpPr>
              <a:spLocks noChangeArrowheads="1"/>
            </p:cNvSpPr>
            <p:nvPr/>
          </p:nvSpPr>
          <p:spPr bwMode="auto">
            <a:xfrm>
              <a:off x="7213602" y="36769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33"/>
            <p:cNvSpPr>
              <a:spLocks noChangeArrowheads="1"/>
            </p:cNvSpPr>
            <p:nvPr/>
          </p:nvSpPr>
          <p:spPr bwMode="auto">
            <a:xfrm>
              <a:off x="7309115" y="3852370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33"/>
            <p:cNvSpPr>
              <a:spLocks noChangeArrowheads="1"/>
            </p:cNvSpPr>
            <p:nvPr/>
          </p:nvSpPr>
          <p:spPr bwMode="auto">
            <a:xfrm>
              <a:off x="7384273" y="4056260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auto">
            <a:xfrm>
              <a:off x="7483748" y="42412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33"/>
            <p:cNvSpPr>
              <a:spLocks noChangeArrowheads="1"/>
            </p:cNvSpPr>
            <p:nvPr/>
          </p:nvSpPr>
          <p:spPr bwMode="auto">
            <a:xfrm>
              <a:off x="7584289" y="4377339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33"/>
            <p:cNvSpPr>
              <a:spLocks noChangeArrowheads="1"/>
            </p:cNvSpPr>
            <p:nvPr/>
          </p:nvSpPr>
          <p:spPr bwMode="auto">
            <a:xfrm>
              <a:off x="7696634" y="4465046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33"/>
            <p:cNvSpPr>
              <a:spLocks noChangeArrowheads="1"/>
            </p:cNvSpPr>
            <p:nvPr/>
          </p:nvSpPr>
          <p:spPr bwMode="auto">
            <a:xfrm>
              <a:off x="7854254" y="4382300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33"/>
            <p:cNvSpPr>
              <a:spLocks noChangeArrowheads="1"/>
            </p:cNvSpPr>
            <p:nvPr/>
          </p:nvSpPr>
          <p:spPr bwMode="auto">
            <a:xfrm>
              <a:off x="7987935" y="42412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33"/>
            <p:cNvSpPr>
              <a:spLocks noChangeArrowheads="1"/>
            </p:cNvSpPr>
            <p:nvPr/>
          </p:nvSpPr>
          <p:spPr bwMode="auto">
            <a:xfrm>
              <a:off x="8086994" y="405513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33"/>
            <p:cNvSpPr>
              <a:spLocks noChangeArrowheads="1"/>
            </p:cNvSpPr>
            <p:nvPr/>
          </p:nvSpPr>
          <p:spPr bwMode="auto">
            <a:xfrm>
              <a:off x="8155877" y="3915269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33"/>
            <p:cNvSpPr>
              <a:spLocks noChangeArrowheads="1"/>
            </p:cNvSpPr>
            <p:nvPr/>
          </p:nvSpPr>
          <p:spPr bwMode="auto">
            <a:xfrm>
              <a:off x="8233068" y="3735450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e 25"/>
          <p:cNvSpPr/>
          <p:nvPr/>
        </p:nvSpPr>
        <p:spPr>
          <a:xfrm>
            <a:off x="9273885" y="2538695"/>
            <a:ext cx="471942" cy="3214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9362163" y="1622788"/>
            <a:ext cx="184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Only these particles are accelerated</a:t>
            </a:r>
          </a:p>
        </p:txBody>
      </p:sp>
      <p:cxnSp>
        <p:nvCxnSpPr>
          <p:cNvPr id="6" name="Connettore 2 5"/>
          <p:cNvCxnSpPr>
            <a:cxnSpLocks/>
            <a:stCxn id="27" idx="2"/>
            <a:endCxn id="26" idx="7"/>
          </p:cNvCxnSpPr>
          <p:nvPr/>
        </p:nvCxnSpPr>
        <p:spPr>
          <a:xfrm flipH="1">
            <a:off x="9676713" y="2146008"/>
            <a:ext cx="609655" cy="4397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e 96"/>
          <p:cNvSpPr/>
          <p:nvPr/>
        </p:nvSpPr>
        <p:spPr>
          <a:xfrm>
            <a:off x="8686090" y="2959385"/>
            <a:ext cx="2396741" cy="1285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asellaDiTesto 97"/>
          <p:cNvSpPr txBox="1"/>
          <p:nvPr/>
        </p:nvSpPr>
        <p:spPr>
          <a:xfrm>
            <a:off x="8308767" y="4244641"/>
            <a:ext cx="392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These particles are not accelerated and basically are lost during the acceleration process</a:t>
            </a:r>
          </a:p>
        </p:txBody>
      </p:sp>
      <p:cxnSp>
        <p:nvCxnSpPr>
          <p:cNvPr id="14" name="Connettore 2 13"/>
          <p:cNvCxnSpPr>
            <a:cxnSpLocks/>
            <a:endCxn id="97" idx="5"/>
          </p:cNvCxnSpPr>
          <p:nvPr/>
        </p:nvCxnSpPr>
        <p:spPr>
          <a:xfrm flipH="1" flipV="1">
            <a:off x="10731836" y="4056419"/>
            <a:ext cx="204150" cy="2206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/>
          <p:cNvCxnSpPr/>
          <p:nvPr/>
        </p:nvCxnSpPr>
        <p:spPr>
          <a:xfrm flipV="1">
            <a:off x="1020564" y="6490759"/>
            <a:ext cx="2192866" cy="3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asellaDiTesto 146"/>
          <p:cNvSpPr txBox="1"/>
          <p:nvPr/>
        </p:nvSpPr>
        <p:spPr>
          <a:xfrm>
            <a:off x="2959834" y="6062584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</a:p>
        </p:txBody>
      </p:sp>
      <p:cxnSp>
        <p:nvCxnSpPr>
          <p:cNvPr id="148" name="Connettore 2 147"/>
          <p:cNvCxnSpPr/>
          <p:nvPr/>
        </p:nvCxnSpPr>
        <p:spPr>
          <a:xfrm flipV="1">
            <a:off x="1020564" y="5290693"/>
            <a:ext cx="0" cy="120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7"/>
          <p:cNvSpPr>
            <a:spLocks noChangeArrowheads="1"/>
          </p:cNvSpPr>
          <p:nvPr/>
        </p:nvSpPr>
        <p:spPr bwMode="auto">
          <a:xfrm>
            <a:off x="552000" y="4952139"/>
            <a:ext cx="78839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noProof="1">
                <a:latin typeface="Calibri" pitchFamily="34" charset="0"/>
                <a:sym typeface="Symbol"/>
              </a:rPr>
              <a:t>charge</a:t>
            </a:r>
            <a:endParaRPr sz="1600" noProof="1">
              <a:latin typeface="Calibri" pitchFamily="34" charset="0"/>
            </a:endParaRPr>
          </a:p>
        </p:txBody>
      </p:sp>
      <p:grpSp>
        <p:nvGrpSpPr>
          <p:cNvPr id="151" name="Gruppo 150"/>
          <p:cNvGrpSpPr/>
          <p:nvPr/>
        </p:nvGrpSpPr>
        <p:grpSpPr>
          <a:xfrm>
            <a:off x="998600" y="5813981"/>
            <a:ext cx="1912991" cy="60211"/>
            <a:chOff x="6389799" y="3735527"/>
            <a:chExt cx="1912991" cy="60211"/>
          </a:xfrm>
        </p:grpSpPr>
        <p:sp>
          <p:nvSpPr>
            <p:cNvPr id="152" name="Oval 33"/>
            <p:cNvSpPr>
              <a:spLocks noChangeArrowheads="1"/>
            </p:cNvSpPr>
            <p:nvPr/>
          </p:nvSpPr>
          <p:spPr bwMode="auto">
            <a:xfrm>
              <a:off x="63897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33"/>
            <p:cNvSpPr>
              <a:spLocks noChangeArrowheads="1"/>
            </p:cNvSpPr>
            <p:nvPr/>
          </p:nvSpPr>
          <p:spPr bwMode="auto">
            <a:xfrm>
              <a:off x="64922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33"/>
            <p:cNvSpPr>
              <a:spLocks noChangeArrowheads="1"/>
            </p:cNvSpPr>
            <p:nvPr/>
          </p:nvSpPr>
          <p:spPr bwMode="auto">
            <a:xfrm>
              <a:off x="65946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33"/>
            <p:cNvSpPr>
              <a:spLocks noChangeArrowheads="1"/>
            </p:cNvSpPr>
            <p:nvPr/>
          </p:nvSpPr>
          <p:spPr bwMode="auto">
            <a:xfrm>
              <a:off x="66971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33"/>
            <p:cNvSpPr>
              <a:spLocks noChangeArrowheads="1"/>
            </p:cNvSpPr>
            <p:nvPr/>
          </p:nvSpPr>
          <p:spPr bwMode="auto">
            <a:xfrm>
              <a:off x="67995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33"/>
            <p:cNvSpPr>
              <a:spLocks noChangeArrowheads="1"/>
            </p:cNvSpPr>
            <p:nvPr/>
          </p:nvSpPr>
          <p:spPr bwMode="auto">
            <a:xfrm>
              <a:off x="69020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33"/>
            <p:cNvSpPr>
              <a:spLocks noChangeArrowheads="1"/>
            </p:cNvSpPr>
            <p:nvPr/>
          </p:nvSpPr>
          <p:spPr bwMode="auto">
            <a:xfrm>
              <a:off x="70044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33"/>
            <p:cNvSpPr>
              <a:spLocks noChangeArrowheads="1"/>
            </p:cNvSpPr>
            <p:nvPr/>
          </p:nvSpPr>
          <p:spPr bwMode="auto">
            <a:xfrm>
              <a:off x="71069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33"/>
            <p:cNvSpPr>
              <a:spLocks noChangeArrowheads="1"/>
            </p:cNvSpPr>
            <p:nvPr/>
          </p:nvSpPr>
          <p:spPr bwMode="auto">
            <a:xfrm>
              <a:off x="720939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33"/>
            <p:cNvSpPr>
              <a:spLocks noChangeArrowheads="1"/>
            </p:cNvSpPr>
            <p:nvPr/>
          </p:nvSpPr>
          <p:spPr bwMode="auto">
            <a:xfrm>
              <a:off x="7311849" y="3735527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33"/>
            <p:cNvSpPr>
              <a:spLocks noChangeArrowheads="1"/>
            </p:cNvSpPr>
            <p:nvPr/>
          </p:nvSpPr>
          <p:spPr bwMode="auto">
            <a:xfrm>
              <a:off x="74142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33"/>
            <p:cNvSpPr>
              <a:spLocks noChangeArrowheads="1"/>
            </p:cNvSpPr>
            <p:nvPr/>
          </p:nvSpPr>
          <p:spPr bwMode="auto">
            <a:xfrm>
              <a:off x="75167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33"/>
            <p:cNvSpPr>
              <a:spLocks noChangeArrowheads="1"/>
            </p:cNvSpPr>
            <p:nvPr/>
          </p:nvSpPr>
          <p:spPr bwMode="auto">
            <a:xfrm>
              <a:off x="76191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33"/>
            <p:cNvSpPr>
              <a:spLocks noChangeArrowheads="1"/>
            </p:cNvSpPr>
            <p:nvPr/>
          </p:nvSpPr>
          <p:spPr bwMode="auto">
            <a:xfrm>
              <a:off x="77216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3"/>
            <p:cNvSpPr>
              <a:spLocks noChangeArrowheads="1"/>
            </p:cNvSpPr>
            <p:nvPr/>
          </p:nvSpPr>
          <p:spPr bwMode="auto">
            <a:xfrm>
              <a:off x="78240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79265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33"/>
            <p:cNvSpPr>
              <a:spLocks noChangeArrowheads="1"/>
            </p:cNvSpPr>
            <p:nvPr/>
          </p:nvSpPr>
          <p:spPr bwMode="auto">
            <a:xfrm>
              <a:off x="802899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33"/>
            <p:cNvSpPr>
              <a:spLocks noChangeArrowheads="1"/>
            </p:cNvSpPr>
            <p:nvPr/>
          </p:nvSpPr>
          <p:spPr bwMode="auto">
            <a:xfrm>
              <a:off x="8131449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33"/>
            <p:cNvSpPr>
              <a:spLocks noChangeArrowheads="1"/>
            </p:cNvSpPr>
            <p:nvPr/>
          </p:nvSpPr>
          <p:spPr bwMode="auto">
            <a:xfrm>
              <a:off x="8233907" y="3737215"/>
              <a:ext cx="68883" cy="58523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1044124" y="4610239"/>
            <a:ext cx="16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DC acceleration</a:t>
            </a:r>
          </a:p>
        </p:txBody>
      </p:sp>
      <p:cxnSp>
        <p:nvCxnSpPr>
          <p:cNvPr id="171" name="Connettore 2 170"/>
          <p:cNvCxnSpPr>
            <a:cxnSpLocks/>
            <a:stCxn id="246" idx="0"/>
            <a:endCxn id="172" idx="2"/>
          </p:cNvCxnSpPr>
          <p:nvPr/>
        </p:nvCxnSpPr>
        <p:spPr>
          <a:xfrm>
            <a:off x="4595754" y="6485786"/>
            <a:ext cx="5023275" cy="571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CasellaDiTesto 171"/>
          <p:cNvSpPr txBox="1"/>
          <p:nvPr/>
        </p:nvSpPr>
        <p:spPr>
          <a:xfrm>
            <a:off x="9492231" y="6152951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</a:p>
        </p:txBody>
      </p:sp>
      <p:cxnSp>
        <p:nvCxnSpPr>
          <p:cNvPr id="173" name="Connettore 2 172"/>
          <p:cNvCxnSpPr/>
          <p:nvPr/>
        </p:nvCxnSpPr>
        <p:spPr>
          <a:xfrm flipV="1">
            <a:off x="4595754" y="5280658"/>
            <a:ext cx="0" cy="1200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33"/>
          <p:cNvSpPr>
            <a:spLocks noChangeArrowheads="1"/>
          </p:cNvSpPr>
          <p:nvPr/>
        </p:nvSpPr>
        <p:spPr bwMode="auto">
          <a:xfrm>
            <a:off x="4845757" y="5845775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Oval 33"/>
          <p:cNvSpPr>
            <a:spLocks noChangeArrowheads="1"/>
          </p:cNvSpPr>
          <p:nvPr/>
        </p:nvSpPr>
        <p:spPr bwMode="auto">
          <a:xfrm>
            <a:off x="4946298" y="5881043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Oval 33"/>
          <p:cNvSpPr>
            <a:spLocks noChangeArrowheads="1"/>
          </p:cNvSpPr>
          <p:nvPr/>
        </p:nvSpPr>
        <p:spPr bwMode="auto">
          <a:xfrm>
            <a:off x="5046839" y="5989820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Oval 33"/>
          <p:cNvSpPr>
            <a:spLocks noChangeArrowheads="1"/>
          </p:cNvSpPr>
          <p:nvPr/>
        </p:nvSpPr>
        <p:spPr bwMode="auto">
          <a:xfrm>
            <a:off x="4637858" y="5984558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Oval 33"/>
          <p:cNvSpPr>
            <a:spLocks noChangeArrowheads="1"/>
          </p:cNvSpPr>
          <p:nvPr/>
        </p:nvSpPr>
        <p:spPr bwMode="auto">
          <a:xfrm>
            <a:off x="4738399" y="5890742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Oval 33"/>
          <p:cNvSpPr>
            <a:spLocks noChangeArrowheads="1"/>
          </p:cNvSpPr>
          <p:nvPr/>
        </p:nvSpPr>
        <p:spPr bwMode="auto">
          <a:xfrm>
            <a:off x="6662311" y="5845439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Oval 33"/>
          <p:cNvSpPr>
            <a:spLocks noChangeArrowheads="1"/>
          </p:cNvSpPr>
          <p:nvPr/>
        </p:nvSpPr>
        <p:spPr bwMode="auto">
          <a:xfrm>
            <a:off x="6762852" y="5880707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Oval 33"/>
          <p:cNvSpPr>
            <a:spLocks noChangeArrowheads="1"/>
          </p:cNvSpPr>
          <p:nvPr/>
        </p:nvSpPr>
        <p:spPr bwMode="auto">
          <a:xfrm>
            <a:off x="6863393" y="5989484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Oval 33"/>
          <p:cNvSpPr>
            <a:spLocks noChangeArrowheads="1"/>
          </p:cNvSpPr>
          <p:nvPr/>
        </p:nvSpPr>
        <p:spPr bwMode="auto">
          <a:xfrm>
            <a:off x="6454412" y="5984222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Oval 33"/>
          <p:cNvSpPr>
            <a:spLocks noChangeArrowheads="1"/>
          </p:cNvSpPr>
          <p:nvPr/>
        </p:nvSpPr>
        <p:spPr bwMode="auto">
          <a:xfrm>
            <a:off x="6554953" y="5890406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Oval 33"/>
          <p:cNvSpPr>
            <a:spLocks noChangeArrowheads="1"/>
          </p:cNvSpPr>
          <p:nvPr/>
        </p:nvSpPr>
        <p:spPr bwMode="auto">
          <a:xfrm>
            <a:off x="8516666" y="5845438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Oval 33"/>
          <p:cNvSpPr>
            <a:spLocks noChangeArrowheads="1"/>
          </p:cNvSpPr>
          <p:nvPr/>
        </p:nvSpPr>
        <p:spPr bwMode="auto">
          <a:xfrm>
            <a:off x="8617207" y="5880706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Oval 33"/>
          <p:cNvSpPr>
            <a:spLocks noChangeArrowheads="1"/>
          </p:cNvSpPr>
          <p:nvPr/>
        </p:nvSpPr>
        <p:spPr bwMode="auto">
          <a:xfrm>
            <a:off x="8717748" y="5989483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Oval 33"/>
          <p:cNvSpPr>
            <a:spLocks noChangeArrowheads="1"/>
          </p:cNvSpPr>
          <p:nvPr/>
        </p:nvSpPr>
        <p:spPr bwMode="auto">
          <a:xfrm>
            <a:off x="8308767" y="5984221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Oval 33"/>
          <p:cNvSpPr>
            <a:spLocks noChangeArrowheads="1"/>
          </p:cNvSpPr>
          <p:nvPr/>
        </p:nvSpPr>
        <p:spPr bwMode="auto">
          <a:xfrm>
            <a:off x="8409308" y="5890405"/>
            <a:ext cx="68883" cy="58523"/>
          </a:xfrm>
          <a:prstGeom prst="ellipse">
            <a:avLst/>
          </a:prstGeom>
          <a:solidFill>
            <a:srgbClr val="002060"/>
          </a:solidFill>
          <a:ln w="28575">
            <a:solidFill>
              <a:srgbClr val="002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Connettore 1 38"/>
          <p:cNvCxnSpPr/>
          <p:nvPr/>
        </p:nvCxnSpPr>
        <p:spPr>
          <a:xfrm>
            <a:off x="1020564" y="5948928"/>
            <a:ext cx="1891026" cy="33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Figura a mano libera 245"/>
          <p:cNvSpPr/>
          <p:nvPr/>
        </p:nvSpPr>
        <p:spPr>
          <a:xfrm>
            <a:off x="4595754" y="5947437"/>
            <a:ext cx="551110" cy="538349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7"/>
          <p:cNvSpPr>
            <a:spLocks noChangeArrowheads="1"/>
          </p:cNvSpPr>
          <p:nvPr/>
        </p:nvSpPr>
        <p:spPr bwMode="auto">
          <a:xfrm>
            <a:off x="4267522" y="4982073"/>
            <a:ext cx="788391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noProof="1">
                <a:latin typeface="Calibri" pitchFamily="34" charset="0"/>
                <a:sym typeface="Symbol"/>
              </a:rPr>
              <a:t>charge</a:t>
            </a:r>
            <a:endParaRPr sz="1600" noProof="1">
              <a:latin typeface="Calibri" pitchFamily="34" charset="0"/>
            </a:endParaRPr>
          </a:p>
        </p:txBody>
      </p:sp>
      <p:sp>
        <p:nvSpPr>
          <p:cNvPr id="248" name="Figura a mano libera 247"/>
          <p:cNvSpPr/>
          <p:nvPr/>
        </p:nvSpPr>
        <p:spPr>
          <a:xfrm>
            <a:off x="6414327" y="5951227"/>
            <a:ext cx="551110" cy="538349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igura a mano libera 248"/>
          <p:cNvSpPr/>
          <p:nvPr/>
        </p:nvSpPr>
        <p:spPr>
          <a:xfrm>
            <a:off x="8272303" y="5954634"/>
            <a:ext cx="551110" cy="538349"/>
          </a:xfrm>
          <a:custGeom>
            <a:avLst/>
            <a:gdLst>
              <a:gd name="connsiteX0" fmla="*/ 0 w 1129552"/>
              <a:gd name="connsiteY0" fmla="*/ 860627 h 878556"/>
              <a:gd name="connsiteX1" fmla="*/ 519952 w 1129552"/>
              <a:gd name="connsiteY1" fmla="*/ 15 h 878556"/>
              <a:gd name="connsiteX2" fmla="*/ 1129552 w 1129552"/>
              <a:gd name="connsiteY2" fmla="*/ 878556 h 878556"/>
              <a:gd name="connsiteX0" fmla="*/ 0 w 1129552"/>
              <a:gd name="connsiteY0" fmla="*/ 878555 h 896484"/>
              <a:gd name="connsiteX1" fmla="*/ 582705 w 1129552"/>
              <a:gd name="connsiteY1" fmla="*/ 14 h 896484"/>
              <a:gd name="connsiteX2" fmla="*/ 1129552 w 1129552"/>
              <a:gd name="connsiteY2" fmla="*/ 896484 h 896484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3 h 878543"/>
              <a:gd name="connsiteX1" fmla="*/ 582705 w 1118122"/>
              <a:gd name="connsiteY1" fmla="*/ 2 h 878543"/>
              <a:gd name="connsiteX2" fmla="*/ 1118122 w 1118122"/>
              <a:gd name="connsiteY2" fmla="*/ 873612 h 878543"/>
              <a:gd name="connsiteX0" fmla="*/ 0 w 1118122"/>
              <a:gd name="connsiteY0" fmla="*/ 878542 h 878542"/>
              <a:gd name="connsiteX1" fmla="*/ 582705 w 1118122"/>
              <a:gd name="connsiteY1" fmla="*/ 1 h 878542"/>
              <a:gd name="connsiteX2" fmla="*/ 1118122 w 1118122"/>
              <a:gd name="connsiteY2" fmla="*/ 873611 h 87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8122" h="878542">
                <a:moveTo>
                  <a:pt x="0" y="878542"/>
                </a:moveTo>
                <a:cubicBezTo>
                  <a:pt x="261096" y="766782"/>
                  <a:pt x="396351" y="823"/>
                  <a:pt x="582705" y="1"/>
                </a:cubicBezTo>
                <a:cubicBezTo>
                  <a:pt x="769059" y="-821"/>
                  <a:pt x="850301" y="778734"/>
                  <a:pt x="1118122" y="873611"/>
                </a:cubicBezTo>
              </a:path>
            </a:pathLst>
          </a:cu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CasellaDiTesto 249"/>
          <p:cNvSpPr txBox="1"/>
          <p:nvPr/>
        </p:nvSpPr>
        <p:spPr>
          <a:xfrm>
            <a:off x="5976410" y="4610239"/>
            <a:ext cx="163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RF acceleration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572730" y="5068798"/>
            <a:ext cx="482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Bunched beam </a:t>
            </a:r>
            <a:r>
              <a:rPr lang="en-US" sz="1200" dirty="0"/>
              <a:t>(</a:t>
            </a:r>
            <a:r>
              <a:rPr lang="en-US" altLang="en-US" sz="1200" dirty="0"/>
              <a:t>in order to be synchronous with the external AC field, particles have to be gathered in non-uniform temporal structure</a:t>
            </a:r>
            <a:r>
              <a:rPr lang="en-US" sz="1200" dirty="0"/>
              <a:t>)</a:t>
            </a:r>
          </a:p>
        </p:txBody>
      </p:sp>
      <p:cxnSp>
        <p:nvCxnSpPr>
          <p:cNvPr id="50" name="Connettore 2 49"/>
          <p:cNvCxnSpPr/>
          <p:nvPr/>
        </p:nvCxnSpPr>
        <p:spPr>
          <a:xfrm flipH="1">
            <a:off x="5169323" y="5592018"/>
            <a:ext cx="1245004" cy="2537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ttore 2 250"/>
          <p:cNvCxnSpPr>
            <a:endCxn id="235" idx="0"/>
          </p:cNvCxnSpPr>
          <p:nvPr/>
        </p:nvCxnSpPr>
        <p:spPr>
          <a:xfrm>
            <a:off x="6414328" y="5592019"/>
            <a:ext cx="175067" cy="298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2 251"/>
          <p:cNvCxnSpPr/>
          <p:nvPr/>
        </p:nvCxnSpPr>
        <p:spPr>
          <a:xfrm>
            <a:off x="6414327" y="5592018"/>
            <a:ext cx="1994980" cy="2236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/>
          <p:nvPr/>
        </p:nvCxnSpPr>
        <p:spPr>
          <a:xfrm>
            <a:off x="4880198" y="6322228"/>
            <a:ext cx="180968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5303890" y="600323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 period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ggetto 149"/>
              <p:cNvSpPr txBox="1"/>
              <p:nvPr/>
            </p:nvSpPr>
            <p:spPr bwMode="auto">
              <a:xfrm>
                <a:off x="10052050" y="966788"/>
                <a:ext cx="1892300" cy="463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r>
                        <a:rPr lang="it-IT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𝑔𝑎𝑝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d>
                            <m:dPr>
                              <m:ctrlP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it-IT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it-IT" sz="1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50" name="Oggetto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2050" y="966788"/>
                <a:ext cx="1892300" cy="463550"/>
              </a:xfrm>
              <a:prstGeom prst="rect">
                <a:avLst/>
              </a:prstGeom>
              <a:blipFill>
                <a:blip r:embed="rId4"/>
                <a:stretch>
                  <a:fillRect l="-9032" t="-188158" b="-284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getto 2">
                <a:extLst>
                  <a:ext uri="{FF2B5EF4-FFF2-40B4-BE49-F238E27FC236}">
                    <a16:creationId xmlns:a16="http://schemas.microsoft.com/office/drawing/2014/main" id="{86037936-497B-9B4E-0EB5-80CE3C1B009C}"/>
                  </a:ext>
                </a:extLst>
              </p:cNvPr>
              <p:cNvSpPr txBox="1"/>
              <p:nvPr/>
            </p:nvSpPr>
            <p:spPr bwMode="auto">
              <a:xfrm>
                <a:off x="125414" y="4100513"/>
                <a:ext cx="2958206" cy="54277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tabLst>
                    <a:tab pos="625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𝑖𝑛𝑗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Oggetto 2">
                <a:extLst>
                  <a:ext uri="{FF2B5EF4-FFF2-40B4-BE49-F238E27FC236}">
                    <a16:creationId xmlns:a16="http://schemas.microsoft.com/office/drawing/2014/main" id="{86037936-497B-9B4E-0EB5-80CE3C1B0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14" y="4100513"/>
                <a:ext cx="2958206" cy="5427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ggetto 15">
                <a:extLst>
                  <a:ext uri="{FF2B5EF4-FFF2-40B4-BE49-F238E27FC236}">
                    <a16:creationId xmlns:a16="http://schemas.microsoft.com/office/drawing/2014/main" id="{B45309DB-1DB6-FB5E-5231-285A45995945}"/>
                  </a:ext>
                </a:extLst>
              </p:cNvPr>
              <p:cNvSpPr txBox="1"/>
              <p:nvPr/>
            </p:nvSpPr>
            <p:spPr bwMode="auto">
              <a:xfrm>
                <a:off x="125414" y="3525432"/>
                <a:ext cx="1966800" cy="42019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tabLst>
                    <a:tab pos="6254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Oggetto 15">
                <a:extLst>
                  <a:ext uri="{FF2B5EF4-FFF2-40B4-BE49-F238E27FC236}">
                    <a16:creationId xmlns:a16="http://schemas.microsoft.com/office/drawing/2014/main" id="{B45309DB-1DB6-FB5E-5231-285A4599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414" y="3525432"/>
                <a:ext cx="1966800" cy="420191"/>
              </a:xfrm>
              <a:prstGeom prst="rect">
                <a:avLst/>
              </a:prstGeom>
              <a:blipFill>
                <a:blip r:embed="rId10"/>
                <a:stretch>
                  <a:fillRect l="-1242" b="-115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D22834-6113-4711-96AD-0FED291ECBBA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B38AE97F-AF3A-7C4A-D4DA-CB16EA66C3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0" grpId="0" animBg="1"/>
      <p:bldP spid="96" grpId="0" animBg="1"/>
      <p:bldP spid="96" grpId="1" animBg="1"/>
      <p:bldP spid="96" grpId="2" animBg="1"/>
      <p:bldP spid="53" grpId="0" animBg="1"/>
      <p:bldP spid="53" grpId="1" animBg="1"/>
      <p:bldP spid="53" grpId="2" animBg="1"/>
      <p:bldP spid="53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8" grpId="0" animBg="1"/>
      <p:bldP spid="68" grpId="1" animBg="1"/>
      <p:bldP spid="68" grpId="2" animBg="1"/>
      <p:bldP spid="68" grpId="3" animBg="1"/>
      <p:bldP spid="70" grpId="0"/>
      <p:bldP spid="73" grpId="0"/>
      <p:bldP spid="22" grpId="0" animBg="1"/>
      <p:bldP spid="26" grpId="0" animBg="1"/>
      <p:bldP spid="27" grpId="0"/>
      <p:bldP spid="97" grpId="0" animBg="1"/>
      <p:bldP spid="98" grpId="0"/>
      <p:bldP spid="147" grpId="0"/>
      <p:bldP spid="149" grpId="0"/>
      <p:bldP spid="34" grpId="0"/>
      <p:bldP spid="172" grpId="0"/>
      <p:bldP spid="197" grpId="0" animBg="1"/>
      <p:bldP spid="198" grpId="0" animBg="1"/>
      <p:bldP spid="199" grpId="0" animBg="1"/>
      <p:bldP spid="224" grpId="0" animBg="1"/>
      <p:bldP spid="225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/>
      <p:bldP spid="248" grpId="0" animBg="1"/>
      <p:bldP spid="249" grpId="0" animBg="1"/>
      <p:bldP spid="250" grpId="0"/>
      <p:bldP spid="41" grpId="0"/>
      <p:bldP spid="5" grpId="0"/>
      <p:bldP spid="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56" name="Rectangle 44">
            <a:extLst>
              <a:ext uri="{FF2B5EF4-FFF2-40B4-BE49-F238E27FC236}">
                <a16:creationId xmlns:a16="http://schemas.microsoft.com/office/drawing/2014/main" id="{4FB2DA3E-30C9-992F-D705-946DB5A0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8" y="745858"/>
            <a:ext cx="538405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b="1" dirty="0">
                <a:highlight>
                  <a:srgbClr val="FFFF00"/>
                </a:highlight>
              </a:rPr>
              <a:t>Synchrotrons</a:t>
            </a:r>
            <a:r>
              <a:rPr lang="en-US" sz="1600" dirty="0">
                <a:highlight>
                  <a:srgbClr val="FFFF00"/>
                </a:highlight>
              </a:rPr>
              <a:t> are </a:t>
            </a:r>
            <a:r>
              <a:rPr lang="en-US" sz="1600" b="1" dirty="0">
                <a:highlight>
                  <a:srgbClr val="FFFF00"/>
                </a:highlight>
              </a:rPr>
              <a:t>circular accelerators</a:t>
            </a:r>
            <a:r>
              <a:rPr lang="en-US" sz="1600" dirty="0"/>
              <a:t>. Particles are bended by </a:t>
            </a:r>
            <a:r>
              <a:rPr lang="en-US" sz="1600" b="1" dirty="0">
                <a:highlight>
                  <a:srgbClr val="FFFF00"/>
                </a:highlight>
              </a:rPr>
              <a:t>dipole magnets</a:t>
            </a:r>
            <a:r>
              <a:rPr lang="en-US" sz="1600" dirty="0"/>
              <a:t>, while acceleration is provided by </a:t>
            </a:r>
            <a:r>
              <a:rPr lang="en-US" sz="1600" b="1" dirty="0">
                <a:highlight>
                  <a:srgbClr val="FFFF00"/>
                </a:highlight>
              </a:rPr>
              <a:t>standing wave RF cavities</a:t>
            </a:r>
            <a:r>
              <a:rPr lang="en-US" sz="1600" dirty="0"/>
              <a:t>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Differently from LINACs, in synchrotrons the particles run over </a:t>
            </a:r>
            <a:r>
              <a:rPr lang="en-US" sz="1600" b="1" dirty="0">
                <a:highlight>
                  <a:srgbClr val="FFFF00"/>
                </a:highlight>
              </a:rPr>
              <a:t>closed orbits </a:t>
            </a:r>
            <a:r>
              <a:rPr lang="en-US" sz="1600" dirty="0"/>
              <a:t>so that they are accelerated by the RF cavities in a </a:t>
            </a:r>
            <a:r>
              <a:rPr lang="en-US" sz="1600" b="1" dirty="0"/>
              <a:t>very large number of turns</a:t>
            </a:r>
            <a:r>
              <a:rPr lang="en-US" sz="1600" dirty="0"/>
              <a:t>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Since the </a:t>
            </a:r>
            <a:r>
              <a:rPr lang="en-US" sz="1600" b="1" dirty="0"/>
              <a:t>beam energy </a:t>
            </a:r>
            <a:r>
              <a:rPr lang="en-US" sz="1600" dirty="0"/>
              <a:t>and </a:t>
            </a:r>
            <a:r>
              <a:rPr lang="en-US" sz="1600" b="1" dirty="0"/>
              <a:t>momentum</a:t>
            </a:r>
            <a:r>
              <a:rPr lang="en-US" sz="1600" dirty="0"/>
              <a:t> increase turn by turn, the bending </a:t>
            </a:r>
            <a:r>
              <a:rPr lang="en-US" sz="1600" b="1" dirty="0">
                <a:highlight>
                  <a:srgbClr val="FFFF00"/>
                </a:highlight>
              </a:rPr>
              <a:t>magnetic field  </a:t>
            </a:r>
            <a:r>
              <a:rPr lang="en-US" sz="1600" dirty="0">
                <a:highlight>
                  <a:srgbClr val="FFFF00"/>
                </a:highlight>
              </a:rPr>
              <a:t>has to be </a:t>
            </a:r>
            <a:r>
              <a:rPr lang="en-US" sz="1600" b="1" dirty="0">
                <a:highlight>
                  <a:srgbClr val="FFFF00"/>
                </a:highlight>
              </a:rPr>
              <a:t>increased </a:t>
            </a:r>
            <a:r>
              <a:rPr lang="en-US" sz="1600" b="1" dirty="0"/>
              <a:t>proportionally  </a:t>
            </a:r>
            <a:r>
              <a:rPr lang="en-US" sz="1600" dirty="0"/>
              <a:t>to the </a:t>
            </a:r>
            <a:r>
              <a:rPr lang="en-US" sz="1600" b="1" dirty="0"/>
              <a:t>momentum</a:t>
            </a:r>
            <a:r>
              <a:rPr lang="en-US" sz="1600" dirty="0"/>
              <a:t>, in order to keep invariant the bending radii and the orbit.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600" dirty="0"/>
              <a:t>The </a:t>
            </a:r>
            <a:r>
              <a:rPr lang="en-US" sz="1600" b="1" dirty="0">
                <a:highlight>
                  <a:srgbClr val="FFFF00"/>
                </a:highlight>
              </a:rPr>
              <a:t>revolution frequency also increases </a:t>
            </a:r>
            <a:r>
              <a:rPr lang="en-US" sz="1600" dirty="0"/>
              <a:t>with energy, which requires variation of the RF frequency to maintain the synchronization between beam and accelerating field.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600" dirty="0"/>
          </a:p>
        </p:txBody>
      </p:sp>
      <p:sp>
        <p:nvSpPr>
          <p:cNvPr id="166964" name="AutoShape 52">
            <a:extLst>
              <a:ext uri="{FF2B5EF4-FFF2-40B4-BE49-F238E27FC236}">
                <a16:creationId xmlns:a16="http://schemas.microsoft.com/office/drawing/2014/main" id="{33724280-B22B-ABB6-C689-4B1D2386BDDE}"/>
              </a:ext>
            </a:extLst>
          </p:cNvPr>
          <p:cNvSpPr>
            <a:spLocks noChangeArrowheads="1"/>
          </p:cNvSpPr>
          <p:nvPr/>
        </p:nvSpPr>
        <p:spPr bwMode="auto">
          <a:xfrm rot="18936921">
            <a:off x="9147717" y="1504097"/>
            <a:ext cx="1092200" cy="1270000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65" name="Rectangle 53">
            <a:extLst>
              <a:ext uri="{FF2B5EF4-FFF2-40B4-BE49-F238E27FC236}">
                <a16:creationId xmlns:a16="http://schemas.microsoft.com/office/drawing/2014/main" id="{C4C9FE12-9BC3-5AE5-3CF1-DB4416BCD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580" y="1605698"/>
            <a:ext cx="647700" cy="142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89" name="Group 77">
            <a:extLst>
              <a:ext uri="{FF2B5EF4-FFF2-40B4-BE49-F238E27FC236}">
                <a16:creationId xmlns:a16="http://schemas.microsoft.com/office/drawing/2014/main" id="{886A6AE8-104E-5B4E-7FD4-8BE99F688691}"/>
              </a:ext>
            </a:extLst>
          </p:cNvPr>
          <p:cNvGrpSpPr>
            <a:grpSpLocks/>
          </p:cNvGrpSpPr>
          <p:nvPr/>
        </p:nvGrpSpPr>
        <p:grpSpPr bwMode="auto">
          <a:xfrm>
            <a:off x="10346280" y="1245334"/>
            <a:ext cx="436562" cy="863600"/>
            <a:chOff x="3696" y="482"/>
            <a:chExt cx="275" cy="544"/>
          </a:xfrm>
        </p:grpSpPr>
        <p:grpSp>
          <p:nvGrpSpPr>
            <p:cNvPr id="166975" name="Group 63">
              <a:extLst>
                <a:ext uri="{FF2B5EF4-FFF2-40B4-BE49-F238E27FC236}">
                  <a16:creationId xmlns:a16="http://schemas.microsoft.com/office/drawing/2014/main" id="{15294E1D-A072-FE45-F957-28E3FA7C86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844"/>
              <a:ext cx="275" cy="182"/>
              <a:chOff x="3742" y="799"/>
              <a:chExt cx="275" cy="182"/>
            </a:xfrm>
          </p:grpSpPr>
          <p:sp>
            <p:nvSpPr>
              <p:cNvPr id="166968" name="Arc 56">
                <a:extLst>
                  <a:ext uri="{FF2B5EF4-FFF2-40B4-BE49-F238E27FC236}">
                    <a16:creationId xmlns:a16="http://schemas.microsoft.com/office/drawing/2014/main" id="{8DE47D68-1C68-73E2-EC38-8937F4DDEBC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9" name="Line 57">
                <a:extLst>
                  <a:ext uri="{FF2B5EF4-FFF2-40B4-BE49-F238E27FC236}">
                    <a16:creationId xmlns:a16="http://schemas.microsoft.com/office/drawing/2014/main" id="{3619A31F-3731-5852-CA75-8489EE825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0" name="Line 58">
                <a:extLst>
                  <a:ext uri="{FF2B5EF4-FFF2-40B4-BE49-F238E27FC236}">
                    <a16:creationId xmlns:a16="http://schemas.microsoft.com/office/drawing/2014/main" id="{A25E69BF-CE89-8DBB-388A-020ED6A83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6974" name="Group 62">
                <a:extLst>
                  <a:ext uri="{FF2B5EF4-FFF2-40B4-BE49-F238E27FC236}">
                    <a16:creationId xmlns:a16="http://schemas.microsoft.com/office/drawing/2014/main" id="{15F37157-A070-6F76-8F54-DD0364D084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6971" name="Arc 59">
                  <a:extLst>
                    <a:ext uri="{FF2B5EF4-FFF2-40B4-BE49-F238E27FC236}">
                      <a16:creationId xmlns:a16="http://schemas.microsoft.com/office/drawing/2014/main" id="{C406BDEE-50BD-6D69-E4BB-04814178B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972" name="Line 60">
                  <a:extLst>
                    <a:ext uri="{FF2B5EF4-FFF2-40B4-BE49-F238E27FC236}">
                      <a16:creationId xmlns:a16="http://schemas.microsoft.com/office/drawing/2014/main" id="{64A5132B-B8C6-94DB-127A-13D26DE2A1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73" name="Line 61">
                  <a:extLst>
                    <a:ext uri="{FF2B5EF4-FFF2-40B4-BE49-F238E27FC236}">
                      <a16:creationId xmlns:a16="http://schemas.microsoft.com/office/drawing/2014/main" id="{BFC6AD69-77E6-F3B6-8A46-0CC9C1065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6976" name="Group 64">
              <a:extLst>
                <a:ext uri="{FF2B5EF4-FFF2-40B4-BE49-F238E27FC236}">
                  <a16:creationId xmlns:a16="http://schemas.microsoft.com/office/drawing/2014/main" id="{73B9FFA4-2BB5-292F-EE18-17CAE8A20A5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96" y="482"/>
              <a:ext cx="275" cy="182"/>
              <a:chOff x="3742" y="799"/>
              <a:chExt cx="275" cy="182"/>
            </a:xfrm>
          </p:grpSpPr>
          <p:sp>
            <p:nvSpPr>
              <p:cNvPr id="166977" name="Arc 65">
                <a:extLst>
                  <a:ext uri="{FF2B5EF4-FFF2-40B4-BE49-F238E27FC236}">
                    <a16:creationId xmlns:a16="http://schemas.microsoft.com/office/drawing/2014/main" id="{0F673C31-5C92-6CEC-485C-7FC0B59A27A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8" name="Line 66">
                <a:extLst>
                  <a:ext uri="{FF2B5EF4-FFF2-40B4-BE49-F238E27FC236}">
                    <a16:creationId xmlns:a16="http://schemas.microsoft.com/office/drawing/2014/main" id="{0D83B947-AE23-1317-AA01-4DF721ABE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9" name="Line 67">
                <a:extLst>
                  <a:ext uri="{FF2B5EF4-FFF2-40B4-BE49-F238E27FC236}">
                    <a16:creationId xmlns:a16="http://schemas.microsoft.com/office/drawing/2014/main" id="{39772841-5B9B-00EC-A497-099092A89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6980" name="Group 68">
                <a:extLst>
                  <a:ext uri="{FF2B5EF4-FFF2-40B4-BE49-F238E27FC236}">
                    <a16:creationId xmlns:a16="http://schemas.microsoft.com/office/drawing/2014/main" id="{69424B91-85C9-AED1-88FE-09A52E61ED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6981" name="Arc 69">
                  <a:extLst>
                    <a:ext uri="{FF2B5EF4-FFF2-40B4-BE49-F238E27FC236}">
                      <a16:creationId xmlns:a16="http://schemas.microsoft.com/office/drawing/2014/main" id="{5DB65169-351D-D923-D81D-040598982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982" name="Line 70">
                  <a:extLst>
                    <a:ext uri="{FF2B5EF4-FFF2-40B4-BE49-F238E27FC236}">
                      <a16:creationId xmlns:a16="http://schemas.microsoft.com/office/drawing/2014/main" id="{1A713CD9-FD4F-CC5E-EE9F-544780D856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83" name="Line 71">
                  <a:extLst>
                    <a:ext uri="{FF2B5EF4-FFF2-40B4-BE49-F238E27FC236}">
                      <a16:creationId xmlns:a16="http://schemas.microsoft.com/office/drawing/2014/main" id="{6CD576F1-7E91-C03B-012E-702991EDD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6984" name="Line 72">
              <a:extLst>
                <a:ext uri="{FF2B5EF4-FFF2-40B4-BE49-F238E27FC236}">
                  <a16:creationId xmlns:a16="http://schemas.microsoft.com/office/drawing/2014/main" id="{54740E6E-2755-6D3E-FA36-7A9F8BE0F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5" name="Line 73">
              <a:extLst>
                <a:ext uri="{FF2B5EF4-FFF2-40B4-BE49-F238E27FC236}">
                  <a16:creationId xmlns:a16="http://schemas.microsoft.com/office/drawing/2014/main" id="{4270B4EB-7FC9-1145-3A24-FED332DA8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88" name="Group 76">
            <a:extLst>
              <a:ext uri="{FF2B5EF4-FFF2-40B4-BE49-F238E27FC236}">
                <a16:creationId xmlns:a16="http://schemas.microsoft.com/office/drawing/2014/main" id="{1922858E-297C-4E50-D5C6-1650632923A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79668" y="1486634"/>
            <a:ext cx="1198563" cy="1270000"/>
            <a:chOff x="3077" y="781"/>
            <a:chExt cx="755" cy="800"/>
          </a:xfrm>
        </p:grpSpPr>
        <p:sp>
          <p:nvSpPr>
            <p:cNvPr id="166986" name="AutoShape 74">
              <a:extLst>
                <a:ext uri="{FF2B5EF4-FFF2-40B4-BE49-F238E27FC236}">
                  <a16:creationId xmlns:a16="http://schemas.microsoft.com/office/drawing/2014/main" id="{4AACF6E3-F985-0EF4-E1BC-7AE0E84FE7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7463079">
              <a:off x="3077" y="781"/>
              <a:ext cx="688" cy="800"/>
            </a:xfrm>
            <a:custGeom>
              <a:avLst/>
              <a:gdLst>
                <a:gd name="G0" fmla="+- 6574 0 0"/>
                <a:gd name="G1" fmla="+- -9118971 0 0"/>
                <a:gd name="G2" fmla="+- 0 0 -9118971"/>
                <a:gd name="T0" fmla="*/ 0 256 1"/>
                <a:gd name="T1" fmla="*/ 180 256 1"/>
                <a:gd name="G3" fmla="+- -9118971 T0 T1"/>
                <a:gd name="T2" fmla="*/ 0 256 1"/>
                <a:gd name="T3" fmla="*/ 90 256 1"/>
                <a:gd name="G4" fmla="+- -9118971 T2 T3"/>
                <a:gd name="G5" fmla="*/ G4 2 1"/>
                <a:gd name="T4" fmla="*/ 90 256 1"/>
                <a:gd name="T5" fmla="*/ 0 256 1"/>
                <a:gd name="G6" fmla="+- -9118971 T4 T5"/>
                <a:gd name="G7" fmla="*/ G6 2 1"/>
                <a:gd name="G8" fmla="abs -911897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574"/>
                <a:gd name="G18" fmla="*/ 6574 1 2"/>
                <a:gd name="G19" fmla="+- G18 5400 0"/>
                <a:gd name="G20" fmla="cos G19 -9118971"/>
                <a:gd name="G21" fmla="sin G19 -9118971"/>
                <a:gd name="G22" fmla="+- G20 10800 0"/>
                <a:gd name="G23" fmla="+- G21 10800 0"/>
                <a:gd name="G24" fmla="+- 10800 0 G20"/>
                <a:gd name="G25" fmla="+- 6574 10800 0"/>
                <a:gd name="G26" fmla="?: G9 G17 G25"/>
                <a:gd name="G27" fmla="?: G9 0 21600"/>
                <a:gd name="G28" fmla="cos 10800 -9118971"/>
                <a:gd name="G29" fmla="sin 10800 -9118971"/>
                <a:gd name="G30" fmla="sin 6574 -9118971"/>
                <a:gd name="G31" fmla="+- G28 10800 0"/>
                <a:gd name="G32" fmla="+- G29 10800 0"/>
                <a:gd name="G33" fmla="+- G30 10800 0"/>
                <a:gd name="G34" fmla="?: G4 0 G31"/>
                <a:gd name="G35" fmla="?: -9118971 G34 0"/>
                <a:gd name="G36" fmla="?: G6 G35 G31"/>
                <a:gd name="G37" fmla="+- 21600 0 G36"/>
                <a:gd name="G38" fmla="?: G4 0 G33"/>
                <a:gd name="G39" fmla="?: -911897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229 w 21600"/>
                <a:gd name="T15" fmla="*/ 5117 h 21600"/>
                <a:gd name="T16" fmla="*/ 10800 w 21600"/>
                <a:gd name="T17" fmla="*/ 4226 h 21600"/>
                <a:gd name="T18" fmla="*/ 17371 w 21600"/>
                <a:gd name="T19" fmla="*/ 511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827" y="6499"/>
                  </a:moveTo>
                  <a:cubicBezTo>
                    <a:pt x="7076" y="5055"/>
                    <a:pt x="8891" y="4226"/>
                    <a:pt x="10800" y="4226"/>
                  </a:cubicBezTo>
                  <a:cubicBezTo>
                    <a:pt x="12708" y="4226"/>
                    <a:pt x="14523" y="5055"/>
                    <a:pt x="15772" y="6499"/>
                  </a:cubicBezTo>
                  <a:lnTo>
                    <a:pt x="18968" y="3735"/>
                  </a:lnTo>
                  <a:cubicBezTo>
                    <a:pt x="16917" y="1363"/>
                    <a:pt x="13936" y="0"/>
                    <a:pt x="10799" y="0"/>
                  </a:cubicBezTo>
                  <a:cubicBezTo>
                    <a:pt x="7663" y="0"/>
                    <a:pt x="4682" y="1363"/>
                    <a:pt x="2631" y="3735"/>
                  </a:cubicBezTo>
                  <a:close/>
                </a:path>
              </a:pathLst>
            </a:cu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87" name="Rectangle 75">
              <a:extLst>
                <a:ext uri="{FF2B5EF4-FFF2-40B4-BE49-F238E27FC236}">
                  <a16:creationId xmlns:a16="http://schemas.microsoft.com/office/drawing/2014/main" id="{66EE5B1A-1863-E3AF-EEEE-CE5E97C4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845"/>
              <a:ext cx="408" cy="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990" name="AutoShape 78">
            <a:extLst>
              <a:ext uri="{FF2B5EF4-FFF2-40B4-BE49-F238E27FC236}">
                <a16:creationId xmlns:a16="http://schemas.microsoft.com/office/drawing/2014/main" id="{5A4C21EB-B263-27CF-5C38-96C72C523999}"/>
              </a:ext>
            </a:extLst>
          </p:cNvPr>
          <p:cNvSpPr>
            <a:spLocks noChangeArrowheads="1"/>
          </p:cNvSpPr>
          <p:nvPr/>
        </p:nvSpPr>
        <p:spPr bwMode="auto">
          <a:xfrm rot="2663079" flipV="1">
            <a:off x="9157242" y="2577247"/>
            <a:ext cx="1092200" cy="1270000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91" name="Rectangle 79">
            <a:extLst>
              <a:ext uri="{FF2B5EF4-FFF2-40B4-BE49-F238E27FC236}">
                <a16:creationId xmlns:a16="http://schemas.microsoft.com/office/drawing/2014/main" id="{0BD218D5-22F0-4BB2-34DD-198B8AF220F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708105" y="3593248"/>
            <a:ext cx="1746250" cy="142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93" name="AutoShape 81">
            <a:extLst>
              <a:ext uri="{FF2B5EF4-FFF2-40B4-BE49-F238E27FC236}">
                <a16:creationId xmlns:a16="http://schemas.microsoft.com/office/drawing/2014/main" id="{9B06096D-1DFA-F9EF-2AE7-9E6268263874}"/>
              </a:ext>
            </a:extLst>
          </p:cNvPr>
          <p:cNvSpPr>
            <a:spLocks noChangeArrowheads="1"/>
          </p:cNvSpPr>
          <p:nvPr/>
        </p:nvSpPr>
        <p:spPr bwMode="auto">
          <a:xfrm rot="18936921" flipH="1" flipV="1">
            <a:off x="10878092" y="2553434"/>
            <a:ext cx="1092200" cy="1270000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96" name="Rectangle 84">
            <a:extLst>
              <a:ext uri="{FF2B5EF4-FFF2-40B4-BE49-F238E27FC236}">
                <a16:creationId xmlns:a16="http://schemas.microsoft.com/office/drawing/2014/main" id="{4F6102EB-D26C-A80A-1618-F66B297665D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8677024" y="2603441"/>
            <a:ext cx="1081088" cy="142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98" name="Rectangle 86">
            <a:extLst>
              <a:ext uri="{FF2B5EF4-FFF2-40B4-BE49-F238E27FC236}">
                <a16:creationId xmlns:a16="http://schemas.microsoft.com/office/drawing/2014/main" id="{43E8ACF0-A5BF-C596-25C4-4ABEFA9E42FB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1363074" y="2584391"/>
            <a:ext cx="1081088" cy="142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01" name="Line 89">
            <a:extLst>
              <a:ext uri="{FF2B5EF4-FFF2-40B4-BE49-F238E27FC236}">
                <a16:creationId xmlns:a16="http://schemas.microsoft.com/office/drawing/2014/main" id="{FB4542C9-3E81-CCE2-91BC-F69650946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9781" y="1727934"/>
            <a:ext cx="287337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15" name="Text Box 103">
            <a:extLst>
              <a:ext uri="{FF2B5EF4-FFF2-40B4-BE49-F238E27FC236}">
                <a16:creationId xmlns:a16="http://schemas.microsoft.com/office/drawing/2014/main" id="{FA224DFC-0295-1656-E917-2BE5110F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255" y="1719997"/>
            <a:ext cx="296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E</a:t>
            </a:r>
          </a:p>
        </p:txBody>
      </p:sp>
      <p:grpSp>
        <p:nvGrpSpPr>
          <p:cNvPr id="167034" name="Group 122">
            <a:extLst>
              <a:ext uri="{FF2B5EF4-FFF2-40B4-BE49-F238E27FC236}">
                <a16:creationId xmlns:a16="http://schemas.microsoft.com/office/drawing/2014/main" id="{213BE000-C89E-13FF-88FB-793854409661}"/>
              </a:ext>
            </a:extLst>
          </p:cNvPr>
          <p:cNvGrpSpPr>
            <a:grpSpLocks/>
          </p:cNvGrpSpPr>
          <p:nvPr/>
        </p:nvGrpSpPr>
        <p:grpSpPr bwMode="auto">
          <a:xfrm>
            <a:off x="8915943" y="711934"/>
            <a:ext cx="1400175" cy="750888"/>
            <a:chOff x="3608" y="558"/>
            <a:chExt cx="882" cy="473"/>
          </a:xfrm>
        </p:grpSpPr>
        <p:sp>
          <p:nvSpPr>
            <p:cNvPr id="167013" name="Line 101">
              <a:extLst>
                <a:ext uri="{FF2B5EF4-FFF2-40B4-BE49-F238E27FC236}">
                  <a16:creationId xmlns:a16="http://schemas.microsoft.com/office/drawing/2014/main" id="{0F86A8F9-B183-6BE4-CBBF-ED7FCF8C6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9" y="596"/>
              <a:ext cx="2" cy="4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4" name="Line 102">
              <a:extLst>
                <a:ext uri="{FF2B5EF4-FFF2-40B4-BE49-F238E27FC236}">
                  <a16:creationId xmlns:a16="http://schemas.microsoft.com/office/drawing/2014/main" id="{696D9595-9022-4197-A43F-42D7FCBFCD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1" y="825"/>
              <a:ext cx="6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6" name="Freeform 104">
              <a:extLst>
                <a:ext uri="{FF2B5EF4-FFF2-40B4-BE49-F238E27FC236}">
                  <a16:creationId xmlns:a16="http://schemas.microsoft.com/office/drawing/2014/main" id="{3891473F-4358-7FA2-B901-310048D49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" y="665"/>
              <a:ext cx="141" cy="158"/>
            </a:xfrm>
            <a:custGeom>
              <a:avLst/>
              <a:gdLst>
                <a:gd name="T0" fmla="*/ 0 w 141"/>
                <a:gd name="T1" fmla="*/ 158 h 158"/>
                <a:gd name="T2" fmla="*/ 69 w 141"/>
                <a:gd name="T3" fmla="*/ 0 h 158"/>
                <a:gd name="T4" fmla="*/ 141 w 141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58">
                  <a:moveTo>
                    <a:pt x="0" y="158"/>
                  </a:moveTo>
                  <a:cubicBezTo>
                    <a:pt x="23" y="79"/>
                    <a:pt x="46" y="0"/>
                    <a:pt x="69" y="0"/>
                  </a:cubicBezTo>
                  <a:cubicBezTo>
                    <a:pt x="92" y="0"/>
                    <a:pt x="116" y="79"/>
                    <a:pt x="141" y="1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7" name="Freeform 105">
              <a:extLst>
                <a:ext uri="{FF2B5EF4-FFF2-40B4-BE49-F238E27FC236}">
                  <a16:creationId xmlns:a16="http://schemas.microsoft.com/office/drawing/2014/main" id="{D0AC01CD-119C-559C-925F-680DC71A648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938" y="819"/>
              <a:ext cx="141" cy="158"/>
            </a:xfrm>
            <a:custGeom>
              <a:avLst/>
              <a:gdLst>
                <a:gd name="T0" fmla="*/ 0 w 141"/>
                <a:gd name="T1" fmla="*/ 158 h 158"/>
                <a:gd name="T2" fmla="*/ 69 w 141"/>
                <a:gd name="T3" fmla="*/ 0 h 158"/>
                <a:gd name="T4" fmla="*/ 141 w 141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58">
                  <a:moveTo>
                    <a:pt x="0" y="158"/>
                  </a:moveTo>
                  <a:cubicBezTo>
                    <a:pt x="23" y="79"/>
                    <a:pt x="46" y="0"/>
                    <a:pt x="69" y="0"/>
                  </a:cubicBezTo>
                  <a:cubicBezTo>
                    <a:pt x="92" y="0"/>
                    <a:pt x="116" y="79"/>
                    <a:pt x="141" y="1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8" name="Freeform 106">
              <a:extLst>
                <a:ext uri="{FF2B5EF4-FFF2-40B4-BE49-F238E27FC236}">
                  <a16:creationId xmlns:a16="http://schemas.microsoft.com/office/drawing/2014/main" id="{621F926F-8FBC-6EF8-51F1-D3598DE5D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660"/>
              <a:ext cx="141" cy="158"/>
            </a:xfrm>
            <a:custGeom>
              <a:avLst/>
              <a:gdLst>
                <a:gd name="T0" fmla="*/ 0 w 141"/>
                <a:gd name="T1" fmla="*/ 158 h 158"/>
                <a:gd name="T2" fmla="*/ 69 w 141"/>
                <a:gd name="T3" fmla="*/ 0 h 158"/>
                <a:gd name="T4" fmla="*/ 141 w 141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58">
                  <a:moveTo>
                    <a:pt x="0" y="158"/>
                  </a:moveTo>
                  <a:cubicBezTo>
                    <a:pt x="23" y="79"/>
                    <a:pt x="46" y="0"/>
                    <a:pt x="69" y="0"/>
                  </a:cubicBezTo>
                  <a:cubicBezTo>
                    <a:pt x="92" y="0"/>
                    <a:pt x="116" y="79"/>
                    <a:pt x="141" y="1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9" name="Freeform 107">
              <a:extLst>
                <a:ext uri="{FF2B5EF4-FFF2-40B4-BE49-F238E27FC236}">
                  <a16:creationId xmlns:a16="http://schemas.microsoft.com/office/drawing/2014/main" id="{C2B24242-4E7B-74FB-E630-0DE4E1C7867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218" y="814"/>
              <a:ext cx="141" cy="158"/>
            </a:xfrm>
            <a:custGeom>
              <a:avLst/>
              <a:gdLst>
                <a:gd name="T0" fmla="*/ 0 w 141"/>
                <a:gd name="T1" fmla="*/ 158 h 158"/>
                <a:gd name="T2" fmla="*/ 69 w 141"/>
                <a:gd name="T3" fmla="*/ 0 h 158"/>
                <a:gd name="T4" fmla="*/ 141 w 141"/>
                <a:gd name="T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58">
                  <a:moveTo>
                    <a:pt x="0" y="158"/>
                  </a:moveTo>
                  <a:cubicBezTo>
                    <a:pt x="23" y="79"/>
                    <a:pt x="46" y="0"/>
                    <a:pt x="69" y="0"/>
                  </a:cubicBezTo>
                  <a:cubicBezTo>
                    <a:pt x="92" y="0"/>
                    <a:pt x="116" y="79"/>
                    <a:pt x="141" y="15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0" name="Text Box 108">
              <a:extLst>
                <a:ext uri="{FF2B5EF4-FFF2-40B4-BE49-F238E27FC236}">
                  <a16:creationId xmlns:a16="http://schemas.microsoft.com/office/drawing/2014/main" id="{FA3146EC-84A7-D3C7-C3EE-7B61F76F8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5" y="601"/>
              <a:ext cx="16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t</a:t>
              </a:r>
            </a:p>
          </p:txBody>
        </p:sp>
        <p:sp>
          <p:nvSpPr>
            <p:cNvPr id="167021" name="Text Box 109">
              <a:extLst>
                <a:ext uri="{FF2B5EF4-FFF2-40B4-BE49-F238E27FC236}">
                  <a16:creationId xmlns:a16="http://schemas.microsoft.com/office/drawing/2014/main" id="{5A8F943F-613D-2CD6-4101-0D97A872A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8" y="558"/>
              <a:ext cx="1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V</a:t>
              </a:r>
            </a:p>
          </p:txBody>
        </p:sp>
      </p:grpSp>
      <p:grpSp>
        <p:nvGrpSpPr>
          <p:cNvPr id="167024" name="Group 112">
            <a:extLst>
              <a:ext uri="{FF2B5EF4-FFF2-40B4-BE49-F238E27FC236}">
                <a16:creationId xmlns:a16="http://schemas.microsoft.com/office/drawing/2014/main" id="{77FC5229-494A-356A-9467-BA9FF96364F0}"/>
              </a:ext>
            </a:extLst>
          </p:cNvPr>
          <p:cNvGrpSpPr>
            <a:grpSpLocks/>
          </p:cNvGrpSpPr>
          <p:nvPr/>
        </p:nvGrpSpPr>
        <p:grpSpPr bwMode="auto">
          <a:xfrm>
            <a:off x="9211218" y="1653323"/>
            <a:ext cx="474663" cy="1565275"/>
            <a:chOff x="3430" y="963"/>
            <a:chExt cx="299" cy="986"/>
          </a:xfrm>
        </p:grpSpPr>
        <p:sp>
          <p:nvSpPr>
            <p:cNvPr id="167022" name="Line 110">
              <a:extLst>
                <a:ext uri="{FF2B5EF4-FFF2-40B4-BE49-F238E27FC236}">
                  <a16:creationId xmlns:a16="http://schemas.microsoft.com/office/drawing/2014/main" id="{8435CE76-4E1D-4069-7372-5C09A3E313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0" y="1264"/>
              <a:ext cx="0" cy="6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3" name="Arc 111">
              <a:extLst>
                <a:ext uri="{FF2B5EF4-FFF2-40B4-BE49-F238E27FC236}">
                  <a16:creationId xmlns:a16="http://schemas.microsoft.com/office/drawing/2014/main" id="{F8DA2ED6-10C1-E264-9707-3A120E2648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30" y="963"/>
              <a:ext cx="299" cy="306"/>
            </a:xfrm>
            <a:custGeom>
              <a:avLst/>
              <a:gdLst>
                <a:gd name="G0" fmla="+- 688 0 0"/>
                <a:gd name="G1" fmla="+- 21600 0 0"/>
                <a:gd name="G2" fmla="+- 21600 0 0"/>
                <a:gd name="T0" fmla="*/ 0 w 22288"/>
                <a:gd name="T1" fmla="*/ 11 h 23017"/>
                <a:gd name="T2" fmla="*/ 22241 w 22288"/>
                <a:gd name="T3" fmla="*/ 23017 h 23017"/>
                <a:gd name="T4" fmla="*/ 688 w 22288"/>
                <a:gd name="T5" fmla="*/ 21600 h 2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88" h="23017" fill="none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</a:path>
                <a:path w="22288" h="23017" stroke="0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  <a:lnTo>
                    <a:pt x="688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7026" name="Line 114">
            <a:extLst>
              <a:ext uri="{FF2B5EF4-FFF2-40B4-BE49-F238E27FC236}">
                <a16:creationId xmlns:a16="http://schemas.microsoft.com/office/drawing/2014/main" id="{41DFD0E4-6BF8-510D-0156-2D7A790A03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908380" y="2118459"/>
            <a:ext cx="0" cy="1087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27" name="Arc 115">
            <a:extLst>
              <a:ext uri="{FF2B5EF4-FFF2-40B4-BE49-F238E27FC236}">
                <a16:creationId xmlns:a16="http://schemas.microsoft.com/office/drawing/2014/main" id="{692FC540-D753-F904-7432-9210878F24C7}"/>
              </a:ext>
            </a:extLst>
          </p:cNvPr>
          <p:cNvSpPr>
            <a:spLocks/>
          </p:cNvSpPr>
          <p:nvPr/>
        </p:nvSpPr>
        <p:spPr bwMode="auto">
          <a:xfrm>
            <a:off x="11433718" y="1645385"/>
            <a:ext cx="474663" cy="485775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28" name="Arc 116">
            <a:extLst>
              <a:ext uri="{FF2B5EF4-FFF2-40B4-BE49-F238E27FC236}">
                <a16:creationId xmlns:a16="http://schemas.microsoft.com/office/drawing/2014/main" id="{B229EB57-3720-FA53-FF92-527F076B9ACE}"/>
              </a:ext>
            </a:extLst>
          </p:cNvPr>
          <p:cNvSpPr>
            <a:spLocks/>
          </p:cNvSpPr>
          <p:nvPr/>
        </p:nvSpPr>
        <p:spPr bwMode="auto">
          <a:xfrm flipV="1">
            <a:off x="11430543" y="3186848"/>
            <a:ext cx="474663" cy="485775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29" name="Arc 117">
            <a:extLst>
              <a:ext uri="{FF2B5EF4-FFF2-40B4-BE49-F238E27FC236}">
                <a16:creationId xmlns:a16="http://schemas.microsoft.com/office/drawing/2014/main" id="{DF9F8F87-997F-6FBF-E8B2-05042253D507}"/>
              </a:ext>
            </a:extLst>
          </p:cNvPr>
          <p:cNvSpPr>
            <a:spLocks/>
          </p:cNvSpPr>
          <p:nvPr/>
        </p:nvSpPr>
        <p:spPr bwMode="auto">
          <a:xfrm flipH="1" flipV="1">
            <a:off x="9212805" y="3221773"/>
            <a:ext cx="474662" cy="460375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30" name="Line 118">
            <a:extLst>
              <a:ext uri="{FF2B5EF4-FFF2-40B4-BE49-F238E27FC236}">
                <a16:creationId xmlns:a16="http://schemas.microsoft.com/office/drawing/2014/main" id="{DB87F8D6-9EE8-4FF7-6337-716E16B3EC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992" y="1648560"/>
            <a:ext cx="1727200" cy="4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31" name="Line 119">
            <a:extLst>
              <a:ext uri="{FF2B5EF4-FFF2-40B4-BE49-F238E27FC236}">
                <a16:creationId xmlns:a16="http://schemas.microsoft.com/office/drawing/2014/main" id="{183D17B3-C29F-163B-D4D8-64DA298790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25567" y="3667860"/>
            <a:ext cx="1727200" cy="4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36" name="AutoShape 124">
            <a:extLst>
              <a:ext uri="{FF2B5EF4-FFF2-40B4-BE49-F238E27FC236}">
                <a16:creationId xmlns:a16="http://schemas.microsoft.com/office/drawing/2014/main" id="{C3251529-F035-8A8A-D7BF-5DE5589F722E}"/>
              </a:ext>
            </a:extLst>
          </p:cNvPr>
          <p:cNvSpPr>
            <a:spLocks noChangeArrowheads="1"/>
          </p:cNvSpPr>
          <p:nvPr/>
        </p:nvSpPr>
        <p:spPr bwMode="auto">
          <a:xfrm rot="18936921">
            <a:off x="755032" y="4226984"/>
            <a:ext cx="1006475" cy="1196975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37" name="Rectangle 125">
            <a:extLst>
              <a:ext uri="{FF2B5EF4-FFF2-40B4-BE49-F238E27FC236}">
                <a16:creationId xmlns:a16="http://schemas.microsoft.com/office/drawing/2014/main" id="{1DCE5620-5C30-B5C3-0460-DC85FD902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031" y="4323820"/>
            <a:ext cx="596900" cy="13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7038" name="Group 126">
            <a:extLst>
              <a:ext uri="{FF2B5EF4-FFF2-40B4-BE49-F238E27FC236}">
                <a16:creationId xmlns:a16="http://schemas.microsoft.com/office/drawing/2014/main" id="{5A4CFA0F-BC5A-FB38-C48F-271546F742D9}"/>
              </a:ext>
            </a:extLst>
          </p:cNvPr>
          <p:cNvGrpSpPr>
            <a:grpSpLocks/>
          </p:cNvGrpSpPr>
          <p:nvPr/>
        </p:nvGrpSpPr>
        <p:grpSpPr bwMode="auto">
          <a:xfrm>
            <a:off x="1859931" y="3984095"/>
            <a:ext cx="401638" cy="812800"/>
            <a:chOff x="3696" y="482"/>
            <a:chExt cx="275" cy="544"/>
          </a:xfrm>
        </p:grpSpPr>
        <p:grpSp>
          <p:nvGrpSpPr>
            <p:cNvPr id="167039" name="Group 127">
              <a:extLst>
                <a:ext uri="{FF2B5EF4-FFF2-40B4-BE49-F238E27FC236}">
                  <a16:creationId xmlns:a16="http://schemas.microsoft.com/office/drawing/2014/main" id="{B0950CC8-8064-7DC0-C2D8-5FB90C40B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844"/>
              <a:ext cx="275" cy="182"/>
              <a:chOff x="3742" y="799"/>
              <a:chExt cx="275" cy="182"/>
            </a:xfrm>
          </p:grpSpPr>
          <p:sp>
            <p:nvSpPr>
              <p:cNvPr id="167040" name="Arc 128">
                <a:extLst>
                  <a:ext uri="{FF2B5EF4-FFF2-40B4-BE49-F238E27FC236}">
                    <a16:creationId xmlns:a16="http://schemas.microsoft.com/office/drawing/2014/main" id="{CFBB41A0-8AB4-D143-D76B-14D1239AFF9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1" name="Line 129">
                <a:extLst>
                  <a:ext uri="{FF2B5EF4-FFF2-40B4-BE49-F238E27FC236}">
                    <a16:creationId xmlns:a16="http://schemas.microsoft.com/office/drawing/2014/main" id="{E3416741-1B36-E659-7D34-8E5507A8F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2" name="Line 130">
                <a:extLst>
                  <a:ext uri="{FF2B5EF4-FFF2-40B4-BE49-F238E27FC236}">
                    <a16:creationId xmlns:a16="http://schemas.microsoft.com/office/drawing/2014/main" id="{08AB999B-BBA1-5187-F2D0-339913491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043" name="Group 131">
                <a:extLst>
                  <a:ext uri="{FF2B5EF4-FFF2-40B4-BE49-F238E27FC236}">
                    <a16:creationId xmlns:a16="http://schemas.microsoft.com/office/drawing/2014/main" id="{45533A68-F3D1-77F8-802A-528FF376F0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7044" name="Arc 132">
                  <a:extLst>
                    <a:ext uri="{FF2B5EF4-FFF2-40B4-BE49-F238E27FC236}">
                      <a16:creationId xmlns:a16="http://schemas.microsoft.com/office/drawing/2014/main" id="{E1B12BDF-2EC3-89E5-1E4E-AA42A10E6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045" name="Line 133">
                  <a:extLst>
                    <a:ext uri="{FF2B5EF4-FFF2-40B4-BE49-F238E27FC236}">
                      <a16:creationId xmlns:a16="http://schemas.microsoft.com/office/drawing/2014/main" id="{8AB8DF1E-33B2-DCB4-06F4-1E215CF8B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46" name="Line 134">
                  <a:extLst>
                    <a:ext uri="{FF2B5EF4-FFF2-40B4-BE49-F238E27FC236}">
                      <a16:creationId xmlns:a16="http://schemas.microsoft.com/office/drawing/2014/main" id="{8BEFBA72-F83A-96A6-AF3E-C6797B898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7047" name="Group 135">
              <a:extLst>
                <a:ext uri="{FF2B5EF4-FFF2-40B4-BE49-F238E27FC236}">
                  <a16:creationId xmlns:a16="http://schemas.microsoft.com/office/drawing/2014/main" id="{99135E66-06D8-C76D-4AC2-C828192B880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96" y="482"/>
              <a:ext cx="275" cy="182"/>
              <a:chOff x="3742" y="799"/>
              <a:chExt cx="275" cy="182"/>
            </a:xfrm>
          </p:grpSpPr>
          <p:sp>
            <p:nvSpPr>
              <p:cNvPr id="167048" name="Arc 136">
                <a:extLst>
                  <a:ext uri="{FF2B5EF4-FFF2-40B4-BE49-F238E27FC236}">
                    <a16:creationId xmlns:a16="http://schemas.microsoft.com/office/drawing/2014/main" id="{3E8EBF46-EA7B-A7D8-F0EC-C2CD7B2F0FB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49" name="Line 137">
                <a:extLst>
                  <a:ext uri="{FF2B5EF4-FFF2-40B4-BE49-F238E27FC236}">
                    <a16:creationId xmlns:a16="http://schemas.microsoft.com/office/drawing/2014/main" id="{FB914FF3-46AB-5068-FDBF-2D63A1DA27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0" name="Line 138">
                <a:extLst>
                  <a:ext uri="{FF2B5EF4-FFF2-40B4-BE49-F238E27FC236}">
                    <a16:creationId xmlns:a16="http://schemas.microsoft.com/office/drawing/2014/main" id="{21309F0F-F323-396D-8409-BE24807565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051" name="Group 139">
                <a:extLst>
                  <a:ext uri="{FF2B5EF4-FFF2-40B4-BE49-F238E27FC236}">
                    <a16:creationId xmlns:a16="http://schemas.microsoft.com/office/drawing/2014/main" id="{13518748-CD31-EE9B-13D1-419D4DC8E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7052" name="Arc 140">
                  <a:extLst>
                    <a:ext uri="{FF2B5EF4-FFF2-40B4-BE49-F238E27FC236}">
                      <a16:creationId xmlns:a16="http://schemas.microsoft.com/office/drawing/2014/main" id="{9CD73C30-59BA-D075-6C37-ADD0624775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053" name="Line 141">
                  <a:extLst>
                    <a:ext uri="{FF2B5EF4-FFF2-40B4-BE49-F238E27FC236}">
                      <a16:creationId xmlns:a16="http://schemas.microsoft.com/office/drawing/2014/main" id="{190E4F44-51D1-C7C5-C7AC-DCA80BAE22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54" name="Line 142">
                  <a:extLst>
                    <a:ext uri="{FF2B5EF4-FFF2-40B4-BE49-F238E27FC236}">
                      <a16:creationId xmlns:a16="http://schemas.microsoft.com/office/drawing/2014/main" id="{B1D1D2F3-19C4-CD29-5F65-4655C03445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7055" name="Line 143">
              <a:extLst>
                <a:ext uri="{FF2B5EF4-FFF2-40B4-BE49-F238E27FC236}">
                  <a16:creationId xmlns:a16="http://schemas.microsoft.com/office/drawing/2014/main" id="{482D6835-F79F-8146-A839-29E79A5B2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6" name="Line 144">
              <a:extLst>
                <a:ext uri="{FF2B5EF4-FFF2-40B4-BE49-F238E27FC236}">
                  <a16:creationId xmlns:a16="http://schemas.microsoft.com/office/drawing/2014/main" id="{4CCB3920-B1E9-53F6-1AE8-CD2B53C35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058" name="AutoShape 146">
            <a:extLst>
              <a:ext uri="{FF2B5EF4-FFF2-40B4-BE49-F238E27FC236}">
                <a16:creationId xmlns:a16="http://schemas.microsoft.com/office/drawing/2014/main" id="{3E5D3C73-1B7D-4294-7EE1-A932B468EEBD}"/>
              </a:ext>
            </a:extLst>
          </p:cNvPr>
          <p:cNvSpPr>
            <a:spLocks noChangeArrowheads="1"/>
          </p:cNvSpPr>
          <p:nvPr/>
        </p:nvSpPr>
        <p:spPr bwMode="auto">
          <a:xfrm rot="2663079" flipH="1">
            <a:off x="2356820" y="4211109"/>
            <a:ext cx="1006475" cy="1195387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59" name="Rectangle 147">
            <a:extLst>
              <a:ext uri="{FF2B5EF4-FFF2-40B4-BE49-F238E27FC236}">
                <a16:creationId xmlns:a16="http://schemas.microsoft.com/office/drawing/2014/main" id="{B676338D-522E-2E38-8ACD-47AFDF887D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58394" y="4306359"/>
            <a:ext cx="596900" cy="134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60" name="AutoShape 148">
            <a:extLst>
              <a:ext uri="{FF2B5EF4-FFF2-40B4-BE49-F238E27FC236}">
                <a16:creationId xmlns:a16="http://schemas.microsoft.com/office/drawing/2014/main" id="{BF72F32D-E4CF-A778-EFA7-1F786979AA3F}"/>
              </a:ext>
            </a:extLst>
          </p:cNvPr>
          <p:cNvSpPr>
            <a:spLocks noChangeArrowheads="1"/>
          </p:cNvSpPr>
          <p:nvPr/>
        </p:nvSpPr>
        <p:spPr bwMode="auto">
          <a:xfrm rot="2663079" flipV="1">
            <a:off x="762970" y="5238220"/>
            <a:ext cx="1006475" cy="1195388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61" name="Rectangle 149">
            <a:extLst>
              <a:ext uri="{FF2B5EF4-FFF2-40B4-BE49-F238E27FC236}">
                <a16:creationId xmlns:a16="http://schemas.microsoft.com/office/drawing/2014/main" id="{68501813-5169-5D78-4C5F-71B68B10B9E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70970" y="6193895"/>
            <a:ext cx="1577975" cy="134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62" name="AutoShape 150">
            <a:extLst>
              <a:ext uri="{FF2B5EF4-FFF2-40B4-BE49-F238E27FC236}">
                <a16:creationId xmlns:a16="http://schemas.microsoft.com/office/drawing/2014/main" id="{399434C1-30DC-0AC0-7C72-594825372384}"/>
              </a:ext>
            </a:extLst>
          </p:cNvPr>
          <p:cNvSpPr>
            <a:spLocks noChangeArrowheads="1"/>
          </p:cNvSpPr>
          <p:nvPr/>
        </p:nvSpPr>
        <p:spPr bwMode="auto">
          <a:xfrm rot="18936921" flipH="1" flipV="1">
            <a:off x="2348882" y="5215995"/>
            <a:ext cx="1006475" cy="1195388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63" name="Rectangle 151">
            <a:extLst>
              <a:ext uri="{FF2B5EF4-FFF2-40B4-BE49-F238E27FC236}">
                <a16:creationId xmlns:a16="http://schemas.microsoft.com/office/drawing/2014/main" id="{2A747296-DDF9-C8BB-F942-F8BA73DBC1D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310532" y="5263621"/>
            <a:ext cx="1017587" cy="131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64" name="Rectangle 152">
            <a:extLst>
              <a:ext uri="{FF2B5EF4-FFF2-40B4-BE49-F238E27FC236}">
                <a16:creationId xmlns:a16="http://schemas.microsoft.com/office/drawing/2014/main" id="{D82C55FD-90A3-2614-5CD6-26A0B0E6884B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785444" y="5246158"/>
            <a:ext cx="1017588" cy="131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65" name="Line 153">
            <a:extLst>
              <a:ext uri="{FF2B5EF4-FFF2-40B4-BE49-F238E27FC236}">
                <a16:creationId xmlns:a16="http://schemas.microsoft.com/office/drawing/2014/main" id="{4DF00067-02D9-F329-F33F-ECE9444A97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8670" y="4457170"/>
            <a:ext cx="2635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66" name="Text Box 154">
            <a:extLst>
              <a:ext uri="{FF2B5EF4-FFF2-40B4-BE49-F238E27FC236}">
                <a16:creationId xmlns:a16="http://schemas.microsoft.com/office/drawing/2014/main" id="{10FEAC42-34FA-763F-7763-B0C64D1A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556" y="4430183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V</a:t>
            </a:r>
          </a:p>
        </p:txBody>
      </p:sp>
      <p:sp>
        <p:nvSpPr>
          <p:cNvPr id="167070" name="Line 158">
            <a:extLst>
              <a:ext uri="{FF2B5EF4-FFF2-40B4-BE49-F238E27FC236}">
                <a16:creationId xmlns:a16="http://schemas.microsoft.com/office/drawing/2014/main" id="{C160F13D-9E1A-209F-B9A7-6382D5E172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98206" y="4806420"/>
            <a:ext cx="0" cy="1023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71" name="Arc 159">
            <a:extLst>
              <a:ext uri="{FF2B5EF4-FFF2-40B4-BE49-F238E27FC236}">
                <a16:creationId xmlns:a16="http://schemas.microsoft.com/office/drawing/2014/main" id="{A46E41ED-7789-7751-17DB-CB2A9DAC153D}"/>
              </a:ext>
            </a:extLst>
          </p:cNvPr>
          <p:cNvSpPr>
            <a:spLocks/>
          </p:cNvSpPr>
          <p:nvPr/>
        </p:nvSpPr>
        <p:spPr bwMode="auto">
          <a:xfrm>
            <a:off x="2861644" y="4360333"/>
            <a:ext cx="436562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72" name="Arc 160">
            <a:extLst>
              <a:ext uri="{FF2B5EF4-FFF2-40B4-BE49-F238E27FC236}">
                <a16:creationId xmlns:a16="http://schemas.microsoft.com/office/drawing/2014/main" id="{9DAA9822-561F-AA4C-93EB-B5D9FFC60832}"/>
              </a:ext>
            </a:extLst>
          </p:cNvPr>
          <p:cNvSpPr>
            <a:spLocks/>
          </p:cNvSpPr>
          <p:nvPr/>
        </p:nvSpPr>
        <p:spPr bwMode="auto">
          <a:xfrm flipV="1">
            <a:off x="2858469" y="5811308"/>
            <a:ext cx="438150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73" name="Arc 161">
            <a:extLst>
              <a:ext uri="{FF2B5EF4-FFF2-40B4-BE49-F238E27FC236}">
                <a16:creationId xmlns:a16="http://schemas.microsoft.com/office/drawing/2014/main" id="{EA1D7545-3A31-ED59-D67C-BBB72B5FCDEA}"/>
              </a:ext>
            </a:extLst>
          </p:cNvPr>
          <p:cNvSpPr>
            <a:spLocks/>
          </p:cNvSpPr>
          <p:nvPr/>
        </p:nvSpPr>
        <p:spPr bwMode="auto">
          <a:xfrm flipH="1" flipV="1">
            <a:off x="815357" y="5844645"/>
            <a:ext cx="436563" cy="433388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074" name="Line 162">
            <a:extLst>
              <a:ext uri="{FF2B5EF4-FFF2-40B4-BE49-F238E27FC236}">
                <a16:creationId xmlns:a16="http://schemas.microsoft.com/office/drawing/2014/main" id="{FA1E9CCB-994B-B4DB-C166-92C6E946A9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1445" y="4363508"/>
            <a:ext cx="1590675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075" name="Line 163">
            <a:extLst>
              <a:ext uri="{FF2B5EF4-FFF2-40B4-BE49-F238E27FC236}">
                <a16:creationId xmlns:a16="http://schemas.microsoft.com/office/drawing/2014/main" id="{6F173DA8-041C-31BB-7655-164100F9F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6844" y="6265334"/>
            <a:ext cx="1592262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59" name="Oval 247">
            <a:extLst>
              <a:ext uri="{FF2B5EF4-FFF2-40B4-BE49-F238E27FC236}">
                <a16:creationId xmlns:a16="http://schemas.microsoft.com/office/drawing/2014/main" id="{8D065BDF-32E7-1E5A-DA57-B50CE74BE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06" y="4990570"/>
            <a:ext cx="88900" cy="95250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61" name="AutoShape 249">
            <a:extLst>
              <a:ext uri="{FF2B5EF4-FFF2-40B4-BE49-F238E27FC236}">
                <a16:creationId xmlns:a16="http://schemas.microsoft.com/office/drawing/2014/main" id="{07E1DB75-0E00-39AD-D203-0CB8EAC02F93}"/>
              </a:ext>
            </a:extLst>
          </p:cNvPr>
          <p:cNvSpPr>
            <a:spLocks noChangeArrowheads="1"/>
          </p:cNvSpPr>
          <p:nvPr/>
        </p:nvSpPr>
        <p:spPr bwMode="auto">
          <a:xfrm rot="18936921">
            <a:off x="4778376" y="4207934"/>
            <a:ext cx="1006475" cy="1196975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62" name="Rectangle 250">
            <a:extLst>
              <a:ext uri="{FF2B5EF4-FFF2-40B4-BE49-F238E27FC236}">
                <a16:creationId xmlns:a16="http://schemas.microsoft.com/office/drawing/2014/main" id="{51A6A7BA-77F1-E591-1241-64D1A9FD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4304770"/>
            <a:ext cx="596900" cy="13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7163" name="Group 251">
            <a:extLst>
              <a:ext uri="{FF2B5EF4-FFF2-40B4-BE49-F238E27FC236}">
                <a16:creationId xmlns:a16="http://schemas.microsoft.com/office/drawing/2014/main" id="{08E5A4AC-CB6B-F301-5394-37C6F315FBFD}"/>
              </a:ext>
            </a:extLst>
          </p:cNvPr>
          <p:cNvGrpSpPr>
            <a:grpSpLocks/>
          </p:cNvGrpSpPr>
          <p:nvPr/>
        </p:nvGrpSpPr>
        <p:grpSpPr bwMode="auto">
          <a:xfrm>
            <a:off x="5883275" y="3965045"/>
            <a:ext cx="401638" cy="812800"/>
            <a:chOff x="3696" y="482"/>
            <a:chExt cx="275" cy="544"/>
          </a:xfrm>
        </p:grpSpPr>
        <p:grpSp>
          <p:nvGrpSpPr>
            <p:cNvPr id="167164" name="Group 252">
              <a:extLst>
                <a:ext uri="{FF2B5EF4-FFF2-40B4-BE49-F238E27FC236}">
                  <a16:creationId xmlns:a16="http://schemas.microsoft.com/office/drawing/2014/main" id="{49B01303-D3AA-373D-D8B3-A5B42986B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844"/>
              <a:ext cx="275" cy="182"/>
              <a:chOff x="3742" y="799"/>
              <a:chExt cx="275" cy="182"/>
            </a:xfrm>
          </p:grpSpPr>
          <p:sp>
            <p:nvSpPr>
              <p:cNvPr id="167165" name="Arc 253">
                <a:extLst>
                  <a:ext uri="{FF2B5EF4-FFF2-40B4-BE49-F238E27FC236}">
                    <a16:creationId xmlns:a16="http://schemas.microsoft.com/office/drawing/2014/main" id="{DE189605-4908-7F27-2786-D21F207930A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166" name="Line 254">
                <a:extLst>
                  <a:ext uri="{FF2B5EF4-FFF2-40B4-BE49-F238E27FC236}">
                    <a16:creationId xmlns:a16="http://schemas.microsoft.com/office/drawing/2014/main" id="{DE38854C-B21C-9A02-98BB-D12943AE4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7" name="Line 255">
                <a:extLst>
                  <a:ext uri="{FF2B5EF4-FFF2-40B4-BE49-F238E27FC236}">
                    <a16:creationId xmlns:a16="http://schemas.microsoft.com/office/drawing/2014/main" id="{3B4BE337-2DC3-C10F-8920-0B7D764E6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168" name="Group 256">
                <a:extLst>
                  <a:ext uri="{FF2B5EF4-FFF2-40B4-BE49-F238E27FC236}">
                    <a16:creationId xmlns:a16="http://schemas.microsoft.com/office/drawing/2014/main" id="{476C53E0-3C7B-9EFB-2DD1-CEF2B8A6B4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7169" name="Arc 257">
                  <a:extLst>
                    <a:ext uri="{FF2B5EF4-FFF2-40B4-BE49-F238E27FC236}">
                      <a16:creationId xmlns:a16="http://schemas.microsoft.com/office/drawing/2014/main" id="{C741E056-75B8-F811-126D-42365FB5A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170" name="Line 258">
                  <a:extLst>
                    <a:ext uri="{FF2B5EF4-FFF2-40B4-BE49-F238E27FC236}">
                      <a16:creationId xmlns:a16="http://schemas.microsoft.com/office/drawing/2014/main" id="{2DA2EC61-8D86-0A4F-C3AB-08A10AC1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71" name="Line 259">
                  <a:extLst>
                    <a:ext uri="{FF2B5EF4-FFF2-40B4-BE49-F238E27FC236}">
                      <a16:creationId xmlns:a16="http://schemas.microsoft.com/office/drawing/2014/main" id="{69EDB0C2-7703-4BA1-9171-8C2C5561B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7172" name="Group 260">
              <a:extLst>
                <a:ext uri="{FF2B5EF4-FFF2-40B4-BE49-F238E27FC236}">
                  <a16:creationId xmlns:a16="http://schemas.microsoft.com/office/drawing/2014/main" id="{730E3B47-1DC9-107D-5F19-D8A8C09A133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96" y="482"/>
              <a:ext cx="275" cy="182"/>
              <a:chOff x="3742" y="799"/>
              <a:chExt cx="275" cy="182"/>
            </a:xfrm>
          </p:grpSpPr>
          <p:sp>
            <p:nvSpPr>
              <p:cNvPr id="167173" name="Arc 261">
                <a:extLst>
                  <a:ext uri="{FF2B5EF4-FFF2-40B4-BE49-F238E27FC236}">
                    <a16:creationId xmlns:a16="http://schemas.microsoft.com/office/drawing/2014/main" id="{A58BCA36-EB38-E65E-87E6-554BE2BB00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174" name="Line 262">
                <a:extLst>
                  <a:ext uri="{FF2B5EF4-FFF2-40B4-BE49-F238E27FC236}">
                    <a16:creationId xmlns:a16="http://schemas.microsoft.com/office/drawing/2014/main" id="{2EDAA165-4C14-D9A5-3C82-ECA1154D9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5" name="Line 263">
                <a:extLst>
                  <a:ext uri="{FF2B5EF4-FFF2-40B4-BE49-F238E27FC236}">
                    <a16:creationId xmlns:a16="http://schemas.microsoft.com/office/drawing/2014/main" id="{FA40D675-2A64-F34D-8B97-A22153A44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176" name="Group 264">
                <a:extLst>
                  <a:ext uri="{FF2B5EF4-FFF2-40B4-BE49-F238E27FC236}">
                    <a16:creationId xmlns:a16="http://schemas.microsoft.com/office/drawing/2014/main" id="{485811AA-2A7D-8BD9-6BAB-EC00AF0984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7177" name="Arc 265">
                  <a:extLst>
                    <a:ext uri="{FF2B5EF4-FFF2-40B4-BE49-F238E27FC236}">
                      <a16:creationId xmlns:a16="http://schemas.microsoft.com/office/drawing/2014/main" id="{10D7F43E-97A8-DF95-4DF1-AD4805065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178" name="Line 266">
                  <a:extLst>
                    <a:ext uri="{FF2B5EF4-FFF2-40B4-BE49-F238E27FC236}">
                      <a16:creationId xmlns:a16="http://schemas.microsoft.com/office/drawing/2014/main" id="{44169311-EC7E-47F9-EC86-9F3A98836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79" name="Line 267">
                  <a:extLst>
                    <a:ext uri="{FF2B5EF4-FFF2-40B4-BE49-F238E27FC236}">
                      <a16:creationId xmlns:a16="http://schemas.microsoft.com/office/drawing/2014/main" id="{56353C49-F3A2-3024-6FC7-A305A1D1CD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7180" name="Line 268">
              <a:extLst>
                <a:ext uri="{FF2B5EF4-FFF2-40B4-BE49-F238E27FC236}">
                  <a16:creationId xmlns:a16="http://schemas.microsoft.com/office/drawing/2014/main" id="{E5BAB067-49EF-684A-42C3-F0EC1E73F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181" name="Line 269">
              <a:extLst>
                <a:ext uri="{FF2B5EF4-FFF2-40B4-BE49-F238E27FC236}">
                  <a16:creationId xmlns:a16="http://schemas.microsoft.com/office/drawing/2014/main" id="{FD78C9A4-9524-55E9-B253-1BD188F51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182" name="AutoShape 270">
            <a:extLst>
              <a:ext uri="{FF2B5EF4-FFF2-40B4-BE49-F238E27FC236}">
                <a16:creationId xmlns:a16="http://schemas.microsoft.com/office/drawing/2014/main" id="{7A4EA317-0294-4E29-B420-7A8672D0FD20}"/>
              </a:ext>
            </a:extLst>
          </p:cNvPr>
          <p:cNvSpPr>
            <a:spLocks noChangeArrowheads="1"/>
          </p:cNvSpPr>
          <p:nvPr/>
        </p:nvSpPr>
        <p:spPr bwMode="auto">
          <a:xfrm rot="2663079" flipH="1">
            <a:off x="6380164" y="4192059"/>
            <a:ext cx="1006475" cy="1195387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3" name="Rectangle 271">
            <a:extLst>
              <a:ext uri="{FF2B5EF4-FFF2-40B4-BE49-F238E27FC236}">
                <a16:creationId xmlns:a16="http://schemas.microsoft.com/office/drawing/2014/main" id="{C479E5A0-9AB4-9A6A-7636-ACF391D65C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1738" y="4287309"/>
            <a:ext cx="596900" cy="134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4" name="AutoShape 272">
            <a:extLst>
              <a:ext uri="{FF2B5EF4-FFF2-40B4-BE49-F238E27FC236}">
                <a16:creationId xmlns:a16="http://schemas.microsoft.com/office/drawing/2014/main" id="{2A065EAB-74A9-C456-0099-AEA0B78EC5F2}"/>
              </a:ext>
            </a:extLst>
          </p:cNvPr>
          <p:cNvSpPr>
            <a:spLocks noChangeArrowheads="1"/>
          </p:cNvSpPr>
          <p:nvPr/>
        </p:nvSpPr>
        <p:spPr bwMode="auto">
          <a:xfrm rot="2663079" flipV="1">
            <a:off x="4786314" y="5219170"/>
            <a:ext cx="1006475" cy="1195388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5" name="Rectangle 273">
            <a:extLst>
              <a:ext uri="{FF2B5EF4-FFF2-40B4-BE49-F238E27FC236}">
                <a16:creationId xmlns:a16="http://schemas.microsoft.com/office/drawing/2014/main" id="{AC621E15-0173-81B7-A99F-3C73F1AE4E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94314" y="6174845"/>
            <a:ext cx="1577975" cy="134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6" name="AutoShape 274">
            <a:extLst>
              <a:ext uri="{FF2B5EF4-FFF2-40B4-BE49-F238E27FC236}">
                <a16:creationId xmlns:a16="http://schemas.microsoft.com/office/drawing/2014/main" id="{86B3936E-7465-07FF-B3B4-94666F6C783E}"/>
              </a:ext>
            </a:extLst>
          </p:cNvPr>
          <p:cNvSpPr>
            <a:spLocks noChangeArrowheads="1"/>
          </p:cNvSpPr>
          <p:nvPr/>
        </p:nvSpPr>
        <p:spPr bwMode="auto">
          <a:xfrm rot="18936921" flipH="1" flipV="1">
            <a:off x="6372226" y="5196945"/>
            <a:ext cx="1006475" cy="1195388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7" name="Rectangle 275">
            <a:extLst>
              <a:ext uri="{FF2B5EF4-FFF2-40B4-BE49-F238E27FC236}">
                <a16:creationId xmlns:a16="http://schemas.microsoft.com/office/drawing/2014/main" id="{E8A848A4-9B5C-D177-F78A-3BE8BA9EED9E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33876" y="5244571"/>
            <a:ext cx="1017587" cy="131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8" name="Rectangle 276">
            <a:extLst>
              <a:ext uri="{FF2B5EF4-FFF2-40B4-BE49-F238E27FC236}">
                <a16:creationId xmlns:a16="http://schemas.microsoft.com/office/drawing/2014/main" id="{CD04926F-60EA-DD59-FCCA-0A58EC8C49B3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808788" y="5227108"/>
            <a:ext cx="1017588" cy="131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89" name="Line 277">
            <a:extLst>
              <a:ext uri="{FF2B5EF4-FFF2-40B4-BE49-F238E27FC236}">
                <a16:creationId xmlns:a16="http://schemas.microsoft.com/office/drawing/2014/main" id="{A14639AF-A668-6CC7-2BC1-2B5FF33D24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0764" y="4349220"/>
            <a:ext cx="422275" cy="635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90" name="Text Box 278">
            <a:extLst>
              <a:ext uri="{FF2B5EF4-FFF2-40B4-BE49-F238E27FC236}">
                <a16:creationId xmlns:a16="http://schemas.microsoft.com/office/drawing/2014/main" id="{5CBF42C8-D59F-C47D-050C-ECE75511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4411133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V</a:t>
            </a:r>
          </a:p>
        </p:txBody>
      </p:sp>
      <p:sp>
        <p:nvSpPr>
          <p:cNvPr id="167191" name="Line 279">
            <a:extLst>
              <a:ext uri="{FF2B5EF4-FFF2-40B4-BE49-F238E27FC236}">
                <a16:creationId xmlns:a16="http://schemas.microsoft.com/office/drawing/2014/main" id="{1C8CED97-02F5-E7C3-E10D-4EDC69136A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113" y="4804834"/>
            <a:ext cx="0" cy="1017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92" name="Arc 280">
            <a:extLst>
              <a:ext uri="{FF2B5EF4-FFF2-40B4-BE49-F238E27FC236}">
                <a16:creationId xmlns:a16="http://schemas.microsoft.com/office/drawing/2014/main" id="{C6F2BBC8-F871-8048-224C-D3D8C7168A90}"/>
              </a:ext>
            </a:extLst>
          </p:cNvPr>
          <p:cNvSpPr>
            <a:spLocks/>
          </p:cNvSpPr>
          <p:nvPr/>
        </p:nvSpPr>
        <p:spPr bwMode="auto">
          <a:xfrm flipH="1">
            <a:off x="4837113" y="4349220"/>
            <a:ext cx="436562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non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93" name="Line 281">
            <a:extLst>
              <a:ext uri="{FF2B5EF4-FFF2-40B4-BE49-F238E27FC236}">
                <a16:creationId xmlns:a16="http://schemas.microsoft.com/office/drawing/2014/main" id="{C0616ABB-AB8C-CCFF-466D-113ED80CCE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1550" y="4787370"/>
            <a:ext cx="0" cy="1023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94" name="Arc 282">
            <a:extLst>
              <a:ext uri="{FF2B5EF4-FFF2-40B4-BE49-F238E27FC236}">
                <a16:creationId xmlns:a16="http://schemas.microsoft.com/office/drawing/2014/main" id="{F2CB0F91-2343-2536-AC54-16349749CCB8}"/>
              </a:ext>
            </a:extLst>
          </p:cNvPr>
          <p:cNvSpPr>
            <a:spLocks/>
          </p:cNvSpPr>
          <p:nvPr/>
        </p:nvSpPr>
        <p:spPr bwMode="auto">
          <a:xfrm>
            <a:off x="6884988" y="4341283"/>
            <a:ext cx="436562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95" name="Arc 283">
            <a:extLst>
              <a:ext uri="{FF2B5EF4-FFF2-40B4-BE49-F238E27FC236}">
                <a16:creationId xmlns:a16="http://schemas.microsoft.com/office/drawing/2014/main" id="{EDF87C50-81F8-69E9-4EB2-4825F1964E31}"/>
              </a:ext>
            </a:extLst>
          </p:cNvPr>
          <p:cNvSpPr>
            <a:spLocks/>
          </p:cNvSpPr>
          <p:nvPr/>
        </p:nvSpPr>
        <p:spPr bwMode="auto">
          <a:xfrm flipV="1">
            <a:off x="6881813" y="5792258"/>
            <a:ext cx="438150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96" name="Arc 284">
            <a:extLst>
              <a:ext uri="{FF2B5EF4-FFF2-40B4-BE49-F238E27FC236}">
                <a16:creationId xmlns:a16="http://schemas.microsoft.com/office/drawing/2014/main" id="{F4F37F84-7D2B-85EC-F758-A1B9C11A788A}"/>
              </a:ext>
            </a:extLst>
          </p:cNvPr>
          <p:cNvSpPr>
            <a:spLocks/>
          </p:cNvSpPr>
          <p:nvPr/>
        </p:nvSpPr>
        <p:spPr bwMode="auto">
          <a:xfrm flipH="1" flipV="1">
            <a:off x="4838701" y="5825595"/>
            <a:ext cx="436563" cy="433388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197" name="Line 285">
            <a:extLst>
              <a:ext uri="{FF2B5EF4-FFF2-40B4-BE49-F238E27FC236}">
                <a16:creationId xmlns:a16="http://schemas.microsoft.com/office/drawing/2014/main" id="{30EB720E-0B07-DCD5-B10E-44A5F397CE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4789" y="4344458"/>
            <a:ext cx="752475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98" name="Line 286">
            <a:extLst>
              <a:ext uri="{FF2B5EF4-FFF2-40B4-BE49-F238E27FC236}">
                <a16:creationId xmlns:a16="http://schemas.microsoft.com/office/drawing/2014/main" id="{38A54DC8-A732-0AC3-DA57-44AB8DD5C7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0188" y="6246284"/>
            <a:ext cx="1592262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199" name="Oval 287">
            <a:extLst>
              <a:ext uri="{FF2B5EF4-FFF2-40B4-BE49-F238E27FC236}">
                <a16:creationId xmlns:a16="http://schemas.microsoft.com/office/drawing/2014/main" id="{838FDAA0-F410-A815-25B0-C02494E33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4304770"/>
            <a:ext cx="88900" cy="95250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02" name="Line 290">
            <a:extLst>
              <a:ext uri="{FF2B5EF4-FFF2-40B4-BE49-F238E27FC236}">
                <a16:creationId xmlns:a16="http://schemas.microsoft.com/office/drawing/2014/main" id="{A4BAA0D4-742A-AB79-3DD5-C78D21A9CE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3769" y="4817534"/>
            <a:ext cx="0" cy="1017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03" name="Arc 291">
            <a:extLst>
              <a:ext uri="{FF2B5EF4-FFF2-40B4-BE49-F238E27FC236}">
                <a16:creationId xmlns:a16="http://schemas.microsoft.com/office/drawing/2014/main" id="{53710C14-3A03-11F0-CE86-5DDBEDA9682A}"/>
              </a:ext>
            </a:extLst>
          </p:cNvPr>
          <p:cNvSpPr>
            <a:spLocks/>
          </p:cNvSpPr>
          <p:nvPr/>
        </p:nvSpPr>
        <p:spPr bwMode="auto">
          <a:xfrm flipH="1">
            <a:off x="813769" y="4361920"/>
            <a:ext cx="436562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non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04" name="AutoShape 292">
            <a:extLst>
              <a:ext uri="{FF2B5EF4-FFF2-40B4-BE49-F238E27FC236}">
                <a16:creationId xmlns:a16="http://schemas.microsoft.com/office/drawing/2014/main" id="{AC7DCC25-1421-5E03-ED68-AE4EF9E06BD7}"/>
              </a:ext>
            </a:extLst>
          </p:cNvPr>
          <p:cNvSpPr>
            <a:spLocks noChangeArrowheads="1"/>
          </p:cNvSpPr>
          <p:nvPr/>
        </p:nvSpPr>
        <p:spPr bwMode="auto">
          <a:xfrm rot="18936921">
            <a:off x="9045260" y="4201584"/>
            <a:ext cx="1006475" cy="1196975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05" name="Rectangle 293">
            <a:extLst>
              <a:ext uri="{FF2B5EF4-FFF2-40B4-BE49-F238E27FC236}">
                <a16:creationId xmlns:a16="http://schemas.microsoft.com/office/drawing/2014/main" id="{8F4C98AB-0A91-D832-251A-91EC2B1D1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3259" y="4298420"/>
            <a:ext cx="596900" cy="133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7206" name="Group 294">
            <a:extLst>
              <a:ext uri="{FF2B5EF4-FFF2-40B4-BE49-F238E27FC236}">
                <a16:creationId xmlns:a16="http://schemas.microsoft.com/office/drawing/2014/main" id="{B10ACEFC-C6F4-F078-AB83-4C7487E24C92}"/>
              </a:ext>
            </a:extLst>
          </p:cNvPr>
          <p:cNvGrpSpPr>
            <a:grpSpLocks/>
          </p:cNvGrpSpPr>
          <p:nvPr/>
        </p:nvGrpSpPr>
        <p:grpSpPr bwMode="auto">
          <a:xfrm>
            <a:off x="10150159" y="3958695"/>
            <a:ext cx="401638" cy="812800"/>
            <a:chOff x="3696" y="482"/>
            <a:chExt cx="275" cy="544"/>
          </a:xfrm>
        </p:grpSpPr>
        <p:grpSp>
          <p:nvGrpSpPr>
            <p:cNvPr id="167207" name="Group 295">
              <a:extLst>
                <a:ext uri="{FF2B5EF4-FFF2-40B4-BE49-F238E27FC236}">
                  <a16:creationId xmlns:a16="http://schemas.microsoft.com/office/drawing/2014/main" id="{BD75F4E8-599B-A1EA-11F9-BECD86780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844"/>
              <a:ext cx="275" cy="182"/>
              <a:chOff x="3742" y="799"/>
              <a:chExt cx="275" cy="182"/>
            </a:xfrm>
          </p:grpSpPr>
          <p:sp>
            <p:nvSpPr>
              <p:cNvPr id="167208" name="Arc 296">
                <a:extLst>
                  <a:ext uri="{FF2B5EF4-FFF2-40B4-BE49-F238E27FC236}">
                    <a16:creationId xmlns:a16="http://schemas.microsoft.com/office/drawing/2014/main" id="{4397F263-33E0-8A22-0688-A4E99A9D00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209" name="Line 297">
                <a:extLst>
                  <a:ext uri="{FF2B5EF4-FFF2-40B4-BE49-F238E27FC236}">
                    <a16:creationId xmlns:a16="http://schemas.microsoft.com/office/drawing/2014/main" id="{043CCFB0-EEC5-BB51-5917-D738EFAB0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0" name="Line 298">
                <a:extLst>
                  <a:ext uri="{FF2B5EF4-FFF2-40B4-BE49-F238E27FC236}">
                    <a16:creationId xmlns:a16="http://schemas.microsoft.com/office/drawing/2014/main" id="{9DD40E8B-6600-D325-1911-CF267339B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211" name="Group 299">
                <a:extLst>
                  <a:ext uri="{FF2B5EF4-FFF2-40B4-BE49-F238E27FC236}">
                    <a16:creationId xmlns:a16="http://schemas.microsoft.com/office/drawing/2014/main" id="{B131810E-1548-C7EF-A899-E21ABAEA8D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7212" name="Arc 300">
                  <a:extLst>
                    <a:ext uri="{FF2B5EF4-FFF2-40B4-BE49-F238E27FC236}">
                      <a16:creationId xmlns:a16="http://schemas.microsoft.com/office/drawing/2014/main" id="{B05144AD-F165-7326-16D3-F8E146D01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213" name="Line 301">
                  <a:extLst>
                    <a:ext uri="{FF2B5EF4-FFF2-40B4-BE49-F238E27FC236}">
                      <a16:creationId xmlns:a16="http://schemas.microsoft.com/office/drawing/2014/main" id="{56E19418-428E-97DB-50E7-3C9FEF129D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14" name="Line 302">
                  <a:extLst>
                    <a:ext uri="{FF2B5EF4-FFF2-40B4-BE49-F238E27FC236}">
                      <a16:creationId xmlns:a16="http://schemas.microsoft.com/office/drawing/2014/main" id="{7D4160A8-D72A-9D55-B807-D99C4937C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7215" name="Group 303">
              <a:extLst>
                <a:ext uri="{FF2B5EF4-FFF2-40B4-BE49-F238E27FC236}">
                  <a16:creationId xmlns:a16="http://schemas.microsoft.com/office/drawing/2014/main" id="{E2A8A28C-47B9-7281-7648-1D9E164BBCC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96" y="482"/>
              <a:ext cx="275" cy="182"/>
              <a:chOff x="3742" y="799"/>
              <a:chExt cx="275" cy="182"/>
            </a:xfrm>
          </p:grpSpPr>
          <p:sp>
            <p:nvSpPr>
              <p:cNvPr id="167216" name="Arc 304">
                <a:extLst>
                  <a:ext uri="{FF2B5EF4-FFF2-40B4-BE49-F238E27FC236}">
                    <a16:creationId xmlns:a16="http://schemas.microsoft.com/office/drawing/2014/main" id="{48F0C2B7-B714-FC0F-B09F-5123333D159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787" y="890"/>
                <a:ext cx="94" cy="91"/>
              </a:xfrm>
              <a:custGeom>
                <a:avLst/>
                <a:gdLst>
                  <a:gd name="G0" fmla="+- 951 0 0"/>
                  <a:gd name="G1" fmla="+- 21600 0 0"/>
                  <a:gd name="G2" fmla="+- 21600 0 0"/>
                  <a:gd name="T0" fmla="*/ 0 w 22551"/>
                  <a:gd name="T1" fmla="*/ 21 h 21600"/>
                  <a:gd name="T2" fmla="*/ 22551 w 22551"/>
                  <a:gd name="T3" fmla="*/ 21600 h 21600"/>
                  <a:gd name="T4" fmla="*/ 951 w 2255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51" h="21600" fill="none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</a:path>
                  <a:path w="22551" h="21600" stroke="0" extrusionOk="0">
                    <a:moveTo>
                      <a:pt x="-1" y="20"/>
                    </a:moveTo>
                    <a:cubicBezTo>
                      <a:pt x="316" y="6"/>
                      <a:pt x="633" y="0"/>
                      <a:pt x="951" y="0"/>
                    </a:cubicBezTo>
                    <a:cubicBezTo>
                      <a:pt x="12880" y="0"/>
                      <a:pt x="22551" y="9670"/>
                      <a:pt x="22551" y="21600"/>
                    </a:cubicBezTo>
                    <a:lnTo>
                      <a:pt x="951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217" name="Line 305">
                <a:extLst>
                  <a:ext uri="{FF2B5EF4-FFF2-40B4-BE49-F238E27FC236}">
                    <a16:creationId xmlns:a16="http://schemas.microsoft.com/office/drawing/2014/main" id="{68CADFE7-7B05-23B5-DEE3-C898A8A06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7" y="799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8" name="Line 306">
                <a:extLst>
                  <a:ext uri="{FF2B5EF4-FFF2-40B4-BE49-F238E27FC236}">
                    <a16:creationId xmlns:a16="http://schemas.microsoft.com/office/drawing/2014/main" id="{00E7AEBC-5CA1-D748-896C-5D134DCF9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2" y="799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219" name="Group 307">
                <a:extLst>
                  <a:ext uri="{FF2B5EF4-FFF2-40B4-BE49-F238E27FC236}">
                    <a16:creationId xmlns:a16="http://schemas.microsoft.com/office/drawing/2014/main" id="{24353E01-C01D-4321-8B88-1D2E9843F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878" y="799"/>
                <a:ext cx="139" cy="182"/>
                <a:chOff x="3878" y="935"/>
                <a:chExt cx="139" cy="182"/>
              </a:xfrm>
            </p:grpSpPr>
            <p:sp>
              <p:nvSpPr>
                <p:cNvPr id="167220" name="Arc 308">
                  <a:extLst>
                    <a:ext uri="{FF2B5EF4-FFF2-40B4-BE49-F238E27FC236}">
                      <a16:creationId xmlns:a16="http://schemas.microsoft.com/office/drawing/2014/main" id="{293EA669-32CE-CD9A-5017-B9B8DAA79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923" y="1026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221" name="Line 309">
                  <a:extLst>
                    <a:ext uri="{FF2B5EF4-FFF2-40B4-BE49-F238E27FC236}">
                      <a16:creationId xmlns:a16="http://schemas.microsoft.com/office/drawing/2014/main" id="{72C6123E-22C3-2E43-8C6B-1A1B89307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23" y="935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22" name="Line 310">
                  <a:extLst>
                    <a:ext uri="{FF2B5EF4-FFF2-40B4-BE49-F238E27FC236}">
                      <a16:creationId xmlns:a16="http://schemas.microsoft.com/office/drawing/2014/main" id="{A7E3D912-0E15-7EEE-2E53-1DA2021566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78" y="93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7223" name="Line 311">
              <a:extLst>
                <a:ext uri="{FF2B5EF4-FFF2-40B4-BE49-F238E27FC236}">
                  <a16:creationId xmlns:a16="http://schemas.microsoft.com/office/drawing/2014/main" id="{663E4F09-08E7-C0FD-B9BA-18F419EA6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224" name="Line 312">
              <a:extLst>
                <a:ext uri="{FF2B5EF4-FFF2-40B4-BE49-F238E27FC236}">
                  <a16:creationId xmlns:a16="http://schemas.microsoft.com/office/drawing/2014/main" id="{34A056C1-2942-CF77-D793-2C6DBD5F6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8" y="663"/>
              <a:ext cx="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225" name="AutoShape 313">
            <a:extLst>
              <a:ext uri="{FF2B5EF4-FFF2-40B4-BE49-F238E27FC236}">
                <a16:creationId xmlns:a16="http://schemas.microsoft.com/office/drawing/2014/main" id="{7F3B67DD-9C17-E0CA-327F-4CAF6AC58E28}"/>
              </a:ext>
            </a:extLst>
          </p:cNvPr>
          <p:cNvSpPr>
            <a:spLocks noChangeArrowheads="1"/>
          </p:cNvSpPr>
          <p:nvPr/>
        </p:nvSpPr>
        <p:spPr bwMode="auto">
          <a:xfrm rot="2663079" flipH="1">
            <a:off x="10647048" y="4185709"/>
            <a:ext cx="1006475" cy="1195387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26" name="Rectangle 314">
            <a:extLst>
              <a:ext uri="{FF2B5EF4-FFF2-40B4-BE49-F238E27FC236}">
                <a16:creationId xmlns:a16="http://schemas.microsoft.com/office/drawing/2014/main" id="{4D2DF0F4-3ABF-CDCA-3F9C-40B3FFD3B7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548622" y="4280959"/>
            <a:ext cx="596900" cy="134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27" name="AutoShape 315">
            <a:extLst>
              <a:ext uri="{FF2B5EF4-FFF2-40B4-BE49-F238E27FC236}">
                <a16:creationId xmlns:a16="http://schemas.microsoft.com/office/drawing/2014/main" id="{0BCB207D-5243-EE6C-BBDD-CCBA769DA4D0}"/>
              </a:ext>
            </a:extLst>
          </p:cNvPr>
          <p:cNvSpPr>
            <a:spLocks noChangeArrowheads="1"/>
          </p:cNvSpPr>
          <p:nvPr/>
        </p:nvSpPr>
        <p:spPr bwMode="auto">
          <a:xfrm rot="2663079" flipV="1">
            <a:off x="9053198" y="5212820"/>
            <a:ext cx="1006475" cy="1195388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28" name="Rectangle 316">
            <a:extLst>
              <a:ext uri="{FF2B5EF4-FFF2-40B4-BE49-F238E27FC236}">
                <a16:creationId xmlns:a16="http://schemas.microsoft.com/office/drawing/2014/main" id="{3B66A718-3639-91A9-8C65-8EE2DB5F331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561198" y="6168495"/>
            <a:ext cx="1577975" cy="134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29" name="AutoShape 317">
            <a:extLst>
              <a:ext uri="{FF2B5EF4-FFF2-40B4-BE49-F238E27FC236}">
                <a16:creationId xmlns:a16="http://schemas.microsoft.com/office/drawing/2014/main" id="{B2432DFC-E327-3391-5B06-B998AB8CB350}"/>
              </a:ext>
            </a:extLst>
          </p:cNvPr>
          <p:cNvSpPr>
            <a:spLocks noChangeArrowheads="1"/>
          </p:cNvSpPr>
          <p:nvPr/>
        </p:nvSpPr>
        <p:spPr bwMode="auto">
          <a:xfrm rot="18936921" flipH="1" flipV="1">
            <a:off x="10639110" y="5190595"/>
            <a:ext cx="1006475" cy="1195388"/>
          </a:xfrm>
          <a:custGeom>
            <a:avLst/>
            <a:gdLst>
              <a:gd name="G0" fmla="+- 6574 0 0"/>
              <a:gd name="G1" fmla="+- -9118971 0 0"/>
              <a:gd name="G2" fmla="+- 0 0 -9118971"/>
              <a:gd name="T0" fmla="*/ 0 256 1"/>
              <a:gd name="T1" fmla="*/ 180 256 1"/>
              <a:gd name="G3" fmla="+- -9118971 T0 T1"/>
              <a:gd name="T2" fmla="*/ 0 256 1"/>
              <a:gd name="T3" fmla="*/ 90 256 1"/>
              <a:gd name="G4" fmla="+- -9118971 T2 T3"/>
              <a:gd name="G5" fmla="*/ G4 2 1"/>
              <a:gd name="T4" fmla="*/ 90 256 1"/>
              <a:gd name="T5" fmla="*/ 0 256 1"/>
              <a:gd name="G6" fmla="+- -9118971 T4 T5"/>
              <a:gd name="G7" fmla="*/ G6 2 1"/>
              <a:gd name="G8" fmla="abs -911897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574"/>
              <a:gd name="G18" fmla="*/ 6574 1 2"/>
              <a:gd name="G19" fmla="+- G18 5400 0"/>
              <a:gd name="G20" fmla="cos G19 -9118971"/>
              <a:gd name="G21" fmla="sin G19 -9118971"/>
              <a:gd name="G22" fmla="+- G20 10800 0"/>
              <a:gd name="G23" fmla="+- G21 10800 0"/>
              <a:gd name="G24" fmla="+- 10800 0 G20"/>
              <a:gd name="G25" fmla="+- 6574 10800 0"/>
              <a:gd name="G26" fmla="?: G9 G17 G25"/>
              <a:gd name="G27" fmla="?: G9 0 21600"/>
              <a:gd name="G28" fmla="cos 10800 -9118971"/>
              <a:gd name="G29" fmla="sin 10800 -9118971"/>
              <a:gd name="G30" fmla="sin 6574 -9118971"/>
              <a:gd name="G31" fmla="+- G28 10800 0"/>
              <a:gd name="G32" fmla="+- G29 10800 0"/>
              <a:gd name="G33" fmla="+- G30 10800 0"/>
              <a:gd name="G34" fmla="?: G4 0 G31"/>
              <a:gd name="G35" fmla="?: -9118971 G34 0"/>
              <a:gd name="G36" fmla="?: G6 G35 G31"/>
              <a:gd name="G37" fmla="+- 21600 0 G36"/>
              <a:gd name="G38" fmla="?: G4 0 G33"/>
              <a:gd name="G39" fmla="?: -911897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229 w 21600"/>
              <a:gd name="T15" fmla="*/ 5117 h 21600"/>
              <a:gd name="T16" fmla="*/ 10800 w 21600"/>
              <a:gd name="T17" fmla="*/ 4226 h 21600"/>
              <a:gd name="T18" fmla="*/ 17371 w 21600"/>
              <a:gd name="T19" fmla="*/ 511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827" y="6499"/>
                </a:moveTo>
                <a:cubicBezTo>
                  <a:pt x="7076" y="5055"/>
                  <a:pt x="8891" y="4226"/>
                  <a:pt x="10800" y="4226"/>
                </a:cubicBezTo>
                <a:cubicBezTo>
                  <a:pt x="12708" y="4226"/>
                  <a:pt x="14523" y="5055"/>
                  <a:pt x="15772" y="6499"/>
                </a:cubicBezTo>
                <a:lnTo>
                  <a:pt x="18968" y="3735"/>
                </a:lnTo>
                <a:cubicBezTo>
                  <a:pt x="16917" y="1363"/>
                  <a:pt x="13936" y="0"/>
                  <a:pt x="10799" y="0"/>
                </a:cubicBezTo>
                <a:cubicBezTo>
                  <a:pt x="7663" y="0"/>
                  <a:pt x="4682" y="1363"/>
                  <a:pt x="2631" y="3735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30" name="Rectangle 318">
            <a:extLst>
              <a:ext uri="{FF2B5EF4-FFF2-40B4-BE49-F238E27FC236}">
                <a16:creationId xmlns:a16="http://schemas.microsoft.com/office/drawing/2014/main" id="{E5F19FE9-05D9-2EE8-F7E3-F90F7BABAC4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8600760" y="5238221"/>
            <a:ext cx="1017587" cy="1317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31" name="Rectangle 319">
            <a:extLst>
              <a:ext uri="{FF2B5EF4-FFF2-40B4-BE49-F238E27FC236}">
                <a16:creationId xmlns:a16="http://schemas.microsoft.com/office/drawing/2014/main" id="{745507D0-FAFE-101E-FA92-5D05B1815DB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1075672" y="5220758"/>
            <a:ext cx="1017588" cy="131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32" name="Line 320">
            <a:extLst>
              <a:ext uri="{FF2B5EF4-FFF2-40B4-BE49-F238E27FC236}">
                <a16:creationId xmlns:a16="http://schemas.microsoft.com/office/drawing/2014/main" id="{8C96BBE4-A27F-6B71-9FED-F97C9D46ED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08898" y="4412720"/>
            <a:ext cx="263525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33" name="Text Box 321">
            <a:extLst>
              <a:ext uri="{FF2B5EF4-FFF2-40B4-BE49-F238E27FC236}">
                <a16:creationId xmlns:a16="http://schemas.microsoft.com/office/drawing/2014/main" id="{52687239-2330-9C52-D071-1007AF500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7784" y="4404783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V</a:t>
            </a:r>
          </a:p>
        </p:txBody>
      </p:sp>
      <p:sp>
        <p:nvSpPr>
          <p:cNvPr id="167234" name="Line 322">
            <a:extLst>
              <a:ext uri="{FF2B5EF4-FFF2-40B4-BE49-F238E27FC236}">
                <a16:creationId xmlns:a16="http://schemas.microsoft.com/office/drawing/2014/main" id="{69CD36B9-7F23-5D41-0F4F-7042085492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588434" y="4781020"/>
            <a:ext cx="0" cy="1023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35" name="Arc 323">
            <a:extLst>
              <a:ext uri="{FF2B5EF4-FFF2-40B4-BE49-F238E27FC236}">
                <a16:creationId xmlns:a16="http://schemas.microsoft.com/office/drawing/2014/main" id="{A34C0911-304B-59B0-F412-511A4D2451FD}"/>
              </a:ext>
            </a:extLst>
          </p:cNvPr>
          <p:cNvSpPr>
            <a:spLocks/>
          </p:cNvSpPr>
          <p:nvPr/>
        </p:nvSpPr>
        <p:spPr bwMode="auto">
          <a:xfrm>
            <a:off x="11151872" y="4334933"/>
            <a:ext cx="436562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36" name="Arc 324">
            <a:extLst>
              <a:ext uri="{FF2B5EF4-FFF2-40B4-BE49-F238E27FC236}">
                <a16:creationId xmlns:a16="http://schemas.microsoft.com/office/drawing/2014/main" id="{731C1F97-BFDB-9F04-F2B2-65B20C51FF16}"/>
              </a:ext>
            </a:extLst>
          </p:cNvPr>
          <p:cNvSpPr>
            <a:spLocks/>
          </p:cNvSpPr>
          <p:nvPr/>
        </p:nvSpPr>
        <p:spPr bwMode="auto">
          <a:xfrm flipV="1">
            <a:off x="11148697" y="5785908"/>
            <a:ext cx="438150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37" name="Arc 325">
            <a:extLst>
              <a:ext uri="{FF2B5EF4-FFF2-40B4-BE49-F238E27FC236}">
                <a16:creationId xmlns:a16="http://schemas.microsoft.com/office/drawing/2014/main" id="{8852E0A2-00BE-4CE0-51EC-7C73F70568EF}"/>
              </a:ext>
            </a:extLst>
          </p:cNvPr>
          <p:cNvSpPr>
            <a:spLocks/>
          </p:cNvSpPr>
          <p:nvPr/>
        </p:nvSpPr>
        <p:spPr bwMode="auto">
          <a:xfrm flipH="1" flipV="1">
            <a:off x="9105585" y="5819245"/>
            <a:ext cx="436563" cy="433388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38" name="Line 326">
            <a:extLst>
              <a:ext uri="{FF2B5EF4-FFF2-40B4-BE49-F238E27FC236}">
                <a16:creationId xmlns:a16="http://schemas.microsoft.com/office/drawing/2014/main" id="{6FA51275-843D-1B34-51BD-426FB2CF3E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51673" y="4338108"/>
            <a:ext cx="1590675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39" name="Line 327">
            <a:extLst>
              <a:ext uri="{FF2B5EF4-FFF2-40B4-BE49-F238E27FC236}">
                <a16:creationId xmlns:a16="http://schemas.microsoft.com/office/drawing/2014/main" id="{1E801F1F-0DC3-20B0-8232-94DB341F2E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77072" y="6239934"/>
            <a:ext cx="1592262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40" name="Oval 328">
            <a:extLst>
              <a:ext uri="{FF2B5EF4-FFF2-40B4-BE49-F238E27FC236}">
                <a16:creationId xmlns:a16="http://schemas.microsoft.com/office/drawing/2014/main" id="{FDA34F45-3C1D-C2F1-1F34-537657867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0584" y="4296833"/>
            <a:ext cx="88900" cy="95250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41" name="Line 329">
            <a:extLst>
              <a:ext uri="{FF2B5EF4-FFF2-40B4-BE49-F238E27FC236}">
                <a16:creationId xmlns:a16="http://schemas.microsoft.com/office/drawing/2014/main" id="{CF3A6FC7-5ABB-AD6F-EDAF-D1436F7E90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03997" y="4792134"/>
            <a:ext cx="0" cy="1017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242" name="Arc 330">
            <a:extLst>
              <a:ext uri="{FF2B5EF4-FFF2-40B4-BE49-F238E27FC236}">
                <a16:creationId xmlns:a16="http://schemas.microsoft.com/office/drawing/2014/main" id="{2D42EB35-135D-06E4-27DC-4DE2F134B0FA}"/>
              </a:ext>
            </a:extLst>
          </p:cNvPr>
          <p:cNvSpPr>
            <a:spLocks/>
          </p:cNvSpPr>
          <p:nvPr/>
        </p:nvSpPr>
        <p:spPr bwMode="auto">
          <a:xfrm flipH="1">
            <a:off x="9103997" y="4336520"/>
            <a:ext cx="436562" cy="457200"/>
          </a:xfrm>
          <a:custGeom>
            <a:avLst/>
            <a:gdLst>
              <a:gd name="G0" fmla="+- 688 0 0"/>
              <a:gd name="G1" fmla="+- 21600 0 0"/>
              <a:gd name="G2" fmla="+- 21600 0 0"/>
              <a:gd name="T0" fmla="*/ 0 w 22288"/>
              <a:gd name="T1" fmla="*/ 11 h 23017"/>
              <a:gd name="T2" fmla="*/ 22241 w 22288"/>
              <a:gd name="T3" fmla="*/ 23017 h 23017"/>
              <a:gd name="T4" fmla="*/ 688 w 22288"/>
              <a:gd name="T5" fmla="*/ 21600 h 2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88" h="23017" fill="none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</a:path>
              <a:path w="22288" h="23017" stroke="0" extrusionOk="0">
                <a:moveTo>
                  <a:pt x="-1" y="10"/>
                </a:moveTo>
                <a:cubicBezTo>
                  <a:pt x="229" y="3"/>
                  <a:pt x="458" y="0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cubicBezTo>
                  <a:pt x="22288" y="22072"/>
                  <a:pt x="22272" y="22545"/>
                  <a:pt x="22241" y="23017"/>
                </a:cubicBezTo>
                <a:lnTo>
                  <a:pt x="688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non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243" name="Line 331">
            <a:extLst>
              <a:ext uri="{FF2B5EF4-FFF2-40B4-BE49-F238E27FC236}">
                <a16:creationId xmlns:a16="http://schemas.microsoft.com/office/drawing/2014/main" id="{737D7DFC-2D95-9175-695A-24FAA2ED4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1" y="4342870"/>
            <a:ext cx="830263" cy="7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866AD7-5B4E-9C29-49AA-5CF226AFB009}"/>
              </a:ext>
            </a:extLst>
          </p:cNvPr>
          <p:cNvSpPr txBox="1"/>
          <p:nvPr/>
        </p:nvSpPr>
        <p:spPr>
          <a:xfrm>
            <a:off x="4262027" y="-39732"/>
            <a:ext cx="3896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SYNCHROTRONS</a:t>
            </a:r>
            <a:endParaRPr lang="it-IT" altLang="it-IT" sz="4000" b="1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57E731B5-7D14-9B61-EAFC-09242B1398DE}"/>
              </a:ext>
            </a:extLst>
          </p:cNvPr>
          <p:cNvCxnSpPr>
            <a:cxnSpLocks/>
          </p:cNvCxnSpPr>
          <p:nvPr/>
        </p:nvCxnSpPr>
        <p:spPr>
          <a:xfrm flipV="1">
            <a:off x="11406731" y="1820009"/>
            <a:ext cx="425449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932AF1-DD97-0FBF-BAA7-8D4908FBE146}"/>
              </a:ext>
            </a:extLst>
          </p:cNvPr>
          <p:cNvSpPr txBox="1"/>
          <p:nvPr/>
        </p:nvSpPr>
        <p:spPr>
          <a:xfrm>
            <a:off x="11142348" y="195443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</a:t>
            </a:r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D0842B-E8CE-AA57-8CE9-CDA0E07993F4}"/>
              </a:ext>
            </a:extLst>
          </p:cNvPr>
          <p:cNvSpPr txBox="1"/>
          <p:nvPr/>
        </p:nvSpPr>
        <p:spPr>
          <a:xfrm>
            <a:off x="10782842" y="2323764"/>
            <a:ext cx="96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</a:rPr>
              <a:t>bending</a:t>
            </a:r>
            <a:endParaRPr lang="en-US" sz="1400" b="0" i="0" u="none" strike="noStrike" baseline="0" dirty="0">
              <a:solidFill>
                <a:srgbClr val="009A9A"/>
              </a:solidFill>
            </a:endParaRP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</a:rPr>
              <a:t>radius</a:t>
            </a:r>
            <a:endParaRPr lang="en-US" sz="14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1F3CBE-C6C0-3FCF-4B90-70EF8FCB7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3" y="1135797"/>
            <a:ext cx="3530254" cy="21622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ED6E8D-E521-B95C-0655-15E5F0DD9F8C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2969CD5-C782-14DD-7C93-C02A40AA0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6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6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6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6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6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67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67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6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6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6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6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6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6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6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371 C -0.00039 -0.00856 -0.00052 -0.0206 2.91667E-6 -0.03102 C 0.00052 -0.04143 0.00104 -0.05116 0.00364 -0.05926 C 0.00625 -0.06736 0.01159 -0.07477 0.01562 -0.08032 C 0.01966 -0.08588 0.02239 -0.09004 0.02773 -0.09259 C 0.0332 -0.09514 0.04205 -0.0956 0.04804 -0.09629 C 0.05416 -0.09699 0.05898 -0.09676 0.06393 -0.09629 " pathEditMode="relative" rAng="0" ptsTypes="AAAAAAA">
                                      <p:cBhvr>
                                        <p:cTn id="147" dur="2000" fill="hold"/>
                                        <p:tgtEl>
                                          <p:spTgt spid="167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6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6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6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6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6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16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16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500"/>
                                        <p:tgtEl>
                                          <p:spTgt spid="16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6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6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16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6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6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6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16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16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6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6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6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16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16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6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6862 -0.0011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6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6" dur="500"/>
                                        <p:tgtEl>
                                          <p:spTgt spid="16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16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16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16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16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500"/>
                                        <p:tgtEl>
                                          <p:spTgt spid="16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16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16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0" dur="500"/>
                                        <p:tgtEl>
                                          <p:spTgt spid="16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500"/>
                                        <p:tgtEl>
                                          <p:spTgt spid="16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6" dur="500"/>
                                        <p:tgtEl>
                                          <p:spTgt spid="16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500"/>
                                        <p:tgtEl>
                                          <p:spTgt spid="16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16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500"/>
                                        <p:tgtEl>
                                          <p:spTgt spid="16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8" dur="500"/>
                                        <p:tgtEl>
                                          <p:spTgt spid="16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16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16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500"/>
                                        <p:tgtEl>
                                          <p:spTgt spid="16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0" dur="500"/>
                                        <p:tgtEl>
                                          <p:spTgt spid="16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500"/>
                                        <p:tgtEl>
                                          <p:spTgt spid="16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6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92 C 0.0332 -0.00902 0.04297 0.02547 0.04453 0.06158 C 0.04362 0.10811 0.04375 0.16158 0.04362 0.21065 C 0.0444 0.24329 0.02682 0.27848 0.00234 0.27963 L -0.12773 0.27963 C -0.14375 0.27963 -0.15989 0.24237 -0.16094 0.21274 C -0.16094 0.16204 -0.16133 0.11551 -0.16068 0.06459 C -0.16094 0.03889 -0.14336 0.00209 -0.13177 -4.81481E-6 " pathEditMode="relative" rAng="0" ptsTypes="AAAAAAAA">
                                      <p:cBhvr>
                                        <p:cTn id="292" dur="2000" fill="hold"/>
                                        <p:tgtEl>
                                          <p:spTgt spid="167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56" grpId="0"/>
      <p:bldP spid="167015" grpId="0"/>
      <p:bldP spid="167066" grpId="0"/>
      <p:bldP spid="167190" grpId="0"/>
      <p:bldP spid="167233" grpId="0"/>
      <p:bldP spid="167240" grpId="0" animBg="1"/>
      <p:bldP spid="167240" grpId="1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7" name="Text Box 7">
            <a:extLst>
              <a:ext uri="{FF2B5EF4-FFF2-40B4-BE49-F238E27FC236}">
                <a16:creationId xmlns:a16="http://schemas.microsoft.com/office/drawing/2014/main" id="{A98C27E6-4E17-AF20-842F-2E6F901D6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5" y="694187"/>
            <a:ext cx="68872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 indent="-3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60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83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06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1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750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32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9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1400" dirty="0">
                <a:latin typeface="+mn-lt"/>
              </a:rPr>
              <a:t>The </a:t>
            </a:r>
            <a:r>
              <a:rPr lang="en-US" sz="1400" b="1" dirty="0">
                <a:highlight>
                  <a:srgbClr val="FFFF00"/>
                </a:highlight>
                <a:latin typeface="+mn-lt"/>
              </a:rPr>
              <a:t>synchronous particle </a:t>
            </a:r>
            <a:r>
              <a:rPr lang="en-US" sz="1400" dirty="0">
                <a:latin typeface="+mn-lt"/>
              </a:rPr>
              <a:t>is the particle that undergoes the </a:t>
            </a:r>
            <a:r>
              <a:rPr lang="en-US" sz="1400" b="1" dirty="0">
                <a:latin typeface="+mn-lt"/>
              </a:rPr>
              <a:t>ideal acceleration process</a:t>
            </a:r>
            <a:r>
              <a:rPr lang="en-US" sz="1400" dirty="0">
                <a:latin typeface="+mn-lt"/>
              </a:rPr>
              <a:t>, gaining a </a:t>
            </a:r>
            <a:r>
              <a:rPr lang="en-US" sz="1400" b="1" dirty="0">
                <a:latin typeface="+mn-lt"/>
              </a:rPr>
              <a:t>constant</a:t>
            </a:r>
            <a:r>
              <a:rPr lang="en-US" sz="1400" dirty="0">
                <a:latin typeface="+mn-lt"/>
              </a:rPr>
              <a:t> amount of </a:t>
            </a:r>
            <a:r>
              <a:rPr lang="en-US" sz="1400" b="1" dirty="0">
                <a:latin typeface="+mn-lt"/>
              </a:rPr>
              <a:t>energy </a:t>
            </a:r>
            <a:r>
              <a:rPr lang="en-US" sz="1400" b="1" dirty="0">
                <a:latin typeface="+mn-lt"/>
                <a:sym typeface="Symbol" pitchFamily="18" charset="2"/>
              </a:rPr>
              <a:t></a:t>
            </a:r>
            <a:r>
              <a:rPr lang="en-US" sz="1400" b="1" dirty="0">
                <a:latin typeface="+mn-lt"/>
              </a:rPr>
              <a:t>E per turn </a:t>
            </a:r>
            <a:r>
              <a:rPr lang="en-US" sz="1400" dirty="0">
                <a:latin typeface="+mn-lt"/>
              </a:rPr>
              <a:t>remaining all the time on the design orbit. </a:t>
            </a:r>
          </a:p>
          <a:p>
            <a:pPr algn="just"/>
            <a:r>
              <a:rPr lang="en-US" sz="1400" dirty="0">
                <a:latin typeface="+mn-lt"/>
              </a:rPr>
              <a:t>To this purpose two conditions have to be satisfied turn by turn:</a:t>
            </a:r>
          </a:p>
        </p:txBody>
      </p:sp>
      <p:sp>
        <p:nvSpPr>
          <p:cNvPr id="209988" name="Text Box 68">
            <a:extLst>
              <a:ext uri="{FF2B5EF4-FFF2-40B4-BE49-F238E27FC236}">
                <a16:creationId xmlns:a16="http://schemas.microsoft.com/office/drawing/2014/main" id="{81123DBE-8EC7-360E-EF8A-B76903038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620" y="3750"/>
            <a:ext cx="10246145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cap="all" dirty="0"/>
              <a:t>Synchronous particle AND HARMONIC NUMBER</a:t>
            </a:r>
          </a:p>
        </p:txBody>
      </p:sp>
      <p:sp>
        <p:nvSpPr>
          <p:cNvPr id="210037" name="Line 117">
            <a:extLst>
              <a:ext uri="{FF2B5EF4-FFF2-40B4-BE49-F238E27FC236}">
                <a16:creationId xmlns:a16="http://schemas.microsoft.com/office/drawing/2014/main" id="{01AE5CCC-BC87-1431-B15F-2373425985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3999" y="1200019"/>
            <a:ext cx="5847" cy="9939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51" name="Oval 131">
            <a:extLst>
              <a:ext uri="{FF2B5EF4-FFF2-40B4-BE49-F238E27FC236}">
                <a16:creationId xmlns:a16="http://schemas.microsoft.com/office/drawing/2014/main" id="{93838D3E-052F-D574-335F-32F2EE84E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986" y="1676815"/>
            <a:ext cx="104063" cy="114920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052" name="Oval 132">
            <a:extLst>
              <a:ext uri="{FF2B5EF4-FFF2-40B4-BE49-F238E27FC236}">
                <a16:creationId xmlns:a16="http://schemas.microsoft.com/office/drawing/2014/main" id="{C8FE9DA2-661C-7A22-8D87-C16BFA7E4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6740" y="1680482"/>
            <a:ext cx="104063" cy="116142"/>
          </a:xfrm>
          <a:prstGeom prst="ellipse">
            <a:avLst/>
          </a:prstGeom>
          <a:solidFill>
            <a:srgbClr val="FF5F5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053" name="Text Box 133">
            <a:extLst>
              <a:ext uri="{FF2B5EF4-FFF2-40B4-BE49-F238E27FC236}">
                <a16:creationId xmlns:a16="http://schemas.microsoft.com/office/drawing/2014/main" id="{410A63D0-C858-E8AD-9E18-480D5EDA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6298" y="2246460"/>
            <a:ext cx="452434" cy="28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time</a:t>
            </a:r>
          </a:p>
        </p:txBody>
      </p:sp>
      <p:sp>
        <p:nvSpPr>
          <p:cNvPr id="210054" name="Text Box 134">
            <a:extLst>
              <a:ext uri="{FF2B5EF4-FFF2-40B4-BE49-F238E27FC236}">
                <a16:creationId xmlns:a16="http://schemas.microsoft.com/office/drawing/2014/main" id="{94AF0844-C48C-8A2B-84EE-83AFABE7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212" y="1013794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V</a:t>
            </a:r>
            <a:endParaRPr lang="en-US" altLang="it-IT" baseline="-25000" dirty="0"/>
          </a:p>
        </p:txBody>
      </p:sp>
      <p:sp>
        <p:nvSpPr>
          <p:cNvPr id="210055" name="Line 135">
            <a:extLst>
              <a:ext uri="{FF2B5EF4-FFF2-40B4-BE49-F238E27FC236}">
                <a16:creationId xmlns:a16="http://schemas.microsoft.com/office/drawing/2014/main" id="{49CE6A0F-9949-9939-0BC9-23080D9689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4433" y="1788066"/>
            <a:ext cx="5846" cy="4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56" name="Line 136">
            <a:extLst>
              <a:ext uri="{FF2B5EF4-FFF2-40B4-BE49-F238E27FC236}">
                <a16:creationId xmlns:a16="http://schemas.microsoft.com/office/drawing/2014/main" id="{381E64C7-E0AA-0CC6-AA78-A881D9499C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27017" y="1778286"/>
            <a:ext cx="5847" cy="4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57" name="Text Box 137">
            <a:extLst>
              <a:ext uri="{FF2B5EF4-FFF2-40B4-BE49-F238E27FC236}">
                <a16:creationId xmlns:a16="http://schemas.microsoft.com/office/drawing/2014/main" id="{ABA8653A-2311-BB31-A3C5-93F8E3F00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756" y="1013982"/>
            <a:ext cx="694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dirty="0"/>
              <a:t>turn n</a:t>
            </a:r>
          </a:p>
        </p:txBody>
      </p:sp>
      <p:sp>
        <p:nvSpPr>
          <p:cNvPr id="210058" name="Text Box 138">
            <a:extLst>
              <a:ext uri="{FF2B5EF4-FFF2-40B4-BE49-F238E27FC236}">
                <a16:creationId xmlns:a16="http://schemas.microsoft.com/office/drawing/2014/main" id="{1CB5EBB3-D822-0559-B46E-7613C8704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4890" y="965107"/>
            <a:ext cx="9012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 dirty="0"/>
              <a:t>turn n+1</a:t>
            </a:r>
          </a:p>
        </p:txBody>
      </p:sp>
      <p:sp>
        <p:nvSpPr>
          <p:cNvPr id="210059" name="Text Box 139">
            <a:extLst>
              <a:ext uri="{FF2B5EF4-FFF2-40B4-BE49-F238E27FC236}">
                <a16:creationId xmlns:a16="http://schemas.microsoft.com/office/drawing/2014/main" id="{5598BB55-8A55-0671-DB50-94323F917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061" y="2240410"/>
            <a:ext cx="250539" cy="28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r>
              <a:rPr lang="en-US" altLang="it-IT" baseline="-25000"/>
              <a:t>1</a:t>
            </a:r>
          </a:p>
        </p:txBody>
      </p:sp>
      <p:sp>
        <p:nvSpPr>
          <p:cNvPr id="210060" name="Text Box 140">
            <a:extLst>
              <a:ext uri="{FF2B5EF4-FFF2-40B4-BE49-F238E27FC236}">
                <a16:creationId xmlns:a16="http://schemas.microsoft.com/office/drawing/2014/main" id="{42AAE9D3-D376-B80F-9FEB-07716ADE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6339" y="2224517"/>
            <a:ext cx="250539" cy="28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t</a:t>
            </a:r>
            <a:r>
              <a:rPr lang="en-US" altLang="it-IT" baseline="-25000"/>
              <a:t>2</a:t>
            </a: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4410435B-A49D-09E0-D081-A9DB7D58A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865" y="2174205"/>
            <a:ext cx="12755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dipole bending radius (invariant during the whole acceleration process)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:a16="http://schemas.microsoft.com/office/drawing/2014/main" id="{096FAE2C-CB90-3671-D5F2-019AEFE0F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176" y="2414403"/>
            <a:ext cx="1265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dipole magnetic field at turn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ject 39">
                <a:extLst>
                  <a:ext uri="{FF2B5EF4-FFF2-40B4-BE49-F238E27FC236}">
                    <a16:creationId xmlns:a16="http://schemas.microsoft.com/office/drawing/2014/main" id="{55231B34-7996-6270-038F-E1E060A7257A}"/>
                  </a:ext>
                </a:extLst>
              </p:cNvPr>
              <p:cNvSpPr txBox="1"/>
              <p:nvPr/>
            </p:nvSpPr>
            <p:spPr bwMode="auto">
              <a:xfrm>
                <a:off x="4109073" y="1527374"/>
                <a:ext cx="1172053" cy="66168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Object 39">
                <a:extLst>
                  <a:ext uri="{FF2B5EF4-FFF2-40B4-BE49-F238E27FC236}">
                    <a16:creationId xmlns:a16="http://schemas.microsoft.com/office/drawing/2014/main" id="{55231B34-7996-6270-038F-E1E060A72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9073" y="1527374"/>
                <a:ext cx="1172053" cy="661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40">
            <a:extLst>
              <a:ext uri="{FF2B5EF4-FFF2-40B4-BE49-F238E27FC236}">
                <a16:creationId xmlns:a16="http://schemas.microsoft.com/office/drawing/2014/main" id="{7D93502A-7C4C-54D8-2BB4-D597ED897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4882" y="1987420"/>
            <a:ext cx="382555" cy="252989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9" name="Line 40">
            <a:extLst>
              <a:ext uri="{FF2B5EF4-FFF2-40B4-BE49-F238E27FC236}">
                <a16:creationId xmlns:a16="http://schemas.microsoft.com/office/drawing/2014/main" id="{86093765-17B2-4190-205F-E3E328BEBE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0580" y="2107128"/>
            <a:ext cx="137737" cy="307274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 b="1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7A1A5D7C-5F91-9848-F6A4-385DD4D3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923" y="1232933"/>
            <a:ext cx="12652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Momentum of the synchronous particle at turn n</a:t>
            </a:r>
          </a:p>
        </p:txBody>
      </p:sp>
      <p:sp>
        <p:nvSpPr>
          <p:cNvPr id="11" name="Line 40">
            <a:extLst>
              <a:ext uri="{FF2B5EF4-FFF2-40B4-BE49-F238E27FC236}">
                <a16:creationId xmlns:a16="http://schemas.microsoft.com/office/drawing/2014/main" id="{E0E491B3-49C1-CF28-1454-DB80A633A7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8317" y="1556099"/>
            <a:ext cx="427606" cy="124383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 type="arrow" w="med" len="med"/>
            <a:tailEnd type="none" w="med" len="med"/>
          </a:ln>
          <a:effectLst/>
        </p:spPr>
        <p:txBody>
          <a:bodyPr/>
          <a:lstStyle/>
          <a:p>
            <a:endParaRPr lang="en-US" b="1" dirty="0"/>
          </a:p>
        </p:txBody>
      </p:sp>
      <p:grpSp>
        <p:nvGrpSpPr>
          <p:cNvPr id="210007" name="Gruppo 210006">
            <a:extLst>
              <a:ext uri="{FF2B5EF4-FFF2-40B4-BE49-F238E27FC236}">
                <a16:creationId xmlns:a16="http://schemas.microsoft.com/office/drawing/2014/main" id="{AAD5EA17-4D7E-BE34-EDEC-0B83AC440789}"/>
              </a:ext>
            </a:extLst>
          </p:cNvPr>
          <p:cNvGrpSpPr/>
          <p:nvPr/>
        </p:nvGrpSpPr>
        <p:grpSpPr>
          <a:xfrm>
            <a:off x="8619129" y="4520649"/>
            <a:ext cx="3595767" cy="1650444"/>
            <a:chOff x="7531773" y="4348465"/>
            <a:chExt cx="4683124" cy="1990725"/>
          </a:xfrm>
        </p:grpSpPr>
        <p:grpSp>
          <p:nvGrpSpPr>
            <p:cNvPr id="51" name="Group 161">
              <a:extLst>
                <a:ext uri="{FF2B5EF4-FFF2-40B4-BE49-F238E27FC236}">
                  <a16:creationId xmlns:a16="http://schemas.microsoft.com/office/drawing/2014/main" id="{D1A8B965-1BCB-CBAE-205E-86BF45703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1773" y="4956477"/>
              <a:ext cx="1217613" cy="895350"/>
              <a:chOff x="2800" y="2975"/>
              <a:chExt cx="921" cy="564"/>
            </a:xfrm>
          </p:grpSpPr>
          <p:sp>
            <p:nvSpPr>
              <p:cNvPr id="52" name="Freeform 144">
                <a:extLst>
                  <a:ext uri="{FF2B5EF4-FFF2-40B4-BE49-F238E27FC236}">
                    <a16:creationId xmlns:a16="http://schemas.microsoft.com/office/drawing/2014/main" id="{EA27ADD1-CFD8-A583-FDF1-E7ED8CE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" y="2975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45">
                <a:extLst>
                  <a:ext uri="{FF2B5EF4-FFF2-40B4-BE49-F238E27FC236}">
                    <a16:creationId xmlns:a16="http://schemas.microsoft.com/office/drawing/2014/main" id="{80D4A13A-73BA-F74A-C402-FD80BD3D73F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107" y="3256"/>
                <a:ext cx="306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46">
                <a:extLst>
                  <a:ext uri="{FF2B5EF4-FFF2-40B4-BE49-F238E27FC236}">
                    <a16:creationId xmlns:a16="http://schemas.microsoft.com/office/drawing/2014/main" id="{A9A06485-D2AF-B533-58E1-71A771D33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2975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147">
              <a:extLst>
                <a:ext uri="{FF2B5EF4-FFF2-40B4-BE49-F238E27FC236}">
                  <a16:creationId xmlns:a16="http://schemas.microsoft.com/office/drawing/2014/main" id="{D2461D0B-7B08-AFAB-7EDA-644F86B88EA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8747797" y="4951714"/>
              <a:ext cx="1098550" cy="895350"/>
              <a:chOff x="4372" y="3140"/>
              <a:chExt cx="921" cy="564"/>
            </a:xfrm>
          </p:grpSpPr>
          <p:sp>
            <p:nvSpPr>
              <p:cNvPr id="56" name="Freeform 148">
                <a:extLst>
                  <a:ext uri="{FF2B5EF4-FFF2-40B4-BE49-F238E27FC236}">
                    <a16:creationId xmlns:a16="http://schemas.microsoft.com/office/drawing/2014/main" id="{0C84CB22-FFDD-E5DC-7B95-2527D58AF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49">
                <a:extLst>
                  <a:ext uri="{FF2B5EF4-FFF2-40B4-BE49-F238E27FC236}">
                    <a16:creationId xmlns:a16="http://schemas.microsoft.com/office/drawing/2014/main" id="{D1545A80-65A8-FF9C-6F37-CC193457511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9" y="3421"/>
                <a:ext cx="306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50">
                <a:extLst>
                  <a:ext uri="{FF2B5EF4-FFF2-40B4-BE49-F238E27FC236}">
                    <a16:creationId xmlns:a16="http://schemas.microsoft.com/office/drawing/2014/main" id="{09B650B8-8BCC-67A1-A0F4-303E96D93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51">
              <a:extLst>
                <a:ext uri="{FF2B5EF4-FFF2-40B4-BE49-F238E27FC236}">
                  <a16:creationId xmlns:a16="http://schemas.microsoft.com/office/drawing/2014/main" id="{D8CB0883-93D3-537C-5EF9-208AF67F2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6348" y="4953302"/>
              <a:ext cx="811213" cy="895350"/>
              <a:chOff x="4372" y="3140"/>
              <a:chExt cx="921" cy="564"/>
            </a:xfrm>
          </p:grpSpPr>
          <p:sp>
            <p:nvSpPr>
              <p:cNvPr id="60" name="Freeform 152">
                <a:extLst>
                  <a:ext uri="{FF2B5EF4-FFF2-40B4-BE49-F238E27FC236}">
                    <a16:creationId xmlns:a16="http://schemas.microsoft.com/office/drawing/2014/main" id="{17135AB7-6184-94E5-C20F-6D3C22C8C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53">
                <a:extLst>
                  <a:ext uri="{FF2B5EF4-FFF2-40B4-BE49-F238E27FC236}">
                    <a16:creationId xmlns:a16="http://schemas.microsoft.com/office/drawing/2014/main" id="{1FDACF9F-F5A6-6EB6-4C1D-714C81E5535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9" y="3421"/>
                <a:ext cx="306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54">
                <a:extLst>
                  <a:ext uri="{FF2B5EF4-FFF2-40B4-BE49-F238E27FC236}">
                    <a16:creationId xmlns:a16="http://schemas.microsoft.com/office/drawing/2014/main" id="{2CC0DF70-8F40-887B-AF76-CF64747B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Line 155">
              <a:extLst>
                <a:ext uri="{FF2B5EF4-FFF2-40B4-BE49-F238E27FC236}">
                  <a16:creationId xmlns:a16="http://schemas.microsoft.com/office/drawing/2014/main" id="{D4CD966F-2FF8-20FA-1AB0-06FA404028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4947" y="4348465"/>
              <a:ext cx="7938" cy="1033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0" name="Line 156">
              <a:extLst>
                <a:ext uri="{FF2B5EF4-FFF2-40B4-BE49-F238E27FC236}">
                  <a16:creationId xmlns:a16="http://schemas.microsoft.com/office/drawing/2014/main" id="{6DBD246B-A9FA-4ED9-B0F0-6455D591F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4947" y="5389864"/>
              <a:ext cx="4679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1" name="Oval 157">
              <a:extLst>
                <a:ext uri="{FF2B5EF4-FFF2-40B4-BE49-F238E27FC236}">
                  <a16:creationId xmlns:a16="http://schemas.microsoft.com/office/drawing/2014/main" id="{B46000DF-116C-82C4-8245-BEE0B9E50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6222" y="5029502"/>
              <a:ext cx="127000" cy="120650"/>
            </a:xfrm>
            <a:prstGeom prst="ellipse">
              <a:avLst/>
            </a:prstGeom>
            <a:solidFill>
              <a:srgbClr val="FF5F5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2" name="Text Box 159">
              <a:extLst>
                <a:ext uri="{FF2B5EF4-FFF2-40B4-BE49-F238E27FC236}">
                  <a16:creationId xmlns:a16="http://schemas.microsoft.com/office/drawing/2014/main" id="{97B9671D-24C6-B1E6-9118-2ECDAE856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7497" y="5629577"/>
              <a:ext cx="6142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time</a:t>
              </a:r>
            </a:p>
          </p:txBody>
        </p:sp>
        <p:grpSp>
          <p:nvGrpSpPr>
            <p:cNvPr id="209923" name="Group 162">
              <a:extLst>
                <a:ext uri="{FF2B5EF4-FFF2-40B4-BE49-F238E27FC236}">
                  <a16:creationId xmlns:a16="http://schemas.microsoft.com/office/drawing/2014/main" id="{AE59305E-31BB-77D2-58F2-51AE600258C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0655973" y="4950127"/>
              <a:ext cx="557213" cy="895350"/>
              <a:chOff x="4372" y="3140"/>
              <a:chExt cx="921" cy="564"/>
            </a:xfrm>
          </p:grpSpPr>
          <p:sp>
            <p:nvSpPr>
              <p:cNvPr id="209924" name="Freeform 163">
                <a:extLst>
                  <a:ext uri="{FF2B5EF4-FFF2-40B4-BE49-F238E27FC236}">
                    <a16:creationId xmlns:a16="http://schemas.microsoft.com/office/drawing/2014/main" id="{8FD19E09-D5EB-D614-CB17-318D5137B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25" name="Freeform 164">
                <a:extLst>
                  <a:ext uri="{FF2B5EF4-FFF2-40B4-BE49-F238E27FC236}">
                    <a16:creationId xmlns:a16="http://schemas.microsoft.com/office/drawing/2014/main" id="{73F56458-4AF8-D830-B9DA-8708D19328D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9" y="3421"/>
                <a:ext cx="306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26" name="Freeform 165">
                <a:extLst>
                  <a:ext uri="{FF2B5EF4-FFF2-40B4-BE49-F238E27FC236}">
                    <a16:creationId xmlns:a16="http://schemas.microsoft.com/office/drawing/2014/main" id="{5189AB52-C5E3-CD0E-A373-CCF5A6752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9928" name="Group 166">
              <a:extLst>
                <a:ext uri="{FF2B5EF4-FFF2-40B4-BE49-F238E27FC236}">
                  <a16:creationId xmlns:a16="http://schemas.microsoft.com/office/drawing/2014/main" id="{43FF5DA4-0C1B-232C-229D-112D74EE0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10011" y="4945364"/>
              <a:ext cx="473075" cy="895350"/>
              <a:chOff x="4372" y="3140"/>
              <a:chExt cx="921" cy="564"/>
            </a:xfrm>
          </p:grpSpPr>
          <p:sp>
            <p:nvSpPr>
              <p:cNvPr id="209929" name="Freeform 167">
                <a:extLst>
                  <a:ext uri="{FF2B5EF4-FFF2-40B4-BE49-F238E27FC236}">
                    <a16:creationId xmlns:a16="http://schemas.microsoft.com/office/drawing/2014/main" id="{C3DDB759-C3F9-6DBD-C7A2-E02ECECC8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30" name="Freeform 168">
                <a:extLst>
                  <a:ext uri="{FF2B5EF4-FFF2-40B4-BE49-F238E27FC236}">
                    <a16:creationId xmlns:a16="http://schemas.microsoft.com/office/drawing/2014/main" id="{00BFFA65-13B2-D6E1-CCAB-10C8BBB46EA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9" y="3421"/>
                <a:ext cx="306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31" name="Freeform 169">
                <a:extLst>
                  <a:ext uri="{FF2B5EF4-FFF2-40B4-BE49-F238E27FC236}">
                    <a16:creationId xmlns:a16="http://schemas.microsoft.com/office/drawing/2014/main" id="{B56A04F8-D2F7-E25E-E706-2AD2E439C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3140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932" name="Oval 170">
              <a:extLst>
                <a:ext uri="{FF2B5EF4-FFF2-40B4-BE49-F238E27FC236}">
                  <a16:creationId xmlns:a16="http://schemas.microsoft.com/office/drawing/2014/main" id="{8272473B-1086-2021-2C40-F1A40A39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1585" y="5077127"/>
              <a:ext cx="127000" cy="120650"/>
            </a:xfrm>
            <a:prstGeom prst="ellipse">
              <a:avLst/>
            </a:prstGeom>
            <a:solidFill>
              <a:srgbClr val="FF5F5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3" name="Oval 171">
              <a:extLst>
                <a:ext uri="{FF2B5EF4-FFF2-40B4-BE49-F238E27FC236}">
                  <a16:creationId xmlns:a16="http://schemas.microsoft.com/office/drawing/2014/main" id="{92981710-4E1C-7168-4855-3F0C1BD0C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085" y="5046964"/>
              <a:ext cx="127000" cy="120650"/>
            </a:xfrm>
            <a:prstGeom prst="ellipse">
              <a:avLst/>
            </a:prstGeom>
            <a:solidFill>
              <a:srgbClr val="FF5F5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AutoShape 172">
              <a:extLst>
                <a:ext uri="{FF2B5EF4-FFF2-40B4-BE49-F238E27FC236}">
                  <a16:creationId xmlns:a16="http://schemas.microsoft.com/office/drawing/2014/main" id="{10D8C5D1-27A7-3A83-08E5-BE5425236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3585" y="6101065"/>
              <a:ext cx="3302000" cy="238125"/>
            </a:xfrm>
            <a:prstGeom prst="rightArrow">
              <a:avLst>
                <a:gd name="adj1" fmla="val 49333"/>
                <a:gd name="adj2" fmla="val 154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5" name="Line 174">
              <a:extLst>
                <a:ext uri="{FF2B5EF4-FFF2-40B4-BE49-F238E27FC236}">
                  <a16:creationId xmlns:a16="http://schemas.microsoft.com/office/drawing/2014/main" id="{9BEABEE3-FCD0-F0CD-3283-BB29FBF17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92110" y="4804078"/>
              <a:ext cx="2208212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6" name="Text Box 175">
              <a:extLst>
                <a:ext uri="{FF2B5EF4-FFF2-40B4-BE49-F238E27FC236}">
                  <a16:creationId xmlns:a16="http://schemas.microsoft.com/office/drawing/2014/main" id="{74FE522E-3DAC-EFA1-AC24-2054DFD25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3962" y="4369835"/>
              <a:ext cx="5923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</a:t>
              </a:r>
              <a:r>
                <a:rPr lang="en-US" altLang="it-IT" baseline="-25000" dirty="0"/>
                <a:t>rev 1</a:t>
              </a:r>
            </a:p>
          </p:txBody>
        </p:sp>
        <p:sp>
          <p:nvSpPr>
            <p:cNvPr id="209937" name="Line 176">
              <a:extLst>
                <a:ext uri="{FF2B5EF4-FFF2-40B4-BE49-F238E27FC236}">
                  <a16:creationId xmlns:a16="http://schemas.microsoft.com/office/drawing/2014/main" id="{3148EF64-3175-FDBC-65E0-F49D190428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7148" y="4791378"/>
              <a:ext cx="1311275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8" name="Text Box 177">
              <a:extLst>
                <a:ext uri="{FF2B5EF4-FFF2-40B4-BE49-F238E27FC236}">
                  <a16:creationId xmlns:a16="http://schemas.microsoft.com/office/drawing/2014/main" id="{CACB6FFD-4A6E-322C-2EFF-6D9815500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1160" y="4352515"/>
              <a:ext cx="5923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</a:t>
              </a:r>
              <a:r>
                <a:rPr lang="en-US" altLang="it-IT" baseline="-25000" dirty="0"/>
                <a:t>rev 2</a:t>
              </a:r>
            </a:p>
          </p:txBody>
        </p:sp>
      </p:grpSp>
      <p:sp>
        <p:nvSpPr>
          <p:cNvPr id="209989" name="Text Box 7">
            <a:extLst>
              <a:ext uri="{FF2B5EF4-FFF2-40B4-BE49-F238E27FC236}">
                <a16:creationId xmlns:a16="http://schemas.microsoft.com/office/drawing/2014/main" id="{F533EE10-6D7D-595F-A827-0E4B6BB1A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9" y="1556099"/>
            <a:ext cx="31239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 indent="-3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60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83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06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1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750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32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9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b="1" dirty="0">
                <a:highlight>
                  <a:srgbClr val="FFFF00"/>
                </a:highlight>
                <a:latin typeface="+mn-lt"/>
              </a:rPr>
              <a:t>Condition on the magnetic field</a:t>
            </a:r>
            <a:r>
              <a:rPr lang="en-US" sz="1400" dirty="0">
                <a:highlight>
                  <a:srgbClr val="FFFF00"/>
                </a:highlight>
                <a:latin typeface="+mn-lt"/>
              </a:rPr>
              <a:t>: </a:t>
            </a:r>
            <a:r>
              <a:rPr lang="en-US" sz="1400" dirty="0">
                <a:latin typeface="+mn-lt"/>
              </a:rPr>
              <a:t>during the acceleration, the </a:t>
            </a:r>
            <a:r>
              <a:rPr lang="en-US" sz="1400" b="1" dirty="0">
                <a:latin typeface="+mn-lt"/>
              </a:rPr>
              <a:t>magnetic field has to increase </a:t>
            </a:r>
            <a:r>
              <a:rPr lang="en-US" sz="1400" dirty="0">
                <a:latin typeface="+mn-lt"/>
              </a:rPr>
              <a:t>in order to keep the radius constant (energy </a:t>
            </a:r>
            <a:r>
              <a:rPr lang="en-US" sz="1400" dirty="0" err="1">
                <a:latin typeface="+mn-lt"/>
              </a:rPr>
              <a:t>ramping</a:t>
            </a:r>
            <a:r>
              <a:rPr lang="en-US" sz="1400" dirty="0" err="1">
                <a:latin typeface="+mn-lt"/>
                <a:sym typeface="Symbol" panose="05050102010706020507" pitchFamily="18" charset="2"/>
              </a:rPr>
              <a:t>magnetic</a:t>
            </a:r>
            <a:r>
              <a:rPr lang="en-US" sz="1400" dirty="0">
                <a:latin typeface="+mn-lt"/>
                <a:sym typeface="Symbol" panose="05050102010706020507" pitchFamily="18" charset="2"/>
              </a:rPr>
              <a:t> field ramping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209990" name="Text Box 7">
            <a:extLst>
              <a:ext uri="{FF2B5EF4-FFF2-40B4-BE49-F238E27FC236}">
                <a16:creationId xmlns:a16="http://schemas.microsoft.com/office/drawing/2014/main" id="{AB6A04B1-1328-99C8-F865-8951A33C3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7" y="3150158"/>
            <a:ext cx="3108611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 indent="-3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937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60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383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606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17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750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32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894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1400" b="1" dirty="0">
                <a:highlight>
                  <a:srgbClr val="FFFF00"/>
                </a:highlight>
                <a:latin typeface="+mn-lt"/>
              </a:rPr>
              <a:t>Condition on the rf frequency</a:t>
            </a:r>
            <a:r>
              <a:rPr lang="en-US" sz="1400" dirty="0">
                <a:latin typeface="+mn-lt"/>
              </a:rPr>
              <a:t>:  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en-US" sz="1400" dirty="0">
              <a:latin typeface="+mn-lt"/>
            </a:endParaRPr>
          </a:p>
          <a:p>
            <a:pPr marL="268288" lvl="1" indent="-90488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To gain always the same amount of energy at each turn, the synchronous particle needs to arrive at the cavity after one turn with the </a:t>
            </a:r>
            <a:r>
              <a:rPr lang="en-US" sz="1400" b="1" dirty="0">
                <a:latin typeface="+mn-lt"/>
              </a:rPr>
              <a:t>same phase</a:t>
            </a:r>
            <a:r>
              <a:rPr lang="en-US" sz="1400" dirty="0">
                <a:latin typeface="+mn-lt"/>
              </a:rPr>
              <a:t>. </a:t>
            </a:r>
          </a:p>
          <a:p>
            <a:pPr marL="268288" lvl="1" indent="-90488" algn="just"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US" sz="1400" dirty="0">
                <a:latin typeface="+mn-lt"/>
              </a:rPr>
              <a:t>This implies that the </a:t>
            </a:r>
            <a:r>
              <a:rPr lang="en-US" sz="1400" b="1" dirty="0">
                <a:latin typeface="+mn-lt"/>
              </a:rPr>
              <a:t>rf frequency must be an integer multiple</a:t>
            </a:r>
            <a:r>
              <a:rPr lang="en-US" sz="1400" dirty="0">
                <a:latin typeface="+mn-lt"/>
              </a:rPr>
              <a:t> of the revolution frequency</a:t>
            </a:r>
          </a:p>
          <a:p>
            <a:pPr marL="268288" lvl="1" indent="-90488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Moreover, during acceleration, the particle velocity increases (and tends asymptotically to the speed of light), as a consequence </a:t>
            </a:r>
            <a:r>
              <a:rPr lang="en-US" sz="1400" b="1" dirty="0">
                <a:latin typeface="+mn-lt"/>
              </a:rPr>
              <a:t>the frequency </a:t>
            </a:r>
            <a:r>
              <a:rPr lang="en-US" sz="1400" dirty="0">
                <a:latin typeface="+mn-lt"/>
              </a:rPr>
              <a:t>of the RF system (</a:t>
            </a:r>
            <a:r>
              <a:rPr lang="en-US" sz="1400" dirty="0" err="1">
                <a:latin typeface="+mn-lt"/>
              </a:rPr>
              <a:t>f</a:t>
            </a:r>
            <a:r>
              <a:rPr lang="en-US" sz="1400" baseline="-25000" dirty="0" err="1">
                <a:latin typeface="+mn-lt"/>
              </a:rPr>
              <a:t>RF</a:t>
            </a:r>
            <a:r>
              <a:rPr lang="en-US" sz="1400" dirty="0">
                <a:latin typeface="+mn-lt"/>
              </a:rPr>
              <a:t>) </a:t>
            </a:r>
            <a:r>
              <a:rPr lang="en-US" sz="1400" b="1" dirty="0">
                <a:latin typeface="+mn-lt"/>
              </a:rPr>
              <a:t>must change to be synchronous with the beam motion</a:t>
            </a:r>
            <a:r>
              <a:rPr lang="en-US" sz="1400" dirty="0"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993" name="Object 45">
                <a:extLst>
                  <a:ext uri="{FF2B5EF4-FFF2-40B4-BE49-F238E27FC236}">
                    <a16:creationId xmlns:a16="http://schemas.microsoft.com/office/drawing/2014/main" id="{2EF5F386-6372-88FE-0915-5D2F3CE8F634}"/>
                  </a:ext>
                </a:extLst>
              </p:cNvPr>
              <p:cNvSpPr txBox="1"/>
              <p:nvPr/>
            </p:nvSpPr>
            <p:spPr bwMode="auto">
              <a:xfrm>
                <a:off x="3504001" y="4724907"/>
                <a:ext cx="1868413" cy="56519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993" name="Object 45">
                <a:extLst>
                  <a:ext uri="{FF2B5EF4-FFF2-40B4-BE49-F238E27FC236}">
                    <a16:creationId xmlns:a16="http://schemas.microsoft.com/office/drawing/2014/main" id="{2EF5F386-6372-88FE-0915-5D2F3CE8F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4001" y="4724907"/>
                <a:ext cx="1868413" cy="565195"/>
              </a:xfrm>
              <a:prstGeom prst="rect">
                <a:avLst/>
              </a:prstGeom>
              <a:blipFill>
                <a:blip r:embed="rId4"/>
                <a:stretch>
                  <a:fillRect l="-17320" t="-143011" r="-22549" b="-1946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996" name="Rectangle 57">
            <a:extLst>
              <a:ext uri="{FF2B5EF4-FFF2-40B4-BE49-F238E27FC236}">
                <a16:creationId xmlns:a16="http://schemas.microsoft.com/office/drawing/2014/main" id="{65D7AE1E-4099-E020-185B-29E049EFB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716" y="5577251"/>
            <a:ext cx="235626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harmonic number:</a:t>
            </a:r>
          </a:p>
          <a:p>
            <a:pPr algn="just"/>
            <a:r>
              <a:rPr lang="en-US" sz="1400" dirty="0"/>
              <a:t>corresponds to the number of stable synchronous particles that can be accelerated in the synchrotron</a:t>
            </a:r>
          </a:p>
        </p:txBody>
      </p:sp>
      <p:sp>
        <p:nvSpPr>
          <p:cNvPr id="209999" name="Line 174">
            <a:extLst>
              <a:ext uri="{FF2B5EF4-FFF2-40B4-BE49-F238E27FC236}">
                <a16:creationId xmlns:a16="http://schemas.microsoft.com/office/drawing/2014/main" id="{53AE406D-7DBD-48B5-3810-232EECC31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5280" y="1373487"/>
            <a:ext cx="3221738" cy="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00" name="Text Box 175">
            <a:extLst>
              <a:ext uri="{FF2B5EF4-FFF2-40B4-BE49-F238E27FC236}">
                <a16:creationId xmlns:a16="http://schemas.microsoft.com/office/drawing/2014/main" id="{AEB691F8-2018-6D51-ACE3-1D5B132A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2551" y="998837"/>
            <a:ext cx="4785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</a:t>
            </a:r>
            <a:r>
              <a:rPr lang="en-US" altLang="it-IT" baseline="-25000" dirty="0"/>
              <a:t>rev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25648E2-F52C-10F7-598E-FBEA9018B1F1}"/>
              </a:ext>
            </a:extLst>
          </p:cNvPr>
          <p:cNvGrpSpPr/>
          <p:nvPr/>
        </p:nvGrpSpPr>
        <p:grpSpPr>
          <a:xfrm>
            <a:off x="8014439" y="1519105"/>
            <a:ext cx="3836404" cy="1462138"/>
            <a:chOff x="8014439" y="1155204"/>
            <a:chExt cx="3836404" cy="1462138"/>
          </a:xfrm>
        </p:grpSpPr>
        <p:grpSp>
          <p:nvGrpSpPr>
            <p:cNvPr id="210038" name="Group 118">
              <a:extLst>
                <a:ext uri="{FF2B5EF4-FFF2-40B4-BE49-F238E27FC236}">
                  <a16:creationId xmlns:a16="http://schemas.microsoft.com/office/drawing/2014/main" id="{04031127-8E2B-FB5E-B81E-D3173D9F8D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4439" y="1155204"/>
              <a:ext cx="3836404" cy="1393708"/>
              <a:chOff x="2431" y="3372"/>
              <a:chExt cx="2940" cy="567"/>
            </a:xfrm>
          </p:grpSpPr>
          <p:sp>
            <p:nvSpPr>
              <p:cNvPr id="210039" name="Freeform 119">
                <a:extLst>
                  <a:ext uri="{FF2B5EF4-FFF2-40B4-BE49-F238E27FC236}">
                    <a16:creationId xmlns:a16="http://schemas.microsoft.com/office/drawing/2014/main" id="{55871EB2-D101-6BC9-B439-18805BDD6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375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40" name="Freeform 120">
                <a:extLst>
                  <a:ext uri="{FF2B5EF4-FFF2-40B4-BE49-F238E27FC236}">
                    <a16:creationId xmlns:a16="http://schemas.microsoft.com/office/drawing/2014/main" id="{0818D2CD-41E0-0086-E6E2-A55DEECADF0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738" y="3656"/>
                <a:ext cx="306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41" name="Freeform 121">
                <a:extLst>
                  <a:ext uri="{FF2B5EF4-FFF2-40B4-BE49-F238E27FC236}">
                    <a16:creationId xmlns:a16="http://schemas.microsoft.com/office/drawing/2014/main" id="{074019A3-EF65-575C-22AD-099D65C99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3375"/>
                <a:ext cx="307" cy="283"/>
              </a:xfrm>
              <a:custGeom>
                <a:avLst/>
                <a:gdLst>
                  <a:gd name="T0" fmla="*/ 0 w 896"/>
                  <a:gd name="T1" fmla="*/ 773 h 777"/>
                  <a:gd name="T2" fmla="*/ 452 w 896"/>
                  <a:gd name="T3" fmla="*/ 1 h 777"/>
                  <a:gd name="T4" fmla="*/ 896 w 896"/>
                  <a:gd name="T5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6" h="777">
                    <a:moveTo>
                      <a:pt x="0" y="773"/>
                    </a:moveTo>
                    <a:cubicBezTo>
                      <a:pt x="151" y="386"/>
                      <a:pt x="303" y="0"/>
                      <a:pt x="452" y="1"/>
                    </a:cubicBezTo>
                    <a:cubicBezTo>
                      <a:pt x="601" y="2"/>
                      <a:pt x="748" y="389"/>
                      <a:pt x="896" y="777"/>
                    </a:cubicBezTo>
                  </a:path>
                </a:pathLst>
              </a:cu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0042" name="Group 122">
                <a:extLst>
                  <a:ext uri="{FF2B5EF4-FFF2-40B4-BE49-F238E27FC236}">
                    <a16:creationId xmlns:a16="http://schemas.microsoft.com/office/drawing/2014/main" id="{7E9734EC-AAF5-BB5C-3E2D-8F96414667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352" y="3372"/>
                <a:ext cx="921" cy="564"/>
                <a:chOff x="4372" y="3140"/>
                <a:chExt cx="921" cy="564"/>
              </a:xfrm>
            </p:grpSpPr>
            <p:sp>
              <p:nvSpPr>
                <p:cNvPr id="210043" name="Freeform 123">
                  <a:extLst>
                    <a:ext uri="{FF2B5EF4-FFF2-40B4-BE49-F238E27FC236}">
                      <a16:creationId xmlns:a16="http://schemas.microsoft.com/office/drawing/2014/main" id="{C80E6B3F-DDF2-A9B5-252B-A4707374D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3140"/>
                  <a:ext cx="307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44" name="Freeform 124">
                  <a:extLst>
                    <a:ext uri="{FF2B5EF4-FFF2-40B4-BE49-F238E27FC236}">
                      <a16:creationId xmlns:a16="http://schemas.microsoft.com/office/drawing/2014/main" id="{00C7D6E3-6F7D-796B-C05E-6FA54275E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679" y="3421"/>
                  <a:ext cx="306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45" name="Freeform 125">
                  <a:extLst>
                    <a:ext uri="{FF2B5EF4-FFF2-40B4-BE49-F238E27FC236}">
                      <a16:creationId xmlns:a16="http://schemas.microsoft.com/office/drawing/2014/main" id="{1167109C-4C36-94C3-2E96-8DBE027E3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3140"/>
                  <a:ext cx="307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0046" name="Group 126">
                <a:extLst>
                  <a:ext uri="{FF2B5EF4-FFF2-40B4-BE49-F238E27FC236}">
                    <a16:creationId xmlns:a16="http://schemas.microsoft.com/office/drawing/2014/main" id="{8342EE7A-D4A4-235E-0031-99C9592743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4" y="3373"/>
                <a:ext cx="921" cy="564"/>
                <a:chOff x="4372" y="3140"/>
                <a:chExt cx="921" cy="564"/>
              </a:xfrm>
            </p:grpSpPr>
            <p:sp>
              <p:nvSpPr>
                <p:cNvPr id="210047" name="Freeform 127">
                  <a:extLst>
                    <a:ext uri="{FF2B5EF4-FFF2-40B4-BE49-F238E27FC236}">
                      <a16:creationId xmlns:a16="http://schemas.microsoft.com/office/drawing/2014/main" id="{DDE90BB0-2EF5-0507-7DF1-0BFECA622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2" y="3140"/>
                  <a:ext cx="307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48" name="Freeform 128">
                  <a:extLst>
                    <a:ext uri="{FF2B5EF4-FFF2-40B4-BE49-F238E27FC236}">
                      <a16:creationId xmlns:a16="http://schemas.microsoft.com/office/drawing/2014/main" id="{3BA7E54D-EEE2-CE1A-6835-8A3A65BD8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4679" y="3421"/>
                  <a:ext cx="306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49" name="Freeform 129">
                  <a:extLst>
                    <a:ext uri="{FF2B5EF4-FFF2-40B4-BE49-F238E27FC236}">
                      <a16:creationId xmlns:a16="http://schemas.microsoft.com/office/drawing/2014/main" id="{55D1BA5D-BCB7-7509-2D78-CCC6C59962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3140"/>
                  <a:ext cx="307" cy="283"/>
                </a:xfrm>
                <a:custGeom>
                  <a:avLst/>
                  <a:gdLst>
                    <a:gd name="T0" fmla="*/ 0 w 896"/>
                    <a:gd name="T1" fmla="*/ 773 h 777"/>
                    <a:gd name="T2" fmla="*/ 452 w 896"/>
                    <a:gd name="T3" fmla="*/ 1 h 777"/>
                    <a:gd name="T4" fmla="*/ 896 w 896"/>
                    <a:gd name="T5" fmla="*/ 777 h 7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96" h="777">
                      <a:moveTo>
                        <a:pt x="0" y="773"/>
                      </a:moveTo>
                      <a:cubicBezTo>
                        <a:pt x="151" y="386"/>
                        <a:pt x="303" y="0"/>
                        <a:pt x="452" y="1"/>
                      </a:cubicBezTo>
                      <a:cubicBezTo>
                        <a:pt x="601" y="2"/>
                        <a:pt x="748" y="389"/>
                        <a:pt x="896" y="777"/>
                      </a:cubicBezTo>
                    </a:path>
                  </a:pathLst>
                </a:cu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0050" name="Line 130">
                <a:extLst>
                  <a:ext uri="{FF2B5EF4-FFF2-40B4-BE49-F238E27FC236}">
                    <a16:creationId xmlns:a16="http://schemas.microsoft.com/office/drawing/2014/main" id="{72A923FF-6F4B-586B-21CA-D894A4FDA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5" y="3642"/>
                <a:ext cx="2926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001" name="Line 174">
              <a:extLst>
                <a:ext uri="{FF2B5EF4-FFF2-40B4-BE49-F238E27FC236}">
                  <a16:creationId xmlns:a16="http://schemas.microsoft.com/office/drawing/2014/main" id="{32C7B0F7-4095-7F06-B57C-E476237F0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19130" y="2609405"/>
              <a:ext cx="831851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02" name="Text Box 175">
              <a:extLst>
                <a:ext uri="{FF2B5EF4-FFF2-40B4-BE49-F238E27FC236}">
                  <a16:creationId xmlns:a16="http://schemas.microsoft.com/office/drawing/2014/main" id="{77DE64E8-4745-E351-5DE5-87BC0A1E1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5005" y="2240073"/>
              <a:ext cx="5923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it-IT" dirty="0"/>
                <a:t>T</a:t>
              </a:r>
              <a:r>
                <a:rPr lang="en-US" altLang="it-IT" baseline="-25000" dirty="0"/>
                <a:t>RF</a:t>
              </a:r>
            </a:p>
          </p:txBody>
        </p:sp>
      </p:grpSp>
      <p:cxnSp>
        <p:nvCxnSpPr>
          <p:cNvPr id="210004" name="Connettore diritto 210003">
            <a:extLst>
              <a:ext uri="{FF2B5EF4-FFF2-40B4-BE49-F238E27FC236}">
                <a16:creationId xmlns:a16="http://schemas.microsoft.com/office/drawing/2014/main" id="{006A6991-E20C-B13C-0A75-AB2729D48E1B}"/>
              </a:ext>
            </a:extLst>
          </p:cNvPr>
          <p:cNvCxnSpPr>
            <a:stCxn id="210039" idx="1"/>
          </p:cNvCxnSpPr>
          <p:nvPr/>
        </p:nvCxnSpPr>
        <p:spPr>
          <a:xfrm flipH="1" flipV="1">
            <a:off x="7549212" y="1519105"/>
            <a:ext cx="667317" cy="8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005" name="Line 174">
            <a:extLst>
              <a:ext uri="{FF2B5EF4-FFF2-40B4-BE49-F238E27FC236}">
                <a16:creationId xmlns:a16="http://schemas.microsoft.com/office/drawing/2014/main" id="{3C0023BD-DF9D-04C7-0661-0BF2B09213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33559" y="1519105"/>
            <a:ext cx="8546" cy="6784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006" name="Object 45">
                <a:extLst>
                  <a:ext uri="{FF2B5EF4-FFF2-40B4-BE49-F238E27FC236}">
                    <a16:creationId xmlns:a16="http://schemas.microsoft.com/office/drawing/2014/main" id="{368DC155-14EB-50C0-E59B-DA3EBD0E6930}"/>
                  </a:ext>
                </a:extLst>
              </p:cNvPr>
              <p:cNvSpPr txBox="1"/>
              <p:nvPr/>
            </p:nvSpPr>
            <p:spPr bwMode="auto">
              <a:xfrm>
                <a:off x="7193728" y="1669746"/>
                <a:ext cx="374929" cy="437382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𝑅𝐹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006" name="Object 45">
                <a:extLst>
                  <a:ext uri="{FF2B5EF4-FFF2-40B4-BE49-F238E27FC236}">
                    <a16:creationId xmlns:a16="http://schemas.microsoft.com/office/drawing/2014/main" id="{368DC155-14EB-50C0-E59B-DA3EBD0E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3728" y="1669746"/>
                <a:ext cx="374929" cy="437382"/>
              </a:xfrm>
              <a:prstGeom prst="rect">
                <a:avLst/>
              </a:prstGeom>
              <a:blipFill>
                <a:blip r:embed="rId5"/>
                <a:stretch>
                  <a:fillRect r="-193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008" name="Object 45">
                <a:extLst>
                  <a:ext uri="{FF2B5EF4-FFF2-40B4-BE49-F238E27FC236}">
                    <a16:creationId xmlns:a16="http://schemas.microsoft.com/office/drawing/2014/main" id="{0E88D64A-F013-AB21-45C5-6C099A620484}"/>
                  </a:ext>
                </a:extLst>
              </p:cNvPr>
              <p:cNvSpPr txBox="1"/>
              <p:nvPr/>
            </p:nvSpPr>
            <p:spPr bwMode="auto">
              <a:xfrm>
                <a:off x="3504000" y="3644687"/>
                <a:ext cx="3628388" cy="4265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it-IT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𝑅𝐹</m:t>
                        </m:r>
                      </m:sub>
                    </m:sSub>
                    <m:func>
                      <m:funcPr>
                        <m:ctrlP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0008" name="Object 45">
                <a:extLst>
                  <a:ext uri="{FF2B5EF4-FFF2-40B4-BE49-F238E27FC236}">
                    <a16:creationId xmlns:a16="http://schemas.microsoft.com/office/drawing/2014/main" id="{0E88D64A-F013-AB21-45C5-6C099A620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4000" y="3644687"/>
                <a:ext cx="3628388" cy="426559"/>
              </a:xfrm>
              <a:prstGeom prst="rect">
                <a:avLst/>
              </a:prstGeom>
              <a:blipFill>
                <a:blip r:embed="rId6"/>
                <a:stretch>
                  <a:fillRect t="-8571" b="-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010" name="Freccia a destra 210009">
            <a:extLst>
              <a:ext uri="{FF2B5EF4-FFF2-40B4-BE49-F238E27FC236}">
                <a16:creationId xmlns:a16="http://schemas.microsoft.com/office/drawing/2014/main" id="{6D54ABEC-E869-F384-B983-5C4ABE34A8EC}"/>
              </a:ext>
            </a:extLst>
          </p:cNvPr>
          <p:cNvSpPr/>
          <p:nvPr/>
        </p:nvSpPr>
        <p:spPr>
          <a:xfrm>
            <a:off x="3213716" y="3689575"/>
            <a:ext cx="267750" cy="434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34" name="Freccia a destra 210033">
            <a:extLst>
              <a:ext uri="{FF2B5EF4-FFF2-40B4-BE49-F238E27FC236}">
                <a16:creationId xmlns:a16="http://schemas.microsoft.com/office/drawing/2014/main" id="{8845141F-2049-CD53-FEA3-D92F494EAA1B}"/>
              </a:ext>
            </a:extLst>
          </p:cNvPr>
          <p:cNvSpPr/>
          <p:nvPr/>
        </p:nvSpPr>
        <p:spPr>
          <a:xfrm>
            <a:off x="3207911" y="4757312"/>
            <a:ext cx="267750" cy="434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898B778-8266-8878-F215-4661003D96C6}"/>
              </a:ext>
            </a:extLst>
          </p:cNvPr>
          <p:cNvCxnSpPr>
            <a:cxnSpLocks/>
            <a:stCxn id="209996" idx="0"/>
          </p:cNvCxnSpPr>
          <p:nvPr/>
        </p:nvCxnSpPr>
        <p:spPr>
          <a:xfrm flipV="1">
            <a:off x="4391849" y="5165068"/>
            <a:ext cx="0" cy="412183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977" name="Gruppo 209976">
            <a:extLst>
              <a:ext uri="{FF2B5EF4-FFF2-40B4-BE49-F238E27FC236}">
                <a16:creationId xmlns:a16="http://schemas.microsoft.com/office/drawing/2014/main" id="{62A2802B-783D-4134-5835-126832F0CF55}"/>
              </a:ext>
            </a:extLst>
          </p:cNvPr>
          <p:cNvGrpSpPr/>
          <p:nvPr/>
        </p:nvGrpSpPr>
        <p:grpSpPr>
          <a:xfrm>
            <a:off x="5689985" y="4074312"/>
            <a:ext cx="2609851" cy="2449513"/>
            <a:chOff x="5689985" y="4139629"/>
            <a:chExt cx="2609851" cy="2449513"/>
          </a:xfrm>
        </p:grpSpPr>
        <p:sp>
          <p:nvSpPr>
            <p:cNvPr id="8" name="AutoShape 77">
              <a:extLst>
                <a:ext uri="{FF2B5EF4-FFF2-40B4-BE49-F238E27FC236}">
                  <a16:creationId xmlns:a16="http://schemas.microsoft.com/office/drawing/2014/main" id="{76122E27-33A4-3915-438D-D60DCDEAA8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36921">
              <a:off x="5691573" y="4382517"/>
              <a:ext cx="1006475" cy="1196975"/>
            </a:xfrm>
            <a:custGeom>
              <a:avLst/>
              <a:gdLst>
                <a:gd name="G0" fmla="+- 6574 0 0"/>
                <a:gd name="G1" fmla="+- -9118971 0 0"/>
                <a:gd name="G2" fmla="+- 0 0 -9118971"/>
                <a:gd name="T0" fmla="*/ 0 256 1"/>
                <a:gd name="T1" fmla="*/ 180 256 1"/>
                <a:gd name="G3" fmla="+- -9118971 T0 T1"/>
                <a:gd name="T2" fmla="*/ 0 256 1"/>
                <a:gd name="T3" fmla="*/ 90 256 1"/>
                <a:gd name="G4" fmla="+- -9118971 T2 T3"/>
                <a:gd name="G5" fmla="*/ G4 2 1"/>
                <a:gd name="T4" fmla="*/ 90 256 1"/>
                <a:gd name="T5" fmla="*/ 0 256 1"/>
                <a:gd name="G6" fmla="+- -9118971 T4 T5"/>
                <a:gd name="G7" fmla="*/ G6 2 1"/>
                <a:gd name="G8" fmla="abs -911897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574"/>
                <a:gd name="G18" fmla="*/ 6574 1 2"/>
                <a:gd name="G19" fmla="+- G18 5400 0"/>
                <a:gd name="G20" fmla="cos G19 -9118971"/>
                <a:gd name="G21" fmla="sin G19 -9118971"/>
                <a:gd name="G22" fmla="+- G20 10800 0"/>
                <a:gd name="G23" fmla="+- G21 10800 0"/>
                <a:gd name="G24" fmla="+- 10800 0 G20"/>
                <a:gd name="G25" fmla="+- 6574 10800 0"/>
                <a:gd name="G26" fmla="?: G9 G17 G25"/>
                <a:gd name="G27" fmla="?: G9 0 21600"/>
                <a:gd name="G28" fmla="cos 10800 -9118971"/>
                <a:gd name="G29" fmla="sin 10800 -9118971"/>
                <a:gd name="G30" fmla="sin 6574 -9118971"/>
                <a:gd name="G31" fmla="+- G28 10800 0"/>
                <a:gd name="G32" fmla="+- G29 10800 0"/>
                <a:gd name="G33" fmla="+- G30 10800 0"/>
                <a:gd name="G34" fmla="?: G4 0 G31"/>
                <a:gd name="G35" fmla="?: -9118971 G34 0"/>
                <a:gd name="G36" fmla="?: G6 G35 G31"/>
                <a:gd name="G37" fmla="+- 21600 0 G36"/>
                <a:gd name="G38" fmla="?: G4 0 G33"/>
                <a:gd name="G39" fmla="?: -911897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229 w 21600"/>
                <a:gd name="T15" fmla="*/ 5117 h 21600"/>
                <a:gd name="T16" fmla="*/ 10800 w 21600"/>
                <a:gd name="T17" fmla="*/ 4226 h 21600"/>
                <a:gd name="T18" fmla="*/ 17371 w 21600"/>
                <a:gd name="T19" fmla="*/ 511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827" y="6499"/>
                  </a:moveTo>
                  <a:cubicBezTo>
                    <a:pt x="7076" y="5055"/>
                    <a:pt x="8891" y="4226"/>
                    <a:pt x="10800" y="4226"/>
                  </a:cubicBezTo>
                  <a:cubicBezTo>
                    <a:pt x="12708" y="4226"/>
                    <a:pt x="14523" y="5055"/>
                    <a:pt x="15772" y="6499"/>
                  </a:cubicBezTo>
                  <a:lnTo>
                    <a:pt x="18968" y="3735"/>
                  </a:lnTo>
                  <a:cubicBezTo>
                    <a:pt x="16917" y="1363"/>
                    <a:pt x="13936" y="0"/>
                    <a:pt x="10799" y="0"/>
                  </a:cubicBezTo>
                  <a:cubicBezTo>
                    <a:pt x="7663" y="0"/>
                    <a:pt x="4682" y="1363"/>
                    <a:pt x="2631" y="3735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9" name="Rectangle 78">
              <a:extLst>
                <a:ext uri="{FF2B5EF4-FFF2-40B4-BE49-F238E27FC236}">
                  <a16:creationId xmlns:a16="http://schemas.microsoft.com/office/drawing/2014/main" id="{93F9817F-A117-0862-5206-9B15B14A2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572" y="4479354"/>
              <a:ext cx="596900" cy="1333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9940" name="Group 79">
              <a:extLst>
                <a:ext uri="{FF2B5EF4-FFF2-40B4-BE49-F238E27FC236}">
                  <a16:creationId xmlns:a16="http://schemas.microsoft.com/office/drawing/2014/main" id="{8145EBBC-19EA-FDD1-ACFE-2D50287FD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6472" y="4139629"/>
              <a:ext cx="401638" cy="812800"/>
              <a:chOff x="3696" y="482"/>
              <a:chExt cx="275" cy="544"/>
            </a:xfrm>
          </p:grpSpPr>
          <p:grpSp>
            <p:nvGrpSpPr>
              <p:cNvPr id="209941" name="Group 80">
                <a:extLst>
                  <a:ext uri="{FF2B5EF4-FFF2-40B4-BE49-F238E27FC236}">
                    <a16:creationId xmlns:a16="http://schemas.microsoft.com/office/drawing/2014/main" id="{3A7389F8-1564-A540-19B7-9162AA2E9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844"/>
                <a:ext cx="275" cy="182"/>
                <a:chOff x="3742" y="799"/>
                <a:chExt cx="275" cy="182"/>
              </a:xfrm>
            </p:grpSpPr>
            <p:sp>
              <p:nvSpPr>
                <p:cNvPr id="209952" name="Arc 81">
                  <a:extLst>
                    <a:ext uri="{FF2B5EF4-FFF2-40B4-BE49-F238E27FC236}">
                      <a16:creationId xmlns:a16="http://schemas.microsoft.com/office/drawing/2014/main" id="{E76CE36F-4909-2788-A737-79487D28E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787" y="890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53" name="Line 82">
                  <a:extLst>
                    <a:ext uri="{FF2B5EF4-FFF2-40B4-BE49-F238E27FC236}">
                      <a16:creationId xmlns:a16="http://schemas.microsoft.com/office/drawing/2014/main" id="{640CA82F-09AA-3374-15CC-AB089BD01E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7" y="799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54" name="Line 83">
                  <a:extLst>
                    <a:ext uri="{FF2B5EF4-FFF2-40B4-BE49-F238E27FC236}">
                      <a16:creationId xmlns:a16="http://schemas.microsoft.com/office/drawing/2014/main" id="{48A27758-3889-55D7-B7CD-08853F0D6E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42" y="799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955" name="Group 84">
                  <a:extLst>
                    <a:ext uri="{FF2B5EF4-FFF2-40B4-BE49-F238E27FC236}">
                      <a16:creationId xmlns:a16="http://schemas.microsoft.com/office/drawing/2014/main" id="{D5613041-D1E1-3B27-4141-EAD830DA63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78" y="799"/>
                  <a:ext cx="139" cy="182"/>
                  <a:chOff x="3878" y="935"/>
                  <a:chExt cx="139" cy="182"/>
                </a:xfrm>
              </p:grpSpPr>
              <p:sp>
                <p:nvSpPr>
                  <p:cNvPr id="209956" name="Arc 85">
                    <a:extLst>
                      <a:ext uri="{FF2B5EF4-FFF2-40B4-BE49-F238E27FC236}">
                        <a16:creationId xmlns:a16="http://schemas.microsoft.com/office/drawing/2014/main" id="{1C3AAB3A-5E4F-AB4E-38B1-C2A60D03D5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923" y="1026"/>
                    <a:ext cx="94" cy="91"/>
                  </a:xfrm>
                  <a:custGeom>
                    <a:avLst/>
                    <a:gdLst>
                      <a:gd name="G0" fmla="+- 951 0 0"/>
                      <a:gd name="G1" fmla="+- 21600 0 0"/>
                      <a:gd name="G2" fmla="+- 21600 0 0"/>
                      <a:gd name="T0" fmla="*/ 0 w 22551"/>
                      <a:gd name="T1" fmla="*/ 21 h 21600"/>
                      <a:gd name="T2" fmla="*/ 22551 w 22551"/>
                      <a:gd name="T3" fmla="*/ 21600 h 21600"/>
                      <a:gd name="T4" fmla="*/ 951 w 2255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551" h="21600" fill="none" extrusionOk="0">
                        <a:moveTo>
                          <a:pt x="-1" y="20"/>
                        </a:moveTo>
                        <a:cubicBezTo>
                          <a:pt x="316" y="6"/>
                          <a:pt x="633" y="0"/>
                          <a:pt x="951" y="0"/>
                        </a:cubicBezTo>
                        <a:cubicBezTo>
                          <a:pt x="12880" y="0"/>
                          <a:pt x="22551" y="9670"/>
                          <a:pt x="22551" y="21600"/>
                        </a:cubicBezTo>
                      </a:path>
                      <a:path w="22551" h="21600" stroke="0" extrusionOk="0">
                        <a:moveTo>
                          <a:pt x="-1" y="20"/>
                        </a:moveTo>
                        <a:cubicBezTo>
                          <a:pt x="316" y="6"/>
                          <a:pt x="633" y="0"/>
                          <a:pt x="951" y="0"/>
                        </a:cubicBezTo>
                        <a:cubicBezTo>
                          <a:pt x="12880" y="0"/>
                          <a:pt x="22551" y="9670"/>
                          <a:pt x="22551" y="21600"/>
                        </a:cubicBezTo>
                        <a:lnTo>
                          <a:pt x="951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FF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957" name="Line 86">
                    <a:extLst>
                      <a:ext uri="{FF2B5EF4-FFF2-40B4-BE49-F238E27FC236}">
                        <a16:creationId xmlns:a16="http://schemas.microsoft.com/office/drawing/2014/main" id="{E4CCF012-41B0-13D4-F009-7D047C315B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93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58" name="Line 87">
                    <a:extLst>
                      <a:ext uri="{FF2B5EF4-FFF2-40B4-BE49-F238E27FC236}">
                        <a16:creationId xmlns:a16="http://schemas.microsoft.com/office/drawing/2014/main" id="{92CB06C3-B2BD-83A7-1E94-DF02DE5586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" y="935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9942" name="Group 88">
                <a:extLst>
                  <a:ext uri="{FF2B5EF4-FFF2-40B4-BE49-F238E27FC236}">
                    <a16:creationId xmlns:a16="http://schemas.microsoft.com/office/drawing/2014/main" id="{7066B777-9CDF-B347-7155-BAC605D80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96" y="482"/>
                <a:ext cx="275" cy="182"/>
                <a:chOff x="3742" y="799"/>
                <a:chExt cx="275" cy="182"/>
              </a:xfrm>
            </p:grpSpPr>
            <p:sp>
              <p:nvSpPr>
                <p:cNvPr id="209945" name="Arc 89">
                  <a:extLst>
                    <a:ext uri="{FF2B5EF4-FFF2-40B4-BE49-F238E27FC236}">
                      <a16:creationId xmlns:a16="http://schemas.microsoft.com/office/drawing/2014/main" id="{783C8C02-4F9C-F4EB-A614-42A58DBC4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3787" y="890"/>
                  <a:ext cx="94" cy="91"/>
                </a:xfrm>
                <a:custGeom>
                  <a:avLst/>
                  <a:gdLst>
                    <a:gd name="G0" fmla="+- 951 0 0"/>
                    <a:gd name="G1" fmla="+- 21600 0 0"/>
                    <a:gd name="G2" fmla="+- 21600 0 0"/>
                    <a:gd name="T0" fmla="*/ 0 w 22551"/>
                    <a:gd name="T1" fmla="*/ 21 h 21600"/>
                    <a:gd name="T2" fmla="*/ 22551 w 22551"/>
                    <a:gd name="T3" fmla="*/ 21600 h 21600"/>
                    <a:gd name="T4" fmla="*/ 951 w 2255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551" h="21600" fill="none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</a:path>
                    <a:path w="22551" h="21600" stroke="0" extrusionOk="0">
                      <a:moveTo>
                        <a:pt x="-1" y="20"/>
                      </a:moveTo>
                      <a:cubicBezTo>
                        <a:pt x="316" y="6"/>
                        <a:pt x="633" y="0"/>
                        <a:pt x="951" y="0"/>
                      </a:cubicBezTo>
                      <a:cubicBezTo>
                        <a:pt x="12880" y="0"/>
                        <a:pt x="22551" y="9670"/>
                        <a:pt x="22551" y="21600"/>
                      </a:cubicBezTo>
                      <a:lnTo>
                        <a:pt x="951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FF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946" name="Line 90">
                  <a:extLst>
                    <a:ext uri="{FF2B5EF4-FFF2-40B4-BE49-F238E27FC236}">
                      <a16:creationId xmlns:a16="http://schemas.microsoft.com/office/drawing/2014/main" id="{2512B037-C2B2-5A37-0C58-CBEEEF78D6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87" y="799"/>
                  <a:ext cx="0" cy="9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47" name="Line 91">
                  <a:extLst>
                    <a:ext uri="{FF2B5EF4-FFF2-40B4-BE49-F238E27FC236}">
                      <a16:creationId xmlns:a16="http://schemas.microsoft.com/office/drawing/2014/main" id="{760D24A9-BF85-A9C0-5101-0CF0B1829C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42" y="799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9948" name="Group 92">
                  <a:extLst>
                    <a:ext uri="{FF2B5EF4-FFF2-40B4-BE49-F238E27FC236}">
                      <a16:creationId xmlns:a16="http://schemas.microsoft.com/office/drawing/2014/main" id="{D1ABE329-3BB4-91A0-0D39-E698A07B6D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878" y="799"/>
                  <a:ext cx="139" cy="182"/>
                  <a:chOff x="3878" y="935"/>
                  <a:chExt cx="139" cy="182"/>
                </a:xfrm>
              </p:grpSpPr>
              <p:sp>
                <p:nvSpPr>
                  <p:cNvPr id="209949" name="Arc 93">
                    <a:extLst>
                      <a:ext uri="{FF2B5EF4-FFF2-40B4-BE49-F238E27FC236}">
                        <a16:creationId xmlns:a16="http://schemas.microsoft.com/office/drawing/2014/main" id="{520B1651-ABC3-CD2C-1843-90EF6F5700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3923" y="1026"/>
                    <a:ext cx="94" cy="91"/>
                  </a:xfrm>
                  <a:custGeom>
                    <a:avLst/>
                    <a:gdLst>
                      <a:gd name="G0" fmla="+- 951 0 0"/>
                      <a:gd name="G1" fmla="+- 21600 0 0"/>
                      <a:gd name="G2" fmla="+- 21600 0 0"/>
                      <a:gd name="T0" fmla="*/ 0 w 22551"/>
                      <a:gd name="T1" fmla="*/ 21 h 21600"/>
                      <a:gd name="T2" fmla="*/ 22551 w 22551"/>
                      <a:gd name="T3" fmla="*/ 21600 h 21600"/>
                      <a:gd name="T4" fmla="*/ 951 w 2255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2551" h="21600" fill="none" extrusionOk="0">
                        <a:moveTo>
                          <a:pt x="-1" y="20"/>
                        </a:moveTo>
                        <a:cubicBezTo>
                          <a:pt x="316" y="6"/>
                          <a:pt x="633" y="0"/>
                          <a:pt x="951" y="0"/>
                        </a:cubicBezTo>
                        <a:cubicBezTo>
                          <a:pt x="12880" y="0"/>
                          <a:pt x="22551" y="9670"/>
                          <a:pt x="22551" y="21600"/>
                        </a:cubicBezTo>
                      </a:path>
                      <a:path w="22551" h="21600" stroke="0" extrusionOk="0">
                        <a:moveTo>
                          <a:pt x="-1" y="20"/>
                        </a:moveTo>
                        <a:cubicBezTo>
                          <a:pt x="316" y="6"/>
                          <a:pt x="633" y="0"/>
                          <a:pt x="951" y="0"/>
                        </a:cubicBezTo>
                        <a:cubicBezTo>
                          <a:pt x="12880" y="0"/>
                          <a:pt x="22551" y="9670"/>
                          <a:pt x="22551" y="21600"/>
                        </a:cubicBezTo>
                        <a:lnTo>
                          <a:pt x="951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FF00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9950" name="Line 94">
                    <a:extLst>
                      <a:ext uri="{FF2B5EF4-FFF2-40B4-BE49-F238E27FC236}">
                        <a16:creationId xmlns:a16="http://schemas.microsoft.com/office/drawing/2014/main" id="{4096402E-537E-A643-5E3B-2D2152621E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935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951" name="Line 95">
                    <a:extLst>
                      <a:ext uri="{FF2B5EF4-FFF2-40B4-BE49-F238E27FC236}">
                        <a16:creationId xmlns:a16="http://schemas.microsoft.com/office/drawing/2014/main" id="{87727001-2118-F026-3352-33FA0D9406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" y="935"/>
                    <a:ext cx="45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9943" name="Line 96">
                <a:extLst>
                  <a:ext uri="{FF2B5EF4-FFF2-40B4-BE49-F238E27FC236}">
                    <a16:creationId xmlns:a16="http://schemas.microsoft.com/office/drawing/2014/main" id="{DCCF9970-F0C4-FB9E-290A-D7242D8F0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663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4" name="Line 97">
                <a:extLst>
                  <a:ext uri="{FF2B5EF4-FFF2-40B4-BE49-F238E27FC236}">
                    <a16:creationId xmlns:a16="http://schemas.microsoft.com/office/drawing/2014/main" id="{708BBD89-0A54-80B2-F586-FF713909E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8" y="663"/>
                <a:ext cx="0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959" name="AutoShape 98">
              <a:extLst>
                <a:ext uri="{FF2B5EF4-FFF2-40B4-BE49-F238E27FC236}">
                  <a16:creationId xmlns:a16="http://schemas.microsoft.com/office/drawing/2014/main" id="{16255EC0-58AF-1686-EF08-861D1B199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63079" flipH="1">
              <a:off x="7293361" y="4366641"/>
              <a:ext cx="1006475" cy="1195388"/>
            </a:xfrm>
            <a:custGeom>
              <a:avLst/>
              <a:gdLst>
                <a:gd name="G0" fmla="+- 6574 0 0"/>
                <a:gd name="G1" fmla="+- -9118971 0 0"/>
                <a:gd name="G2" fmla="+- 0 0 -9118971"/>
                <a:gd name="T0" fmla="*/ 0 256 1"/>
                <a:gd name="T1" fmla="*/ 180 256 1"/>
                <a:gd name="G3" fmla="+- -9118971 T0 T1"/>
                <a:gd name="T2" fmla="*/ 0 256 1"/>
                <a:gd name="T3" fmla="*/ 90 256 1"/>
                <a:gd name="G4" fmla="+- -9118971 T2 T3"/>
                <a:gd name="G5" fmla="*/ G4 2 1"/>
                <a:gd name="T4" fmla="*/ 90 256 1"/>
                <a:gd name="T5" fmla="*/ 0 256 1"/>
                <a:gd name="G6" fmla="+- -9118971 T4 T5"/>
                <a:gd name="G7" fmla="*/ G6 2 1"/>
                <a:gd name="G8" fmla="abs -911897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574"/>
                <a:gd name="G18" fmla="*/ 6574 1 2"/>
                <a:gd name="G19" fmla="+- G18 5400 0"/>
                <a:gd name="G20" fmla="cos G19 -9118971"/>
                <a:gd name="G21" fmla="sin G19 -9118971"/>
                <a:gd name="G22" fmla="+- G20 10800 0"/>
                <a:gd name="G23" fmla="+- G21 10800 0"/>
                <a:gd name="G24" fmla="+- 10800 0 G20"/>
                <a:gd name="G25" fmla="+- 6574 10800 0"/>
                <a:gd name="G26" fmla="?: G9 G17 G25"/>
                <a:gd name="G27" fmla="?: G9 0 21600"/>
                <a:gd name="G28" fmla="cos 10800 -9118971"/>
                <a:gd name="G29" fmla="sin 10800 -9118971"/>
                <a:gd name="G30" fmla="sin 6574 -9118971"/>
                <a:gd name="G31" fmla="+- G28 10800 0"/>
                <a:gd name="G32" fmla="+- G29 10800 0"/>
                <a:gd name="G33" fmla="+- G30 10800 0"/>
                <a:gd name="G34" fmla="?: G4 0 G31"/>
                <a:gd name="G35" fmla="?: -9118971 G34 0"/>
                <a:gd name="G36" fmla="?: G6 G35 G31"/>
                <a:gd name="G37" fmla="+- 21600 0 G36"/>
                <a:gd name="G38" fmla="?: G4 0 G33"/>
                <a:gd name="G39" fmla="?: -911897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229 w 21600"/>
                <a:gd name="T15" fmla="*/ 5117 h 21600"/>
                <a:gd name="T16" fmla="*/ 10800 w 21600"/>
                <a:gd name="T17" fmla="*/ 4226 h 21600"/>
                <a:gd name="T18" fmla="*/ 17371 w 21600"/>
                <a:gd name="T19" fmla="*/ 511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827" y="6499"/>
                  </a:moveTo>
                  <a:cubicBezTo>
                    <a:pt x="7076" y="5055"/>
                    <a:pt x="8891" y="4226"/>
                    <a:pt x="10800" y="4226"/>
                  </a:cubicBezTo>
                  <a:cubicBezTo>
                    <a:pt x="12708" y="4226"/>
                    <a:pt x="14523" y="5055"/>
                    <a:pt x="15772" y="6499"/>
                  </a:cubicBezTo>
                  <a:lnTo>
                    <a:pt x="18968" y="3735"/>
                  </a:lnTo>
                  <a:cubicBezTo>
                    <a:pt x="16917" y="1363"/>
                    <a:pt x="13936" y="0"/>
                    <a:pt x="10799" y="0"/>
                  </a:cubicBezTo>
                  <a:cubicBezTo>
                    <a:pt x="7663" y="0"/>
                    <a:pt x="4682" y="1363"/>
                    <a:pt x="2631" y="3735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0" name="Rectangle 99">
              <a:extLst>
                <a:ext uri="{FF2B5EF4-FFF2-40B4-BE49-F238E27FC236}">
                  <a16:creationId xmlns:a16="http://schemas.microsoft.com/office/drawing/2014/main" id="{2A0AFAA9-EA7B-0616-283A-2E7E03B802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194935" y="4461891"/>
              <a:ext cx="596900" cy="1349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1" name="AutoShape 100">
              <a:extLst>
                <a:ext uri="{FF2B5EF4-FFF2-40B4-BE49-F238E27FC236}">
                  <a16:creationId xmlns:a16="http://schemas.microsoft.com/office/drawing/2014/main" id="{80090297-3D00-D11D-4734-284DA27219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63079" flipV="1">
              <a:off x="5699511" y="5393755"/>
              <a:ext cx="1006475" cy="1195387"/>
            </a:xfrm>
            <a:custGeom>
              <a:avLst/>
              <a:gdLst>
                <a:gd name="G0" fmla="+- 6574 0 0"/>
                <a:gd name="G1" fmla="+- -9118971 0 0"/>
                <a:gd name="G2" fmla="+- 0 0 -9118971"/>
                <a:gd name="T0" fmla="*/ 0 256 1"/>
                <a:gd name="T1" fmla="*/ 180 256 1"/>
                <a:gd name="G3" fmla="+- -9118971 T0 T1"/>
                <a:gd name="T2" fmla="*/ 0 256 1"/>
                <a:gd name="T3" fmla="*/ 90 256 1"/>
                <a:gd name="G4" fmla="+- -9118971 T2 T3"/>
                <a:gd name="G5" fmla="*/ G4 2 1"/>
                <a:gd name="T4" fmla="*/ 90 256 1"/>
                <a:gd name="T5" fmla="*/ 0 256 1"/>
                <a:gd name="G6" fmla="+- -9118971 T4 T5"/>
                <a:gd name="G7" fmla="*/ G6 2 1"/>
                <a:gd name="G8" fmla="abs -911897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574"/>
                <a:gd name="G18" fmla="*/ 6574 1 2"/>
                <a:gd name="G19" fmla="+- G18 5400 0"/>
                <a:gd name="G20" fmla="cos G19 -9118971"/>
                <a:gd name="G21" fmla="sin G19 -9118971"/>
                <a:gd name="G22" fmla="+- G20 10800 0"/>
                <a:gd name="G23" fmla="+- G21 10800 0"/>
                <a:gd name="G24" fmla="+- 10800 0 G20"/>
                <a:gd name="G25" fmla="+- 6574 10800 0"/>
                <a:gd name="G26" fmla="?: G9 G17 G25"/>
                <a:gd name="G27" fmla="?: G9 0 21600"/>
                <a:gd name="G28" fmla="cos 10800 -9118971"/>
                <a:gd name="G29" fmla="sin 10800 -9118971"/>
                <a:gd name="G30" fmla="sin 6574 -9118971"/>
                <a:gd name="G31" fmla="+- G28 10800 0"/>
                <a:gd name="G32" fmla="+- G29 10800 0"/>
                <a:gd name="G33" fmla="+- G30 10800 0"/>
                <a:gd name="G34" fmla="?: G4 0 G31"/>
                <a:gd name="G35" fmla="?: -9118971 G34 0"/>
                <a:gd name="G36" fmla="?: G6 G35 G31"/>
                <a:gd name="G37" fmla="+- 21600 0 G36"/>
                <a:gd name="G38" fmla="?: G4 0 G33"/>
                <a:gd name="G39" fmla="?: -911897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229 w 21600"/>
                <a:gd name="T15" fmla="*/ 5117 h 21600"/>
                <a:gd name="T16" fmla="*/ 10800 w 21600"/>
                <a:gd name="T17" fmla="*/ 4226 h 21600"/>
                <a:gd name="T18" fmla="*/ 17371 w 21600"/>
                <a:gd name="T19" fmla="*/ 511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827" y="6499"/>
                  </a:moveTo>
                  <a:cubicBezTo>
                    <a:pt x="7076" y="5055"/>
                    <a:pt x="8891" y="4226"/>
                    <a:pt x="10800" y="4226"/>
                  </a:cubicBezTo>
                  <a:cubicBezTo>
                    <a:pt x="12708" y="4226"/>
                    <a:pt x="14523" y="5055"/>
                    <a:pt x="15772" y="6499"/>
                  </a:cubicBezTo>
                  <a:lnTo>
                    <a:pt x="18968" y="3735"/>
                  </a:lnTo>
                  <a:cubicBezTo>
                    <a:pt x="16917" y="1363"/>
                    <a:pt x="13936" y="0"/>
                    <a:pt x="10799" y="0"/>
                  </a:cubicBezTo>
                  <a:cubicBezTo>
                    <a:pt x="7663" y="0"/>
                    <a:pt x="4682" y="1363"/>
                    <a:pt x="2631" y="3735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2" name="Rectangle 101">
              <a:extLst>
                <a:ext uri="{FF2B5EF4-FFF2-40B4-BE49-F238E27FC236}">
                  <a16:creationId xmlns:a16="http://schemas.microsoft.com/office/drawing/2014/main" id="{43209B52-D6BD-6B3C-21DC-60CDF9DBF1C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207511" y="6349430"/>
              <a:ext cx="1577975" cy="1349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3" name="AutoShape 102">
              <a:extLst>
                <a:ext uri="{FF2B5EF4-FFF2-40B4-BE49-F238E27FC236}">
                  <a16:creationId xmlns:a16="http://schemas.microsoft.com/office/drawing/2014/main" id="{984119EB-62AF-94D2-0DBF-AA2FF03A1A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36921" flipH="1" flipV="1">
              <a:off x="7285423" y="5371530"/>
              <a:ext cx="1006475" cy="1195387"/>
            </a:xfrm>
            <a:custGeom>
              <a:avLst/>
              <a:gdLst>
                <a:gd name="G0" fmla="+- 6574 0 0"/>
                <a:gd name="G1" fmla="+- -9118971 0 0"/>
                <a:gd name="G2" fmla="+- 0 0 -9118971"/>
                <a:gd name="T0" fmla="*/ 0 256 1"/>
                <a:gd name="T1" fmla="*/ 180 256 1"/>
                <a:gd name="G3" fmla="+- -9118971 T0 T1"/>
                <a:gd name="T2" fmla="*/ 0 256 1"/>
                <a:gd name="T3" fmla="*/ 90 256 1"/>
                <a:gd name="G4" fmla="+- -9118971 T2 T3"/>
                <a:gd name="G5" fmla="*/ G4 2 1"/>
                <a:gd name="T4" fmla="*/ 90 256 1"/>
                <a:gd name="T5" fmla="*/ 0 256 1"/>
                <a:gd name="G6" fmla="+- -9118971 T4 T5"/>
                <a:gd name="G7" fmla="*/ G6 2 1"/>
                <a:gd name="G8" fmla="abs -911897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574"/>
                <a:gd name="G18" fmla="*/ 6574 1 2"/>
                <a:gd name="G19" fmla="+- G18 5400 0"/>
                <a:gd name="G20" fmla="cos G19 -9118971"/>
                <a:gd name="G21" fmla="sin G19 -9118971"/>
                <a:gd name="G22" fmla="+- G20 10800 0"/>
                <a:gd name="G23" fmla="+- G21 10800 0"/>
                <a:gd name="G24" fmla="+- 10800 0 G20"/>
                <a:gd name="G25" fmla="+- 6574 10800 0"/>
                <a:gd name="G26" fmla="?: G9 G17 G25"/>
                <a:gd name="G27" fmla="?: G9 0 21600"/>
                <a:gd name="G28" fmla="cos 10800 -9118971"/>
                <a:gd name="G29" fmla="sin 10800 -9118971"/>
                <a:gd name="G30" fmla="sin 6574 -9118971"/>
                <a:gd name="G31" fmla="+- G28 10800 0"/>
                <a:gd name="G32" fmla="+- G29 10800 0"/>
                <a:gd name="G33" fmla="+- G30 10800 0"/>
                <a:gd name="G34" fmla="?: G4 0 G31"/>
                <a:gd name="G35" fmla="?: -9118971 G34 0"/>
                <a:gd name="G36" fmla="?: G6 G35 G31"/>
                <a:gd name="G37" fmla="+- 21600 0 G36"/>
                <a:gd name="G38" fmla="?: G4 0 G33"/>
                <a:gd name="G39" fmla="?: -911897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229 w 21600"/>
                <a:gd name="T15" fmla="*/ 5117 h 21600"/>
                <a:gd name="T16" fmla="*/ 10800 w 21600"/>
                <a:gd name="T17" fmla="*/ 4226 h 21600"/>
                <a:gd name="T18" fmla="*/ 17371 w 21600"/>
                <a:gd name="T19" fmla="*/ 511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827" y="6499"/>
                  </a:moveTo>
                  <a:cubicBezTo>
                    <a:pt x="7076" y="5055"/>
                    <a:pt x="8891" y="4226"/>
                    <a:pt x="10800" y="4226"/>
                  </a:cubicBezTo>
                  <a:cubicBezTo>
                    <a:pt x="12708" y="4226"/>
                    <a:pt x="14523" y="5055"/>
                    <a:pt x="15772" y="6499"/>
                  </a:cubicBezTo>
                  <a:lnTo>
                    <a:pt x="18968" y="3735"/>
                  </a:lnTo>
                  <a:cubicBezTo>
                    <a:pt x="16917" y="1363"/>
                    <a:pt x="13936" y="0"/>
                    <a:pt x="10799" y="0"/>
                  </a:cubicBezTo>
                  <a:cubicBezTo>
                    <a:pt x="7663" y="0"/>
                    <a:pt x="4682" y="1363"/>
                    <a:pt x="2631" y="3735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4" name="Rectangle 103">
              <a:extLst>
                <a:ext uri="{FF2B5EF4-FFF2-40B4-BE49-F238E27FC236}">
                  <a16:creationId xmlns:a16="http://schemas.microsoft.com/office/drawing/2014/main" id="{3CBFA842-4B73-E885-401F-012AA89009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247072" y="5419154"/>
              <a:ext cx="1017588" cy="131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5" name="Rectangle 104">
              <a:extLst>
                <a:ext uri="{FF2B5EF4-FFF2-40B4-BE49-F238E27FC236}">
                  <a16:creationId xmlns:a16="http://schemas.microsoft.com/office/drawing/2014/main" id="{DFE57316-4C2D-8986-BC54-3C6376C647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7721986" y="5401692"/>
              <a:ext cx="1017587" cy="1317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6" name="Line 107">
              <a:extLst>
                <a:ext uri="{FF2B5EF4-FFF2-40B4-BE49-F238E27FC236}">
                  <a16:creationId xmlns:a16="http://schemas.microsoft.com/office/drawing/2014/main" id="{52AC10A9-4331-1245-9424-CAA743EA60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34747" y="4961955"/>
              <a:ext cx="0" cy="1023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67" name="Arc 108">
              <a:extLst>
                <a:ext uri="{FF2B5EF4-FFF2-40B4-BE49-F238E27FC236}">
                  <a16:creationId xmlns:a16="http://schemas.microsoft.com/office/drawing/2014/main" id="{7FF09045-39A4-1B50-9A52-15642155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85" y="4515866"/>
              <a:ext cx="436562" cy="457200"/>
            </a:xfrm>
            <a:custGeom>
              <a:avLst/>
              <a:gdLst>
                <a:gd name="G0" fmla="+- 688 0 0"/>
                <a:gd name="G1" fmla="+- 21600 0 0"/>
                <a:gd name="G2" fmla="+- 21600 0 0"/>
                <a:gd name="T0" fmla="*/ 0 w 22288"/>
                <a:gd name="T1" fmla="*/ 11 h 23017"/>
                <a:gd name="T2" fmla="*/ 22241 w 22288"/>
                <a:gd name="T3" fmla="*/ 23017 h 23017"/>
                <a:gd name="T4" fmla="*/ 688 w 22288"/>
                <a:gd name="T5" fmla="*/ 21600 h 2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88" h="23017" fill="none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</a:path>
                <a:path w="22288" h="23017" stroke="0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  <a:lnTo>
                    <a:pt x="688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8" name="Arc 109">
              <a:extLst>
                <a:ext uri="{FF2B5EF4-FFF2-40B4-BE49-F238E27FC236}">
                  <a16:creationId xmlns:a16="http://schemas.microsoft.com/office/drawing/2014/main" id="{FA006BBE-BD2D-0FEB-A57B-A8C6649265C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95010" y="5966841"/>
              <a:ext cx="438150" cy="457200"/>
            </a:xfrm>
            <a:custGeom>
              <a:avLst/>
              <a:gdLst>
                <a:gd name="G0" fmla="+- 688 0 0"/>
                <a:gd name="G1" fmla="+- 21600 0 0"/>
                <a:gd name="G2" fmla="+- 21600 0 0"/>
                <a:gd name="T0" fmla="*/ 0 w 22288"/>
                <a:gd name="T1" fmla="*/ 11 h 23017"/>
                <a:gd name="T2" fmla="*/ 22241 w 22288"/>
                <a:gd name="T3" fmla="*/ 23017 h 23017"/>
                <a:gd name="T4" fmla="*/ 688 w 22288"/>
                <a:gd name="T5" fmla="*/ 21600 h 2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88" h="23017" fill="none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</a:path>
                <a:path w="22288" h="23017" stroke="0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  <a:lnTo>
                    <a:pt x="688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69" name="Arc 110">
              <a:extLst>
                <a:ext uri="{FF2B5EF4-FFF2-40B4-BE49-F238E27FC236}">
                  <a16:creationId xmlns:a16="http://schemas.microsoft.com/office/drawing/2014/main" id="{B820BC2C-4A0D-7CDE-4E35-69C33373487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751898" y="6000180"/>
              <a:ext cx="436563" cy="433387"/>
            </a:xfrm>
            <a:custGeom>
              <a:avLst/>
              <a:gdLst>
                <a:gd name="G0" fmla="+- 688 0 0"/>
                <a:gd name="G1" fmla="+- 21600 0 0"/>
                <a:gd name="G2" fmla="+- 21600 0 0"/>
                <a:gd name="T0" fmla="*/ 0 w 22288"/>
                <a:gd name="T1" fmla="*/ 11 h 23017"/>
                <a:gd name="T2" fmla="*/ 22241 w 22288"/>
                <a:gd name="T3" fmla="*/ 23017 h 23017"/>
                <a:gd name="T4" fmla="*/ 688 w 22288"/>
                <a:gd name="T5" fmla="*/ 21600 h 2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88" h="23017" fill="none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</a:path>
                <a:path w="22288" h="23017" stroke="0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  <a:lnTo>
                    <a:pt x="688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70" name="Line 111">
              <a:extLst>
                <a:ext uri="{FF2B5EF4-FFF2-40B4-BE49-F238E27FC236}">
                  <a16:creationId xmlns:a16="http://schemas.microsoft.com/office/drawing/2014/main" id="{7DFE17A9-3DE6-266B-43A8-A5B6331D8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986" y="4519042"/>
              <a:ext cx="1590675" cy="4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1" name="Line 112">
              <a:extLst>
                <a:ext uri="{FF2B5EF4-FFF2-40B4-BE49-F238E27FC236}">
                  <a16:creationId xmlns:a16="http://schemas.microsoft.com/office/drawing/2014/main" id="{984B52A1-3BCF-6407-559A-269D1C089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3385" y="6420867"/>
              <a:ext cx="1592262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2" name="Oval 113">
              <a:extLst>
                <a:ext uri="{FF2B5EF4-FFF2-40B4-BE49-F238E27FC236}">
                  <a16:creationId xmlns:a16="http://schemas.microsoft.com/office/drawing/2014/main" id="{A25A0F50-2920-817A-9E78-1FCEB448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397" y="4479354"/>
              <a:ext cx="88900" cy="95250"/>
            </a:xfrm>
            <a:prstGeom prst="ellipse">
              <a:avLst/>
            </a:prstGeom>
            <a:solidFill>
              <a:srgbClr val="FF5F5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73" name="Line 114">
              <a:extLst>
                <a:ext uri="{FF2B5EF4-FFF2-40B4-BE49-F238E27FC236}">
                  <a16:creationId xmlns:a16="http://schemas.microsoft.com/office/drawing/2014/main" id="{BC58CF56-5926-7013-FD4E-C608B0D34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51898" y="4943158"/>
              <a:ext cx="0" cy="1017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74" name="Arc 115">
              <a:extLst>
                <a:ext uri="{FF2B5EF4-FFF2-40B4-BE49-F238E27FC236}">
                  <a16:creationId xmlns:a16="http://schemas.microsoft.com/office/drawing/2014/main" id="{6A4DA813-60E9-BBB2-5BCA-C7C653FD0F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50310" y="4517454"/>
              <a:ext cx="436562" cy="457200"/>
            </a:xfrm>
            <a:custGeom>
              <a:avLst/>
              <a:gdLst>
                <a:gd name="G0" fmla="+- 688 0 0"/>
                <a:gd name="G1" fmla="+- 21600 0 0"/>
                <a:gd name="G2" fmla="+- 21600 0 0"/>
                <a:gd name="T0" fmla="*/ 0 w 22288"/>
                <a:gd name="T1" fmla="*/ 11 h 23017"/>
                <a:gd name="T2" fmla="*/ 22241 w 22288"/>
                <a:gd name="T3" fmla="*/ 23017 h 23017"/>
                <a:gd name="T4" fmla="*/ 688 w 22288"/>
                <a:gd name="T5" fmla="*/ 21600 h 2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88" h="23017" fill="none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</a:path>
                <a:path w="22288" h="23017" stroke="0" extrusionOk="0">
                  <a:moveTo>
                    <a:pt x="-1" y="10"/>
                  </a:moveTo>
                  <a:cubicBezTo>
                    <a:pt x="229" y="3"/>
                    <a:pt x="458" y="0"/>
                    <a:pt x="688" y="0"/>
                  </a:cubicBezTo>
                  <a:cubicBezTo>
                    <a:pt x="12617" y="0"/>
                    <a:pt x="22288" y="9670"/>
                    <a:pt x="22288" y="21600"/>
                  </a:cubicBezTo>
                  <a:cubicBezTo>
                    <a:pt x="22288" y="22072"/>
                    <a:pt x="22272" y="22545"/>
                    <a:pt x="22241" y="23017"/>
                  </a:cubicBezTo>
                  <a:lnTo>
                    <a:pt x="688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 type="none" w="lg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75" name="Arc 116">
              <a:extLst>
                <a:ext uri="{FF2B5EF4-FFF2-40B4-BE49-F238E27FC236}">
                  <a16:creationId xmlns:a16="http://schemas.microsoft.com/office/drawing/2014/main" id="{76CDDFFD-E7A4-D85B-07B7-225E97B36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297" y="5041329"/>
              <a:ext cx="1104900" cy="106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9604 w 43200"/>
                <a:gd name="T3" fmla="*/ 3638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4384"/>
                    <a:pt x="3603" y="7645"/>
                    <a:pt x="9603" y="3637"/>
                  </a:cubicBezTo>
                </a:path>
                <a:path w="43200" h="43200" stroke="0" extrusionOk="0">
                  <a:moveTo>
                    <a:pt x="21600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14384"/>
                    <a:pt x="3603" y="7645"/>
                    <a:pt x="9603" y="3637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76" name="Text Box 117">
              <a:extLst>
                <a:ext uri="{FF2B5EF4-FFF2-40B4-BE49-F238E27FC236}">
                  <a16:creationId xmlns:a16="http://schemas.microsoft.com/office/drawing/2014/main" id="{90974972-6984-F251-7F2C-AE6AFAFFE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1222" y="5377879"/>
              <a:ext cx="47852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</a:t>
              </a:r>
              <a:r>
                <a:rPr lang="en-US" altLang="it-IT" baseline="-25000" dirty="0"/>
                <a:t>rev</a:t>
              </a:r>
            </a:p>
          </p:txBody>
        </p:sp>
      </p:grpSp>
      <p:sp>
        <p:nvSpPr>
          <p:cNvPr id="209978" name="CasellaDiTesto 209977">
            <a:extLst>
              <a:ext uri="{FF2B5EF4-FFF2-40B4-BE49-F238E27FC236}">
                <a16:creationId xmlns:a16="http://schemas.microsoft.com/office/drawing/2014/main" id="{91EC3217-B160-3604-C0A6-FE5723207F14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E955401-B81C-8704-6412-3EFC3074E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7" grpId="0"/>
      <p:bldP spid="209988" grpId="0" animBg="1"/>
      <p:bldP spid="210037" grpId="0" animBg="1"/>
      <p:bldP spid="210051" grpId="0" animBg="1"/>
      <p:bldP spid="210052" grpId="0" animBg="1"/>
      <p:bldP spid="210053" grpId="0"/>
      <p:bldP spid="210053" grpId="1"/>
      <p:bldP spid="210054" grpId="0"/>
      <p:bldP spid="210054" grpId="1"/>
      <p:bldP spid="210055" grpId="0" animBg="1"/>
      <p:bldP spid="210056" grpId="0" animBg="1"/>
      <p:bldP spid="210057" grpId="0"/>
      <p:bldP spid="210057" grpId="1"/>
      <p:bldP spid="210058" grpId="0"/>
      <p:bldP spid="210058" grpId="1"/>
      <p:bldP spid="210059" grpId="0"/>
      <p:bldP spid="210059" grpId="1"/>
      <p:bldP spid="210060" grpId="0"/>
      <p:bldP spid="210060" grpId="1"/>
      <p:bldP spid="2" grpId="0"/>
      <p:bldP spid="3" grpId="0"/>
      <p:bldP spid="4" grpId="0" animBg="1"/>
      <p:bldP spid="5" grpId="0" animBg="1"/>
      <p:bldP spid="9" grpId="0" animBg="1"/>
      <p:bldP spid="10" grpId="0"/>
      <p:bldP spid="11" grpId="0" animBg="1"/>
      <p:bldP spid="209922" grpId="0"/>
      <p:bldP spid="209936" grpId="0"/>
      <p:bldP spid="209938" grpId="0"/>
      <p:bldP spid="209989" grpId="0"/>
      <p:bldP spid="209989" grpId="1"/>
      <p:bldP spid="209990" grpId="0"/>
      <p:bldP spid="209990" grpId="1"/>
      <p:bldP spid="209993" grpId="0" animBg="1"/>
      <p:bldP spid="209996" grpId="0"/>
      <p:bldP spid="209999" grpId="0" animBg="1"/>
      <p:bldP spid="210000" grpId="0"/>
      <p:bldP spid="210000" grpId="1"/>
      <p:bldP spid="210002" grpId="0"/>
      <p:bldP spid="210005" grpId="0" animBg="1"/>
      <p:bldP spid="210006" grpId="0"/>
      <p:bldP spid="210008" grpId="0" animBg="1"/>
      <p:bldP spid="210010" grpId="0" animBg="1"/>
      <p:bldP spid="210034" grpId="0" animBg="1"/>
      <p:bldP spid="2099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D02D58C-AC46-27E6-C69D-C5C330D4E64A}"/>
              </a:ext>
            </a:extLst>
          </p:cNvPr>
          <p:cNvGrpSpPr/>
          <p:nvPr/>
        </p:nvGrpSpPr>
        <p:grpSpPr>
          <a:xfrm>
            <a:off x="48503" y="601720"/>
            <a:ext cx="3021343" cy="2179639"/>
            <a:chOff x="275776" y="600075"/>
            <a:chExt cx="4347574" cy="3030539"/>
          </a:xfrm>
        </p:grpSpPr>
        <p:sp>
          <p:nvSpPr>
            <p:cNvPr id="221213" name="Line 29">
              <a:extLst>
                <a:ext uri="{FF2B5EF4-FFF2-40B4-BE49-F238E27FC236}">
                  <a16:creationId xmlns:a16="http://schemas.microsoft.com/office/drawing/2014/main" id="{C9A531C7-B635-4A2E-5716-7B947903F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0283" y="960438"/>
              <a:ext cx="0" cy="2303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14" name="Line 30">
              <a:extLst>
                <a:ext uri="{FF2B5EF4-FFF2-40B4-BE49-F238E27FC236}">
                  <a16:creationId xmlns:a16="http://schemas.microsoft.com/office/drawing/2014/main" id="{E23E9FDD-A894-1B48-92BF-CC6BE7594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0284" y="3263900"/>
              <a:ext cx="3024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15" name="Text Box 31">
              <a:extLst>
                <a:ext uri="{FF2B5EF4-FFF2-40B4-BE49-F238E27FC236}">
                  <a16:creationId xmlns:a16="http://schemas.microsoft.com/office/drawing/2014/main" id="{E0D31368-B433-3863-E4B2-6F8D4965C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458" y="600075"/>
              <a:ext cx="82432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Energy</a:t>
              </a:r>
            </a:p>
          </p:txBody>
        </p:sp>
        <p:sp>
          <p:nvSpPr>
            <p:cNvPr id="221216" name="Text Box 32">
              <a:extLst>
                <a:ext uri="{FF2B5EF4-FFF2-40B4-BE49-F238E27FC236}">
                  <a16:creationId xmlns:a16="http://schemas.microsoft.com/office/drawing/2014/main" id="{CD7EAE28-05EE-362B-4118-06CDB2BEF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933" y="3257551"/>
              <a:ext cx="58541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turn</a:t>
              </a:r>
            </a:p>
          </p:txBody>
        </p:sp>
        <p:sp>
          <p:nvSpPr>
            <p:cNvPr id="221217" name="Line 33">
              <a:extLst>
                <a:ext uri="{FF2B5EF4-FFF2-40B4-BE49-F238E27FC236}">
                  <a16:creationId xmlns:a16="http://schemas.microsoft.com/office/drawing/2014/main" id="{B61AABF4-25BD-FF1C-6D7B-457C6C89C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0284" y="1031875"/>
              <a:ext cx="2663825" cy="187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18" name="Text Box 34">
              <a:extLst>
                <a:ext uri="{FF2B5EF4-FFF2-40B4-BE49-F238E27FC236}">
                  <a16:creationId xmlns:a16="http://schemas.microsoft.com/office/drawing/2014/main" id="{DD23AE48-7092-A815-1E7A-A37B54F6E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283" y="326390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1</a:t>
              </a:r>
            </a:p>
          </p:txBody>
        </p:sp>
        <p:sp>
          <p:nvSpPr>
            <p:cNvPr id="221219" name="Text Box 35">
              <a:extLst>
                <a:ext uri="{FF2B5EF4-FFF2-40B4-BE49-F238E27FC236}">
                  <a16:creationId xmlns:a16="http://schemas.microsoft.com/office/drawing/2014/main" id="{8659B747-47B3-9AFA-680F-75EDC4B34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3033" y="326390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2</a:t>
              </a:r>
            </a:p>
          </p:txBody>
        </p:sp>
        <p:sp>
          <p:nvSpPr>
            <p:cNvPr id="221220" name="Text Box 36">
              <a:extLst>
                <a:ext uri="{FF2B5EF4-FFF2-40B4-BE49-F238E27FC236}">
                  <a16:creationId xmlns:a16="http://schemas.microsoft.com/office/drawing/2014/main" id="{FD95B93F-22B6-B504-0D0A-8EBDB0D0D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5783" y="326390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3</a:t>
              </a:r>
            </a:p>
          </p:txBody>
        </p:sp>
        <p:sp>
          <p:nvSpPr>
            <p:cNvPr id="221221" name="Text Box 37">
              <a:extLst>
                <a:ext uri="{FF2B5EF4-FFF2-40B4-BE49-F238E27FC236}">
                  <a16:creationId xmlns:a16="http://schemas.microsoft.com/office/drawing/2014/main" id="{EE099616-447A-AD6E-EA67-6F3E079B7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533" y="325755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4</a:t>
              </a:r>
            </a:p>
          </p:txBody>
        </p:sp>
        <p:sp>
          <p:nvSpPr>
            <p:cNvPr id="221222" name="Text Box 38">
              <a:extLst>
                <a:ext uri="{FF2B5EF4-FFF2-40B4-BE49-F238E27FC236}">
                  <a16:creationId xmlns:a16="http://schemas.microsoft.com/office/drawing/2014/main" id="{7764405E-3D9A-2F4E-F36B-630476893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283" y="325755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5</a:t>
              </a:r>
            </a:p>
          </p:txBody>
        </p:sp>
        <p:sp>
          <p:nvSpPr>
            <p:cNvPr id="221223" name="Text Box 39">
              <a:extLst>
                <a:ext uri="{FF2B5EF4-FFF2-40B4-BE49-F238E27FC236}">
                  <a16:creationId xmlns:a16="http://schemas.microsoft.com/office/drawing/2014/main" id="{A3385E30-36E5-C62F-6D86-4A37661E9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4033" y="3251201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6</a:t>
              </a:r>
            </a:p>
          </p:txBody>
        </p:sp>
        <p:sp>
          <p:nvSpPr>
            <p:cNvPr id="221224" name="Line 40">
              <a:extLst>
                <a:ext uri="{FF2B5EF4-FFF2-40B4-BE49-F238E27FC236}">
                  <a16:creationId xmlns:a16="http://schemas.microsoft.com/office/drawing/2014/main" id="{B8B72373-B95F-7B19-D9BC-F290CDE507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3158" y="2760664"/>
              <a:ext cx="0" cy="50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25" name="Line 41">
              <a:extLst>
                <a:ext uri="{FF2B5EF4-FFF2-40B4-BE49-F238E27FC236}">
                  <a16:creationId xmlns:a16="http://schemas.microsoft.com/office/drawing/2014/main" id="{876598C9-B9B1-01E8-F599-98AB32854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3370" y="2471738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26" name="Line 42">
              <a:extLst>
                <a:ext uri="{FF2B5EF4-FFF2-40B4-BE49-F238E27FC236}">
                  <a16:creationId xmlns:a16="http://schemas.microsoft.com/office/drawing/2014/main" id="{F5CA8F8A-DFAB-0F88-EF5E-24E23C377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5170" y="2184400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27" name="Line 43">
              <a:extLst>
                <a:ext uri="{FF2B5EF4-FFF2-40B4-BE49-F238E27FC236}">
                  <a16:creationId xmlns:a16="http://schemas.microsoft.com/office/drawing/2014/main" id="{2CA436C7-849A-97BE-6860-856FF2D9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970" y="1897064"/>
              <a:ext cx="1588" cy="1366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28" name="Line 44">
              <a:extLst>
                <a:ext uri="{FF2B5EF4-FFF2-40B4-BE49-F238E27FC236}">
                  <a16:creationId xmlns:a16="http://schemas.microsoft.com/office/drawing/2014/main" id="{853AEA41-F5BE-C75C-EB1E-176D23275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359" y="1608138"/>
              <a:ext cx="1587" cy="1655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29" name="Line 45">
              <a:extLst>
                <a:ext uri="{FF2B5EF4-FFF2-40B4-BE49-F238E27FC236}">
                  <a16:creationId xmlns:a16="http://schemas.microsoft.com/office/drawing/2014/main" id="{3782004C-023F-9BE5-D801-C0FC5320A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3745" y="1320800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30" name="Oval 46">
              <a:extLst>
                <a:ext uri="{FF2B5EF4-FFF2-40B4-BE49-F238E27FC236}">
                  <a16:creationId xmlns:a16="http://schemas.microsoft.com/office/drawing/2014/main" id="{A5D144BF-E7FA-5469-DF04-1E4966F58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721" y="276066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1" name="Oval 47">
              <a:extLst>
                <a:ext uri="{FF2B5EF4-FFF2-40B4-BE49-F238E27FC236}">
                  <a16:creationId xmlns:a16="http://schemas.microsoft.com/office/drawing/2014/main" id="{158566D9-6390-D68A-AC0C-4AFD349E2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521" y="244316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2" name="Oval 48">
              <a:extLst>
                <a:ext uri="{FF2B5EF4-FFF2-40B4-BE49-F238E27FC236}">
                  <a16:creationId xmlns:a16="http://schemas.microsoft.com/office/drawing/2014/main" id="{16F98B3F-259E-0DAD-703C-BB4B9B21C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321" y="2125663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3" name="Oval 49">
              <a:extLst>
                <a:ext uri="{FF2B5EF4-FFF2-40B4-BE49-F238E27FC236}">
                  <a16:creationId xmlns:a16="http://schemas.microsoft.com/office/drawing/2014/main" id="{5F18BBD8-B283-51C8-95C5-351B51938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7121" y="1809751"/>
              <a:ext cx="144463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4" name="Oval 50">
              <a:extLst>
                <a:ext uri="{FF2B5EF4-FFF2-40B4-BE49-F238E27FC236}">
                  <a16:creationId xmlns:a16="http://schemas.microsoft.com/office/drawing/2014/main" id="{3574F12A-FEB5-7DC7-3CDC-4EC1F403B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508" y="1492251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5" name="Oval 51">
              <a:extLst>
                <a:ext uri="{FF2B5EF4-FFF2-40B4-BE49-F238E27FC236}">
                  <a16:creationId xmlns:a16="http://schemas.microsoft.com/office/drawing/2014/main" id="{96B96795-CEBF-A706-72C8-7F7D308F1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308" y="1176338"/>
              <a:ext cx="144462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6" name="Line 52">
              <a:extLst>
                <a:ext uri="{FF2B5EF4-FFF2-40B4-BE49-F238E27FC236}">
                  <a16:creationId xmlns:a16="http://schemas.microsoft.com/office/drawing/2014/main" id="{5059A9FF-783A-F161-1B31-76A2BD364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069" y="2476501"/>
              <a:ext cx="24541" cy="428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37" name="Text Box 53">
              <a:extLst>
                <a:ext uri="{FF2B5EF4-FFF2-40B4-BE49-F238E27FC236}">
                  <a16:creationId xmlns:a16="http://schemas.microsoft.com/office/drawing/2014/main" id="{4AE4A03A-8F87-479C-B35D-02028AB81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76" y="2391331"/>
              <a:ext cx="630176" cy="513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>
                  <a:sym typeface="Symbol" panose="05050102010706020507" pitchFamily="18" charset="2"/>
                </a:rPr>
                <a:t>E</a:t>
              </a:r>
              <a:endParaRPr lang="en-US" altLang="it-IT" baseline="-25000" dirty="0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866EA9DF-1BA2-E3A1-8405-4E3FA4D84362}"/>
              </a:ext>
            </a:extLst>
          </p:cNvPr>
          <p:cNvGrpSpPr/>
          <p:nvPr/>
        </p:nvGrpSpPr>
        <p:grpSpPr>
          <a:xfrm>
            <a:off x="2767165" y="565096"/>
            <a:ext cx="3327758" cy="2249881"/>
            <a:chOff x="6725797" y="453260"/>
            <a:chExt cx="4698203" cy="3320229"/>
          </a:xfrm>
        </p:grpSpPr>
        <p:sp>
          <p:nvSpPr>
            <p:cNvPr id="221238" name="Line 54">
              <a:extLst>
                <a:ext uri="{FF2B5EF4-FFF2-40B4-BE49-F238E27FC236}">
                  <a16:creationId xmlns:a16="http://schemas.microsoft.com/office/drawing/2014/main" id="{F587ECBE-F2A2-EA3B-BAFA-BAC66D72F2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0933" y="627063"/>
              <a:ext cx="0" cy="2779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39" name="Line 55">
              <a:extLst>
                <a:ext uri="{FF2B5EF4-FFF2-40B4-BE49-F238E27FC236}">
                  <a16:creationId xmlns:a16="http://schemas.microsoft.com/office/drawing/2014/main" id="{8244C2AC-04E2-60DD-8246-2565D6F02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0934" y="3406775"/>
              <a:ext cx="3024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40" name="Text Box 56">
              <a:extLst>
                <a:ext uri="{FF2B5EF4-FFF2-40B4-BE49-F238E27FC236}">
                  <a16:creationId xmlns:a16="http://schemas.microsoft.com/office/drawing/2014/main" id="{31FB88FA-56A1-E438-884B-DBBC38F8E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797" y="453260"/>
              <a:ext cx="96148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velocity </a:t>
              </a:r>
            </a:p>
          </p:txBody>
        </p:sp>
        <p:sp>
          <p:nvSpPr>
            <p:cNvPr id="221241" name="Text Box 57">
              <a:extLst>
                <a:ext uri="{FF2B5EF4-FFF2-40B4-BE49-F238E27FC236}">
                  <a16:creationId xmlns:a16="http://schemas.microsoft.com/office/drawing/2014/main" id="{87D47C96-5C48-5AAB-51D2-5D68E5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8583" y="3400426"/>
              <a:ext cx="58541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turn</a:t>
              </a:r>
            </a:p>
          </p:txBody>
        </p:sp>
        <p:sp>
          <p:nvSpPr>
            <p:cNvPr id="221243" name="Text Box 59">
              <a:extLst>
                <a:ext uri="{FF2B5EF4-FFF2-40B4-BE49-F238E27FC236}">
                  <a16:creationId xmlns:a16="http://schemas.microsoft.com/office/drawing/2014/main" id="{4529B11B-2357-0A46-4406-D15BB19BD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0933" y="34067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1</a:t>
              </a:r>
            </a:p>
          </p:txBody>
        </p:sp>
        <p:sp>
          <p:nvSpPr>
            <p:cNvPr id="221244" name="Text Box 60">
              <a:extLst>
                <a:ext uri="{FF2B5EF4-FFF2-40B4-BE49-F238E27FC236}">
                  <a16:creationId xmlns:a16="http://schemas.microsoft.com/office/drawing/2014/main" id="{A41A9995-7899-3569-D8A6-744AF8B67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3683" y="34067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2</a:t>
              </a:r>
            </a:p>
          </p:txBody>
        </p:sp>
        <p:sp>
          <p:nvSpPr>
            <p:cNvPr id="221245" name="Text Box 61">
              <a:extLst>
                <a:ext uri="{FF2B5EF4-FFF2-40B4-BE49-F238E27FC236}">
                  <a16:creationId xmlns:a16="http://schemas.microsoft.com/office/drawing/2014/main" id="{11EA5B3F-CED7-29D5-BBD7-76793A2FC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6433" y="34067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3</a:t>
              </a:r>
            </a:p>
          </p:txBody>
        </p:sp>
        <p:sp>
          <p:nvSpPr>
            <p:cNvPr id="221246" name="Text Box 62">
              <a:extLst>
                <a:ext uri="{FF2B5EF4-FFF2-40B4-BE49-F238E27FC236}">
                  <a16:creationId xmlns:a16="http://schemas.microsoft.com/office/drawing/2014/main" id="{AE2AD16F-52A1-2E80-D61E-DCC06ECFF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9183" y="340042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4</a:t>
              </a:r>
            </a:p>
          </p:txBody>
        </p:sp>
        <p:sp>
          <p:nvSpPr>
            <p:cNvPr id="221247" name="Text Box 63">
              <a:extLst>
                <a:ext uri="{FF2B5EF4-FFF2-40B4-BE49-F238E27FC236}">
                  <a16:creationId xmlns:a16="http://schemas.microsoft.com/office/drawing/2014/main" id="{B789786B-6BB7-8945-82BD-687A048B4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1933" y="340042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5</a:t>
              </a:r>
            </a:p>
          </p:txBody>
        </p:sp>
        <p:sp>
          <p:nvSpPr>
            <p:cNvPr id="221248" name="Text Box 64">
              <a:extLst>
                <a:ext uri="{FF2B5EF4-FFF2-40B4-BE49-F238E27FC236}">
                  <a16:creationId xmlns:a16="http://schemas.microsoft.com/office/drawing/2014/main" id="{263FE485-CA19-1CA6-5187-83CA8F782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4683" y="33940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6</a:t>
              </a:r>
            </a:p>
          </p:txBody>
        </p:sp>
        <p:sp>
          <p:nvSpPr>
            <p:cNvPr id="221289" name="Line 105">
              <a:extLst>
                <a:ext uri="{FF2B5EF4-FFF2-40B4-BE49-F238E27FC236}">
                  <a16:creationId xmlns:a16="http://schemas.microsoft.com/office/drawing/2014/main" id="{314FE149-696B-12C5-9256-4B6388889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7758" y="1009650"/>
              <a:ext cx="3302000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90" name="Text Box 106">
              <a:extLst>
                <a:ext uri="{FF2B5EF4-FFF2-40B4-BE49-F238E27FC236}">
                  <a16:creationId xmlns:a16="http://schemas.microsoft.com/office/drawing/2014/main" id="{0135945B-5DAE-85F6-EC4B-BF4926511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33895" y="453260"/>
              <a:ext cx="28245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c</a:t>
              </a:r>
            </a:p>
          </p:txBody>
        </p:sp>
        <p:grpSp>
          <p:nvGrpSpPr>
            <p:cNvPr id="221292" name="Group 108">
              <a:extLst>
                <a:ext uri="{FF2B5EF4-FFF2-40B4-BE49-F238E27FC236}">
                  <a16:creationId xmlns:a16="http://schemas.microsoft.com/office/drawing/2014/main" id="{EE8A7D34-F431-37DA-369F-2D1A39963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695" y="1147764"/>
              <a:ext cx="2921000" cy="1849437"/>
              <a:chOff x="3408" y="373"/>
              <a:chExt cx="1840" cy="1165"/>
            </a:xfrm>
          </p:grpSpPr>
          <p:sp>
            <p:nvSpPr>
              <p:cNvPr id="221255" name="Oval 71">
                <a:extLst>
                  <a:ext uri="{FF2B5EF4-FFF2-40B4-BE49-F238E27FC236}">
                    <a16:creationId xmlns:a16="http://schemas.microsoft.com/office/drawing/2014/main" id="{6A84E160-AFB5-0115-5839-2D59CEC68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40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6" name="Oval 72">
                <a:extLst>
                  <a:ext uri="{FF2B5EF4-FFF2-40B4-BE49-F238E27FC236}">
                    <a16:creationId xmlns:a16="http://schemas.microsoft.com/office/drawing/2014/main" id="{65913588-3F79-81B8-E009-96773F213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7" y="1129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7" name="Oval 73">
                <a:extLst>
                  <a:ext uri="{FF2B5EF4-FFF2-40B4-BE49-F238E27FC236}">
                    <a16:creationId xmlns:a16="http://schemas.microsoft.com/office/drawing/2014/main" id="{951FD392-BEAE-9813-55F3-E30670341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93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8" name="Oval 74">
                <a:extLst>
                  <a:ext uri="{FF2B5EF4-FFF2-40B4-BE49-F238E27FC236}">
                    <a16:creationId xmlns:a16="http://schemas.microsoft.com/office/drawing/2014/main" id="{BEA43ECE-B822-A91E-6C91-2BAC0A82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1" y="759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59" name="Oval 75">
                <a:extLst>
                  <a:ext uri="{FF2B5EF4-FFF2-40B4-BE49-F238E27FC236}">
                    <a16:creationId xmlns:a16="http://schemas.microsoft.com/office/drawing/2014/main" id="{78806265-6574-C53B-EDE8-87278EB54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4" y="61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0" name="Oval 76">
                <a:extLst>
                  <a:ext uri="{FF2B5EF4-FFF2-40B4-BE49-F238E27FC236}">
                    <a16:creationId xmlns:a16="http://schemas.microsoft.com/office/drawing/2014/main" id="{238650C7-E049-371A-1FEC-0F1C0E599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1" y="47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264" name="Freeform 80">
                <a:extLst>
                  <a:ext uri="{FF2B5EF4-FFF2-40B4-BE49-F238E27FC236}">
                    <a16:creationId xmlns:a16="http://schemas.microsoft.com/office/drawing/2014/main" id="{DAF0AAD8-7A4D-AE8E-6DCC-F87FE2C10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519"/>
                <a:ext cx="1450" cy="1019"/>
              </a:xfrm>
              <a:custGeom>
                <a:avLst/>
                <a:gdLst>
                  <a:gd name="T0" fmla="*/ 0 w 1450"/>
                  <a:gd name="T1" fmla="*/ 1371 h 1371"/>
                  <a:gd name="T2" fmla="*/ 229 w 1450"/>
                  <a:gd name="T3" fmla="*/ 1019 h 1371"/>
                  <a:gd name="T4" fmla="*/ 597 w 1450"/>
                  <a:gd name="T5" fmla="*/ 646 h 1371"/>
                  <a:gd name="T6" fmla="*/ 1040 w 1450"/>
                  <a:gd name="T7" fmla="*/ 278 h 1371"/>
                  <a:gd name="T8" fmla="*/ 1450 w 1450"/>
                  <a:gd name="T9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0" h="1371">
                    <a:moveTo>
                      <a:pt x="0" y="1371"/>
                    </a:moveTo>
                    <a:cubicBezTo>
                      <a:pt x="38" y="1312"/>
                      <a:pt x="129" y="1140"/>
                      <a:pt x="229" y="1019"/>
                    </a:cubicBezTo>
                    <a:cubicBezTo>
                      <a:pt x="329" y="898"/>
                      <a:pt x="462" y="769"/>
                      <a:pt x="597" y="646"/>
                    </a:cubicBezTo>
                    <a:cubicBezTo>
                      <a:pt x="732" y="523"/>
                      <a:pt x="898" y="386"/>
                      <a:pt x="1040" y="278"/>
                    </a:cubicBezTo>
                    <a:cubicBezTo>
                      <a:pt x="1182" y="170"/>
                      <a:pt x="1365" y="58"/>
                      <a:pt x="145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91" name="Line 107">
                <a:extLst>
                  <a:ext uri="{FF2B5EF4-FFF2-40B4-BE49-F238E27FC236}">
                    <a16:creationId xmlns:a16="http://schemas.microsoft.com/office/drawing/2014/main" id="{DC4E0A21-BD16-DAB5-55BE-E12144EBD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53" y="373"/>
                <a:ext cx="395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1302" name="Line 118">
              <a:extLst>
                <a:ext uri="{FF2B5EF4-FFF2-40B4-BE49-F238E27FC236}">
                  <a16:creationId xmlns:a16="http://schemas.microsoft.com/office/drawing/2014/main" id="{852035E5-ED3A-AD81-0DB4-225CD58610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0158" y="2867025"/>
              <a:ext cx="0" cy="541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03" name="Line 119">
              <a:extLst>
                <a:ext uri="{FF2B5EF4-FFF2-40B4-BE49-F238E27FC236}">
                  <a16:creationId xmlns:a16="http://schemas.microsoft.com/office/drawing/2014/main" id="{42681EC5-FF42-DFCC-12C1-547E3CD83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8783" y="2422525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04" name="Line 120">
              <a:extLst>
                <a:ext uri="{FF2B5EF4-FFF2-40B4-BE49-F238E27FC236}">
                  <a16:creationId xmlns:a16="http://schemas.microsoft.com/office/drawing/2014/main" id="{07B95245-1354-5725-7DA2-3D6DE86DC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3758" y="2044700"/>
              <a:ext cx="0" cy="134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05" name="Line 121">
              <a:extLst>
                <a:ext uri="{FF2B5EF4-FFF2-40B4-BE49-F238E27FC236}">
                  <a16:creationId xmlns:a16="http://schemas.microsoft.com/office/drawing/2014/main" id="{A89AFDBB-7987-435D-1B4B-6EADBFB0F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82858" y="1820864"/>
              <a:ext cx="0" cy="1582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06" name="Line 122">
              <a:extLst>
                <a:ext uri="{FF2B5EF4-FFF2-40B4-BE49-F238E27FC236}">
                  <a16:creationId xmlns:a16="http://schemas.microsoft.com/office/drawing/2014/main" id="{C004A0FA-18DE-627B-C2BA-0503889F8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19420" y="1562101"/>
              <a:ext cx="0" cy="184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07" name="Line 123">
              <a:extLst>
                <a:ext uri="{FF2B5EF4-FFF2-40B4-BE49-F238E27FC236}">
                  <a16:creationId xmlns:a16="http://schemas.microsoft.com/office/drawing/2014/main" id="{C9D35A0F-3566-477E-2E51-FB0F6EE7A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48045" y="1439864"/>
              <a:ext cx="7938" cy="194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37810588-2EA3-0386-5F67-B8DF4A82A739}"/>
              </a:ext>
            </a:extLst>
          </p:cNvPr>
          <p:cNvGrpSpPr/>
          <p:nvPr/>
        </p:nvGrpSpPr>
        <p:grpSpPr>
          <a:xfrm>
            <a:off x="6293122" y="682870"/>
            <a:ext cx="3258878" cy="2269313"/>
            <a:chOff x="212258" y="3750799"/>
            <a:chExt cx="4358785" cy="2859303"/>
          </a:xfrm>
        </p:grpSpPr>
        <p:sp>
          <p:nvSpPr>
            <p:cNvPr id="221265" name="Line 81">
              <a:extLst>
                <a:ext uri="{FF2B5EF4-FFF2-40B4-BE49-F238E27FC236}">
                  <a16:creationId xmlns:a16="http://schemas.microsoft.com/office/drawing/2014/main" id="{231DF241-898F-F09D-C1D8-2561E5A1B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0392" y="3847636"/>
              <a:ext cx="0" cy="2303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66" name="Line 82">
              <a:extLst>
                <a:ext uri="{FF2B5EF4-FFF2-40B4-BE49-F238E27FC236}">
                  <a16:creationId xmlns:a16="http://schemas.microsoft.com/office/drawing/2014/main" id="{A8D3985F-D112-C157-CF0A-32B9FDACA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0393" y="6151098"/>
              <a:ext cx="3024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67" name="Text Box 83">
              <a:extLst>
                <a:ext uri="{FF2B5EF4-FFF2-40B4-BE49-F238E27FC236}">
                  <a16:creationId xmlns:a16="http://schemas.microsoft.com/office/drawing/2014/main" id="{A932D8F6-5BED-6E81-E3BD-55E41D6BC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58" y="3750799"/>
              <a:ext cx="827822" cy="465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it-IT" dirty="0"/>
                <a:t>T</a:t>
              </a:r>
              <a:r>
                <a:rPr lang="en-US" altLang="it-IT" baseline="-25000" dirty="0"/>
                <a:t>rev </a:t>
              </a:r>
            </a:p>
          </p:txBody>
        </p:sp>
        <p:sp>
          <p:nvSpPr>
            <p:cNvPr id="221268" name="Text Box 84">
              <a:extLst>
                <a:ext uri="{FF2B5EF4-FFF2-40B4-BE49-F238E27FC236}">
                  <a16:creationId xmlns:a16="http://schemas.microsoft.com/office/drawing/2014/main" id="{5638AF4D-31B6-C51F-42F0-FA1D08EBA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041" y="6144749"/>
              <a:ext cx="783002" cy="465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turn</a:t>
              </a:r>
            </a:p>
          </p:txBody>
        </p:sp>
        <p:sp>
          <p:nvSpPr>
            <p:cNvPr id="221269" name="Text Box 85">
              <a:extLst>
                <a:ext uri="{FF2B5EF4-FFF2-40B4-BE49-F238E27FC236}">
                  <a16:creationId xmlns:a16="http://schemas.microsoft.com/office/drawing/2014/main" id="{C3545F23-03D6-42F5-54FE-810480826C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392" y="6151099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1</a:t>
              </a:r>
            </a:p>
          </p:txBody>
        </p:sp>
        <p:sp>
          <p:nvSpPr>
            <p:cNvPr id="221270" name="Text Box 86">
              <a:extLst>
                <a:ext uri="{FF2B5EF4-FFF2-40B4-BE49-F238E27FC236}">
                  <a16:creationId xmlns:a16="http://schemas.microsoft.com/office/drawing/2014/main" id="{212D3FDA-1E22-5379-60A2-39B0F4241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142" y="6151099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2</a:t>
              </a:r>
            </a:p>
          </p:txBody>
        </p:sp>
        <p:sp>
          <p:nvSpPr>
            <p:cNvPr id="221271" name="Text Box 87">
              <a:extLst>
                <a:ext uri="{FF2B5EF4-FFF2-40B4-BE49-F238E27FC236}">
                  <a16:creationId xmlns:a16="http://schemas.microsoft.com/office/drawing/2014/main" id="{A2B9DCDE-9973-C1A7-E660-F2FAF87D8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892" y="6151099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3</a:t>
              </a:r>
            </a:p>
          </p:txBody>
        </p:sp>
        <p:sp>
          <p:nvSpPr>
            <p:cNvPr id="221272" name="Text Box 88">
              <a:extLst>
                <a:ext uri="{FF2B5EF4-FFF2-40B4-BE49-F238E27FC236}">
                  <a16:creationId xmlns:a16="http://schemas.microsoft.com/office/drawing/2014/main" id="{30ECD1F6-44BF-9048-18E6-DE04E6F79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8642" y="6144749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4</a:t>
              </a:r>
            </a:p>
          </p:txBody>
        </p:sp>
        <p:sp>
          <p:nvSpPr>
            <p:cNvPr id="221273" name="Text Box 89">
              <a:extLst>
                <a:ext uri="{FF2B5EF4-FFF2-40B4-BE49-F238E27FC236}">
                  <a16:creationId xmlns:a16="http://schemas.microsoft.com/office/drawing/2014/main" id="{7C341165-3F4A-B78A-91D8-03A5A48EC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392" y="6144749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5</a:t>
              </a:r>
            </a:p>
          </p:txBody>
        </p:sp>
        <p:sp>
          <p:nvSpPr>
            <p:cNvPr id="221274" name="Text Box 90">
              <a:extLst>
                <a:ext uri="{FF2B5EF4-FFF2-40B4-BE49-F238E27FC236}">
                  <a16:creationId xmlns:a16="http://schemas.microsoft.com/office/drawing/2014/main" id="{6457956A-6245-8383-FD65-F7A9E6981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4142" y="6138399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6</a:t>
              </a:r>
            </a:p>
          </p:txBody>
        </p:sp>
        <p:sp>
          <p:nvSpPr>
            <p:cNvPr id="221294" name="Oval 110">
              <a:extLst>
                <a:ext uri="{FF2B5EF4-FFF2-40B4-BE49-F238E27FC236}">
                  <a16:creationId xmlns:a16="http://schemas.microsoft.com/office/drawing/2014/main" id="{A25BBA73-3414-67E6-5EDE-797ECBFBD5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70242" y="415402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95" name="Oval 111">
              <a:extLst>
                <a:ext uri="{FF2B5EF4-FFF2-40B4-BE49-F238E27FC236}">
                  <a16:creationId xmlns:a16="http://schemas.microsoft.com/office/drawing/2014/main" id="{32723372-1481-6A55-BB49-F14CCB4406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94105" y="4482636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96" name="Oval 112">
              <a:extLst>
                <a:ext uri="{FF2B5EF4-FFF2-40B4-BE49-F238E27FC236}">
                  <a16:creationId xmlns:a16="http://schemas.microsoft.com/office/drawing/2014/main" id="{E77B9471-6FA9-9AC9-D139-FA01A07FCF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33842" y="471917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97" name="Oval 113">
              <a:extLst>
                <a:ext uri="{FF2B5EF4-FFF2-40B4-BE49-F238E27FC236}">
                  <a16:creationId xmlns:a16="http://schemas.microsoft.com/office/drawing/2014/main" id="{BE441F91-B606-8B81-E1E6-3150BABAAB2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57705" y="4943011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98" name="Oval 114">
              <a:extLst>
                <a:ext uri="{FF2B5EF4-FFF2-40B4-BE49-F238E27FC236}">
                  <a16:creationId xmlns:a16="http://schemas.microsoft.com/office/drawing/2014/main" id="{9810C6A9-0119-13DD-AD06-DB9435ADC4F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91092" y="5131924"/>
              <a:ext cx="144462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99" name="Oval 115">
              <a:extLst>
                <a:ext uri="{FF2B5EF4-FFF2-40B4-BE49-F238E27FC236}">
                  <a16:creationId xmlns:a16="http://schemas.microsoft.com/office/drawing/2014/main" id="{AAF60400-A015-6088-7705-C00AA625377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14955" y="5289086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300" name="Freeform 116">
              <a:extLst>
                <a:ext uri="{FF2B5EF4-FFF2-40B4-BE49-F238E27FC236}">
                  <a16:creationId xmlns:a16="http://schemas.microsoft.com/office/drawing/2014/main" id="{72BA3381-FC14-35F3-D471-3A4458DC6F0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03568" y="4080998"/>
              <a:ext cx="2301875" cy="1295400"/>
            </a:xfrm>
            <a:custGeom>
              <a:avLst/>
              <a:gdLst>
                <a:gd name="T0" fmla="*/ 0 w 1450"/>
                <a:gd name="T1" fmla="*/ 1371 h 1371"/>
                <a:gd name="T2" fmla="*/ 229 w 1450"/>
                <a:gd name="T3" fmla="*/ 1019 h 1371"/>
                <a:gd name="T4" fmla="*/ 597 w 1450"/>
                <a:gd name="T5" fmla="*/ 646 h 1371"/>
                <a:gd name="T6" fmla="*/ 1040 w 1450"/>
                <a:gd name="T7" fmla="*/ 278 h 1371"/>
                <a:gd name="T8" fmla="*/ 1450 w 1450"/>
                <a:gd name="T9" fmla="*/ 0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0" h="1371">
                  <a:moveTo>
                    <a:pt x="0" y="1371"/>
                  </a:moveTo>
                  <a:cubicBezTo>
                    <a:pt x="38" y="1312"/>
                    <a:pt x="129" y="1140"/>
                    <a:pt x="229" y="1019"/>
                  </a:cubicBezTo>
                  <a:cubicBezTo>
                    <a:pt x="329" y="898"/>
                    <a:pt x="462" y="769"/>
                    <a:pt x="597" y="646"/>
                  </a:cubicBezTo>
                  <a:cubicBezTo>
                    <a:pt x="732" y="523"/>
                    <a:pt x="898" y="386"/>
                    <a:pt x="1040" y="278"/>
                  </a:cubicBezTo>
                  <a:cubicBezTo>
                    <a:pt x="1182" y="170"/>
                    <a:pt x="1365" y="58"/>
                    <a:pt x="1450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08" name="Line 124">
              <a:extLst>
                <a:ext uri="{FF2B5EF4-FFF2-40B4-BE49-F238E27FC236}">
                  <a16:creationId xmlns:a16="http://schemas.microsoft.com/office/drawing/2014/main" id="{29CA1DFB-307D-D9AC-DA5C-098083EC4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804" y="5643098"/>
              <a:ext cx="3022600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327" name="Text Box 143">
              <a:extLst>
                <a:ext uri="{FF2B5EF4-FFF2-40B4-BE49-F238E27FC236}">
                  <a16:creationId xmlns:a16="http://schemas.microsoft.com/office/drawing/2014/main" id="{41CB4DB4-D8E5-2556-8133-99EACF2B3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768" y="5385499"/>
              <a:ext cx="7810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it-IT" dirty="0" err="1"/>
                <a:t>L/c</a:t>
              </a:r>
              <a:r>
                <a:rPr lang="en-US" altLang="it-IT" baseline="-25000" dirty="0"/>
                <a:t> </a:t>
              </a:r>
            </a:p>
          </p:txBody>
        </p:sp>
      </p:grpSp>
      <p:sp>
        <p:nvSpPr>
          <p:cNvPr id="2" name="Text Box 68">
            <a:extLst>
              <a:ext uri="{FF2B5EF4-FFF2-40B4-BE49-F238E27FC236}">
                <a16:creationId xmlns:a16="http://schemas.microsoft.com/office/drawing/2014/main" id="{0BC09854-D21A-E267-BF28-07CC4FC9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030" y="-77765"/>
            <a:ext cx="9530228" cy="584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cap="all" dirty="0"/>
              <a:t>ACCELERATION PROCESS: B FIELD and </a:t>
            </a:r>
            <a:r>
              <a:rPr lang="en-US" sz="3200" b="1" dirty="0" err="1"/>
              <a:t>f</a:t>
            </a:r>
            <a:r>
              <a:rPr lang="en-US" sz="3200" b="1" baseline="-25000" dirty="0" err="1"/>
              <a:t>RF</a:t>
            </a:r>
            <a:r>
              <a:rPr lang="en-US" sz="3200" b="1" cap="all" dirty="0"/>
              <a:t>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6">
                <a:extLst>
                  <a:ext uri="{FF2B5EF4-FFF2-40B4-BE49-F238E27FC236}">
                    <a16:creationId xmlns:a16="http://schemas.microsoft.com/office/drawing/2014/main" id="{8A4480FF-B0C3-44FF-C3FF-57A14B527D20}"/>
                  </a:ext>
                </a:extLst>
              </p:cNvPr>
              <p:cNvSpPr txBox="1"/>
              <p:nvPr/>
            </p:nvSpPr>
            <p:spPr bwMode="auto">
              <a:xfrm>
                <a:off x="1740732" y="3161366"/>
                <a:ext cx="6376027" cy="10800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𝑅𝐹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it-IT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𝑟𝑒𝑣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𝑟𝑒𝑣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6">
                <a:extLst>
                  <a:ext uri="{FF2B5EF4-FFF2-40B4-BE49-F238E27FC236}">
                    <a16:creationId xmlns:a16="http://schemas.microsoft.com/office/drawing/2014/main" id="{8A4480FF-B0C3-44FF-C3FF-57A14B527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732" y="3161366"/>
                <a:ext cx="6376027" cy="1080000"/>
              </a:xfrm>
              <a:prstGeom prst="rect">
                <a:avLst/>
              </a:prstGeom>
              <a:blipFill>
                <a:blip r:embed="rId3"/>
                <a:stretch>
                  <a:fillRect r="-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0030ADF-78A1-CA07-2C17-1E4AC32E3327}"/>
                  </a:ext>
                </a:extLst>
              </p:cNvPr>
              <p:cNvSpPr txBox="1"/>
              <p:nvPr/>
            </p:nvSpPr>
            <p:spPr>
              <a:xfrm>
                <a:off x="8730902" y="3161366"/>
                <a:ext cx="1936013" cy="69666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𝑟𝑖𝑛𝑔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0030ADF-78A1-CA07-2C17-1E4AC32E3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902" y="3161366"/>
                <a:ext cx="1936013" cy="696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7499984D-FEB7-B4B9-EFCC-D868943DE38D}"/>
              </a:ext>
            </a:extLst>
          </p:cNvPr>
          <p:cNvSpPr/>
          <p:nvPr/>
        </p:nvSpPr>
        <p:spPr>
          <a:xfrm>
            <a:off x="8330474" y="3336966"/>
            <a:ext cx="267750" cy="434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42">
            <a:extLst>
              <a:ext uri="{FF2B5EF4-FFF2-40B4-BE49-F238E27FC236}">
                <a16:creationId xmlns:a16="http://schemas.microsoft.com/office/drawing/2014/main" id="{36E3958A-E531-8F70-D4CD-B754AD72C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7170" y="4840717"/>
            <a:ext cx="0" cy="158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3">
            <a:extLst>
              <a:ext uri="{FF2B5EF4-FFF2-40B4-BE49-F238E27FC236}">
                <a16:creationId xmlns:a16="http://schemas.microsoft.com/office/drawing/2014/main" id="{2C414D22-6677-095F-CB43-5ECA9B1834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7170" y="6429803"/>
            <a:ext cx="184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25C67FE5-24EA-F2B0-B511-3933883F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2070" y="4532741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B</a:t>
            </a: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1784242B-885B-648D-02EE-8ABD5CA3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6095" y="6425041"/>
            <a:ext cx="614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dirty="0"/>
              <a:t>time</a:t>
            </a:r>
          </a:p>
        </p:txBody>
      </p:sp>
      <p:sp>
        <p:nvSpPr>
          <p:cNvPr id="23" name="Line 46">
            <a:extLst>
              <a:ext uri="{FF2B5EF4-FFF2-40B4-BE49-F238E27FC236}">
                <a16:creationId xmlns:a16="http://schemas.microsoft.com/office/drawing/2014/main" id="{F07F2D06-7ADA-0345-152C-53F50DEB9C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97171" y="4891517"/>
            <a:ext cx="1627187" cy="1290637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6B2E4C1F-F045-F6CF-1236-9C73FE5BE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6523" y="6002321"/>
            <a:ext cx="5049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B</a:t>
            </a:r>
            <a:r>
              <a:rPr lang="en-US" sz="1600" baseline="-25000" dirty="0"/>
              <a:t>in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22850A56-F94B-48C3-C82C-261D02FF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096" y="5355990"/>
            <a:ext cx="9862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dirty="0"/>
              <a:t>B has to grow linearly with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id="{B9B01E3C-F06A-B2AD-3A99-356BCC2F44DC}"/>
                  </a:ext>
                </a:extLst>
              </p:cNvPr>
              <p:cNvSpPr txBox="1"/>
              <p:nvPr/>
            </p:nvSpPr>
            <p:spPr bwMode="auto">
              <a:xfrm>
                <a:off x="51917" y="4184102"/>
                <a:ext cx="3207189" cy="544596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𝑟𝑒𝑣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id="{B9B01E3C-F06A-B2AD-3A99-356BCC2F4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17" y="4184102"/>
                <a:ext cx="3207189" cy="5445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ggetto 10">
                <a:extLst>
                  <a:ext uri="{FF2B5EF4-FFF2-40B4-BE49-F238E27FC236}">
                    <a16:creationId xmlns:a16="http://schemas.microsoft.com/office/drawing/2014/main" id="{BC3B4E2E-7050-7407-A6C5-BB462D3799E7}"/>
                  </a:ext>
                </a:extLst>
              </p:cNvPr>
              <p:cNvSpPr txBox="1"/>
              <p:nvPr/>
            </p:nvSpPr>
            <p:spPr bwMode="auto">
              <a:xfrm>
                <a:off x="1702612" y="4825235"/>
                <a:ext cx="3326610" cy="11237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it-IT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it-IT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num>
                                      <m:den>
                                        <m:r>
                                          <a:rPr lang="it-IT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Oggetto 10">
                <a:extLst>
                  <a:ext uri="{FF2B5EF4-FFF2-40B4-BE49-F238E27FC236}">
                    <a16:creationId xmlns:a16="http://schemas.microsoft.com/office/drawing/2014/main" id="{BC3B4E2E-7050-7407-A6C5-BB462D379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612" y="4825235"/>
                <a:ext cx="3326610" cy="1123766"/>
              </a:xfrm>
              <a:prstGeom prst="rect">
                <a:avLst/>
              </a:prstGeom>
              <a:blipFill>
                <a:blip r:embed="rId7"/>
                <a:stretch>
                  <a:fillRect b="-76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15">
            <a:extLst>
              <a:ext uri="{FF2B5EF4-FFF2-40B4-BE49-F238E27FC236}">
                <a16:creationId xmlns:a16="http://schemas.microsoft.com/office/drawing/2014/main" id="{3285BA5A-1627-78C2-002A-5237EDD0D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270" y="4991427"/>
            <a:ext cx="383144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b="1" dirty="0" err="1"/>
              <a:t>f</a:t>
            </a:r>
            <a:r>
              <a:rPr lang="en-US" sz="1400" b="1" baseline="-25000" dirty="0" err="1"/>
              <a:t>RF</a:t>
            </a:r>
            <a:r>
              <a:rPr lang="en-US" sz="1400" b="1" dirty="0"/>
              <a:t> </a:t>
            </a:r>
            <a:r>
              <a:rPr lang="en-US" sz="1400" b="1" dirty="0" err="1"/>
              <a:t>asyntotically</a:t>
            </a:r>
            <a:r>
              <a:rPr lang="en-US" sz="1400" b="1" dirty="0"/>
              <a:t> tends to </a:t>
            </a:r>
            <a:r>
              <a:rPr lang="en-US" sz="1400" b="1" i="1" dirty="0" err="1"/>
              <a:t>hc</a:t>
            </a:r>
            <a:r>
              <a:rPr lang="en-US" sz="1400" b="1" i="1" dirty="0"/>
              <a:t>/L</a:t>
            </a:r>
            <a:r>
              <a:rPr lang="en-US" sz="1400" b="1" dirty="0"/>
              <a:t> </a:t>
            </a:r>
            <a:r>
              <a:rPr lang="en-US" sz="1400" dirty="0"/>
              <a:t>as B becomes much larger than </a:t>
            </a:r>
            <a:r>
              <a:rPr lang="en-US" sz="1400" i="1" dirty="0"/>
              <a:t>m</a:t>
            </a:r>
            <a:r>
              <a:rPr lang="en-US" sz="1400" i="1" baseline="-25000" dirty="0"/>
              <a:t>0</a:t>
            </a:r>
            <a:r>
              <a:rPr lang="en-US" sz="1400" i="1" dirty="0"/>
              <a:t>c/q</a:t>
            </a:r>
            <a:r>
              <a:rPr lang="en-US" sz="1400" i="1" dirty="0">
                <a:sym typeface="Symbol" pitchFamily="18" charset="2"/>
              </a:rPr>
              <a:t></a:t>
            </a:r>
            <a:r>
              <a:rPr lang="en-US" sz="1400" dirty="0"/>
              <a:t> , i.e. when the particle becomes ultra-relativistic and  </a:t>
            </a:r>
            <a:r>
              <a:rPr lang="en-US" sz="1400" dirty="0" err="1"/>
              <a:t>v</a:t>
            </a:r>
            <a:r>
              <a:rPr lang="en-US" sz="1400" dirty="0" err="1">
                <a:cs typeface="Arial" charset="0"/>
              </a:rPr>
              <a:t>→</a:t>
            </a:r>
            <a:r>
              <a:rPr lang="en-US" sz="1400" dirty="0" err="1"/>
              <a:t>c</a:t>
            </a:r>
            <a:r>
              <a:rPr lang="en-US" sz="1400" dirty="0"/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rf frequency evolution can be directly calculated from the magnetic cycle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/>
              <a:t>The Energy of the ring is “ramped” increasing B and contemporary increasing </a:t>
            </a:r>
            <a:r>
              <a:rPr lang="en-US" sz="1400" dirty="0" err="1"/>
              <a:t>f</a:t>
            </a:r>
            <a:r>
              <a:rPr lang="en-US" sz="1400" baseline="-25000" dirty="0" err="1"/>
              <a:t>RF</a:t>
            </a:r>
            <a:endParaRPr lang="en-US" sz="1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11">
                <a:extLst>
                  <a:ext uri="{FF2B5EF4-FFF2-40B4-BE49-F238E27FC236}">
                    <a16:creationId xmlns:a16="http://schemas.microsoft.com/office/drawing/2014/main" id="{8F0F179F-F89F-3BED-264A-173090A8ECE3}"/>
                  </a:ext>
                </a:extLst>
              </p:cNvPr>
              <p:cNvSpPr txBox="1"/>
              <p:nvPr/>
            </p:nvSpPr>
            <p:spPr bwMode="auto">
              <a:xfrm>
                <a:off x="10680" y="5772442"/>
                <a:ext cx="5551714" cy="8194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"/>
                                                  <m:endChr m:val="|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it-IT" b="0" i="1" smtClean="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"/>
                                                  <m:endChr m:val="|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11">
                <a:extLst>
                  <a:ext uri="{FF2B5EF4-FFF2-40B4-BE49-F238E27FC236}">
                    <a16:creationId xmlns:a16="http://schemas.microsoft.com/office/drawing/2014/main" id="{8F0F179F-F89F-3BED-264A-173090A8E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0" y="5772442"/>
                <a:ext cx="5551714" cy="8194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37EA0F8D-5C43-C65E-4DCC-CDFA17D062AE}"/>
              </a:ext>
            </a:extLst>
          </p:cNvPr>
          <p:cNvSpPr/>
          <p:nvPr/>
        </p:nvSpPr>
        <p:spPr>
          <a:xfrm rot="5400000">
            <a:off x="811791" y="5167816"/>
            <a:ext cx="1004727" cy="3195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CEFD325-F24E-BA7A-CA2E-54AF055EE5A5}"/>
              </a:ext>
            </a:extLst>
          </p:cNvPr>
          <p:cNvGrpSpPr/>
          <p:nvPr/>
        </p:nvGrpSpPr>
        <p:grpSpPr>
          <a:xfrm>
            <a:off x="9220211" y="337679"/>
            <a:ext cx="2857498" cy="2468692"/>
            <a:chOff x="7389721" y="130353"/>
            <a:chExt cx="4034279" cy="3643136"/>
          </a:xfrm>
        </p:grpSpPr>
        <p:sp>
          <p:nvSpPr>
            <p:cNvPr id="38" name="Line 54">
              <a:extLst>
                <a:ext uri="{FF2B5EF4-FFF2-40B4-BE49-F238E27FC236}">
                  <a16:creationId xmlns:a16="http://schemas.microsoft.com/office/drawing/2014/main" id="{9DBB326B-5E0E-2E0B-B2F8-7520345B3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0933" y="627063"/>
              <a:ext cx="0" cy="2779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5">
              <a:extLst>
                <a:ext uri="{FF2B5EF4-FFF2-40B4-BE49-F238E27FC236}">
                  <a16:creationId xmlns:a16="http://schemas.microsoft.com/office/drawing/2014/main" id="{C3E2A9B7-C4CF-C286-07E5-D6369DE69C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0934" y="3406775"/>
              <a:ext cx="3024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56">
              <a:extLst>
                <a:ext uri="{FF2B5EF4-FFF2-40B4-BE49-F238E27FC236}">
                  <a16:creationId xmlns:a16="http://schemas.microsoft.com/office/drawing/2014/main" id="{69D87D4A-E9C5-6805-FC86-C209CBC51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721" y="130353"/>
              <a:ext cx="1596250" cy="545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frequency</a:t>
              </a:r>
            </a:p>
          </p:txBody>
        </p:sp>
        <p:sp>
          <p:nvSpPr>
            <p:cNvPr id="41" name="Text Box 57">
              <a:extLst>
                <a:ext uri="{FF2B5EF4-FFF2-40B4-BE49-F238E27FC236}">
                  <a16:creationId xmlns:a16="http://schemas.microsoft.com/office/drawing/2014/main" id="{703549B7-DBBE-C247-5140-E4EC0010B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8583" y="3400426"/>
              <a:ext cx="58541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 dirty="0"/>
                <a:t>turn</a:t>
              </a:r>
            </a:p>
          </p:txBody>
        </p:sp>
        <p:sp>
          <p:nvSpPr>
            <p:cNvPr id="42" name="Text Box 59">
              <a:extLst>
                <a:ext uri="{FF2B5EF4-FFF2-40B4-BE49-F238E27FC236}">
                  <a16:creationId xmlns:a16="http://schemas.microsoft.com/office/drawing/2014/main" id="{6AF79D3A-174E-7B31-C33B-DE7346F81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0933" y="34067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1</a:t>
              </a:r>
            </a:p>
          </p:txBody>
        </p:sp>
        <p:sp>
          <p:nvSpPr>
            <p:cNvPr id="43" name="Text Box 60">
              <a:extLst>
                <a:ext uri="{FF2B5EF4-FFF2-40B4-BE49-F238E27FC236}">
                  <a16:creationId xmlns:a16="http://schemas.microsoft.com/office/drawing/2014/main" id="{6FE0E07B-1059-BE36-5CA0-54CC13AA3A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3683" y="34067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2</a:t>
              </a:r>
            </a:p>
          </p:txBody>
        </p:sp>
        <p:sp>
          <p:nvSpPr>
            <p:cNvPr id="44" name="Text Box 61">
              <a:extLst>
                <a:ext uri="{FF2B5EF4-FFF2-40B4-BE49-F238E27FC236}">
                  <a16:creationId xmlns:a16="http://schemas.microsoft.com/office/drawing/2014/main" id="{31BE4E1B-97E9-B943-9D13-943D70D5B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6433" y="34067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3</a:t>
              </a:r>
            </a:p>
          </p:txBody>
        </p:sp>
        <p:sp>
          <p:nvSpPr>
            <p:cNvPr id="45" name="Text Box 62">
              <a:extLst>
                <a:ext uri="{FF2B5EF4-FFF2-40B4-BE49-F238E27FC236}">
                  <a16:creationId xmlns:a16="http://schemas.microsoft.com/office/drawing/2014/main" id="{7FD581CC-4D34-4B47-65C4-EDED26CC9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9183" y="340042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4</a:t>
              </a:r>
            </a:p>
          </p:txBody>
        </p:sp>
        <p:sp>
          <p:nvSpPr>
            <p:cNvPr id="46" name="Text Box 63">
              <a:extLst>
                <a:ext uri="{FF2B5EF4-FFF2-40B4-BE49-F238E27FC236}">
                  <a16:creationId xmlns:a16="http://schemas.microsoft.com/office/drawing/2014/main" id="{BE710DEB-49F5-C7DF-17A2-9641892BF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1933" y="340042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5</a:t>
              </a:r>
            </a:p>
          </p:txBody>
        </p:sp>
        <p:sp>
          <p:nvSpPr>
            <p:cNvPr id="47" name="Text Box 64">
              <a:extLst>
                <a:ext uri="{FF2B5EF4-FFF2-40B4-BE49-F238E27FC236}">
                  <a16:creationId xmlns:a16="http://schemas.microsoft.com/office/drawing/2014/main" id="{AC794063-242C-91DB-3CB0-B467E9C5E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4683" y="3394076"/>
              <a:ext cx="3111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it-IT"/>
                <a:t>6</a:t>
              </a:r>
            </a:p>
          </p:txBody>
        </p:sp>
        <p:sp>
          <p:nvSpPr>
            <p:cNvPr id="48" name="Line 105">
              <a:extLst>
                <a:ext uri="{FF2B5EF4-FFF2-40B4-BE49-F238E27FC236}">
                  <a16:creationId xmlns:a16="http://schemas.microsoft.com/office/drawing/2014/main" id="{339FD04F-0CBC-F494-6252-80FD74A34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47758" y="1009650"/>
              <a:ext cx="3302000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106">
              <a:extLst>
                <a:ext uri="{FF2B5EF4-FFF2-40B4-BE49-F238E27FC236}">
                  <a16:creationId xmlns:a16="http://schemas.microsoft.com/office/drawing/2014/main" id="{8EF8241D-E95D-3AEC-CFEF-84CEC5B17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9412" y="452350"/>
              <a:ext cx="828768" cy="545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 err="1"/>
                <a:t>hc</a:t>
              </a:r>
              <a:r>
                <a:rPr lang="en-US" i="1" dirty="0"/>
                <a:t>/L</a:t>
              </a:r>
            </a:p>
          </p:txBody>
        </p:sp>
        <p:grpSp>
          <p:nvGrpSpPr>
            <p:cNvPr id="50" name="Group 108">
              <a:extLst>
                <a:ext uri="{FF2B5EF4-FFF2-40B4-BE49-F238E27FC236}">
                  <a16:creationId xmlns:a16="http://schemas.microsoft.com/office/drawing/2014/main" id="{F2BF0F14-480B-DE94-98C1-61722D0AE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695" y="1147764"/>
              <a:ext cx="2921000" cy="1849437"/>
              <a:chOff x="3408" y="373"/>
              <a:chExt cx="1840" cy="1165"/>
            </a:xfrm>
          </p:grpSpPr>
          <p:sp>
            <p:nvSpPr>
              <p:cNvPr id="57" name="Oval 71">
                <a:extLst>
                  <a:ext uri="{FF2B5EF4-FFF2-40B4-BE49-F238E27FC236}">
                    <a16:creationId xmlns:a16="http://schemas.microsoft.com/office/drawing/2014/main" id="{1262C812-C1C5-1006-3A6B-2EF8232F7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0" y="1401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72">
                <a:extLst>
                  <a:ext uri="{FF2B5EF4-FFF2-40B4-BE49-F238E27FC236}">
                    <a16:creationId xmlns:a16="http://schemas.microsoft.com/office/drawing/2014/main" id="{0E501DC4-A0D2-888D-0DFC-B328E77A7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7" y="1129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73">
                <a:extLst>
                  <a:ext uri="{FF2B5EF4-FFF2-40B4-BE49-F238E27FC236}">
                    <a16:creationId xmlns:a16="http://schemas.microsoft.com/office/drawing/2014/main" id="{AEA0E9AF-31D7-BA1E-F6FB-108EC60FA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4" y="93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74">
                <a:extLst>
                  <a:ext uri="{FF2B5EF4-FFF2-40B4-BE49-F238E27FC236}">
                    <a16:creationId xmlns:a16="http://schemas.microsoft.com/office/drawing/2014/main" id="{443C4F6A-259A-54DF-F576-25A30E734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1" y="759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75">
                <a:extLst>
                  <a:ext uri="{FF2B5EF4-FFF2-40B4-BE49-F238E27FC236}">
                    <a16:creationId xmlns:a16="http://schemas.microsoft.com/office/drawing/2014/main" id="{1BF27855-4984-9340-43EE-1613D9388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4" y="61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76">
                <a:extLst>
                  <a:ext uri="{FF2B5EF4-FFF2-40B4-BE49-F238E27FC236}">
                    <a16:creationId xmlns:a16="http://schemas.microsoft.com/office/drawing/2014/main" id="{C3E459C9-B1DB-00A7-C4DA-0DBC02B1D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1" y="47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3414742B-693E-C688-0164-DE1F5568D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519"/>
                <a:ext cx="1450" cy="1019"/>
              </a:xfrm>
              <a:custGeom>
                <a:avLst/>
                <a:gdLst>
                  <a:gd name="T0" fmla="*/ 0 w 1450"/>
                  <a:gd name="T1" fmla="*/ 1371 h 1371"/>
                  <a:gd name="T2" fmla="*/ 229 w 1450"/>
                  <a:gd name="T3" fmla="*/ 1019 h 1371"/>
                  <a:gd name="T4" fmla="*/ 597 w 1450"/>
                  <a:gd name="T5" fmla="*/ 646 h 1371"/>
                  <a:gd name="T6" fmla="*/ 1040 w 1450"/>
                  <a:gd name="T7" fmla="*/ 278 h 1371"/>
                  <a:gd name="T8" fmla="*/ 1450 w 1450"/>
                  <a:gd name="T9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0" h="1371">
                    <a:moveTo>
                      <a:pt x="0" y="1371"/>
                    </a:moveTo>
                    <a:cubicBezTo>
                      <a:pt x="38" y="1312"/>
                      <a:pt x="129" y="1140"/>
                      <a:pt x="229" y="1019"/>
                    </a:cubicBezTo>
                    <a:cubicBezTo>
                      <a:pt x="329" y="898"/>
                      <a:pt x="462" y="769"/>
                      <a:pt x="597" y="646"/>
                    </a:cubicBezTo>
                    <a:cubicBezTo>
                      <a:pt x="732" y="523"/>
                      <a:pt x="898" y="386"/>
                      <a:pt x="1040" y="278"/>
                    </a:cubicBezTo>
                    <a:cubicBezTo>
                      <a:pt x="1182" y="170"/>
                      <a:pt x="1365" y="58"/>
                      <a:pt x="145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12" name="Line 107">
                <a:extLst>
                  <a:ext uri="{FF2B5EF4-FFF2-40B4-BE49-F238E27FC236}">
                    <a16:creationId xmlns:a16="http://schemas.microsoft.com/office/drawing/2014/main" id="{C93E48A6-5583-088D-D31B-42F1BA32E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53" y="373"/>
                <a:ext cx="395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Line 118">
              <a:extLst>
                <a:ext uri="{FF2B5EF4-FFF2-40B4-BE49-F238E27FC236}">
                  <a16:creationId xmlns:a16="http://schemas.microsoft.com/office/drawing/2014/main" id="{2E2C21ED-DD2C-98E7-C8EA-2A0486625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0158" y="2867025"/>
              <a:ext cx="0" cy="541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9">
              <a:extLst>
                <a:ext uri="{FF2B5EF4-FFF2-40B4-BE49-F238E27FC236}">
                  <a16:creationId xmlns:a16="http://schemas.microsoft.com/office/drawing/2014/main" id="{B765AC09-3179-2E45-B249-CF1A654A6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8783" y="2422525"/>
              <a:ext cx="0" cy="96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20">
              <a:extLst>
                <a:ext uri="{FF2B5EF4-FFF2-40B4-BE49-F238E27FC236}">
                  <a16:creationId xmlns:a16="http://schemas.microsoft.com/office/drawing/2014/main" id="{AF4493AB-4A91-33F5-EA25-1A7D99AA7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3758" y="2044700"/>
              <a:ext cx="0" cy="134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21">
              <a:extLst>
                <a:ext uri="{FF2B5EF4-FFF2-40B4-BE49-F238E27FC236}">
                  <a16:creationId xmlns:a16="http://schemas.microsoft.com/office/drawing/2014/main" id="{18BC61C7-1F17-FC42-E84B-827614AD0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82858" y="1820864"/>
              <a:ext cx="0" cy="1582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22">
              <a:extLst>
                <a:ext uri="{FF2B5EF4-FFF2-40B4-BE49-F238E27FC236}">
                  <a16:creationId xmlns:a16="http://schemas.microsoft.com/office/drawing/2014/main" id="{228AE254-1F24-924C-6133-357251E095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19420" y="1562101"/>
              <a:ext cx="0" cy="1844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23">
              <a:extLst>
                <a:ext uri="{FF2B5EF4-FFF2-40B4-BE49-F238E27FC236}">
                  <a16:creationId xmlns:a16="http://schemas.microsoft.com/office/drawing/2014/main" id="{75EB0F58-CED0-B5BC-7612-56C4A5669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48045" y="1439864"/>
              <a:ext cx="7938" cy="1946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54E1E0-CB2E-A741-C94F-EE9E6166B5CB}"/>
              </a:ext>
            </a:extLst>
          </p:cNvPr>
          <p:cNvSpPr txBox="1"/>
          <p:nvPr/>
        </p:nvSpPr>
        <p:spPr>
          <a:xfrm>
            <a:off x="51917" y="2952183"/>
            <a:ext cx="12586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 err="1"/>
              <a:t>Dipole</a:t>
            </a:r>
            <a:r>
              <a:rPr lang="it-IT" dirty="0"/>
              <a:t> field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0D92D6-A0C2-9131-333B-F650C0380E8E}"/>
              </a:ext>
            </a:extLst>
          </p:cNvPr>
          <p:cNvSpPr txBox="1"/>
          <p:nvPr/>
        </p:nvSpPr>
        <p:spPr>
          <a:xfrm>
            <a:off x="18291" y="3872034"/>
            <a:ext cx="14672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RF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F67DDD3-D2F6-8B2A-95A8-1EBFCECE359A}"/>
                  </a:ext>
                </a:extLst>
              </p:cNvPr>
              <p:cNvSpPr txBox="1"/>
              <p:nvPr/>
            </p:nvSpPr>
            <p:spPr>
              <a:xfrm>
                <a:off x="3094080" y="3854889"/>
                <a:ext cx="934422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it-IT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𝑣𝑑𝑝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F67DDD3-D2F6-8B2A-95A8-1EBFCECE3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080" y="3854889"/>
                <a:ext cx="934422" cy="276999"/>
              </a:xfrm>
              <a:prstGeom prst="rect">
                <a:avLst/>
              </a:prstGeom>
              <a:blipFill>
                <a:blip r:embed="rId9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111B2BB-7318-9A91-D899-E4A1E5FB37CB}"/>
              </a:ext>
            </a:extLst>
          </p:cNvPr>
          <p:cNvCxnSpPr/>
          <p:nvPr/>
        </p:nvCxnSpPr>
        <p:spPr>
          <a:xfrm flipV="1">
            <a:off x="3561291" y="3566788"/>
            <a:ext cx="0" cy="30866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AAF12558-D916-CA05-0887-5EA3B7BE0131}"/>
              </a:ext>
            </a:extLst>
          </p:cNvPr>
          <p:cNvSpPr/>
          <p:nvPr/>
        </p:nvSpPr>
        <p:spPr>
          <a:xfrm rot="16200000">
            <a:off x="6722124" y="3304703"/>
            <a:ext cx="188718" cy="93844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50F0CB4E-7F9E-6DA8-E7BB-5F888CED1343}"/>
                  </a:ext>
                </a:extLst>
              </p:cNvPr>
              <p:cNvSpPr txBox="1"/>
              <p:nvPr/>
            </p:nvSpPr>
            <p:spPr>
              <a:xfrm>
                <a:off x="6534657" y="3868282"/>
                <a:ext cx="642005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𝑟𝑖𝑛𝑔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50F0CB4E-7F9E-6DA8-E7BB-5F888CED1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657" y="3868282"/>
                <a:ext cx="642005" cy="391902"/>
              </a:xfrm>
              <a:prstGeom prst="rect">
                <a:avLst/>
              </a:prstGeom>
              <a:blipFill>
                <a:blip r:embed="rId10"/>
                <a:stretch>
                  <a:fillRect r="-952" b="-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arentesi graffa aperta 29">
            <a:extLst>
              <a:ext uri="{FF2B5EF4-FFF2-40B4-BE49-F238E27FC236}">
                <a16:creationId xmlns:a16="http://schemas.microsoft.com/office/drawing/2014/main" id="{8C410BA0-949B-BEBB-4913-7695DBEB9361}"/>
              </a:ext>
            </a:extLst>
          </p:cNvPr>
          <p:cNvSpPr/>
          <p:nvPr/>
        </p:nvSpPr>
        <p:spPr>
          <a:xfrm rot="16200000">
            <a:off x="7756753" y="3489682"/>
            <a:ext cx="188718" cy="67887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D2B8BC8-06F9-68E9-A7E1-DF007F79703E}"/>
                  </a:ext>
                </a:extLst>
              </p:cNvPr>
              <p:cNvSpPr txBox="1"/>
              <p:nvPr/>
            </p:nvSpPr>
            <p:spPr>
              <a:xfrm>
                <a:off x="7548547" y="3999158"/>
                <a:ext cx="642005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𝑑𝐵</m:t>
                          </m:r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0D2B8BC8-06F9-68E9-A7E1-DF007F797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547" y="3999158"/>
                <a:ext cx="642005" cy="6182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E116FDA-6A5A-726F-8792-C1FE4FE117AE}"/>
              </a:ext>
            </a:extLst>
          </p:cNvPr>
          <p:cNvSpPr txBox="1"/>
          <p:nvPr/>
        </p:nvSpPr>
        <p:spPr>
          <a:xfrm>
            <a:off x="2859835" y="6551882"/>
            <a:ext cx="6108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David Alesini, Longitudinal Dynamics, Erice 2025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BA12F0-E33A-4638-F64D-BE8A13277E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03" y="1966"/>
            <a:ext cx="1126297" cy="625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/>
      <p:bldP spid="27" grpId="0"/>
      <p:bldP spid="33" grpId="0"/>
      <p:bldP spid="34" grpId="0"/>
      <p:bldP spid="35" grpId="0" animBg="1"/>
      <p:bldP spid="36" grpId="0" animBg="1"/>
      <p:bldP spid="4" grpId="0" animBg="1"/>
      <p:bldP spid="5" grpId="0" animBg="1"/>
      <p:bldP spid="10" grpId="0"/>
      <p:bldP spid="16" grpId="0" animBg="1"/>
      <p:bldP spid="29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116791</TotalTime>
  <Words>4690</Words>
  <Application>Microsoft Office PowerPoint</Application>
  <PresentationFormat>Widescreen</PresentationFormat>
  <Paragraphs>606</Paragraphs>
  <Slides>27</Slides>
  <Notes>10</Notes>
  <HiddenSlides>2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41" baseType="lpstr">
      <vt:lpstr>Arial</vt:lpstr>
      <vt:lpstr>Arial Narrow</vt:lpstr>
      <vt:lpstr>Calibri</vt:lpstr>
      <vt:lpstr>Cambria Math</vt:lpstr>
      <vt:lpstr>Comic Sans MS</vt:lpstr>
      <vt:lpstr>Helvetica</vt:lpstr>
      <vt:lpstr>NimbusRomNo9L-Regu</vt:lpstr>
      <vt:lpstr>NimbusRomNo9L-ReguItal</vt:lpstr>
      <vt:lpstr>Symbol</vt:lpstr>
      <vt:lpstr>Times New Roman</vt:lpstr>
      <vt:lpstr>Tema di Office</vt:lpstr>
      <vt:lpstr>6_Blank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</dc:creator>
  <cp:lastModifiedBy>David Alesini</cp:lastModifiedBy>
  <cp:revision>1909</cp:revision>
  <cp:lastPrinted>2016-09-27T09:14:04Z</cp:lastPrinted>
  <dcterms:created xsi:type="dcterms:W3CDTF">2016-04-15T08:05:59Z</dcterms:created>
  <dcterms:modified xsi:type="dcterms:W3CDTF">2025-11-25T12:12:17Z</dcterms:modified>
</cp:coreProperties>
</file>