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0"/>
  </p:notesMasterIdLst>
  <p:sldIdLst>
    <p:sldId id="257" r:id="rId3"/>
    <p:sldId id="258" r:id="rId4"/>
    <p:sldId id="259" r:id="rId5"/>
    <p:sldId id="260" r:id="rId6"/>
    <p:sldId id="262" r:id="rId7"/>
    <p:sldId id="263" r:id="rId8"/>
    <p:sldId id="261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" roundtripDataSignature="AMtx7mhVDhgkMpLFQyze/Fi7lZDS93iH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2"/>
    <p:restoredTop sz="94691"/>
  </p:normalViewPr>
  <p:slideViewPr>
    <p:cSldViewPr snapToGrid="0">
      <p:cViewPr varScale="1">
        <p:scale>
          <a:sx n="121" d="100"/>
          <a:sy n="121" d="100"/>
        </p:scale>
        <p:origin x="17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‹N›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61f54b1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1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" name="Google Shape;44;g3561f54b1b7_0_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5000" cy="48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g3561f54b1b7_0_0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781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4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5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57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6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57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57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1;p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/>
          <p:nvPr/>
        </p:nvSpPr>
        <p:spPr>
          <a:xfrm>
            <a:off x="0" y="4667400"/>
            <a:ext cx="9141120" cy="33840"/>
          </a:xfrm>
          <a:prstGeom prst="rect">
            <a:avLst/>
          </a:prstGeom>
          <a:gradFill>
            <a:gsLst>
              <a:gs pos="0">
                <a:srgbClr val="184D7E"/>
              </a:gs>
              <a:gs pos="100000">
                <a:srgbClr val="2065A4"/>
              </a:gs>
            </a:gsLst>
            <a:lin ang="0" scaled="0"/>
          </a:gradFill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40" y="101520"/>
            <a:ext cx="1783800" cy="4280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8"/>
          <p:cNvSpPr/>
          <p:nvPr/>
        </p:nvSpPr>
        <p:spPr>
          <a:xfrm>
            <a:off x="6098400" y="4767120"/>
            <a:ext cx="2054520" cy="27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8"/>
          <p:cNvSpPr/>
          <p:nvPr/>
        </p:nvSpPr>
        <p:spPr>
          <a:xfrm>
            <a:off x="966960" y="4767120"/>
            <a:ext cx="2054520" cy="27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9560" y="0"/>
            <a:ext cx="961560" cy="53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57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1000"/>
              <a:buFont typeface="Arial"/>
              <a:buNone/>
              <a:defRPr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561f54b1b7_0_0"/>
          <p:cNvSpPr/>
          <p:nvPr/>
        </p:nvSpPr>
        <p:spPr>
          <a:xfrm>
            <a:off x="0" y="2492280"/>
            <a:ext cx="9141000" cy="2648100"/>
          </a:xfrm>
          <a:prstGeom prst="rect">
            <a:avLst/>
          </a:prstGeom>
          <a:gradFill>
            <a:gsLst>
              <a:gs pos="0">
                <a:srgbClr val="E3F1FE"/>
              </a:gs>
              <a:gs pos="100000">
                <a:srgbClr val="83B9EB"/>
              </a:gs>
            </a:gsLst>
            <a:lin ang="5400012" scaled="0"/>
          </a:gra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3561f54b1b7_0_0"/>
          <p:cNvSpPr/>
          <p:nvPr/>
        </p:nvSpPr>
        <p:spPr>
          <a:xfrm>
            <a:off x="390750" y="3037980"/>
            <a:ext cx="83595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l-GR" sz="2200" b="1" dirty="0">
                <a:solidFill>
                  <a:srgbClr val="00446D"/>
                </a:solidFill>
              </a:rPr>
              <a:t>γ-</a:t>
            </a:r>
            <a:r>
              <a:rPr lang="it-IT" sz="2200" b="1" dirty="0" err="1">
                <a:solidFill>
                  <a:srgbClr val="00446D"/>
                </a:solidFill>
              </a:rPr>
              <a:t>spectroscopy</a:t>
            </a:r>
            <a:r>
              <a:rPr lang="it-IT" sz="2200" b="1" dirty="0">
                <a:solidFill>
                  <a:srgbClr val="00446D"/>
                </a:solidFill>
              </a:rPr>
              <a:t> </a:t>
            </a:r>
            <a:r>
              <a:rPr lang="it-IT" sz="2200" b="1" dirty="0" err="1">
                <a:solidFill>
                  <a:srgbClr val="00446D"/>
                </a:solidFill>
              </a:rPr>
              <a:t>measurements</a:t>
            </a:r>
            <a:r>
              <a:rPr lang="it-IT" sz="2200" b="1" dirty="0">
                <a:solidFill>
                  <a:srgbClr val="00446D"/>
                </a:solidFill>
              </a:rPr>
              <a:t> for the SPES_MED </a:t>
            </a:r>
            <a:r>
              <a:rPr lang="it-IT" sz="2200" b="1" dirty="0" err="1">
                <a:solidFill>
                  <a:srgbClr val="00446D"/>
                </a:solidFill>
              </a:rPr>
              <a:t>experiment</a:t>
            </a:r>
            <a:endParaRPr sz="2200" b="1" dirty="0">
              <a:solidFill>
                <a:srgbClr val="00446D"/>
              </a:solidFill>
            </a:endParaRPr>
          </a:p>
        </p:txBody>
      </p:sp>
      <p:sp>
        <p:nvSpPr>
          <p:cNvPr id="49" name="Google Shape;49;g3561f54b1b7_0_0"/>
          <p:cNvSpPr/>
          <p:nvPr/>
        </p:nvSpPr>
        <p:spPr>
          <a:xfrm>
            <a:off x="1789200" y="2532600"/>
            <a:ext cx="55800" cy="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3561f54b1b7_0_0"/>
          <p:cNvSpPr/>
          <p:nvPr/>
        </p:nvSpPr>
        <p:spPr>
          <a:xfrm>
            <a:off x="517320" y="4071240"/>
            <a:ext cx="81069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strike="noStrike" dirty="0">
                <a:solidFill>
                  <a:srgbClr val="00446D"/>
                </a:solidFill>
                <a:latin typeface="Arial"/>
                <a:ea typeface="Arial"/>
                <a:cs typeface="Arial"/>
                <a:sym typeface="Arial"/>
              </a:rPr>
              <a:t>Giulia Persi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g3561f54b1b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7680" y="76320"/>
            <a:ext cx="2639160" cy="58788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3561f54b1b7_0_0"/>
          <p:cNvSpPr/>
          <p:nvPr/>
        </p:nvSpPr>
        <p:spPr>
          <a:xfrm>
            <a:off x="517320" y="4487760"/>
            <a:ext cx="81069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0" strike="noStrike">
                <a:solidFill>
                  <a:srgbClr val="064268"/>
                </a:solidFill>
                <a:latin typeface="Arial"/>
                <a:ea typeface="Arial"/>
                <a:cs typeface="Arial"/>
                <a:sym typeface="Arial"/>
              </a:rPr>
              <a:t>May 19</a:t>
            </a:r>
            <a:r>
              <a:rPr lang="it" sz="1400" b="0" strike="noStrike" baseline="30000">
                <a:solidFill>
                  <a:srgbClr val="064268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it" sz="1400" b="0" strike="noStrike">
                <a:solidFill>
                  <a:srgbClr val="064268"/>
                </a:solidFill>
                <a:latin typeface="Arial"/>
                <a:ea typeface="Arial"/>
                <a:cs typeface="Arial"/>
                <a:sym typeface="Arial"/>
              </a:rPr>
              <a:t>, 2025</a:t>
            </a: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g3561f54b1b7_0_0"/>
          <p:cNvSpPr txBox="1">
            <a:spLocks noGrp="1"/>
          </p:cNvSpPr>
          <p:nvPr>
            <p:ph type="sldNum" idx="12"/>
          </p:nvPr>
        </p:nvSpPr>
        <p:spPr>
          <a:xfrm>
            <a:off x="8472600" y="4735080"/>
            <a:ext cx="5457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</a:pPr>
            <a:fld id="{00000000-1234-1234-1234-123412341234}" type="slidenum">
              <a:rPr lang="it" sz="1000" b="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000" b="0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" name="Google Shape;54;g3561f54b1b7_0_0"/>
          <p:cNvSpPr/>
          <p:nvPr/>
        </p:nvSpPr>
        <p:spPr>
          <a:xfrm>
            <a:off x="517320" y="2405959"/>
            <a:ext cx="81069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0" strike="noStrike">
                <a:solidFill>
                  <a:srgbClr val="00446D"/>
                </a:solidFill>
                <a:latin typeface="Arial"/>
                <a:ea typeface="Arial"/>
                <a:cs typeface="Arial"/>
                <a:sym typeface="Arial"/>
              </a:rPr>
              <a:t>Laboratori Nazionali di Legnaro – INFN</a:t>
            </a: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g3561f54b1b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600" y="114480"/>
            <a:ext cx="761760" cy="76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3561f54b1b7_0_0" title="logo_spesmed_orizzontal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8875" y="1172675"/>
            <a:ext cx="4926251" cy="865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/>
          <p:nvPr/>
        </p:nvSpPr>
        <p:spPr>
          <a:xfrm>
            <a:off x="1164960" y="39240"/>
            <a:ext cx="7157160" cy="57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Outline</a:t>
            </a:r>
            <a:endParaRPr sz="3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0" y="33120"/>
            <a:ext cx="135720" cy="27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524520" y="1243800"/>
            <a:ext cx="811476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571680" marR="0" lvl="0" indent="-5716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3200"/>
              <a:buFont typeface="Arial"/>
              <a:buAutoNum type="romanUcPeriod"/>
            </a:pPr>
            <a:r>
              <a:rPr lang="it-IT" sz="3200" b="1" dirty="0">
                <a:solidFill>
                  <a:srgbClr val="064268"/>
                </a:solidFill>
                <a:latin typeface="Calibri"/>
                <a:cs typeface="Calibri"/>
                <a:sym typeface="Calibri"/>
              </a:rPr>
              <a:t>Goals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680" marR="0" lvl="0" indent="-5716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3200"/>
              <a:buFont typeface="Arial"/>
              <a:buAutoNum type="romanUcPeriod"/>
            </a:pPr>
            <a:r>
              <a:rPr lang="it-IT" sz="3200" b="1" strike="noStrike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Spectrum</a:t>
            </a:r>
            <a:r>
              <a:rPr lang="it-IT" sz="3200" b="1" strike="noStrike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200" b="1" strike="noStrike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3200" b="1" strike="noStrike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200" b="1" strike="noStrike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680" marR="0" lvl="0" indent="-5716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3200"/>
              <a:buFont typeface="Arial"/>
              <a:buAutoNum type="romanUcPeriod"/>
            </a:pPr>
            <a:r>
              <a:rPr lang="it" sz="3200" b="1" strike="noStrike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 txBox="1">
            <a:spLocks noGrp="1"/>
          </p:cNvSpPr>
          <p:nvPr>
            <p:ph type="sldNum" idx="12"/>
          </p:nvPr>
        </p:nvSpPr>
        <p:spPr>
          <a:xfrm>
            <a:off x="8472600" y="4735080"/>
            <a:ext cx="5457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</a:pPr>
            <a:fld id="{00000000-1234-1234-1234-123412341234}" type="slidenum">
              <a:rPr lang="it"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1164960" y="39240"/>
            <a:ext cx="7157160" cy="57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 strike="noStrik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  <a:endParaRPr sz="30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0" y="33120"/>
            <a:ext cx="135720" cy="27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"/>
          <p:cNvSpPr txBox="1">
            <a:spLocks noGrp="1"/>
          </p:cNvSpPr>
          <p:nvPr>
            <p:ph type="sldNum" idx="12"/>
          </p:nvPr>
        </p:nvSpPr>
        <p:spPr>
          <a:xfrm>
            <a:off x="8472600" y="4735080"/>
            <a:ext cx="5457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</a:pPr>
            <a:fld id="{00000000-1234-1234-1234-123412341234}" type="slidenum">
              <a:rPr lang="it"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0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6BF52C-AEB2-866D-083F-965E9DAA47A6}"/>
              </a:ext>
            </a:extLst>
          </p:cNvPr>
          <p:cNvSpPr txBox="1"/>
          <p:nvPr/>
        </p:nvSpPr>
        <p:spPr>
          <a:xfrm>
            <a:off x="135719" y="765735"/>
            <a:ext cx="4203015" cy="1900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 to calibrate and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LBC (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Lanthanum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BromoChloride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- 1.5 inches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LBC (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Lanthanum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BromoChloride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- 3 inches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(High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Purity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Germanium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Sodium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Iodide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EEE10B-AD91-DFD1-790E-30D1BE2E0517}"/>
              </a:ext>
            </a:extLst>
          </p:cNvPr>
          <p:cNvSpPr txBox="1"/>
          <p:nvPr/>
        </p:nvSpPr>
        <p:spPr>
          <a:xfrm>
            <a:off x="6152356" y="2638345"/>
            <a:ext cx="25931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sources: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137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241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(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it-IT" dirty="0"/>
          </a:p>
        </p:txBody>
      </p:sp>
      <p:pic>
        <p:nvPicPr>
          <p:cNvPr id="7" name="Immagine 6" descr="Immagine che contiene macchina, cilindro, Alluminio, acciaio&#10;&#10;Il contenuto generato dall'IA potrebbe non essere corretto.">
            <a:extLst>
              <a:ext uri="{FF2B5EF4-FFF2-40B4-BE49-F238E27FC236}">
                <a16:creationId xmlns:a16="http://schemas.microsoft.com/office/drawing/2014/main" id="{8209CB31-96D9-087B-F30B-96AE1A2611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4" t="20586" b="27929"/>
          <a:stretch>
            <a:fillRect/>
          </a:stretch>
        </p:blipFill>
        <p:spPr>
          <a:xfrm rot="5400000">
            <a:off x="3058251" y="2808958"/>
            <a:ext cx="2314012" cy="899342"/>
          </a:xfrm>
          <a:prstGeom prst="rect">
            <a:avLst/>
          </a:prstGeom>
        </p:spPr>
      </p:pic>
      <p:pic>
        <p:nvPicPr>
          <p:cNvPr id="9" name="Immagine 8" descr="Immagine che contiene cavo, Impianto elettrico, macchina, Ricambio auto&#10;&#10;Il contenuto generato dall'IA potrebbe non essere corretto.">
            <a:extLst>
              <a:ext uri="{FF2B5EF4-FFF2-40B4-BE49-F238E27FC236}">
                <a16:creationId xmlns:a16="http://schemas.microsoft.com/office/drawing/2014/main" id="{DEB21B8E-8201-5E4E-2F24-86CEBDD6B3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28" t="22298" r="7594" b="16301"/>
          <a:stretch>
            <a:fillRect/>
          </a:stretch>
        </p:blipFill>
        <p:spPr>
          <a:xfrm rot="5400000">
            <a:off x="6428962" y="914233"/>
            <a:ext cx="2134628" cy="1180406"/>
          </a:xfrm>
          <a:prstGeom prst="rect">
            <a:avLst/>
          </a:prstGeom>
        </p:spPr>
      </p:pic>
      <p:pic>
        <p:nvPicPr>
          <p:cNvPr id="11" name="Immagine 10" descr="Immagine che contiene macchina, Impianto elettrico, cavo, strumento&#10;&#10;Il contenuto generato dall'IA potrebbe non essere corretto.">
            <a:extLst>
              <a:ext uri="{FF2B5EF4-FFF2-40B4-BE49-F238E27FC236}">
                <a16:creationId xmlns:a16="http://schemas.microsoft.com/office/drawing/2014/main" id="{C6FF28F8-3F24-3319-1913-51CE5C8C03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771" t="4933" r="29830" b="9161"/>
          <a:stretch>
            <a:fillRect/>
          </a:stretch>
        </p:blipFill>
        <p:spPr>
          <a:xfrm rot="5400000">
            <a:off x="1173026" y="2467123"/>
            <a:ext cx="1338713" cy="2306299"/>
          </a:xfrm>
          <a:prstGeom prst="rect">
            <a:avLst/>
          </a:prstGeom>
        </p:spPr>
      </p:pic>
      <p:pic>
        <p:nvPicPr>
          <p:cNvPr id="13" name="Immagine 12" descr="Immagine che contiene cavo, Impianto elettrico, strumento, macchina&#10;&#10;Il contenuto generato dall'IA potrebbe non essere corretto.">
            <a:extLst>
              <a:ext uri="{FF2B5EF4-FFF2-40B4-BE49-F238E27FC236}">
                <a16:creationId xmlns:a16="http://schemas.microsoft.com/office/drawing/2014/main" id="{13F5523C-C39E-CAB2-3C64-E7CCF94C14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638" t="22500" r="13758" b="17364"/>
          <a:stretch>
            <a:fillRect/>
          </a:stretch>
        </p:blipFill>
        <p:spPr>
          <a:xfrm rot="10800000">
            <a:off x="4865382" y="780295"/>
            <a:ext cx="1753594" cy="12055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/>
          <p:nvPr/>
        </p:nvSpPr>
        <p:spPr>
          <a:xfrm>
            <a:off x="760776" y="-21329"/>
            <a:ext cx="6614506" cy="57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rmAutofit/>
          </a:bodyPr>
          <a:lstStyle/>
          <a:p>
            <a:pPr lvl="0" algn="just">
              <a:lnSpc>
                <a:spcPct val="115000"/>
              </a:lnSpc>
              <a:buClr>
                <a:srgbClr val="064268"/>
              </a:buClr>
              <a:buSzPts val="3200"/>
            </a:pPr>
            <a:r>
              <a:rPr lang="it-IT" sz="28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it-IT" sz="2800" b="1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Spectrum</a:t>
            </a:r>
            <a:r>
              <a:rPr lang="it-IT" sz="28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28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lang="it-IT" sz="2800" dirty="0"/>
          </a:p>
        </p:txBody>
      </p:sp>
      <p:sp>
        <p:nvSpPr>
          <p:cNvPr id="81" name="Google Shape;81;p4"/>
          <p:cNvSpPr/>
          <p:nvPr/>
        </p:nvSpPr>
        <p:spPr>
          <a:xfrm>
            <a:off x="0" y="33120"/>
            <a:ext cx="135720" cy="27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sldNum" idx="12"/>
          </p:nvPr>
        </p:nvSpPr>
        <p:spPr>
          <a:xfrm>
            <a:off x="8472600" y="4735080"/>
            <a:ext cx="5457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</a:pPr>
            <a:fld id="{00000000-1234-1234-1234-123412341234}" type="slidenum">
              <a:rPr lang="it"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3B5C9D-C904-E0DF-58AC-1D5D165681C2}"/>
              </a:ext>
            </a:extLst>
          </p:cNvPr>
          <p:cNvSpPr txBox="1"/>
          <p:nvPr/>
        </p:nvSpPr>
        <p:spPr>
          <a:xfrm>
            <a:off x="4193629" y="968346"/>
            <a:ext cx="482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Uncalibrated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Na, </a:t>
            </a: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Co, and </a:t>
            </a: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137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 sources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LBC 1.5 inches. </a:t>
            </a:r>
          </a:p>
        </p:txBody>
      </p:sp>
      <p:pic>
        <p:nvPicPr>
          <p:cNvPr id="18" name="Immagine 17" descr="Immagine che contiene linea, diagramm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FE560052-426B-D326-AB0C-4C6D20375A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3" t="4791" r="7916"/>
          <a:stretch>
            <a:fillRect/>
          </a:stretch>
        </p:blipFill>
        <p:spPr>
          <a:xfrm>
            <a:off x="67861" y="549991"/>
            <a:ext cx="4052192" cy="2183142"/>
          </a:xfrm>
          <a:prstGeom prst="rect">
            <a:avLst/>
          </a:prstGeom>
        </p:spPr>
      </p:pic>
      <p:pic>
        <p:nvPicPr>
          <p:cNvPr id="4" name="Immagine 3" descr="Immagine che contiene schermata, line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3B953B35-211E-1CCB-782B-588B50A18D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5" t="5305" r="6987"/>
          <a:stretch>
            <a:fillRect/>
          </a:stretch>
        </p:blipFill>
        <p:spPr>
          <a:xfrm>
            <a:off x="4193629" y="1971476"/>
            <a:ext cx="4882512" cy="26220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F430E3-4B50-3616-4A2A-2E803315391F}"/>
              </a:ext>
            </a:extLst>
          </p:cNvPr>
          <p:cNvSpPr txBox="1"/>
          <p:nvPr/>
        </p:nvSpPr>
        <p:spPr>
          <a:xfrm>
            <a:off x="135720" y="3246585"/>
            <a:ext cx="405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Uncalibrated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Na, </a:t>
            </a: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241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Am, </a:t>
            </a: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Co, and </a:t>
            </a:r>
            <a:r>
              <a:rPr lang="it-IT" sz="160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137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 sources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linea, diagramma, Diagramma, testo&#10;&#10;Il contenuto generato dall'IA potrebbe non essere corretto.">
            <a:extLst>
              <a:ext uri="{FF2B5EF4-FFF2-40B4-BE49-F238E27FC236}">
                <a16:creationId xmlns:a16="http://schemas.microsoft.com/office/drawing/2014/main" id="{2D16BC30-5B36-945D-CC19-C5B48A69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4" t="4767" r="7662"/>
          <a:stretch>
            <a:fillRect/>
          </a:stretch>
        </p:blipFill>
        <p:spPr>
          <a:xfrm>
            <a:off x="0" y="1095666"/>
            <a:ext cx="4876416" cy="2598187"/>
          </a:xfrm>
          <a:prstGeom prst="rect">
            <a:avLst/>
          </a:prstGeom>
        </p:spPr>
      </p:pic>
      <p:sp>
        <p:nvSpPr>
          <p:cNvPr id="7" name="Google Shape;80;p4">
            <a:extLst>
              <a:ext uri="{FF2B5EF4-FFF2-40B4-BE49-F238E27FC236}">
                <a16:creationId xmlns:a16="http://schemas.microsoft.com/office/drawing/2014/main" id="{BB1245D1-F4F1-B35B-2C4B-2F8996638C07}"/>
              </a:ext>
            </a:extLst>
          </p:cNvPr>
          <p:cNvSpPr/>
          <p:nvPr/>
        </p:nvSpPr>
        <p:spPr>
          <a:xfrm>
            <a:off x="760776" y="-21329"/>
            <a:ext cx="6614506" cy="57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rmAutofit/>
          </a:bodyPr>
          <a:lstStyle/>
          <a:p>
            <a:pPr lvl="0" algn="just">
              <a:lnSpc>
                <a:spcPct val="115000"/>
              </a:lnSpc>
              <a:buClr>
                <a:srgbClr val="064268"/>
              </a:buClr>
              <a:buSzPts val="3200"/>
            </a:pPr>
            <a:r>
              <a:rPr lang="it-IT" sz="28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it-IT" sz="2800" b="1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Spectrum</a:t>
            </a:r>
            <a:r>
              <a:rPr lang="it-IT" sz="28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28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lang="it-IT" sz="2800" dirty="0"/>
          </a:p>
        </p:txBody>
      </p:sp>
      <p:sp>
        <p:nvSpPr>
          <p:cNvPr id="8" name="Google Shape;90;p5">
            <a:extLst>
              <a:ext uri="{FF2B5EF4-FFF2-40B4-BE49-F238E27FC236}">
                <a16:creationId xmlns:a16="http://schemas.microsoft.com/office/drawing/2014/main" id="{BB8786A3-05FC-6898-AECE-AF6E854DAB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04131" y="4748014"/>
            <a:ext cx="545760" cy="31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</a:pPr>
            <a:fld id="{00000000-1234-1234-1234-123412341234}" type="slidenum">
              <a:rPr lang="it"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00" b="0" strike="noStrik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Immagine 9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F12278A0-C20C-D6CF-8ACF-E426C97F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7" t="6399" r="7258" b="1103"/>
          <a:stretch>
            <a:fillRect/>
          </a:stretch>
        </p:blipFill>
        <p:spPr>
          <a:xfrm>
            <a:off x="4785484" y="491281"/>
            <a:ext cx="3980145" cy="2041100"/>
          </a:xfrm>
          <a:prstGeom prst="rect">
            <a:avLst/>
          </a:prstGeom>
        </p:spPr>
      </p:pic>
      <p:pic>
        <p:nvPicPr>
          <p:cNvPr id="12" name="Immagine 11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274A1AD3-1007-7DB8-2828-1D84FCE3D8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81" t="5521" r="8405" b="1857"/>
          <a:stretch>
            <a:fillRect/>
          </a:stretch>
        </p:blipFill>
        <p:spPr>
          <a:xfrm>
            <a:off x="4788511" y="2532381"/>
            <a:ext cx="3977118" cy="207801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D7D66E-9107-7056-6452-001F690518F3}"/>
              </a:ext>
            </a:extLst>
          </p:cNvPr>
          <p:cNvSpPr txBox="1"/>
          <p:nvPr/>
        </p:nvSpPr>
        <p:spPr>
          <a:xfrm>
            <a:off x="612793" y="738681"/>
            <a:ext cx="3650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Calibrated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LBC 1.5inches</a:t>
            </a:r>
          </a:p>
        </p:txBody>
      </p:sp>
    </p:spTree>
    <p:extLst>
      <p:ext uri="{BB962C8B-B14F-4D97-AF65-F5344CB8AC3E}">
        <p14:creationId xmlns:p14="http://schemas.microsoft.com/office/powerpoint/2010/main" val="569943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0;p5">
            <a:extLst>
              <a:ext uri="{FF2B5EF4-FFF2-40B4-BE49-F238E27FC236}">
                <a16:creationId xmlns:a16="http://schemas.microsoft.com/office/drawing/2014/main" id="{79BC664E-CD15-EB54-FCC2-57822D125D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600" y="4735080"/>
            <a:ext cx="5457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</a:pPr>
            <a:fld id="{00000000-1234-1234-1234-123412341234}" type="slidenum">
              <a:rPr lang="it"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 b="0" strike="noStrik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magine 3" descr="Immagine che contiene linea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A3C0B473-CC3D-DF93-E6CC-2DEE00A431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5" t="8303" r="7663" b="1"/>
          <a:stretch>
            <a:fillRect/>
          </a:stretch>
        </p:blipFill>
        <p:spPr>
          <a:xfrm>
            <a:off x="0" y="1336238"/>
            <a:ext cx="4911928" cy="2471023"/>
          </a:xfrm>
          <a:prstGeom prst="rect">
            <a:avLst/>
          </a:prstGeom>
        </p:spPr>
      </p:pic>
      <p:sp>
        <p:nvSpPr>
          <p:cNvPr id="5" name="Google Shape;80;p4">
            <a:extLst>
              <a:ext uri="{FF2B5EF4-FFF2-40B4-BE49-F238E27FC236}">
                <a16:creationId xmlns:a16="http://schemas.microsoft.com/office/drawing/2014/main" id="{A1DCDDA6-158A-2E4F-919C-EB9BFCD5265B}"/>
              </a:ext>
            </a:extLst>
          </p:cNvPr>
          <p:cNvSpPr/>
          <p:nvPr/>
        </p:nvSpPr>
        <p:spPr>
          <a:xfrm>
            <a:off x="760776" y="-21329"/>
            <a:ext cx="6614506" cy="57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rmAutofit/>
          </a:bodyPr>
          <a:lstStyle/>
          <a:p>
            <a:pPr lvl="0" algn="just">
              <a:lnSpc>
                <a:spcPct val="115000"/>
              </a:lnSpc>
              <a:buClr>
                <a:srgbClr val="064268"/>
              </a:buClr>
              <a:buSzPts val="3200"/>
            </a:pPr>
            <a:r>
              <a:rPr lang="it-IT" sz="28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it-IT" sz="2800" b="1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Spectrum</a:t>
            </a:r>
            <a:r>
              <a:rPr lang="it-IT" sz="28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28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lang="it-IT" sz="2800" dirty="0"/>
          </a:p>
        </p:txBody>
      </p:sp>
      <p:pic>
        <p:nvPicPr>
          <p:cNvPr id="7" name="Immagine 6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02680B99-E03F-451C-D755-E7219E9E5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3" t="6671" r="8378" b="1647"/>
          <a:stretch>
            <a:fillRect/>
          </a:stretch>
        </p:blipFill>
        <p:spPr>
          <a:xfrm>
            <a:off x="4844430" y="2571749"/>
            <a:ext cx="4058256" cy="2092089"/>
          </a:xfrm>
          <a:prstGeom prst="rect">
            <a:avLst/>
          </a:prstGeom>
        </p:spPr>
      </p:pic>
      <p:pic>
        <p:nvPicPr>
          <p:cNvPr id="9" name="Immagine 8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2169C2CD-392F-45F5-F790-CDEEFDC781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06" t="5311" r="8378" b="1647"/>
          <a:stretch>
            <a:fillRect/>
          </a:stretch>
        </p:blipFill>
        <p:spPr>
          <a:xfrm>
            <a:off x="4836161" y="479660"/>
            <a:ext cx="4053982" cy="209208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63CA59-F9A2-E424-8E07-79E340B4F5CB}"/>
              </a:ext>
            </a:extLst>
          </p:cNvPr>
          <p:cNvSpPr txBox="1"/>
          <p:nvPr/>
        </p:nvSpPr>
        <p:spPr>
          <a:xfrm>
            <a:off x="970337" y="809002"/>
            <a:ext cx="289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Calibrated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HPGe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9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/>
          <p:nvPr/>
        </p:nvSpPr>
        <p:spPr>
          <a:xfrm>
            <a:off x="1164960" y="39240"/>
            <a:ext cx="7157160" cy="57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sz="3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/>
          <p:nvPr/>
        </p:nvSpPr>
        <p:spPr>
          <a:xfrm>
            <a:off x="0" y="33120"/>
            <a:ext cx="135720" cy="27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5"/>
          <p:cNvSpPr txBox="1">
            <a:spLocks noGrp="1"/>
          </p:cNvSpPr>
          <p:nvPr>
            <p:ph type="sldNum" idx="12"/>
          </p:nvPr>
        </p:nvSpPr>
        <p:spPr>
          <a:xfrm>
            <a:off x="8472600" y="4735080"/>
            <a:ext cx="5457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</a:pPr>
            <a:fld id="{00000000-1234-1234-1234-123412341234}" type="slidenum">
              <a:rPr lang="it" sz="1000" b="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000" b="0" strike="noStrik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5D5CD4-1845-6894-07CF-3C4BB78BF848}"/>
              </a:ext>
            </a:extLst>
          </p:cNvPr>
          <p:cNvSpPr txBox="1"/>
          <p:nvPr/>
        </p:nvSpPr>
        <p:spPr>
          <a:xfrm>
            <a:off x="238621" y="1816585"/>
            <a:ext cx="8666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detectors’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some of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performances.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trapezoid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like rise time, pole zero,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peaking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time…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A93E8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174</Words>
  <Application>Microsoft Macintosh PowerPoint</Application>
  <PresentationFormat>Presentazione su schermo (16:9)</PresentationFormat>
  <Paragraphs>41</Paragraphs>
  <Slides>7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SPES</dc:creator>
  <cp:lastModifiedBy>Giulia Persi</cp:lastModifiedBy>
  <cp:revision>7</cp:revision>
  <dcterms:modified xsi:type="dcterms:W3CDTF">2025-05-19T12:31:42Z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6</vt:i4>
  </property>
  <property fmtid="{D5CDD505-2E9C-101B-9397-08002B2CF9AE}" pid="4" name="PresentationFormat">
    <vt:lpwstr>Presentazione su schermo (16:9)</vt:lpwstr>
  </property>
  <property fmtid="{D5CDD505-2E9C-101B-9397-08002B2CF9AE}" pid="5" name="Slides">
    <vt:i4>44</vt:i4>
  </property>
</Properties>
</file>