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7"/>
  </p:notesMasterIdLst>
  <p:sldIdLst>
    <p:sldId id="257" r:id="rId3"/>
    <p:sldId id="260" r:id="rId4"/>
    <p:sldId id="258" r:id="rId5"/>
    <p:sldId id="259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hVDhgkMpLFQyze/Fi7lZDS93iH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4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61f54b1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" name="Google Shape;44;g3561f54b1b7_0_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5000" cy="4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3561f54b1b7_0_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781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6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/>
          <p:nvPr/>
        </p:nvSpPr>
        <p:spPr>
          <a:xfrm>
            <a:off x="0" y="4667400"/>
            <a:ext cx="9141120" cy="33840"/>
          </a:xfrm>
          <a:prstGeom prst="rect">
            <a:avLst/>
          </a:prstGeom>
          <a:gradFill>
            <a:gsLst>
              <a:gs pos="0">
                <a:srgbClr val="184D7E"/>
              </a:gs>
              <a:gs pos="100000">
                <a:srgbClr val="2065A4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0" y="101520"/>
            <a:ext cx="1783800" cy="4280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/>
          <p:nvPr/>
        </p:nvSpPr>
        <p:spPr>
          <a:xfrm>
            <a:off x="6098400" y="4767120"/>
            <a:ext cx="2054520" cy="27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8"/>
          <p:cNvSpPr/>
          <p:nvPr/>
        </p:nvSpPr>
        <p:spPr>
          <a:xfrm>
            <a:off x="966960" y="4767120"/>
            <a:ext cx="2054520" cy="27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9560" y="0"/>
            <a:ext cx="961560" cy="53244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561f54b1b7_0_0"/>
          <p:cNvSpPr/>
          <p:nvPr/>
        </p:nvSpPr>
        <p:spPr>
          <a:xfrm>
            <a:off x="0" y="2492280"/>
            <a:ext cx="9141000" cy="2648100"/>
          </a:xfrm>
          <a:prstGeom prst="rect">
            <a:avLst/>
          </a:prstGeom>
          <a:gradFill>
            <a:gsLst>
              <a:gs pos="0">
                <a:srgbClr val="E3F1FE"/>
              </a:gs>
              <a:gs pos="100000">
                <a:srgbClr val="83B9EB"/>
              </a:gs>
            </a:gsLst>
            <a:lin ang="5400012" scaled="0"/>
          </a:gra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3561f54b1b7_0_0"/>
          <p:cNvSpPr/>
          <p:nvPr/>
        </p:nvSpPr>
        <p:spPr>
          <a:xfrm>
            <a:off x="385950" y="2888601"/>
            <a:ext cx="8359500" cy="1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b="1" dirty="0">
                <a:solidFill>
                  <a:srgbClr val="064268"/>
                </a:solidFill>
                <a:latin typeface="Calibri"/>
                <a:cs typeface="Calibri"/>
                <a:sym typeface="Calibri"/>
              </a:rPr>
              <a:t>Diffusion and effusion of biomedical radiotracers in the </a:t>
            </a:r>
            <a:r>
              <a:rPr lang="it-IT" sz="2600" b="1" dirty="0">
                <a:solidFill>
                  <a:srgbClr val="064268"/>
                </a:solidFill>
                <a:latin typeface="Calibri"/>
                <a:cs typeface="Calibri"/>
                <a:sym typeface="Calibri"/>
              </a:rPr>
              <a:t>SPES-ISOLPHARM target</a:t>
            </a:r>
            <a:endParaRPr sz="26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3561f54b1b7_0_0"/>
          <p:cNvSpPr/>
          <p:nvPr/>
        </p:nvSpPr>
        <p:spPr>
          <a:xfrm>
            <a:off x="1789200" y="2532600"/>
            <a:ext cx="55800" cy="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3561f54b1b7_0_0"/>
          <p:cNvSpPr/>
          <p:nvPr/>
        </p:nvSpPr>
        <p:spPr>
          <a:xfrm>
            <a:off x="517320" y="4071240"/>
            <a:ext cx="8106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rgbClr val="00446D"/>
                </a:solidFill>
              </a:rPr>
              <a:t>Sara Luise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g3561f54b1b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7680" y="76320"/>
            <a:ext cx="2639160" cy="58788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3561f54b1b7_0_0"/>
          <p:cNvSpPr/>
          <p:nvPr/>
        </p:nvSpPr>
        <p:spPr>
          <a:xfrm>
            <a:off x="517320" y="4487760"/>
            <a:ext cx="8106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strike="noStrike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May 19</a:t>
            </a:r>
            <a:r>
              <a:rPr lang="it" sz="1400" b="0" strike="noStrike" baseline="30000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it" sz="1400" b="0" strike="noStrike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, 2025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3561f54b1b7_0_0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u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g3561f54b1b7_0_0"/>
          <p:cNvSpPr/>
          <p:nvPr/>
        </p:nvSpPr>
        <p:spPr>
          <a:xfrm>
            <a:off x="517320" y="2405959"/>
            <a:ext cx="8106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strike="noStrike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Laboratori Nazionali di Legnaro – INFN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g3561f54b1b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600" y="114480"/>
            <a:ext cx="761760" cy="76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3561f54b1b7_0_0" title="logo_spesmed_orizzontal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8875" y="1172675"/>
            <a:ext cx="4926251" cy="865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/>
          <p:nvPr/>
        </p:nvSpPr>
        <p:spPr>
          <a:xfrm>
            <a:off x="1791791" y="211537"/>
            <a:ext cx="5903497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strike="noStrike" dirty="0">
                <a:solidFill>
                  <a:srgbClr val="1E4E79"/>
                </a:solidFill>
                <a:latin typeface="Amasis MT Pro" panose="02040504050005020304" pitchFamily="18" charset="0"/>
                <a:cs typeface="Calibri"/>
                <a:sym typeface="Calibri"/>
              </a:rPr>
              <a:t>Simulation of isotope g</a:t>
            </a:r>
            <a:r>
              <a:rPr lang="it" sz="3000" b="1" dirty="0">
                <a:solidFill>
                  <a:srgbClr val="1E4E79"/>
                </a:solidFill>
                <a:latin typeface="Amasis MT Pro" panose="02040504050005020304" pitchFamily="18" charset="0"/>
                <a:cs typeface="Calibri"/>
                <a:sym typeface="Calibri"/>
              </a:rPr>
              <a:t>eneration and release process</a:t>
            </a:r>
            <a:endParaRPr sz="3000" b="0" strike="noStrike" dirty="0">
              <a:solidFill>
                <a:srgbClr val="000000"/>
              </a:solidFill>
              <a:latin typeface="Amasis MT Pro" panose="02040504050005020304" pitchFamily="18" charset="0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82FDC8-FEEE-D392-F442-D78D083CB335}"/>
              </a:ext>
            </a:extLst>
          </p:cNvPr>
          <p:cNvSpPr txBox="1"/>
          <p:nvPr/>
        </p:nvSpPr>
        <p:spPr>
          <a:xfrm>
            <a:off x="1083176" y="1395188"/>
            <a:ext cx="3959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masis MT Pro" panose="020F0502020204030204" pitchFamily="18" charset="0"/>
                <a:cs typeface="Calibri" panose="020F0502020204030204" pitchFamily="34" charset="0"/>
              </a:rPr>
              <a:t>Theoretical study </a:t>
            </a:r>
            <a:r>
              <a:rPr lang="en-US" dirty="0">
                <a:latin typeface="Amasis MT Pro" panose="020F0502020204030204" pitchFamily="18" charset="0"/>
                <a:cs typeface="Calibri" panose="020F0502020204030204" pitchFamily="34" charset="0"/>
              </a:rPr>
              <a:t>of the </a:t>
            </a:r>
            <a:r>
              <a:rPr lang="en-US" b="1" dirty="0">
                <a:latin typeface="Amasis MT Pro" panose="020F0502020204030204" pitchFamily="18" charset="0"/>
                <a:cs typeface="Calibri" panose="020F0502020204030204" pitchFamily="34" charset="0"/>
              </a:rPr>
              <a:t>diffusion</a:t>
            </a:r>
            <a:r>
              <a:rPr lang="en-US" dirty="0">
                <a:latin typeface="Amasis MT Pro" panose="020F0502020204030204" pitchFamily="18" charset="0"/>
                <a:cs typeface="Calibri" panose="020F0502020204030204" pitchFamily="34" charset="0"/>
              </a:rPr>
              <a:t> and </a:t>
            </a:r>
            <a:r>
              <a:rPr lang="en-US" b="1" dirty="0">
                <a:latin typeface="Amasis MT Pro" panose="020F0502020204030204" pitchFamily="18" charset="0"/>
                <a:cs typeface="Calibri" panose="020F0502020204030204" pitchFamily="34" charset="0"/>
              </a:rPr>
              <a:t>effusion</a:t>
            </a:r>
            <a:r>
              <a:rPr lang="en-US" dirty="0">
                <a:latin typeface="Amasis MT Pro" panose="020F0502020204030204" pitchFamily="18" charset="0"/>
                <a:cs typeface="Calibri" panose="020F0502020204030204" pitchFamily="34" charset="0"/>
              </a:rPr>
              <a:t> processes of magnesium (Mg-28) isotope in silicon carbide (</a:t>
            </a:r>
            <a:r>
              <a:rPr lang="en-US" dirty="0" err="1">
                <a:latin typeface="Amasis MT Pro" panose="020F0502020204030204" pitchFamily="18" charset="0"/>
                <a:cs typeface="Calibri" panose="020F0502020204030204" pitchFamily="34" charset="0"/>
              </a:rPr>
              <a:t>SiC</a:t>
            </a:r>
            <a:r>
              <a:rPr lang="en-US" dirty="0">
                <a:latin typeface="Amasis MT Pro" panose="020F0502020204030204" pitchFamily="18" charset="0"/>
                <a:cs typeface="Calibri" panose="020F0502020204030204" pitchFamily="34" charset="0"/>
              </a:rPr>
              <a:t>) targets</a:t>
            </a:r>
            <a:endParaRPr lang="it-IT" dirty="0">
              <a:latin typeface="Amasis MT Pro" panose="020F0502020204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DF2215-A239-B9F7-FB5A-96C041375EEE}"/>
              </a:ext>
            </a:extLst>
          </p:cNvPr>
          <p:cNvSpPr txBox="1"/>
          <p:nvPr/>
        </p:nvSpPr>
        <p:spPr>
          <a:xfrm>
            <a:off x="4901724" y="1395188"/>
            <a:ext cx="348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atin typeface="Amasis MT Pro" panose="02040504050005020304" pitchFamily="18" charset="0"/>
              </a:rPr>
              <a:t>Computational</a:t>
            </a:r>
            <a:r>
              <a:rPr lang="it-IT" b="1" dirty="0">
                <a:latin typeface="Amasis MT Pro" panose="02040504050005020304" pitchFamily="18" charset="0"/>
              </a:rPr>
              <a:t> </a:t>
            </a:r>
            <a:r>
              <a:rPr lang="it-IT" b="1" dirty="0" err="1">
                <a:latin typeface="Amasis MT Pro" panose="02040504050005020304" pitchFamily="18" charset="0"/>
              </a:rPr>
              <a:t>modelling</a:t>
            </a:r>
            <a:r>
              <a:rPr lang="it-IT" b="1" dirty="0">
                <a:latin typeface="Amasis MT Pro" panose="02040504050005020304" pitchFamily="18" charset="0"/>
              </a:rPr>
              <a:t> </a:t>
            </a:r>
            <a:r>
              <a:rPr lang="it-IT" dirty="0">
                <a:latin typeface="Amasis MT Pro" panose="02040504050005020304" pitchFamily="18" charset="0"/>
              </a:rPr>
              <a:t>with Geant4 Monte Carlo software (release 10.7)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CF746D-B3BA-1EBB-4CBD-A8B68DC5C93D}"/>
              </a:ext>
            </a:extLst>
          </p:cNvPr>
          <p:cNvSpPr txBox="1"/>
          <p:nvPr/>
        </p:nvSpPr>
        <p:spPr>
          <a:xfrm>
            <a:off x="1105243" y="2310140"/>
            <a:ext cx="25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masis MT Pro" panose="02040504050005020304" pitchFamily="18" charset="0"/>
              </a:rPr>
              <a:t>Investigate the key </a:t>
            </a:r>
            <a:r>
              <a:rPr lang="it-IT" dirty="0" err="1">
                <a:latin typeface="Amasis MT Pro" panose="02040504050005020304" pitchFamily="18" charset="0"/>
              </a:rPr>
              <a:t>parameters</a:t>
            </a:r>
            <a:r>
              <a:rPr lang="it-IT" dirty="0">
                <a:latin typeface="Amasis MT Pro" panose="02040504050005020304" pitchFamily="18" charset="0"/>
              </a:rPr>
              <a:t> of the system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C61AAB-32E5-68F3-6CE7-3379EA5B55AD}"/>
              </a:ext>
            </a:extLst>
          </p:cNvPr>
          <p:cNvSpPr txBox="1"/>
          <p:nvPr/>
        </p:nvSpPr>
        <p:spPr>
          <a:xfrm>
            <a:off x="1083176" y="3237688"/>
            <a:ext cx="2793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quantify the </a:t>
            </a:r>
            <a:r>
              <a:rPr lang="en-US" b="1" dirty="0">
                <a:latin typeface="Amasis MT Pro" panose="02040504050005020304" pitchFamily="18" charset="0"/>
              </a:rPr>
              <a:t>average release time </a:t>
            </a:r>
            <a:r>
              <a:rPr lang="en-US" dirty="0">
                <a:latin typeface="Amasis MT Pro" panose="02040504050005020304" pitchFamily="18" charset="0"/>
              </a:rPr>
              <a:t>of the atoms produced</a:t>
            </a:r>
            <a:endParaRPr lang="it-IT" dirty="0">
              <a:latin typeface="Amasis MT Pro" panose="02040504050005020304" pitchFamily="18" charset="0"/>
            </a:endParaRPr>
          </a:p>
        </p:txBody>
      </p:sp>
      <p:pic>
        <p:nvPicPr>
          <p:cNvPr id="8" name="Immagine 7" descr="Immagine che contiene Carattere, Elementi grafici, logo, testo&#10;&#10;Il contenuto generato dall'IA potrebbe non essere corretto.">
            <a:extLst>
              <a:ext uri="{FF2B5EF4-FFF2-40B4-BE49-F238E27FC236}">
                <a16:creationId xmlns:a16="http://schemas.microsoft.com/office/drawing/2014/main" id="{C4F209A8-B4E8-82E2-D126-089E18A2F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540" y="2571750"/>
            <a:ext cx="3424202" cy="11358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/>
          <p:nvPr/>
        </p:nvSpPr>
        <p:spPr>
          <a:xfrm>
            <a:off x="1164960" y="3924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rgbClr val="1E4E79"/>
                </a:solidFill>
                <a:latin typeface="Amasis MT Pro" panose="02040504050005020304" pitchFamily="18" charset="0"/>
                <a:cs typeface="Calibri"/>
                <a:sym typeface="Calibri"/>
              </a:rPr>
              <a:t>Isotope production</a:t>
            </a:r>
            <a:endParaRPr sz="3000" b="0" strike="noStrike" dirty="0">
              <a:solidFill>
                <a:srgbClr val="000000"/>
              </a:solidFill>
              <a:latin typeface="Amasis MT Pro" panose="02040504050005020304" pitchFamily="18" charset="0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D246EA-2F0C-E761-BFE8-41EDE5444DC8}"/>
              </a:ext>
            </a:extLst>
          </p:cNvPr>
          <p:cNvSpPr txBox="1"/>
          <p:nvPr/>
        </p:nvSpPr>
        <p:spPr>
          <a:xfrm>
            <a:off x="1034605" y="1238723"/>
            <a:ext cx="4466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7 disk-shape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targets spaced to dissipate the energy deposited   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masis MT Pro" panose="02040504050005020304" pitchFamily="18" charset="0"/>
                <a:sym typeface="Wingdings" panose="05000000000000000000" pitchFamily="2" charset="2"/>
              </a:rPr>
              <a:t>    material: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  <a:sym typeface="Wingdings" panose="05000000000000000000" pitchFamily="2" charset="2"/>
              </a:rPr>
              <a:t>SiC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masis MT Pro" panose="02040504050005020304" pitchFamily="18" charset="0"/>
                <a:sym typeface="Wingdings" panose="05000000000000000000" pitchFamily="2" charset="2"/>
              </a:rPr>
              <a:t> SA (no pores)</a:t>
            </a:r>
            <a:endParaRPr lang="en-US" b="0" dirty="0">
              <a:effectLst/>
              <a:latin typeface="Amasis MT Pro" panose="02040504050005020304" pitchFamily="18" charset="0"/>
            </a:endParaRPr>
          </a:p>
          <a:p>
            <a:pPr rtl="0">
              <a:buNone/>
            </a:pPr>
            <a:br>
              <a:rPr lang="en-US" b="0" dirty="0">
                <a:effectLst/>
                <a:latin typeface="Amasis MT Pro" panose="02040504050005020304" pitchFamily="18" charset="0"/>
              </a:rPr>
            </a:br>
            <a:r>
              <a:rPr lang="en-US" b="1" i="0" u="none" strike="noStrike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40 MeV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proton beam   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masis MT Pro" panose="02040504050005020304" pitchFamily="18" charset="0"/>
                <a:sym typeface="Wingdings" panose="05000000000000000000" pitchFamily="2" charset="2"/>
              </a:rPr>
              <a:t>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  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 = </a:t>
            </a:r>
            <a:r>
              <a:rPr lang="en-US" b="1" dirty="0">
                <a:latin typeface="Amasis MT Pro" panose="02040504050005020304" pitchFamily="18" charset="0"/>
              </a:rPr>
              <a:t>1600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°c</a:t>
            </a:r>
            <a:endParaRPr lang="en-US" b="0" dirty="0">
              <a:effectLst/>
              <a:latin typeface="Amasis MT Pro" panose="02040504050005020304" pitchFamily="18" charset="0"/>
            </a:endParaRPr>
          </a:p>
          <a:p>
            <a:pPr>
              <a:buNone/>
            </a:pPr>
            <a:br>
              <a:rPr lang="en-US" sz="1200" dirty="0">
                <a:latin typeface="+mj-lt"/>
              </a:rPr>
            </a:br>
            <a:endParaRPr lang="it-IT" sz="1200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A544C1-466E-D7DA-3094-44D5293EB4EE}"/>
              </a:ext>
            </a:extLst>
          </p:cNvPr>
          <p:cNvSpPr txBox="1"/>
          <p:nvPr/>
        </p:nvSpPr>
        <p:spPr>
          <a:xfrm>
            <a:off x="1034605" y="2657074"/>
            <a:ext cx="28087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latin typeface="Amasis MT Pro" panose="02040504050005020304" pitchFamily="18" charset="0"/>
              </a:rPr>
              <a:t>Changed</a:t>
            </a:r>
            <a:r>
              <a:rPr lang="it-IT" b="1" dirty="0">
                <a:latin typeface="Amasis MT Pro" panose="02040504050005020304" pitchFamily="18" charset="0"/>
              </a:rPr>
              <a:t> </a:t>
            </a:r>
            <a:r>
              <a:rPr lang="it-IT" b="1" dirty="0" err="1">
                <a:latin typeface="Amasis MT Pro" panose="02040504050005020304" pitchFamily="18" charset="0"/>
              </a:rPr>
              <a:t>simulation</a:t>
            </a:r>
            <a:r>
              <a:rPr lang="it-IT" b="1" dirty="0">
                <a:latin typeface="Amasis MT Pro" panose="02040504050005020304" pitchFamily="18" charset="0"/>
              </a:rPr>
              <a:t> </a:t>
            </a:r>
            <a:r>
              <a:rPr lang="it-IT" b="1" dirty="0" err="1">
                <a:latin typeface="Amasis MT Pro" panose="02040504050005020304" pitchFamily="18" charset="0"/>
              </a:rPr>
              <a:t>geometry</a:t>
            </a:r>
            <a:r>
              <a:rPr lang="it-IT" b="1" dirty="0">
                <a:latin typeface="Amasis MT Pro" panose="02040504050005020304" pitchFamily="18" charset="0"/>
              </a:rPr>
              <a:t>:</a:t>
            </a:r>
          </a:p>
          <a:p>
            <a:endParaRPr lang="it-IT" b="1" dirty="0">
              <a:latin typeface="Amasis MT Pro" panose="020405040500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>
                <a:latin typeface="Amasis MT Pro" panose="02040504050005020304" pitchFamily="18" charset="0"/>
              </a:rPr>
              <a:t>Target </a:t>
            </a:r>
            <a:r>
              <a:rPr lang="it-IT" dirty="0" err="1">
                <a:latin typeface="Amasis MT Pro" panose="02040504050005020304" pitchFamily="18" charset="0"/>
              </a:rPr>
              <a:t>material</a:t>
            </a:r>
            <a:endParaRPr lang="it-IT" dirty="0">
              <a:latin typeface="Amasis MT Pro" panose="020405040500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>
                <a:latin typeface="Amasis MT Pro" panose="02040504050005020304" pitchFamily="18" charset="0"/>
              </a:rPr>
              <a:t>Disk </a:t>
            </a:r>
            <a:r>
              <a:rPr lang="it-IT" dirty="0" err="1">
                <a:latin typeface="Amasis MT Pro" panose="02040504050005020304" pitchFamily="18" charset="0"/>
              </a:rPr>
              <a:t>radius</a:t>
            </a:r>
            <a:endParaRPr lang="it-IT" dirty="0">
              <a:latin typeface="Amasis MT Pro" panose="020405040500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err="1">
                <a:latin typeface="Amasis MT Pro" panose="02040504050005020304" pitchFamily="18" charset="0"/>
              </a:rPr>
              <a:t>Thickness</a:t>
            </a:r>
            <a:r>
              <a:rPr lang="it-IT" dirty="0">
                <a:latin typeface="Amasis MT Pro" panose="02040504050005020304" pitchFamily="18" charset="0"/>
              </a:rPr>
              <a:t> of the disks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>
                <a:latin typeface="Amasis MT Pro" panose="02040504050005020304" pitchFamily="18" charset="0"/>
              </a:rPr>
              <a:t>Positions of the disks</a:t>
            </a:r>
          </a:p>
        </p:txBody>
      </p:sp>
      <p:pic>
        <p:nvPicPr>
          <p:cNvPr id="5" name="Immagine 4" descr="Immagine che contiene testo, Elementi grafici, grafica, Carattere&#10;&#10;Il contenuto generato dall'IA potrebbe non essere corretto.">
            <a:extLst>
              <a:ext uri="{FF2B5EF4-FFF2-40B4-BE49-F238E27FC236}">
                <a16:creationId xmlns:a16="http://schemas.microsoft.com/office/drawing/2014/main" id="{670D3300-8B82-FFE8-140E-496A37961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104" y="2740894"/>
            <a:ext cx="2895851" cy="1737511"/>
          </a:xfrm>
          <a:prstGeom prst="rect">
            <a:avLst/>
          </a:prstGeom>
        </p:spPr>
      </p:pic>
      <p:pic>
        <p:nvPicPr>
          <p:cNvPr id="7" name="Immagine 6" descr="Immagine che contiene testo, Elementi grafici, Carattere, grafica&#10;&#10;Il contenuto generato dall'IA potrebbe non essere corretto.">
            <a:extLst>
              <a:ext uri="{FF2B5EF4-FFF2-40B4-BE49-F238E27FC236}">
                <a16:creationId xmlns:a16="http://schemas.microsoft.com/office/drawing/2014/main" id="{BE890DE4-A1CE-073B-1043-ABF1C288B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103" y="1166812"/>
            <a:ext cx="2895851" cy="14902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1164960" y="3924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rgbClr val="1E4E79"/>
                </a:solidFill>
                <a:latin typeface="Amasis MT Pro" panose="02040504050005020304" pitchFamily="18" charset="0"/>
                <a:cs typeface="Calibri"/>
                <a:sym typeface="Calibri"/>
              </a:rPr>
              <a:t>Diffusion and effusion</a:t>
            </a:r>
            <a:endParaRPr sz="3000" b="0" strike="noStrike" dirty="0">
              <a:solidFill>
                <a:srgbClr val="000000"/>
              </a:solidFill>
              <a:latin typeface="Amasis MT Pro" panose="02040504050005020304" pitchFamily="18" charset="0"/>
              <a:sym typeface="Arial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0" name="Picture 2" descr="Diagram, polygon&#10;&#10;Description automatically generated">
            <a:extLst>
              <a:ext uri="{FF2B5EF4-FFF2-40B4-BE49-F238E27FC236}">
                <a16:creationId xmlns:a16="http://schemas.microsoft.com/office/drawing/2014/main" id="{005474C5-5537-33F2-10C6-1BECE710F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85" y="2764724"/>
            <a:ext cx="3564694" cy="165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0E4486-2DFE-DE45-59F7-5FB98A3E9BD0}"/>
              </a:ext>
            </a:extLst>
          </p:cNvPr>
          <p:cNvSpPr txBox="1"/>
          <p:nvPr/>
        </p:nvSpPr>
        <p:spPr>
          <a:xfrm>
            <a:off x="817099" y="796610"/>
            <a:ext cx="4158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None/>
            </a:pPr>
            <a:endParaRPr lang="en-US" sz="1200" b="0" dirty="0">
              <a:effectLst/>
            </a:endParaRPr>
          </a:p>
          <a:p>
            <a:pPr rtl="0">
              <a:buNone/>
            </a:pPr>
            <a:r>
              <a:rPr lang="en-US" b="1" dirty="0">
                <a:effectLst/>
                <a:latin typeface="Amasis MT Pro" panose="02040504050005020304" pitchFamily="18" charset="0"/>
              </a:rPr>
              <a:t>Diffusion</a:t>
            </a:r>
            <a:r>
              <a:rPr lang="en-US" b="0" dirty="0">
                <a:effectLst/>
                <a:latin typeface="Amasis MT Pro" panose="02040504050005020304" pitchFamily="18" charset="0"/>
              </a:rPr>
              <a:t> in the molecules of the target material:</a:t>
            </a:r>
          </a:p>
          <a:p>
            <a:pPr rtl="0">
              <a:buNone/>
            </a:pPr>
            <a:endParaRPr lang="en-US" dirty="0">
              <a:latin typeface="Amasis MT Pro" panose="02040504050005020304" pitchFamily="18" charset="0"/>
            </a:endParaRPr>
          </a:p>
          <a:p>
            <a:pPr rtl="0">
              <a:buNone/>
            </a:pPr>
            <a:r>
              <a:rPr lang="en-US" b="1" dirty="0">
                <a:latin typeface="Amasis MT Pro" panose="02040504050005020304" pitchFamily="18" charset="0"/>
              </a:rPr>
              <a:t>average time </a:t>
            </a:r>
            <a:r>
              <a:rPr lang="en-US" dirty="0">
                <a:latin typeface="Amasis MT Pro" panose="02040504050005020304" pitchFamily="18" charset="0"/>
              </a:rPr>
              <a:t>spent by a particle to exit the grain calculated with the solution of </a:t>
            </a:r>
            <a:r>
              <a:rPr lang="en-US" b="1" dirty="0">
                <a:latin typeface="Amasis MT Pro" panose="02040504050005020304" pitchFamily="18" charset="0"/>
              </a:rPr>
              <a:t>Fick’s equation </a:t>
            </a:r>
            <a:r>
              <a:rPr lang="en-US" dirty="0">
                <a:latin typeface="Amasis MT Pro" panose="02040504050005020304" pitchFamily="18" charset="0"/>
              </a:rPr>
              <a:t>for a sphere/</a:t>
            </a:r>
            <a:r>
              <a:rPr lang="en-US" dirty="0" err="1">
                <a:latin typeface="Amasis MT Pro" panose="02040504050005020304" pitchFamily="18" charset="0"/>
              </a:rPr>
              <a:t>cilinder</a:t>
            </a:r>
            <a:endParaRPr lang="en-US" b="0" dirty="0">
              <a:effectLst/>
              <a:latin typeface="Amasis MT Pro" panose="02040504050005020304" pitchFamily="18" charset="0"/>
            </a:endParaRPr>
          </a:p>
          <a:p>
            <a:pPr rtl="0">
              <a:buNone/>
            </a:pPr>
            <a:endParaRPr lang="en-US" dirty="0">
              <a:latin typeface="Amasis MT Pro" panose="02040504050005020304" pitchFamily="18" charset="0"/>
            </a:endParaRPr>
          </a:p>
          <a:p>
            <a:pPr rtl="0">
              <a:buNone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Avenir"/>
            </a:endParaRPr>
          </a:p>
          <a:p>
            <a:pPr rtl="0">
              <a:buNone/>
            </a:pPr>
            <a:endParaRPr lang="en-US" sz="1200" b="0" dirty="0">
              <a:effectLst/>
            </a:endParaRPr>
          </a:p>
          <a:p>
            <a:pPr rtl="0">
              <a:buNone/>
            </a:pPr>
            <a:br>
              <a:rPr lang="en-US" sz="1200" b="0" dirty="0">
                <a:effectLst/>
              </a:rPr>
            </a:br>
            <a:endParaRPr lang="en-US" sz="1200" b="0" dirty="0">
              <a:effectLst/>
            </a:endParaRPr>
          </a:p>
          <a:p>
            <a:pPr>
              <a:buNone/>
            </a:pPr>
            <a:br>
              <a:rPr lang="en-US" sz="1200" dirty="0"/>
            </a:br>
            <a:endParaRPr lang="it-IT" sz="1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2024E4-C55B-724F-79DF-BDA96458E40B}"/>
              </a:ext>
            </a:extLst>
          </p:cNvPr>
          <p:cNvSpPr txBox="1"/>
          <p:nvPr/>
        </p:nvSpPr>
        <p:spPr>
          <a:xfrm>
            <a:off x="817099" y="2843929"/>
            <a:ext cx="35317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latin typeface="Amasis MT Pro" panose="02040504050005020304" pitchFamily="18" charset="0"/>
              </a:rPr>
              <a:t>Changed</a:t>
            </a:r>
            <a:r>
              <a:rPr lang="it-IT" b="1" dirty="0">
                <a:latin typeface="Amasis MT Pro" panose="02040504050005020304" pitchFamily="18" charset="0"/>
              </a:rPr>
              <a:t> </a:t>
            </a:r>
            <a:r>
              <a:rPr lang="it-IT" b="1" dirty="0" err="1">
                <a:latin typeface="Amasis MT Pro" panose="02040504050005020304" pitchFamily="18" charset="0"/>
              </a:rPr>
              <a:t>simulation</a:t>
            </a:r>
            <a:r>
              <a:rPr lang="it-IT" b="1" dirty="0">
                <a:latin typeface="Amasis MT Pro" panose="02040504050005020304" pitchFamily="18" charset="0"/>
              </a:rPr>
              <a:t> </a:t>
            </a:r>
            <a:r>
              <a:rPr lang="it-IT" b="1" dirty="0" err="1">
                <a:latin typeface="Amasis MT Pro" panose="02040504050005020304" pitchFamily="18" charset="0"/>
              </a:rPr>
              <a:t>parameters</a:t>
            </a:r>
            <a:r>
              <a:rPr lang="it-IT" b="1" dirty="0">
                <a:latin typeface="Amasis MT Pro" panose="02040504050005020304" pitchFamily="18" charset="0"/>
              </a:rPr>
              <a:t>:</a:t>
            </a:r>
          </a:p>
          <a:p>
            <a:endParaRPr lang="it-IT" dirty="0">
              <a:latin typeface="Amasis MT Pro" panose="020405040500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it-IT" dirty="0">
                <a:latin typeface="Amasis MT Pro" panose="02040504050005020304" pitchFamily="18" charset="0"/>
              </a:rPr>
              <a:t>Target temperature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it-IT" dirty="0">
                <a:latin typeface="Amasis MT Pro" panose="02040504050005020304" pitchFamily="18" charset="0"/>
              </a:rPr>
              <a:t>Distribution of </a:t>
            </a:r>
            <a:r>
              <a:rPr lang="it-IT" dirty="0" err="1">
                <a:latin typeface="Amasis MT Pro" panose="02040504050005020304" pitchFamily="18" charset="0"/>
              </a:rPr>
              <a:t>molecule</a:t>
            </a:r>
            <a:r>
              <a:rPr lang="it-IT" dirty="0">
                <a:latin typeface="Amasis MT Pro" panose="02040504050005020304" pitchFamily="18" charset="0"/>
              </a:rPr>
              <a:t> </a:t>
            </a:r>
            <a:r>
              <a:rPr lang="it-IT" dirty="0" err="1">
                <a:latin typeface="Amasis MT Pro" panose="02040504050005020304" pitchFamily="18" charset="0"/>
              </a:rPr>
              <a:t>radius</a:t>
            </a:r>
            <a:endParaRPr lang="it-IT" dirty="0">
              <a:latin typeface="Amasis MT Pro" panose="020405040500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it-IT" dirty="0" err="1">
                <a:latin typeface="Amasis MT Pro" panose="02040504050005020304" pitchFamily="18" charset="0"/>
              </a:rPr>
              <a:t>Diffusion</a:t>
            </a:r>
            <a:r>
              <a:rPr lang="it-IT" dirty="0">
                <a:latin typeface="Amasis MT Pro" panose="02040504050005020304" pitchFamily="18" charset="0"/>
              </a:rPr>
              <a:t> </a:t>
            </a:r>
            <a:r>
              <a:rPr lang="it-IT" dirty="0" err="1">
                <a:latin typeface="Amasis MT Pro" panose="02040504050005020304" pitchFamily="18" charset="0"/>
              </a:rPr>
              <a:t>coefficient</a:t>
            </a:r>
            <a:r>
              <a:rPr lang="it-IT" dirty="0">
                <a:latin typeface="Amasis MT Pro" panose="02040504050005020304" pitchFamily="18" charset="0"/>
              </a:rPr>
              <a:t> for Mg in </a:t>
            </a:r>
            <a:r>
              <a:rPr lang="it-IT" dirty="0" err="1">
                <a:latin typeface="Amasis MT Pro" panose="02040504050005020304" pitchFamily="18" charset="0"/>
              </a:rPr>
              <a:t>SiC</a:t>
            </a:r>
            <a:endParaRPr lang="it-IT" dirty="0">
              <a:latin typeface="Amasis MT Pro" panose="020405040500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it-IT" dirty="0" err="1">
                <a:latin typeface="Amasis MT Pro" panose="02040504050005020304" pitchFamily="18" charset="0"/>
              </a:rPr>
              <a:t>Avarage</a:t>
            </a:r>
            <a:r>
              <a:rPr lang="it-IT" dirty="0">
                <a:latin typeface="Amasis MT Pro" panose="02040504050005020304" pitchFamily="18" charset="0"/>
              </a:rPr>
              <a:t> </a:t>
            </a:r>
            <a:r>
              <a:rPr lang="it-IT" dirty="0" err="1">
                <a:latin typeface="Amasis MT Pro" panose="02040504050005020304" pitchFamily="18" charset="0"/>
              </a:rPr>
              <a:t>sticking</a:t>
            </a:r>
            <a:r>
              <a:rPr lang="it-IT" dirty="0">
                <a:latin typeface="Amasis MT Pro" panose="02040504050005020304" pitchFamily="18" charset="0"/>
              </a:rPr>
              <a:t> time of Mg in Ta and C</a:t>
            </a:r>
          </a:p>
        </p:txBody>
      </p:sp>
      <p:pic>
        <p:nvPicPr>
          <p:cNvPr id="5" name="Immagine 4" descr="Immagine che contiene Carattere, bianco, testo, design&#10;&#10;Il contenuto generato dall'IA potrebbe non essere corretto.">
            <a:extLst>
              <a:ext uri="{FF2B5EF4-FFF2-40B4-BE49-F238E27FC236}">
                <a16:creationId xmlns:a16="http://schemas.microsoft.com/office/drawing/2014/main" id="{9C52B0A5-0E3D-7B4B-9489-0CD0ED37D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754" y="2114639"/>
            <a:ext cx="1920110" cy="571321"/>
          </a:xfrm>
          <a:prstGeom prst="rect">
            <a:avLst/>
          </a:prstGeom>
        </p:spPr>
      </p:pic>
      <p:pic>
        <p:nvPicPr>
          <p:cNvPr id="7" name="Immagine 6" descr="Immagine che contiene Carattere, simbolo, bianco, numero&#10;&#10;Il contenuto generato dall'IA potrebbe non essere corretto.">
            <a:extLst>
              <a:ext uri="{FF2B5EF4-FFF2-40B4-BE49-F238E27FC236}">
                <a16:creationId xmlns:a16="http://schemas.microsoft.com/office/drawing/2014/main" id="{1518BB58-2784-8421-ED2C-A153DA670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84" y="2160966"/>
            <a:ext cx="897342" cy="60473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4D564C7-6A3B-3D7C-D133-F0515A46D0DE}"/>
              </a:ext>
            </a:extLst>
          </p:cNvPr>
          <p:cNvSpPr txBox="1"/>
          <p:nvPr/>
        </p:nvSpPr>
        <p:spPr>
          <a:xfrm>
            <a:off x="5065413" y="948842"/>
            <a:ext cx="35066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masis MT Pro" panose="02040504050005020304" pitchFamily="18" charset="0"/>
              </a:rPr>
              <a:t>Effusion</a:t>
            </a:r>
            <a:r>
              <a:rPr lang="en-US" dirty="0">
                <a:latin typeface="Amasis MT Pro" panose="02040504050005020304" pitchFamily="18" charset="0"/>
              </a:rPr>
              <a:t> in the target chamber:</a:t>
            </a:r>
          </a:p>
          <a:p>
            <a:endParaRPr lang="en-US" dirty="0">
              <a:latin typeface="Amasis MT Pro" panose="02040504050005020304" pitchFamily="18" charset="0"/>
            </a:endParaRPr>
          </a:p>
          <a:p>
            <a:r>
              <a:rPr lang="en-US" dirty="0">
                <a:latin typeface="Amasis MT Pro" panose="02040504050005020304" pitchFamily="18" charset="0"/>
              </a:rPr>
              <a:t>nuclide reaches the target surface and travels in the vacuum system until it reaches another solid surface </a:t>
            </a:r>
            <a:r>
              <a:rPr lang="en-US" dirty="0">
                <a:latin typeface="Amasis MT Pro" panose="020405040500050203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Amasis MT Pro" panose="02040504050005020304" pitchFamily="18" charset="0"/>
                <a:sym typeface="Wingdings" panose="05000000000000000000" pitchFamily="2" charset="2"/>
              </a:rPr>
              <a:t>average </a:t>
            </a:r>
            <a:r>
              <a:rPr lang="it-IT" b="1" dirty="0" err="1">
                <a:latin typeface="Amasis MT Pro" panose="02040504050005020304" pitchFamily="18" charset="0"/>
              </a:rPr>
              <a:t>sticking</a:t>
            </a:r>
            <a:r>
              <a:rPr lang="it-IT" b="1" dirty="0">
                <a:latin typeface="Amasis MT Pro" panose="02040504050005020304" pitchFamily="18" charset="0"/>
              </a:rPr>
              <a:t>-time </a:t>
            </a:r>
            <a:r>
              <a:rPr lang="it-IT" dirty="0" err="1">
                <a:latin typeface="Amasis MT Pro" panose="02040504050005020304" pitchFamily="18" charset="0"/>
              </a:rPr>
              <a:t>summed</a:t>
            </a:r>
            <a:r>
              <a:rPr lang="it-IT" dirty="0">
                <a:latin typeface="Amasis MT Pro" panose="02040504050005020304" pitchFamily="18" charset="0"/>
              </a:rPr>
              <a:t> to the </a:t>
            </a:r>
            <a:r>
              <a:rPr lang="it-IT" dirty="0" err="1">
                <a:latin typeface="Amasis MT Pro" panose="02040504050005020304" pitchFamily="18" charset="0"/>
              </a:rPr>
              <a:t>particle</a:t>
            </a:r>
            <a:r>
              <a:rPr lang="it-IT" dirty="0">
                <a:latin typeface="Amasis MT Pro" panose="02040504050005020304" pitchFamily="18" charset="0"/>
              </a:rPr>
              <a:t> global time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226</Words>
  <Application>Microsoft Office PowerPoint</Application>
  <PresentationFormat>Presentazione su schermo (16:9)</PresentationFormat>
  <Paragraphs>46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2" baseType="lpstr">
      <vt:lpstr>Amasis MT Pro</vt:lpstr>
      <vt:lpstr>Arial</vt:lpstr>
      <vt:lpstr>Avenir</vt:lpstr>
      <vt:lpstr>Calibri</vt:lpstr>
      <vt:lpstr>Courier New</vt:lpstr>
      <vt:lpstr>Times New Roman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SPES</dc:creator>
  <cp:lastModifiedBy>Sara Luise</cp:lastModifiedBy>
  <cp:revision>3</cp:revision>
  <dcterms:modified xsi:type="dcterms:W3CDTF">2025-05-18T12:55:19Z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6</vt:i4>
  </property>
  <property fmtid="{D5CDD505-2E9C-101B-9397-08002B2CF9AE}" pid="4" name="PresentationFormat">
    <vt:lpwstr>Presentazione su schermo (16:9)</vt:lpwstr>
  </property>
  <property fmtid="{D5CDD505-2E9C-101B-9397-08002B2CF9AE}" pid="5" name="Slides">
    <vt:i4>44</vt:i4>
  </property>
</Properties>
</file>