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8"/>
  </p:notesMasterIdLst>
  <p:sldIdLst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zione predefinita" id="{01ED9702-A656-4E90-A2C6-25281715C55D}">
          <p14:sldIdLst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hVDhgkMpLFQyze/Fi7lZDS93iH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4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61f54b1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" name="Google Shape;44;g3561f54b1b7_0_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5000" cy="4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3561f54b1b7_0_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781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6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/>
          <p:nvPr/>
        </p:nvSpPr>
        <p:spPr>
          <a:xfrm>
            <a:off x="0" y="4667400"/>
            <a:ext cx="9141120" cy="33840"/>
          </a:xfrm>
          <a:prstGeom prst="rect">
            <a:avLst/>
          </a:prstGeom>
          <a:gradFill>
            <a:gsLst>
              <a:gs pos="0">
                <a:srgbClr val="184D7E"/>
              </a:gs>
              <a:gs pos="100000">
                <a:srgbClr val="2065A4"/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0" y="101520"/>
            <a:ext cx="1783800" cy="4280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8"/>
          <p:cNvSpPr/>
          <p:nvPr/>
        </p:nvSpPr>
        <p:spPr>
          <a:xfrm>
            <a:off x="6098400" y="4767120"/>
            <a:ext cx="2054520" cy="27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8"/>
          <p:cNvSpPr/>
          <p:nvPr/>
        </p:nvSpPr>
        <p:spPr>
          <a:xfrm>
            <a:off x="966960" y="4767120"/>
            <a:ext cx="2054520" cy="27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9560" y="0"/>
            <a:ext cx="961560" cy="53244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561f54b1b7_0_0"/>
          <p:cNvSpPr/>
          <p:nvPr/>
        </p:nvSpPr>
        <p:spPr>
          <a:xfrm>
            <a:off x="0" y="2492280"/>
            <a:ext cx="9141000" cy="2648100"/>
          </a:xfrm>
          <a:prstGeom prst="rect">
            <a:avLst/>
          </a:prstGeom>
          <a:gradFill>
            <a:gsLst>
              <a:gs pos="0">
                <a:srgbClr val="E3F1FE"/>
              </a:gs>
              <a:gs pos="100000">
                <a:srgbClr val="83B9EB"/>
              </a:gs>
            </a:gsLst>
            <a:lin ang="5400012" scaled="0"/>
          </a:gra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3561f54b1b7_0_0"/>
          <p:cNvSpPr/>
          <p:nvPr/>
        </p:nvSpPr>
        <p:spPr>
          <a:xfrm>
            <a:off x="384840" y="2764080"/>
            <a:ext cx="8359500" cy="1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2600" b="1" noProof="0" dirty="0">
                <a:solidFill>
                  <a:srgbClr val="064268"/>
                </a:solidFill>
                <a:latin typeface="Calibri"/>
                <a:ea typeface="Calibri"/>
                <a:cs typeface="Calibri"/>
              </a:rPr>
              <a:t>Study of a photoionization scheme of silver using a ToF-MS</a:t>
            </a:r>
          </a:p>
        </p:txBody>
      </p:sp>
      <p:sp>
        <p:nvSpPr>
          <p:cNvPr id="49" name="Google Shape;49;g3561f54b1b7_0_0"/>
          <p:cNvSpPr/>
          <p:nvPr/>
        </p:nvSpPr>
        <p:spPr>
          <a:xfrm>
            <a:off x="1789200" y="2532600"/>
            <a:ext cx="55800" cy="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3561f54b1b7_0_0"/>
          <p:cNvSpPr/>
          <p:nvPr/>
        </p:nvSpPr>
        <p:spPr>
          <a:xfrm>
            <a:off x="517320" y="4071240"/>
            <a:ext cx="81069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strike="noStrike" noProof="0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R.Bellesi</a:t>
            </a:r>
            <a:endParaRPr lang="en-GB" sz="1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g3561f54b1b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7680" y="76320"/>
            <a:ext cx="2639160" cy="58788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3561f54b1b7_0_0"/>
          <p:cNvSpPr/>
          <p:nvPr/>
        </p:nvSpPr>
        <p:spPr>
          <a:xfrm>
            <a:off x="517320" y="4487760"/>
            <a:ext cx="81069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strike="noStrike" noProof="0" dirty="0">
                <a:solidFill>
                  <a:srgbClr val="064268"/>
                </a:solidFill>
                <a:latin typeface="Arial"/>
                <a:ea typeface="Arial"/>
                <a:cs typeface="Arial"/>
                <a:sym typeface="Arial"/>
              </a:rPr>
              <a:t>May 19</a:t>
            </a:r>
            <a:r>
              <a:rPr lang="en-GB" sz="1400" b="0" strike="noStrike" baseline="30000" noProof="0" dirty="0">
                <a:solidFill>
                  <a:srgbClr val="064268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400" b="0" strike="noStrike" noProof="0" dirty="0">
                <a:solidFill>
                  <a:srgbClr val="064268"/>
                </a:solidFill>
                <a:latin typeface="Arial"/>
                <a:ea typeface="Arial"/>
                <a:cs typeface="Arial"/>
                <a:sym typeface="Arial"/>
              </a:rPr>
              <a:t>, 2025</a:t>
            </a:r>
            <a:endParaRPr lang="en-GB" sz="14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1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3561f54b1b7_0_0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en-GB" sz="1000" b="0" u="none" strike="noStrike" noProof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GB" sz="1000" b="0" u="none" strike="noStrike" noProof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g3561f54b1b7_0_0"/>
          <p:cNvSpPr/>
          <p:nvPr/>
        </p:nvSpPr>
        <p:spPr>
          <a:xfrm>
            <a:off x="517320" y="2405959"/>
            <a:ext cx="81069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strike="noStrike" noProof="0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Laboratori Nazionali di Legnaro – INFN</a:t>
            </a:r>
            <a:endParaRPr lang="en-GB" sz="14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g3561f54b1b7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600" y="114480"/>
            <a:ext cx="761760" cy="76176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3561f54b1b7_0_0"/>
          <p:cNvSpPr/>
          <p:nvPr/>
        </p:nvSpPr>
        <p:spPr>
          <a:xfrm>
            <a:off x="517320" y="3603240"/>
            <a:ext cx="81069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rgbClr val="00446D"/>
                </a:solidFill>
              </a:rPr>
              <a:t>Overview</a:t>
            </a:r>
            <a:r>
              <a:rPr lang="en-GB" sz="2200" b="1" strike="noStrike" noProof="0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 and beginning of activities</a:t>
            </a:r>
            <a:endParaRPr lang="en-GB" sz="22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g3561f54b1b7_0_0" title="logo_spesmed_orizzontal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8875" y="1172675"/>
            <a:ext cx="4926251" cy="865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/>
          <p:nvPr/>
        </p:nvSpPr>
        <p:spPr>
          <a:xfrm>
            <a:off x="1164960" y="3924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strike="noStrike" noProof="0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lang="en-GB" sz="30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524520" y="1243800"/>
            <a:ext cx="8114760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spAutoFit/>
          </a:bodyPr>
          <a:lstStyle/>
          <a:p>
            <a:pPr marL="571680" marR="0" lvl="0" indent="-57168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4268"/>
              </a:buClr>
              <a:buSzPts val="3200"/>
              <a:buFont typeface="Arial"/>
              <a:buAutoNum type="romanUcPeriod"/>
            </a:pPr>
            <a:r>
              <a:rPr lang="en-GB" sz="3200" b="1" strike="noStrike" noProof="0" dirty="0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Photoionization technique for Ag</a:t>
            </a:r>
          </a:p>
          <a:p>
            <a:pPr marL="571680" marR="0" lvl="0" indent="-57168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4268"/>
              </a:buClr>
              <a:buSzPts val="3200"/>
              <a:buFont typeface="Arial"/>
              <a:buAutoNum type="romanUcPeriod"/>
            </a:pPr>
            <a:r>
              <a:rPr lang="en-GB" sz="3200" b="1" strike="noStrike" noProof="0" dirty="0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Lab. Setup and ToF-MS</a:t>
            </a:r>
            <a:endParaRPr lang="en-GB" sz="32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680" marR="0" lvl="0" indent="-57168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4268"/>
              </a:buClr>
              <a:buSzPts val="3200"/>
              <a:buFont typeface="Arial"/>
              <a:buAutoNum type="romanUcPeriod"/>
            </a:pPr>
            <a:r>
              <a:rPr lang="en-GB" sz="3200" b="1" strike="noStrike" noProof="0" dirty="0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Beginning of activities</a:t>
            </a:r>
            <a:endParaRPr lang="en-GB" sz="32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en-GB" sz="1000" b="0" strike="noStrike" noProof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GB" sz="1000" b="0" strike="noStrike" noProof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1164960" y="3924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4268"/>
              </a:buClr>
              <a:buSzPts val="3200"/>
            </a:pPr>
            <a:r>
              <a:rPr lang="en-GB" sz="2800" b="1" strike="noStrike" noProof="0" dirty="0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Photoionization technique for Ag</a:t>
            </a:r>
            <a:endParaRPr lang="en-GB" sz="2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en-GB" sz="1000" b="0" strike="noStrike" noProof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GB" sz="1000" b="0" strike="noStrike" noProof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3BB039-9601-FD4F-8897-8B35597AFA31}"/>
              </a:ext>
            </a:extLst>
          </p:cNvPr>
          <p:cNvSpPr txBox="1"/>
          <p:nvPr/>
        </p:nvSpPr>
        <p:spPr>
          <a:xfrm>
            <a:off x="385452" y="918143"/>
            <a:ext cx="50031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/>
              <a:t>Aim:</a:t>
            </a:r>
            <a:r>
              <a:rPr lang="en-GB" noProof="0" dirty="0"/>
              <a:t> study of photo-ionization scheme of </a:t>
            </a:r>
            <a:r>
              <a:rPr lang="en-GB" dirty="0"/>
              <a:t>Ag for the </a:t>
            </a:r>
            <a:r>
              <a:rPr lang="en-GB" noProof="0" dirty="0"/>
              <a:t>production of the radionuclide Ag-111:</a:t>
            </a:r>
            <a:br>
              <a:rPr lang="en-GB" dirty="0"/>
            </a:br>
            <a:r>
              <a:rPr lang="en-GB" noProof="0" dirty="0"/>
              <a:t>T</a:t>
            </a:r>
            <a:r>
              <a:rPr lang="en-GB" baseline="-25000" noProof="0" dirty="0"/>
              <a:t>1/2</a:t>
            </a:r>
            <a:r>
              <a:rPr lang="en-GB" noProof="0" dirty="0"/>
              <a:t> (ß</a:t>
            </a:r>
            <a:r>
              <a:rPr lang="en-GB" baseline="30000" noProof="0" dirty="0"/>
              <a:t>-</a:t>
            </a:r>
            <a:r>
              <a:rPr lang="en-GB" noProof="0" dirty="0"/>
              <a:t> decay) ∼7.45 days and an average energy ∼360 keV</a:t>
            </a:r>
          </a:p>
          <a:p>
            <a:endParaRPr lang="en-GB" dirty="0"/>
          </a:p>
          <a:p>
            <a:r>
              <a:rPr lang="en-GB" b="1" dirty="0"/>
              <a:t>Technique </a:t>
            </a:r>
            <a:r>
              <a:rPr lang="en-GB" dirty="0"/>
              <a:t>(general for other radionuclides):</a:t>
            </a:r>
            <a:endParaRPr lang="en-GB" noProof="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CA99EF7-AD8C-24F9-3BE4-36EF8FD5E5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47" b="3768"/>
          <a:stretch/>
        </p:blipFill>
        <p:spPr>
          <a:xfrm>
            <a:off x="6154103" y="702375"/>
            <a:ext cx="2604445" cy="200642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12A93D-EEE6-C18A-B48E-8CC9C777A89F}"/>
              </a:ext>
            </a:extLst>
          </p:cNvPr>
          <p:cNvSpPr txBox="1"/>
          <p:nvPr/>
        </p:nvSpPr>
        <p:spPr>
          <a:xfrm>
            <a:off x="513173" y="2121048"/>
            <a:ext cx="3914532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Production of a vapor containing the element of interest</a:t>
            </a:r>
            <a:r>
              <a:rPr lang="en-GB" dirty="0"/>
              <a:t>, by an ablation laser hitting a solid target.</a:t>
            </a:r>
            <a:endParaRPr lang="en-GB" i="1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-250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Laser pulses with resonant λ (specific for an element’s atomic scheme)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-250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Time of flight mass spectrometer (ToF-MS) to distinguish the isotopes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the online a mass selector chooses the isotope of interest</a:t>
            </a:r>
            <a:endParaRPr lang="en-GB" noProof="0" dirty="0"/>
          </a:p>
        </p:txBody>
      </p:sp>
      <p:pic>
        <p:nvPicPr>
          <p:cNvPr id="1026" name="Picture 2" descr="NuDat 3">
            <a:extLst>
              <a:ext uri="{FF2B5EF4-FFF2-40B4-BE49-F238E27FC236}">
                <a16:creationId xmlns:a16="http://schemas.microsoft.com/office/drawing/2014/main" id="{0458F0A1-B2F6-5E9E-EE24-C3FD68252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57" y="2708802"/>
            <a:ext cx="2628091" cy="181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D6BFCB-A75A-20C7-9850-A7737B888B5F}"/>
              </a:ext>
            </a:extLst>
          </p:cNvPr>
          <p:cNvSpPr txBox="1"/>
          <p:nvPr/>
        </p:nvSpPr>
        <p:spPr>
          <a:xfrm>
            <a:off x="5249557" y="4067654"/>
            <a:ext cx="1003801" cy="33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50" i="1" noProof="0" dirty="0">
                <a:solidFill>
                  <a:srgbClr val="064268"/>
                </a:solidFill>
              </a:rPr>
              <a:t>Nuclides map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7B43DCF-35A1-2EAB-B83D-F6E6DB92E939}"/>
              </a:ext>
            </a:extLst>
          </p:cNvPr>
          <p:cNvSpPr txBox="1"/>
          <p:nvPr/>
        </p:nvSpPr>
        <p:spPr>
          <a:xfrm>
            <a:off x="4857352" y="2182344"/>
            <a:ext cx="12731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50" i="1" noProof="0" dirty="0">
                <a:solidFill>
                  <a:srgbClr val="064268"/>
                </a:solidFill>
              </a:rPr>
              <a:t>Resonant scheme</a:t>
            </a:r>
            <a:br>
              <a:rPr lang="en-GB" sz="1050" i="1" noProof="0" dirty="0">
                <a:solidFill>
                  <a:srgbClr val="064268"/>
                </a:solidFill>
              </a:rPr>
            </a:br>
            <a:r>
              <a:rPr lang="en-GB" sz="1050" i="1" noProof="0" dirty="0">
                <a:solidFill>
                  <a:srgbClr val="064268"/>
                </a:solidFill>
              </a:rPr>
              <a:t>for Ag-111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598C08DD-E262-F9C3-5EC7-3E6B03960884}"/>
              </a:ext>
            </a:extLst>
          </p:cNvPr>
          <p:cNvCxnSpPr>
            <a:cxnSpLocks/>
          </p:cNvCxnSpPr>
          <p:nvPr/>
        </p:nvCxnSpPr>
        <p:spPr>
          <a:xfrm>
            <a:off x="6327296" y="3709260"/>
            <a:ext cx="1872805" cy="0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4390A5C-C422-809D-BF53-67895371C792}"/>
              </a:ext>
            </a:extLst>
          </p:cNvPr>
          <p:cNvSpPr txBox="1"/>
          <p:nvPr/>
        </p:nvSpPr>
        <p:spPr>
          <a:xfrm>
            <a:off x="7517503" y="3778817"/>
            <a:ext cx="9220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900" noProof="0" dirty="0">
                <a:solidFill>
                  <a:srgbClr val="064268"/>
                </a:solidFill>
              </a:rPr>
              <a:t>Z SELECTIVE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8DA16B7-95BA-260B-5910-DF31A9FBA144}"/>
              </a:ext>
            </a:extLst>
          </p:cNvPr>
          <p:cNvCxnSpPr>
            <a:cxnSpLocks/>
          </p:cNvCxnSpPr>
          <p:nvPr/>
        </p:nvCxnSpPr>
        <p:spPr>
          <a:xfrm>
            <a:off x="6442646" y="3107473"/>
            <a:ext cx="1235517" cy="1176188"/>
          </a:xfrm>
          <a:prstGeom prst="straightConnector1">
            <a:avLst/>
          </a:prstGeom>
          <a:ln w="825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94992E8-C7D5-E9CE-CF79-5D7FCA4E87D8}"/>
              </a:ext>
            </a:extLst>
          </p:cNvPr>
          <p:cNvSpPr txBox="1"/>
          <p:nvPr/>
        </p:nvSpPr>
        <p:spPr>
          <a:xfrm rot="2628236">
            <a:off x="6169264" y="308456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900" noProof="0" dirty="0">
                <a:solidFill>
                  <a:srgbClr val="00B050"/>
                </a:solidFill>
              </a:rPr>
              <a:t>MASS SELECTIVE</a:t>
            </a:r>
          </a:p>
        </p:txBody>
      </p:sp>
      <p:sp>
        <p:nvSpPr>
          <p:cNvPr id="21" name="O 20">
            <a:extLst>
              <a:ext uri="{FF2B5EF4-FFF2-40B4-BE49-F238E27FC236}">
                <a16:creationId xmlns:a16="http://schemas.microsoft.com/office/drawing/2014/main" id="{55D95E11-BB3A-3D6D-6870-FBD5AF52EB58}"/>
              </a:ext>
            </a:extLst>
          </p:cNvPr>
          <p:cNvSpPr/>
          <p:nvPr/>
        </p:nvSpPr>
        <p:spPr>
          <a:xfrm>
            <a:off x="7031410" y="3666928"/>
            <a:ext cx="78049" cy="75334"/>
          </a:xfrm>
          <a:prstGeom prst="flowChartOr">
            <a:avLst/>
          </a:prstGeom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/>
          <p:nvPr/>
        </p:nvSpPr>
        <p:spPr>
          <a:xfrm>
            <a:off x="1164960" y="3924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4268"/>
              </a:buClr>
              <a:buSzPts val="3200"/>
            </a:pPr>
            <a:r>
              <a:rPr lang="en-GB" sz="2800" b="1" strike="noStrike" noProof="0" dirty="0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Lab. Setup and ToF-MS</a:t>
            </a:r>
            <a:endParaRPr lang="en-GB" sz="2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en-GB" sz="1000" b="0" strike="noStrike" noProof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GB" sz="1000" b="0" strike="noStrike" noProof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E6929D5-F543-11A6-1B0E-79E6D0124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201" y="2466700"/>
            <a:ext cx="3106264" cy="186191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EAFEA6-4AAF-BAB0-C8CC-4B43CE68BA4D}"/>
              </a:ext>
            </a:extLst>
          </p:cNvPr>
          <p:cNvSpPr txBox="1"/>
          <p:nvPr/>
        </p:nvSpPr>
        <p:spPr>
          <a:xfrm>
            <a:off x="3862076" y="3896792"/>
            <a:ext cx="17721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i="1" noProof="0" dirty="0">
                <a:solidFill>
                  <a:srgbClr val="064268"/>
                </a:solidFill>
              </a:rPr>
              <a:t>SPES offline laser lab: ToF-MS picture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8137755E-137B-4870-DEE5-13DA3161B8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001" t="2577" r="4346" b="-2577"/>
          <a:stretch/>
        </p:blipFill>
        <p:spPr>
          <a:xfrm>
            <a:off x="5458064" y="957973"/>
            <a:ext cx="3282400" cy="140597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DE94557-E3C9-FD56-F26C-61A1775EB96C}"/>
              </a:ext>
            </a:extLst>
          </p:cNvPr>
          <p:cNvSpPr txBox="1"/>
          <p:nvPr/>
        </p:nvSpPr>
        <p:spPr>
          <a:xfrm>
            <a:off x="398519" y="831210"/>
            <a:ext cx="413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/>
              <a:t>Offline laser laboratory</a:t>
            </a:r>
            <a:r>
              <a:rPr lang="en-GB" noProof="0" dirty="0"/>
              <a:t>, brief description of the offline setup: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3A02679-D7CD-34F2-FB9F-4CAB5FA8E448}"/>
              </a:ext>
            </a:extLst>
          </p:cNvPr>
          <p:cNvSpPr txBox="1"/>
          <p:nvPr/>
        </p:nvSpPr>
        <p:spPr>
          <a:xfrm>
            <a:off x="470573" y="1354430"/>
            <a:ext cx="37520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System of two dye lasers for the resonant wavelengths (one delayed in terms of nanoseconds)</a:t>
            </a:r>
          </a:p>
          <a:p>
            <a:endParaRPr lang="en-GB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Ablation laser (10 Hz)</a:t>
            </a:r>
            <a:r>
              <a:rPr lang="en-GB" noProof="0" dirty="0"/>
              <a:t> to create the Ag</a:t>
            </a:r>
            <a:r>
              <a:rPr lang="en-GB" dirty="0"/>
              <a:t>-</a:t>
            </a:r>
            <a:r>
              <a:rPr lang="en-GB" noProof="0" dirty="0"/>
              <a:t>vapor. Solid target capable of producing Ag isotopes</a:t>
            </a:r>
          </a:p>
          <a:p>
            <a:endParaRPr lang="en-GB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the ToF-MS the resonant lasers rightfully synchronized meets the vapor and the Ag ions are accelerated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MCP for ion detection and </a:t>
            </a:r>
            <a:r>
              <a:rPr lang="en-GB" dirty="0"/>
              <a:t>validation of ionization process</a:t>
            </a:r>
            <a:endParaRPr lang="en-GB" noProof="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DCDD774-99B4-D58C-1C23-99A92B96AF0A}"/>
              </a:ext>
            </a:extLst>
          </p:cNvPr>
          <p:cNvSpPr txBox="1"/>
          <p:nvPr/>
        </p:nvSpPr>
        <p:spPr>
          <a:xfrm>
            <a:off x="4534219" y="1933277"/>
            <a:ext cx="10999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50" i="1" dirty="0">
                <a:solidFill>
                  <a:srgbClr val="064268"/>
                </a:solidFill>
              </a:rPr>
              <a:t>offline lab. map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D84E18A-E1C0-8DF6-2259-643B2EF4C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368" y="1510547"/>
            <a:ext cx="4053309" cy="2675330"/>
          </a:xfrm>
          <a:prstGeom prst="rect">
            <a:avLst/>
          </a:prstGeom>
        </p:spPr>
      </p:pic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27D9B4B-F9E7-49B5-3059-73348778BB2B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4971977" y="1772157"/>
            <a:ext cx="1483950" cy="208446"/>
          </a:xfrm>
          <a:prstGeom prst="line">
            <a:avLst/>
          </a:prstGeom>
          <a:ln>
            <a:solidFill>
              <a:srgbClr val="0642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Google Shape;88;p5"/>
          <p:cNvSpPr/>
          <p:nvPr/>
        </p:nvSpPr>
        <p:spPr>
          <a:xfrm>
            <a:off x="1164960" y="3924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strike="noStrike" noProof="0" dirty="0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Beginning of activities</a:t>
            </a:r>
            <a:endParaRPr lang="en-GB" sz="30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0" strike="noStrik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en-GB" sz="1000" b="0" strike="noStrike" noProof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GB" sz="1000" b="0" strike="noStrike" noProof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316B5A-18EB-D0BB-BD8D-992FEB4D5ABB}"/>
              </a:ext>
            </a:extLst>
          </p:cNvPr>
          <p:cNvSpPr txBox="1"/>
          <p:nvPr/>
        </p:nvSpPr>
        <p:spPr>
          <a:xfrm>
            <a:off x="5872975" y="2274840"/>
            <a:ext cx="2757086" cy="954107"/>
          </a:xfrm>
          <a:prstGeom prst="rect">
            <a:avLst/>
          </a:prstGeom>
          <a:solidFill>
            <a:schemeClr val="bg1"/>
          </a:solidFill>
          <a:ln>
            <a:solidFill>
              <a:srgbClr val="064268"/>
            </a:solidFill>
          </a:ln>
        </p:spPr>
        <p:txBody>
          <a:bodyPr wrap="square" rtlCol="0">
            <a:spAutoFit/>
          </a:bodyPr>
          <a:lstStyle/>
          <a:p>
            <a:r>
              <a:rPr lang="en-GB" noProof="0" dirty="0"/>
              <a:t>Lorentzian contribution</a:t>
            </a:r>
            <a:br>
              <a:rPr lang="en-GB" noProof="0" dirty="0"/>
            </a:br>
            <a:r>
              <a:rPr lang="en-GB" noProof="0" dirty="0"/>
              <a:t>(natural broadening, power broadening, laser spectral linewidth)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1B2A3D-C19C-A917-4F20-FED071ABDB76}"/>
              </a:ext>
            </a:extLst>
          </p:cNvPr>
          <p:cNvSpPr txBox="1"/>
          <p:nvPr/>
        </p:nvSpPr>
        <p:spPr>
          <a:xfrm>
            <a:off x="5122125" y="3364801"/>
            <a:ext cx="2757086" cy="523220"/>
          </a:xfrm>
          <a:prstGeom prst="rect">
            <a:avLst/>
          </a:prstGeom>
          <a:solidFill>
            <a:schemeClr val="bg1"/>
          </a:solidFill>
          <a:ln>
            <a:solidFill>
              <a:srgbClr val="064268"/>
            </a:solidFill>
          </a:ln>
        </p:spPr>
        <p:txBody>
          <a:bodyPr wrap="square" rtlCol="0">
            <a:spAutoFit/>
          </a:bodyPr>
          <a:lstStyle/>
          <a:p>
            <a:r>
              <a:rPr lang="en-GB" noProof="0" dirty="0"/>
              <a:t>Gaussian contribution</a:t>
            </a:r>
          </a:p>
          <a:p>
            <a:r>
              <a:rPr lang="en-GB" noProof="0" dirty="0"/>
              <a:t>(Doppler broadening)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B3C29DAC-C880-50B4-1982-CE7E10A6A2EF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2277533" y="2233634"/>
            <a:ext cx="2844592" cy="1392777"/>
          </a:xfrm>
          <a:prstGeom prst="line">
            <a:avLst/>
          </a:prstGeom>
          <a:ln>
            <a:solidFill>
              <a:srgbClr val="0642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2E5DDB4-CEC9-9A67-884F-219679500A50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2245112" y="2096429"/>
            <a:ext cx="3627863" cy="655465"/>
          </a:xfrm>
          <a:prstGeom prst="line">
            <a:avLst/>
          </a:prstGeom>
          <a:ln>
            <a:solidFill>
              <a:srgbClr val="0642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932D49F-7B1C-C770-FF9B-2B167580122D}"/>
              </a:ext>
            </a:extLst>
          </p:cNvPr>
          <p:cNvSpPr txBox="1"/>
          <p:nvPr/>
        </p:nvSpPr>
        <p:spPr>
          <a:xfrm>
            <a:off x="6455927" y="1510547"/>
            <a:ext cx="1736984" cy="523220"/>
          </a:xfrm>
          <a:prstGeom prst="rect">
            <a:avLst/>
          </a:prstGeom>
          <a:noFill/>
          <a:ln>
            <a:solidFill>
              <a:srgbClr val="064268"/>
            </a:solidFill>
          </a:ln>
        </p:spPr>
        <p:txBody>
          <a:bodyPr wrap="square" rtlCol="0">
            <a:spAutoFit/>
          </a:bodyPr>
          <a:lstStyle/>
          <a:p>
            <a:r>
              <a:rPr lang="en-GB" noProof="0" dirty="0"/>
              <a:t>Convolution fit: Voigt function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2CA1A8-1783-B90C-D379-D533FD11CD94}"/>
              </a:ext>
            </a:extLst>
          </p:cNvPr>
          <p:cNvSpPr txBox="1"/>
          <p:nvPr/>
        </p:nvSpPr>
        <p:spPr>
          <a:xfrm>
            <a:off x="323079" y="3604405"/>
            <a:ext cx="94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i="1" dirty="0">
                <a:solidFill>
                  <a:srgbClr val="064268"/>
                </a:solidFill>
              </a:rPr>
              <a:t>example from a 2023 dataset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F042E0-4EFC-23DD-33DB-06AD702F6DE7}"/>
              </a:ext>
            </a:extLst>
          </p:cNvPr>
          <p:cNvSpPr txBox="1"/>
          <p:nvPr/>
        </p:nvSpPr>
        <p:spPr>
          <a:xfrm>
            <a:off x="5772943" y="4417990"/>
            <a:ext cx="3371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All images from </a:t>
            </a:r>
            <a:r>
              <a:rPr lang="en-GB" sz="1100" i="1" dirty="0"/>
              <a:t>phd_unisi_104857_Khwairakpam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F84202E-EAA2-3C67-EB85-6C3685984019}"/>
              </a:ext>
            </a:extLst>
          </p:cNvPr>
          <p:cNvSpPr txBox="1"/>
          <p:nvPr/>
        </p:nvSpPr>
        <p:spPr>
          <a:xfrm>
            <a:off x="398519" y="831210"/>
            <a:ext cx="5013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/>
              <a:t>Fitting </a:t>
            </a:r>
            <a:r>
              <a:rPr lang="en-GB" noProof="0" dirty="0"/>
              <a:t>of Ag spectrum, study of different broadening mechanism. Example of useful dataset: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Presentazione su schermo (16:9)</PresentationFormat>
  <Paragraphs>53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SPES</dc:creator>
  <cp:lastModifiedBy>Riccardo Bellesi</cp:lastModifiedBy>
  <cp:revision>10</cp:revision>
  <dcterms:modified xsi:type="dcterms:W3CDTF">2025-05-20T16:57:30Z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6</vt:i4>
  </property>
  <property fmtid="{D5CDD505-2E9C-101B-9397-08002B2CF9AE}" pid="4" name="PresentationFormat">
    <vt:lpwstr>Presentazione su schermo (16:9)</vt:lpwstr>
  </property>
  <property fmtid="{D5CDD505-2E9C-101B-9397-08002B2CF9AE}" pid="5" name="Slides">
    <vt:i4>44</vt:i4>
  </property>
</Properties>
</file>