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7"/>
  </p:notesMasterIdLst>
  <p:sldIdLst>
    <p:sldId id="256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hVDhgkMpLFQyze/Fi7lZDS93iH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4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52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‹N›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:notes"/>
          <p:cNvSpPr/>
          <p:nvPr/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:notes"/>
          <p:cNvSpPr/>
          <p:nvPr/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p4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:notes"/>
          <p:cNvSpPr/>
          <p:nvPr/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6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/>
          <p:nvPr/>
        </p:nvSpPr>
        <p:spPr>
          <a:xfrm>
            <a:off x="0" y="4667400"/>
            <a:ext cx="9141120" cy="33840"/>
          </a:xfrm>
          <a:prstGeom prst="rect">
            <a:avLst/>
          </a:prstGeom>
          <a:gradFill>
            <a:gsLst>
              <a:gs pos="0">
                <a:srgbClr val="184D7E"/>
              </a:gs>
              <a:gs pos="100000">
                <a:srgbClr val="2065A4"/>
              </a:gs>
            </a:gsLst>
            <a:lin ang="0" scaled="0"/>
          </a:gradFill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0" y="101520"/>
            <a:ext cx="1783800" cy="42804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8"/>
          <p:cNvSpPr/>
          <p:nvPr/>
        </p:nvSpPr>
        <p:spPr>
          <a:xfrm>
            <a:off x="6098400" y="4767120"/>
            <a:ext cx="2054520" cy="27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8"/>
          <p:cNvSpPr/>
          <p:nvPr/>
        </p:nvSpPr>
        <p:spPr>
          <a:xfrm>
            <a:off x="966960" y="4767120"/>
            <a:ext cx="2054520" cy="27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9560" y="0"/>
            <a:ext cx="961560" cy="53244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"/>
          <p:cNvSpPr/>
          <p:nvPr/>
        </p:nvSpPr>
        <p:spPr>
          <a:xfrm>
            <a:off x="0" y="2492280"/>
            <a:ext cx="9141120" cy="2648160"/>
          </a:xfrm>
          <a:prstGeom prst="rect">
            <a:avLst/>
          </a:prstGeom>
          <a:gradFill>
            <a:gsLst>
              <a:gs pos="0">
                <a:srgbClr val="E3F1FE"/>
              </a:gs>
              <a:gs pos="100000">
                <a:srgbClr val="83B9EB"/>
              </a:gs>
            </a:gsLst>
            <a:lin ang="5400000" scaled="0"/>
          </a:gra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"/>
          <p:cNvSpPr/>
          <p:nvPr/>
        </p:nvSpPr>
        <p:spPr>
          <a:xfrm>
            <a:off x="384840" y="2764080"/>
            <a:ext cx="8359560" cy="135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 b="1" dirty="0">
                <a:solidFill>
                  <a:srgbClr val="064268"/>
                </a:solidFill>
                <a:latin typeface="Calibri"/>
                <a:cs typeface="Calibri"/>
                <a:sym typeface="Calibri"/>
              </a:rPr>
              <a:t>Simulation of Ag-111 loaded hydrogel biological samples and first experimental  characterization with the DUMBO beta detector</a:t>
            </a:r>
            <a:endParaRPr sz="26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"/>
          <p:cNvSpPr/>
          <p:nvPr/>
        </p:nvSpPr>
        <p:spPr>
          <a:xfrm>
            <a:off x="1789200" y="2532600"/>
            <a:ext cx="55800" cy="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"/>
          <p:cNvSpPr/>
          <p:nvPr/>
        </p:nvSpPr>
        <p:spPr>
          <a:xfrm>
            <a:off x="517320" y="4071240"/>
            <a:ext cx="8106840" cy="49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>
                <a:solidFill>
                  <a:srgbClr val="00446D"/>
                </a:solidFill>
              </a:rPr>
              <a:t>S</a:t>
            </a:r>
            <a:r>
              <a:rPr lang="it" sz="1800" b="0" strike="noStrike" dirty="0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it" sz="1800" dirty="0">
                <a:solidFill>
                  <a:srgbClr val="00446D"/>
                </a:solidFill>
              </a:rPr>
              <a:t>Busatto</a:t>
            </a: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7680" y="76320"/>
            <a:ext cx="2639160" cy="58788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"/>
          <p:cNvSpPr/>
          <p:nvPr/>
        </p:nvSpPr>
        <p:spPr>
          <a:xfrm>
            <a:off x="517320" y="4487760"/>
            <a:ext cx="8106840" cy="49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strike="noStrike">
                <a:solidFill>
                  <a:srgbClr val="064268"/>
                </a:solidFill>
                <a:latin typeface="Arial"/>
                <a:ea typeface="Arial"/>
                <a:cs typeface="Arial"/>
                <a:sym typeface="Arial"/>
              </a:rPr>
              <a:t>May 19</a:t>
            </a:r>
            <a:r>
              <a:rPr lang="it" sz="1400" b="0" strike="noStrike" baseline="30000">
                <a:solidFill>
                  <a:srgbClr val="064268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it" sz="1400" b="0" strike="noStrike">
                <a:solidFill>
                  <a:srgbClr val="064268"/>
                </a:solidFill>
                <a:latin typeface="Arial"/>
                <a:ea typeface="Arial"/>
                <a:cs typeface="Arial"/>
                <a:sym typeface="Arial"/>
              </a:rPr>
              <a:t>, 2025</a:t>
            </a: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"/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it" sz="1000" b="0" u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000" b="0" u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" name="Google Shape;3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600" y="114480"/>
            <a:ext cx="761760" cy="76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08160" y="874800"/>
            <a:ext cx="4926240" cy="121896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"/>
          <p:cNvSpPr/>
          <p:nvPr/>
        </p:nvSpPr>
        <p:spPr>
          <a:xfrm>
            <a:off x="517320" y="3603240"/>
            <a:ext cx="8106840" cy="49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"/>
          <p:cNvSpPr/>
          <p:nvPr/>
        </p:nvSpPr>
        <p:spPr>
          <a:xfrm>
            <a:off x="517320" y="2405959"/>
            <a:ext cx="81069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strike="noStrike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Laboratori Nazionali di Legnaro – INFN</a:t>
            </a: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/>
          <p:nvPr/>
        </p:nvSpPr>
        <p:spPr>
          <a:xfrm>
            <a:off x="1164960" y="39240"/>
            <a:ext cx="715716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strike="noStrike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endParaRPr sz="30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0" y="33120"/>
            <a:ext cx="135720" cy="27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524520" y="1243800"/>
            <a:ext cx="8114760" cy="1317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spAutoFit/>
          </a:bodyPr>
          <a:lstStyle/>
          <a:p>
            <a:pPr marL="571680" marR="0" lvl="0" indent="-57168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4268"/>
              </a:buClr>
              <a:buSzPts val="3200"/>
              <a:buFont typeface="Arial"/>
              <a:buAutoNum type="romanUcPeriod"/>
            </a:pPr>
            <a:r>
              <a:rPr lang="it-IT" sz="3200" b="1" dirty="0">
                <a:solidFill>
                  <a:srgbClr val="064268"/>
                </a:solidFill>
                <a:latin typeface="Calibri"/>
                <a:cs typeface="Calibri"/>
                <a:sym typeface="Calibri"/>
              </a:rPr>
              <a:t>First studies</a:t>
            </a: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680" marR="0" lvl="0" indent="-57168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4268"/>
              </a:buClr>
              <a:buSzPts val="3200"/>
              <a:buFont typeface="Arial"/>
              <a:buAutoNum type="romanUcPeriod"/>
            </a:pPr>
            <a:r>
              <a:rPr lang="it-IT" sz="3200" b="1" dirty="0" err="1">
                <a:solidFill>
                  <a:srgbClr val="064268"/>
                </a:solidFill>
                <a:latin typeface="Calibri"/>
                <a:cs typeface="Calibri"/>
                <a:sym typeface="Calibri"/>
              </a:rPr>
              <a:t>Measurement</a:t>
            </a: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it"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0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/>
          <p:nvPr/>
        </p:nvSpPr>
        <p:spPr>
          <a:xfrm>
            <a:off x="1164960" y="39240"/>
            <a:ext cx="715716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strike="noStrike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First </a:t>
            </a:r>
            <a:r>
              <a:rPr lang="it" sz="30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studies</a:t>
            </a:r>
            <a:endParaRPr sz="30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/>
          <p:nvPr/>
        </p:nvSpPr>
        <p:spPr>
          <a:xfrm>
            <a:off x="0" y="33120"/>
            <a:ext cx="135720" cy="27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it"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0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629C842-9C7D-F946-4234-6D28EC97AC5E}"/>
              </a:ext>
            </a:extLst>
          </p:cNvPr>
          <p:cNvSpPr txBox="1"/>
          <p:nvPr/>
        </p:nvSpPr>
        <p:spPr>
          <a:xfrm>
            <a:off x="188686" y="691546"/>
            <a:ext cx="412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Clr>
                <a:schemeClr val="bg2">
                  <a:lumMod val="75000"/>
                </a:schemeClr>
              </a:buClr>
              <a:buSzPct val="91000"/>
              <a:buFont typeface="+mj-lt"/>
              <a:buAutoNum type="arabicParenR"/>
            </a:pPr>
            <a:r>
              <a:rPr lang="it-IT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of the </a:t>
            </a:r>
            <a:r>
              <a:rPr lang="it-IT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geometry</a:t>
            </a:r>
            <a:r>
              <a:rPr lang="it-IT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hydrogel</a:t>
            </a:r>
            <a:r>
              <a:rPr lang="it-IT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samples in </a:t>
            </a:r>
            <a:r>
              <a:rPr lang="it-IT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collaboration</a:t>
            </a:r>
            <a:r>
              <a:rPr lang="it-IT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it-IT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UniTn</a:t>
            </a:r>
            <a:endParaRPr lang="it-IT" sz="18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B3F48633-A013-BD0F-8C16-D1F22C1A1259}"/>
              </a:ext>
            </a:extLst>
          </p:cNvPr>
          <p:cNvSpPr/>
          <p:nvPr/>
        </p:nvSpPr>
        <p:spPr>
          <a:xfrm>
            <a:off x="4572000" y="942139"/>
            <a:ext cx="667657" cy="1451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7948FD-898A-DADB-A926-74DCB5A36EEB}"/>
              </a:ext>
            </a:extLst>
          </p:cNvPr>
          <p:cNvSpPr txBox="1"/>
          <p:nvPr/>
        </p:nvSpPr>
        <p:spPr>
          <a:xfrm>
            <a:off x="5406571" y="675742"/>
            <a:ext cx="3258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it-IT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necessary</a:t>
            </a:r>
            <a:r>
              <a:rPr lang="it-IT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estimate the </a:t>
            </a:r>
            <a:r>
              <a:rPr lang="it-IT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resolution</a:t>
            </a:r>
            <a:r>
              <a:rPr lang="it-IT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it-IT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</a:t>
            </a:r>
            <a:endParaRPr lang="it-IT" sz="18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C506A51-4B53-CA69-7C9D-A963F944F7C8}"/>
              </a:ext>
            </a:extLst>
          </p:cNvPr>
          <p:cNvSpPr txBox="1"/>
          <p:nvPr/>
        </p:nvSpPr>
        <p:spPr>
          <a:xfrm>
            <a:off x="586746" y="1787260"/>
            <a:ext cx="333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8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342900" indent="-342900">
              <a:buClr>
                <a:schemeClr val="bg2">
                  <a:lumMod val="75000"/>
                </a:schemeClr>
              </a:buClr>
              <a:buSzPct val="95000"/>
              <a:buFont typeface="+mj-lt"/>
              <a:buAutoNum type="arabicParenR" startAt="2"/>
            </a:pPr>
            <a:r>
              <a:rPr lang="it-IT" dirty="0"/>
              <a:t>Study of the samples’ production </a:t>
            </a:r>
            <a:r>
              <a:rPr lang="it-IT" dirty="0" err="1"/>
              <a:t>process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D0B2710-CECE-E533-4831-BDB8017B50BF}"/>
              </a:ext>
            </a:extLst>
          </p:cNvPr>
          <p:cNvSpPr txBox="1"/>
          <p:nvPr/>
        </p:nvSpPr>
        <p:spPr>
          <a:xfrm>
            <a:off x="398520" y="2968735"/>
            <a:ext cx="4093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ctr">
              <a:buClr>
                <a:schemeClr val="bg2">
                  <a:lumMod val="75000"/>
                </a:schemeClr>
              </a:buClr>
              <a:buSzPct val="91000"/>
              <a:buFont typeface="+mj-lt"/>
              <a:buAutoNum type="arabicParenR"/>
              <a:defRPr sz="18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buFont typeface="+mj-lt"/>
              <a:buAutoNum type="arabicParenR" startAt="3"/>
            </a:pPr>
            <a:r>
              <a:rPr lang="it-IT"/>
              <a:t>Geant4 </a:t>
            </a:r>
            <a:r>
              <a:rPr lang="it-IT" dirty="0" err="1"/>
              <a:t>implementation</a:t>
            </a:r>
            <a:r>
              <a:rPr lang="it-IT" dirty="0"/>
              <a:t>. </a:t>
            </a:r>
          </a:p>
          <a:p>
            <a:pPr>
              <a:buAutoNum type="arabicParenR" startAt="3"/>
            </a:pPr>
            <a:endParaRPr lang="it-IT" dirty="0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07F30109-B179-6410-A1A6-F6ADD222FEED}"/>
              </a:ext>
            </a:extLst>
          </p:cNvPr>
          <p:cNvSpPr/>
          <p:nvPr/>
        </p:nvSpPr>
        <p:spPr>
          <a:xfrm>
            <a:off x="4572000" y="3157774"/>
            <a:ext cx="667657" cy="1451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2D159D-1249-4FCC-5126-34F9FD226447}"/>
              </a:ext>
            </a:extLst>
          </p:cNvPr>
          <p:cNvSpPr txBox="1"/>
          <p:nvPr/>
        </p:nvSpPr>
        <p:spPr>
          <a:xfrm>
            <a:off x="5421709" y="3023305"/>
            <a:ext cx="332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8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 err="1"/>
              <a:t>Simulation</a:t>
            </a:r>
            <a:r>
              <a:rPr lang="it-IT" dirty="0"/>
              <a:t> of the </a:t>
            </a:r>
            <a:r>
              <a:rPr lang="it-IT" dirty="0" err="1"/>
              <a:t>measurement</a:t>
            </a:r>
            <a:endParaRPr lang="it-IT" dirty="0"/>
          </a:p>
        </p:txBody>
      </p:sp>
      <p:pic>
        <p:nvPicPr>
          <p:cNvPr id="10" name="Immagine 9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BB3228C4-78A5-42CE-0721-F472CD6F1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148" y="3457078"/>
            <a:ext cx="4093029" cy="1202672"/>
          </a:xfrm>
          <a:prstGeom prst="rect">
            <a:avLst/>
          </a:prstGeom>
        </p:spPr>
      </p:pic>
      <p:pic>
        <p:nvPicPr>
          <p:cNvPr id="11" name="Immagine 10" descr="Immagine che contiene schermata, schizzo, design, arte&#10;&#10;Il contenuto generato dall'IA potrebbe non essere corretto.">
            <a:extLst>
              <a:ext uri="{FF2B5EF4-FFF2-40B4-BE49-F238E27FC236}">
                <a16:creationId xmlns:a16="http://schemas.microsoft.com/office/drawing/2014/main" id="{E32BCD69-67AB-6FE6-9B6E-9C17F5DC28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973" r="162" b="17279"/>
          <a:stretch/>
        </p:blipFill>
        <p:spPr>
          <a:xfrm>
            <a:off x="4339772" y="1443833"/>
            <a:ext cx="3128567" cy="12632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/>
          <p:nvPr/>
        </p:nvSpPr>
        <p:spPr>
          <a:xfrm>
            <a:off x="1164960" y="39240"/>
            <a:ext cx="715716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strike="noStrike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Measurement</a:t>
            </a:r>
            <a:endParaRPr sz="30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0" y="33120"/>
            <a:ext cx="135720" cy="27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it"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0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54A9323-F938-F420-5A73-4C6C1279AAEA}"/>
              </a:ext>
            </a:extLst>
          </p:cNvPr>
          <p:cNvSpPr txBox="1"/>
          <p:nvPr/>
        </p:nvSpPr>
        <p:spPr>
          <a:xfrm>
            <a:off x="849084" y="965200"/>
            <a:ext cx="6662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8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Detecting the β-radiation emitted by the ¹¹¹Ag radioisotopes with DUMBO a </a:t>
            </a:r>
            <a:r>
              <a:rPr lang="it-IT" dirty="0"/>
              <a:t>Silicon pixel planar detector for Beta </a:t>
            </a:r>
            <a:r>
              <a:rPr lang="it-IT" dirty="0" err="1"/>
              <a:t>radiation</a:t>
            </a:r>
            <a:r>
              <a:rPr lang="it-IT" dirty="0"/>
              <a:t>. </a:t>
            </a:r>
          </a:p>
          <a:p>
            <a:endParaRPr lang="it-IT" dirty="0"/>
          </a:p>
        </p:txBody>
      </p:sp>
      <p:pic>
        <p:nvPicPr>
          <p:cNvPr id="4" name="Immagine 3" descr="Immagine che contiene Modello in scala&#10;&#10;Il contenuto generato dall'IA potrebbe non essere corretto.">
            <a:extLst>
              <a:ext uri="{FF2B5EF4-FFF2-40B4-BE49-F238E27FC236}">
                <a16:creationId xmlns:a16="http://schemas.microsoft.com/office/drawing/2014/main" id="{CED93EA7-F720-A919-1DA6-5CAE9C7A5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1" y="1801746"/>
            <a:ext cx="3283751" cy="24999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A93E8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99</Words>
  <Application>Microsoft Office PowerPoint</Application>
  <PresentationFormat>Presentazione su schermo (16:9)</PresentationFormat>
  <Paragraphs>23</Paragraphs>
  <Slides>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SPES</dc:creator>
  <cp:lastModifiedBy>Sofia Busatto</cp:lastModifiedBy>
  <cp:revision>4</cp:revision>
  <dcterms:modified xsi:type="dcterms:W3CDTF">2025-05-20T08:47:08Z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Notes">
    <vt:i4>6</vt:i4>
  </property>
  <property fmtid="{D5CDD505-2E9C-101B-9397-08002B2CF9AE}" pid="4" name="PresentationFormat">
    <vt:lpwstr>Presentazione su schermo (16:9)</vt:lpwstr>
  </property>
  <property fmtid="{D5CDD505-2E9C-101B-9397-08002B2CF9AE}" pid="5" name="Slides">
    <vt:i4>44</vt:i4>
  </property>
</Properties>
</file>