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8" r:id="rId4"/>
    <p:sldId id="260" r:id="rId5"/>
    <p:sldId id="287" r:id="rId6"/>
    <p:sldId id="272" r:id="rId7"/>
    <p:sldId id="297" r:id="rId8"/>
    <p:sldId id="298" r:id="rId9"/>
    <p:sldId id="283" r:id="rId10"/>
    <p:sldId id="279" r:id="rId11"/>
    <p:sldId id="262" r:id="rId12"/>
    <p:sldId id="284" r:id="rId13"/>
    <p:sldId id="301" r:id="rId14"/>
    <p:sldId id="299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889C-1424-4C73-B9A7-FDF86B8E37E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B67FA-B580-44F6-A196-EEF27097FF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CE9D-39DF-455D-8649-68883723D239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BD6C-3995-45AA-A115-E7A34DF3BBF4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AB39-CAD9-423B-955B-4CF1B4F0F8C9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4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4049-8F24-4F25-BAE9-A5F603E9FE8F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75-EE0B-489A-920D-EB817A34EDE3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D552-D802-4487-A8F2-5489C69C3E28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C2A2-CAB3-47BF-AA99-1D062D916B9B}" type="datetime1">
              <a:rPr lang="en-US" smtClean="0"/>
              <a:t>4/30/2026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F914-480B-422D-97C3-69FDB68D4343}" type="datetime1">
              <a:rPr lang="en-US" smtClean="0"/>
              <a:t>4/30/2026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9CDA-AC4A-4D46-B7B2-0CE75EA3EB5B}" type="datetime1">
              <a:rPr lang="en-US" smtClean="0"/>
              <a:t>4/30/2026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438C-3326-46B6-9D9F-17B03F80286F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4DD5-4798-455C-8314-FF11791294A6}" type="datetime1">
              <a:rPr lang="en-US" smtClean="0"/>
              <a:t>4/30/2026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404B-F33D-4E3E-AE7C-27980468C113}" type="datetime1">
              <a:rPr lang="en-US" smtClean="0"/>
              <a:t>4/30/2026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FE360-DA4F-4242-A394-1C19B971C4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lbfence.cern.ch/alcm/figure/details/559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510.049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hyperlink" Target="https://link.springer.com/article/10.1007/JHEP12(2021)1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ckmfitter.in2p3.fr/www/results/plots_summer25/ckm_res_summer25.htm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link.springer.com/article/10.1007/JHEP12(2021)141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s.cern.ch/record/2948394" TargetMode="External"/><Relationship Id="rId4" Type="http://schemas.openxmlformats.org/officeDocument/2006/relationships/hyperlink" Target="https://link.springer.com/article/10.1007/JHEP12(2021)1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12(2021)141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hyperlink" Target="https://cds.cern.ch/record/294839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ds.cern.ch/record/2948394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D.102.052008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arxiv.org/abs/2604.05712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arxiv.org/abs/2604.0570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tfit.org/UTfit/ResultsSummer2025SM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ckmfitter.in2p3.fr/www/results/plots_summer25/num/ckmEval_results_summer25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JHEP10(2024)143" TargetMode="External"/><Relationship Id="rId5" Type="http://schemas.openxmlformats.org/officeDocument/2006/relationships/hyperlink" Target="https://doi.org/10.1103/PhysRevD.87.052015" TargetMode="Externa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639286" y="4365296"/>
            <a:ext cx="33297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Outlook:</a:t>
            </a:r>
          </a:p>
          <a:p>
            <a:pPr marL="85725" indent="-85725">
              <a:buBlip>
                <a:blip r:embed="rId2"/>
              </a:buBlip>
            </a:pPr>
            <a:r>
              <a:rPr lang="en-US" sz="1600" dirty="0"/>
              <a:t> short introduction to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endParaRPr lang="en-US" sz="1600" dirty="0"/>
          </a:p>
          <a:p>
            <a:pPr marL="85725" indent="-85725">
              <a:buBlip>
                <a:blip r:embed="rId2"/>
              </a:buBlip>
            </a:pPr>
            <a:r>
              <a:rPr lang="en-US" sz="1600" dirty="0"/>
              <a:t> the</a:t>
            </a: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LHCb</a:t>
            </a:r>
            <a:r>
              <a:rPr lang="en-US" sz="1600" dirty="0">
                <a:latin typeface="Symbol" panose="05050102010706020507" pitchFamily="18" charset="2"/>
              </a:rPr>
              <a:t> g </a:t>
            </a:r>
            <a:r>
              <a:rPr lang="en-US" sz="1600" dirty="0"/>
              <a:t>and charm combination</a:t>
            </a:r>
          </a:p>
          <a:p>
            <a:pPr marL="85725" indent="-85725">
              <a:buBlip>
                <a:blip r:embed="rId2"/>
              </a:buBlip>
            </a:pP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first result with Run 3 data</a:t>
            </a:r>
          </a:p>
          <a:p>
            <a:pPr marL="85725" indent="-85725">
              <a:buBlip>
                <a:blip r:embed="rId2"/>
              </a:buBlip>
            </a:pPr>
            <a:r>
              <a:rPr lang="en-US" sz="1600" dirty="0"/>
              <a:t> example of improved analysis</a:t>
            </a:r>
          </a:p>
          <a:p>
            <a:pPr marL="85725" indent="-85725">
              <a:buBlip>
                <a:blip r:embed="rId2"/>
              </a:buBlip>
            </a:pPr>
            <a:r>
              <a:rPr lang="en-US" sz="1600" dirty="0"/>
              <a:t> summary and prospects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541" y="22820"/>
            <a:ext cx="11993322" cy="123110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Simultaneous determination of the CKM angle </a:t>
            </a:r>
            <a:r>
              <a:rPr lang="en-US" sz="2800" dirty="0">
                <a:latin typeface="Symbol" panose="05050102010706020507" pitchFamily="18" charset="2"/>
              </a:rPr>
              <a:t>g</a:t>
            </a:r>
            <a:r>
              <a:rPr lang="en-US" sz="2800" dirty="0"/>
              <a:t> and parameters related to mixing and CP violation in the charm sector at LHCb</a:t>
            </a:r>
          </a:p>
          <a:p>
            <a:r>
              <a:rPr lang="en-US" dirty="0"/>
              <a:t>A. Bertolin on behalf of the </a:t>
            </a:r>
            <a:r>
              <a:rPr lang="en-US" dirty="0" err="1"/>
              <a:t>LHCb</a:t>
            </a:r>
            <a:r>
              <a:rPr lang="en-US" dirty="0"/>
              <a:t> collaboration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127006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2" y="1267341"/>
            <a:ext cx="1338590" cy="79920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525204-6B82-B51B-3EB6-6B118D43F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55" y="2051404"/>
            <a:ext cx="2829320" cy="27245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9568BB-13FD-DAE8-088A-1059DCCBD0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41" y="1338155"/>
            <a:ext cx="3375514" cy="53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56640" y="2924065"/>
            <a:ext cx="5265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Gigi" panose="04040504061007020D02" pitchFamily="82" charset="0"/>
              </a:rPr>
              <a:t>Backup material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7" y="3628605"/>
            <a:ext cx="5222810" cy="320799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298" y="44624"/>
            <a:ext cx="532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LHCb: the detector and its performances up to Run 2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182100" y="35914"/>
            <a:ext cx="295275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detector paper:</a:t>
            </a:r>
          </a:p>
          <a:p>
            <a:r>
              <a:rPr lang="en-US" sz="1400" dirty="0">
                <a:solidFill>
                  <a:srgbClr val="00B0F0"/>
                </a:solidFill>
              </a:rPr>
              <a:t>JINST 3 (2008) S08005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 Run 1 performance:</a:t>
            </a:r>
          </a:p>
          <a:p>
            <a:r>
              <a:rPr lang="en-US" sz="1400" dirty="0">
                <a:solidFill>
                  <a:srgbClr val="00B0F0"/>
                </a:solidFill>
              </a:rPr>
              <a:t>Int. J. Mod. Phys. A30 (2015) 1530022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 Run 2 performance:</a:t>
            </a:r>
          </a:p>
          <a:p>
            <a:r>
              <a:rPr lang="en-US" sz="1400" dirty="0">
                <a:solidFill>
                  <a:srgbClr val="00B0F0"/>
                </a:solidFill>
              </a:rPr>
              <a:t>JINST 14 (2019) P04013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 Run 3 performance:</a:t>
            </a:r>
          </a:p>
          <a:p>
            <a:r>
              <a:rPr lang="en-US" sz="1400" dirty="0">
                <a:solidFill>
                  <a:srgbClr val="00B0F0"/>
                </a:solidFill>
              </a:rPr>
              <a:t>In preparation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7882" y="3781458"/>
            <a:ext cx="46818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points: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 momentum resolution                                            </a:t>
            </a:r>
            <a:r>
              <a:rPr lang="en-US" sz="1400" dirty="0">
                <a:latin typeface="Symbol" panose="05050102010706020507" pitchFamily="18" charset="2"/>
              </a:rPr>
              <a:t>(s</a:t>
            </a:r>
            <a:r>
              <a:rPr lang="en-US" sz="1400" dirty="0"/>
              <a:t>(p)/p </a:t>
            </a:r>
            <a:r>
              <a:rPr lang="en-US" sz="1400" dirty="0">
                <a:latin typeface="Symbol" panose="05050102010706020507" pitchFamily="18" charset="2"/>
              </a:rPr>
              <a:t>»</a:t>
            </a:r>
            <a:r>
              <a:rPr lang="en-US" sz="1400" dirty="0"/>
              <a:t> 0.5 % (low momentum) to 1 % @ 200 GeV/c)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 impact parameter resolution                                   </a:t>
            </a:r>
            <a:r>
              <a:rPr lang="en-US" sz="1400" dirty="0"/>
              <a:t>(</a:t>
            </a:r>
            <a:r>
              <a:rPr lang="en-US" sz="1400" dirty="0">
                <a:latin typeface="Symbol" panose="05050102010706020507" pitchFamily="18" charset="2"/>
              </a:rPr>
              <a:t>s</a:t>
            </a:r>
            <a:r>
              <a:rPr lang="en-US" sz="1400" dirty="0"/>
              <a:t>(IP)</a:t>
            </a:r>
            <a:r>
              <a:rPr lang="en-US" sz="1400" dirty="0">
                <a:latin typeface="Symbol" panose="05050102010706020507" pitchFamily="18" charset="2"/>
              </a:rPr>
              <a:t> » </a:t>
            </a:r>
            <a:r>
              <a:rPr lang="en-US" sz="1400" dirty="0"/>
              <a:t>15</a:t>
            </a:r>
            <a:r>
              <a:rPr lang="en-US" sz="1400" dirty="0">
                <a:latin typeface="Symbol" panose="05050102010706020507" pitchFamily="18" charset="2"/>
              </a:rPr>
              <a:t> m</a:t>
            </a:r>
            <a:r>
              <a:rPr lang="en-US" sz="1400" dirty="0"/>
              <a:t>m at high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dirty="0"/>
              <a:t>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 primary and secondary vertices reco.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 decay time resolution </a:t>
            </a:r>
            <a:r>
              <a:rPr lang="en-US" sz="1400" dirty="0"/>
              <a:t>(</a:t>
            </a:r>
            <a:r>
              <a:rPr lang="en-US" sz="1400" dirty="0">
                <a:latin typeface="Symbol" panose="05050102010706020507" pitchFamily="18" charset="2"/>
              </a:rPr>
              <a:t>s</a:t>
            </a:r>
            <a:r>
              <a:rPr lang="en-US" sz="1400" dirty="0"/>
              <a:t>(t)</a:t>
            </a:r>
            <a:r>
              <a:rPr lang="en-US" sz="1400" dirty="0">
                <a:latin typeface="Symbol" panose="05050102010706020507" pitchFamily="18" charset="2"/>
              </a:rPr>
              <a:t> » </a:t>
            </a:r>
            <a:r>
              <a:rPr lang="en-US" sz="1400" dirty="0"/>
              <a:t>50</a:t>
            </a:r>
            <a:r>
              <a:rPr lang="en-US" sz="1400" dirty="0">
                <a:latin typeface="Symbol" panose="05050102010706020507" pitchFamily="18" charset="2"/>
              </a:rPr>
              <a:t> </a:t>
            </a:r>
            <a:r>
              <a:rPr lang="en-US" sz="1400" dirty="0"/>
              <a:t>fs 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 ‘global’ PID: e / </a:t>
            </a:r>
            <a:r>
              <a:rPr lang="en-US" sz="1600" dirty="0">
                <a:latin typeface="Symbol" panose="05050102010706020507" pitchFamily="18" charset="2"/>
              </a:rPr>
              <a:t>m </a:t>
            </a:r>
            <a:r>
              <a:rPr lang="en-US" sz="1600" dirty="0"/>
              <a:t>/ </a:t>
            </a:r>
            <a:r>
              <a:rPr lang="en-US" sz="1600" dirty="0">
                <a:latin typeface="Symbol" panose="05050102010706020507" pitchFamily="18" charset="2"/>
              </a:rPr>
              <a:t>p </a:t>
            </a:r>
            <a:r>
              <a:rPr lang="en-US" sz="1600" dirty="0"/>
              <a:t>/ K                                                  </a:t>
            </a:r>
            <a:r>
              <a:rPr lang="en-US" sz="1400" dirty="0">
                <a:latin typeface="Symbol" panose="05050102010706020507" pitchFamily="18" charset="2"/>
              </a:rPr>
              <a:t>(</a:t>
            </a:r>
            <a:r>
              <a:rPr lang="en-US" sz="1400" dirty="0"/>
              <a:t>K id </a:t>
            </a:r>
            <a:r>
              <a:rPr lang="en-US" sz="1400" dirty="0">
                <a:latin typeface="Symbol" panose="05050102010706020507" pitchFamily="18" charset="2"/>
              </a:rPr>
              <a:t>»</a:t>
            </a:r>
            <a:r>
              <a:rPr lang="en-US" sz="1400" dirty="0"/>
              <a:t> 95 % </a:t>
            </a:r>
            <a:r>
              <a:rPr lang="en-US" sz="1400" dirty="0">
                <a:latin typeface="Symbol" panose="05050102010706020507" pitchFamily="18" charset="2"/>
              </a:rPr>
              <a:t>p </a:t>
            </a:r>
            <a:r>
              <a:rPr lang="en-US" sz="1400" dirty="0" err="1"/>
              <a:t>mis</a:t>
            </a:r>
            <a:r>
              <a:rPr lang="en-US" sz="1400" dirty="0"/>
              <a:t>-id </a:t>
            </a:r>
            <a:r>
              <a:rPr lang="en-US" sz="1400" dirty="0">
                <a:latin typeface="Symbol" panose="05050102010706020507" pitchFamily="18" charset="2"/>
              </a:rPr>
              <a:t>» </a:t>
            </a:r>
            <a:r>
              <a:rPr lang="en-US" sz="1400" dirty="0"/>
              <a:t>5 %, p &lt; 100 GeV/c</a:t>
            </a:r>
            <a:r>
              <a:rPr lang="en-US" sz="1400" dirty="0">
                <a:latin typeface="Symbol" panose="05050102010706020507" pitchFamily="18" charset="2"/>
              </a:rPr>
              <a:t>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>
                <a:latin typeface="Symbol" panose="05050102010706020507" pitchFamily="18" charset="2"/>
              </a:rPr>
              <a:t> g </a:t>
            </a:r>
            <a:r>
              <a:rPr lang="en-US" sz="1600" dirty="0"/>
              <a:t>and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baseline="30000" dirty="0">
                <a:latin typeface="Symbol" panose="05050102010706020507" pitchFamily="18" charset="2"/>
              </a:rPr>
              <a:t>0 </a:t>
            </a:r>
            <a:r>
              <a:rPr lang="en-US" sz="1600" dirty="0"/>
              <a:t>reconstruction</a:t>
            </a:r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95299" y="394334"/>
            <a:ext cx="391921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single-arm forward spectrometer at the LHC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2" y="742305"/>
            <a:ext cx="5039909" cy="27060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495800" y="4677818"/>
            <a:ext cx="24622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recorded </a:t>
            </a:r>
            <a:r>
              <a:rPr lang="en-US" sz="1600" dirty="0" err="1"/>
              <a:t>lumi</a:t>
            </a:r>
            <a:r>
              <a:rPr lang="en-US" sz="1600" dirty="0"/>
              <a:t>.:</a:t>
            </a:r>
          </a:p>
          <a:p>
            <a:r>
              <a:rPr lang="en-US" sz="1600" dirty="0"/>
              <a:t>2011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/>
              <a:t>2012 (Run 1): 3 /fb </a:t>
            </a:r>
          </a:p>
          <a:p>
            <a:r>
              <a:rPr lang="en-US" sz="1600" dirty="0"/>
              <a:t>2015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/>
              <a:t>2018 (Run 2): 6 /fb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1" y="472574"/>
            <a:ext cx="3411855" cy="32446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85116" y="926321"/>
            <a:ext cx="6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LHCb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2089" y="1332566"/>
            <a:ext cx="60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GPD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663859" y="1406717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baseline="-25000" dirty="0">
                <a:latin typeface="Symbol" panose="05050102010706020507" pitchFamily="18" charset="2"/>
              </a:rPr>
              <a:t>2</a:t>
            </a:r>
            <a:endParaRPr lang="en-US" baseline="-25000" dirty="0"/>
          </a:p>
        </p:txBody>
      </p:sp>
      <p:sp>
        <p:nvSpPr>
          <p:cNvPr id="11" name="Rettangolo 10"/>
          <p:cNvSpPr/>
          <p:nvPr/>
        </p:nvSpPr>
        <p:spPr>
          <a:xfrm>
            <a:off x="5892999" y="411243"/>
            <a:ext cx="2117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 anti-b pairs produced</a:t>
            </a:r>
          </a:p>
        </p:txBody>
      </p:sp>
      <p:sp>
        <p:nvSpPr>
          <p:cNvPr id="9" name="Rettangolo 8"/>
          <p:cNvSpPr/>
          <p:nvPr/>
        </p:nvSpPr>
        <p:spPr>
          <a:xfrm>
            <a:off x="7851198" y="2449864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baseline="-25000" dirty="0">
                <a:latin typeface="Symbol" panose="05050102010706020507" pitchFamily="18" charset="2"/>
              </a:rPr>
              <a:t>1</a:t>
            </a:r>
            <a:endParaRPr lang="en-US" baseline="-25000" dirty="0"/>
          </a:p>
        </p:txBody>
      </p:sp>
      <p:sp>
        <p:nvSpPr>
          <p:cNvPr id="15" name="Rettangolo 14"/>
          <p:cNvSpPr/>
          <p:nvPr/>
        </p:nvSpPr>
        <p:spPr>
          <a:xfrm>
            <a:off x="8332292" y="2243431"/>
            <a:ext cx="3564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optimized for beauty and charm physics at 2 &lt; </a:t>
            </a:r>
            <a:r>
              <a:rPr lang="en-US" sz="1600" dirty="0">
                <a:latin typeface="Symbol" panose="05050102010706020507" pitchFamily="18" charset="2"/>
              </a:rPr>
              <a:t>h </a:t>
            </a:r>
            <a:r>
              <a:rPr lang="en-US" sz="1600" dirty="0"/>
              <a:t>&lt; 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591556D-EB52-408A-742B-CD834480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79144-2BBE-DC81-72B1-CBFD0E9E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5B194973-E247-D118-7D00-6E672DCECB14}"/>
              </a:ext>
            </a:extLst>
          </p:cNvPr>
          <p:cNvSpPr txBox="1"/>
          <p:nvPr/>
        </p:nvSpPr>
        <p:spPr>
          <a:xfrm>
            <a:off x="60299" y="44624"/>
            <a:ext cx="270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LHCb: the new Run 3 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DD943-2130-4B82-A02F-4F388DDA06BE}"/>
              </a:ext>
            </a:extLst>
          </p:cNvPr>
          <p:cNvSpPr txBox="1"/>
          <p:nvPr/>
        </p:nvSpPr>
        <p:spPr>
          <a:xfrm>
            <a:off x="4559955" y="5041804"/>
            <a:ext cx="479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trigger efficiencies for hadronic B decays since 2024 are much more favorable </a:t>
            </a:r>
            <a:r>
              <a:rPr lang="en-US" sz="1600" dirty="0" err="1"/>
              <a:t>wrt</a:t>
            </a:r>
            <a:r>
              <a:rPr lang="en-US" sz="1600" dirty="0"/>
              <a:t> Run 2</a:t>
            </a:r>
          </a:p>
          <a:p>
            <a:r>
              <a:rPr lang="en-US" sz="1600" b="1" dirty="0"/>
              <a:t>yield per luminosity of hadronic B decays in Run 3 are up to 3 times the corresponding Run 2 ones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/>
              <a:t>expect a significant boost in statistic</a:t>
            </a:r>
          </a:p>
        </p:txBody>
      </p:sp>
      <p:pic>
        <p:nvPicPr>
          <p:cNvPr id="7" name="Picture 6" descr="A graph of a number of numbers and a number of numbers&#10;&#10;AI-generated content may be incorrect.">
            <a:extLst>
              <a:ext uri="{FF2B5EF4-FFF2-40B4-BE49-F238E27FC236}">
                <a16:creationId xmlns:a16="http://schemas.microsoft.com/office/drawing/2014/main" id="{E76E830F-948B-35E8-91E9-D66893FD9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0" y="3503474"/>
            <a:ext cx="4408785" cy="3318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26FC06-51A4-44F5-A3A7-D9616092CF9D}"/>
              </a:ext>
            </a:extLst>
          </p:cNvPr>
          <p:cNvSpPr txBox="1"/>
          <p:nvPr/>
        </p:nvSpPr>
        <p:spPr>
          <a:xfrm rot="16200000">
            <a:off x="-1453173" y="4883659"/>
            <a:ext cx="3242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https://lbfence.cern.ch/alcm/figure/details/5590</a:t>
            </a:r>
            <a:endParaRPr lang="en-US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B7AAFB-71AE-5913-6791-6FD264A5B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5" y="38100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E51751-B5B2-DB6C-3565-789ED563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13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D3120C-3488-F558-05CB-241E132B7D35}"/>
              </a:ext>
            </a:extLst>
          </p:cNvPr>
          <p:cNvSpPr txBox="1"/>
          <p:nvPr/>
        </p:nvSpPr>
        <p:spPr>
          <a:xfrm>
            <a:off x="52243" y="44624"/>
            <a:ext cx="59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LHCb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combination: phase of CP violation in charm mixing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FCCD31-0B79-E6BE-D5AC-34B0FF85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3" y="463394"/>
            <a:ext cx="6087325" cy="57729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9A62F3-CDF0-2592-2067-0722B8C89214}"/>
              </a:ext>
            </a:extLst>
          </p:cNvPr>
          <p:cNvSpPr txBox="1"/>
          <p:nvPr/>
        </p:nvSpPr>
        <p:spPr>
          <a:xfrm>
            <a:off x="7488846" y="2778339"/>
            <a:ext cx="1624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coherence factor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DB4E3A-026B-D2AD-E40E-14F393B6077F}"/>
              </a:ext>
            </a:extLst>
          </p:cNvPr>
          <p:cNvSpPr txBox="1"/>
          <p:nvPr/>
        </p:nvSpPr>
        <p:spPr>
          <a:xfrm>
            <a:off x="9113286" y="23775"/>
            <a:ext cx="305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hlinkClick r:id="rId4"/>
              </a:rPr>
              <a:t>[https://arxiv.org/pdf/2510.04963]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0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A8F4-909A-1BD4-6CEF-E6E15BFA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1EBAEA-3B44-FDEC-E22F-8F0DC2CE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14</a:t>
            </a:fld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C2D8F0-55F6-AE42-4278-A60CD325D6DF}"/>
              </a:ext>
            </a:extLst>
          </p:cNvPr>
          <p:cNvSpPr txBox="1"/>
          <p:nvPr/>
        </p:nvSpPr>
        <p:spPr>
          <a:xfrm>
            <a:off x="52242" y="44624"/>
            <a:ext cx="437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First measurement of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using Run 3 data:</a:t>
            </a:r>
          </a:p>
          <a:p>
            <a:r>
              <a:rPr lang="en-US" dirty="0"/>
              <a:t>B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® </a:t>
            </a:r>
            <a:r>
              <a:rPr lang="en-US" dirty="0"/>
              <a:t>D h</a:t>
            </a:r>
            <a:r>
              <a:rPr lang="en-US" baseline="30000" dirty="0"/>
              <a:t>+ </a:t>
            </a:r>
            <a:r>
              <a:rPr lang="en-US" dirty="0"/>
              <a:t>with D </a:t>
            </a:r>
            <a:r>
              <a:rPr lang="en-US" dirty="0">
                <a:latin typeface="Symbol" panose="05050102010706020507" pitchFamily="18" charset="2"/>
              </a:rPr>
              <a:t>® </a:t>
            </a:r>
            <a:r>
              <a:rPr lang="en-US" dirty="0"/>
              <a:t> K</a:t>
            </a:r>
            <a:r>
              <a:rPr lang="en-US" baseline="30000" dirty="0"/>
              <a:t>0</a:t>
            </a:r>
            <a:r>
              <a:rPr lang="en-US" baseline="-25000" dirty="0"/>
              <a:t>s </a:t>
            </a:r>
            <a:r>
              <a:rPr lang="en-US" dirty="0"/>
              <a:t>h</a:t>
            </a:r>
            <a:r>
              <a:rPr lang="en-US" baseline="30000" dirty="0">
                <a:latin typeface="Symbol" panose="05050102010706020507" pitchFamily="18" charset="2"/>
              </a:rPr>
              <a:t>+ </a:t>
            </a:r>
            <a:r>
              <a:rPr lang="en-US" dirty="0"/>
              <a:t>h</a:t>
            </a:r>
            <a:r>
              <a:rPr lang="en-US" baseline="30000" dirty="0"/>
              <a:t>- </a:t>
            </a:r>
            <a:r>
              <a:rPr lang="en-US" baseline="30000" dirty="0">
                <a:latin typeface="Symbol" panose="05050102010706020507" pitchFamily="18" charset="2"/>
              </a:rPr>
              <a:t> </a:t>
            </a:r>
            <a:r>
              <a:rPr lang="en-US" dirty="0"/>
              <a:t>with h =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>
                <a:latin typeface="Symbol" panose="05050102010706020507" pitchFamily="18" charset="2"/>
              </a:rPr>
              <a:t> </a:t>
            </a:r>
            <a:r>
              <a:rPr lang="en-US" dirty="0"/>
              <a:t>or 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E90C5F-86DE-6B12-69A2-1E5DD8406149}"/>
              </a:ext>
            </a:extLst>
          </p:cNvPr>
          <p:cNvSpPr txBox="1"/>
          <p:nvPr/>
        </p:nvSpPr>
        <p:spPr>
          <a:xfrm>
            <a:off x="9673812" y="30489"/>
            <a:ext cx="2460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[LHCb-PAPER-2026-010]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CF4266-0CAE-841B-6FFE-AC1F2A7F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74" y="2638314"/>
            <a:ext cx="627785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B7DD-CDB5-EAD3-A08D-239F1E61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15</a:t>
            </a:fld>
            <a:endParaRPr lang="en-US"/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7B3A3175-2397-0EF4-2B6D-8E90E4BDEEE1}"/>
              </a:ext>
            </a:extLst>
          </p:cNvPr>
          <p:cNvSpPr txBox="1"/>
          <p:nvPr/>
        </p:nvSpPr>
        <p:spPr>
          <a:xfrm>
            <a:off x="52242" y="44624"/>
            <a:ext cx="64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LHC / LHCb schedule up to 2041 …</a:t>
            </a:r>
          </a:p>
        </p:txBody>
      </p:sp>
      <p:pic>
        <p:nvPicPr>
          <p:cNvPr id="10" name="Picture 9" descr="A diagram of a progress bar&#10;&#10;AI-generated content may be incorrect.">
            <a:extLst>
              <a:ext uri="{FF2B5EF4-FFF2-40B4-BE49-F238E27FC236}">
                <a16:creationId xmlns:a16="http://schemas.microsoft.com/office/drawing/2014/main" id="{7FF13668-7C21-53DA-DB53-63A6DEBE4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" y="392512"/>
            <a:ext cx="8036411" cy="37895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E1AA4A-7659-D08F-3C9F-6AF55C9BD1D0}"/>
              </a:ext>
            </a:extLst>
          </p:cNvPr>
          <p:cNvSpPr/>
          <p:nvPr/>
        </p:nvSpPr>
        <p:spPr>
          <a:xfrm>
            <a:off x="4956464" y="3357869"/>
            <a:ext cx="2784763" cy="70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een alien with pointy ears&#10;&#10;AI-generated content may be incorrect.">
            <a:extLst>
              <a:ext uri="{FF2B5EF4-FFF2-40B4-BE49-F238E27FC236}">
                <a16:creationId xmlns:a16="http://schemas.microsoft.com/office/drawing/2014/main" id="{6772D072-4ECA-8159-70E7-D65F43164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01" y="43539"/>
            <a:ext cx="3917290" cy="22021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F643E9-5EC9-26DC-A317-58EF5D65F843}"/>
              </a:ext>
            </a:extLst>
          </p:cNvPr>
          <p:cNvSpPr txBox="1"/>
          <p:nvPr/>
        </p:nvSpPr>
        <p:spPr>
          <a:xfrm>
            <a:off x="8237764" y="76585"/>
            <a:ext cx="285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Difficult to see, the future 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7431D-A29F-7964-68A7-55601A12C841}"/>
              </a:ext>
            </a:extLst>
          </p:cNvPr>
          <p:cNvSpPr/>
          <p:nvPr/>
        </p:nvSpPr>
        <p:spPr>
          <a:xfrm>
            <a:off x="2418912" y="1298837"/>
            <a:ext cx="500934" cy="2339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E56DFD0-0042-559F-E747-C0F239FEB027}"/>
              </a:ext>
            </a:extLst>
          </p:cNvPr>
          <p:cNvSpPr/>
          <p:nvPr/>
        </p:nvSpPr>
        <p:spPr>
          <a:xfrm>
            <a:off x="1397139" y="2573465"/>
            <a:ext cx="500934" cy="2339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EDD404E-018B-17EB-F772-64EAA0C52A1E}"/>
              </a:ext>
            </a:extLst>
          </p:cNvPr>
          <p:cNvSpPr/>
          <p:nvPr/>
        </p:nvSpPr>
        <p:spPr>
          <a:xfrm>
            <a:off x="6568348" y="2570000"/>
            <a:ext cx="500934" cy="2339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433A399-CFC7-BCF6-9862-78A6CFDF3177}"/>
              </a:ext>
            </a:extLst>
          </p:cNvPr>
          <p:cNvSpPr/>
          <p:nvPr/>
        </p:nvSpPr>
        <p:spPr>
          <a:xfrm>
            <a:off x="94893" y="418390"/>
            <a:ext cx="450298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9C66751-C435-272E-D8F9-07D605312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66" y="1919255"/>
            <a:ext cx="5400686" cy="26860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190" y="34576"/>
            <a:ext cx="272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CP violation in the SM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5421" y="483876"/>
            <a:ext cx="11299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SM charged current weak interactions between quarks are described by the Cabibbo-Kobayashi-</a:t>
            </a:r>
            <a:r>
              <a:rPr lang="en-US" sz="1600" dirty="0" err="1"/>
              <a:t>Maskawa</a:t>
            </a:r>
            <a:r>
              <a:rPr lang="en-US" sz="1600" dirty="0"/>
              <a:t> matrix V, 3 x 3, with V V* = I                 </a:t>
            </a:r>
          </a:p>
          <a:p>
            <a:pPr marL="285750" indent="-285750">
              <a:buFont typeface="Symbol" panose="05050102010706020507" pitchFamily="18" charset="2"/>
              <a:buChar char="Û"/>
            </a:pPr>
            <a:r>
              <a:rPr lang="en-US" sz="1600" dirty="0"/>
              <a:t>3 angles and 1 complex phase (or 3 real and </a:t>
            </a:r>
            <a:r>
              <a:rPr lang="en-US" sz="1600" b="1" dirty="0"/>
              <a:t>1 imaginary</a:t>
            </a:r>
            <a:r>
              <a:rPr lang="en-US" sz="1600" dirty="0"/>
              <a:t> parameters)</a:t>
            </a:r>
          </a:p>
          <a:p>
            <a:r>
              <a:rPr lang="en-US" sz="1600" dirty="0"/>
              <a:t>CP violation in the SM arise </a:t>
            </a:r>
            <a:r>
              <a:rPr lang="en-US" sz="1600" b="1" dirty="0"/>
              <a:t>only</a:t>
            </a:r>
            <a:r>
              <a:rPr lang="en-US" sz="1600" dirty="0"/>
              <a:t> through this complex phase</a:t>
            </a:r>
          </a:p>
          <a:p>
            <a:r>
              <a:rPr lang="en-US" sz="1600" b="1" dirty="0"/>
              <a:t>same</a:t>
            </a:r>
            <a:r>
              <a:rPr lang="en-US" sz="1600" dirty="0"/>
              <a:t> phase/parameter in all (beauty, charm, …) CP violating processes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696930" y="1590620"/>
            <a:ext cx="816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unitary condition relevant for beauty decays can be represented by a triangle in a complex plane, with angles 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dirty="0"/>
              <a:t>,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and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1" y="1730120"/>
            <a:ext cx="3418047" cy="369622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7480696" y="1864493"/>
            <a:ext cx="203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tree processes only</a:t>
            </a:r>
          </a:p>
        </p:txBody>
      </p:sp>
      <p:sp>
        <p:nvSpPr>
          <p:cNvPr id="30" name="Rettangolo 29"/>
          <p:cNvSpPr/>
          <p:nvPr/>
        </p:nvSpPr>
        <p:spPr>
          <a:xfrm rot="5400000">
            <a:off x="8888392" y="3560956"/>
            <a:ext cx="6236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http://ckmfitter.in2p3.fr/www/results/plots_summer25/ckm_res_summer25.html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181452" y="2189517"/>
                <a:ext cx="2124819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Symbol" panose="05050102010706020507" pitchFamily="18" charset="2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it-IT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it-IT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arg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it-IT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ud</m:t>
                            </m:r>
                            <m:r>
                              <m:rPr>
                                <m:nor/>
                              </m:rP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it-IT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it-IT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it-IT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cd</m:t>
                            </m:r>
                            <m:r>
                              <m:rPr>
                                <m:nor/>
                              </m:rPr>
                              <a:rPr lang="it-IT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it-IT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it-IT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it-IT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a.k.a. </a:t>
                </a:r>
                <a:r>
                  <a:rPr lang="en-US" dirty="0">
                    <a:latin typeface="Symbol" panose="05050102010706020507" pitchFamily="18" charset="2"/>
                    <a:ea typeface="Cambria Math" panose="02040503050406030204" pitchFamily="18" charset="0"/>
                  </a:rPr>
                  <a:t>f</a:t>
                </a:r>
                <a:r>
                  <a:rPr lang="en-US" baseline="-25000" dirty="0">
                    <a:latin typeface="Symbol" panose="05050102010706020507" pitchFamily="18" charset="2"/>
                    <a:ea typeface="Cambria Math" panose="02040503050406030204" pitchFamily="18" charset="0"/>
                  </a:rPr>
                  <a:t>3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2" y="2189517"/>
                <a:ext cx="2124819" cy="815608"/>
              </a:xfrm>
              <a:prstGeom prst="rect">
                <a:avLst/>
              </a:prstGeom>
              <a:blipFill>
                <a:blip r:embed="rId6"/>
                <a:stretch>
                  <a:fillRect l="-2586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/>
          <p:cNvSpPr txBox="1"/>
          <p:nvPr/>
        </p:nvSpPr>
        <p:spPr>
          <a:xfrm>
            <a:off x="200605" y="3469125"/>
            <a:ext cx="6701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7"/>
              </a:rPr>
              <a:t>[JHEP12(2021)141]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g </a:t>
            </a:r>
            <a:r>
              <a:rPr lang="en-US" sz="1600" dirty="0"/>
              <a:t>only angle easily accessible in tree-level decays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 assuming no new physics in tree-level decays, the theoretical uncertainties are negligible in such direct measurements i.e., achievable accuracy dominated by experiments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CD47A-92EB-4975-31EC-EBA0422C2CC3}"/>
              </a:ext>
            </a:extLst>
          </p:cNvPr>
          <p:cNvSpPr txBox="1"/>
          <p:nvPr/>
        </p:nvSpPr>
        <p:spPr>
          <a:xfrm>
            <a:off x="204393" y="4696037"/>
            <a:ext cx="11161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deviations between these direct measurements and indirect determinations from global CKM fits</a:t>
            </a:r>
            <a:r>
              <a:rPr lang="en-US" sz="1600" dirty="0"/>
              <a:t>, which are based on independent observables and assume the validity of the SM and hence unitarity of the CKM matrix, </a:t>
            </a:r>
            <a:r>
              <a:rPr lang="en-US" sz="1600" b="1" dirty="0"/>
              <a:t>would be a clear indication of physics BSM </a:t>
            </a:r>
            <a:r>
              <a:rPr lang="en-US" sz="1600" dirty="0"/>
              <a:t>… due for example to new particles / mediators being exchanged in loops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at present these direct measurements have a larger uncertainty that the indirect determinations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closing this sensitivity gap is a key physics goal of the LHCb experiment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BFA05A9-A676-9868-A7F0-CC9051B2DE77}"/>
              </a:ext>
            </a:extLst>
          </p:cNvPr>
          <p:cNvCxnSpPr/>
          <p:nvPr/>
        </p:nvCxnSpPr>
        <p:spPr>
          <a:xfrm>
            <a:off x="8218970" y="3817088"/>
            <a:ext cx="680483" cy="3402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8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2242" y="44624"/>
            <a:ext cx="210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how to measure </a:t>
            </a:r>
            <a:r>
              <a:rPr lang="en-US" dirty="0">
                <a:latin typeface="Symbol" panose="05050102010706020507" pitchFamily="18" charset="2"/>
              </a:rPr>
              <a:t>g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3079" y="486876"/>
            <a:ext cx="516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ea typeface="Cambria Math" panose="02040503050406030204" pitchFamily="18" charset="0"/>
              </a:rPr>
              <a:t>g </a:t>
            </a:r>
            <a:r>
              <a:rPr lang="en-US" sz="1600" dirty="0">
                <a:ea typeface="Cambria Math" panose="02040503050406030204" pitchFamily="18" charset="0"/>
              </a:rPr>
              <a:t>can be determined by exploiting the interference between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b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ubar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s (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cb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US" sz="1600" dirty="0">
                <a:ea typeface="Cambria Math" panose="02040503050406030204" pitchFamily="18" charset="0"/>
              </a:rPr>
              <a:t>favored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b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u cbar s (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ub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US" sz="1600" dirty="0">
                <a:ea typeface="Cambria Math" panose="02040503050406030204" pitchFamily="18" charset="0"/>
              </a:rPr>
              <a:t>suppressed</a:t>
            </a:r>
          </a:p>
          <a:p>
            <a:r>
              <a:rPr lang="en-US" sz="1600" dirty="0">
                <a:ea typeface="Cambria Math" panose="02040503050406030204" pitchFamily="18" charset="0"/>
              </a:rPr>
              <a:t>transition amplitudes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09698" y="1715052"/>
                <a:ext cx="3344407" cy="5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2400" i="1" baseline="-25000">
                            <a:latin typeface="Cambria Math" panose="02040503050406030204" pitchFamily="18" charset="0"/>
                          </a:rPr>
                          <m:t>𝑠𝑢𝑝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2400" i="1" baseline="-25000">
                            <a:latin typeface="Cambria Math" panose="02040503050406030204" pitchFamily="18" charset="0"/>
                          </a:rPr>
                          <m:t>𝑓𝑎𝑣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r</a:t>
                </a:r>
                <a:r>
                  <a:rPr lang="en-US" sz="2400" baseline="30000" dirty="0"/>
                  <a:t>X</a:t>
                </a:r>
                <a:r>
                  <a:rPr lang="en-US" sz="2400" baseline="-25000" dirty="0"/>
                  <a:t>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baseline="30000" dirty="0"/>
                          <m:t>X</m:t>
                        </m:r>
                        <m:r>
                          <m:rPr>
                            <m:nor/>
                          </m:rPr>
                          <a:rPr lang="en-US" sz="2400" baseline="-2500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sz="24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±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0000"/>
                            </a:solidFill>
                            <a:latin typeface="Symbol" panose="05050102010706020507" pitchFamily="18" charset="2"/>
                          </a:rPr>
                          <m:t>g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8" y="1715052"/>
                <a:ext cx="3344407" cy="532197"/>
              </a:xfrm>
              <a:prstGeom prst="rect">
                <a:avLst/>
              </a:prstGeom>
              <a:blipFill>
                <a:blip r:embed="rId3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309698" y="2318952"/>
            <a:ext cx="699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where </a:t>
            </a:r>
            <a:r>
              <a:rPr lang="en-US" sz="1600" dirty="0" err="1"/>
              <a:t>r</a:t>
            </a:r>
            <a:r>
              <a:rPr lang="en-US" sz="1600" baseline="30000" dirty="0" err="1"/>
              <a:t>X</a:t>
            </a:r>
            <a:r>
              <a:rPr lang="en-US" sz="1600" baseline="-25000" dirty="0" err="1"/>
              <a:t>B</a:t>
            </a:r>
            <a:r>
              <a:rPr lang="en-US" sz="1600" dirty="0"/>
              <a:t> and </a:t>
            </a:r>
            <a:r>
              <a:rPr lang="en-US" sz="1600" dirty="0" err="1">
                <a:latin typeface="Symbol" panose="05050102010706020507" pitchFamily="18" charset="2"/>
              </a:rPr>
              <a:t>d</a:t>
            </a:r>
            <a:r>
              <a:rPr lang="en-US" sz="1600" baseline="30000" dirty="0" err="1"/>
              <a:t>X</a:t>
            </a:r>
            <a:r>
              <a:rPr lang="en-US" sz="1600" baseline="-25000" dirty="0" err="1"/>
              <a:t>B</a:t>
            </a: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are the ratio and the strong phase differences between the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cb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>
                <a:ea typeface="Cambria Math" panose="02040503050406030204" pitchFamily="18" charset="0"/>
              </a:rPr>
              <a:t>and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ub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ea typeface="Cambria Math" panose="02040503050406030204" pitchFamily="18" charset="0"/>
              </a:rPr>
              <a:t>transition amplitudes </a:t>
            </a:r>
            <a:r>
              <a:rPr lang="en-US" sz="1600" b="1" dirty="0">
                <a:ea typeface="Cambria Math" panose="02040503050406030204" pitchFamily="18" charset="0"/>
              </a:rPr>
              <a:t>for the specific final state X</a:t>
            </a:r>
          </a:p>
          <a:p>
            <a:r>
              <a:rPr lang="en-US" sz="1600" dirty="0">
                <a:ea typeface="Cambria Math" panose="02040503050406030204" pitchFamily="18" charset="0"/>
              </a:rPr>
              <a:t>these must also be simultaneously determined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56026" y="1835632"/>
            <a:ext cx="23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(- </a:t>
            </a:r>
            <a:r>
              <a:rPr lang="en-US" sz="1400" dirty="0"/>
              <a:t>is for b-quark, + for anti-b)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398642" y="19328"/>
            <a:ext cx="1762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[JHEP12(2021)141]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8" y="722579"/>
            <a:ext cx="4694575" cy="1901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35438" y="5030596"/>
                <a:ext cx="111118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ea typeface="Cambria Math" panose="02040503050406030204" pitchFamily="18" charset="0"/>
                  </a:rPr>
                  <a:t>- </a:t>
                </a:r>
                <a:r>
                  <a:rPr lang="en-US" sz="1600" dirty="0" err="1">
                    <a:ea typeface="Cambria Math" panose="02040503050406030204" pitchFamily="18" charset="0"/>
                  </a:rPr>
                  <a:t>r</a:t>
                </a:r>
                <a:r>
                  <a:rPr lang="en-US" sz="1600" baseline="-25000" dirty="0" err="1">
                    <a:ea typeface="Cambria Math" panose="02040503050406030204" pitchFamily="18" charset="0"/>
                  </a:rPr>
                  <a:t>D</a:t>
                </a:r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 smtClean="0">
                        <a:latin typeface="Symbol" panose="05050102010706020507" pitchFamily="18" charset="2"/>
                      </a:rPr>
                      <m:t>d</m:t>
                    </m:r>
                  </m:oMath>
                </a14:m>
                <a:r>
                  <a:rPr lang="en-US" sz="1600" baseline="-25000" dirty="0">
                    <a:ea typeface="Cambria Math" panose="02040503050406030204" pitchFamily="18" charset="0"/>
                  </a:rPr>
                  <a:t>D</a:t>
                </a:r>
                <a:r>
                  <a:rPr lang="en-US" sz="1600" dirty="0">
                    <a:ea typeface="Cambria Math" panose="02040503050406030204" pitchFamily="18" charset="0"/>
                  </a:rPr>
                  <a:t> are the ratio and the strong phase difference between the </a:t>
                </a:r>
                <a:r>
                  <a:rPr lang="en-US" sz="1600" dirty="0"/>
                  <a:t>D</a:t>
                </a:r>
                <a:r>
                  <a:rPr lang="en-US" sz="1600" baseline="30000" dirty="0"/>
                  <a:t>0</a:t>
                </a:r>
                <a:r>
                  <a:rPr lang="en-US" sz="1600" dirty="0"/>
                  <a:t> and anti-D</a:t>
                </a:r>
                <a:r>
                  <a:rPr lang="en-US" sz="1600" baseline="30000" dirty="0"/>
                  <a:t>0 </a:t>
                </a:r>
                <a:r>
                  <a:rPr lang="en-US" sz="1600" dirty="0"/>
                  <a:t>transition amplitudes to the same final state x</a:t>
                </a:r>
              </a:p>
              <a:p>
                <a:r>
                  <a:rPr lang="en-US" sz="1600" dirty="0">
                    <a:ea typeface="Cambria Math" panose="02040503050406030204" pitchFamily="18" charset="0"/>
                  </a:rPr>
                  <a:t>- </a:t>
                </a:r>
                <a:r>
                  <a:rPr lang="en-US" sz="1600" dirty="0" err="1">
                    <a:latin typeface="Symbol" panose="05050102010706020507" pitchFamily="18" charset="2"/>
                    <a:ea typeface="Cambria Math" panose="02040503050406030204" pitchFamily="18" charset="0"/>
                  </a:rPr>
                  <a:t>k</a:t>
                </a:r>
                <a:r>
                  <a:rPr lang="en-US" sz="1600" baseline="-25000" dirty="0" err="1">
                    <a:ea typeface="Cambria Math" panose="02040503050406030204" pitchFamily="18" charset="0"/>
                  </a:rPr>
                  <a:t>D</a:t>
                </a:r>
                <a:r>
                  <a:rPr lang="en-US" sz="1600" baseline="-25000" dirty="0">
                    <a:ea typeface="Cambria Math" panose="02040503050406030204" pitchFamily="18" charset="0"/>
                  </a:rPr>
                  <a:t>/B </a:t>
                </a:r>
                <a:r>
                  <a:rPr lang="en-US" sz="1600" dirty="0">
                    <a:ea typeface="Cambria Math" panose="02040503050406030204" pitchFamily="18" charset="0"/>
                  </a:rPr>
                  <a:t>are the coherence factors of the B and D decays, equal to unity for two-body decays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en-US" sz="1600" dirty="0">
                    <a:solidFill>
                      <a:srgbClr val="FF0000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g 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is shared by all decays</a:t>
                </a:r>
              </a:p>
              <a:p>
                <a:pPr marL="285750" indent="-285750">
                  <a:buFont typeface="Symbol" panose="05050102010706020507" pitchFamily="18" charset="2"/>
                  <a:buChar char="g"/>
                </a:pPr>
                <a:endParaRPr lang="en-US" sz="1600" dirty="0">
                  <a:solidFill>
                    <a:srgbClr val="FF0000"/>
                  </a:solidFill>
                  <a:latin typeface="Symbol" panose="05050102010706020507" pitchFamily="18" charset="2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ea typeface="Cambria Math" panose="02040503050406030204" pitchFamily="18" charset="0"/>
                  </a:rPr>
                  <a:t>2 equations with 5 to 7 unknown =&gt; combine the results from many different D decay modes to overconstrain the parameters of the B meson decay </a:t>
                </a:r>
                <a:r>
                  <a:rPr lang="en-US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and fix the D decay parameters from other experiments / independent measurements</a:t>
                </a: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" y="5030596"/>
                <a:ext cx="11111815" cy="1569660"/>
              </a:xfrm>
              <a:prstGeom prst="rect">
                <a:avLst/>
              </a:prstGeom>
              <a:blipFill>
                <a:blip r:embed="rId6"/>
                <a:stretch>
                  <a:fillRect l="-274" t="-1163" r="-384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8527307" y="2775096"/>
            <a:ext cx="198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golden mode for illustration purposes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D170C3-592E-3E21-8AF1-3AA4F2E0D60B}"/>
                  </a:ext>
                </a:extLst>
              </p:cNvPr>
              <p:cNvSpPr txBox="1"/>
              <p:nvPr/>
            </p:nvSpPr>
            <p:spPr>
              <a:xfrm>
                <a:off x="318968" y="3328292"/>
                <a:ext cx="85804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this interference effect is typically measured in B meson decays such as </a:t>
                </a:r>
              </a:p>
              <a:p>
                <a:r>
                  <a:rPr lang="en-US" sz="1600" dirty="0"/>
                  <a:t>B</a:t>
                </a:r>
                <a14:m>
                  <m:oMath xmlns:m="http://schemas.openxmlformats.org/officeDocument/2006/math">
                    <m:r>
                      <a:rPr lang="en-US" sz="1600" baseline="30000" dirty="0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 → D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h</a:t>
                </a:r>
                <a:r>
                  <a:rPr lang="en-US" sz="1600" baseline="30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aseline="30000" dirty="0">
                        <a:latin typeface="Symbol" panose="05050102010706020507" pitchFamily="18" charset="2"/>
                      </a:rPr>
                      <m:t>±</m:t>
                    </m:r>
                  </m:oMath>
                </a14:m>
                <a:endParaRPr lang="en-US" sz="1600" baseline="30000" dirty="0"/>
              </a:p>
              <a:p>
                <a:r>
                  <a:rPr lang="en-US" sz="1600" dirty="0"/>
                  <a:t>where D is an admixture of the D</a:t>
                </a:r>
                <a:r>
                  <a:rPr lang="en-US" sz="1600" baseline="30000" dirty="0"/>
                  <a:t>0</a:t>
                </a:r>
                <a:r>
                  <a:rPr lang="en-US" sz="1600" dirty="0"/>
                  <a:t> and anti-D</a:t>
                </a:r>
                <a:r>
                  <a:rPr lang="en-US" sz="1600" baseline="30000" dirty="0"/>
                  <a:t>0</a:t>
                </a:r>
                <a:r>
                  <a:rPr lang="en-US" sz="1600" dirty="0"/>
                  <a:t> flavor states and h</a:t>
                </a:r>
                <a:r>
                  <a:rPr lang="en-US" sz="1600" baseline="30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aseline="30000" dirty="0">
                        <a:latin typeface="Symbol" panose="05050102010706020507" pitchFamily="18" charset="2"/>
                      </a:rPr>
                      <m:t>±</m:t>
                    </m:r>
                  </m:oMath>
                </a14:m>
                <a:r>
                  <a:rPr lang="en-US" sz="1600" dirty="0"/>
                  <a:t> is either a charged kaon or pion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D170C3-592E-3E21-8AF1-3AA4F2E0D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68" y="3328292"/>
                <a:ext cx="8580481" cy="830997"/>
              </a:xfrm>
              <a:prstGeom prst="rect">
                <a:avLst/>
              </a:prstGeom>
              <a:blipFill>
                <a:blip r:embed="rId8"/>
                <a:stretch>
                  <a:fillRect l="-355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F6F71BC8-632D-DE9A-4AA0-9F9D9BF8D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8" y="4341377"/>
            <a:ext cx="1053612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EE2EF46-E3DD-6FBA-0C87-CF310150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" y="956917"/>
            <a:ext cx="8002117" cy="494416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243" y="44624"/>
            <a:ext cx="377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LHCb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combination: B decay inputs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2CFF8-4506-9C3C-54A9-CB11C6EAAEB9}"/>
              </a:ext>
            </a:extLst>
          </p:cNvPr>
          <p:cNvSpPr/>
          <p:nvPr/>
        </p:nvSpPr>
        <p:spPr>
          <a:xfrm>
            <a:off x="102644" y="1326776"/>
            <a:ext cx="3863340" cy="158249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8311A-667B-D00D-06A5-161803138D20}"/>
              </a:ext>
            </a:extLst>
          </p:cNvPr>
          <p:cNvSpPr/>
          <p:nvPr/>
        </p:nvSpPr>
        <p:spPr>
          <a:xfrm>
            <a:off x="93675" y="2945129"/>
            <a:ext cx="3940443" cy="641878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D063A-2491-05CA-A616-78ADA2581C04}"/>
              </a:ext>
            </a:extLst>
          </p:cNvPr>
          <p:cNvSpPr/>
          <p:nvPr/>
        </p:nvSpPr>
        <p:spPr>
          <a:xfrm>
            <a:off x="86504" y="3622867"/>
            <a:ext cx="3741217" cy="696329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F9F421-C45F-E9D0-9773-F96A9FB5B132}"/>
              </a:ext>
            </a:extLst>
          </p:cNvPr>
          <p:cNvSpPr/>
          <p:nvPr/>
        </p:nvSpPr>
        <p:spPr>
          <a:xfrm>
            <a:off x="79327" y="4528974"/>
            <a:ext cx="3748394" cy="641878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E3C13-BDAF-2018-C67E-763650EADEC1}"/>
              </a:ext>
            </a:extLst>
          </p:cNvPr>
          <p:cNvSpPr txBox="1"/>
          <p:nvPr/>
        </p:nvSpPr>
        <p:spPr>
          <a:xfrm>
            <a:off x="38940" y="6179506"/>
            <a:ext cx="497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experimental status: most of the B decay inputs updated to Run 1&amp;2 i.e. 9 /fb</a:t>
            </a:r>
          </a:p>
        </p:txBody>
      </p:sp>
      <p:sp>
        <p:nvSpPr>
          <p:cNvPr id="10" name="CasellaDiTesto 6">
            <a:extLst>
              <a:ext uri="{FF2B5EF4-FFF2-40B4-BE49-F238E27FC236}">
                <a16:creationId xmlns:a16="http://schemas.microsoft.com/office/drawing/2014/main" id="{AD78DC33-0F82-6075-D686-A15888CFE68C}"/>
              </a:ext>
            </a:extLst>
          </p:cNvPr>
          <p:cNvSpPr txBox="1"/>
          <p:nvPr/>
        </p:nvSpPr>
        <p:spPr>
          <a:xfrm>
            <a:off x="7863102" y="2081053"/>
            <a:ext cx="4293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B050"/>
                </a:solidFill>
              </a:rPr>
              <a:t> typical B meson final states (h=</a:t>
            </a:r>
            <a:r>
              <a:rPr lang="en-US" sz="1400" dirty="0" err="1">
                <a:solidFill>
                  <a:srgbClr val="00B050"/>
                </a:solidFill>
              </a:rPr>
              <a:t>K</a:t>
            </a:r>
            <a:r>
              <a:rPr lang="en-US" sz="1400" dirty="0" err="1">
                <a:solidFill>
                  <a:srgbClr val="00B050"/>
                </a:solidFill>
                <a:latin typeface="Symbol" panose="05050102010706020507" pitchFamily="18" charset="2"/>
              </a:rPr>
              <a:t>,p</a:t>
            </a:r>
            <a:r>
              <a:rPr lang="en-US" sz="1400" dirty="0">
                <a:solidFill>
                  <a:srgbClr val="00B050"/>
                </a:solidFill>
                <a:latin typeface="Symbol" panose="05050102010706020507" pitchFamily="18" charset="2"/>
              </a:rPr>
              <a:t>) </a:t>
            </a:r>
            <a:r>
              <a:rPr lang="en-US" sz="1400" dirty="0">
                <a:solidFill>
                  <a:srgbClr val="00B050"/>
                </a:solidFill>
              </a:rPr>
              <a:t>?</a:t>
            </a:r>
          </a:p>
          <a:p>
            <a:r>
              <a:rPr lang="en-US" sz="1400" dirty="0"/>
              <a:t>B</a:t>
            </a:r>
            <a:r>
              <a:rPr lang="en-US" sz="1400" baseline="30000" dirty="0"/>
              <a:t>+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® </a:t>
            </a:r>
            <a:r>
              <a:rPr lang="en-US" sz="1400" dirty="0"/>
              <a:t>D h</a:t>
            </a:r>
            <a:r>
              <a:rPr lang="en-US" sz="1400" baseline="30000" dirty="0"/>
              <a:t>+</a:t>
            </a:r>
          </a:p>
          <a:p>
            <a:r>
              <a:rPr lang="en-US" sz="1400" dirty="0"/>
              <a:t>B</a:t>
            </a:r>
            <a:r>
              <a:rPr lang="en-US" sz="1400" baseline="30000" dirty="0"/>
              <a:t>+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® </a:t>
            </a:r>
            <a:r>
              <a:rPr lang="en-US" sz="1400" dirty="0"/>
              <a:t>D</a:t>
            </a:r>
            <a:r>
              <a:rPr lang="en-US" sz="1400" baseline="30000" dirty="0"/>
              <a:t> * </a:t>
            </a:r>
            <a:r>
              <a:rPr lang="en-US" sz="1400" dirty="0"/>
              <a:t>h</a:t>
            </a:r>
            <a:r>
              <a:rPr lang="en-US" sz="1400" baseline="30000" dirty="0"/>
              <a:t>+</a:t>
            </a:r>
          </a:p>
          <a:p>
            <a:r>
              <a:rPr lang="en-US" sz="1400" dirty="0"/>
              <a:t>B</a:t>
            </a:r>
            <a:r>
              <a:rPr lang="en-US" sz="1400" baseline="30000" dirty="0"/>
              <a:t>+ </a:t>
            </a:r>
            <a:r>
              <a:rPr lang="en-US" sz="1400" dirty="0">
                <a:latin typeface="Symbol" panose="05050102010706020507" pitchFamily="18" charset="2"/>
              </a:rPr>
              <a:t>® </a:t>
            </a:r>
            <a:r>
              <a:rPr lang="en-US" sz="1400" dirty="0"/>
              <a:t>D K</a:t>
            </a:r>
            <a:r>
              <a:rPr lang="en-US" sz="1400" baseline="30000" dirty="0"/>
              <a:t>*+</a:t>
            </a:r>
          </a:p>
          <a:p>
            <a:r>
              <a:rPr lang="en-US" sz="1400" dirty="0"/>
              <a:t>B</a:t>
            </a:r>
            <a:r>
              <a:rPr lang="en-US" sz="1400" baseline="30000" dirty="0"/>
              <a:t>0 </a:t>
            </a:r>
            <a:r>
              <a:rPr lang="en-US" sz="1400" dirty="0">
                <a:latin typeface="Symbol" panose="05050102010706020507" pitchFamily="18" charset="2"/>
              </a:rPr>
              <a:t>® </a:t>
            </a:r>
            <a:r>
              <a:rPr lang="en-US" sz="1400" dirty="0"/>
              <a:t>D K</a:t>
            </a:r>
            <a:r>
              <a:rPr lang="en-US" sz="1400" baseline="30000" dirty="0"/>
              <a:t>*0</a:t>
            </a:r>
            <a:endParaRPr lang="en-US" sz="1400" dirty="0"/>
          </a:p>
          <a:p>
            <a:endParaRPr lang="en-US" sz="1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B050"/>
                </a:solidFill>
              </a:rPr>
              <a:t> typical D meson final states ?</a:t>
            </a:r>
          </a:p>
          <a:p>
            <a:pPr>
              <a:buFontTx/>
              <a:buChar char="-"/>
            </a:pPr>
            <a:r>
              <a:rPr lang="en-US" sz="1400" dirty="0"/>
              <a:t> CP-eigenstates, D </a:t>
            </a:r>
            <a:r>
              <a:rPr lang="en-US" sz="1400" dirty="0">
                <a:latin typeface="Symbol" panose="05050102010706020507" pitchFamily="18" charset="2"/>
              </a:rPr>
              <a:t>® </a:t>
            </a:r>
            <a:r>
              <a:rPr lang="en-US" sz="1400" dirty="0"/>
              <a:t>K</a:t>
            </a:r>
            <a:r>
              <a:rPr lang="en-US" sz="1400" baseline="30000" dirty="0">
                <a:latin typeface="Symbol" panose="05050102010706020507" pitchFamily="18" charset="2"/>
              </a:rPr>
              <a:t>+ </a:t>
            </a:r>
            <a:r>
              <a:rPr lang="en-US" sz="1400" dirty="0"/>
              <a:t>K</a:t>
            </a:r>
            <a:r>
              <a:rPr lang="en-US" sz="1400" baseline="30000" dirty="0">
                <a:latin typeface="Symbol" panose="05050102010706020507" pitchFamily="18" charset="2"/>
              </a:rPr>
              <a:t>- </a:t>
            </a:r>
            <a:r>
              <a:rPr lang="en-US" sz="1400" dirty="0"/>
              <a:t>and</a:t>
            </a:r>
            <a:r>
              <a:rPr lang="en-US" sz="1400" baseline="30000" dirty="0">
                <a:latin typeface="Symbol" panose="05050102010706020507" pitchFamily="18" charset="2"/>
              </a:rPr>
              <a:t> </a:t>
            </a:r>
            <a:r>
              <a:rPr lang="en-US" sz="1400" dirty="0"/>
              <a:t>D </a:t>
            </a:r>
            <a:r>
              <a:rPr lang="en-US" sz="1400" dirty="0">
                <a:latin typeface="Symbol" panose="05050102010706020507" pitchFamily="18" charset="2"/>
              </a:rPr>
              <a:t>® p</a:t>
            </a:r>
            <a:r>
              <a:rPr lang="en-US" sz="1400" baseline="30000" dirty="0">
                <a:latin typeface="Symbol" panose="05050102010706020507" pitchFamily="18" charset="2"/>
              </a:rPr>
              <a:t>+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baseline="30000" dirty="0">
                <a:latin typeface="Symbol" panose="05050102010706020507" pitchFamily="18" charset="2"/>
              </a:rPr>
              <a:t>-</a:t>
            </a:r>
            <a:r>
              <a:rPr lang="en-US" sz="1400" dirty="0">
                <a:latin typeface="Symbol" panose="05050102010706020507" pitchFamily="18" charset="2"/>
              </a:rPr>
              <a:t>: </a:t>
            </a:r>
            <a:r>
              <a:rPr lang="en-US" sz="1400" dirty="0"/>
              <a:t>GLW method </a:t>
            </a:r>
          </a:p>
          <a:p>
            <a:r>
              <a:rPr lang="en-US" sz="1200" dirty="0">
                <a:solidFill>
                  <a:srgbClr val="00B0F0"/>
                </a:solidFill>
              </a:rPr>
              <a:t>[Phys. Lett. B265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dirty="0">
                <a:solidFill>
                  <a:srgbClr val="00B0F0"/>
                </a:solidFill>
              </a:rPr>
              <a:t>(1991) 172, Phys. Lett. B253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dirty="0">
                <a:solidFill>
                  <a:srgbClr val="00B0F0"/>
                </a:solidFill>
              </a:rPr>
              <a:t>(1991) 483]</a:t>
            </a:r>
          </a:p>
          <a:p>
            <a:pPr>
              <a:buFontTx/>
              <a:buChar char="-"/>
            </a:pPr>
            <a:r>
              <a:rPr lang="en-US" sz="1400" dirty="0"/>
              <a:t> non CP-eigenstates, D</a:t>
            </a:r>
            <a:r>
              <a:rPr lang="en-US" sz="1400" baseline="30000" dirty="0"/>
              <a:t>0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® p</a:t>
            </a:r>
            <a:r>
              <a:rPr lang="en-US" sz="1400" baseline="30000" dirty="0">
                <a:latin typeface="Symbol" panose="05050102010706020507" pitchFamily="18" charset="2"/>
              </a:rPr>
              <a:t>- </a:t>
            </a:r>
            <a:r>
              <a:rPr lang="en-US" sz="1400" dirty="0"/>
              <a:t>K</a:t>
            </a:r>
            <a:r>
              <a:rPr lang="en-US" sz="1400" baseline="30000" dirty="0">
                <a:latin typeface="Symbol" panose="05050102010706020507" pitchFamily="18" charset="2"/>
              </a:rPr>
              <a:t>+</a:t>
            </a:r>
            <a:r>
              <a:rPr lang="en-US" sz="1400" dirty="0">
                <a:latin typeface="Symbol" panose="05050102010706020507" pitchFamily="18" charset="2"/>
              </a:rPr>
              <a:t>: </a:t>
            </a:r>
            <a:r>
              <a:rPr lang="en-US" sz="1400" dirty="0"/>
              <a:t>ADS method </a:t>
            </a:r>
          </a:p>
          <a:p>
            <a:r>
              <a:rPr lang="en-US" sz="1200" dirty="0">
                <a:solidFill>
                  <a:srgbClr val="00B0F0"/>
                </a:solidFill>
              </a:rPr>
              <a:t>[Phys. Rev. D63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dirty="0">
                <a:solidFill>
                  <a:srgbClr val="00B0F0"/>
                </a:solidFill>
              </a:rPr>
              <a:t>(2001) 036005]</a:t>
            </a:r>
            <a:endParaRPr lang="en-US" sz="1200" dirty="0"/>
          </a:p>
          <a:p>
            <a:pPr>
              <a:buFontTx/>
              <a:buChar char="-"/>
            </a:pPr>
            <a:r>
              <a:rPr lang="en-US" sz="1400" dirty="0"/>
              <a:t> self-conjugate multibody D meson decay, like K</a:t>
            </a:r>
            <a:r>
              <a:rPr lang="en-US" sz="1400" baseline="30000" dirty="0"/>
              <a:t>0</a:t>
            </a:r>
            <a:r>
              <a:rPr lang="en-US" sz="1400" baseline="-25000" dirty="0"/>
              <a:t>s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baseline="30000" dirty="0">
                <a:latin typeface="Symbol" panose="05050102010706020507" pitchFamily="18" charset="2"/>
              </a:rPr>
              <a:t>+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baseline="30000" dirty="0">
                <a:latin typeface="Symbol" panose="05050102010706020507" pitchFamily="18" charset="2"/>
              </a:rPr>
              <a:t>-</a:t>
            </a:r>
            <a:r>
              <a:rPr lang="en-US" sz="1400" dirty="0">
                <a:latin typeface="Symbol" panose="05050102010706020507" pitchFamily="18" charset="2"/>
              </a:rPr>
              <a:t>, </a:t>
            </a:r>
            <a:r>
              <a:rPr lang="en-US" sz="1400" dirty="0"/>
              <a:t>with the  D-Dalitz plot distributions: BPGGSZ method </a:t>
            </a:r>
          </a:p>
          <a:p>
            <a:r>
              <a:rPr lang="en-US" sz="1200" dirty="0">
                <a:solidFill>
                  <a:srgbClr val="00B0F0"/>
                </a:solidFill>
              </a:rPr>
              <a:t>[Phys. Rev. D 68, 054018 (2003), </a:t>
            </a:r>
            <a:r>
              <a:rPr lang="fr-FR" sz="1200" dirty="0" err="1">
                <a:solidFill>
                  <a:srgbClr val="00B0F0"/>
                </a:solidFill>
              </a:rPr>
              <a:t>Eur</a:t>
            </a:r>
            <a:r>
              <a:rPr lang="fr-FR" sz="1200" dirty="0">
                <a:solidFill>
                  <a:srgbClr val="00B0F0"/>
                </a:solidFill>
              </a:rPr>
              <a:t>. Phys. J. C 47, 347 (2006)</a:t>
            </a:r>
            <a:r>
              <a:rPr lang="en-US" sz="1200" dirty="0">
                <a:solidFill>
                  <a:srgbClr val="00B0F0"/>
                </a:solidFill>
              </a:rPr>
              <a:t>]</a:t>
            </a:r>
          </a:p>
        </p:txBody>
      </p:sp>
      <p:sp>
        <p:nvSpPr>
          <p:cNvPr id="3" name="Rettangolo 8">
            <a:extLst>
              <a:ext uri="{FF2B5EF4-FFF2-40B4-BE49-F238E27FC236}">
                <a16:creationId xmlns:a16="http://schemas.microsoft.com/office/drawing/2014/main" id="{F6251A14-B6E2-4030-6131-09EB88B14D77}"/>
              </a:ext>
            </a:extLst>
          </p:cNvPr>
          <p:cNvSpPr/>
          <p:nvPr/>
        </p:nvSpPr>
        <p:spPr>
          <a:xfrm>
            <a:off x="10031954" y="19328"/>
            <a:ext cx="212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[JHEP12(2021)141]</a:t>
            </a:r>
            <a:endParaRPr lang="en-US" sz="1600" dirty="0">
              <a:hlinkClick r:id="rId5"/>
            </a:endParaRPr>
          </a:p>
          <a:p>
            <a:r>
              <a:rPr lang="en-US" sz="1600" dirty="0">
                <a:hlinkClick r:id="rId5"/>
              </a:rPr>
              <a:t>[LHCb-CONF-2025-003]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01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840BD-7FDF-8C66-E083-4BE0D390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5</a:t>
            </a:fld>
            <a:endParaRPr lang="en-US"/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AD18B8A1-F8F3-F814-A120-4DE1BF563D16}"/>
              </a:ext>
            </a:extLst>
          </p:cNvPr>
          <p:cNvSpPr txBox="1"/>
          <p:nvPr/>
        </p:nvSpPr>
        <p:spPr>
          <a:xfrm>
            <a:off x="52242" y="44624"/>
            <a:ext cx="37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LHCb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combination: D decay inputs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C0DC57-0A44-CFC5-C0C4-7222E701AC70}"/>
              </a:ext>
            </a:extLst>
          </p:cNvPr>
          <p:cNvSpPr/>
          <p:nvPr/>
        </p:nvSpPr>
        <p:spPr>
          <a:xfrm>
            <a:off x="394097" y="594360"/>
            <a:ext cx="7401958" cy="14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E3102-D040-8F62-B29C-A12E96368112}"/>
              </a:ext>
            </a:extLst>
          </p:cNvPr>
          <p:cNvSpPr txBox="1"/>
          <p:nvPr/>
        </p:nvSpPr>
        <p:spPr>
          <a:xfrm>
            <a:off x="7033961" y="946670"/>
            <a:ext cx="288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experimental status: most of the D decay inputs updated to Run 1&amp;2</a:t>
            </a:r>
          </a:p>
        </p:txBody>
      </p:sp>
      <p:sp>
        <p:nvSpPr>
          <p:cNvPr id="10" name="Rettangolo 8">
            <a:extLst>
              <a:ext uri="{FF2B5EF4-FFF2-40B4-BE49-F238E27FC236}">
                <a16:creationId xmlns:a16="http://schemas.microsoft.com/office/drawing/2014/main" id="{127E4793-B1C8-280A-E652-E535B6A012B7}"/>
              </a:ext>
            </a:extLst>
          </p:cNvPr>
          <p:cNvSpPr/>
          <p:nvPr/>
        </p:nvSpPr>
        <p:spPr>
          <a:xfrm>
            <a:off x="10031954" y="19328"/>
            <a:ext cx="212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[JHEP12(2021)141]</a:t>
            </a:r>
            <a:endParaRPr lang="en-US" sz="1600" dirty="0">
              <a:hlinkClick r:id="rId4"/>
            </a:endParaRPr>
          </a:p>
          <a:p>
            <a:r>
              <a:rPr lang="en-US" sz="1600" dirty="0">
                <a:hlinkClick r:id="rId4"/>
              </a:rPr>
              <a:t>[LHCb-CONF-2025-003]</a:t>
            </a:r>
            <a:endParaRPr lang="en-US" sz="16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6FCF0D0-0E75-C16C-E3B9-C4A11D9C5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4" y="2852225"/>
            <a:ext cx="7244773" cy="395247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39397-EE31-51BE-1885-83E1FAC03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" y="381218"/>
            <a:ext cx="6793702" cy="278549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F410C3-CE8E-8E49-9EFA-9730A83B8999}"/>
              </a:ext>
            </a:extLst>
          </p:cNvPr>
          <p:cNvSpPr txBox="1"/>
          <p:nvPr/>
        </p:nvSpPr>
        <p:spPr>
          <a:xfrm>
            <a:off x="602429" y="4582758"/>
            <a:ext cx="3829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synergy between LHCb – BESIII (and CLEO-c) is mandatory </a:t>
            </a:r>
          </a:p>
          <a:p>
            <a:r>
              <a:rPr lang="en-US" sz="1600" dirty="0"/>
              <a:t>if not the uncertainty on the auxiliary inputs will be a limiting factor in the accuracy of the LHCb </a:t>
            </a:r>
            <a:r>
              <a:rPr lang="en-US" sz="1600" dirty="0">
                <a:latin typeface="Symbol" panose="05050102010706020507" pitchFamily="18" charset="2"/>
              </a:rPr>
              <a:t>g </a:t>
            </a:r>
            <a:r>
              <a:rPr lang="en-US" sz="1600" dirty="0"/>
              <a:t>combination</a:t>
            </a:r>
          </a:p>
        </p:txBody>
      </p:sp>
      <p:sp>
        <p:nvSpPr>
          <p:cNvPr id="2" name="CasellaDiTesto 10">
            <a:extLst>
              <a:ext uri="{FF2B5EF4-FFF2-40B4-BE49-F238E27FC236}">
                <a16:creationId xmlns:a16="http://schemas.microsoft.com/office/drawing/2014/main" id="{5E7BCF24-124A-786D-216B-65F10C7238DF}"/>
              </a:ext>
            </a:extLst>
          </p:cNvPr>
          <p:cNvSpPr txBox="1"/>
          <p:nvPr/>
        </p:nvSpPr>
        <p:spPr>
          <a:xfrm>
            <a:off x="6879260" y="2525561"/>
            <a:ext cx="390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LHCb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combination: auxiliary inputs</a:t>
            </a:r>
          </a:p>
        </p:txBody>
      </p:sp>
    </p:spTree>
    <p:extLst>
      <p:ext uri="{BB962C8B-B14F-4D97-AF65-F5344CB8AC3E}">
        <p14:creationId xmlns:p14="http://schemas.microsoft.com/office/powerpoint/2010/main" val="244917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243" y="44624"/>
            <a:ext cx="305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combination: results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1873" y="572128"/>
            <a:ext cx="7194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235 input observables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64 free parameters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</a:t>
            </a:r>
            <a:r>
              <a:rPr lang="en-US" sz="1600" b="1" dirty="0"/>
              <a:t>a few results worth to be highlighted: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</a:p>
          <a:p>
            <a:pPr lvl="1"/>
            <a:endParaRPr lang="en-US" sz="1600" dirty="0">
              <a:latin typeface="Symbol" panose="05050102010706020507" pitchFamily="18" charset="2"/>
            </a:endParaRPr>
          </a:p>
          <a:p>
            <a:endParaRPr lang="en-US" sz="1600" dirty="0">
              <a:latin typeface="Symbol" panose="05050102010706020507" pitchFamily="18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charm mixing parameters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 magnitude and phase of CP violation in charm mixing</a:t>
            </a:r>
            <a:endParaRPr lang="en-US" sz="1600" dirty="0">
              <a:latin typeface="Symbol" panose="05050102010706020507" pitchFamily="18" charset="2"/>
            </a:endParaRPr>
          </a:p>
          <a:p>
            <a:endParaRPr lang="en-US" sz="1600" dirty="0">
              <a:latin typeface="Symbol" panose="05050102010706020507" pitchFamily="18" charset="2"/>
            </a:endParaRPr>
          </a:p>
          <a:p>
            <a:endParaRPr lang="en-US" sz="1600" dirty="0">
              <a:latin typeface="Symbol" panose="05050102010706020507" pitchFamily="18" charset="2"/>
            </a:endParaRPr>
          </a:p>
          <a:p>
            <a:endParaRPr lang="en-US" sz="1600" dirty="0">
              <a:latin typeface="Symbol" panose="05050102010706020507" pitchFamily="18" charset="2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599714" y="6356350"/>
            <a:ext cx="2743200" cy="365125"/>
          </a:xfrm>
        </p:spPr>
        <p:txBody>
          <a:bodyPr/>
          <a:lstStyle/>
          <a:p>
            <a:fld id="{474FE360-DA4F-4242-A394-1C19B971C4BE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5AAC5F2D-7F3E-AA9B-B40A-B70D8FE189DA}"/>
              </a:ext>
            </a:extLst>
          </p:cNvPr>
          <p:cNvSpPr/>
          <p:nvPr/>
        </p:nvSpPr>
        <p:spPr>
          <a:xfrm rot="5400000">
            <a:off x="10940449" y="1035348"/>
            <a:ext cx="212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[LHCb-CONF-2025-003]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4B4823-2156-75CD-F30E-D1F0D2E048BF}"/>
              </a:ext>
            </a:extLst>
          </p:cNvPr>
          <p:cNvSpPr txBox="1"/>
          <p:nvPr/>
        </p:nvSpPr>
        <p:spPr>
          <a:xfrm>
            <a:off x="43645" y="5047243"/>
            <a:ext cx="7462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- 2 body and K</a:t>
            </a:r>
            <a:r>
              <a:rPr lang="en-US" b="1" baseline="-25000" dirty="0">
                <a:solidFill>
                  <a:srgbClr val="FF0000"/>
                </a:solidFill>
              </a:rPr>
              <a:t>s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h</a:t>
            </a:r>
            <a:r>
              <a:rPr lang="en-US" b="1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b="1" dirty="0">
                <a:solidFill>
                  <a:srgbClr val="FF0000"/>
                </a:solidFill>
              </a:rPr>
              <a:t>D decays are dominating the combination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- most precise determination of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from direct measurements to date</a:t>
            </a:r>
          </a:p>
          <a:p>
            <a:r>
              <a:rPr lang="en-US" b="1" dirty="0">
                <a:solidFill>
                  <a:srgbClr val="FF0000"/>
                </a:solidFill>
              </a:rPr>
              <a:t>- the precision is primarily limited by the statistical uncertainties of the input measurements</a:t>
            </a:r>
          </a:p>
          <a:p>
            <a:r>
              <a:rPr lang="en-US" b="1" dirty="0">
                <a:solidFill>
                  <a:srgbClr val="FF0000"/>
                </a:solidFill>
              </a:rPr>
              <a:t>- improved constraints on D hadronic parameter for K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 p </a:t>
            </a:r>
            <a:r>
              <a:rPr lang="en-US" b="1" dirty="0">
                <a:solidFill>
                  <a:srgbClr val="FF0000"/>
                </a:solidFill>
              </a:rPr>
              <a:t>and K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p </a:t>
            </a:r>
            <a:r>
              <a:rPr lang="en-US" b="1" dirty="0">
                <a:solidFill>
                  <a:srgbClr val="FF0000"/>
                </a:solidFill>
              </a:rPr>
              <a:t>decays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play a major role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1408C6-83F6-42DD-B142-A28E148E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41" y="32695"/>
            <a:ext cx="2762636" cy="354379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73BD347-E089-4506-599D-020A70152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71" y="1575797"/>
            <a:ext cx="3524742" cy="3715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920322A-2E71-1868-8AF7-25D8B19DB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10" y="2289986"/>
            <a:ext cx="3477110" cy="68589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4CDB78B-C8DF-0B0F-B238-490AA9BA8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29" y="3432756"/>
            <a:ext cx="3477110" cy="724001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62F4024-F90F-6A35-C487-66B9B90E2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0" y="3520053"/>
            <a:ext cx="3901032" cy="29293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155468-1460-7E41-DB76-B4B9AED2D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5" y="2358520"/>
            <a:ext cx="1671871" cy="2500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66FD5F-B2F1-E1A3-D93A-EC3A7C482D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6" y="2713059"/>
            <a:ext cx="1650437" cy="2286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8C9C469-6D68-D4D8-6B73-4310A98AB3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" y="3468739"/>
            <a:ext cx="2100556" cy="3072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43F58C5-076D-BBFF-1B8C-8A515D4D88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3" y="3867246"/>
            <a:ext cx="1193173" cy="2357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964620-4B30-2691-A6DB-B87403F39D30}"/>
              </a:ext>
            </a:extLst>
          </p:cNvPr>
          <p:cNvSpPr txBox="1"/>
          <p:nvPr/>
        </p:nvSpPr>
        <p:spPr>
          <a:xfrm>
            <a:off x="8466994" y="6227874"/>
            <a:ext cx="24432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good / improved agreement between the different B flavors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A8358A-A5B7-B30B-AAE2-B93D0059B980}"/>
              </a:ext>
            </a:extLst>
          </p:cNvPr>
          <p:cNvSpPr txBox="1"/>
          <p:nvPr/>
        </p:nvSpPr>
        <p:spPr>
          <a:xfrm>
            <a:off x="175843" y="4202728"/>
            <a:ext cx="5169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fit also many amplitude ratios and string phase differences</a:t>
            </a:r>
          </a:p>
        </p:txBody>
      </p:sp>
    </p:spTree>
    <p:extLst>
      <p:ext uri="{BB962C8B-B14F-4D97-AF65-F5344CB8AC3E}">
        <p14:creationId xmlns:p14="http://schemas.microsoft.com/office/powerpoint/2010/main" val="161523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7769B0-3AC6-F90D-BE9C-72B425A0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7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1E5BD76-F601-6764-A192-14F25C32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50" y="3323015"/>
            <a:ext cx="3528553" cy="31170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14AC47-8ED4-5738-71FB-421D0AC3F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76" y="554723"/>
            <a:ext cx="3765282" cy="26149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0C0942-BBA9-55D3-C11D-654F05600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64" y="579443"/>
            <a:ext cx="3729558" cy="264355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B354E79-5017-F376-5FA8-F5C7578A3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56" y="4056718"/>
            <a:ext cx="2667372" cy="217676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99B9E81-5270-6FE5-09FD-23B675011198}"/>
              </a:ext>
            </a:extLst>
          </p:cNvPr>
          <p:cNvSpPr txBox="1"/>
          <p:nvPr/>
        </p:nvSpPr>
        <p:spPr>
          <a:xfrm>
            <a:off x="6437793" y="281416"/>
            <a:ext cx="89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long K0s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1B88EF-EAFB-9DAF-5164-5BCEAC5A0A74}"/>
              </a:ext>
            </a:extLst>
          </p:cNvPr>
          <p:cNvSpPr txBox="1"/>
          <p:nvPr/>
        </p:nvSpPr>
        <p:spPr>
          <a:xfrm>
            <a:off x="9903543" y="326241"/>
            <a:ext cx="1488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downstream K0s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014747-4FF4-4F34-2B8E-72371323E8F5}"/>
              </a:ext>
            </a:extLst>
          </p:cNvPr>
          <p:cNvSpPr txBox="1"/>
          <p:nvPr/>
        </p:nvSpPr>
        <p:spPr>
          <a:xfrm>
            <a:off x="52242" y="44624"/>
            <a:ext cx="437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dirty="0"/>
              <a:t> First measurement of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using Run 3 data:</a:t>
            </a:r>
          </a:p>
          <a:p>
            <a:r>
              <a:rPr lang="en-US" dirty="0"/>
              <a:t>B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® </a:t>
            </a:r>
            <a:r>
              <a:rPr lang="en-US" dirty="0"/>
              <a:t>D h</a:t>
            </a:r>
            <a:r>
              <a:rPr lang="en-US" baseline="30000" dirty="0"/>
              <a:t>+ </a:t>
            </a:r>
            <a:r>
              <a:rPr lang="en-US" dirty="0"/>
              <a:t>with D </a:t>
            </a:r>
            <a:r>
              <a:rPr lang="en-US" dirty="0">
                <a:latin typeface="Symbol" panose="05050102010706020507" pitchFamily="18" charset="2"/>
              </a:rPr>
              <a:t>® </a:t>
            </a:r>
            <a:r>
              <a:rPr lang="en-US" dirty="0"/>
              <a:t> K</a:t>
            </a:r>
            <a:r>
              <a:rPr lang="en-US" baseline="30000" dirty="0"/>
              <a:t>0</a:t>
            </a:r>
            <a:r>
              <a:rPr lang="en-US" baseline="-25000" dirty="0"/>
              <a:t>s </a:t>
            </a:r>
            <a:r>
              <a:rPr lang="en-US" dirty="0"/>
              <a:t>h</a:t>
            </a:r>
            <a:r>
              <a:rPr lang="en-US" baseline="30000" dirty="0">
                <a:latin typeface="Symbol" panose="05050102010706020507" pitchFamily="18" charset="2"/>
              </a:rPr>
              <a:t>+ </a:t>
            </a:r>
            <a:r>
              <a:rPr lang="en-US" dirty="0"/>
              <a:t>h</a:t>
            </a:r>
            <a:r>
              <a:rPr lang="en-US" baseline="30000" dirty="0"/>
              <a:t>- </a:t>
            </a:r>
            <a:r>
              <a:rPr lang="en-US" baseline="30000" dirty="0">
                <a:latin typeface="Symbol" panose="05050102010706020507" pitchFamily="18" charset="2"/>
              </a:rPr>
              <a:t> </a:t>
            </a:r>
            <a:r>
              <a:rPr lang="en-US" dirty="0"/>
              <a:t>with h =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>
                <a:latin typeface="Symbol" panose="05050102010706020507" pitchFamily="18" charset="2"/>
              </a:rPr>
              <a:t> </a:t>
            </a:r>
            <a:r>
              <a:rPr lang="en-US" dirty="0"/>
              <a:t>or K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B686B82-B9B3-E6FE-DC9A-EF107DB785C5}"/>
              </a:ext>
            </a:extLst>
          </p:cNvPr>
          <p:cNvSpPr txBox="1"/>
          <p:nvPr/>
        </p:nvSpPr>
        <p:spPr>
          <a:xfrm>
            <a:off x="63269" y="711254"/>
            <a:ext cx="45512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600" dirty="0"/>
              <a:t>5.8 \fb collected in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first measurement of </a:t>
            </a:r>
            <a:r>
              <a:rPr lang="en-US" sz="1600" dirty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sz="1600" dirty="0">
                <a:solidFill>
                  <a:srgbClr val="FF0000"/>
                </a:solidFill>
              </a:rPr>
              <a:t>with Run 3 </a:t>
            </a:r>
            <a:r>
              <a:rPr lang="en-US" sz="1200" dirty="0">
                <a:solidFill>
                  <a:srgbClr val="FF0000"/>
                </a:solidFill>
              </a:rPr>
              <a:t>(</a:t>
            </a:r>
            <a:r>
              <a:rPr lang="en-US" sz="1200" dirty="0" err="1">
                <a:solidFill>
                  <a:srgbClr val="FF0000"/>
                </a:solidFill>
              </a:rPr>
              <a:t>Morionw</a:t>
            </a:r>
            <a:r>
              <a:rPr lang="en-US" sz="1200" dirty="0">
                <a:solidFill>
                  <a:srgbClr val="FF0000"/>
                </a:solidFill>
              </a:rPr>
              <a:t> EW 2026)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Run3 advantages: higher luminosity, higher trigger efficiency </a:t>
            </a:r>
            <a:r>
              <a:rPr lang="en-US" sz="1400" dirty="0"/>
              <a:t>(removal of L0 + dedicated exclusive HLT2 lines for this decay)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CP violation is observed through differences in the D-Dalitz plot between B</a:t>
            </a:r>
            <a:r>
              <a:rPr lang="en-US" sz="1600" baseline="30000" dirty="0"/>
              <a:t>+</a:t>
            </a:r>
            <a:r>
              <a:rPr lang="en-US" sz="1600" dirty="0"/>
              <a:t> and B</a:t>
            </a:r>
            <a:r>
              <a:rPr lang="en-US" sz="1600" baseline="30000" dirty="0"/>
              <a:t>−</a:t>
            </a:r>
            <a:r>
              <a:rPr lang="en-US" sz="1600" dirty="0"/>
              <a:t> mesons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20DE2D-CE9F-0EEF-625C-8DE4C2432FF5}"/>
              </a:ext>
            </a:extLst>
          </p:cNvPr>
          <p:cNvSpPr txBox="1"/>
          <p:nvPr/>
        </p:nvSpPr>
        <p:spPr>
          <a:xfrm>
            <a:off x="9673812" y="30489"/>
            <a:ext cx="2460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[LHCb-PAPER-2026-010]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6C04910-A178-68A0-0139-C35E6D3FB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" y="3402942"/>
            <a:ext cx="6277851" cy="35247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AD99DF2-A0DE-86F9-FA71-6D215D14DB5B}"/>
              </a:ext>
            </a:extLst>
          </p:cNvPr>
          <p:cNvSpPr txBox="1"/>
          <p:nvPr/>
        </p:nvSpPr>
        <p:spPr>
          <a:xfrm>
            <a:off x="99501" y="3910270"/>
            <a:ext cx="553750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c</a:t>
            </a:r>
            <a:r>
              <a:rPr lang="en-US" sz="1600" dirty="0"/>
              <a:t> (</a:t>
            </a:r>
            <a:r>
              <a:rPr lang="en-US" sz="1600" i="1" dirty="0"/>
              <a:t>s</a:t>
            </a:r>
            <a:r>
              <a:rPr lang="en-US" sz="1600" dirty="0"/>
              <a:t>) </a:t>
            </a:r>
            <a:r>
              <a:rPr lang="en-US" dirty="0">
                <a:latin typeface="Symbol" panose="05050102010706020507" pitchFamily="18" charset="2"/>
              </a:rPr>
              <a:t>º </a:t>
            </a:r>
            <a:r>
              <a:rPr lang="en-US" sz="1600" dirty="0"/>
              <a:t>cosine (sine) of the strong-phase difference between the D0 and anti-D0-decay amplitudes at a given point on the Dalitz plot</a:t>
            </a:r>
          </a:p>
          <a:p>
            <a:r>
              <a:rPr lang="en-US" sz="1600" dirty="0"/>
              <a:t>for D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/>
              <a:t> K</a:t>
            </a:r>
            <a:r>
              <a:rPr lang="en-US" sz="1600" baseline="30000" dirty="0"/>
              <a:t>0</a:t>
            </a:r>
            <a:r>
              <a:rPr lang="en-US" sz="1600" baseline="-25000" dirty="0"/>
              <a:t>s </a:t>
            </a:r>
            <a:r>
              <a:rPr lang="en-US" sz="1600" dirty="0"/>
              <a:t>K</a:t>
            </a:r>
            <a:r>
              <a:rPr lang="en-US" sz="1600" baseline="30000" dirty="0">
                <a:latin typeface="Symbol" panose="05050102010706020507" pitchFamily="18" charset="2"/>
              </a:rPr>
              <a:t>+ </a:t>
            </a:r>
            <a:r>
              <a:rPr lang="en-US" sz="1600" dirty="0"/>
              <a:t>K</a:t>
            </a:r>
            <a:r>
              <a:rPr lang="en-US" sz="1600" baseline="30000" dirty="0"/>
              <a:t>- </a:t>
            </a:r>
            <a:r>
              <a:rPr lang="en-US" sz="1600" dirty="0"/>
              <a:t>these are obtained from a combination of BESIII and CLEO data </a:t>
            </a:r>
            <a:r>
              <a:rPr lang="en-US" sz="1600" dirty="0">
                <a:solidFill>
                  <a:srgbClr val="00B0F0"/>
                </a:solidFill>
                <a:hlinkClick r:id="rId8"/>
              </a:rPr>
              <a:t>[Phys. Rev. D 102, 052008]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A2584C3-2B1A-6980-0325-DA0B6287E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" y="2713227"/>
            <a:ext cx="2105319" cy="33342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9E83552-901B-E5D0-F9FB-0363E3700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3008447"/>
            <a:ext cx="2010056" cy="323895"/>
          </a:xfrm>
          <a:prstGeom prst="rect">
            <a:avLst/>
          </a:prstGeom>
        </p:spPr>
      </p:pic>
      <p:sp>
        <p:nvSpPr>
          <p:cNvPr id="29" name="Ovale 28">
            <a:extLst>
              <a:ext uri="{FF2B5EF4-FFF2-40B4-BE49-F238E27FC236}">
                <a16:creationId xmlns:a16="http://schemas.microsoft.com/office/drawing/2014/main" id="{723A1FBD-1995-C900-4D48-E3FE5FA4325F}"/>
              </a:ext>
            </a:extLst>
          </p:cNvPr>
          <p:cNvSpPr/>
          <p:nvPr/>
        </p:nvSpPr>
        <p:spPr>
          <a:xfrm>
            <a:off x="5077609" y="3402942"/>
            <a:ext cx="301215" cy="352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377593CE-D636-7857-807B-C06FBAAC9581}"/>
              </a:ext>
            </a:extLst>
          </p:cNvPr>
          <p:cNvSpPr/>
          <p:nvPr/>
        </p:nvSpPr>
        <p:spPr>
          <a:xfrm>
            <a:off x="5896987" y="3393976"/>
            <a:ext cx="301215" cy="352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CBDE993A-202C-A774-77D1-62425B9BF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" y="5315018"/>
            <a:ext cx="2019582" cy="362001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C22E891-3A4F-7719-084E-DA345B6AC63A}"/>
              </a:ext>
            </a:extLst>
          </p:cNvPr>
          <p:cNvSpPr txBox="1"/>
          <p:nvPr/>
        </p:nvSpPr>
        <p:spPr>
          <a:xfrm>
            <a:off x="40874" y="5744585"/>
            <a:ext cx="525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in good agreement with the corresponding Run 1&amp;2, 9 \fb, result and the LHCb combination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this 5.8 \fb data set show a yield exceeding the one of the previous Run 1&amp;2 analysis </a:t>
            </a:r>
            <a:r>
              <a:rPr lang="en-US" sz="1400" dirty="0">
                <a:solidFill>
                  <a:srgbClr val="FF0000"/>
                </a:solidFill>
              </a:rPr>
              <a:t>(6 solar years of data taking)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C220BE-81C9-CC53-C9DF-39C9907DB17E}"/>
              </a:ext>
            </a:extLst>
          </p:cNvPr>
          <p:cNvSpPr txBox="1"/>
          <p:nvPr/>
        </p:nvSpPr>
        <p:spPr>
          <a:xfrm>
            <a:off x="7148143" y="4105521"/>
            <a:ext cx="92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| </a:t>
            </a:r>
            <a:r>
              <a:rPr lang="en-US" sz="1400" dirty="0" err="1"/>
              <a:t>i</a:t>
            </a:r>
            <a:r>
              <a:rPr lang="en-US" sz="1400" dirty="0"/>
              <a:t> | = 1, 2</a:t>
            </a:r>
          </a:p>
        </p:txBody>
      </p:sp>
    </p:spTree>
    <p:extLst>
      <p:ext uri="{BB962C8B-B14F-4D97-AF65-F5344CB8AC3E}">
        <p14:creationId xmlns:p14="http://schemas.microsoft.com/office/powerpoint/2010/main" val="92884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3CDDC-BA7B-2D2F-AE7F-E1D39A3C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0454AA-2F12-E88D-8287-CC697BDE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8</a:t>
            </a:fld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9294FD-E14E-F33D-48D7-F34F391FFDDD}"/>
              </a:ext>
            </a:extLst>
          </p:cNvPr>
          <p:cNvSpPr txBox="1"/>
          <p:nvPr/>
        </p:nvSpPr>
        <p:spPr>
          <a:xfrm>
            <a:off x="52242" y="44624"/>
            <a:ext cx="50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Precise measurement of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using a novel approach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D1EB5C-DEFC-7402-011C-2B7FB935B6FD}"/>
              </a:ext>
            </a:extLst>
          </p:cNvPr>
          <p:cNvSpPr txBox="1"/>
          <p:nvPr/>
        </p:nvSpPr>
        <p:spPr>
          <a:xfrm>
            <a:off x="110258" y="514579"/>
            <a:ext cx="649223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process: B</a:t>
            </a:r>
            <a:r>
              <a:rPr lang="en-US" sz="1600" baseline="30000" dirty="0"/>
              <a:t>+</a:t>
            </a:r>
            <a:r>
              <a:rPr lang="en-US" sz="1600" dirty="0"/>
              <a:t>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/>
              <a:t>D h</a:t>
            </a:r>
            <a:r>
              <a:rPr lang="en-US" sz="1600" baseline="30000" dirty="0"/>
              <a:t>+ </a:t>
            </a:r>
            <a:r>
              <a:rPr lang="en-US" sz="1600" dirty="0"/>
              <a:t>with D </a:t>
            </a:r>
            <a:r>
              <a:rPr lang="en-US" sz="1600" dirty="0">
                <a:latin typeface="Symbol" panose="05050102010706020507" pitchFamily="18" charset="2"/>
              </a:rPr>
              <a:t>® </a:t>
            </a:r>
            <a:r>
              <a:rPr lang="en-US" sz="1600" dirty="0"/>
              <a:t> K</a:t>
            </a:r>
            <a:r>
              <a:rPr lang="en-US" sz="1600" baseline="30000" dirty="0"/>
              <a:t>0</a:t>
            </a:r>
            <a:r>
              <a:rPr lang="en-US" sz="1600" baseline="-25000" dirty="0"/>
              <a:t>s </a:t>
            </a:r>
            <a:r>
              <a:rPr lang="en-US" sz="1600" dirty="0"/>
              <a:t>h</a:t>
            </a:r>
            <a:r>
              <a:rPr lang="en-US" sz="1600" baseline="30000" dirty="0">
                <a:latin typeface="Symbol" panose="05050102010706020507" pitchFamily="18" charset="2"/>
              </a:rPr>
              <a:t>+ </a:t>
            </a:r>
            <a:r>
              <a:rPr lang="en-US" sz="1600" dirty="0"/>
              <a:t>h</a:t>
            </a:r>
            <a:r>
              <a:rPr lang="en-US" sz="1600" baseline="30000" dirty="0"/>
              <a:t>- </a:t>
            </a:r>
            <a:r>
              <a:rPr lang="en-US" sz="1600" baseline="300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with h =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baseline="30000" dirty="0">
                <a:latin typeface="Symbol" panose="05050102010706020507" pitchFamily="18" charset="2"/>
              </a:rPr>
              <a:t> </a:t>
            </a:r>
            <a:r>
              <a:rPr lang="en-US" sz="1600" dirty="0"/>
              <a:t>or 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CP violation is observed through differences in the D-Dalitz plot between B</a:t>
            </a:r>
            <a:r>
              <a:rPr lang="en-US" sz="1600" baseline="30000" dirty="0"/>
              <a:t>+</a:t>
            </a:r>
            <a:r>
              <a:rPr lang="en-US" sz="1600" dirty="0"/>
              <a:t> and B</a:t>
            </a:r>
            <a:r>
              <a:rPr lang="en-US" sz="1600" baseline="30000" dirty="0"/>
              <a:t>−</a:t>
            </a:r>
            <a:r>
              <a:rPr lang="en-US" sz="1600" dirty="0"/>
              <a:t> mesons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 err="1"/>
              <a:t>unbinned</a:t>
            </a:r>
            <a:r>
              <a:rPr lang="en-US" sz="1600" b="1" dirty="0"/>
              <a:t>, optimized, joint fit to both datasets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 Fourier expansion (2nd order for K</a:t>
            </a:r>
            <a:r>
              <a:rPr lang="en-US" sz="1400" baseline="30000" dirty="0"/>
              <a:t>0</a:t>
            </a:r>
            <a:r>
              <a:rPr lang="en-US" sz="1400" baseline="-25000" dirty="0"/>
              <a:t>s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baseline="30000" dirty="0">
                <a:latin typeface="Symbol" panose="05050102010706020507" pitchFamily="18" charset="2"/>
              </a:rPr>
              <a:t>+</a:t>
            </a:r>
            <a:r>
              <a:rPr lang="en-US" sz="1400" dirty="0">
                <a:latin typeface="Symbol" panose="05050102010706020507" pitchFamily="18" charset="2"/>
              </a:rPr>
              <a:t> p</a:t>
            </a:r>
            <a:r>
              <a:rPr lang="en-US" sz="1400" baseline="30000" dirty="0"/>
              <a:t>-</a:t>
            </a:r>
            <a:r>
              <a:rPr lang="en-US" sz="1400" dirty="0"/>
              <a:t>, 1rst order for K</a:t>
            </a:r>
            <a:r>
              <a:rPr lang="en-US" sz="1400" baseline="30000" dirty="0"/>
              <a:t>0</a:t>
            </a:r>
            <a:r>
              <a:rPr lang="en-US" sz="1400" baseline="-25000" dirty="0"/>
              <a:t>s </a:t>
            </a:r>
            <a:r>
              <a:rPr lang="en-US" sz="1400" dirty="0"/>
              <a:t>K</a:t>
            </a:r>
            <a:r>
              <a:rPr lang="en-US" sz="1400" baseline="30000" dirty="0">
                <a:latin typeface="Symbol" panose="05050102010706020507" pitchFamily="18" charset="2"/>
              </a:rPr>
              <a:t>+ </a:t>
            </a:r>
            <a:r>
              <a:rPr lang="en-US" sz="1400" dirty="0"/>
              <a:t>K</a:t>
            </a:r>
            <a:r>
              <a:rPr lang="en-US" sz="1400" baseline="30000" dirty="0"/>
              <a:t>- </a:t>
            </a:r>
            <a:r>
              <a:rPr lang="en-US" sz="1400" dirty="0"/>
              <a:t>) of the strong-phase difference to capture its variation across the Dalitz plot, smooth irregularities of the binned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 optimal weight incorporating sensitivity changes due to decay amplitudes, efficiency and background distributions in the D-Dalitz plane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 8 /fb of BESIII data, 9 /fb of LHCb data, Run 1&amp;2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ABD521-B411-8F33-F5B7-C1755C1FDB2E}"/>
              </a:ext>
            </a:extLst>
          </p:cNvPr>
          <p:cNvSpPr txBox="1"/>
          <p:nvPr/>
        </p:nvSpPr>
        <p:spPr>
          <a:xfrm>
            <a:off x="6233536" y="19732"/>
            <a:ext cx="3381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hlinkClick r:id="rId3"/>
              </a:rPr>
              <a:t>[submitted to PRL] </a:t>
            </a:r>
            <a:r>
              <a:rPr lang="en-US" sz="1600" dirty="0">
                <a:solidFill>
                  <a:srgbClr val="00B0F0"/>
                </a:solidFill>
                <a:hlinkClick r:id="rId4"/>
              </a:rPr>
              <a:t>[submitted to PRD]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00C18F-C67A-23D8-6183-58EF8EA60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09" y="943993"/>
            <a:ext cx="5534797" cy="44411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53F5BD-E076-071A-5EB7-9C3DAE712132}"/>
              </a:ext>
            </a:extLst>
          </p:cNvPr>
          <p:cNvSpPr txBox="1"/>
          <p:nvPr/>
        </p:nvSpPr>
        <p:spPr>
          <a:xfrm>
            <a:off x="8509295" y="644225"/>
            <a:ext cx="172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weights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510391-2898-2E13-F6F8-8E49D0C6CA9A}"/>
              </a:ext>
            </a:extLst>
          </p:cNvPr>
          <p:cNvSpPr txBox="1"/>
          <p:nvPr/>
        </p:nvSpPr>
        <p:spPr>
          <a:xfrm>
            <a:off x="10211674" y="5413447"/>
            <a:ext cx="943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K</a:t>
            </a:r>
            <a:r>
              <a:rPr lang="en-US" sz="1800" baseline="30000" dirty="0"/>
              <a:t>0</a:t>
            </a:r>
            <a:r>
              <a:rPr lang="en-US" sz="1800" baseline="-25000" dirty="0"/>
              <a:t>s </a:t>
            </a:r>
            <a:r>
              <a:rPr lang="en-US" sz="1800" dirty="0"/>
              <a:t>K</a:t>
            </a:r>
            <a:r>
              <a:rPr lang="en-US" sz="1800" baseline="30000" dirty="0">
                <a:latin typeface="Symbol" panose="05050102010706020507" pitchFamily="18" charset="2"/>
              </a:rPr>
              <a:t>+ </a:t>
            </a:r>
            <a:r>
              <a:rPr lang="en-US" sz="1800" dirty="0"/>
              <a:t>K</a:t>
            </a:r>
            <a:r>
              <a:rPr lang="en-US" sz="1800" baseline="30000" dirty="0"/>
              <a:t>- </a:t>
            </a:r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2F2014-804C-3449-3814-42020B17D6EC}"/>
              </a:ext>
            </a:extLst>
          </p:cNvPr>
          <p:cNvSpPr txBox="1"/>
          <p:nvPr/>
        </p:nvSpPr>
        <p:spPr>
          <a:xfrm>
            <a:off x="7362701" y="5404486"/>
            <a:ext cx="943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K</a:t>
            </a:r>
            <a:r>
              <a:rPr lang="en-US" sz="1800" baseline="30000" dirty="0"/>
              <a:t>0</a:t>
            </a:r>
            <a:r>
              <a:rPr lang="en-US" sz="1800" baseline="-25000" dirty="0"/>
              <a:t>s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sz="1800" baseline="30000" dirty="0">
                <a:latin typeface="Symbol" panose="05050102010706020507" pitchFamily="18" charset="2"/>
              </a:rPr>
              <a:t>+</a:t>
            </a:r>
            <a:r>
              <a:rPr lang="en-US" dirty="0">
                <a:latin typeface="Symbol" panose="05050102010706020507" pitchFamily="18" charset="2"/>
              </a:rPr>
              <a:t> p</a:t>
            </a:r>
            <a:r>
              <a:rPr lang="en-US" sz="1800" baseline="30000" dirty="0"/>
              <a:t>- </a:t>
            </a:r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9B4ED9F-A63C-0C77-2F7B-DDD85DE6A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3189659"/>
            <a:ext cx="2815031" cy="250780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94E423C-4A4B-B185-E995-FF8599230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45" y="4147240"/>
            <a:ext cx="1638529" cy="2667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2AF843-EA83-8AEC-5153-335ED45E0C5C}"/>
              </a:ext>
            </a:extLst>
          </p:cNvPr>
          <p:cNvSpPr txBox="1"/>
          <p:nvPr/>
        </p:nvSpPr>
        <p:spPr>
          <a:xfrm>
            <a:off x="25569" y="5730711"/>
            <a:ext cx="9351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the statistical uncertainty is reduced by 5 % </a:t>
            </a:r>
            <a:r>
              <a:rPr lang="en-US" sz="1600" dirty="0" err="1">
                <a:solidFill>
                  <a:srgbClr val="FF0000"/>
                </a:solidFill>
              </a:rPr>
              <a:t>wrt</a:t>
            </a:r>
            <a:r>
              <a:rPr lang="en-US" sz="1600" dirty="0">
                <a:solidFill>
                  <a:srgbClr val="FF0000"/>
                </a:solidFill>
              </a:rPr>
              <a:t> the binned analysis performed on the same Run 1&amp;2 data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BESIII has collected 20 \fb (2021-2024), LHCb will end Run3 (this year) with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» </a:t>
            </a:r>
            <a:r>
              <a:rPr lang="en-US" sz="1600" dirty="0">
                <a:solidFill>
                  <a:srgbClr val="FF0000"/>
                </a:solidFill>
              </a:rPr>
              <a:t>27 \fb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</a:rPr>
              <a:t>higher-order Fourier expansions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could be extended to other B decays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23601AA-1DAC-EC7F-0C7A-B536EFAA0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05" y="29265"/>
            <a:ext cx="2048161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0328B8C-B96A-EB1B-4204-3F8ED4B4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32" y="1696306"/>
            <a:ext cx="5784152" cy="394449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E360-DA4F-4242-A394-1C19B971C4BE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242" y="44624"/>
            <a:ext cx="26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summary and prospects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FFCC1-E0A9-6D73-F33B-F176D1E13DE0}"/>
              </a:ext>
            </a:extLst>
          </p:cNvPr>
          <p:cNvSpPr txBox="1"/>
          <p:nvPr/>
        </p:nvSpPr>
        <p:spPr>
          <a:xfrm>
            <a:off x="46878" y="655309"/>
            <a:ext cx="641626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2025 LHCb 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dirty="0">
                <a:solidFill>
                  <a:srgbClr val="FF0000"/>
                </a:solidFill>
              </a:rPr>
              <a:t>combination based on 9 /fb: (62.8 ± 2.6)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20 beautiful input measurements that can cross check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LHCb result is driving the world average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present uncertainty is not yet what we need</a:t>
            </a:r>
          </a:p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 LHCb integrated </a:t>
            </a:r>
            <a:r>
              <a:rPr lang="en-US" sz="1600" dirty="0" err="1"/>
              <a:t>lumi</a:t>
            </a:r>
            <a:r>
              <a:rPr lang="en-US" sz="1600" dirty="0"/>
              <a:t>. increase by mid 2026: + 27 /fb  </a:t>
            </a:r>
          </a:p>
          <a:p>
            <a:r>
              <a:rPr lang="en-US" sz="1600" dirty="0"/>
              <a:t>  &amp;&amp; boost in yields due to the fully software Run 3 trigger</a:t>
            </a:r>
          </a:p>
          <a:p>
            <a:r>
              <a:rPr lang="en-US" dirty="0">
                <a:latin typeface="Symbol" panose="05050102010706020507" pitchFamily="18" charset="2"/>
              </a:rPr>
              <a:t>Þ</a:t>
            </a:r>
            <a:r>
              <a:rPr lang="en-US" sz="1600" dirty="0"/>
              <a:t> ± 0.8</a:t>
            </a:r>
            <a:r>
              <a:rPr lang="en-US" sz="1600" baseline="30000" dirty="0"/>
              <a:t>o  </a:t>
            </a:r>
            <a:r>
              <a:rPr lang="en-US" sz="1600" dirty="0"/>
              <a:t>to  ± 1.3</a:t>
            </a:r>
            <a:r>
              <a:rPr lang="en-US" sz="1600" baseline="30000" dirty="0"/>
              <a:t>o 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expect a gradual decrease of the </a:t>
            </a:r>
            <a:r>
              <a:rPr lang="en-US" sz="1600" dirty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sz="1600" dirty="0">
                <a:solidFill>
                  <a:srgbClr val="FF0000"/>
                </a:solidFill>
              </a:rPr>
              <a:t>uncertainty in the coming releases,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to  &lt; 1.5</a:t>
            </a:r>
            <a:r>
              <a:rPr lang="en-US" sz="1600" baseline="30000" dirty="0">
                <a:solidFill>
                  <a:srgbClr val="FF0000"/>
                </a:solidFill>
              </a:rPr>
              <a:t>o</a:t>
            </a:r>
            <a:r>
              <a:rPr lang="en-US" sz="1600" dirty="0">
                <a:solidFill>
                  <a:srgbClr val="FF0000"/>
                </a:solidFill>
              </a:rPr>
              <a:t> when all Run 3 measurements will be available</a:t>
            </a:r>
          </a:p>
          <a:p>
            <a:r>
              <a:rPr lang="en-US" sz="1600" dirty="0">
                <a:solidFill>
                  <a:srgbClr val="7030A0"/>
                </a:solidFill>
              </a:rPr>
              <a:t>uncertainty will be comparable to CKMfitter / UTfit</a:t>
            </a:r>
          </a:p>
          <a:p>
            <a:endParaRPr lang="en-US" sz="1600" dirty="0"/>
          </a:p>
          <a:p>
            <a:r>
              <a:rPr lang="en-US" sz="1600" dirty="0"/>
              <a:t>moving ahead in the future, LHCb expects to reach an integrated </a:t>
            </a:r>
            <a:r>
              <a:rPr lang="en-US" sz="1600" dirty="0" err="1"/>
              <a:t>lumi</a:t>
            </a:r>
            <a:r>
              <a:rPr lang="en-US" sz="1600" dirty="0"/>
              <a:t>.: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 of 50 /fb by the end of Run 4, i.e. 2033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 of 300 /fb by the end of Run 5, i.e. 2041</a:t>
            </a:r>
          </a:p>
          <a:p>
            <a:r>
              <a:rPr lang="en-US" sz="1600" dirty="0"/>
              <a:t>by then, </a:t>
            </a:r>
            <a:r>
              <a:rPr lang="en-US" sz="1600" dirty="0">
                <a:solidFill>
                  <a:srgbClr val="7030A0"/>
                </a:solidFill>
              </a:rPr>
              <a:t>if the accuracy of the external inputs will not be a limiting factor, the </a:t>
            </a:r>
            <a:r>
              <a:rPr lang="en-US" sz="1600" dirty="0">
                <a:solidFill>
                  <a:srgbClr val="7030A0"/>
                </a:solidFill>
                <a:latin typeface="Symbol" panose="05050102010706020507" pitchFamily="18" charset="2"/>
              </a:rPr>
              <a:t>g </a:t>
            </a:r>
            <a:r>
              <a:rPr lang="en-US" sz="1600" dirty="0">
                <a:solidFill>
                  <a:srgbClr val="7030A0"/>
                </a:solidFill>
              </a:rPr>
              <a:t>uncertainty could reach 0.35</a:t>
            </a:r>
            <a:r>
              <a:rPr lang="en-US" sz="1600" baseline="30000" dirty="0">
                <a:solidFill>
                  <a:srgbClr val="7030A0"/>
                </a:solidFill>
              </a:rPr>
              <a:t>o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rgbClr val="7030A0"/>
                </a:solidFill>
              </a:rPr>
              <a:t>synergy with BESIII is mandatory</a:t>
            </a:r>
          </a:p>
          <a:p>
            <a:endParaRPr lang="en-US" sz="1600" dirty="0"/>
          </a:p>
          <a:p>
            <a:r>
              <a:rPr lang="en-US" sz="1600" dirty="0"/>
              <a:t>other experiments:</a:t>
            </a:r>
          </a:p>
          <a:p>
            <a:r>
              <a:rPr lang="en-US" sz="1600" dirty="0"/>
              <a:t>- </a:t>
            </a:r>
            <a:r>
              <a:rPr lang="en-US" sz="1600" dirty="0" err="1"/>
              <a:t>BaBar</a:t>
            </a:r>
            <a:r>
              <a:rPr lang="en-US" sz="1600" dirty="0"/>
              <a:t>: (69 </a:t>
            </a:r>
            <a:r>
              <a:rPr lang="en-US" sz="1600" dirty="0">
                <a:latin typeface="Symbol" panose="05050102010706020507" pitchFamily="18" charset="2"/>
              </a:rPr>
              <a:t>+</a:t>
            </a:r>
            <a:r>
              <a:rPr lang="en-US" sz="1600" dirty="0"/>
              <a:t> 17 </a:t>
            </a:r>
            <a:r>
              <a:rPr lang="en-US" sz="1600" dirty="0">
                <a:latin typeface="Symbol" panose="05050102010706020507" pitchFamily="18" charset="2"/>
              </a:rPr>
              <a:t>-</a:t>
            </a:r>
            <a:r>
              <a:rPr lang="en-US" sz="1600" dirty="0"/>
              <a:t> 16)</a:t>
            </a:r>
            <a:r>
              <a:rPr lang="en-US" sz="1600" baseline="30000" dirty="0"/>
              <a:t>o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 Belle &amp;&amp; Belle II: (75.2 </a:t>
            </a:r>
            <a:r>
              <a:rPr lang="en-US" sz="1600" dirty="0">
                <a:solidFill>
                  <a:srgbClr val="00B050"/>
                </a:solidFill>
                <a:latin typeface="Symbol" panose="05050102010706020507" pitchFamily="18" charset="2"/>
              </a:rPr>
              <a:t>±</a:t>
            </a:r>
            <a:r>
              <a:rPr lang="en-US" sz="1600" dirty="0">
                <a:solidFill>
                  <a:srgbClr val="00B050"/>
                </a:solidFill>
              </a:rPr>
              <a:t> 7.6)</a:t>
            </a:r>
            <a:r>
              <a:rPr lang="en-US" sz="1600" baseline="30000" dirty="0">
                <a:solidFill>
                  <a:srgbClr val="00B050"/>
                </a:solidFill>
              </a:rPr>
              <a:t>o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with improvements expected in the coming years</a:t>
            </a:r>
          </a:p>
        </p:txBody>
      </p:sp>
      <p:pic>
        <p:nvPicPr>
          <p:cNvPr id="2" name="Picture 1" descr="A green alien with pointy ears&#10;&#10;AI-generated content may be incorrect.">
            <a:extLst>
              <a:ext uri="{FF2B5EF4-FFF2-40B4-BE49-F238E27FC236}">
                <a16:creationId xmlns:a16="http://schemas.microsoft.com/office/drawing/2014/main" id="{96F02024-FEDE-5909-2AFB-9590A4F95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7" y="32505"/>
            <a:ext cx="2936471" cy="1652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B2A11-A115-A634-C603-6673C0FF8412}"/>
              </a:ext>
            </a:extLst>
          </p:cNvPr>
          <p:cNvSpPr txBox="1"/>
          <p:nvPr/>
        </p:nvSpPr>
        <p:spPr>
          <a:xfrm>
            <a:off x="9238928" y="34721"/>
            <a:ext cx="285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Difficult to see, the future is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AE0BA5-92E2-1A65-A3EB-61F0AA6210F5}"/>
              </a:ext>
            </a:extLst>
          </p:cNvPr>
          <p:cNvSpPr txBox="1"/>
          <p:nvPr/>
        </p:nvSpPr>
        <p:spPr>
          <a:xfrm>
            <a:off x="2107005" y="5607964"/>
            <a:ext cx="2430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[Phys. Rev. D87 (2013) 052015]</a:t>
            </a:r>
            <a:endParaRPr lang="en-US" sz="1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EE26C1D-A2B5-70B3-C887-2E2E33AF211E}"/>
              </a:ext>
            </a:extLst>
          </p:cNvPr>
          <p:cNvSpPr txBox="1"/>
          <p:nvPr/>
        </p:nvSpPr>
        <p:spPr>
          <a:xfrm>
            <a:off x="2745361" y="5858130"/>
            <a:ext cx="1714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[JHEP 10 (2024) 143]</a:t>
            </a:r>
            <a:endParaRPr lang="en-US" sz="1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46B2328-9C9C-17D2-D8AD-C931790F7483}"/>
              </a:ext>
            </a:extLst>
          </p:cNvPr>
          <p:cNvSpPr txBox="1"/>
          <p:nvPr/>
        </p:nvSpPr>
        <p:spPr>
          <a:xfrm>
            <a:off x="8115295" y="2117581"/>
            <a:ext cx="3440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>
                <a:hlinkClick r:id="rId7"/>
              </a:rPr>
              <a:t>CKMfitter Summer 2025</a:t>
            </a:r>
            <a:r>
              <a:rPr lang="en-US" sz="1400" dirty="0"/>
              <a:t>: (66.2 </a:t>
            </a:r>
            <a:r>
              <a:rPr lang="en-US" sz="1400" dirty="0">
                <a:latin typeface="Symbol" panose="05050102010706020507" pitchFamily="18" charset="2"/>
              </a:rPr>
              <a:t>+</a:t>
            </a:r>
            <a:r>
              <a:rPr lang="en-US" sz="1400" dirty="0"/>
              <a:t> 0.7 </a:t>
            </a:r>
            <a:r>
              <a:rPr lang="en-US" sz="1400" dirty="0">
                <a:latin typeface="Symbol" panose="05050102010706020507" pitchFamily="18" charset="2"/>
              </a:rPr>
              <a:t>-</a:t>
            </a:r>
            <a:r>
              <a:rPr lang="en-US" sz="1400" dirty="0"/>
              <a:t> 1.4)</a:t>
            </a:r>
            <a:r>
              <a:rPr lang="en-US" sz="1400" baseline="30000" dirty="0"/>
              <a:t>o 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>
                <a:hlinkClick r:id="rId8"/>
              </a:rPr>
              <a:t>UTfit Summer 2025</a:t>
            </a:r>
            <a:r>
              <a:rPr lang="en-US" sz="1400" dirty="0"/>
              <a:t>: (65.5 </a:t>
            </a:r>
            <a:r>
              <a:rPr lang="en-US" sz="1400" dirty="0">
                <a:latin typeface="Symbol" panose="05050102010706020507" pitchFamily="18" charset="2"/>
              </a:rPr>
              <a:t>±</a:t>
            </a:r>
            <a:r>
              <a:rPr lang="en-US" sz="1400" dirty="0"/>
              <a:t> 1.2)</a:t>
            </a:r>
            <a:r>
              <a:rPr lang="en-US" sz="1400" baseline="30000" dirty="0"/>
              <a:t>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0572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11744</TotalTime>
  <Words>1957</Words>
  <Application>Microsoft Office PowerPoint</Application>
  <PresentationFormat>Widescreen</PresentationFormat>
  <Paragraphs>199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Gigi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bertolin</dc:creator>
  <cp:lastModifiedBy>alessandro bertolin</cp:lastModifiedBy>
  <cp:revision>360</cp:revision>
  <dcterms:created xsi:type="dcterms:W3CDTF">2019-03-04T08:48:42Z</dcterms:created>
  <dcterms:modified xsi:type="dcterms:W3CDTF">2026-04-30T12:01:43Z</dcterms:modified>
</cp:coreProperties>
</file>