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1" r:id="rId5"/>
    <p:sldMasterId id="2147483673" r:id="rId6"/>
  </p:sldMasterIdLst>
  <p:notesMasterIdLst>
    <p:notesMasterId r:id="rId12"/>
  </p:notesMasterIdLst>
  <p:sldIdLst>
    <p:sldId id="348" r:id="rId7"/>
    <p:sldId id="349" r:id="rId8"/>
    <p:sldId id="351" r:id="rId9"/>
    <p:sldId id="352" r:id="rId10"/>
    <p:sldId id="350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368C78"/>
    <a:srgbClr val="EDEDED"/>
    <a:srgbClr val="AFD1C9"/>
    <a:srgbClr val="ED7D31"/>
    <a:srgbClr val="4472C4"/>
    <a:srgbClr val="B4C7E7"/>
    <a:srgbClr val="D9E1F2"/>
    <a:srgbClr val="0070C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7" autoAdjust="0"/>
    <p:restoredTop sz="94660" autoAdjust="0"/>
  </p:normalViewPr>
  <p:slideViewPr>
    <p:cSldViewPr snapToGrid="0">
      <p:cViewPr varScale="1">
        <p:scale>
          <a:sx n="123" d="100"/>
          <a:sy n="123" d="100"/>
        </p:scale>
        <p:origin x="126" y="636"/>
      </p:cViewPr>
      <p:guideLst/>
    </p:cSldViewPr>
  </p:slideViewPr>
  <p:outlineViewPr>
    <p:cViewPr>
      <p:scale>
        <a:sx n="33" d="100"/>
        <a:sy n="33" d="100"/>
      </p:scale>
      <p:origin x="0" y="-293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432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17187-FD68-4429-97AB-3F13189AE6E5}" type="datetimeFigureOut">
              <a:rPr lang="en-NL" smtClean="0"/>
              <a:t>05/07/2025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4BB3C-68C4-4A66-8E5A-705127B4733F}" type="slidenum">
              <a:rPr lang="en-NL" smtClean="0"/>
              <a:t>‹N›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893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4BB3C-68C4-4A66-8E5A-705127B4733F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1568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96D18-3651-4929-8645-BB0D633AC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A1D6B78-34D2-9919-0C6E-3828EDB857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60785B2-0B0B-EFE1-9C22-025AF7AF9D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027A19B-AADB-9202-6EE4-2FC8CDFBDA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4BB3C-68C4-4A66-8E5A-705127B4733F}" type="slidenum">
              <a:rPr lang="en-NL" smtClean="0"/>
              <a:t>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38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7CD9A-0A06-A04E-A305-4A324F57A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54A44CB-77ED-39D3-C4EF-86EB188831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4444E412-17E3-3E83-074B-770D788008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2AE2E79-81A3-3538-E16B-D430B79E60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4BB3C-68C4-4A66-8E5A-705127B4733F}" type="slidenum">
              <a:rPr lang="en-NL" smtClean="0"/>
              <a:t>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7259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3C96-8B9B-47E1-84D1-96A286906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9831" y="3363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03DCC-997D-4BC3-8322-79EAA02E4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38550-65E6-4BA9-B0E7-43CDDECF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109F-47F3-46EB-A97F-CE807FADBCAA}" type="datetime1">
              <a:rPr lang="it-IT" smtClean="0"/>
              <a:t>07/05/2025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B86E3-0B78-4F0E-B49D-54E94C6E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728D1-7AFB-4044-B349-64A719B6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73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09FD-447F-4CB0-9B59-D29CB0F8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148D3-7B84-402C-BCF8-F3CEA8C54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ECE4-CA7C-4153-B3D1-20DFA385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ED67-4674-4342-B7D9-26DEFD129079}" type="datetime1">
              <a:rPr lang="it-IT" smtClean="0"/>
              <a:t>07/05/2025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99640-1FAD-4AFE-ACE1-1EF6704D6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9C56A-F413-44E4-9B41-18D6630B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92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DEBF0F-4FE2-473F-90A8-7680F8E1C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D7C3D-5CAC-4B49-872F-F28E3D61D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24173-188E-4F3E-B5EA-F0B1A993F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03D8-758B-4A60-A85A-7869E7E54411}" type="datetime1">
              <a:rPr lang="it-IT" smtClean="0"/>
              <a:t>07/05/2025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5338B-769D-43F0-BCA4-88F15DDA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11566-C050-4F85-937A-88128781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094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B21BD-E815-3822-0E4C-8E10DA20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C522EC6-7852-FBCF-BB93-150A49AE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09C6-ABFC-46AB-8B9F-2D9D62A3060B}" type="datetime1">
              <a:rPr lang="it-IT" smtClean="0"/>
              <a:t>07/05/2025</a:t>
            </a:fld>
            <a:endParaRPr lang="nl-NL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2F649AC-672D-1216-0B58-D9F9D6FF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8CD47-B2AA-A5BE-27AA-8EA8EE9D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7670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EA09DE-6770-CC4E-A740-75DD450A8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3053EA3-2DA6-2B48-94B5-54F48035D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9FB7B44-3FC1-F40F-4067-F3BD7AC7FF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06B3A-B535-4354-9311-CEB4624C8E5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5687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2688B-A8BE-444E-AD4D-37CE0C6AF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FB366E-98E3-674C-8B8C-758FACAB7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550" y="1574800"/>
            <a:ext cx="1050290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70E6BD-76C8-F894-8791-2F877C4FB4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68E862-5CAD-4CEE-9AE2-986FF1F2B8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3413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B0483-45F5-3841-9385-A798168D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B5F641-0174-0C44-8E72-71F8EA338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00"/>
            </a:lvl2pPr>
            <a:lvl3pPr marL="457200" indent="0">
              <a:buNone/>
              <a:defRPr sz="900"/>
            </a:lvl3pPr>
            <a:lvl4pPr marL="685800" indent="0">
              <a:buNone/>
              <a:defRPr sz="800"/>
            </a:lvl4pPr>
            <a:lvl5pPr marL="914400" indent="0">
              <a:buNone/>
              <a:defRPr sz="800"/>
            </a:lvl5pPr>
            <a:lvl6pPr marL="1143000" indent="0">
              <a:buNone/>
              <a:defRPr sz="800"/>
            </a:lvl6pPr>
            <a:lvl7pPr marL="1371600" indent="0">
              <a:buNone/>
              <a:defRPr sz="800"/>
            </a:lvl7pPr>
            <a:lvl8pPr marL="1600200" indent="0">
              <a:buNone/>
              <a:defRPr sz="800"/>
            </a:lvl8pPr>
            <a:lvl9pPr marL="1828800" indent="0">
              <a:buNone/>
              <a:defRPr sz="8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912330-0539-0056-B5D1-24E684D1A1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027B0-3880-43F1-9F9C-BA8E4913CC8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4248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703F9A-39F6-E547-A9E5-950388DA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52FBD-7EAB-0842-8996-9E5A91954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4550" y="1574800"/>
            <a:ext cx="521335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59EFC4E-EF51-AB4E-A273-B9AF037F4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4100" y="1574800"/>
            <a:ext cx="5213350" cy="46482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2E7C3D-69A1-45AC-E5C3-43F7F0E4DC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1F69D-FBEA-4FDC-9DB4-926DC4005B6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2005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504D2B-101E-094A-B504-76BE87775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0F54F1-585E-B541-AD1D-9BB21EA8B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0BBCB2-1D24-2340-9DAA-1650ECEFC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51577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6BB9B34-6504-3140-95EA-626EA7354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8CED17-BFE3-C848-9037-151C925CF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124184F-7971-8656-30DC-7DB39F15FE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004E6-EE9C-4B63-9412-3F004529F9D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1441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4D666E-17AC-8240-B67C-E403B055B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E63993-7794-FADC-0BAC-F2E9D92A4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1E3B8-BC26-4566-BA2B-9202A081D7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6932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E6AD457-821C-347F-C906-E02EEFA0AB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0E047-2169-4010-B8F7-8F16DBBD1BA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5032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E941-F1AC-413F-A91E-987342F25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E63ED-2F1C-4C78-8668-6E317175D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351" y="1695751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C13BD-5542-4881-B27E-95D97598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069-1B38-4A8A-8894-B2F25E26982C}" type="datetime1">
              <a:rPr lang="it-IT" smtClean="0"/>
              <a:t>07/05/2025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334DE-62F0-487F-86C3-92248E0A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7A199-2802-4569-A375-DA5E56F3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8076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CBAE3F-ADDD-6548-85F9-77F8A42C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05A7B8-53B0-0343-B749-C7002F4ED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5E9518-00BD-004F-9FB3-D8E2CF5E4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9A6E5E-7E7F-5367-7407-0C5211C9D8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25A337-090D-4400-9F78-E93EF45BAC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99228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0B1BB0-E4D2-764B-9B2F-E367342E0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44363B0-58A8-354C-8BD0-25ECB1508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endParaRPr lang="it-IT" noProof="0">
              <a:sym typeface="Helvetica Neue" panose="02000503000000020004" pitchFamily="2" charset="0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3F2C02-6462-B449-90E2-77D310740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1F72C7-316B-3A31-553C-C956C6D31B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7F16C-4C31-435A-A555-FF8604EA13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8551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DE90F-6314-6D45-89B3-35D0E131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07" y="2540397"/>
            <a:ext cx="105029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094E94-AFB5-8542-8ACE-D7B338969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4550" y="1574800"/>
            <a:ext cx="10502900" cy="4648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6264237-C704-EBE2-EC87-269430C732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F6C96-113A-4929-9351-F025DD81A0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3674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2E91061-DC33-6E46-BF9B-011EEAB29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1725" y="177800"/>
            <a:ext cx="2625725" cy="6045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4F4608-0918-CE40-B356-CC6C6F8E1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4550" y="177800"/>
            <a:ext cx="7800975" cy="60452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D87564-0644-8826-D240-50DD368F55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A2481-76DE-4587-B3E2-EEA45F48867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0723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C9387-99D7-F445-87C1-5C1007C18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0B8F398-77A2-744D-B19D-D17847854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63A9C9E-8AC1-1A73-DF6F-E304490BE4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BD537-67E9-48E7-9BEB-BC9F21CF729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7376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698818-47A5-0142-801A-810A828C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1E2F39-C240-124C-B37E-1BB97585C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1A3FB4E-D4F2-8C16-0CC1-DC701C1B41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BBC0B-8A3F-469E-9E2E-29C3A6E797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5641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E5374F-861A-064B-A205-CACEF94D7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5C9630-60E3-6241-BF94-F9EB7EE96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00"/>
            </a:lvl2pPr>
            <a:lvl3pPr marL="457200" indent="0">
              <a:buNone/>
              <a:defRPr sz="900"/>
            </a:lvl3pPr>
            <a:lvl4pPr marL="685800" indent="0">
              <a:buNone/>
              <a:defRPr sz="800"/>
            </a:lvl4pPr>
            <a:lvl5pPr marL="914400" indent="0">
              <a:buNone/>
              <a:defRPr sz="800"/>
            </a:lvl5pPr>
            <a:lvl6pPr marL="1143000" indent="0">
              <a:buNone/>
              <a:defRPr sz="800"/>
            </a:lvl6pPr>
            <a:lvl7pPr marL="1371600" indent="0">
              <a:buNone/>
              <a:defRPr sz="800"/>
            </a:lvl7pPr>
            <a:lvl8pPr marL="1600200" indent="0">
              <a:buNone/>
              <a:defRPr sz="800"/>
            </a:lvl8pPr>
            <a:lvl9pPr marL="1828800" indent="0">
              <a:buNone/>
              <a:defRPr sz="8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4CE7ABD-E047-CE1D-ABAC-F4E2333AE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AE0A7-403E-4877-BA6E-2E022BA6A19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203137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2C08D-B4D4-F54F-B2FD-593ADE138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0054FE-5D1C-454B-A179-8062EC111C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197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D45E645-6583-354D-98F9-6A87A1536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4100" y="1825625"/>
            <a:ext cx="5219700" cy="43513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20F8BE8-14C7-0B79-9B17-29F77B748F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04189-FA30-445B-BF87-478DE5A524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6813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D4A10D-06EF-D84A-A9E0-1DFD328E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ADFCB6-193D-184B-BC5B-8470B8631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B53B86-536C-4F4D-BDCD-E38BDED0B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51577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9D7E281-CCC8-E745-8AFF-2AFD2FDEE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6872AF3-16B3-244A-9506-A10C9540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BD06F4B-FDFB-6FD2-624C-32A58B4760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21F87A-E2D4-4BB5-8760-484FAE80B43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284952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53570-D900-BF4E-B06E-DC2CC1ED8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B4EAA167-6DCA-7D66-F13B-43439E883E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1B3DE-FED1-4C9D-BB68-B8F6741311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583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FE75-2CB3-438A-B0EC-9299AACD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783A7-CE89-41DD-A3D0-BC609F8AA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4E32F-B9D0-4DE4-A374-F2FDC3E6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E64F-F36D-461B-B0E9-65FFE49738B2}" type="datetime1">
              <a:rPr lang="it-IT" smtClean="0"/>
              <a:t>07/05/2025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56DE5-0E47-4B46-A33A-80A8806F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F3AFB-BA85-4BA6-86B1-45781BBE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36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A38C4375-744F-08E6-2348-B41EC76AA8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5F53B-10C9-4032-937D-BDFD082FFD1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01918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69D1C-10E6-B44C-AB21-B55776963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9E4598-800F-6844-9BC5-C6671006F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D38278-5750-AC44-95CE-A988AE843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4BF747F-3B63-19FA-06F2-1BDCA0F1E7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E87CA-EC93-48FD-8281-D936611CCF9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15985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139DB-06EC-BC4F-B6AB-B2FF5C884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2431987-BEA4-3C44-9917-D2C537730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endParaRPr lang="it-IT" noProof="0">
              <a:sym typeface="Helvetica Neue" panose="02000503000000020004" pitchFamily="2" charset="0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342341A-61F2-914B-990B-394E94889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EBC92A2-0AF1-970F-82F3-68F3F66AA9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692A4-D4FB-46CD-B0C4-E5AE77A1DD1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68751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F3EB47-45A8-9F4C-974A-F51FCBBC4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C6D007-C46D-774F-A2E4-268FB7500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E8ADDBA-5A50-4D85-B682-03D3FA1DC6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642EC-94E2-4DFE-A368-FAD1BC5C46B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513291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88C968-752A-6940-AC5F-A4B10BAFDB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0BF03F-8883-1648-8142-FB0D49A90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8105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7A57A28-73F6-CE2D-03A6-E6934353BD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73F1F-C270-4DBB-AA6A-066A8887FC7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58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6510-C65E-4618-BCC4-D74BD3AD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6D088-F9FE-427C-9AF1-1655367D7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72562-24CB-4583-AED6-985B0AB73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0A35C-89F4-403B-8706-11365335E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F24F-3AF9-42DC-9679-8C0B08D249A3}" type="datetime1">
              <a:rPr lang="it-IT" smtClean="0"/>
              <a:t>07/05/2025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76F05-7226-46D5-BD0F-8A76F1337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3A73D-56F8-4FFE-9A18-708DD2020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18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1528E-22C6-44AE-99BF-FAEB4B14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C48E2-6DAB-4799-B99C-09704187F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19CEFA-327A-442B-9D92-7D1A3C905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7C5548-1594-4B55-BF64-26295450C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B0E2C5-A45F-4634-A529-C486E8003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40F45-25BD-4E9E-953D-50F255D9F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674B-A5CD-499B-A958-FD5CC284F3BA}" type="datetime1">
              <a:rPr lang="it-IT" smtClean="0"/>
              <a:t>07/05/2025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C29F96-22D6-4264-AD84-5B792D63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BB2144-96A6-4E6D-8DB2-D268B0B6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79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BECDD-EF65-4977-925F-E8BE019A2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35A42-5701-481A-AC55-09BA2A0C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B027-713F-47C2-926B-DA0CCC7F857A}" type="datetime1">
              <a:rPr lang="it-IT" smtClean="0"/>
              <a:t>07/05/2025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A12E4-0D48-4EC8-8C19-97496CBF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BE768-E65A-4B0C-B83E-2B7FFDC2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51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B9F393-BB25-4F8C-A170-1DC7DDC08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2FED-88AB-4551-BC0C-FF5CDEE41064}" type="datetime1">
              <a:rPr lang="it-IT" smtClean="0"/>
              <a:t>07/05/2025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B9C07-DFBC-4718-8B2C-59ED0585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D1B5F-7E25-4F9E-98B6-1210594DE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72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60ECA-92A7-4244-BE9E-97A62F20F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BDEB5-FE31-46DA-AC93-592D12EDC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58BE28-7B80-403F-B630-33FE22CEB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08D37-DDA3-4F24-BD45-44DC8F763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9B8-720A-43B9-9451-2182846BCFB0}" type="datetime1">
              <a:rPr lang="it-IT" smtClean="0"/>
              <a:t>07/05/2025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72EB8-0EF9-4F94-9174-D584E85C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B66DC-9A94-4B9C-9211-3C8E84488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3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1A129-7E7B-440D-8393-D9560D2E3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0F3362-C094-4B23-A3EF-3CAFB44AE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78484-0090-414D-87D1-6CDC13D86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EAA45-767D-4EB1-87D1-A80BCF6A9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6E8B-AFC4-4AD1-8B52-F9B89EC42E04}" type="datetime1">
              <a:rPr lang="it-IT" smtClean="0"/>
              <a:t>07/05/2025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D6E3B-4E0B-417B-A807-B15DA8D1E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2CDDB-4D75-48D6-A0C5-B5DEB4B1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40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78F8E-A24A-427E-A5D7-363B2CC0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1C8C0-583C-4424-BADB-DFCF30CD8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4032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B1BE2-2F9B-4824-B713-F89CEEB2A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EEC61-FD26-4826-A25E-CD9BDCDE3961}" type="datetime1">
              <a:rPr lang="it-IT" smtClean="0"/>
              <a:t>07/05/2025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816B3-D09C-4E70-BC4B-E9ABBC8CD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46E6E-7B72-4789-B5FB-2302CC0386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6396-072A-4105-8696-C0A68A148242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73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>
            <a:extLst>
              <a:ext uri="{FF2B5EF4-FFF2-40B4-BE49-F238E27FC236}">
                <a16:creationId xmlns:a16="http://schemas.microsoft.com/office/drawing/2014/main" id="{9DE1C022-9781-D747-AFDB-EE638A074D8D}"/>
              </a:ext>
            </a:extLst>
          </p:cNvPr>
          <p:cNvSpPr txBox="1">
            <a:spLocks/>
          </p:cNvSpPr>
          <p:nvPr/>
        </p:nvSpPr>
        <p:spPr bwMode="auto">
          <a:xfrm>
            <a:off x="233363" y="191294"/>
            <a:ext cx="2709069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Einstein Telescope </a:t>
            </a:r>
          </a:p>
        </p:txBody>
      </p:sp>
      <p:sp>
        <p:nvSpPr>
          <p:cNvPr id="1026" name="Text Box 2">
            <a:extLst>
              <a:ext uri="{FF2B5EF4-FFF2-40B4-BE49-F238E27FC236}">
                <a16:creationId xmlns:a16="http://schemas.microsoft.com/office/drawing/2014/main" id="{F9B01288-7011-B942-B0D3-33779F76ACA8}"/>
              </a:ext>
            </a:extLst>
          </p:cNvPr>
          <p:cNvSpPr txBox="1">
            <a:spLocks/>
          </p:cNvSpPr>
          <p:nvPr/>
        </p:nvSpPr>
        <p:spPr bwMode="auto">
          <a:xfrm>
            <a:off x="9370219" y="203200"/>
            <a:ext cx="2557463" cy="13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547" tIns="13547" rIns="13547" bIns="13547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r"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BSBF 2024 Trieste — 00.00.000</a:t>
            </a:r>
          </a:p>
        </p:txBody>
      </p:sp>
      <p:sp>
        <p:nvSpPr>
          <p:cNvPr id="1028" name="Line 3">
            <a:extLst>
              <a:ext uri="{FF2B5EF4-FFF2-40B4-BE49-F238E27FC236}">
                <a16:creationId xmlns:a16="http://schemas.microsoft.com/office/drawing/2014/main" id="{8A68E7F6-648C-2C19-1C62-D8EA1BAAA3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05607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1029" name="Line 4">
            <a:extLst>
              <a:ext uri="{FF2B5EF4-FFF2-40B4-BE49-F238E27FC236}">
                <a16:creationId xmlns:a16="http://schemas.microsoft.com/office/drawing/2014/main" id="{CD9922A7-550B-9A65-796E-FA56A703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69863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90F7B35-BD64-0E4C-B8AB-CDD027FB75B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11790363" y="6426994"/>
            <a:ext cx="177007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eaLnBrk="1">
              <a:defRPr sz="85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fld id="{8CBB4BAF-EE6B-4515-9870-CE5805846283}" type="slidenum">
              <a:rPr lang="it-IT" altLang="it-IT"/>
              <a:pPr/>
              <a:t>‹N›</a:t>
            </a:fld>
            <a:endParaRPr lang="it-IT" altLang="it-IT"/>
          </a:p>
        </p:txBody>
      </p:sp>
      <p:sp>
        <p:nvSpPr>
          <p:cNvPr id="1031" name="Line 6">
            <a:extLst>
              <a:ext uri="{FF2B5EF4-FFF2-40B4-BE49-F238E27FC236}">
                <a16:creationId xmlns:a16="http://schemas.microsoft.com/office/drawing/2014/main" id="{27E7EF2B-3601-F5B8-33E7-CA96D90FF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698457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1032" name="Line 7">
            <a:extLst>
              <a:ext uri="{FF2B5EF4-FFF2-40B4-BE49-F238E27FC236}">
                <a16:creationId xmlns:a16="http://schemas.microsoft.com/office/drawing/2014/main" id="{658771F2-4D63-B3BC-0478-74B81E3802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289675"/>
            <a:ext cx="116855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2B567D83-8154-3549-B3AD-33AF46DAAEA8}"/>
              </a:ext>
            </a:extLst>
          </p:cNvPr>
          <p:cNvSpPr txBox="1">
            <a:spLocks/>
          </p:cNvSpPr>
          <p:nvPr/>
        </p:nvSpPr>
        <p:spPr bwMode="auto">
          <a:xfrm>
            <a:off x="2208213" y="6465094"/>
            <a:ext cx="942566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Prof. Albert Einstein</a:t>
            </a:r>
          </a:p>
        </p:txBody>
      </p:sp>
      <p:pic>
        <p:nvPicPr>
          <p:cNvPr id="1034" name="Picture 9" descr="12_ET_horizontal_RGB SMALL Black.pdf">
            <a:extLst>
              <a:ext uri="{FF2B5EF4-FFF2-40B4-BE49-F238E27FC236}">
                <a16:creationId xmlns:a16="http://schemas.microsoft.com/office/drawing/2014/main" id="{577EDD49-70F2-7456-307D-58AF70B403E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6361113"/>
            <a:ext cx="133508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79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defTabSz="412750" rtl="0" eaLnBrk="0" fontAlgn="base" hangingPunct="0">
        <a:spcBef>
          <a:spcPct val="0"/>
        </a:spcBef>
        <a:spcAft>
          <a:spcPct val="0"/>
        </a:spcAft>
        <a:defRPr sz="5600" kern="12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2pPr>
      <a:lvl3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3pPr>
      <a:lvl4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4pPr>
      <a:lvl5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5pPr>
      <a:lvl6pPr marL="2286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6pPr>
      <a:lvl7pPr marL="4572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7pPr>
      <a:lvl8pPr marL="6858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8pPr>
      <a:lvl9pPr marL="9144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9pPr>
    </p:titleStyle>
    <p:bodyStyle>
      <a:lvl1pPr marL="31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35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52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70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8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>
            <a:extLst>
              <a:ext uri="{FF2B5EF4-FFF2-40B4-BE49-F238E27FC236}">
                <a16:creationId xmlns:a16="http://schemas.microsoft.com/office/drawing/2014/main" id="{A6FC9E6F-A899-BD40-AA0A-BA79F1CA821E}"/>
              </a:ext>
            </a:extLst>
          </p:cNvPr>
          <p:cNvSpPr txBox="1">
            <a:spLocks/>
          </p:cNvSpPr>
          <p:nvPr/>
        </p:nvSpPr>
        <p:spPr bwMode="auto">
          <a:xfrm>
            <a:off x="233363" y="191294"/>
            <a:ext cx="2709069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Einstein Telescope </a:t>
            </a:r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80CCCE76-973E-4849-8C65-D85722C28160}"/>
              </a:ext>
            </a:extLst>
          </p:cNvPr>
          <p:cNvSpPr txBox="1">
            <a:spLocks/>
          </p:cNvSpPr>
          <p:nvPr/>
        </p:nvSpPr>
        <p:spPr bwMode="auto">
          <a:xfrm>
            <a:off x="9370219" y="203200"/>
            <a:ext cx="2557463" cy="13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3547" tIns="13547" rIns="13547" bIns="13547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r"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BSBF 2024 Trieste — 00.00.000</a:t>
            </a:r>
          </a:p>
        </p:txBody>
      </p:sp>
      <p:sp>
        <p:nvSpPr>
          <p:cNvPr id="2052" name="Line 3">
            <a:extLst>
              <a:ext uri="{FF2B5EF4-FFF2-40B4-BE49-F238E27FC236}">
                <a16:creationId xmlns:a16="http://schemas.microsoft.com/office/drawing/2014/main" id="{638ACD30-BF42-EDE7-EB4B-B2F5EA678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05607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3" name="Line 4">
            <a:extLst>
              <a:ext uri="{FF2B5EF4-FFF2-40B4-BE49-F238E27FC236}">
                <a16:creationId xmlns:a16="http://schemas.microsoft.com/office/drawing/2014/main" id="{8FAA8B59-E592-56EE-F108-C6ACF716AB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69863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4" name="Line 5">
            <a:extLst>
              <a:ext uri="{FF2B5EF4-FFF2-40B4-BE49-F238E27FC236}">
                <a16:creationId xmlns:a16="http://schemas.microsoft.com/office/drawing/2014/main" id="{4B678E99-125E-4C3E-FBA5-86F4ED782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698457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055" name="Line 6">
            <a:extLst>
              <a:ext uri="{FF2B5EF4-FFF2-40B4-BE49-F238E27FC236}">
                <a16:creationId xmlns:a16="http://schemas.microsoft.com/office/drawing/2014/main" id="{731262AC-8FF3-20B9-25DE-074DE397C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289675"/>
            <a:ext cx="11685588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it-IT" sz="900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8BDEB393-254F-A743-9043-207D8AC530FD}"/>
              </a:ext>
            </a:extLst>
          </p:cNvPr>
          <p:cNvSpPr txBox="1">
            <a:spLocks/>
          </p:cNvSpPr>
          <p:nvPr/>
        </p:nvSpPr>
        <p:spPr bwMode="auto">
          <a:xfrm>
            <a:off x="2208213" y="6465094"/>
            <a:ext cx="942566" cy="158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defTabSz="323850"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4572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9144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13716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1828800" indent="914400" algn="ctr" defTabSz="32385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eaLnBrk="1">
              <a:lnSpc>
                <a:spcPct val="80000"/>
              </a:lnSpc>
              <a:defRPr/>
            </a:pPr>
            <a:r>
              <a:rPr lang="it-IT" altLang="it-IT" sz="850" b="0">
                <a:solidFill>
                  <a:srgbClr val="FFFFFF"/>
                </a:solidFill>
                <a:latin typeface="Schibsted Grotesk Regular Regul" pitchFamily="2" charset="77"/>
                <a:ea typeface="Schibsted Grotesk Regular Regul" pitchFamily="2" charset="77"/>
                <a:cs typeface="Schibsted Grotesk Regular Regul" pitchFamily="2" charset="77"/>
                <a:sym typeface="Schibsted Grotesk Regular Regul" pitchFamily="2" charset="77"/>
              </a:rPr>
              <a:t>Prof. Albert Einstein</a:t>
            </a:r>
          </a:p>
        </p:txBody>
      </p:sp>
      <p:pic>
        <p:nvPicPr>
          <p:cNvPr id="2057" name="Picture 8" descr="12_b_ET_horizontal_RGB SMALL.pdf">
            <a:extLst>
              <a:ext uri="{FF2B5EF4-FFF2-40B4-BE49-F238E27FC236}">
                <a16:creationId xmlns:a16="http://schemas.microsoft.com/office/drawing/2014/main" id="{F5C4E7FC-F85F-CE52-1B0E-2AD2F2761E3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4" y="6359525"/>
            <a:ext cx="1334294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8" name="Text Box 9">
            <a:extLst>
              <a:ext uri="{FF2B5EF4-FFF2-40B4-BE49-F238E27FC236}">
                <a16:creationId xmlns:a16="http://schemas.microsoft.com/office/drawing/2014/main" id="{4DA04BE0-B620-2A4B-B992-0707807EBD0F}"/>
              </a:ext>
            </a:extLst>
          </p:cNvPr>
          <p:cNvSpPr txBox="1">
            <a:spLocks/>
          </p:cNvSpPr>
          <p:nvPr/>
        </p:nvSpPr>
        <p:spPr bwMode="auto">
          <a:xfrm>
            <a:off x="11777473" y="6426994"/>
            <a:ext cx="203582" cy="18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400" tIns="25400" rIns="25400" bIns="25400">
            <a:spAutoFit/>
          </a:bodyPr>
          <a:lstStyle>
            <a:lvl1pPr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marL="742950" indent="-28575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marL="11430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marL="16002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marL="2057400" indent="-228600"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eaLnBrk="1"/>
            <a:fld id="{288FC592-5C79-4AEF-88FB-47106E03B247}" type="slidenum">
              <a:rPr lang="it-IT" altLang="it-IT" sz="85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algn="ctr" eaLnBrk="1"/>
              <a:t>‹N›</a:t>
            </a:fld>
            <a:endParaRPr lang="it-IT" altLang="it-IT" sz="850" b="0"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89A8A4CB-7A1F-9340-8C79-F1A67769D47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5979319" y="6540500"/>
            <a:ext cx="226219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eaLnBrk="1">
              <a:defRPr sz="12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fld id="{1BC2703E-F0C2-4835-A2DB-2C7F12FA556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074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ctr" defTabSz="412750" rtl="0" eaLnBrk="0" fontAlgn="base" hangingPunct="0">
        <a:spcBef>
          <a:spcPct val="0"/>
        </a:spcBef>
        <a:spcAft>
          <a:spcPct val="0"/>
        </a:spcAft>
        <a:defRPr sz="5600" kern="12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2pPr>
      <a:lvl3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3pPr>
      <a:lvl4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4pPr>
      <a:lvl5pPr algn="ctr" defTabSz="412750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charset="0"/>
        </a:defRPr>
      </a:lvl5pPr>
      <a:lvl6pPr marL="2286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6pPr>
      <a:lvl7pPr marL="4572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7pPr>
      <a:lvl8pPr marL="6858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8pPr>
      <a:lvl9pPr marL="914400" algn="ctr" defTabSz="412750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  <a:sym typeface="Helvetica Neue Medium" panose="02000503000000020004" pitchFamily="2" charset="0"/>
        </a:defRPr>
      </a:lvl9pPr>
    </p:titleStyle>
    <p:bodyStyle>
      <a:lvl1pPr marL="31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35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52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700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87500" indent="-317500" algn="l" defTabSz="412750" rtl="0" eaLnBrk="0" fontAlgn="base" hangingPunct="0">
        <a:spcBef>
          <a:spcPts val="2950"/>
        </a:spcBef>
        <a:spcAft>
          <a:spcPct val="0"/>
        </a:spcAft>
        <a:buSzPct val="125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edms-service.web.cern.ch/faq/EDMS/pages/tutorial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ms-service.web.cern.ch/faq/EDMS/pages/faqs.html" TargetMode="External"/><Relationship Id="rId5" Type="http://schemas.openxmlformats.org/officeDocument/2006/relationships/hyperlink" Target="https://edms.cern.ch/project/CERN-0000011138" TargetMode="External"/><Relationship Id="rId4" Type="http://schemas.openxmlformats.org/officeDocument/2006/relationships/hyperlink" Target="https://edms.cern.ch/project/CERN-000018004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B8A0B-174D-B608-EE33-0BD7735E8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9DC3EB-DF4F-F9B4-D94B-6D084AC6EF8F}"/>
              </a:ext>
            </a:extLst>
          </p:cNvPr>
          <p:cNvCxnSpPr/>
          <p:nvPr/>
        </p:nvCxnSpPr>
        <p:spPr>
          <a:xfrm>
            <a:off x="201718" y="927947"/>
            <a:ext cx="11787082" cy="0"/>
          </a:xfrm>
          <a:prstGeom prst="line">
            <a:avLst/>
          </a:prstGeom>
          <a:ln w="28575">
            <a:solidFill>
              <a:srgbClr val="368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D88C1FB2-F28C-DCD3-B1CE-06FD65EC9E51}"/>
              </a:ext>
            </a:extLst>
          </p:cNvPr>
          <p:cNvSpPr txBox="1">
            <a:spLocks/>
          </p:cNvSpPr>
          <p:nvPr/>
        </p:nvSpPr>
        <p:spPr>
          <a:xfrm>
            <a:off x="201719" y="12434"/>
            <a:ext cx="11787080" cy="102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b="1" dirty="0">
                <a:solidFill>
                  <a:srgbClr val="368C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CED5FB-6FB7-2027-C530-FD7D61C9F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1</a:t>
            </a:fld>
            <a:endParaRPr lang="nl-NL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215559-CE76-4739-BAFF-D69FF6052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6F2671-DC84-3B30-F1BC-AEF9915DE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DC28BA90-76ED-E261-30B6-F8352D692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577" y="1176829"/>
            <a:ext cx="10515600" cy="5362083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News from the ET management meeting. Set up a </a:t>
            </a:r>
            <a:r>
              <a:rPr lang="en-GB" sz="2400" dirty="0" err="1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WorkPlan</a:t>
            </a: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. In our perspective:</a:t>
            </a:r>
          </a:p>
          <a:p>
            <a:pPr>
              <a:buFontTx/>
              <a:buChar char="-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Discussion on a system oriented TDR</a:t>
            </a:r>
          </a:p>
          <a:p>
            <a:pPr>
              <a:buFontTx/>
              <a:buChar char="-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Risk report</a:t>
            </a:r>
          </a:p>
          <a:p>
            <a:pPr>
              <a:buFontTx/>
              <a:buChar char="-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Cost estimate (preliminary, PBS based)</a:t>
            </a:r>
          </a:p>
          <a:p>
            <a:pPr marL="0" indent="0">
              <a:buNone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For this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New slot for the meeting: MONDAY MORNING @10.00h. Start next Monday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For presentations templates are available in TEAMS: go to the ET_ALL team, then go to files / Documents / Logos and Templates</a:t>
            </a:r>
          </a:p>
          <a:p>
            <a:pPr marL="457200" indent="-457200">
              <a:buAutoNum type="arabicParenR"/>
            </a:pPr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Meeting with directors in Rome is cancelled. It will be held remotely during one Monday slots.</a:t>
            </a:r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8" name="Image 3">
            <a:extLst>
              <a:ext uri="{FF2B5EF4-FFF2-40B4-BE49-F238E27FC236}">
                <a16:creationId xmlns:a16="http://schemas.microsoft.com/office/drawing/2014/main" id="{581752D3-589F-9367-79F6-EA63DB543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293" y="12434"/>
            <a:ext cx="932873" cy="86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3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C7D93E-BDF7-A421-5CA6-F622ECF38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  <a:t>ET-PP document validated (the PO structure) https://edms.cern.ch/document/3161421/4. The Operative PO is submitted (same link). For this we set up a preliminary internal delivery plan (see next slide). This is not graved on stone…but should indicate the way</a:t>
            </a:r>
            <a:br>
              <a:rPr lang="en-GB" sz="2400" dirty="0">
                <a:latin typeface="Avenir Book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GB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3808BC45-ED05-C735-BBDD-A1355B07E8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967156"/>
              </p:ext>
            </p:extLst>
          </p:nvPr>
        </p:nvGraphicFramePr>
        <p:xfrm>
          <a:off x="1108129" y="1183269"/>
          <a:ext cx="9422969" cy="5170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155">
                  <a:extLst>
                    <a:ext uri="{9D8B030D-6E8A-4147-A177-3AD203B41FA5}">
                      <a16:colId xmlns:a16="http://schemas.microsoft.com/office/drawing/2014/main" val="1230568727"/>
                    </a:ext>
                  </a:extLst>
                </a:gridCol>
                <a:gridCol w="3589413">
                  <a:extLst>
                    <a:ext uri="{9D8B030D-6E8A-4147-A177-3AD203B41FA5}">
                      <a16:colId xmlns:a16="http://schemas.microsoft.com/office/drawing/2014/main" val="2321892494"/>
                    </a:ext>
                  </a:extLst>
                </a:gridCol>
                <a:gridCol w="998628">
                  <a:extLst>
                    <a:ext uri="{9D8B030D-6E8A-4147-A177-3AD203B41FA5}">
                      <a16:colId xmlns:a16="http://schemas.microsoft.com/office/drawing/2014/main" val="1816025356"/>
                    </a:ext>
                  </a:extLst>
                </a:gridCol>
                <a:gridCol w="2588773">
                  <a:extLst>
                    <a:ext uri="{9D8B030D-6E8A-4147-A177-3AD203B41FA5}">
                      <a16:colId xmlns:a16="http://schemas.microsoft.com/office/drawing/2014/main" val="544612538"/>
                    </a:ext>
                  </a:extLst>
                </a:gridCol>
              </a:tblGrid>
              <a:tr h="26102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Expected Result/Outcome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Date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 - Milestone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736896980"/>
                  </a:ext>
                </a:extLst>
              </a:tr>
              <a:tr h="28933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Roadmap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roadmap of the ET project in Phase 1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Q1 2025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3179605771"/>
                  </a:ext>
                </a:extLst>
              </a:tr>
              <a:tr h="3232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Roadmap  Methodology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methodology followed to establish the ET roadmap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Q1 2025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439554982"/>
                  </a:ext>
                </a:extLst>
              </a:tr>
              <a:tr h="289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Nomenclature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project nomenclature 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Q3 2025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1187780151"/>
                  </a:ext>
                </a:extLst>
              </a:tr>
              <a:tr h="3232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PBS update provided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PO coordinate the establishment of the new PBS version after the review phase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Q4 2025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MIlestone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1709541752"/>
                  </a:ext>
                </a:extLst>
              </a:tr>
              <a:tr h="4340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WBS validated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The final version of the WBS, and consequently of the project OBS is approves by the stakeholders.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Q4 2025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MIlestone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4206176362"/>
                  </a:ext>
                </a:extLst>
              </a:tr>
              <a:tr h="3232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fr-FR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Change process  validated 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The procedure for the generic change request for PBS and parameters in the 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Q4 2025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MIlestone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2355508401"/>
                  </a:ext>
                </a:extLst>
              </a:tr>
              <a:tr h="4340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scheduling Management Plan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procedures, the methodologies and the roles associated to the scheduling management in ET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Q2 2026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3907184086"/>
                  </a:ext>
                </a:extLst>
              </a:tr>
              <a:tr h="4340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Risk management plan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procedures, the methodologies and the roles associated to the risk management in ET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Q2 2026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481853906"/>
                  </a:ext>
                </a:extLst>
              </a:tr>
              <a:tr h="4340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Requirements Management plan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procedures, the methodologies and the roles associated to the requirement  management in ET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Q2 2026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3011835956"/>
                  </a:ext>
                </a:extLst>
              </a:tr>
              <a:tr h="4340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Quality Assurance Plan – document 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procedures, the methodologies and the roles associated to the quality  management in ET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Q2 2026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2414639777"/>
                  </a:ext>
                </a:extLst>
              </a:tr>
              <a:tr h="4340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fr-FR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ET configuration Management plan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procedures, the methodologies and the roles associated to the configuration management in ET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Q2 2026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2822696622"/>
                  </a:ext>
                </a:extLst>
              </a:tr>
              <a:tr h="4340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Project management plan. 1st release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all the processes defined to ensure the successful realization of the Project Office Mandate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Q4 2026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282530660"/>
                  </a:ext>
                </a:extLst>
              </a:tr>
              <a:tr h="32321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Preliminary Cost Book - document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Document describing the costing guidelines and providing an approximate cost estimate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Q3 2027</a:t>
                      </a:r>
                      <a:endParaRPr lang="it-IT" sz="10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buNone/>
                        <a:tabLst>
                          <a:tab pos="3575685" algn="l"/>
                        </a:tabLst>
                      </a:pPr>
                      <a:r>
                        <a:rPr lang="en-US" sz="10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Deliverable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venir Book"/>
                        <a:ea typeface="Arial Unicode MS"/>
                        <a:cs typeface="Arial Unicode MS"/>
                      </a:endParaRPr>
                    </a:p>
                  </a:txBody>
                  <a:tcPr marL="40081" marR="40081" marT="0" marB="0"/>
                </a:tc>
                <a:extLst>
                  <a:ext uri="{0D108BD9-81ED-4DB2-BD59-A6C34878D82A}">
                    <a16:rowId xmlns:a16="http://schemas.microsoft.com/office/drawing/2014/main" val="977484419"/>
                  </a:ext>
                </a:extLst>
              </a:tr>
            </a:tbl>
          </a:graphicData>
        </a:graphic>
      </p:graphicFrame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1D73F7-248B-E9C9-3F48-7A934F53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069-1B38-4A8A-8894-B2F25E26982C}" type="datetime1">
              <a:rPr lang="it-IT" smtClean="0"/>
              <a:t>07/05/2025</a:t>
            </a:fld>
            <a:endParaRPr lang="nl-NL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FC5DC1-98ED-0B4F-4CEE-C8190C415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A53093-7AA5-8ADE-B77D-A7880A63F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285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7DD5D-DBAE-AB03-81BB-C6841585B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0F981D-769E-D119-E135-22A80CCA62BB}"/>
              </a:ext>
            </a:extLst>
          </p:cNvPr>
          <p:cNvCxnSpPr/>
          <p:nvPr/>
        </p:nvCxnSpPr>
        <p:spPr>
          <a:xfrm>
            <a:off x="201718" y="927947"/>
            <a:ext cx="11787082" cy="0"/>
          </a:xfrm>
          <a:prstGeom prst="line">
            <a:avLst/>
          </a:prstGeom>
          <a:ln w="28575">
            <a:solidFill>
              <a:srgbClr val="368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D1546694-E42F-010B-E162-3F880B407EB7}"/>
              </a:ext>
            </a:extLst>
          </p:cNvPr>
          <p:cNvSpPr txBox="1">
            <a:spLocks/>
          </p:cNvSpPr>
          <p:nvPr/>
        </p:nvSpPr>
        <p:spPr>
          <a:xfrm>
            <a:off x="201719" y="12434"/>
            <a:ext cx="11787080" cy="102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b="1" dirty="0">
                <a:solidFill>
                  <a:srgbClr val="368C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this I need: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E5C5BB-802A-EA06-5280-4F281C96C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3</a:t>
            </a:fld>
            <a:endParaRPr lang="nl-NL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1A5B86A-EA92-CBE0-DA10-69A1D6A6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81412B-F892-5384-962D-521A1C4D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2ED3BFE3-D6AC-DEEF-F3EB-634115902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577" y="1176829"/>
            <a:ext cx="10515600" cy="5362083"/>
          </a:xfrm>
        </p:spPr>
        <p:txBody>
          <a:bodyPr>
            <a:normAutofit/>
          </a:bodyPr>
          <a:lstStyle/>
          <a:p>
            <a:r>
              <a:rPr lang="en-GB" sz="2400" dirty="0"/>
              <a:t>1) Management plans updated. I distributed the template. I provide a WBS for the OBS skeleton. I need your feedbacks. After the Symposium we will start to work with these structures and provide the documents.</a:t>
            </a:r>
          </a:p>
          <a:p>
            <a:r>
              <a:rPr lang="en-GB" sz="2400" dirty="0"/>
              <a:t>2) Dedicated Meetings: </a:t>
            </a:r>
          </a:p>
          <a:p>
            <a:pPr>
              <a:buFontTx/>
              <a:buChar char="-"/>
            </a:pPr>
            <a:r>
              <a:rPr lang="en-GB" sz="2400" dirty="0"/>
              <a:t>risk meeting in Rome discussing: plan, register content, strategy for extending the risks domains. I said that the main deliverable is a report and asked for a template. If not proposed I will do it.</a:t>
            </a:r>
          </a:p>
          <a:p>
            <a:pPr>
              <a:buFontTx/>
              <a:buChar char="-"/>
            </a:pPr>
            <a:r>
              <a:rPr lang="en-GB" sz="2400" dirty="0"/>
              <a:t>Nomenclature meeting to close. Need the nomenclature document, at least the one indicating the methodology</a:t>
            </a:r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8" name="Image 3">
            <a:extLst>
              <a:ext uri="{FF2B5EF4-FFF2-40B4-BE49-F238E27FC236}">
                <a16:creationId xmlns:a16="http://schemas.microsoft.com/office/drawing/2014/main" id="{8F31AFDE-786D-3421-6994-736DFC15A8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293" y="12434"/>
            <a:ext cx="932873" cy="86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54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4CC99-6F8E-FCA5-FFE0-026FFC414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C8D2E0D-4FA0-CB25-D128-859F3F42A99B}"/>
              </a:ext>
            </a:extLst>
          </p:cNvPr>
          <p:cNvCxnSpPr/>
          <p:nvPr/>
        </p:nvCxnSpPr>
        <p:spPr>
          <a:xfrm>
            <a:off x="201718" y="927947"/>
            <a:ext cx="11787082" cy="0"/>
          </a:xfrm>
          <a:prstGeom prst="line">
            <a:avLst/>
          </a:prstGeom>
          <a:ln w="28575">
            <a:solidFill>
              <a:srgbClr val="368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>
            <a:extLst>
              <a:ext uri="{FF2B5EF4-FFF2-40B4-BE49-F238E27FC236}">
                <a16:creationId xmlns:a16="http://schemas.microsoft.com/office/drawing/2014/main" id="{70E7D911-C6DE-EADF-654E-AB7F0B2B284A}"/>
              </a:ext>
            </a:extLst>
          </p:cNvPr>
          <p:cNvSpPr txBox="1">
            <a:spLocks/>
          </p:cNvSpPr>
          <p:nvPr/>
        </p:nvSpPr>
        <p:spPr>
          <a:xfrm>
            <a:off x="274786" y="12434"/>
            <a:ext cx="11787080" cy="102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b="1" dirty="0">
                <a:solidFill>
                  <a:srgbClr val="368C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 contract is signed: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5647DA-FAAB-BCD6-5CC9-ED41B4638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4</a:t>
            </a:fld>
            <a:endParaRPr lang="nl-NL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FD03EF4-1612-FE09-732E-0224F20A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09CDBA-80FC-A6E2-EF68-91185142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E2139F42-76BB-6501-DBEA-FE39CD9C8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323" y="1091103"/>
            <a:ext cx="10515600" cy="2823210"/>
          </a:xfrm>
        </p:spPr>
        <p:txBody>
          <a:bodyPr>
            <a:normAutofit/>
          </a:bodyPr>
          <a:lstStyle/>
          <a:p>
            <a:r>
              <a:rPr lang="en-GB" sz="2400" dirty="0"/>
              <a:t>Impact for us:</a:t>
            </a:r>
          </a:p>
          <a:p>
            <a:r>
              <a:rPr lang="en-GB" sz="2400" dirty="0"/>
              <a:t>Structure the configuration collaboration with them</a:t>
            </a:r>
          </a:p>
          <a:p>
            <a:r>
              <a:rPr lang="en-GB" sz="2400" dirty="0"/>
              <a:t>EDMS:</a:t>
            </a:r>
          </a:p>
          <a:p>
            <a:pPr marL="0" indent="0">
              <a:buNone/>
            </a:pPr>
            <a:r>
              <a:rPr lang="en-GB" sz="2400" dirty="0"/>
              <a:t>We will start to work on EDMS. Instructions and guidelines will be provided. In the meanwhile, please get self trained: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en-GB" sz="2400" dirty="0">
              <a:latin typeface="Avenir Book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8" name="Image 3">
            <a:extLst>
              <a:ext uri="{FF2B5EF4-FFF2-40B4-BE49-F238E27FC236}">
                <a16:creationId xmlns:a16="http://schemas.microsoft.com/office/drawing/2014/main" id="{F9198E0F-2146-9913-F085-92B0310FA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293" y="12434"/>
            <a:ext cx="932873" cy="862908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EFF08CAC-33B0-002F-21AE-AFC985960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137" y="3601624"/>
            <a:ext cx="396935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training material at: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https://edms.cern.ch/project/CERN-0000180042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local administrators training material at: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https://edms.cern.ch/project/CERN-0000011138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FAQs: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https://edms-service.web.cern.ch/faq/EDMS/pages/faqs.html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tutorials:</a:t>
            </a:r>
            <a:endParaRPr lang="en-US" altLang="it-IT" sz="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11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https://edms-service.web.cern.ch/faq/EDMS/pages/tutorials.html</a:t>
            </a:r>
            <a:endParaRPr lang="en-US" altLang="it-IT" sz="600" dirty="0"/>
          </a:p>
        </p:txBody>
      </p:sp>
    </p:spTree>
    <p:extLst>
      <p:ext uri="{BB962C8B-B14F-4D97-AF65-F5344CB8AC3E}">
        <p14:creationId xmlns:p14="http://schemas.microsoft.com/office/powerpoint/2010/main" val="220494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6CA6FD-E0A6-3E28-93CC-34B510D65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85" y="897589"/>
            <a:ext cx="105156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GB" dirty="0"/>
          </a:p>
          <a:p>
            <a:endParaRPr lang="en-GB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AF1289-3BAF-C9F2-5BB4-EF75E3BA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069-1B38-4A8A-8894-B2F25E26982C}" type="datetime1">
              <a:rPr lang="it-IT" smtClean="0"/>
              <a:t>07/05/2025</a:t>
            </a:fld>
            <a:endParaRPr lang="nl-NL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9222C-A537-37AB-E615-1C102FD3B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Alessandro Variola. ETO MT meeting 22/01/25</a:t>
            </a:r>
            <a:endParaRPr lang="nl-NL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9FC7DB-2FE3-8578-778F-7498AEC5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6396-072A-4105-8696-C0A68A14824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33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hite - Fondo nero">
  <a:themeElements>
    <a:clrScheme name="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 - Fondo nero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3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  <a:sym typeface="Helvetica Neue" panose="02000503000000020004" pitchFamily="2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e77645-8a26-40d7-a1de-60fe6f08c11a">
      <Terms xmlns="http://schemas.microsoft.com/office/infopath/2007/PartnerControls"/>
    </lcf76f155ced4ddcb4097134ff3c332f>
    <TaxCatchAll xmlns="a72f28c1-8133-4d52-86a5-188dcfe1b6b3" xsi:nil="true"/>
    <SharedWithUsers xmlns="a72f28c1-8133-4d52-86a5-188dcfe1b6b3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706CC2675E914B833A131E2DCF5F7E" ma:contentTypeVersion="15" ma:contentTypeDescription="Create a new document." ma:contentTypeScope="" ma:versionID="be3b2da74b0b79e1337aba9f88c32f8f">
  <xsd:schema xmlns:xsd="http://www.w3.org/2001/XMLSchema" xmlns:xs="http://www.w3.org/2001/XMLSchema" xmlns:p="http://schemas.microsoft.com/office/2006/metadata/properties" xmlns:ns2="a72f28c1-8133-4d52-86a5-188dcfe1b6b3" xmlns:ns3="ace77645-8a26-40d7-a1de-60fe6f08c11a" targetNamespace="http://schemas.microsoft.com/office/2006/metadata/properties" ma:root="true" ma:fieldsID="b6f0df728e435f50aa5c7f2bfa323c38" ns2:_="" ns3:_="">
    <xsd:import namespace="a72f28c1-8133-4d52-86a5-188dcfe1b6b3"/>
    <xsd:import namespace="ace77645-8a26-40d7-a1de-60fe6f08c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f28c1-8133-4d52-86a5-188dcfe1b6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8d93646-edca-450c-9489-ad271fb76053}" ma:internalName="TaxCatchAll" ma:showField="CatchAllData" ma:web="a72f28c1-8133-4d52-86a5-188dcfe1b6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77645-8a26-40d7-a1de-60fe6f08c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655b07b-e106-434b-8e42-295331486e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7838C5-2A16-4FA8-9F3E-4ACDC5050D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41E770-2496-4D7E-ABA9-CB7FB3F2C4F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49ba3cb8-cc0f-4e2b-a2c3-49ceef2415f5"/>
    <ds:schemaRef ds:uri="4687aa80-790d-490d-bf5c-1a23927abbc5"/>
    <ds:schemaRef ds:uri="ace77645-8a26-40d7-a1de-60fe6f08c11a"/>
    <ds:schemaRef ds:uri="a72f28c1-8133-4d52-86a5-188dcfe1b6b3"/>
  </ds:schemaRefs>
</ds:datastoreItem>
</file>

<file path=customXml/itemProps3.xml><?xml version="1.0" encoding="utf-8"?>
<ds:datastoreItem xmlns:ds="http://schemas.openxmlformats.org/officeDocument/2006/customXml" ds:itemID="{E557585A-EE20-48E9-A8B8-6AAC70002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2f28c1-8133-4d52-86a5-188dcfe1b6b3"/>
    <ds:schemaRef ds:uri="ace77645-8a26-40d7-a1de-60fe6f08c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701</Words>
  <Application>Microsoft Office PowerPoint</Application>
  <PresentationFormat>Widescreen</PresentationFormat>
  <Paragraphs>103</Paragraphs>
  <Slides>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16" baseType="lpstr">
      <vt:lpstr>Arial</vt:lpstr>
      <vt:lpstr>Avenir Book</vt:lpstr>
      <vt:lpstr>Calibri</vt:lpstr>
      <vt:lpstr>Calibri Light</vt:lpstr>
      <vt:lpstr>Helvetica Neue</vt:lpstr>
      <vt:lpstr>Helvetica Neue Light</vt:lpstr>
      <vt:lpstr>Helvetica Neue Medium</vt:lpstr>
      <vt:lpstr>Schibsted Grotesk Regular Regul</vt:lpstr>
      <vt:lpstr>Office Theme</vt:lpstr>
      <vt:lpstr>White</vt:lpstr>
      <vt:lpstr>White - Fondo nero</vt:lpstr>
      <vt:lpstr>Presentazione standard di PowerPoint</vt:lpstr>
      <vt:lpstr>ET-PP document validated (the PO structure) https://edms.cern.ch/document/3161421/4. The Operative PO is submitted (same link). For this we set up a preliminary internal delivery plan (see next slide). This is not graved on stone…but should indicate the way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Romano Meijer</dc:creator>
  <cp:lastModifiedBy>alessandro variola</cp:lastModifiedBy>
  <cp:revision>1036</cp:revision>
  <dcterms:created xsi:type="dcterms:W3CDTF">2023-12-15T11:50:01Z</dcterms:created>
  <dcterms:modified xsi:type="dcterms:W3CDTF">2025-05-07T09:05:51Z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0x0101005D706CC2675E914B833A131E2DCF5F7E</vt:lpwstr>
  </property>
  <property fmtid="{D5CDD505-2E9C-101B-9397-08002B2CF9AE}" pid="3" name="MediaServiceImageTags">
    <vt:lpwstr/>
  </property>
  <property fmtid="{D5CDD505-2E9C-101B-9397-08002B2CF9AE}" pid="4" name="Order">
    <vt:r8>55400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