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2" r:id="rId5"/>
    <p:sldId id="259" r:id="rId6"/>
    <p:sldId id="263" r:id="rId7"/>
    <p:sldId id="273" r:id="rId8"/>
    <p:sldId id="265" r:id="rId9"/>
    <p:sldId id="266" r:id="rId10"/>
    <p:sldId id="267" r:id="rId11"/>
    <p:sldId id="268" r:id="rId12"/>
    <p:sldId id="274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710"/>
    <a:srgbClr val="FF3399"/>
    <a:srgbClr val="FEC2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60899999999999"/>
          <c:y val="5.0113999999999999E-2"/>
          <c:w val="0.89039100000000004"/>
          <c:h val="0.870592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1h</c:v>
                </c:pt>
                <c:pt idx="1">
                  <c:v>24h</c:v>
                </c:pt>
                <c:pt idx="2">
                  <c:v>72h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12.7</c:v>
                </c:pt>
                <c:pt idx="1">
                  <c:v>14.3</c:v>
                </c:pt>
                <c:pt idx="2">
                  <c:v>16.309999999999999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43-427E-8E61-442D7B7ED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6"/>
        <c:overlap val="-22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it-IT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5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it-IT" sz="1000" b="0" i="0" u="none" strike="noStrike">
                    <a:solidFill>
                      <a:srgbClr val="595959"/>
                    </a:solidFill>
                    <a:latin typeface="Calibri"/>
                  </a:rPr>
                  <a:t>% up-take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it-IT"/>
          </a:p>
        </c:txPr>
        <c:crossAx val="2094734552"/>
        <c:crosses val="autoZero"/>
        <c:crossBetween val="between"/>
        <c:majorUnit val="9.5"/>
        <c:minorUnit val="4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 w="12700" cap="flat">
      <a:solidFill>
        <a:srgbClr val="D9D9D9"/>
      </a:solidFill>
      <a:prstDash val="solid"/>
      <a:round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08000000000001"/>
          <c:y val="4.97521E-2"/>
          <c:w val="0.89092000000000005"/>
          <c:h val="0.871437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% up-take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0.406694</c:v>
                </c:pt>
              </c:numLit>
            </c:plus>
            <c:minus>
              <c:numLit>
                <c:formatCode>General</c:formatCode>
                <c:ptCount val="1"/>
                <c:pt idx="0">
                  <c:v>0.406694</c:v>
                </c:pt>
              </c:numLit>
            </c:minus>
            <c:spPr>
              <a:noFill/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c:spPr>
          </c:errBars>
          <c:cat>
            <c:strRef>
              <c:f>Sheet1!$B$1:$P$1</c:f>
              <c:strCache>
                <c:ptCount val="15"/>
                <c:pt idx="0">
                  <c:v>Plate 0 Gy</c:v>
                </c:pt>
                <c:pt idx="3">
                  <c:v>Plate 1 Gy</c:v>
                </c:pt>
                <c:pt idx="6">
                  <c:v>Plate 2 Gy</c:v>
                </c:pt>
                <c:pt idx="9">
                  <c:v>Plate 4 Gy</c:v>
                </c:pt>
                <c:pt idx="12">
                  <c:v>Plate 8 Gy</c:v>
                </c:pt>
              </c:strCache>
            </c:strRef>
          </c:cat>
          <c:val>
            <c:numRef>
              <c:f>Sheet1!$B$2:$P$2</c:f>
              <c:numCache>
                <c:formatCode>General</c:formatCode>
                <c:ptCount val="13"/>
                <c:pt idx="0">
                  <c:v>0</c:v>
                </c:pt>
                <c:pt idx="3">
                  <c:v>12.614636000000001</c:v>
                </c:pt>
                <c:pt idx="6">
                  <c:v>6.2231069999999997</c:v>
                </c:pt>
                <c:pt idx="9">
                  <c:v>5.3218930000000002</c:v>
                </c:pt>
                <c:pt idx="12">
                  <c:v>10.274338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E7-4303-9FDE-EB7F38118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2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it-IT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50"/>
          <c:min val="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it-IT" sz="1000" b="0" i="0" u="none" strike="noStrike" dirty="0">
                    <a:solidFill>
                      <a:srgbClr val="595959"/>
                    </a:solidFill>
                    <a:latin typeface="Calibri"/>
                  </a:rPr>
                  <a:t>% up-take</a:t>
                </a:r>
              </a:p>
            </c:rich>
          </c:tx>
          <c:layout>
            <c:manualLayout>
              <c:xMode val="edge"/>
              <c:yMode val="edge"/>
              <c:x val="4.2235309871932789E-2"/>
              <c:y val="0.33481219952100993"/>
            </c:manualLayout>
          </c:layout>
          <c:overlay val="1"/>
        </c:title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it-IT"/>
          </a:p>
        </c:txPr>
        <c:crossAx val="2094734552"/>
        <c:crosses val="autoZero"/>
        <c:crossBetween val="between"/>
        <c:majorUnit val="12.5"/>
        <c:minorUnit val="6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 w="12700" cap="flat">
      <a:solidFill>
        <a:srgbClr val="D9D9D9"/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3BDFD-0BFC-4A84-A206-4624CF79F2EC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DC1AC-CDD1-4909-903D-CB5B39A631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96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98CDB-CAD2-4B74-A6DB-BA71AEDE2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97DB7B9-7C35-4700-B510-1013F34A9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6E8329-5B5E-4707-8B38-2CF1353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DA6E4F-7DDB-4CA8-98DB-4CC1C5C80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228565-723E-42F8-8B7F-1895200C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229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BD42E2-3262-4CD4-9A4D-C1B79B16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A8B653-0C14-4140-A6CE-4B0FE3453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C59FBE-94A2-4AA4-81F6-6C986FC2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E35D73-B6F1-4BE2-9FF6-8D82E451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0F7D19-7CFA-4615-BC69-B5F7CA1F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94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823ADF1-B1A9-4313-81DA-E1B56EAFD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0D49ED-5BB3-41C7-9BD2-ECAE90AF8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50E227-396E-4DB4-9E16-6272055B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213211-A836-47F6-B0C2-715647C1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A4B9F6-6B63-41ED-AD3B-AF2B3AAC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8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BC4B5A-AAE5-48DD-BFF2-5884A115B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F2558F-0F7B-446F-81F7-2DE0B8BDA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625715-9011-400E-8DCC-90AAD29D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0A661A-97DF-4DED-83B6-95EFE8A8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69498B-A22C-4C7D-9AF5-014F67A52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49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513E4E-D1D0-4CE7-9F1C-76C799CA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0EE16A-9329-49CF-90E1-94763A78E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D1860F-7F43-4D4C-8A4E-13D69D73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46D02D-2C9C-4777-A18C-BF877DDE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1564B0-7C18-4E6A-80D1-72EC2EBE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14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9AC752-21A3-4534-A955-F723A33A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EFAF01-FAA3-40FB-89C5-22F12B40D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FE33AA-05C7-439A-9777-C79B57250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F7BF5F-3C21-4940-ADF2-367C3132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97A614-0E1E-462B-9A9D-0E921B72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CDEB5C-2DA2-4F8D-B1C3-E6933D9A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20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6C6935-957B-4729-A94C-786617C9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9FC596-4FC5-4608-9117-7DD329849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3BCF72-1B96-465F-8CB6-519A152F1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710E19F-768E-47DC-9DFD-62E5B7E76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CEEF4C5-5B2B-4A18-BAD6-BA01D9CC1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21D3449-7B8E-4E34-9E2F-6EDC1241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0E778D1-A684-48E2-B9CA-A9E4C3C4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C1BF909-9104-441F-B02E-DE65348BB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70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36FCF-0BB2-4200-AE6A-45E79A69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1DE941-D9AA-4BF8-9917-A1C6AB59A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064A02-FF75-4F2C-BBF4-003F06BD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88B341-1F51-4D59-9BC2-70BED28F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9EF76F5-4EBB-49DD-B5AE-59CCA882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BF75187-6596-4669-90DA-250CCED8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1F28ED-5A32-4198-87E7-75913AE3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33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44466A-040E-488C-A1AF-2900A4FB1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25749A-A3AC-43E3-A9FD-801E9AF83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CC748C-0393-41B4-8788-F49AE00C3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E167C1-6500-4096-B49A-38201584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F6219F-6DBA-499C-A856-CB409328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7EA5F6-6FD1-4D6E-A7BE-58FCF2F1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9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675D93-AB72-42DE-8C7C-3BCAD2D8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2F906D-C8F1-4DF5-A64F-2C0E14B5A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716DF91-9692-44EC-A4B3-470C8B166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9F7999-1B72-49F5-9D9D-DF0790E7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F956E7-E53D-48C2-97EC-D6FBCBD7F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57847D-C476-4599-891E-5E4EC8EC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14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06BD5F-B2AE-4A1B-97D9-0CFA4B4C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937E7A-0455-402F-BB5B-C8896D294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4FDE69-D0E0-40BD-BB87-3ED29EC38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C46F6-392E-486A-82B3-97E3AD529A2A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20BC48-1803-46C3-BDC5-6792C692C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A402FB-D1D4-4603-803F-4CDC7227A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BA5F1-44D3-4486-A5DC-9A06F31DD0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30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51F69-9053-492A-9A01-63473550B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2561"/>
            <a:ext cx="9144000" cy="98476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467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ISOLPHARM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2EC730-3ABA-48B0-BAE7-F3A49B5CD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49220"/>
            <a:ext cx="9144000" cy="1655762"/>
          </a:xfrm>
        </p:spPr>
        <p:txBody>
          <a:bodyPr>
            <a:normAutofit/>
          </a:bodyPr>
          <a:lstStyle/>
          <a:p>
            <a:r>
              <a:rPr lang="en-GB" sz="4000" i="1" dirty="0"/>
              <a:t>In vitro</a:t>
            </a:r>
          </a:p>
          <a:p>
            <a:r>
              <a:rPr lang="en-GB" sz="3200" dirty="0"/>
              <a:t>Breast cancer cells experiments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0F81C1-7A07-13B9-954B-D8F2CEDCB4AD}"/>
              </a:ext>
            </a:extLst>
          </p:cNvPr>
          <p:cNvSpPr/>
          <p:nvPr/>
        </p:nvSpPr>
        <p:spPr>
          <a:xfrm>
            <a:off x="2827176" y="1775613"/>
            <a:ext cx="6537648" cy="282717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FFB8622-1789-E386-3F1C-6FEA614E92D5}"/>
              </a:ext>
            </a:extLst>
          </p:cNvPr>
          <p:cNvSpPr/>
          <p:nvPr/>
        </p:nvSpPr>
        <p:spPr>
          <a:xfrm>
            <a:off x="161731" y="165066"/>
            <a:ext cx="7106816" cy="66370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3CC7B56-18A1-8C9B-5B87-151F23B064A3}"/>
              </a:ext>
            </a:extLst>
          </p:cNvPr>
          <p:cNvSpPr/>
          <p:nvPr/>
        </p:nvSpPr>
        <p:spPr>
          <a:xfrm>
            <a:off x="817984" y="610392"/>
            <a:ext cx="7106816" cy="663705"/>
          </a:xfrm>
          <a:prstGeom prst="round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F19B605F-C296-9F88-AB72-AC656AAEB974}"/>
              </a:ext>
            </a:extLst>
          </p:cNvPr>
          <p:cNvSpPr/>
          <p:nvPr/>
        </p:nvSpPr>
        <p:spPr>
          <a:xfrm>
            <a:off x="4228906" y="5470429"/>
            <a:ext cx="7106816" cy="66370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F688B63-8C2F-C5BD-7A45-14AD7069EED1}"/>
              </a:ext>
            </a:extLst>
          </p:cNvPr>
          <p:cNvSpPr/>
          <p:nvPr/>
        </p:nvSpPr>
        <p:spPr>
          <a:xfrm>
            <a:off x="4885159" y="5915755"/>
            <a:ext cx="7106816" cy="663705"/>
          </a:xfrm>
          <a:prstGeom prst="round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3A7BA2-CA98-BB35-A33F-C87E58FB2A5B}"/>
              </a:ext>
            </a:extLst>
          </p:cNvPr>
          <p:cNvSpPr txBox="1"/>
          <p:nvPr/>
        </p:nvSpPr>
        <p:spPr>
          <a:xfrm>
            <a:off x="448762" y="5271571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Presenter</a:t>
            </a:r>
            <a:r>
              <a:rPr lang="en-GB" sz="2400" dirty="0"/>
              <a:t>:</a:t>
            </a:r>
          </a:p>
          <a:p>
            <a:r>
              <a:rPr lang="en-GB" sz="2400" i="1" dirty="0" err="1"/>
              <a:t>Dr.</a:t>
            </a:r>
            <a:r>
              <a:rPr lang="en-GB" sz="2400" i="1" dirty="0"/>
              <a:t> Cristiana Alberghina</a:t>
            </a:r>
          </a:p>
          <a:p>
            <a:r>
              <a:rPr lang="en-GB" sz="2400" i="1" dirty="0"/>
              <a:t>cristianaalberghina@cnr.it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1D08505-64DC-80ED-3EE4-2BAB47F055A3}"/>
              </a:ext>
            </a:extLst>
          </p:cNvPr>
          <p:cNvSpPr txBox="1"/>
          <p:nvPr/>
        </p:nvSpPr>
        <p:spPr>
          <a:xfrm>
            <a:off x="4647810" y="4664686"/>
            <a:ext cx="3299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rgbClr val="F46710"/>
                </a:solidFill>
              </a:rPr>
              <a:t>Meeting 18/06/2025</a:t>
            </a:r>
          </a:p>
        </p:txBody>
      </p:sp>
      <p:pic>
        <p:nvPicPr>
          <p:cNvPr id="1026" name="Picture 2" descr="Isolpharm – SPES Exotic Beam for medicine">
            <a:extLst>
              <a:ext uri="{FF2B5EF4-FFF2-40B4-BE49-F238E27FC236}">
                <a16:creationId xmlns:a16="http://schemas.microsoft.com/office/drawing/2014/main" id="{3C3C3094-AD11-870F-C599-8F2946D9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685" y="195305"/>
            <a:ext cx="2844865" cy="74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tituto di Bioimmagini e Sistemi Biologici Complessi (IBSBC ...">
            <a:extLst>
              <a:ext uri="{FF2B5EF4-FFF2-40B4-BE49-F238E27FC236}">
                <a16:creationId xmlns:a16="http://schemas.microsoft.com/office/drawing/2014/main" id="{FBFEC348-4C2B-4C7D-9844-ACEF15D78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2" y="3926341"/>
            <a:ext cx="1478395" cy="12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35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87CCEF-7AD7-1133-37DD-6C2BD813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4" y="10109"/>
            <a:ext cx="9531960" cy="988570"/>
          </a:xfrm>
        </p:spPr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In-take </a:t>
            </a:r>
            <a:r>
              <a:rPr lang="en-GB" dirty="0" err="1">
                <a:solidFill>
                  <a:srgbClr val="00B050"/>
                </a:solidFill>
              </a:rPr>
              <a:t>cellulare</a:t>
            </a:r>
            <a:r>
              <a:rPr lang="en-GB" dirty="0">
                <a:solidFill>
                  <a:srgbClr val="00B050"/>
                </a:solidFill>
              </a:rPr>
              <a:t> 50kBq -  Gamma-counter</a:t>
            </a:r>
            <a:endParaRPr lang="en-GB" dirty="0"/>
          </a:p>
        </p:txBody>
      </p:sp>
      <p:pic>
        <p:nvPicPr>
          <p:cNvPr id="4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BD2D85A4-722E-0CD9-D0D8-07B87ADD1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507667" y="1658998"/>
            <a:ext cx="2557354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670F110-16A8-93E3-CD8B-BF14BAAF05CE}"/>
              </a:ext>
            </a:extLst>
          </p:cNvPr>
          <p:cNvSpPr/>
          <p:nvPr/>
        </p:nvSpPr>
        <p:spPr>
          <a:xfrm>
            <a:off x="1508062" y="3391466"/>
            <a:ext cx="601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1 hr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18870C9-DD3A-B1CF-C62E-250D3C595A6B}"/>
              </a:ext>
            </a:extLst>
          </p:cNvPr>
          <p:cNvSpPr/>
          <p:nvPr/>
        </p:nvSpPr>
        <p:spPr>
          <a:xfrm>
            <a:off x="5707347" y="3391466"/>
            <a:ext cx="83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24 hrs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82740F3-BA03-3A40-D1F7-F89F115195CD}"/>
              </a:ext>
            </a:extLst>
          </p:cNvPr>
          <p:cNvSpPr/>
          <p:nvPr/>
        </p:nvSpPr>
        <p:spPr>
          <a:xfrm>
            <a:off x="10025968" y="3391466"/>
            <a:ext cx="83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72 hrs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63080FA-9B64-83BC-A4AD-2D9D3617760C}"/>
              </a:ext>
            </a:extLst>
          </p:cNvPr>
          <p:cNvSpPr/>
          <p:nvPr/>
        </p:nvSpPr>
        <p:spPr>
          <a:xfrm>
            <a:off x="507667" y="1249560"/>
            <a:ext cx="60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4C53166-E59D-0D3B-38FA-D294594AB357}"/>
              </a:ext>
            </a:extLst>
          </p:cNvPr>
          <p:cNvSpPr/>
          <p:nvPr/>
        </p:nvSpPr>
        <p:spPr>
          <a:xfrm>
            <a:off x="4760872" y="1249560"/>
            <a:ext cx="60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b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E92C922-B05C-62AF-12A8-6EA703B6637F}"/>
              </a:ext>
            </a:extLst>
          </p:cNvPr>
          <p:cNvSpPr/>
          <p:nvPr/>
        </p:nvSpPr>
        <p:spPr>
          <a:xfrm>
            <a:off x="9014077" y="1249560"/>
            <a:ext cx="60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7077901-16C7-B3CB-E4C7-1A2533E66528}"/>
              </a:ext>
            </a:extLst>
          </p:cNvPr>
          <p:cNvSpPr txBox="1"/>
          <p:nvPr/>
        </p:nvSpPr>
        <p:spPr>
          <a:xfrm>
            <a:off x="671112" y="2012606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200k</a:t>
            </a:r>
            <a:endParaRPr lang="en-GB" sz="2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9621750-0D0C-083C-6F34-E91DE82116F6}"/>
              </a:ext>
            </a:extLst>
          </p:cNvPr>
          <p:cNvSpPr txBox="1"/>
          <p:nvPr/>
        </p:nvSpPr>
        <p:spPr>
          <a:xfrm>
            <a:off x="1508062" y="2012607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200k</a:t>
            </a:r>
            <a:endParaRPr lang="en-GB" sz="20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0C0F45-B855-6FFA-A65F-FF3DC32B78F7}"/>
              </a:ext>
            </a:extLst>
          </p:cNvPr>
          <p:cNvSpPr txBox="1"/>
          <p:nvPr/>
        </p:nvSpPr>
        <p:spPr>
          <a:xfrm>
            <a:off x="2363414" y="2012606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200k</a:t>
            </a:r>
            <a:endParaRPr lang="en-GB" sz="2000" dirty="0"/>
          </a:p>
        </p:txBody>
      </p:sp>
      <p:pic>
        <p:nvPicPr>
          <p:cNvPr id="14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AAF88677-C03D-3521-4280-589E6F27D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4744988" y="1658995"/>
            <a:ext cx="2557354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7D66B24-46A8-9775-5101-A08EC148E899}"/>
              </a:ext>
            </a:extLst>
          </p:cNvPr>
          <p:cNvSpPr txBox="1"/>
          <p:nvPr/>
        </p:nvSpPr>
        <p:spPr>
          <a:xfrm>
            <a:off x="4954896" y="2012603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100k</a:t>
            </a:r>
            <a:endParaRPr lang="en-GB" sz="2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EF82304-D09F-D577-E0A4-DB94D34859B4}"/>
              </a:ext>
            </a:extLst>
          </p:cNvPr>
          <p:cNvSpPr txBox="1"/>
          <p:nvPr/>
        </p:nvSpPr>
        <p:spPr>
          <a:xfrm>
            <a:off x="5791846" y="2012604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100k</a:t>
            </a:r>
            <a:endParaRPr lang="en-GB" sz="2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C0FFF9-5AF6-C818-0D95-8773DBCED111}"/>
              </a:ext>
            </a:extLst>
          </p:cNvPr>
          <p:cNvSpPr txBox="1"/>
          <p:nvPr/>
        </p:nvSpPr>
        <p:spPr>
          <a:xfrm>
            <a:off x="6600735" y="2012603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100k</a:t>
            </a:r>
            <a:endParaRPr lang="en-GB" sz="2000" dirty="0"/>
          </a:p>
        </p:txBody>
      </p:sp>
      <p:pic>
        <p:nvPicPr>
          <p:cNvPr id="18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565808EB-C268-0196-D2F9-136E6ADC7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9071034" y="1658995"/>
            <a:ext cx="2557354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1457B5E-A2B9-9E71-EFB5-EB238B8577C4}"/>
              </a:ext>
            </a:extLst>
          </p:cNvPr>
          <p:cNvSpPr txBox="1"/>
          <p:nvPr/>
        </p:nvSpPr>
        <p:spPr>
          <a:xfrm>
            <a:off x="9280941" y="1976743"/>
            <a:ext cx="1082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ym typeface="Wingdings" panose="05000000000000000000" pitchFamily="2" charset="2"/>
              </a:rPr>
              <a:t>50k</a:t>
            </a:r>
            <a:endParaRPr lang="en-GB" sz="24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9D16807-66B3-D8A7-2445-84785EED76D2}"/>
              </a:ext>
            </a:extLst>
          </p:cNvPr>
          <p:cNvSpPr txBox="1"/>
          <p:nvPr/>
        </p:nvSpPr>
        <p:spPr>
          <a:xfrm>
            <a:off x="10117892" y="1976744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ym typeface="Wingdings" panose="05000000000000000000" pitchFamily="2" charset="2"/>
              </a:rPr>
              <a:t>50k</a:t>
            </a:r>
            <a:endParaRPr lang="en-GB" sz="24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7548F3B-FDA6-E3B7-7282-5A0A26CE4536}"/>
              </a:ext>
            </a:extLst>
          </p:cNvPr>
          <p:cNvSpPr txBox="1"/>
          <p:nvPr/>
        </p:nvSpPr>
        <p:spPr>
          <a:xfrm>
            <a:off x="10926781" y="197674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ym typeface="Wingdings" panose="05000000000000000000" pitchFamily="2" charset="2"/>
              </a:rPr>
              <a:t>50k</a:t>
            </a:r>
            <a:endParaRPr lang="en-GB" sz="24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2F8A5A3-CB28-9D5B-4BC2-DEF8EABA3C7D}"/>
              </a:ext>
            </a:extLst>
          </p:cNvPr>
          <p:cNvSpPr txBox="1"/>
          <p:nvPr/>
        </p:nvSpPr>
        <p:spPr>
          <a:xfrm>
            <a:off x="522216" y="782759"/>
            <a:ext cx="5395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50KBq 111Ag activity/well - 50k of cells/well </a:t>
            </a:r>
            <a:endParaRPr lang="en-GB" sz="2000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pic>
        <p:nvPicPr>
          <p:cNvPr id="23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6ED9BC3F-A4DF-2399-0F62-C5CEF5D64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522215" y="4490270"/>
            <a:ext cx="2557354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DFE1B59C-CAF9-A99B-35D3-EE2A61DC45F5}"/>
              </a:ext>
            </a:extLst>
          </p:cNvPr>
          <p:cNvSpPr/>
          <p:nvPr/>
        </p:nvSpPr>
        <p:spPr>
          <a:xfrm>
            <a:off x="1522610" y="6269393"/>
            <a:ext cx="601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1 hr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DCD41C1-116B-618E-1EF6-C6E2870D7EC5}"/>
              </a:ext>
            </a:extLst>
          </p:cNvPr>
          <p:cNvSpPr/>
          <p:nvPr/>
        </p:nvSpPr>
        <p:spPr>
          <a:xfrm>
            <a:off x="5721895" y="6269393"/>
            <a:ext cx="83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24 hrs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D2E4F69-1CA5-BE50-1B00-2CF2094BFC76}"/>
              </a:ext>
            </a:extLst>
          </p:cNvPr>
          <p:cNvSpPr/>
          <p:nvPr/>
        </p:nvSpPr>
        <p:spPr>
          <a:xfrm>
            <a:off x="10040516" y="6269393"/>
            <a:ext cx="83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72 hrs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1A9CE42C-427A-2DBC-FA45-F049C0D1A1EA}"/>
              </a:ext>
            </a:extLst>
          </p:cNvPr>
          <p:cNvSpPr/>
          <p:nvPr/>
        </p:nvSpPr>
        <p:spPr>
          <a:xfrm>
            <a:off x="522215" y="4080832"/>
            <a:ext cx="60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a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12BAE0C-959B-82E8-8B75-DD67C4AA0589}"/>
              </a:ext>
            </a:extLst>
          </p:cNvPr>
          <p:cNvSpPr/>
          <p:nvPr/>
        </p:nvSpPr>
        <p:spPr>
          <a:xfrm>
            <a:off x="4775420" y="4080832"/>
            <a:ext cx="60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b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C8DD0F2-D7EB-91DE-6189-548FE3F92C05}"/>
              </a:ext>
            </a:extLst>
          </p:cNvPr>
          <p:cNvSpPr/>
          <p:nvPr/>
        </p:nvSpPr>
        <p:spPr>
          <a:xfrm>
            <a:off x="9028625" y="4080832"/>
            <a:ext cx="60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c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C3ECB4A-8484-1EC9-7B71-FFE49FC49A65}"/>
              </a:ext>
            </a:extLst>
          </p:cNvPr>
          <p:cNvSpPr txBox="1"/>
          <p:nvPr/>
        </p:nvSpPr>
        <p:spPr>
          <a:xfrm>
            <a:off x="685660" y="4843878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200k</a:t>
            </a:r>
            <a:endParaRPr lang="en-GB" sz="20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47A1DA4-D1A7-05DA-A68B-2907E0C9ED7A}"/>
              </a:ext>
            </a:extLst>
          </p:cNvPr>
          <p:cNvSpPr txBox="1"/>
          <p:nvPr/>
        </p:nvSpPr>
        <p:spPr>
          <a:xfrm>
            <a:off x="1522610" y="4843879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200k</a:t>
            </a:r>
            <a:endParaRPr lang="en-GB" sz="20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AAF5467-0F93-5340-EAE2-1711C44F6D2D}"/>
              </a:ext>
            </a:extLst>
          </p:cNvPr>
          <p:cNvSpPr txBox="1"/>
          <p:nvPr/>
        </p:nvSpPr>
        <p:spPr>
          <a:xfrm>
            <a:off x="2377962" y="4843878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200k</a:t>
            </a:r>
            <a:endParaRPr lang="en-GB" sz="2000" dirty="0"/>
          </a:p>
        </p:txBody>
      </p:sp>
      <p:pic>
        <p:nvPicPr>
          <p:cNvPr id="33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5A41C031-1A4A-83FB-37ED-D09700B63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4759536" y="4490267"/>
            <a:ext cx="2557354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B0B480C-7F2C-D209-145A-F40CCB0107F7}"/>
              </a:ext>
            </a:extLst>
          </p:cNvPr>
          <p:cNvSpPr txBox="1"/>
          <p:nvPr/>
        </p:nvSpPr>
        <p:spPr>
          <a:xfrm>
            <a:off x="4969444" y="4843875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100k</a:t>
            </a:r>
            <a:endParaRPr lang="en-GB" sz="200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6AA4AF9-D190-EF0A-D6E5-8024C1E5F15E}"/>
              </a:ext>
            </a:extLst>
          </p:cNvPr>
          <p:cNvSpPr txBox="1"/>
          <p:nvPr/>
        </p:nvSpPr>
        <p:spPr>
          <a:xfrm>
            <a:off x="5806394" y="4843876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100k</a:t>
            </a:r>
            <a:endParaRPr lang="en-GB" sz="20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49D08B0-3025-52B4-495E-13EA7E3C6B2E}"/>
              </a:ext>
            </a:extLst>
          </p:cNvPr>
          <p:cNvSpPr txBox="1"/>
          <p:nvPr/>
        </p:nvSpPr>
        <p:spPr>
          <a:xfrm>
            <a:off x="6615283" y="4843875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ym typeface="Wingdings" panose="05000000000000000000" pitchFamily="2" charset="2"/>
              </a:rPr>
              <a:t>100k</a:t>
            </a:r>
            <a:endParaRPr lang="en-GB" sz="2000" dirty="0"/>
          </a:p>
        </p:txBody>
      </p:sp>
      <p:pic>
        <p:nvPicPr>
          <p:cNvPr id="37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0BB4CCDD-C1A3-C7A3-BE1C-715563C50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9085582" y="4490267"/>
            <a:ext cx="2557354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93119B9-AD93-B59B-96C9-331209114D5D}"/>
              </a:ext>
            </a:extLst>
          </p:cNvPr>
          <p:cNvSpPr txBox="1"/>
          <p:nvPr/>
        </p:nvSpPr>
        <p:spPr>
          <a:xfrm>
            <a:off x="9295489" y="4808015"/>
            <a:ext cx="1082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ym typeface="Wingdings" panose="05000000000000000000" pitchFamily="2" charset="2"/>
              </a:rPr>
              <a:t>50k</a:t>
            </a:r>
            <a:endParaRPr lang="en-GB" sz="2400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58FE1D6-885C-F990-CCF5-20F64E638A7E}"/>
              </a:ext>
            </a:extLst>
          </p:cNvPr>
          <p:cNvSpPr txBox="1"/>
          <p:nvPr/>
        </p:nvSpPr>
        <p:spPr>
          <a:xfrm>
            <a:off x="10132440" y="4808016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ym typeface="Wingdings" panose="05000000000000000000" pitchFamily="2" charset="2"/>
              </a:rPr>
              <a:t>50k</a:t>
            </a:r>
            <a:endParaRPr lang="en-GB" sz="240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680675E-D533-CCA7-3CFB-8EBB2B257EE9}"/>
              </a:ext>
            </a:extLst>
          </p:cNvPr>
          <p:cNvSpPr txBox="1"/>
          <p:nvPr/>
        </p:nvSpPr>
        <p:spPr>
          <a:xfrm>
            <a:off x="10941329" y="4808015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ym typeface="Wingdings" panose="05000000000000000000" pitchFamily="2" charset="2"/>
              </a:rPr>
              <a:t>50k</a:t>
            </a:r>
            <a:endParaRPr lang="en-GB" sz="2400" dirty="0"/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EF55E18C-87C9-0467-33C6-26BE1080927C}"/>
              </a:ext>
            </a:extLst>
          </p:cNvPr>
          <p:cNvSpPr/>
          <p:nvPr/>
        </p:nvSpPr>
        <p:spPr>
          <a:xfrm>
            <a:off x="121301" y="1287615"/>
            <a:ext cx="11939635" cy="2450747"/>
          </a:xfrm>
          <a:prstGeom prst="round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C5C4E2B-AFE6-DAD1-8930-8BCB995A47E5}"/>
              </a:ext>
            </a:extLst>
          </p:cNvPr>
          <p:cNvSpPr txBox="1"/>
          <p:nvPr/>
        </p:nvSpPr>
        <p:spPr>
          <a:xfrm>
            <a:off x="9002288" y="946390"/>
            <a:ext cx="2993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i="1" dirty="0">
                <a:solidFill>
                  <a:srgbClr val="FFC000"/>
                </a:solidFill>
                <a:sym typeface="Wingdings" panose="05000000000000000000" pitchFamily="2" charset="2"/>
              </a:rPr>
              <a:t>MDA-MB-231</a:t>
            </a: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08AFB670-7AA3-DF18-BC55-80DA2F18C4B4}"/>
              </a:ext>
            </a:extLst>
          </p:cNvPr>
          <p:cNvSpPr/>
          <p:nvPr/>
        </p:nvSpPr>
        <p:spPr>
          <a:xfrm>
            <a:off x="121301" y="4141181"/>
            <a:ext cx="11939635" cy="2528322"/>
          </a:xfrm>
          <a:prstGeom prst="round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326EFF1-AC50-55D1-31DC-6338BE356748}"/>
              </a:ext>
            </a:extLst>
          </p:cNvPr>
          <p:cNvSpPr txBox="1"/>
          <p:nvPr/>
        </p:nvSpPr>
        <p:spPr>
          <a:xfrm>
            <a:off x="9002288" y="3829409"/>
            <a:ext cx="2993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i="1" dirty="0">
                <a:solidFill>
                  <a:srgbClr val="92D050"/>
                </a:solidFill>
                <a:sym typeface="Wingdings" panose="05000000000000000000" pitchFamily="2" charset="2"/>
              </a:rPr>
              <a:t>MCF10</a:t>
            </a:r>
          </a:p>
        </p:txBody>
      </p:sp>
    </p:spTree>
    <p:extLst>
      <p:ext uri="{BB962C8B-B14F-4D97-AF65-F5344CB8AC3E}">
        <p14:creationId xmlns:p14="http://schemas.microsoft.com/office/powerpoint/2010/main" val="425542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A8A413-90AE-621F-B1D9-1C9F046C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07" y="162734"/>
            <a:ext cx="7460201" cy="574184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Foci H2aX</a:t>
            </a:r>
            <a:r>
              <a:rPr lang="en-GB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0070C0"/>
                </a:solidFill>
              </a:rPr>
              <a:t>1hrs-2 hrs e 24hrs</a:t>
            </a:r>
            <a:endParaRPr lang="en-GB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C21A0C8-B2FB-1979-D9A3-D0B30508294E}"/>
              </a:ext>
            </a:extLst>
          </p:cNvPr>
          <p:cNvSpPr/>
          <p:nvPr/>
        </p:nvSpPr>
        <p:spPr>
          <a:xfrm>
            <a:off x="350537" y="871012"/>
            <a:ext cx="2917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MDA-MB-231: 80k cells/well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E6AFCE1-EEAB-D6C0-9936-F3CFF0A931D9}"/>
              </a:ext>
            </a:extLst>
          </p:cNvPr>
          <p:cNvSpPr/>
          <p:nvPr/>
        </p:nvSpPr>
        <p:spPr>
          <a:xfrm>
            <a:off x="8109115" y="870910"/>
            <a:ext cx="227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</a:rPr>
              <a:t>MCF10: 80k cells/well</a:t>
            </a:r>
          </a:p>
        </p:txBody>
      </p:sp>
      <p:pic>
        <p:nvPicPr>
          <p:cNvPr id="6" name="Picture 2" descr="Find, Draw and Measure Wells in a Multi-Well Plate Picture | BIII">
            <a:extLst>
              <a:ext uri="{FF2B5EF4-FFF2-40B4-BE49-F238E27FC236}">
                <a16:creationId xmlns:a16="http://schemas.microsoft.com/office/drawing/2014/main" id="{0FFF40F6-F038-4379-C792-E016D1EEB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5" y="1325225"/>
            <a:ext cx="2201001" cy="14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nd, Draw and Measure Wells in a Multi-Well Plate Picture | BIII">
            <a:extLst>
              <a:ext uri="{FF2B5EF4-FFF2-40B4-BE49-F238E27FC236}">
                <a16:creationId xmlns:a16="http://schemas.microsoft.com/office/drawing/2014/main" id="{573BDA69-52D0-B2C3-9ED0-AE3C6453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51" y="1324319"/>
            <a:ext cx="2201001" cy="14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33BBADD-A9B9-0C6A-3248-F5091D5C85D4}"/>
              </a:ext>
            </a:extLst>
          </p:cNvPr>
          <p:cNvSpPr/>
          <p:nvPr/>
        </p:nvSpPr>
        <p:spPr>
          <a:xfrm>
            <a:off x="814282" y="1500179"/>
            <a:ext cx="998054" cy="97047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A682AC0-ADEC-A767-BB7C-78EC7E2C0443}"/>
              </a:ext>
            </a:extLst>
          </p:cNvPr>
          <p:cNvSpPr/>
          <p:nvPr/>
        </p:nvSpPr>
        <p:spPr>
          <a:xfrm>
            <a:off x="1809047" y="1500179"/>
            <a:ext cx="998054" cy="970474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41BA3BC-7A5F-B720-A51E-9C92371670BA}"/>
              </a:ext>
            </a:extLst>
          </p:cNvPr>
          <p:cNvSpPr/>
          <p:nvPr/>
        </p:nvSpPr>
        <p:spPr>
          <a:xfrm>
            <a:off x="8298401" y="1481517"/>
            <a:ext cx="998054" cy="97047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FDBA49F-D92A-D9F5-FAD5-D6E1D615CCA3}"/>
              </a:ext>
            </a:extLst>
          </p:cNvPr>
          <p:cNvSpPr/>
          <p:nvPr/>
        </p:nvSpPr>
        <p:spPr>
          <a:xfrm>
            <a:off x="9293166" y="1481517"/>
            <a:ext cx="998054" cy="970474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8478A55-D4A5-B57B-D45C-54B73B661D59}"/>
              </a:ext>
            </a:extLst>
          </p:cNvPr>
          <p:cNvSpPr/>
          <p:nvPr/>
        </p:nvSpPr>
        <p:spPr>
          <a:xfrm>
            <a:off x="1809046" y="2896319"/>
            <a:ext cx="994765" cy="430887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+ 50 </a:t>
            </a:r>
            <a:r>
              <a:rPr lang="en-GB" sz="1100" b="1" dirty="0" err="1">
                <a:solidFill>
                  <a:schemeClr val="tx1"/>
                </a:solidFill>
              </a:rPr>
              <a:t>KBq</a:t>
            </a:r>
            <a:endParaRPr lang="en-GB" sz="1100" b="1" dirty="0">
              <a:solidFill>
                <a:schemeClr val="tx1"/>
              </a:solidFill>
            </a:endParaRP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111Ag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77EF9B7-E065-62C3-2CDE-D0CF650536CD}"/>
              </a:ext>
            </a:extLst>
          </p:cNvPr>
          <p:cNvSpPr/>
          <p:nvPr/>
        </p:nvSpPr>
        <p:spPr>
          <a:xfrm>
            <a:off x="814282" y="2896320"/>
            <a:ext cx="994765" cy="43088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+ 10 </a:t>
            </a:r>
            <a:r>
              <a:rPr lang="en-GB" sz="1100" b="1" dirty="0" err="1">
                <a:solidFill>
                  <a:schemeClr val="tx1"/>
                </a:solidFill>
              </a:rPr>
              <a:t>uM</a:t>
            </a:r>
            <a:endParaRPr lang="en-GB" sz="1100" b="1" dirty="0">
              <a:solidFill>
                <a:schemeClr val="tx1"/>
              </a:solidFill>
            </a:endParaRP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CTRL-</a:t>
            </a:r>
            <a:r>
              <a:rPr lang="en-GB" sz="1100" b="1" dirty="0" err="1">
                <a:solidFill>
                  <a:schemeClr val="tx1"/>
                </a:solidFill>
              </a:rPr>
              <a:t>Veichle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FA774F1-2809-8782-8E39-8A39A2C6EAAF}"/>
              </a:ext>
            </a:extLst>
          </p:cNvPr>
          <p:cNvSpPr/>
          <p:nvPr/>
        </p:nvSpPr>
        <p:spPr>
          <a:xfrm>
            <a:off x="9293165" y="2863660"/>
            <a:ext cx="994765" cy="430887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+ 50 </a:t>
            </a:r>
            <a:r>
              <a:rPr lang="en-GB" sz="1100" b="1" dirty="0" err="1">
                <a:solidFill>
                  <a:schemeClr val="tx1"/>
                </a:solidFill>
              </a:rPr>
              <a:t>KBq</a:t>
            </a:r>
            <a:endParaRPr lang="en-GB" sz="1100" b="1" dirty="0">
              <a:solidFill>
                <a:schemeClr val="tx1"/>
              </a:solidFill>
            </a:endParaRP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111Ag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CB0DDF5-E051-6C8F-D61E-07FBD7DB03F0}"/>
              </a:ext>
            </a:extLst>
          </p:cNvPr>
          <p:cNvSpPr/>
          <p:nvPr/>
        </p:nvSpPr>
        <p:spPr>
          <a:xfrm>
            <a:off x="8298401" y="2863661"/>
            <a:ext cx="994765" cy="43088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+ 10 </a:t>
            </a:r>
            <a:r>
              <a:rPr lang="en-GB" sz="1100" b="1" dirty="0" err="1">
                <a:solidFill>
                  <a:schemeClr val="tx1"/>
                </a:solidFill>
              </a:rPr>
              <a:t>uM</a:t>
            </a:r>
            <a:endParaRPr lang="en-GB" sz="1100" b="1" dirty="0">
              <a:solidFill>
                <a:schemeClr val="tx1"/>
              </a:solidFill>
            </a:endParaRP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CTRL-</a:t>
            </a:r>
            <a:r>
              <a:rPr lang="en-GB" sz="1100" b="1" dirty="0" err="1">
                <a:solidFill>
                  <a:schemeClr val="tx1"/>
                </a:solidFill>
              </a:rPr>
              <a:t>Veichle</a:t>
            </a:r>
            <a:endParaRPr lang="en-GB" sz="1100" b="1" dirty="0">
              <a:solidFill>
                <a:schemeClr val="tx1"/>
              </a:solidFill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BB3B968-9391-86A5-2D5A-915901837C73}"/>
              </a:ext>
            </a:extLst>
          </p:cNvPr>
          <p:cNvGrpSpPr/>
          <p:nvPr/>
        </p:nvGrpSpPr>
        <p:grpSpPr>
          <a:xfrm>
            <a:off x="526372" y="5057943"/>
            <a:ext cx="1397128" cy="950252"/>
            <a:chOff x="154510" y="4746768"/>
            <a:chExt cx="2201001" cy="1497004"/>
          </a:xfrm>
        </p:grpSpPr>
        <p:pic>
          <p:nvPicPr>
            <p:cNvPr id="17" name="Picture 2" descr="Find, Draw and Measure Wells in a Multi-Well Plate Picture | BIII">
              <a:extLst>
                <a:ext uri="{FF2B5EF4-FFF2-40B4-BE49-F238E27FC236}">
                  <a16:creationId xmlns:a16="http://schemas.microsoft.com/office/drawing/2014/main" id="{C8F250EA-07A7-94BC-EB82-898325669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10" y="4746768"/>
              <a:ext cx="2201001" cy="149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F9994164-2331-1E57-7DF4-46CA02AF7CC6}"/>
                </a:ext>
              </a:extLst>
            </p:cNvPr>
            <p:cNvSpPr/>
            <p:nvPr/>
          </p:nvSpPr>
          <p:spPr>
            <a:xfrm>
              <a:off x="331637" y="4903966"/>
              <a:ext cx="998054" cy="9704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227BD0D5-ACD8-FEA2-51DD-D4FC109F833B}"/>
                </a:ext>
              </a:extLst>
            </p:cNvPr>
            <p:cNvSpPr/>
            <p:nvPr/>
          </p:nvSpPr>
          <p:spPr>
            <a:xfrm>
              <a:off x="1326402" y="4903966"/>
              <a:ext cx="998054" cy="97047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BA8C1BFD-BFEA-F64B-05C8-A0AF72CACCFF}"/>
              </a:ext>
            </a:extLst>
          </p:cNvPr>
          <p:cNvGrpSpPr/>
          <p:nvPr/>
        </p:nvGrpSpPr>
        <p:grpSpPr>
          <a:xfrm>
            <a:off x="526372" y="4015647"/>
            <a:ext cx="1397128" cy="950252"/>
            <a:chOff x="4712407" y="4746768"/>
            <a:chExt cx="2201001" cy="1497004"/>
          </a:xfrm>
        </p:grpSpPr>
        <p:pic>
          <p:nvPicPr>
            <p:cNvPr id="21" name="Picture 2" descr="Find, Draw and Measure Wells in a Multi-Well Plate Picture | BIII">
              <a:extLst>
                <a:ext uri="{FF2B5EF4-FFF2-40B4-BE49-F238E27FC236}">
                  <a16:creationId xmlns:a16="http://schemas.microsoft.com/office/drawing/2014/main" id="{CDC88894-9E39-1F91-8DEE-B650B9A5E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407" y="4746768"/>
              <a:ext cx="2201001" cy="149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142D4F34-B33B-F3AA-1138-FCAE09220294}"/>
                </a:ext>
              </a:extLst>
            </p:cNvPr>
            <p:cNvSpPr/>
            <p:nvPr/>
          </p:nvSpPr>
          <p:spPr>
            <a:xfrm>
              <a:off x="4888982" y="4891772"/>
              <a:ext cx="998054" cy="9704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6C4DCC14-94CC-CC46-76DD-6F4830E32CA0}"/>
                </a:ext>
              </a:extLst>
            </p:cNvPr>
            <p:cNvSpPr/>
            <p:nvPr/>
          </p:nvSpPr>
          <p:spPr>
            <a:xfrm>
              <a:off x="5883747" y="4891772"/>
              <a:ext cx="998054" cy="97047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ACEA8A9-D473-9EA7-5E3D-193023454CC5}"/>
              </a:ext>
            </a:extLst>
          </p:cNvPr>
          <p:cNvGrpSpPr/>
          <p:nvPr/>
        </p:nvGrpSpPr>
        <p:grpSpPr>
          <a:xfrm>
            <a:off x="4631379" y="5041744"/>
            <a:ext cx="1397128" cy="950252"/>
            <a:chOff x="154510" y="4746768"/>
            <a:chExt cx="2201001" cy="1497004"/>
          </a:xfrm>
        </p:grpSpPr>
        <p:pic>
          <p:nvPicPr>
            <p:cNvPr id="25" name="Picture 2" descr="Find, Draw and Measure Wells in a Multi-Well Plate Picture | BIII">
              <a:extLst>
                <a:ext uri="{FF2B5EF4-FFF2-40B4-BE49-F238E27FC236}">
                  <a16:creationId xmlns:a16="http://schemas.microsoft.com/office/drawing/2014/main" id="{9171B8A3-EB19-AE2C-0F6F-6D9ABADF1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10" y="4746768"/>
              <a:ext cx="2201001" cy="149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990EAB5A-FA48-F671-0EED-E7DDCA87614B}"/>
                </a:ext>
              </a:extLst>
            </p:cNvPr>
            <p:cNvSpPr/>
            <p:nvPr/>
          </p:nvSpPr>
          <p:spPr>
            <a:xfrm>
              <a:off x="331637" y="4903966"/>
              <a:ext cx="998054" cy="9704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718CDEF7-DB7D-A94C-040F-3546FB2D085A}"/>
                </a:ext>
              </a:extLst>
            </p:cNvPr>
            <p:cNvSpPr/>
            <p:nvPr/>
          </p:nvSpPr>
          <p:spPr>
            <a:xfrm>
              <a:off x="1326402" y="4903966"/>
              <a:ext cx="998054" cy="97047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A42774D7-BFFD-56C4-60A8-3E85D3775D1F}"/>
              </a:ext>
            </a:extLst>
          </p:cNvPr>
          <p:cNvGrpSpPr/>
          <p:nvPr/>
        </p:nvGrpSpPr>
        <p:grpSpPr>
          <a:xfrm>
            <a:off x="4631379" y="3999448"/>
            <a:ext cx="1397128" cy="950252"/>
            <a:chOff x="4712407" y="4746768"/>
            <a:chExt cx="2201001" cy="1497004"/>
          </a:xfrm>
        </p:grpSpPr>
        <p:pic>
          <p:nvPicPr>
            <p:cNvPr id="29" name="Picture 2" descr="Find, Draw and Measure Wells in a Multi-Well Plate Picture | BIII">
              <a:extLst>
                <a:ext uri="{FF2B5EF4-FFF2-40B4-BE49-F238E27FC236}">
                  <a16:creationId xmlns:a16="http://schemas.microsoft.com/office/drawing/2014/main" id="{3A6191FC-3878-D5A4-323E-A8A0E59B2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407" y="4746768"/>
              <a:ext cx="2201001" cy="149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19EC90F8-0408-6F62-11E9-502B6410E67C}"/>
                </a:ext>
              </a:extLst>
            </p:cNvPr>
            <p:cNvSpPr/>
            <p:nvPr/>
          </p:nvSpPr>
          <p:spPr>
            <a:xfrm>
              <a:off x="4888982" y="4891772"/>
              <a:ext cx="998054" cy="9704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12B2FB6D-EDA8-D3F7-D86D-773E86F493FA}"/>
                </a:ext>
              </a:extLst>
            </p:cNvPr>
            <p:cNvSpPr/>
            <p:nvPr/>
          </p:nvSpPr>
          <p:spPr>
            <a:xfrm>
              <a:off x="5883747" y="4891772"/>
              <a:ext cx="998054" cy="97047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2" name="Picture 2" descr="Find, Draw and Measure Wells in a Multi-Well Plate Picture | BIII">
            <a:extLst>
              <a:ext uri="{FF2B5EF4-FFF2-40B4-BE49-F238E27FC236}">
                <a16:creationId xmlns:a16="http://schemas.microsoft.com/office/drawing/2014/main" id="{70462DE4-C13E-FFD9-66F3-7BADD25D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35" y="4884275"/>
            <a:ext cx="2054403" cy="13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ind, Draw and Measure Wells in a Multi-Well Plate Picture | BIII">
            <a:extLst>
              <a:ext uri="{FF2B5EF4-FFF2-40B4-BE49-F238E27FC236}">
                <a16:creationId xmlns:a16="http://schemas.microsoft.com/office/drawing/2014/main" id="{B7F99EAE-C034-BFC9-6B31-32B8E0CD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24" y="4893489"/>
            <a:ext cx="1927573" cy="13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id="{63E7F856-3313-65C7-FE4D-3AAA8FB261D0}"/>
              </a:ext>
            </a:extLst>
          </p:cNvPr>
          <p:cNvGrpSpPr/>
          <p:nvPr/>
        </p:nvGrpSpPr>
        <p:grpSpPr>
          <a:xfrm>
            <a:off x="8655214" y="5021045"/>
            <a:ext cx="1397128" cy="950252"/>
            <a:chOff x="154510" y="4746768"/>
            <a:chExt cx="2201001" cy="1497004"/>
          </a:xfrm>
        </p:grpSpPr>
        <p:pic>
          <p:nvPicPr>
            <p:cNvPr id="35" name="Picture 2" descr="Find, Draw and Measure Wells in a Multi-Well Plate Picture | BIII">
              <a:extLst>
                <a:ext uri="{FF2B5EF4-FFF2-40B4-BE49-F238E27FC236}">
                  <a16:creationId xmlns:a16="http://schemas.microsoft.com/office/drawing/2014/main" id="{BC89C86E-A36D-7E78-242D-E917FBE36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10" y="4746768"/>
              <a:ext cx="2201001" cy="149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5858DD15-8314-4614-2259-90A1318EB8FA}"/>
                </a:ext>
              </a:extLst>
            </p:cNvPr>
            <p:cNvSpPr/>
            <p:nvPr/>
          </p:nvSpPr>
          <p:spPr>
            <a:xfrm>
              <a:off x="331637" y="4903966"/>
              <a:ext cx="998054" cy="9704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BE8051DD-0792-E737-6B6B-ED8B5A977084}"/>
                </a:ext>
              </a:extLst>
            </p:cNvPr>
            <p:cNvSpPr/>
            <p:nvPr/>
          </p:nvSpPr>
          <p:spPr>
            <a:xfrm>
              <a:off x="1326402" y="4903966"/>
              <a:ext cx="998054" cy="97047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FFB9814-8117-C856-FF6E-D98B562DF8FD}"/>
              </a:ext>
            </a:extLst>
          </p:cNvPr>
          <p:cNvGrpSpPr/>
          <p:nvPr/>
        </p:nvGrpSpPr>
        <p:grpSpPr>
          <a:xfrm>
            <a:off x="8655214" y="3943238"/>
            <a:ext cx="1397128" cy="950252"/>
            <a:chOff x="4712407" y="4746768"/>
            <a:chExt cx="2201001" cy="1497004"/>
          </a:xfrm>
        </p:grpSpPr>
        <p:pic>
          <p:nvPicPr>
            <p:cNvPr id="39" name="Picture 2" descr="Find, Draw and Measure Wells in a Multi-Well Plate Picture | BIII">
              <a:extLst>
                <a:ext uri="{FF2B5EF4-FFF2-40B4-BE49-F238E27FC236}">
                  <a16:creationId xmlns:a16="http://schemas.microsoft.com/office/drawing/2014/main" id="{58D57316-C941-C235-0B38-B94CF503F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407" y="4746768"/>
              <a:ext cx="2201001" cy="149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071E0950-C111-F3A8-DFCA-507546BC9815}"/>
                </a:ext>
              </a:extLst>
            </p:cNvPr>
            <p:cNvSpPr/>
            <p:nvPr/>
          </p:nvSpPr>
          <p:spPr>
            <a:xfrm>
              <a:off x="4888982" y="4891772"/>
              <a:ext cx="998054" cy="9704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48AB55D6-10D3-DD28-68B1-52EB20D51AC5}"/>
                </a:ext>
              </a:extLst>
            </p:cNvPr>
            <p:cNvSpPr/>
            <p:nvPr/>
          </p:nvSpPr>
          <p:spPr>
            <a:xfrm>
              <a:off x="5883747" y="4891772"/>
              <a:ext cx="998054" cy="97047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2" name="Picture 2" descr="Find, Draw and Measure Wells in a Multi-Well Plate Picture | BIII">
            <a:extLst>
              <a:ext uri="{FF2B5EF4-FFF2-40B4-BE49-F238E27FC236}">
                <a16:creationId xmlns:a16="http://schemas.microsoft.com/office/drawing/2014/main" id="{4464591B-BEF6-7F39-3E44-8AB7ABCC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860" y="4872790"/>
            <a:ext cx="1927574" cy="13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ttangolo 42">
            <a:extLst>
              <a:ext uri="{FF2B5EF4-FFF2-40B4-BE49-F238E27FC236}">
                <a16:creationId xmlns:a16="http://schemas.microsoft.com/office/drawing/2014/main" id="{2D1B810D-1039-FA1F-3F67-E63809D1AFD7}"/>
              </a:ext>
            </a:extLst>
          </p:cNvPr>
          <p:cNvSpPr/>
          <p:nvPr/>
        </p:nvSpPr>
        <p:spPr>
          <a:xfrm>
            <a:off x="10065" y="4319904"/>
            <a:ext cx="5064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FEC200"/>
                </a:solidFill>
              </a:rPr>
              <a:t>MDA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E0696C94-99FA-39D6-C922-73D949692BF3}"/>
              </a:ext>
            </a:extLst>
          </p:cNvPr>
          <p:cNvSpPr/>
          <p:nvPr/>
        </p:nvSpPr>
        <p:spPr>
          <a:xfrm>
            <a:off x="-48719" y="5342282"/>
            <a:ext cx="62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MCF10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79F8EC49-E137-22E9-01F9-007E392BCFC9}"/>
              </a:ext>
            </a:extLst>
          </p:cNvPr>
          <p:cNvSpPr/>
          <p:nvPr/>
        </p:nvSpPr>
        <p:spPr>
          <a:xfrm>
            <a:off x="2728948" y="4413817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 hr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37E5497A-8F0D-B2EF-6DE2-0EE01606B54E}"/>
              </a:ext>
            </a:extLst>
          </p:cNvPr>
          <p:cNvSpPr/>
          <p:nvPr/>
        </p:nvSpPr>
        <p:spPr>
          <a:xfrm>
            <a:off x="6879396" y="4416065"/>
            <a:ext cx="59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2hrs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69B13DE2-F2DF-7701-9880-13BCDC006986}"/>
              </a:ext>
            </a:extLst>
          </p:cNvPr>
          <p:cNvSpPr/>
          <p:nvPr/>
        </p:nvSpPr>
        <p:spPr>
          <a:xfrm>
            <a:off x="10839937" y="4354386"/>
            <a:ext cx="712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24hrs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817E94CF-C6C8-B0BE-42CE-615D64F7A8FC}"/>
              </a:ext>
            </a:extLst>
          </p:cNvPr>
          <p:cNvSpPr/>
          <p:nvPr/>
        </p:nvSpPr>
        <p:spPr>
          <a:xfrm>
            <a:off x="628251" y="4103684"/>
            <a:ext cx="1275186" cy="228412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E4F303D4-1F10-F9DA-98E1-C4A70D3ABE19}"/>
              </a:ext>
            </a:extLst>
          </p:cNvPr>
          <p:cNvSpPr/>
          <p:nvPr/>
        </p:nvSpPr>
        <p:spPr>
          <a:xfrm>
            <a:off x="628251" y="5149202"/>
            <a:ext cx="1275186" cy="228412"/>
          </a:xfrm>
          <a:prstGeom prst="round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B8A4F7E7-7DD4-0894-1380-D20930E7D1F9}"/>
              </a:ext>
            </a:extLst>
          </p:cNvPr>
          <p:cNvSpPr/>
          <p:nvPr/>
        </p:nvSpPr>
        <p:spPr>
          <a:xfrm>
            <a:off x="4737418" y="4297571"/>
            <a:ext cx="1275186" cy="228412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A3F15177-61D3-3B20-82C5-079013E3EABB}"/>
              </a:ext>
            </a:extLst>
          </p:cNvPr>
          <p:cNvSpPr/>
          <p:nvPr/>
        </p:nvSpPr>
        <p:spPr>
          <a:xfrm>
            <a:off x="4737418" y="5343089"/>
            <a:ext cx="1275186" cy="228412"/>
          </a:xfrm>
          <a:prstGeom prst="round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A7DB30EB-A606-2C77-AAAF-406D6D066968}"/>
              </a:ext>
            </a:extLst>
          </p:cNvPr>
          <p:cNvSpPr/>
          <p:nvPr/>
        </p:nvSpPr>
        <p:spPr>
          <a:xfrm>
            <a:off x="8770148" y="4444745"/>
            <a:ext cx="1275186" cy="228412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708AFF40-790A-6597-D1C5-798D229E0A9C}"/>
              </a:ext>
            </a:extLst>
          </p:cNvPr>
          <p:cNvSpPr/>
          <p:nvPr/>
        </p:nvSpPr>
        <p:spPr>
          <a:xfrm>
            <a:off x="8770148" y="5520743"/>
            <a:ext cx="1275186" cy="228412"/>
          </a:xfrm>
          <a:prstGeom prst="round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BCEDCB8B-3377-A247-75BA-AE60A5992204}"/>
              </a:ext>
            </a:extLst>
          </p:cNvPr>
          <p:cNvSpPr/>
          <p:nvPr/>
        </p:nvSpPr>
        <p:spPr>
          <a:xfrm>
            <a:off x="2161180" y="5021044"/>
            <a:ext cx="973724" cy="610429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90BF3055-1F84-C8AE-6B5A-010291EF7CC9}"/>
              </a:ext>
            </a:extLst>
          </p:cNvPr>
          <p:cNvSpPr/>
          <p:nvPr/>
        </p:nvSpPr>
        <p:spPr>
          <a:xfrm>
            <a:off x="3130222" y="5021045"/>
            <a:ext cx="919527" cy="593142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9BC98256-7A25-191B-FB4B-CC9551733CD2}"/>
              </a:ext>
            </a:extLst>
          </p:cNvPr>
          <p:cNvSpPr/>
          <p:nvPr/>
        </p:nvSpPr>
        <p:spPr>
          <a:xfrm>
            <a:off x="2055564" y="5028278"/>
            <a:ext cx="1997958" cy="314004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CB736FC0-8CCD-F817-5179-3F3DCAC60275}"/>
              </a:ext>
            </a:extLst>
          </p:cNvPr>
          <p:cNvSpPr/>
          <p:nvPr/>
        </p:nvSpPr>
        <p:spPr>
          <a:xfrm>
            <a:off x="2062322" y="5335379"/>
            <a:ext cx="1997958" cy="283524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DAC3A7E1-1FC7-4915-B711-2AD410E5C149}"/>
              </a:ext>
            </a:extLst>
          </p:cNvPr>
          <p:cNvSpPr/>
          <p:nvPr/>
        </p:nvSpPr>
        <p:spPr>
          <a:xfrm>
            <a:off x="6289533" y="5007143"/>
            <a:ext cx="878720" cy="62165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A90D89B3-3BCA-1E16-49F9-F88349988C86}"/>
              </a:ext>
            </a:extLst>
          </p:cNvPr>
          <p:cNvSpPr/>
          <p:nvPr/>
        </p:nvSpPr>
        <p:spPr>
          <a:xfrm>
            <a:off x="7171317" y="5007143"/>
            <a:ext cx="909344" cy="62165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:a16="http://schemas.microsoft.com/office/drawing/2014/main" id="{1C9C160C-6D1C-913C-42ED-6E3C645EEDBB}"/>
              </a:ext>
            </a:extLst>
          </p:cNvPr>
          <p:cNvSpPr/>
          <p:nvPr/>
        </p:nvSpPr>
        <p:spPr>
          <a:xfrm>
            <a:off x="6179616" y="5023561"/>
            <a:ext cx="1883198" cy="314004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id="{D4CC7F8E-C6F4-E49D-D2F9-0BC6683BC91E}"/>
              </a:ext>
            </a:extLst>
          </p:cNvPr>
          <p:cNvSpPr/>
          <p:nvPr/>
        </p:nvSpPr>
        <p:spPr>
          <a:xfrm>
            <a:off x="6186374" y="5330662"/>
            <a:ext cx="1883198" cy="283524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0F22A18E-8ACE-49A0-7B71-0B05263D1CE8}"/>
              </a:ext>
            </a:extLst>
          </p:cNvPr>
          <p:cNvSpPr/>
          <p:nvPr/>
        </p:nvSpPr>
        <p:spPr>
          <a:xfrm>
            <a:off x="10306471" y="5000339"/>
            <a:ext cx="878720" cy="62845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7BFEEF35-264C-6D8E-232D-7715B490B890}"/>
              </a:ext>
            </a:extLst>
          </p:cNvPr>
          <p:cNvSpPr/>
          <p:nvPr/>
        </p:nvSpPr>
        <p:spPr>
          <a:xfrm>
            <a:off x="11188255" y="5000339"/>
            <a:ext cx="909344" cy="628454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ttangolo con angoli arrotondati 69">
            <a:extLst>
              <a:ext uri="{FF2B5EF4-FFF2-40B4-BE49-F238E27FC236}">
                <a16:creationId xmlns:a16="http://schemas.microsoft.com/office/drawing/2014/main" id="{04628454-6760-99CC-CE4B-C93ECBF50F78}"/>
              </a:ext>
            </a:extLst>
          </p:cNvPr>
          <p:cNvSpPr/>
          <p:nvPr/>
        </p:nvSpPr>
        <p:spPr>
          <a:xfrm>
            <a:off x="10209372" y="5005335"/>
            <a:ext cx="1883198" cy="314004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B988D7B0-F0DF-D196-1658-9E042FF2A2DB}"/>
              </a:ext>
            </a:extLst>
          </p:cNvPr>
          <p:cNvSpPr/>
          <p:nvPr/>
        </p:nvSpPr>
        <p:spPr>
          <a:xfrm>
            <a:off x="10216130" y="5312436"/>
            <a:ext cx="1883198" cy="283524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F26F97B4-8734-4D7C-85DF-940DC8C4A2C8}"/>
              </a:ext>
            </a:extLst>
          </p:cNvPr>
          <p:cNvSpPr/>
          <p:nvPr/>
        </p:nvSpPr>
        <p:spPr>
          <a:xfrm>
            <a:off x="2929686" y="6262086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x1</a:t>
            </a:r>
            <a:endParaRPr lang="en-GB" dirty="0"/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696DC751-B051-5AAA-D664-5A44CD31D4AB}"/>
              </a:ext>
            </a:extLst>
          </p:cNvPr>
          <p:cNvSpPr/>
          <p:nvPr/>
        </p:nvSpPr>
        <p:spPr>
          <a:xfrm>
            <a:off x="6983652" y="6149928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x1</a:t>
            </a:r>
            <a:endParaRPr lang="en-GB" dirty="0"/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4AE4BCC1-97D4-A02C-240B-A5F400EC1260}"/>
              </a:ext>
            </a:extLst>
          </p:cNvPr>
          <p:cNvSpPr/>
          <p:nvPr/>
        </p:nvSpPr>
        <p:spPr>
          <a:xfrm>
            <a:off x="10928669" y="6177462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x1</a:t>
            </a:r>
            <a:endParaRPr lang="en-GB" dirty="0"/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73DCD7BA-6EAB-28CE-7AE1-125588049960}"/>
              </a:ext>
            </a:extLst>
          </p:cNvPr>
          <p:cNvSpPr/>
          <p:nvPr/>
        </p:nvSpPr>
        <p:spPr>
          <a:xfrm>
            <a:off x="4136478" y="4332096"/>
            <a:ext cx="5064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FEC200"/>
                </a:solidFill>
              </a:rPr>
              <a:t>MDA</a:t>
            </a:r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AD4FFF34-4378-6703-9537-C63A4BBDA9EB}"/>
              </a:ext>
            </a:extLst>
          </p:cNvPr>
          <p:cNvSpPr/>
          <p:nvPr/>
        </p:nvSpPr>
        <p:spPr>
          <a:xfrm>
            <a:off x="4077694" y="5354474"/>
            <a:ext cx="62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MCF10</a:t>
            </a:r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ECC6F8F0-B3E8-BF90-16E6-28A6A9B3A536}"/>
              </a:ext>
            </a:extLst>
          </p:cNvPr>
          <p:cNvSpPr/>
          <p:nvPr/>
        </p:nvSpPr>
        <p:spPr>
          <a:xfrm>
            <a:off x="8148729" y="4297571"/>
            <a:ext cx="5064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FEC200"/>
                </a:solidFill>
              </a:rPr>
              <a:t>MDA</a:t>
            </a:r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AC7EB2F2-5602-F52A-193E-335FDC803B46}"/>
              </a:ext>
            </a:extLst>
          </p:cNvPr>
          <p:cNvSpPr/>
          <p:nvPr/>
        </p:nvSpPr>
        <p:spPr>
          <a:xfrm>
            <a:off x="8056470" y="5316055"/>
            <a:ext cx="62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MCF10</a:t>
            </a:r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DABC7865-1B0C-D7A1-3B39-50CB3DE0BFD6}"/>
              </a:ext>
            </a:extLst>
          </p:cNvPr>
          <p:cNvSpPr/>
          <p:nvPr/>
        </p:nvSpPr>
        <p:spPr>
          <a:xfrm>
            <a:off x="2790978" y="1461088"/>
            <a:ext cx="1262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STOP AT 1 hr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2B9F8DD9-0104-24C1-BE7E-9FE722D0B44E}"/>
              </a:ext>
            </a:extLst>
          </p:cNvPr>
          <p:cNvSpPr/>
          <p:nvPr/>
        </p:nvSpPr>
        <p:spPr>
          <a:xfrm>
            <a:off x="2803811" y="1807914"/>
            <a:ext cx="13416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STOP AT 2 hrs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AE6A100C-B4A5-60B0-E9B7-D6A4CF5D57B5}"/>
              </a:ext>
            </a:extLst>
          </p:cNvPr>
          <p:cNvSpPr/>
          <p:nvPr/>
        </p:nvSpPr>
        <p:spPr>
          <a:xfrm>
            <a:off x="2803811" y="2146468"/>
            <a:ext cx="1445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STOP AT 24 hrs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Rettangolo 82">
            <a:extLst>
              <a:ext uri="{FF2B5EF4-FFF2-40B4-BE49-F238E27FC236}">
                <a16:creationId xmlns:a16="http://schemas.microsoft.com/office/drawing/2014/main" id="{C00ADCB0-1D9B-1D9C-D1E2-084F6BE82135}"/>
              </a:ext>
            </a:extLst>
          </p:cNvPr>
          <p:cNvSpPr/>
          <p:nvPr/>
        </p:nvSpPr>
        <p:spPr>
          <a:xfrm>
            <a:off x="10326452" y="1450680"/>
            <a:ext cx="1262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STOP AT 1 hr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Rettangolo 83">
            <a:extLst>
              <a:ext uri="{FF2B5EF4-FFF2-40B4-BE49-F238E27FC236}">
                <a16:creationId xmlns:a16="http://schemas.microsoft.com/office/drawing/2014/main" id="{321DB127-A938-49A8-21AE-825B552C068F}"/>
              </a:ext>
            </a:extLst>
          </p:cNvPr>
          <p:cNvSpPr/>
          <p:nvPr/>
        </p:nvSpPr>
        <p:spPr>
          <a:xfrm>
            <a:off x="10339285" y="1797506"/>
            <a:ext cx="13416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STOP AT 2 hrs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A815E948-BA68-B391-BB94-637D2DB1E902}"/>
              </a:ext>
            </a:extLst>
          </p:cNvPr>
          <p:cNvSpPr/>
          <p:nvPr/>
        </p:nvSpPr>
        <p:spPr>
          <a:xfrm>
            <a:off x="10339285" y="2136060"/>
            <a:ext cx="1445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STOP AT 24 hrs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63C997-0452-E42E-61FF-2D63105078B7}"/>
              </a:ext>
            </a:extLst>
          </p:cNvPr>
          <p:cNvSpPr txBox="1"/>
          <p:nvPr/>
        </p:nvSpPr>
        <p:spPr>
          <a:xfrm>
            <a:off x="7530901" y="308225"/>
            <a:ext cx="4570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50KBq 111Ag activity/well - 50k of cells/well </a:t>
            </a:r>
            <a:endParaRPr lang="en-GB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8467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811A3-AC0F-9DDC-49C0-27D15DBE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052" y="2237351"/>
            <a:ext cx="906673" cy="473354"/>
          </a:xfrm>
        </p:spPr>
        <p:txBody>
          <a:bodyPr>
            <a:norm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200kBq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424F508-D4FC-E742-097B-7A219F1ADE21}"/>
              </a:ext>
            </a:extLst>
          </p:cNvPr>
          <p:cNvSpPr txBox="1">
            <a:spLocks/>
          </p:cNvSpPr>
          <p:nvPr/>
        </p:nvSpPr>
        <p:spPr>
          <a:xfrm>
            <a:off x="2587477" y="2237351"/>
            <a:ext cx="906673" cy="47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rgbClr val="FF0000"/>
                </a:solidFill>
              </a:rPr>
              <a:t>400kBq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3A1FD5C-D73E-84E1-6176-01C1BD0CFFE3}"/>
              </a:ext>
            </a:extLst>
          </p:cNvPr>
          <p:cNvSpPr txBox="1">
            <a:spLocks/>
          </p:cNvSpPr>
          <p:nvPr/>
        </p:nvSpPr>
        <p:spPr>
          <a:xfrm>
            <a:off x="3941192" y="2237351"/>
            <a:ext cx="906673" cy="47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rgbClr val="FF0000"/>
                </a:solidFill>
              </a:rPr>
              <a:t>600kBq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DA9FF37-B85A-172E-D3A3-5392CA6B3DC4}"/>
              </a:ext>
            </a:extLst>
          </p:cNvPr>
          <p:cNvSpPr txBox="1">
            <a:spLocks/>
          </p:cNvSpPr>
          <p:nvPr/>
        </p:nvSpPr>
        <p:spPr>
          <a:xfrm>
            <a:off x="5231902" y="2237351"/>
            <a:ext cx="906673" cy="47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rgbClr val="FF0000"/>
                </a:solidFill>
              </a:rPr>
              <a:t>800kBq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D8DF6C-0F61-9D4A-B035-FC36904C6DC5}"/>
              </a:ext>
            </a:extLst>
          </p:cNvPr>
          <p:cNvSpPr txBox="1"/>
          <p:nvPr/>
        </p:nvSpPr>
        <p:spPr>
          <a:xfrm>
            <a:off x="90639" y="216361"/>
            <a:ext cx="967751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rgbClr val="EB35A6"/>
                </a:solidFill>
              </a:rPr>
              <a:t>Single cell evaluation</a:t>
            </a:r>
          </a:p>
          <a:p>
            <a:r>
              <a:rPr lang="en-GB" sz="2400" dirty="0">
                <a:solidFill>
                  <a:srgbClr val="EB35A6"/>
                </a:solidFill>
              </a:rPr>
              <a:t>10.000 cells/well - 0(ctrl)/200/400/600/800 </a:t>
            </a:r>
            <a:r>
              <a:rPr lang="en-GB" sz="2400" dirty="0" err="1">
                <a:solidFill>
                  <a:srgbClr val="EB35A6"/>
                </a:solidFill>
              </a:rPr>
              <a:t>KBq</a:t>
            </a:r>
            <a:r>
              <a:rPr lang="en-GB" sz="2400" dirty="0">
                <a:solidFill>
                  <a:srgbClr val="EB35A6"/>
                </a:solidFill>
              </a:rPr>
              <a:t> - 1hr/24hrs timepoints</a:t>
            </a:r>
          </a:p>
        </p:txBody>
      </p:sp>
      <p:pic>
        <p:nvPicPr>
          <p:cNvPr id="1028" name="Picture 4" descr="Templates">
            <a:extLst>
              <a:ext uri="{FF2B5EF4-FFF2-40B4-BE49-F238E27FC236}">
                <a16:creationId xmlns:a16="http://schemas.microsoft.com/office/drawing/2014/main" id="{F00A1D6C-4F9B-1698-CB31-CB608F0C1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5" y="2931915"/>
            <a:ext cx="5786495" cy="388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lemento grafico 11" descr="Chiudi con riempimento a tinta unita">
            <a:extLst>
              <a:ext uri="{FF2B5EF4-FFF2-40B4-BE49-F238E27FC236}">
                <a16:creationId xmlns:a16="http://schemas.microsoft.com/office/drawing/2014/main" id="{930D4F5C-C61A-7978-4C2A-6D6EB6557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0773" y="3214153"/>
            <a:ext cx="426689" cy="426689"/>
          </a:xfrm>
          <a:prstGeom prst="rect">
            <a:avLst/>
          </a:prstGeom>
        </p:spPr>
      </p:pic>
      <p:pic>
        <p:nvPicPr>
          <p:cNvPr id="13" name="Elemento grafico 12" descr="Chiudi con riempimento a tinta unita">
            <a:extLst>
              <a:ext uri="{FF2B5EF4-FFF2-40B4-BE49-F238E27FC236}">
                <a16:creationId xmlns:a16="http://schemas.microsoft.com/office/drawing/2014/main" id="{5CAA0FEE-E65B-F6C5-75C5-4B03A1481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9011" y="3211488"/>
            <a:ext cx="426689" cy="426689"/>
          </a:xfrm>
          <a:prstGeom prst="rect">
            <a:avLst/>
          </a:prstGeom>
        </p:spPr>
      </p:pic>
      <p:pic>
        <p:nvPicPr>
          <p:cNvPr id="14" name="Elemento grafico 13" descr="Chiudi con riempimento a tinta unita">
            <a:extLst>
              <a:ext uri="{FF2B5EF4-FFF2-40B4-BE49-F238E27FC236}">
                <a16:creationId xmlns:a16="http://schemas.microsoft.com/office/drawing/2014/main" id="{8F0FEB18-97D4-5B4A-0E5C-B0D7AB8D9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2010" y="3214153"/>
            <a:ext cx="426689" cy="426689"/>
          </a:xfrm>
          <a:prstGeom prst="rect">
            <a:avLst/>
          </a:prstGeom>
        </p:spPr>
      </p:pic>
      <p:pic>
        <p:nvPicPr>
          <p:cNvPr id="15" name="Elemento grafico 14" descr="Chiudi con riempimento a tinta unita">
            <a:extLst>
              <a:ext uri="{FF2B5EF4-FFF2-40B4-BE49-F238E27FC236}">
                <a16:creationId xmlns:a16="http://schemas.microsoft.com/office/drawing/2014/main" id="{0C9BD910-C815-3CC3-46EE-64D5BA908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1895" y="3223144"/>
            <a:ext cx="426689" cy="426689"/>
          </a:xfrm>
          <a:prstGeom prst="rect">
            <a:avLst/>
          </a:prstGeom>
        </p:spPr>
      </p:pic>
      <p:pic>
        <p:nvPicPr>
          <p:cNvPr id="16" name="Elemento grafico 15" descr="Chiudi con riempimento a tinta unita">
            <a:extLst>
              <a:ext uri="{FF2B5EF4-FFF2-40B4-BE49-F238E27FC236}">
                <a16:creationId xmlns:a16="http://schemas.microsoft.com/office/drawing/2014/main" id="{A39A13E9-19D7-5D72-46E9-D9959B0EC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9949" y="4926239"/>
            <a:ext cx="426689" cy="426689"/>
          </a:xfrm>
          <a:prstGeom prst="rect">
            <a:avLst/>
          </a:prstGeom>
        </p:spPr>
      </p:pic>
      <p:pic>
        <p:nvPicPr>
          <p:cNvPr id="17" name="Elemento grafico 16" descr="Chiudi con riempimento a tinta unita">
            <a:extLst>
              <a:ext uri="{FF2B5EF4-FFF2-40B4-BE49-F238E27FC236}">
                <a16:creationId xmlns:a16="http://schemas.microsoft.com/office/drawing/2014/main" id="{44852FC9-061C-83BB-695B-25CB27E3D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8186" y="4923574"/>
            <a:ext cx="426689" cy="426689"/>
          </a:xfrm>
          <a:prstGeom prst="rect">
            <a:avLst/>
          </a:prstGeom>
        </p:spPr>
      </p:pic>
      <p:pic>
        <p:nvPicPr>
          <p:cNvPr id="18" name="Elemento grafico 17" descr="Chiudi con riempimento a tinta unita">
            <a:extLst>
              <a:ext uri="{FF2B5EF4-FFF2-40B4-BE49-F238E27FC236}">
                <a16:creationId xmlns:a16="http://schemas.microsoft.com/office/drawing/2014/main" id="{E51EAFEA-4758-822D-74E6-E60AE391D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1185" y="4926239"/>
            <a:ext cx="426689" cy="426689"/>
          </a:xfrm>
          <a:prstGeom prst="rect">
            <a:avLst/>
          </a:prstGeom>
        </p:spPr>
      </p:pic>
      <p:pic>
        <p:nvPicPr>
          <p:cNvPr id="19" name="Elemento grafico 18" descr="Chiudi con riempimento a tinta unita">
            <a:extLst>
              <a:ext uri="{FF2B5EF4-FFF2-40B4-BE49-F238E27FC236}">
                <a16:creationId xmlns:a16="http://schemas.microsoft.com/office/drawing/2014/main" id="{AF03C2AD-CA35-4338-AFE2-8F12889D2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1071" y="4935231"/>
            <a:ext cx="426689" cy="426689"/>
          </a:xfrm>
          <a:prstGeom prst="rect">
            <a:avLst/>
          </a:prstGeom>
        </p:spPr>
      </p:pic>
      <p:pic>
        <p:nvPicPr>
          <p:cNvPr id="31" name="Elemento grafico 30" descr="Chiudi con riempimento a tinta unita">
            <a:extLst>
              <a:ext uri="{FF2B5EF4-FFF2-40B4-BE49-F238E27FC236}">
                <a16:creationId xmlns:a16="http://schemas.microsoft.com/office/drawing/2014/main" id="{01360EAB-BD2F-69E1-A0E4-245E0C80B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3455" y="393748"/>
            <a:ext cx="426689" cy="426689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F136A05-5D71-D5C5-3C0E-5DF162512FC8}"/>
              </a:ext>
            </a:extLst>
          </p:cNvPr>
          <p:cNvSpPr txBox="1"/>
          <p:nvPr/>
        </p:nvSpPr>
        <p:spPr>
          <a:xfrm>
            <a:off x="10412780" y="432509"/>
            <a:ext cx="1747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MDA-MB-231</a:t>
            </a:r>
            <a:endParaRPr lang="en-GB" sz="1800" b="1" dirty="0">
              <a:solidFill>
                <a:srgbClr val="FFC000"/>
              </a:solidFill>
            </a:endParaRPr>
          </a:p>
        </p:txBody>
      </p:sp>
      <p:pic>
        <p:nvPicPr>
          <p:cNvPr id="34" name="Elemento grafico 33" descr="Chiudi con riempimento a tinta unita">
            <a:extLst>
              <a:ext uri="{FF2B5EF4-FFF2-40B4-BE49-F238E27FC236}">
                <a16:creationId xmlns:a16="http://schemas.microsoft.com/office/drawing/2014/main" id="{6EE51210-B293-E555-793B-FEC156F2C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0823" y="834764"/>
            <a:ext cx="426689" cy="426689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C064F74-C025-7C35-9F99-53CFE95B2BDA}"/>
              </a:ext>
            </a:extLst>
          </p:cNvPr>
          <p:cNvSpPr txBox="1"/>
          <p:nvPr/>
        </p:nvSpPr>
        <p:spPr>
          <a:xfrm>
            <a:off x="10412780" y="873815"/>
            <a:ext cx="1570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MCF10</a:t>
            </a:r>
            <a:endParaRPr lang="en-GB" sz="1800" b="1" dirty="0">
              <a:solidFill>
                <a:srgbClr val="00B050"/>
              </a:solidFill>
            </a:endParaRPr>
          </a:p>
        </p:txBody>
      </p:sp>
      <p:sp>
        <p:nvSpPr>
          <p:cNvPr id="40" name="Freccia in giù 39">
            <a:extLst>
              <a:ext uri="{FF2B5EF4-FFF2-40B4-BE49-F238E27FC236}">
                <a16:creationId xmlns:a16="http://schemas.microsoft.com/office/drawing/2014/main" id="{3B62F4A2-D1E1-6695-C7B9-395716F3A46C}"/>
              </a:ext>
            </a:extLst>
          </p:cNvPr>
          <p:cNvSpPr/>
          <p:nvPr/>
        </p:nvSpPr>
        <p:spPr>
          <a:xfrm>
            <a:off x="1692620" y="2659038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ccia in giù 40">
            <a:extLst>
              <a:ext uri="{FF2B5EF4-FFF2-40B4-BE49-F238E27FC236}">
                <a16:creationId xmlns:a16="http://schemas.microsoft.com/office/drawing/2014/main" id="{5C167DB6-4981-7964-2B57-CFBF31E12905}"/>
              </a:ext>
            </a:extLst>
          </p:cNvPr>
          <p:cNvSpPr/>
          <p:nvPr/>
        </p:nvSpPr>
        <p:spPr>
          <a:xfrm>
            <a:off x="3010260" y="2659038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ccia in giù 61">
            <a:extLst>
              <a:ext uri="{FF2B5EF4-FFF2-40B4-BE49-F238E27FC236}">
                <a16:creationId xmlns:a16="http://schemas.microsoft.com/office/drawing/2014/main" id="{2F789D2B-DBB9-5979-949C-5C61B6D64F3D}"/>
              </a:ext>
            </a:extLst>
          </p:cNvPr>
          <p:cNvSpPr/>
          <p:nvPr/>
        </p:nvSpPr>
        <p:spPr>
          <a:xfrm>
            <a:off x="4344311" y="2659038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ccia in giù 62">
            <a:extLst>
              <a:ext uri="{FF2B5EF4-FFF2-40B4-BE49-F238E27FC236}">
                <a16:creationId xmlns:a16="http://schemas.microsoft.com/office/drawing/2014/main" id="{F54B02AA-F9DC-58F9-5574-5BBC76D49D0C}"/>
              </a:ext>
            </a:extLst>
          </p:cNvPr>
          <p:cNvSpPr/>
          <p:nvPr/>
        </p:nvSpPr>
        <p:spPr>
          <a:xfrm>
            <a:off x="5627162" y="2659038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4" name="Freccia in giù 1023">
            <a:extLst>
              <a:ext uri="{FF2B5EF4-FFF2-40B4-BE49-F238E27FC236}">
                <a16:creationId xmlns:a16="http://schemas.microsoft.com/office/drawing/2014/main" id="{3D91062F-6059-8C78-6790-D30ED97FDB9A}"/>
              </a:ext>
            </a:extLst>
          </p:cNvPr>
          <p:cNvSpPr/>
          <p:nvPr/>
        </p:nvSpPr>
        <p:spPr>
          <a:xfrm>
            <a:off x="1701223" y="4480889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5" name="Freccia in giù 1024">
            <a:extLst>
              <a:ext uri="{FF2B5EF4-FFF2-40B4-BE49-F238E27FC236}">
                <a16:creationId xmlns:a16="http://schemas.microsoft.com/office/drawing/2014/main" id="{52E7F61B-8A1B-E238-1571-4BF773D615A6}"/>
              </a:ext>
            </a:extLst>
          </p:cNvPr>
          <p:cNvSpPr/>
          <p:nvPr/>
        </p:nvSpPr>
        <p:spPr>
          <a:xfrm>
            <a:off x="3018863" y="4480889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7" name="Freccia in giù 1026">
            <a:extLst>
              <a:ext uri="{FF2B5EF4-FFF2-40B4-BE49-F238E27FC236}">
                <a16:creationId xmlns:a16="http://schemas.microsoft.com/office/drawing/2014/main" id="{8AE17192-5FAC-1B15-DFF5-533CD949385F}"/>
              </a:ext>
            </a:extLst>
          </p:cNvPr>
          <p:cNvSpPr/>
          <p:nvPr/>
        </p:nvSpPr>
        <p:spPr>
          <a:xfrm>
            <a:off x="4352914" y="4480889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9" name="Freccia in giù 1028">
            <a:extLst>
              <a:ext uri="{FF2B5EF4-FFF2-40B4-BE49-F238E27FC236}">
                <a16:creationId xmlns:a16="http://schemas.microsoft.com/office/drawing/2014/main" id="{D6B05A91-5480-0E0F-B1D4-E4A8CBCF375B}"/>
              </a:ext>
            </a:extLst>
          </p:cNvPr>
          <p:cNvSpPr/>
          <p:nvPr/>
        </p:nvSpPr>
        <p:spPr>
          <a:xfrm>
            <a:off x="5645597" y="4480889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9" name="Parentesi quadra chiusa 1038">
            <a:extLst>
              <a:ext uri="{FF2B5EF4-FFF2-40B4-BE49-F238E27FC236}">
                <a16:creationId xmlns:a16="http://schemas.microsoft.com/office/drawing/2014/main" id="{E6CF942C-E717-4BDF-D1FF-02AAE4203FA2}"/>
              </a:ext>
            </a:extLst>
          </p:cNvPr>
          <p:cNvSpPr/>
          <p:nvPr/>
        </p:nvSpPr>
        <p:spPr>
          <a:xfrm rot="16200000">
            <a:off x="2949408" y="-568839"/>
            <a:ext cx="473354" cy="5880558"/>
          </a:xfrm>
          <a:prstGeom prst="rightBracket">
            <a:avLst>
              <a:gd name="adj" fmla="val 105959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0" name="Parentesi quadra chiusa 1039">
            <a:extLst>
              <a:ext uri="{FF2B5EF4-FFF2-40B4-BE49-F238E27FC236}">
                <a16:creationId xmlns:a16="http://schemas.microsoft.com/office/drawing/2014/main" id="{426155AB-DCD8-0886-72A0-8B4BD6061AED}"/>
              </a:ext>
            </a:extLst>
          </p:cNvPr>
          <p:cNvSpPr/>
          <p:nvPr/>
        </p:nvSpPr>
        <p:spPr>
          <a:xfrm rot="16200000">
            <a:off x="8823567" y="-576103"/>
            <a:ext cx="473354" cy="5880558"/>
          </a:xfrm>
          <a:prstGeom prst="rightBracket">
            <a:avLst>
              <a:gd name="adj" fmla="val 105959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2" name="CasellaDiTesto 1041">
            <a:extLst>
              <a:ext uri="{FF2B5EF4-FFF2-40B4-BE49-F238E27FC236}">
                <a16:creationId xmlns:a16="http://schemas.microsoft.com/office/drawing/2014/main" id="{0CC01925-903A-0A99-4E55-24A23E8C5BA2}"/>
              </a:ext>
            </a:extLst>
          </p:cNvPr>
          <p:cNvSpPr txBox="1"/>
          <p:nvPr/>
        </p:nvSpPr>
        <p:spPr>
          <a:xfrm>
            <a:off x="1429123" y="1714136"/>
            <a:ext cx="3254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1 hr</a:t>
            </a:r>
          </a:p>
        </p:txBody>
      </p:sp>
      <p:sp>
        <p:nvSpPr>
          <p:cNvPr id="1043" name="CasellaDiTesto 1042">
            <a:extLst>
              <a:ext uri="{FF2B5EF4-FFF2-40B4-BE49-F238E27FC236}">
                <a16:creationId xmlns:a16="http://schemas.microsoft.com/office/drawing/2014/main" id="{27F43F3E-2F4A-5B9F-DD33-83E756390921}"/>
              </a:ext>
            </a:extLst>
          </p:cNvPr>
          <p:cNvSpPr txBox="1"/>
          <p:nvPr/>
        </p:nvSpPr>
        <p:spPr>
          <a:xfrm>
            <a:off x="7389471" y="1721622"/>
            <a:ext cx="3254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24 hrs</a:t>
            </a:r>
          </a:p>
        </p:txBody>
      </p:sp>
      <p:sp>
        <p:nvSpPr>
          <p:cNvPr id="1044" name="Titolo 1">
            <a:extLst>
              <a:ext uri="{FF2B5EF4-FFF2-40B4-BE49-F238E27FC236}">
                <a16:creationId xmlns:a16="http://schemas.microsoft.com/office/drawing/2014/main" id="{966DF6B8-494D-3A3B-CF92-959F55FF9B96}"/>
              </a:ext>
            </a:extLst>
          </p:cNvPr>
          <p:cNvSpPr txBox="1">
            <a:spLocks/>
          </p:cNvSpPr>
          <p:nvPr/>
        </p:nvSpPr>
        <p:spPr>
          <a:xfrm>
            <a:off x="431183" y="2237351"/>
            <a:ext cx="906673" cy="47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70C0"/>
                </a:solidFill>
              </a:rPr>
              <a:t>CTRL</a:t>
            </a:r>
          </a:p>
        </p:txBody>
      </p:sp>
      <p:sp>
        <p:nvSpPr>
          <p:cNvPr id="1045" name="Freccia in giù 1044">
            <a:extLst>
              <a:ext uri="{FF2B5EF4-FFF2-40B4-BE49-F238E27FC236}">
                <a16:creationId xmlns:a16="http://schemas.microsoft.com/office/drawing/2014/main" id="{28DF78C3-7345-251E-6D3C-26BFD3CEDD91}"/>
              </a:ext>
            </a:extLst>
          </p:cNvPr>
          <p:cNvSpPr/>
          <p:nvPr/>
        </p:nvSpPr>
        <p:spPr>
          <a:xfrm>
            <a:off x="813297" y="2668765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6" name="Elemento grafico 1045" descr="Chiudi con riempimento a tinta unita">
            <a:extLst>
              <a:ext uri="{FF2B5EF4-FFF2-40B4-BE49-F238E27FC236}">
                <a16:creationId xmlns:a16="http://schemas.microsoft.com/office/drawing/2014/main" id="{92D41F2E-D2EF-219A-1E29-A96ABB0AD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44" y="3211488"/>
            <a:ext cx="426689" cy="426689"/>
          </a:xfrm>
          <a:prstGeom prst="rect">
            <a:avLst/>
          </a:prstGeom>
        </p:spPr>
      </p:pic>
      <p:pic>
        <p:nvPicPr>
          <p:cNvPr id="1047" name="Elemento grafico 1046" descr="Chiudi con riempimento a tinta unita">
            <a:extLst>
              <a:ext uri="{FF2B5EF4-FFF2-40B4-BE49-F238E27FC236}">
                <a16:creationId xmlns:a16="http://schemas.microsoft.com/office/drawing/2014/main" id="{3A2C15FF-760D-1954-177B-DC332FE66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920" y="4923574"/>
            <a:ext cx="426689" cy="426689"/>
          </a:xfrm>
          <a:prstGeom prst="rect">
            <a:avLst/>
          </a:prstGeom>
        </p:spPr>
      </p:pic>
      <p:sp>
        <p:nvSpPr>
          <p:cNvPr id="1048" name="Freccia in giù 1047">
            <a:extLst>
              <a:ext uri="{FF2B5EF4-FFF2-40B4-BE49-F238E27FC236}">
                <a16:creationId xmlns:a16="http://schemas.microsoft.com/office/drawing/2014/main" id="{20AD447F-6AFA-E362-B664-ACC4E546D0E8}"/>
              </a:ext>
            </a:extLst>
          </p:cNvPr>
          <p:cNvSpPr/>
          <p:nvPr/>
        </p:nvSpPr>
        <p:spPr>
          <a:xfrm>
            <a:off x="820786" y="4475026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9" name="Titolo 1">
            <a:extLst>
              <a:ext uri="{FF2B5EF4-FFF2-40B4-BE49-F238E27FC236}">
                <a16:creationId xmlns:a16="http://schemas.microsoft.com/office/drawing/2014/main" id="{AFBBBD72-F8BE-EE1A-6F03-7B0EE0D4A112}"/>
              </a:ext>
            </a:extLst>
          </p:cNvPr>
          <p:cNvSpPr txBox="1">
            <a:spLocks/>
          </p:cNvSpPr>
          <p:nvPr/>
        </p:nvSpPr>
        <p:spPr>
          <a:xfrm>
            <a:off x="7194230" y="2237351"/>
            <a:ext cx="906673" cy="47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>
                <a:solidFill>
                  <a:srgbClr val="FF0000"/>
                </a:solidFill>
              </a:rPr>
              <a:t>200kBq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050" name="Titolo 1">
            <a:extLst>
              <a:ext uri="{FF2B5EF4-FFF2-40B4-BE49-F238E27FC236}">
                <a16:creationId xmlns:a16="http://schemas.microsoft.com/office/drawing/2014/main" id="{87167D05-C9F9-049A-43CA-E99698E7940E}"/>
              </a:ext>
            </a:extLst>
          </p:cNvPr>
          <p:cNvSpPr txBox="1">
            <a:spLocks/>
          </p:cNvSpPr>
          <p:nvPr/>
        </p:nvSpPr>
        <p:spPr>
          <a:xfrm>
            <a:off x="8461655" y="2237351"/>
            <a:ext cx="906673" cy="47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rgbClr val="FF0000"/>
                </a:solidFill>
              </a:rPr>
              <a:t>400kBq</a:t>
            </a:r>
          </a:p>
        </p:txBody>
      </p:sp>
      <p:sp>
        <p:nvSpPr>
          <p:cNvPr id="1051" name="Titolo 1">
            <a:extLst>
              <a:ext uri="{FF2B5EF4-FFF2-40B4-BE49-F238E27FC236}">
                <a16:creationId xmlns:a16="http://schemas.microsoft.com/office/drawing/2014/main" id="{0186BC28-06DA-0013-4DE4-8A00D31DCE3B}"/>
              </a:ext>
            </a:extLst>
          </p:cNvPr>
          <p:cNvSpPr txBox="1">
            <a:spLocks/>
          </p:cNvSpPr>
          <p:nvPr/>
        </p:nvSpPr>
        <p:spPr>
          <a:xfrm>
            <a:off x="9815370" y="2237351"/>
            <a:ext cx="906673" cy="47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rgbClr val="FF0000"/>
                </a:solidFill>
              </a:rPr>
              <a:t>600kBq</a:t>
            </a:r>
          </a:p>
        </p:txBody>
      </p:sp>
      <p:sp>
        <p:nvSpPr>
          <p:cNvPr id="1052" name="Titolo 1">
            <a:extLst>
              <a:ext uri="{FF2B5EF4-FFF2-40B4-BE49-F238E27FC236}">
                <a16:creationId xmlns:a16="http://schemas.microsoft.com/office/drawing/2014/main" id="{C64218FD-1318-6F5D-973C-4BFB40D06D08}"/>
              </a:ext>
            </a:extLst>
          </p:cNvPr>
          <p:cNvSpPr txBox="1">
            <a:spLocks/>
          </p:cNvSpPr>
          <p:nvPr/>
        </p:nvSpPr>
        <p:spPr>
          <a:xfrm>
            <a:off x="11106080" y="2237351"/>
            <a:ext cx="906673" cy="47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rgbClr val="FF0000"/>
                </a:solidFill>
              </a:rPr>
              <a:t>800kBq</a:t>
            </a:r>
          </a:p>
        </p:txBody>
      </p:sp>
      <p:pic>
        <p:nvPicPr>
          <p:cNvPr id="1053" name="Picture 4" descr="Templates">
            <a:extLst>
              <a:ext uri="{FF2B5EF4-FFF2-40B4-BE49-F238E27FC236}">
                <a16:creationId xmlns:a16="http://schemas.microsoft.com/office/drawing/2014/main" id="{5372CCA5-4B34-D952-D95E-F4F6A4CA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83" y="2931915"/>
            <a:ext cx="5786495" cy="388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Elemento grafico 1053" descr="Chiudi con riempimento a tinta unita">
            <a:extLst>
              <a:ext uri="{FF2B5EF4-FFF2-40B4-BE49-F238E27FC236}">
                <a16:creationId xmlns:a16="http://schemas.microsoft.com/office/drawing/2014/main" id="{3EB1338D-B215-6060-678D-5DDA28B65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4951" y="3214153"/>
            <a:ext cx="426689" cy="426689"/>
          </a:xfrm>
          <a:prstGeom prst="rect">
            <a:avLst/>
          </a:prstGeom>
        </p:spPr>
      </p:pic>
      <p:pic>
        <p:nvPicPr>
          <p:cNvPr id="1055" name="Elemento grafico 1054" descr="Chiudi con riempimento a tinta unita">
            <a:extLst>
              <a:ext uri="{FF2B5EF4-FFF2-40B4-BE49-F238E27FC236}">
                <a16:creationId xmlns:a16="http://schemas.microsoft.com/office/drawing/2014/main" id="{FCE08934-2717-9E44-B28F-9D22CBD39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189" y="3211488"/>
            <a:ext cx="426689" cy="426689"/>
          </a:xfrm>
          <a:prstGeom prst="rect">
            <a:avLst/>
          </a:prstGeom>
        </p:spPr>
      </p:pic>
      <p:pic>
        <p:nvPicPr>
          <p:cNvPr id="1056" name="Elemento grafico 1055" descr="Chiudi con riempimento a tinta unita">
            <a:extLst>
              <a:ext uri="{FF2B5EF4-FFF2-40B4-BE49-F238E27FC236}">
                <a16:creationId xmlns:a16="http://schemas.microsoft.com/office/drawing/2014/main" id="{57B95E21-2135-0DD1-8165-60D38DC63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6188" y="3214153"/>
            <a:ext cx="426689" cy="426689"/>
          </a:xfrm>
          <a:prstGeom prst="rect">
            <a:avLst/>
          </a:prstGeom>
        </p:spPr>
      </p:pic>
      <p:pic>
        <p:nvPicPr>
          <p:cNvPr id="1057" name="Elemento grafico 1056" descr="Chiudi con riempimento a tinta unita">
            <a:extLst>
              <a:ext uri="{FF2B5EF4-FFF2-40B4-BE49-F238E27FC236}">
                <a16:creationId xmlns:a16="http://schemas.microsoft.com/office/drawing/2014/main" id="{AC5D18B0-B5F7-08FF-5332-FEA30E86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6073" y="3223144"/>
            <a:ext cx="426689" cy="426689"/>
          </a:xfrm>
          <a:prstGeom prst="rect">
            <a:avLst/>
          </a:prstGeom>
        </p:spPr>
      </p:pic>
      <p:pic>
        <p:nvPicPr>
          <p:cNvPr id="1058" name="Elemento grafico 1057" descr="Chiudi con riempimento a tinta unita">
            <a:extLst>
              <a:ext uri="{FF2B5EF4-FFF2-40B4-BE49-F238E27FC236}">
                <a16:creationId xmlns:a16="http://schemas.microsoft.com/office/drawing/2014/main" id="{BC57C9D8-04FF-46A4-7A51-968F5A836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4127" y="4926239"/>
            <a:ext cx="426689" cy="426689"/>
          </a:xfrm>
          <a:prstGeom prst="rect">
            <a:avLst/>
          </a:prstGeom>
        </p:spPr>
      </p:pic>
      <p:pic>
        <p:nvPicPr>
          <p:cNvPr id="1059" name="Elemento grafico 1058" descr="Chiudi con riempimento a tinta unita">
            <a:extLst>
              <a:ext uri="{FF2B5EF4-FFF2-40B4-BE49-F238E27FC236}">
                <a16:creationId xmlns:a16="http://schemas.microsoft.com/office/drawing/2014/main" id="{96D94DDF-3E3D-2581-C108-F6EF80EB2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2364" y="4923574"/>
            <a:ext cx="426689" cy="426689"/>
          </a:xfrm>
          <a:prstGeom prst="rect">
            <a:avLst/>
          </a:prstGeom>
        </p:spPr>
      </p:pic>
      <p:pic>
        <p:nvPicPr>
          <p:cNvPr id="1060" name="Elemento grafico 1059" descr="Chiudi con riempimento a tinta unita">
            <a:extLst>
              <a:ext uri="{FF2B5EF4-FFF2-40B4-BE49-F238E27FC236}">
                <a16:creationId xmlns:a16="http://schemas.microsoft.com/office/drawing/2014/main" id="{EFE94A20-53AA-4276-B390-FF6015B2D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5363" y="4926239"/>
            <a:ext cx="426689" cy="426689"/>
          </a:xfrm>
          <a:prstGeom prst="rect">
            <a:avLst/>
          </a:prstGeom>
        </p:spPr>
      </p:pic>
      <p:pic>
        <p:nvPicPr>
          <p:cNvPr id="1061" name="Elemento grafico 1060" descr="Chiudi con riempimento a tinta unita">
            <a:extLst>
              <a:ext uri="{FF2B5EF4-FFF2-40B4-BE49-F238E27FC236}">
                <a16:creationId xmlns:a16="http://schemas.microsoft.com/office/drawing/2014/main" id="{454C64C4-738C-A88C-1B59-EECA6FCF7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5249" y="4935231"/>
            <a:ext cx="426689" cy="426689"/>
          </a:xfrm>
          <a:prstGeom prst="rect">
            <a:avLst/>
          </a:prstGeom>
        </p:spPr>
      </p:pic>
      <p:sp>
        <p:nvSpPr>
          <p:cNvPr id="1062" name="Freccia in giù 1061">
            <a:extLst>
              <a:ext uri="{FF2B5EF4-FFF2-40B4-BE49-F238E27FC236}">
                <a16:creationId xmlns:a16="http://schemas.microsoft.com/office/drawing/2014/main" id="{325D239B-30A4-8F4C-9FE6-10B114D70A55}"/>
              </a:ext>
            </a:extLst>
          </p:cNvPr>
          <p:cNvSpPr/>
          <p:nvPr/>
        </p:nvSpPr>
        <p:spPr>
          <a:xfrm>
            <a:off x="7566798" y="2659038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3" name="Freccia in giù 1062">
            <a:extLst>
              <a:ext uri="{FF2B5EF4-FFF2-40B4-BE49-F238E27FC236}">
                <a16:creationId xmlns:a16="http://schemas.microsoft.com/office/drawing/2014/main" id="{6EDCE54B-31DF-D1C9-C45C-F10836538970}"/>
              </a:ext>
            </a:extLst>
          </p:cNvPr>
          <p:cNvSpPr/>
          <p:nvPr/>
        </p:nvSpPr>
        <p:spPr>
          <a:xfrm>
            <a:off x="8884438" y="2659038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4" name="Freccia in giù 1063">
            <a:extLst>
              <a:ext uri="{FF2B5EF4-FFF2-40B4-BE49-F238E27FC236}">
                <a16:creationId xmlns:a16="http://schemas.microsoft.com/office/drawing/2014/main" id="{35404162-CBA4-4C73-578B-FB9844F95E85}"/>
              </a:ext>
            </a:extLst>
          </p:cNvPr>
          <p:cNvSpPr/>
          <p:nvPr/>
        </p:nvSpPr>
        <p:spPr>
          <a:xfrm>
            <a:off x="10218489" y="2659038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5" name="Freccia in giù 1064">
            <a:extLst>
              <a:ext uri="{FF2B5EF4-FFF2-40B4-BE49-F238E27FC236}">
                <a16:creationId xmlns:a16="http://schemas.microsoft.com/office/drawing/2014/main" id="{81FB78FF-BB74-A5DD-7A94-384D401D576C}"/>
              </a:ext>
            </a:extLst>
          </p:cNvPr>
          <p:cNvSpPr/>
          <p:nvPr/>
        </p:nvSpPr>
        <p:spPr>
          <a:xfrm>
            <a:off x="11501340" y="2659038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6" name="Freccia in giù 1065">
            <a:extLst>
              <a:ext uri="{FF2B5EF4-FFF2-40B4-BE49-F238E27FC236}">
                <a16:creationId xmlns:a16="http://schemas.microsoft.com/office/drawing/2014/main" id="{F248A515-9694-2EC8-9B2B-3BCFF7D68747}"/>
              </a:ext>
            </a:extLst>
          </p:cNvPr>
          <p:cNvSpPr/>
          <p:nvPr/>
        </p:nvSpPr>
        <p:spPr>
          <a:xfrm>
            <a:off x="7575401" y="4480889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7" name="Freccia in giù 1066">
            <a:extLst>
              <a:ext uri="{FF2B5EF4-FFF2-40B4-BE49-F238E27FC236}">
                <a16:creationId xmlns:a16="http://schemas.microsoft.com/office/drawing/2014/main" id="{1019E9FD-57FE-4127-9783-5006A9C7FC70}"/>
              </a:ext>
            </a:extLst>
          </p:cNvPr>
          <p:cNvSpPr/>
          <p:nvPr/>
        </p:nvSpPr>
        <p:spPr>
          <a:xfrm>
            <a:off x="8893041" y="4480889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8" name="Freccia in giù 1067">
            <a:extLst>
              <a:ext uri="{FF2B5EF4-FFF2-40B4-BE49-F238E27FC236}">
                <a16:creationId xmlns:a16="http://schemas.microsoft.com/office/drawing/2014/main" id="{78251012-0890-A463-B6D6-DCEFB3650F29}"/>
              </a:ext>
            </a:extLst>
          </p:cNvPr>
          <p:cNvSpPr/>
          <p:nvPr/>
        </p:nvSpPr>
        <p:spPr>
          <a:xfrm>
            <a:off x="10227092" y="4480889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9" name="Freccia in giù 1068">
            <a:extLst>
              <a:ext uri="{FF2B5EF4-FFF2-40B4-BE49-F238E27FC236}">
                <a16:creationId xmlns:a16="http://schemas.microsoft.com/office/drawing/2014/main" id="{5F6413F2-8764-527D-FB9F-68AB3708ECA6}"/>
              </a:ext>
            </a:extLst>
          </p:cNvPr>
          <p:cNvSpPr/>
          <p:nvPr/>
        </p:nvSpPr>
        <p:spPr>
          <a:xfrm>
            <a:off x="11519775" y="4480889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2" name="Titolo 1">
            <a:extLst>
              <a:ext uri="{FF2B5EF4-FFF2-40B4-BE49-F238E27FC236}">
                <a16:creationId xmlns:a16="http://schemas.microsoft.com/office/drawing/2014/main" id="{7ED89D08-9DC2-B615-3746-40328C7E7E62}"/>
              </a:ext>
            </a:extLst>
          </p:cNvPr>
          <p:cNvSpPr txBox="1">
            <a:spLocks/>
          </p:cNvSpPr>
          <p:nvPr/>
        </p:nvSpPr>
        <p:spPr>
          <a:xfrm>
            <a:off x="6305361" y="2237351"/>
            <a:ext cx="906673" cy="47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70C0"/>
                </a:solidFill>
              </a:rPr>
              <a:t>CTRL</a:t>
            </a:r>
          </a:p>
        </p:txBody>
      </p:sp>
      <p:sp>
        <p:nvSpPr>
          <p:cNvPr id="1073" name="Freccia in giù 1072">
            <a:extLst>
              <a:ext uri="{FF2B5EF4-FFF2-40B4-BE49-F238E27FC236}">
                <a16:creationId xmlns:a16="http://schemas.microsoft.com/office/drawing/2014/main" id="{755122CC-C4A0-CF2C-83F6-DCFB2AFA5CCC}"/>
              </a:ext>
            </a:extLst>
          </p:cNvPr>
          <p:cNvSpPr/>
          <p:nvPr/>
        </p:nvSpPr>
        <p:spPr>
          <a:xfrm>
            <a:off x="6687475" y="2668765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74" name="Elemento grafico 1073" descr="Chiudi con riempimento a tinta unita">
            <a:extLst>
              <a:ext uri="{FF2B5EF4-FFF2-40B4-BE49-F238E27FC236}">
                <a16:creationId xmlns:a16="http://schemas.microsoft.com/office/drawing/2014/main" id="{BFF3EB1C-D4FF-630E-9915-621E1D638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922" y="3211488"/>
            <a:ext cx="426689" cy="426689"/>
          </a:xfrm>
          <a:prstGeom prst="rect">
            <a:avLst/>
          </a:prstGeom>
        </p:spPr>
      </p:pic>
      <p:pic>
        <p:nvPicPr>
          <p:cNvPr id="1075" name="Elemento grafico 1074" descr="Chiudi con riempimento a tinta unita">
            <a:extLst>
              <a:ext uri="{FF2B5EF4-FFF2-40B4-BE49-F238E27FC236}">
                <a16:creationId xmlns:a16="http://schemas.microsoft.com/office/drawing/2014/main" id="{05A64B1E-37F1-34DF-4119-C3BDA630E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5098" y="4923574"/>
            <a:ext cx="426689" cy="426689"/>
          </a:xfrm>
          <a:prstGeom prst="rect">
            <a:avLst/>
          </a:prstGeom>
        </p:spPr>
      </p:pic>
      <p:sp>
        <p:nvSpPr>
          <p:cNvPr id="1076" name="Freccia in giù 1075">
            <a:extLst>
              <a:ext uri="{FF2B5EF4-FFF2-40B4-BE49-F238E27FC236}">
                <a16:creationId xmlns:a16="http://schemas.microsoft.com/office/drawing/2014/main" id="{DC05D517-F738-EE75-2EE7-9072FB39FAC2}"/>
              </a:ext>
            </a:extLst>
          </p:cNvPr>
          <p:cNvSpPr/>
          <p:nvPr/>
        </p:nvSpPr>
        <p:spPr>
          <a:xfrm>
            <a:off x="6694964" y="4475026"/>
            <a:ext cx="100433" cy="473354"/>
          </a:xfrm>
          <a:prstGeom prst="downArrow">
            <a:avLst>
              <a:gd name="adj1" fmla="val 17539"/>
              <a:gd name="adj2" fmla="val 9666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4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A4065A-48E1-4C50-925F-20DB815B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55" y="510"/>
            <a:ext cx="7911948" cy="2088826"/>
          </a:xfrm>
        </p:spPr>
        <p:txBody>
          <a:bodyPr/>
          <a:lstStyle/>
          <a:p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 done - April 2025</a:t>
            </a:r>
            <a:b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600" dirty="0"/>
              <a:t>Week 07.04.25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F662B2-51AC-4172-9E89-29B2AF47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55" y="2823378"/>
            <a:ext cx="7911948" cy="2595141"/>
          </a:xfrm>
        </p:spPr>
        <p:txBody>
          <a:bodyPr>
            <a:normAutofit lnSpcReduction="10000"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Test in-take</a:t>
            </a:r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 y-counter + LBC</a:t>
            </a:r>
          </a:p>
          <a:p>
            <a:pPr marL="0" indent="0" algn="just">
              <a:buNone/>
            </a:pPr>
            <a:r>
              <a:rPr lang="en-GB" sz="2400" dirty="0">
                <a:solidFill>
                  <a:srgbClr val="0070C0"/>
                </a:solidFill>
                <a:sym typeface="Wingdings" panose="05000000000000000000" pitchFamily="2" charset="2"/>
              </a:rPr>
              <a:t>50KBq - 200-100-50k of cells/well - 3 Timepoint (1-24-72hrs) - 3 replicates/condition</a:t>
            </a:r>
          </a:p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Clonogenic assay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B050"/>
                </a:solidFill>
                <a:sym typeface="Wingdings" panose="05000000000000000000" pitchFamily="2" charset="2"/>
              </a:rPr>
              <a:t>0/1/2/4/8 Gy - 100-300 cells/well - 1 Timepoint (4 days) -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B050"/>
                </a:solidFill>
                <a:sym typeface="Wingdings" panose="05000000000000000000" pitchFamily="2" charset="2"/>
              </a:rPr>
              <a:t>3 replicates/condition</a:t>
            </a:r>
          </a:p>
          <a:p>
            <a:pPr marL="0" indent="0">
              <a:buNone/>
            </a:pPr>
            <a:endParaRPr lang="en-GB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2400" dirty="0">
              <a:solidFill>
                <a:srgbClr val="00B05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002647-F965-652E-4AAF-A945C03E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  <a14:imgEffect>
                      <a14:saturation sat="75000"/>
                    </a14:imgEffect>
                    <a14:imgEffect>
                      <a14:brightnessContrast bright="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33161" y="2362329"/>
            <a:ext cx="3559858" cy="3517241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107529E-70DB-3E7F-A7BF-B67A33617C7E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592336" y="1410884"/>
            <a:ext cx="423550" cy="2330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F6948E5-DF23-9703-944B-FE08135E2C34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9838399" y="2089336"/>
            <a:ext cx="847818" cy="1831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E9A53871-DC9E-D135-02DE-325B97C84D57}"/>
              </a:ext>
            </a:extLst>
          </p:cNvPr>
          <p:cNvSpPr/>
          <p:nvPr/>
        </p:nvSpPr>
        <p:spPr>
          <a:xfrm>
            <a:off x="9602284" y="355889"/>
            <a:ext cx="21694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484848"/>
                </a:solidFill>
              </a:rPr>
              <a:t>MDA-MB-231 </a:t>
            </a:r>
            <a:r>
              <a:rPr lang="it-IT" sz="1600" b="1" dirty="0" err="1">
                <a:solidFill>
                  <a:srgbClr val="484848"/>
                </a:solidFill>
              </a:rPr>
              <a:t>cell</a:t>
            </a:r>
            <a:r>
              <a:rPr lang="it-IT" sz="1600" b="1" dirty="0">
                <a:solidFill>
                  <a:srgbClr val="484848"/>
                </a:solidFill>
              </a:rPr>
              <a:t> line</a:t>
            </a:r>
            <a:endParaRPr lang="en-GB" sz="16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06EB9D4-2D29-D4E4-A933-CC07437A3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500"/>
                    </a14:imgEffect>
                    <a14:imgEffect>
                      <a14:saturation sat="75000"/>
                    </a14:imgEffect>
                    <a14:imgEffect>
                      <a14:brightnessContrast bright="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07765" y="740553"/>
            <a:ext cx="1356904" cy="134066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70C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503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45A0D-EDB6-40E8-8B84-B1A935E5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2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Test in-take</a:t>
            </a:r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 y-counter + </a:t>
            </a:r>
            <a:r>
              <a:rPr lang="en-GB" b="1" dirty="0" err="1">
                <a:solidFill>
                  <a:srgbClr val="0070C0"/>
                </a:solidFill>
                <a:sym typeface="Wingdings" panose="05000000000000000000" pitchFamily="2" charset="2"/>
              </a:rPr>
              <a:t>rilevatore</a:t>
            </a:r>
            <a:b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en-GB" sz="2700" b="1" dirty="0">
                <a:solidFill>
                  <a:srgbClr val="0070C0"/>
                </a:solidFill>
                <a:sym typeface="Wingdings" panose="05000000000000000000" pitchFamily="2" charset="2"/>
              </a:rPr>
              <a:t>50KBq - 50k of cells/well - 3 Timepoint (1-24-72hrs) - 3 replicates/condition</a:t>
            </a:r>
            <a:br>
              <a:rPr lang="en-GB" sz="2700" dirty="0">
                <a:solidFill>
                  <a:srgbClr val="0070C0"/>
                </a:solidFill>
                <a:sym typeface="Wingdings" panose="05000000000000000000" pitchFamily="2" charset="2"/>
              </a:rPr>
            </a:br>
            <a:endParaRPr lang="en-GB" dirty="0"/>
          </a:p>
        </p:txBody>
      </p:sp>
      <p:pic>
        <p:nvPicPr>
          <p:cNvPr id="4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DCC15AA5-3B45-4BA3-BD73-F9DB513FF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507667" y="3002621"/>
            <a:ext cx="2557354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8EB0D18-DE6D-41D3-A142-0C6B7BC56854}"/>
              </a:ext>
            </a:extLst>
          </p:cNvPr>
          <p:cNvSpPr/>
          <p:nvPr/>
        </p:nvSpPr>
        <p:spPr>
          <a:xfrm>
            <a:off x="1508062" y="4735089"/>
            <a:ext cx="601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1 hr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E8CCE24-180D-4319-BE53-D263E3BE311A}"/>
              </a:ext>
            </a:extLst>
          </p:cNvPr>
          <p:cNvSpPr/>
          <p:nvPr/>
        </p:nvSpPr>
        <p:spPr>
          <a:xfrm>
            <a:off x="5707347" y="4735089"/>
            <a:ext cx="83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24 hrs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39BB607-DE6E-4A42-95B6-4EF7CA79F75E}"/>
              </a:ext>
            </a:extLst>
          </p:cNvPr>
          <p:cNvSpPr/>
          <p:nvPr/>
        </p:nvSpPr>
        <p:spPr>
          <a:xfrm>
            <a:off x="10025968" y="4735089"/>
            <a:ext cx="83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72 hrs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5004EA8-8325-4E2A-8307-DC20CF8E9D53}"/>
              </a:ext>
            </a:extLst>
          </p:cNvPr>
          <p:cNvSpPr/>
          <p:nvPr/>
        </p:nvSpPr>
        <p:spPr>
          <a:xfrm>
            <a:off x="507667" y="2602514"/>
            <a:ext cx="60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4621010-3897-4594-9729-AAAF543CD865}"/>
              </a:ext>
            </a:extLst>
          </p:cNvPr>
          <p:cNvSpPr/>
          <p:nvPr/>
        </p:nvSpPr>
        <p:spPr>
          <a:xfrm>
            <a:off x="4760872" y="2602514"/>
            <a:ext cx="60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823F612-3FF2-45C2-AE67-0847379BA42A}"/>
              </a:ext>
            </a:extLst>
          </p:cNvPr>
          <p:cNvSpPr/>
          <p:nvPr/>
        </p:nvSpPr>
        <p:spPr>
          <a:xfrm>
            <a:off x="9014077" y="2602514"/>
            <a:ext cx="60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E50E5E-6A66-4B6D-A273-1683B66D16DB}"/>
              </a:ext>
            </a:extLst>
          </p:cNvPr>
          <p:cNvSpPr txBox="1"/>
          <p:nvPr/>
        </p:nvSpPr>
        <p:spPr>
          <a:xfrm>
            <a:off x="671112" y="3356229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200k</a:t>
            </a:r>
            <a:endParaRPr lang="en-GB" sz="20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4A8A7E-BD0D-47DD-AED8-870B7B12A061}"/>
              </a:ext>
            </a:extLst>
          </p:cNvPr>
          <p:cNvSpPr txBox="1"/>
          <p:nvPr/>
        </p:nvSpPr>
        <p:spPr>
          <a:xfrm>
            <a:off x="1508062" y="3356230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200k</a:t>
            </a:r>
            <a:endParaRPr lang="en-GB" sz="2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3231449-95C0-4F22-AFF7-3A1FBB0F2419}"/>
              </a:ext>
            </a:extLst>
          </p:cNvPr>
          <p:cNvSpPr txBox="1"/>
          <p:nvPr/>
        </p:nvSpPr>
        <p:spPr>
          <a:xfrm>
            <a:off x="2363414" y="3356229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200k</a:t>
            </a:r>
            <a:endParaRPr lang="en-GB" sz="2000" dirty="0"/>
          </a:p>
        </p:txBody>
      </p:sp>
      <p:pic>
        <p:nvPicPr>
          <p:cNvPr id="21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E1BFB0AB-D50D-40A5-8857-4A3793A74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4744988" y="3002618"/>
            <a:ext cx="2557354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B079665-D7EE-4374-A7CF-B824668FADA6}"/>
              </a:ext>
            </a:extLst>
          </p:cNvPr>
          <p:cNvSpPr txBox="1"/>
          <p:nvPr/>
        </p:nvSpPr>
        <p:spPr>
          <a:xfrm>
            <a:off x="4954896" y="3356226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100k</a:t>
            </a:r>
            <a:endParaRPr lang="en-GB" sz="20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D4AA7F0-B620-43C2-BCAD-C2433B9809DF}"/>
              </a:ext>
            </a:extLst>
          </p:cNvPr>
          <p:cNvSpPr txBox="1"/>
          <p:nvPr/>
        </p:nvSpPr>
        <p:spPr>
          <a:xfrm>
            <a:off x="5791846" y="3356227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100k</a:t>
            </a:r>
            <a:endParaRPr lang="en-GB" sz="20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9627004-2152-441A-B4C7-2256FC04EB33}"/>
              </a:ext>
            </a:extLst>
          </p:cNvPr>
          <p:cNvSpPr txBox="1"/>
          <p:nvPr/>
        </p:nvSpPr>
        <p:spPr>
          <a:xfrm>
            <a:off x="6600735" y="3356226"/>
            <a:ext cx="96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100k</a:t>
            </a:r>
            <a:endParaRPr lang="en-GB" sz="2000" dirty="0"/>
          </a:p>
        </p:txBody>
      </p:sp>
      <p:pic>
        <p:nvPicPr>
          <p:cNvPr id="25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4ACE2651-B3D0-47DD-828D-C75386E84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9071034" y="3002618"/>
            <a:ext cx="2557354" cy="1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4E3050D-376A-4519-8DC9-B56E1073EB77}"/>
              </a:ext>
            </a:extLst>
          </p:cNvPr>
          <p:cNvSpPr txBox="1"/>
          <p:nvPr/>
        </p:nvSpPr>
        <p:spPr>
          <a:xfrm>
            <a:off x="9280941" y="3320366"/>
            <a:ext cx="1082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50k</a:t>
            </a:r>
            <a:endParaRPr lang="en-GB" sz="24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61A1FC0-EC4E-446E-9FAB-900304E5F2E5}"/>
              </a:ext>
            </a:extLst>
          </p:cNvPr>
          <p:cNvSpPr txBox="1"/>
          <p:nvPr/>
        </p:nvSpPr>
        <p:spPr>
          <a:xfrm>
            <a:off x="10117892" y="332036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50k</a:t>
            </a:r>
            <a:endParaRPr lang="en-GB" sz="24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881DA94-EA4B-4C3E-B517-C781F8FD8AB2}"/>
              </a:ext>
            </a:extLst>
          </p:cNvPr>
          <p:cNvSpPr txBox="1"/>
          <p:nvPr/>
        </p:nvSpPr>
        <p:spPr>
          <a:xfrm>
            <a:off x="10926781" y="3320366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50k</a:t>
            </a:r>
            <a:endParaRPr lang="en-GB" sz="24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BADD146-0530-46C2-BE69-D2B97B061F32}"/>
              </a:ext>
            </a:extLst>
          </p:cNvPr>
          <p:cNvSpPr txBox="1"/>
          <p:nvPr/>
        </p:nvSpPr>
        <p:spPr>
          <a:xfrm>
            <a:off x="350557" y="1569016"/>
            <a:ext cx="50856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50KBq 111Ag activity/well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93836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8F00D4-6A21-FB3A-72A3-9B4173D5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20" y="0"/>
            <a:ext cx="10515600" cy="854015"/>
          </a:xfrm>
        </p:spPr>
        <p:txBody>
          <a:bodyPr>
            <a:normAutofit/>
          </a:bodyPr>
          <a:lstStyle/>
          <a:p>
            <a:r>
              <a:rPr lang="en-GB" sz="4000" dirty="0"/>
              <a:t>In-take evaluation Catania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3E12EB-5082-1926-B116-88E0650B3012}"/>
              </a:ext>
            </a:extLst>
          </p:cNvPr>
          <p:cNvSpPr txBox="1"/>
          <p:nvPr/>
        </p:nvSpPr>
        <p:spPr>
          <a:xfrm>
            <a:off x="387759" y="876786"/>
            <a:ext cx="5823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Test in-take</a:t>
            </a:r>
            <a:r>
              <a:rPr lang="en-GB" dirty="0">
                <a:solidFill>
                  <a:srgbClr val="0070C0"/>
                </a:solidFill>
                <a:sym typeface="Wingdings" panose="05000000000000000000" pitchFamily="2" charset="2"/>
              </a:rPr>
              <a:t> y-counter + LBC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70C0"/>
                </a:solidFill>
                <a:sym typeface="Wingdings" panose="05000000000000000000" pitchFamily="2" charset="2"/>
              </a:rPr>
              <a:t>50KBq - 200-100-50k of cells/well - 3 Timepoint (1-24-72hrs) - 3 replicates/condition</a:t>
            </a:r>
          </a:p>
        </p:txBody>
      </p:sp>
      <p:pic>
        <p:nvPicPr>
          <p:cNvPr id="6" name="officeArt object">
            <a:extLst>
              <a:ext uri="{FF2B5EF4-FFF2-40B4-BE49-F238E27FC236}">
                <a16:creationId xmlns:a16="http://schemas.microsoft.com/office/drawing/2014/main" id="{82F57C8F-2094-E3D0-81C6-2A76E5D116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89298" y="416280"/>
            <a:ext cx="5653405" cy="12458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33BCEE9A-C015-EDF7-7E14-3004245BC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053122"/>
              </p:ext>
            </p:extLst>
          </p:nvPr>
        </p:nvGraphicFramePr>
        <p:xfrm>
          <a:off x="681057" y="2433804"/>
          <a:ext cx="5113020" cy="1546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1482">
                  <a:extLst>
                    <a:ext uri="{9D8B030D-6E8A-4147-A177-3AD203B41FA5}">
                      <a16:colId xmlns:a16="http://schemas.microsoft.com/office/drawing/2014/main" val="2534139520"/>
                    </a:ext>
                  </a:extLst>
                </a:gridCol>
                <a:gridCol w="661482">
                  <a:extLst>
                    <a:ext uri="{9D8B030D-6E8A-4147-A177-3AD203B41FA5}">
                      <a16:colId xmlns:a16="http://schemas.microsoft.com/office/drawing/2014/main" val="1026583812"/>
                    </a:ext>
                  </a:extLst>
                </a:gridCol>
                <a:gridCol w="887056">
                  <a:extLst>
                    <a:ext uri="{9D8B030D-6E8A-4147-A177-3AD203B41FA5}">
                      <a16:colId xmlns:a16="http://schemas.microsoft.com/office/drawing/2014/main" val="892181740"/>
                    </a:ext>
                  </a:extLst>
                </a:gridCol>
                <a:gridCol w="1068938">
                  <a:extLst>
                    <a:ext uri="{9D8B030D-6E8A-4147-A177-3AD203B41FA5}">
                      <a16:colId xmlns:a16="http://schemas.microsoft.com/office/drawing/2014/main" val="1310960837"/>
                    </a:ext>
                  </a:extLst>
                </a:gridCol>
                <a:gridCol w="1117711">
                  <a:extLst>
                    <a:ext uri="{9D8B030D-6E8A-4147-A177-3AD203B41FA5}">
                      <a16:colId xmlns:a16="http://schemas.microsoft.com/office/drawing/2014/main" val="2533090105"/>
                    </a:ext>
                  </a:extLst>
                </a:gridCol>
                <a:gridCol w="716351">
                  <a:extLst>
                    <a:ext uri="{9D8B030D-6E8A-4147-A177-3AD203B41FA5}">
                      <a16:colId xmlns:a16="http://schemas.microsoft.com/office/drawing/2014/main" val="2022045077"/>
                    </a:ext>
                  </a:extLst>
                </a:gridCol>
              </a:tblGrid>
              <a:tr h="3536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Plate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N° cells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Cell suspension Act. (Bq)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Supernatant Act. (</a:t>
                      </a:r>
                      <a:r>
                        <a:rPr lang="en-US" sz="12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Bq</a:t>
                      </a: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Total Act. (</a:t>
                      </a:r>
                      <a:r>
                        <a:rPr lang="en-US" sz="12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Bq</a:t>
                      </a: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 in-take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613476088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 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200k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5.469,00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37.597,67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43.066,67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12,70</a:t>
                      </a:r>
                      <a:endParaRPr lang="it-IT" sz="11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4049971970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 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100k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5.742,67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40.172,33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40.172,33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14,30</a:t>
                      </a:r>
                      <a:endParaRPr lang="it-IT" sz="11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83081868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72 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50 k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5.239,33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33.356,00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33.356,00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16,31</a:t>
                      </a:r>
                      <a:endParaRPr lang="it-IT" sz="11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3760391643"/>
                  </a:ext>
                </a:extLst>
              </a:tr>
            </a:tbl>
          </a:graphicData>
        </a:graphic>
      </p:graphicFrame>
      <p:graphicFrame>
        <p:nvGraphicFramePr>
          <p:cNvPr id="8" name="officeArt object">
            <a:extLst>
              <a:ext uri="{FF2B5EF4-FFF2-40B4-BE49-F238E27FC236}">
                <a16:creationId xmlns:a16="http://schemas.microsoft.com/office/drawing/2014/main" id="{6DB30F94-FE6E-2F66-80A3-5D69C093DC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4861499"/>
              </p:ext>
            </p:extLst>
          </p:nvPr>
        </p:nvGraphicFramePr>
        <p:xfrm>
          <a:off x="1041999" y="4336591"/>
          <a:ext cx="4239260" cy="2284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1529205F-6157-4BF8-0D51-A64911E94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593335"/>
              </p:ext>
            </p:extLst>
          </p:nvPr>
        </p:nvGraphicFramePr>
        <p:xfrm>
          <a:off x="6389298" y="2433805"/>
          <a:ext cx="4937760" cy="154609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38622">
                  <a:extLst>
                    <a:ext uri="{9D8B030D-6E8A-4147-A177-3AD203B41FA5}">
                      <a16:colId xmlns:a16="http://schemas.microsoft.com/office/drawing/2014/main" val="2344316131"/>
                    </a:ext>
                  </a:extLst>
                </a:gridCol>
                <a:gridCol w="638622">
                  <a:extLst>
                    <a:ext uri="{9D8B030D-6E8A-4147-A177-3AD203B41FA5}">
                      <a16:colId xmlns:a16="http://schemas.microsoft.com/office/drawing/2014/main" val="2768922358"/>
                    </a:ext>
                  </a:extLst>
                </a:gridCol>
                <a:gridCol w="856576">
                  <a:extLst>
                    <a:ext uri="{9D8B030D-6E8A-4147-A177-3AD203B41FA5}">
                      <a16:colId xmlns:a16="http://schemas.microsoft.com/office/drawing/2014/main" val="1372219162"/>
                    </a:ext>
                  </a:extLst>
                </a:gridCol>
                <a:gridCol w="1032362">
                  <a:extLst>
                    <a:ext uri="{9D8B030D-6E8A-4147-A177-3AD203B41FA5}">
                      <a16:colId xmlns:a16="http://schemas.microsoft.com/office/drawing/2014/main" val="3206278015"/>
                    </a:ext>
                  </a:extLst>
                </a:gridCol>
                <a:gridCol w="1079611">
                  <a:extLst>
                    <a:ext uri="{9D8B030D-6E8A-4147-A177-3AD203B41FA5}">
                      <a16:colId xmlns:a16="http://schemas.microsoft.com/office/drawing/2014/main" val="4214669610"/>
                    </a:ext>
                  </a:extLst>
                </a:gridCol>
                <a:gridCol w="691967">
                  <a:extLst>
                    <a:ext uri="{9D8B030D-6E8A-4147-A177-3AD203B41FA5}">
                      <a16:colId xmlns:a16="http://schemas.microsoft.com/office/drawing/2014/main" val="3479198490"/>
                    </a:ext>
                  </a:extLst>
                </a:gridCol>
              </a:tblGrid>
              <a:tr h="6732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Plate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N° cells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Cell suspension  Act. (</a:t>
                      </a:r>
                      <a:r>
                        <a:rPr lang="it-IT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</a:t>
                      </a: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Bq)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Supernatant Act. (</a:t>
                      </a:r>
                      <a:r>
                        <a:rPr lang="it-IT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</a:t>
                      </a:r>
                      <a:r>
                        <a:rPr lang="en-US" sz="11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Bq</a:t>
                      </a:r>
                      <a:r>
                        <a:rPr lang="en-US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Total Act. (</a:t>
                      </a:r>
                      <a:r>
                        <a:rPr lang="it-IT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</a:t>
                      </a: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Bq)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 in-take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522061318"/>
                  </a:ext>
                </a:extLst>
              </a:tr>
              <a:tr h="2909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 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200k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3.76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16.89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20.65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18,20</a:t>
                      </a:r>
                      <a:endParaRPr lang="it-IT" sz="11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3985985825"/>
                  </a:ext>
                </a:extLst>
              </a:tr>
              <a:tr h="2909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 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100k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3.99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17.37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21.36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18,70</a:t>
                      </a:r>
                      <a:endParaRPr lang="it-IT" sz="11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560009271"/>
                  </a:ext>
                </a:extLst>
              </a:tr>
              <a:tr h="2909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72 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50 k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3.29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14.46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17.75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18,50</a:t>
                      </a:r>
                      <a:endParaRPr lang="it-IT" sz="11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916116730"/>
                  </a:ext>
                </a:extLst>
              </a:tr>
            </a:tbl>
          </a:graphicData>
        </a:graphic>
      </p:graphicFrame>
      <p:pic>
        <p:nvPicPr>
          <p:cNvPr id="10" name="officeArt object">
            <a:extLst>
              <a:ext uri="{FF2B5EF4-FFF2-40B4-BE49-F238E27FC236}">
                <a16:creationId xmlns:a16="http://schemas.microsoft.com/office/drawing/2014/main" id="{99A90923-5713-B13E-6B0A-6A9C8DC7ED0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47433" y="4239436"/>
            <a:ext cx="4914900" cy="23812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7FBE13-2DAC-B5DC-A173-3578E53723EA}"/>
              </a:ext>
            </a:extLst>
          </p:cNvPr>
          <p:cNvSpPr txBox="1"/>
          <p:nvPr/>
        </p:nvSpPr>
        <p:spPr>
          <a:xfrm>
            <a:off x="1429181" y="1970104"/>
            <a:ext cx="374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sym typeface="Wingdings" panose="05000000000000000000" pitchFamily="2" charset="2"/>
              </a:rPr>
              <a:t>GAMMA-COUNTER MEASUREMENT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EE74E04-F149-3F46-D432-A42DBCB4C8F9}"/>
              </a:ext>
            </a:extLst>
          </p:cNvPr>
          <p:cNvSpPr txBox="1"/>
          <p:nvPr/>
        </p:nvSpPr>
        <p:spPr>
          <a:xfrm>
            <a:off x="7134675" y="1970104"/>
            <a:ext cx="374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C000"/>
                </a:solidFill>
                <a:sym typeface="Wingdings" panose="05000000000000000000" pitchFamily="2" charset="2"/>
              </a:rPr>
              <a:t>LBC MEASUREMENT</a:t>
            </a:r>
            <a:endParaRPr lang="en-GB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00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EBBA60-34C0-4008-A6D6-9D23C051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00B050"/>
                </a:solidFill>
                <a:sym typeface="Wingdings" panose="05000000000000000000" pitchFamily="2" charset="2"/>
              </a:rPr>
              <a:t>Clonogenic assay</a:t>
            </a:r>
            <a:br>
              <a:rPr lang="en-GB" sz="4000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GB" sz="2700" dirty="0">
                <a:solidFill>
                  <a:srgbClr val="00B050"/>
                </a:solidFill>
                <a:sym typeface="Wingdings" panose="05000000000000000000" pitchFamily="2" charset="2"/>
              </a:rPr>
              <a:t>0/1/2/4/8 Gy - 100-300 cells/well - 1 Timepoint (4 days) - 3 replicates/condition</a:t>
            </a:r>
            <a:br>
              <a:rPr lang="en-GB" sz="4400" dirty="0">
                <a:solidFill>
                  <a:srgbClr val="00B050"/>
                </a:solidFill>
              </a:rPr>
            </a:br>
            <a:endParaRPr lang="en-GB" dirty="0"/>
          </a:p>
        </p:txBody>
      </p:sp>
      <p:pic>
        <p:nvPicPr>
          <p:cNvPr id="6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FBBA56A8-3134-40DD-9F15-F52EC7CB2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511484" y="2151527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A80036B2-6370-4063-8E8D-686C9AC2E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4920624" y="2129114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EC994AA-24C7-440E-BB42-5FCE6BDD7C3A}"/>
              </a:ext>
            </a:extLst>
          </p:cNvPr>
          <p:cNvSpPr/>
          <p:nvPr/>
        </p:nvSpPr>
        <p:spPr>
          <a:xfrm>
            <a:off x="511484" y="1751417"/>
            <a:ext cx="768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0 Gy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BFD9A1E-240A-4022-8EAA-2736681A0DFA}"/>
              </a:ext>
            </a:extLst>
          </p:cNvPr>
          <p:cNvSpPr/>
          <p:nvPr/>
        </p:nvSpPr>
        <p:spPr>
          <a:xfrm>
            <a:off x="2790637" y="1754720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1 Gy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C2DF737-C50F-46A4-8656-7DA57820857B}"/>
              </a:ext>
            </a:extLst>
          </p:cNvPr>
          <p:cNvSpPr/>
          <p:nvPr/>
        </p:nvSpPr>
        <p:spPr>
          <a:xfrm>
            <a:off x="5069790" y="1751417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2 Gy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7043DBA-6EB6-4550-B711-28C1CDC8BB5E}"/>
              </a:ext>
            </a:extLst>
          </p:cNvPr>
          <p:cNvSpPr/>
          <p:nvPr/>
        </p:nvSpPr>
        <p:spPr>
          <a:xfrm>
            <a:off x="7294533" y="1751417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4 Gy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C3F371C-BCAF-41D0-9EA9-FC7225B2C1E3}"/>
              </a:ext>
            </a:extLst>
          </p:cNvPr>
          <p:cNvSpPr/>
          <p:nvPr/>
        </p:nvSpPr>
        <p:spPr>
          <a:xfrm>
            <a:off x="9573686" y="1741512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8 Gy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4FE5AF1-1AA3-4349-9DDA-217A8B323D95}"/>
              </a:ext>
            </a:extLst>
          </p:cNvPr>
          <p:cNvSpPr txBox="1"/>
          <p:nvPr/>
        </p:nvSpPr>
        <p:spPr>
          <a:xfrm>
            <a:off x="394179" y="3900234"/>
            <a:ext cx="1146489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4 DAYS of 111Ag TREATMENT</a:t>
            </a:r>
          </a:p>
          <a:p>
            <a:endParaRPr lang="en-GB" sz="2000" dirty="0">
              <a:solidFill>
                <a:srgbClr val="00B050"/>
              </a:solidFill>
              <a:highlight>
                <a:srgbClr val="FFFF00"/>
              </a:highlight>
              <a:sym typeface="Wingdings" panose="05000000000000000000" pitchFamily="2" charset="2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A77D664C-ADC8-49EA-951A-C8EE7653233A}"/>
              </a:ext>
            </a:extLst>
          </p:cNvPr>
          <p:cNvSpPr txBox="1"/>
          <p:nvPr/>
        </p:nvSpPr>
        <p:spPr>
          <a:xfrm>
            <a:off x="625591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751D493-B25D-405A-B1A5-63BD9CC7B6FD}"/>
              </a:ext>
            </a:extLst>
          </p:cNvPr>
          <p:cNvSpPr txBox="1"/>
          <p:nvPr/>
        </p:nvSpPr>
        <p:spPr>
          <a:xfrm>
            <a:off x="1296903" y="2981035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4F09E2D5-8E7B-4128-BECE-824512F16DC3}"/>
              </a:ext>
            </a:extLst>
          </p:cNvPr>
          <p:cNvSpPr txBox="1"/>
          <p:nvPr/>
        </p:nvSpPr>
        <p:spPr>
          <a:xfrm>
            <a:off x="1924090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00B050"/>
              </a:solidFill>
            </a:endParaRPr>
          </a:p>
        </p:txBody>
      </p:sp>
      <p:pic>
        <p:nvPicPr>
          <p:cNvPr id="62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1674EE9A-76F3-445E-9577-807BE0C5B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2708828" y="2129114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6D632D36-1225-48DB-8DE4-15990DE298DB}"/>
              </a:ext>
            </a:extLst>
          </p:cNvPr>
          <p:cNvSpPr txBox="1"/>
          <p:nvPr/>
        </p:nvSpPr>
        <p:spPr>
          <a:xfrm>
            <a:off x="2822935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8030F6AA-CA6B-4B12-81E1-A532C937F4B0}"/>
              </a:ext>
            </a:extLst>
          </p:cNvPr>
          <p:cNvSpPr txBox="1"/>
          <p:nvPr/>
        </p:nvSpPr>
        <p:spPr>
          <a:xfrm>
            <a:off x="3496235" y="2953674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6BC61C6-C8F7-4B0C-B7B1-3D7489ADBC84}"/>
              </a:ext>
            </a:extLst>
          </p:cNvPr>
          <p:cNvSpPr txBox="1"/>
          <p:nvPr/>
        </p:nvSpPr>
        <p:spPr>
          <a:xfrm>
            <a:off x="4148461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00B050"/>
              </a:solidFill>
            </a:endParaRPr>
          </a:p>
        </p:txBody>
      </p:sp>
      <p:pic>
        <p:nvPicPr>
          <p:cNvPr id="69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009F7B41-9DBE-4344-952F-DD6664610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7149108" y="2146358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66ECE883-E62D-42C2-BC8F-5B4E1B843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9435847" y="2151527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A3844840-9840-48D3-A2EC-93C6825058C6}"/>
              </a:ext>
            </a:extLst>
          </p:cNvPr>
          <p:cNvSpPr txBox="1"/>
          <p:nvPr/>
        </p:nvSpPr>
        <p:spPr>
          <a:xfrm>
            <a:off x="5024393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150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B1C1CC6-E495-45E4-ABF2-17F12F6F22A0}"/>
              </a:ext>
            </a:extLst>
          </p:cNvPr>
          <p:cNvSpPr txBox="1"/>
          <p:nvPr/>
        </p:nvSpPr>
        <p:spPr>
          <a:xfrm>
            <a:off x="5697693" y="2953674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150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10FC5EBC-221E-457B-868F-0CD631896836}"/>
              </a:ext>
            </a:extLst>
          </p:cNvPr>
          <p:cNvSpPr txBox="1"/>
          <p:nvPr/>
        </p:nvSpPr>
        <p:spPr>
          <a:xfrm>
            <a:off x="6349919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150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B3043CA9-C0DD-49EE-A247-6E3E41A3948B}"/>
              </a:ext>
            </a:extLst>
          </p:cNvPr>
          <p:cNvSpPr txBox="1"/>
          <p:nvPr/>
        </p:nvSpPr>
        <p:spPr>
          <a:xfrm>
            <a:off x="7258020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200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A4D3E4D2-C7D6-4516-842D-CB1D8EB4CA11}"/>
              </a:ext>
            </a:extLst>
          </p:cNvPr>
          <p:cNvSpPr txBox="1"/>
          <p:nvPr/>
        </p:nvSpPr>
        <p:spPr>
          <a:xfrm>
            <a:off x="7931320" y="2953674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200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B665149D-2D41-4B90-A2BB-B0839BA2D786}"/>
              </a:ext>
            </a:extLst>
          </p:cNvPr>
          <p:cNvSpPr txBox="1"/>
          <p:nvPr/>
        </p:nvSpPr>
        <p:spPr>
          <a:xfrm>
            <a:off x="8585408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200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C8D32550-E04B-4AA1-BD22-28E24F114A8D}"/>
              </a:ext>
            </a:extLst>
          </p:cNvPr>
          <p:cNvSpPr txBox="1"/>
          <p:nvPr/>
        </p:nvSpPr>
        <p:spPr>
          <a:xfrm>
            <a:off x="9569141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300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497E381E-47C4-4743-8C53-5F71D0E7C8DC}"/>
              </a:ext>
            </a:extLst>
          </p:cNvPr>
          <p:cNvSpPr txBox="1"/>
          <p:nvPr/>
        </p:nvSpPr>
        <p:spPr>
          <a:xfrm>
            <a:off x="10206581" y="2953674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300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BD7ADCF8-B24D-4C42-BA0C-896C81AE0468}"/>
              </a:ext>
            </a:extLst>
          </p:cNvPr>
          <p:cNvSpPr txBox="1"/>
          <p:nvPr/>
        </p:nvSpPr>
        <p:spPr>
          <a:xfrm>
            <a:off x="10896529" y="2344063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300</a:t>
            </a:r>
            <a:endParaRPr lang="en-GB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9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226E24-12A7-6723-C29B-ACFE94A9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57" y="0"/>
            <a:ext cx="10515600" cy="1325563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Clonogenic Assay - Catania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38D00C-88BE-F0D8-7D94-6B6C8217276E}"/>
              </a:ext>
            </a:extLst>
          </p:cNvPr>
          <p:cNvSpPr txBox="1"/>
          <p:nvPr/>
        </p:nvSpPr>
        <p:spPr>
          <a:xfrm>
            <a:off x="226299" y="1372818"/>
            <a:ext cx="55936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Clonogenic assay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B050"/>
                </a:solidFill>
                <a:sym typeface="Wingdings" panose="05000000000000000000" pitchFamily="2" charset="2"/>
              </a:rPr>
              <a:t>0/1/2/4/8 Gy - 100-300 cells/well - 1 Timepoint (4 days) - 3 replicates/condition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65C74C8B-C0AF-ECB0-D9E2-5A907979E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156648"/>
              </p:ext>
            </p:extLst>
          </p:nvPr>
        </p:nvGraphicFramePr>
        <p:xfrm>
          <a:off x="5819957" y="3734411"/>
          <a:ext cx="5962721" cy="231914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87800">
                  <a:extLst>
                    <a:ext uri="{9D8B030D-6E8A-4147-A177-3AD203B41FA5}">
                      <a16:colId xmlns:a16="http://schemas.microsoft.com/office/drawing/2014/main" val="792947072"/>
                    </a:ext>
                  </a:extLst>
                </a:gridCol>
                <a:gridCol w="998948">
                  <a:extLst>
                    <a:ext uri="{9D8B030D-6E8A-4147-A177-3AD203B41FA5}">
                      <a16:colId xmlns:a16="http://schemas.microsoft.com/office/drawing/2014/main" val="1153213059"/>
                    </a:ext>
                  </a:extLst>
                </a:gridCol>
                <a:gridCol w="992135">
                  <a:extLst>
                    <a:ext uri="{9D8B030D-6E8A-4147-A177-3AD203B41FA5}">
                      <a16:colId xmlns:a16="http://schemas.microsoft.com/office/drawing/2014/main" val="3920916484"/>
                    </a:ext>
                  </a:extLst>
                </a:gridCol>
                <a:gridCol w="998948">
                  <a:extLst>
                    <a:ext uri="{9D8B030D-6E8A-4147-A177-3AD203B41FA5}">
                      <a16:colId xmlns:a16="http://schemas.microsoft.com/office/drawing/2014/main" val="1576638661"/>
                    </a:ext>
                  </a:extLst>
                </a:gridCol>
                <a:gridCol w="998948">
                  <a:extLst>
                    <a:ext uri="{9D8B030D-6E8A-4147-A177-3AD203B41FA5}">
                      <a16:colId xmlns:a16="http://schemas.microsoft.com/office/drawing/2014/main" val="4045937629"/>
                    </a:ext>
                  </a:extLst>
                </a:gridCol>
                <a:gridCol w="985942">
                  <a:extLst>
                    <a:ext uri="{9D8B030D-6E8A-4147-A177-3AD203B41FA5}">
                      <a16:colId xmlns:a16="http://schemas.microsoft.com/office/drawing/2014/main" val="2618080244"/>
                    </a:ext>
                  </a:extLst>
                </a:gridCol>
              </a:tblGrid>
              <a:tr h="7346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Plate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N° cells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Cell Suspension Act. (Bq) – CALCULATED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Supernatant Act. (</a:t>
                      </a:r>
                      <a:r>
                        <a:rPr lang="en-US" sz="12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Bq</a:t>
                      </a: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 - REAL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Total Act. (</a:t>
                      </a:r>
                      <a:r>
                        <a:rPr lang="en-US" sz="12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Bq</a:t>
                      </a: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 - CALCULATED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 in-take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617530216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0 Gy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24461983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 Gy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7.694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53.296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60.990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12,61</a:t>
                      </a:r>
                      <a:endParaRPr lang="it-IT" sz="11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813513215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 Gy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150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7.656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115.364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123.020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6,22</a:t>
                      </a:r>
                      <a:endParaRPr lang="it-IT" sz="11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09092353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4Gy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13.149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233.930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247.080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5,32</a:t>
                      </a:r>
                      <a:endParaRPr lang="it-IT" sz="11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100407713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 Gy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300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50.771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443.388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494.160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10,27</a:t>
                      </a:r>
                      <a:endParaRPr lang="it-IT" sz="11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904253217"/>
                  </a:ext>
                </a:extLst>
              </a:tr>
            </a:tbl>
          </a:graphicData>
        </a:graphic>
      </p:graphicFrame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C804F8A5-7724-F6B0-D5BE-C69E1C504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40400" y="277505"/>
            <a:ext cx="2269609" cy="9233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DD9DC9F-39E4-D637-93CC-D58BDF142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33366"/>
            <a:ext cx="5725397" cy="1325563"/>
          </a:xfrm>
          <a:prstGeom prst="rect">
            <a:avLst/>
          </a:prstGeom>
        </p:spPr>
      </p:pic>
      <p:graphicFrame>
        <p:nvGraphicFramePr>
          <p:cNvPr id="35" name="officeArt object">
            <a:extLst>
              <a:ext uri="{FF2B5EF4-FFF2-40B4-BE49-F238E27FC236}">
                <a16:creationId xmlns:a16="http://schemas.microsoft.com/office/drawing/2014/main" id="{3BF96A6C-2455-FEB0-63B0-04F76D5F8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295007"/>
              </p:ext>
            </p:extLst>
          </p:nvPr>
        </p:nvGraphicFramePr>
        <p:xfrm>
          <a:off x="750448" y="3501678"/>
          <a:ext cx="4510444" cy="2533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49397E8-6BF8-2CCC-E1F7-12DA9D5622C7}"/>
              </a:ext>
            </a:extLst>
          </p:cNvPr>
          <p:cNvSpPr txBox="1"/>
          <p:nvPr/>
        </p:nvSpPr>
        <p:spPr>
          <a:xfrm>
            <a:off x="6931109" y="3155673"/>
            <a:ext cx="374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GAMMA-COUNTER MEASUREMENT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28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AFC668-4552-4987-8875-94B2B8CA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224"/>
            <a:ext cx="10515600" cy="974794"/>
          </a:xfrm>
        </p:spPr>
        <p:txBody>
          <a:bodyPr>
            <a:no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 fraction (%) + Average size of clones evaluation </a:t>
            </a:r>
          </a:p>
        </p:txBody>
      </p:sp>
      <p:pic>
        <p:nvPicPr>
          <p:cNvPr id="9" name="Immagine 8" descr="Immagine che contiene testo, diagramma, schermata, cerchio&#10;&#10;Descrizione generata automaticamente">
            <a:extLst>
              <a:ext uri="{FF2B5EF4-FFF2-40B4-BE49-F238E27FC236}">
                <a16:creationId xmlns:a16="http://schemas.microsoft.com/office/drawing/2014/main" id="{4528FEAD-CF13-FDE5-D58C-47C6C4C1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6"/>
          <a:stretch/>
        </p:blipFill>
        <p:spPr>
          <a:xfrm>
            <a:off x="2691929" y="1138340"/>
            <a:ext cx="9325121" cy="56543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0C6516-9D65-6203-5F8B-70DC9F8EEC21}"/>
              </a:ext>
            </a:extLst>
          </p:cNvPr>
          <p:cNvSpPr txBox="1"/>
          <p:nvPr/>
        </p:nvSpPr>
        <p:spPr>
          <a:xfrm>
            <a:off x="174950" y="99201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4 DAYS of 111Ag TREATMENT </a:t>
            </a:r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on MDA-MB-231 cells</a:t>
            </a:r>
          </a:p>
        </p:txBody>
      </p:sp>
    </p:spTree>
    <p:extLst>
      <p:ext uri="{BB962C8B-B14F-4D97-AF65-F5344CB8AC3E}">
        <p14:creationId xmlns:p14="http://schemas.microsoft.com/office/powerpoint/2010/main" val="382507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9E940D-A281-AD19-B97E-B6C888A0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87" y="251927"/>
            <a:ext cx="10515600" cy="1325563"/>
          </a:xfrm>
        </p:spPr>
        <p:txBody>
          <a:bodyPr/>
          <a:lstStyle/>
          <a:p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experiments - June 2025</a:t>
            </a:r>
            <a:br>
              <a:rPr lang="en-GB" dirty="0"/>
            </a:br>
            <a:r>
              <a:rPr lang="en-GB" sz="3600" dirty="0"/>
              <a:t>Week 23.06.25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EF9145-FEE4-9EA6-DD1B-1904BE0FC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87" y="1890940"/>
            <a:ext cx="118960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/>
              <a:t>MDA-MB-231 e MCF10 cell lines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sz="2600" b="1" dirty="0">
                <a:solidFill>
                  <a:srgbClr val="FF0000"/>
                </a:solidFill>
              </a:rPr>
              <a:t>Clonogenic assay </a:t>
            </a:r>
            <a:r>
              <a:rPr lang="en-GB" sz="2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sz="2600" dirty="0">
                <a:solidFill>
                  <a:srgbClr val="FF0000"/>
                </a:solidFill>
              </a:rPr>
              <a:t>0-1-2-4-8 Gy - 4 days 111Ag treatment</a:t>
            </a:r>
          </a:p>
          <a:p>
            <a:r>
              <a:rPr lang="en-GB" sz="2600" b="1" dirty="0">
                <a:solidFill>
                  <a:srgbClr val="00B050"/>
                </a:solidFill>
              </a:rPr>
              <a:t>Cell In-take</a:t>
            </a:r>
            <a:r>
              <a:rPr lang="en-GB" sz="2600" dirty="0">
                <a:solidFill>
                  <a:srgbClr val="00B050"/>
                </a:solidFill>
              </a:rPr>
              <a:t> </a:t>
            </a:r>
            <a:r>
              <a:rPr lang="en-GB" sz="26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GB" sz="2600" dirty="0">
                <a:solidFill>
                  <a:srgbClr val="00B050"/>
                </a:solidFill>
              </a:rPr>
              <a:t>1hr/24hrs/72hrs - 50kBq 111Ag activity</a:t>
            </a:r>
          </a:p>
          <a:p>
            <a:r>
              <a:rPr lang="en-GB" sz="2600" b="1" dirty="0">
                <a:solidFill>
                  <a:srgbClr val="0070C0"/>
                </a:solidFill>
              </a:rPr>
              <a:t>Foci H2aX</a:t>
            </a:r>
            <a:r>
              <a:rPr lang="en-GB" sz="26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GB" sz="2600" dirty="0">
                <a:solidFill>
                  <a:srgbClr val="0070C0"/>
                </a:solidFill>
              </a:rPr>
              <a:t>1hrs/2 hrs/24hrs - 50kBq 111Ag activity</a:t>
            </a:r>
          </a:p>
          <a:p>
            <a:r>
              <a:rPr lang="en-GB" sz="2600" b="1" dirty="0">
                <a:solidFill>
                  <a:srgbClr val="FF3399"/>
                </a:solidFill>
              </a:rPr>
              <a:t>Single cell evaluation</a:t>
            </a:r>
            <a:r>
              <a:rPr lang="en-GB" sz="2600" dirty="0">
                <a:solidFill>
                  <a:srgbClr val="FF3399"/>
                </a:solidFill>
              </a:rPr>
              <a:t> </a:t>
            </a:r>
            <a:r>
              <a:rPr lang="en-GB" sz="2600" dirty="0">
                <a:solidFill>
                  <a:srgbClr val="FF3399"/>
                </a:solidFill>
                <a:sym typeface="Wingdings" panose="05000000000000000000" pitchFamily="2" charset="2"/>
              </a:rPr>
              <a:t> 1hr/24hrs - 0/200/400/600/800 </a:t>
            </a:r>
            <a:r>
              <a:rPr lang="en-GB" sz="2600" dirty="0" err="1">
                <a:solidFill>
                  <a:srgbClr val="FF3399"/>
                </a:solidFill>
                <a:sym typeface="Wingdings" panose="05000000000000000000" pitchFamily="2" charset="2"/>
              </a:rPr>
              <a:t>KBq</a:t>
            </a:r>
            <a:r>
              <a:rPr lang="en-GB" sz="2600" dirty="0">
                <a:solidFill>
                  <a:srgbClr val="FF3399"/>
                </a:solidFill>
                <a:sym typeface="Wingdings" panose="05000000000000000000" pitchFamily="2" charset="2"/>
              </a:rPr>
              <a:t> 111Ag activity</a:t>
            </a:r>
            <a:endParaRPr lang="en-GB" sz="2600" dirty="0">
              <a:solidFill>
                <a:srgbClr val="FF3399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928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1D664B-F902-C4E7-431C-8C71FD16F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"/>
            <a:ext cx="10515600" cy="7270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Clonogenic assay _ 0-1-2-4-8 Gy</a:t>
            </a:r>
            <a:endParaRPr lang="en-GB" dirty="0"/>
          </a:p>
        </p:txBody>
      </p:sp>
      <p:pic>
        <p:nvPicPr>
          <p:cNvPr id="4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8023FEC0-DA54-22C9-026B-3492BB3B5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222239" y="1918261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D80E9860-7209-FB29-63AE-979121A46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4631379" y="1895848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0CD136A-AF0E-0F2F-23F2-AB2408BAF239}"/>
              </a:ext>
            </a:extLst>
          </p:cNvPr>
          <p:cNvSpPr/>
          <p:nvPr/>
        </p:nvSpPr>
        <p:spPr>
          <a:xfrm>
            <a:off x="222239" y="1518151"/>
            <a:ext cx="768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0 Gy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BE5D180-5A99-ADB9-618C-67F25C2C80D7}"/>
              </a:ext>
            </a:extLst>
          </p:cNvPr>
          <p:cNvSpPr/>
          <p:nvPr/>
        </p:nvSpPr>
        <p:spPr>
          <a:xfrm>
            <a:off x="2501392" y="1521454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1 Gy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EA165B8-0C03-C2BA-190A-AB8ACFC3219C}"/>
              </a:ext>
            </a:extLst>
          </p:cNvPr>
          <p:cNvSpPr/>
          <p:nvPr/>
        </p:nvSpPr>
        <p:spPr>
          <a:xfrm>
            <a:off x="4780545" y="1518151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2 Gy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3D2C9FA-F22B-9855-DEEC-013C2F22D947}"/>
              </a:ext>
            </a:extLst>
          </p:cNvPr>
          <p:cNvSpPr/>
          <p:nvPr/>
        </p:nvSpPr>
        <p:spPr>
          <a:xfrm>
            <a:off x="7005288" y="1518151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4 Gy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A6D5D3D-64BC-274D-0A33-6FC6CA8BBD15}"/>
              </a:ext>
            </a:extLst>
          </p:cNvPr>
          <p:cNvSpPr/>
          <p:nvPr/>
        </p:nvSpPr>
        <p:spPr>
          <a:xfrm>
            <a:off x="9284441" y="1508246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8 Gy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578D83-1DEF-3B87-4286-2AB89420C435}"/>
              </a:ext>
            </a:extLst>
          </p:cNvPr>
          <p:cNvSpPr txBox="1"/>
          <p:nvPr/>
        </p:nvSpPr>
        <p:spPr>
          <a:xfrm>
            <a:off x="336346" y="915116"/>
            <a:ext cx="2993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4 DAYS of 111Ag TREATMENT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73AD64-F9A0-6A7C-5641-9FEB22C68765}"/>
              </a:ext>
            </a:extLst>
          </p:cNvPr>
          <p:cNvSpPr txBox="1"/>
          <p:nvPr/>
        </p:nvSpPr>
        <p:spPr>
          <a:xfrm>
            <a:off x="336346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67D3DE-EF53-152B-5D9E-9C2C92A18FA9}"/>
              </a:ext>
            </a:extLst>
          </p:cNvPr>
          <p:cNvSpPr txBox="1"/>
          <p:nvPr/>
        </p:nvSpPr>
        <p:spPr>
          <a:xfrm>
            <a:off x="1007658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AA23BE-7513-C681-D545-C312CF6C0B3A}"/>
              </a:ext>
            </a:extLst>
          </p:cNvPr>
          <p:cNvSpPr txBox="1"/>
          <p:nvPr/>
        </p:nvSpPr>
        <p:spPr>
          <a:xfrm>
            <a:off x="1634845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5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08C4E3F9-D8FF-8DA9-919F-8DA574404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2419583" y="1895848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184ACF-B5AB-16BF-7E39-9169BCB5C299}"/>
              </a:ext>
            </a:extLst>
          </p:cNvPr>
          <p:cNvSpPr txBox="1"/>
          <p:nvPr/>
        </p:nvSpPr>
        <p:spPr>
          <a:xfrm>
            <a:off x="2533690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63CB9B9-AD4E-FE73-5881-3B67EDA77F06}"/>
              </a:ext>
            </a:extLst>
          </p:cNvPr>
          <p:cNvSpPr txBox="1"/>
          <p:nvPr/>
        </p:nvSpPr>
        <p:spPr>
          <a:xfrm>
            <a:off x="3206990" y="210666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F57F425-D0C3-4111-CD95-6D8DE7860530}"/>
              </a:ext>
            </a:extLst>
          </p:cNvPr>
          <p:cNvSpPr txBox="1"/>
          <p:nvPr/>
        </p:nvSpPr>
        <p:spPr>
          <a:xfrm>
            <a:off x="3859216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9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7A6A8187-8FE6-22BB-653C-67B781B51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6859863" y="1913092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0B0785C1-EABD-D1F3-1378-3D6796AF2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9146602" y="1918261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AE4933F-43D1-ED6A-D5FA-4EB82CB7A588}"/>
              </a:ext>
            </a:extLst>
          </p:cNvPr>
          <p:cNvSpPr txBox="1"/>
          <p:nvPr/>
        </p:nvSpPr>
        <p:spPr>
          <a:xfrm>
            <a:off x="4735148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200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3E56825-D1A8-17F8-FDFA-56CFF870F980}"/>
              </a:ext>
            </a:extLst>
          </p:cNvPr>
          <p:cNvSpPr txBox="1"/>
          <p:nvPr/>
        </p:nvSpPr>
        <p:spPr>
          <a:xfrm>
            <a:off x="5408448" y="2115949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200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5DDD79D-8B7C-9312-F974-C27E9A60A97E}"/>
              </a:ext>
            </a:extLst>
          </p:cNvPr>
          <p:cNvSpPr txBox="1"/>
          <p:nvPr/>
        </p:nvSpPr>
        <p:spPr>
          <a:xfrm>
            <a:off x="6060674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200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1CD7342-AC6D-E474-5A01-3853B6397CC0}"/>
              </a:ext>
            </a:extLst>
          </p:cNvPr>
          <p:cNvSpPr txBox="1"/>
          <p:nvPr/>
        </p:nvSpPr>
        <p:spPr>
          <a:xfrm>
            <a:off x="6968775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400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C74453-AD28-9FE4-C741-8822B3D15B45}"/>
              </a:ext>
            </a:extLst>
          </p:cNvPr>
          <p:cNvSpPr txBox="1"/>
          <p:nvPr/>
        </p:nvSpPr>
        <p:spPr>
          <a:xfrm>
            <a:off x="7642075" y="2115949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400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5126BCF-DFD3-2037-4645-5C845E913095}"/>
              </a:ext>
            </a:extLst>
          </p:cNvPr>
          <p:cNvSpPr txBox="1"/>
          <p:nvPr/>
        </p:nvSpPr>
        <p:spPr>
          <a:xfrm>
            <a:off x="8296163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400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1DAD1DF-E296-6A81-41D6-E86A89C79AC0}"/>
              </a:ext>
            </a:extLst>
          </p:cNvPr>
          <p:cNvSpPr txBox="1"/>
          <p:nvPr/>
        </p:nvSpPr>
        <p:spPr>
          <a:xfrm>
            <a:off x="9279896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800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1B50CA6-B92D-F31B-4408-B303F566EC27}"/>
              </a:ext>
            </a:extLst>
          </p:cNvPr>
          <p:cNvSpPr txBox="1"/>
          <p:nvPr/>
        </p:nvSpPr>
        <p:spPr>
          <a:xfrm>
            <a:off x="9917336" y="2115949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800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DB0A96E-7B44-F8E8-6055-29DE541FE052}"/>
              </a:ext>
            </a:extLst>
          </p:cNvPr>
          <p:cNvSpPr txBox="1"/>
          <p:nvPr/>
        </p:nvSpPr>
        <p:spPr>
          <a:xfrm>
            <a:off x="10607284" y="2110797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800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9E122198-CD9F-9BC7-543C-7D1108BB92D1}"/>
              </a:ext>
            </a:extLst>
          </p:cNvPr>
          <p:cNvSpPr/>
          <p:nvPr/>
        </p:nvSpPr>
        <p:spPr>
          <a:xfrm>
            <a:off x="121301" y="1492900"/>
            <a:ext cx="11939635" cy="2050124"/>
          </a:xfrm>
          <a:prstGeom prst="round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A444AF2-7299-7C7D-2DB6-57A3A56A5415}"/>
              </a:ext>
            </a:extLst>
          </p:cNvPr>
          <p:cNvSpPr txBox="1"/>
          <p:nvPr/>
        </p:nvSpPr>
        <p:spPr>
          <a:xfrm>
            <a:off x="9002288" y="899741"/>
            <a:ext cx="2993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i="1" dirty="0">
                <a:solidFill>
                  <a:srgbClr val="FFC000"/>
                </a:solidFill>
                <a:sym typeface="Wingdings" panose="05000000000000000000" pitchFamily="2" charset="2"/>
              </a:rPr>
              <a:t>MDA-MB-231</a:t>
            </a:r>
          </a:p>
        </p:txBody>
      </p:sp>
      <p:pic>
        <p:nvPicPr>
          <p:cNvPr id="59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118DF437-830E-31E9-5591-A354F68A1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222239" y="4754622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445BD452-38F0-C998-FE95-0D3C0205A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4631379" y="4732209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ttangolo 60">
            <a:extLst>
              <a:ext uri="{FF2B5EF4-FFF2-40B4-BE49-F238E27FC236}">
                <a16:creationId xmlns:a16="http://schemas.microsoft.com/office/drawing/2014/main" id="{1AE0BE7A-1315-FAAC-7457-6A7326450C8D}"/>
              </a:ext>
            </a:extLst>
          </p:cNvPr>
          <p:cNvSpPr/>
          <p:nvPr/>
        </p:nvSpPr>
        <p:spPr>
          <a:xfrm>
            <a:off x="222239" y="4354512"/>
            <a:ext cx="768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0 Gy</a:t>
            </a: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14942A48-937F-8E8F-5B5D-711FABC70456}"/>
              </a:ext>
            </a:extLst>
          </p:cNvPr>
          <p:cNvSpPr/>
          <p:nvPr/>
        </p:nvSpPr>
        <p:spPr>
          <a:xfrm>
            <a:off x="2501392" y="4357815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1 Gy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09460877-41FF-781C-8EE3-884E7C50B5B5}"/>
              </a:ext>
            </a:extLst>
          </p:cNvPr>
          <p:cNvSpPr/>
          <p:nvPr/>
        </p:nvSpPr>
        <p:spPr>
          <a:xfrm>
            <a:off x="4780545" y="4354512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2 Gy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04776CCC-E0A6-DDDC-35D4-3794442DFB19}"/>
              </a:ext>
            </a:extLst>
          </p:cNvPr>
          <p:cNvSpPr/>
          <p:nvPr/>
        </p:nvSpPr>
        <p:spPr>
          <a:xfrm>
            <a:off x="7005288" y="4354512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4 Gy</a:t>
            </a: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86794C36-A652-23EE-EE61-2733E38E588B}"/>
              </a:ext>
            </a:extLst>
          </p:cNvPr>
          <p:cNvSpPr/>
          <p:nvPr/>
        </p:nvSpPr>
        <p:spPr>
          <a:xfrm>
            <a:off x="9284441" y="4344607"/>
            <a:ext cx="71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8 Gy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DCAB6220-3C07-77D8-523F-06D97B5D025C}"/>
              </a:ext>
            </a:extLst>
          </p:cNvPr>
          <p:cNvSpPr txBox="1"/>
          <p:nvPr/>
        </p:nvSpPr>
        <p:spPr>
          <a:xfrm>
            <a:off x="336346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EC250C02-B6B7-C5C1-908F-0A9DD9E015CA}"/>
              </a:ext>
            </a:extLst>
          </p:cNvPr>
          <p:cNvSpPr txBox="1"/>
          <p:nvPr/>
        </p:nvSpPr>
        <p:spPr>
          <a:xfrm>
            <a:off x="1007658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1E248CCD-18AC-B030-9F21-1BC7C5A84A5E}"/>
              </a:ext>
            </a:extLst>
          </p:cNvPr>
          <p:cNvSpPr txBox="1"/>
          <p:nvPr/>
        </p:nvSpPr>
        <p:spPr>
          <a:xfrm>
            <a:off x="1634845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9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72D27A13-AE69-0225-D5D6-8E7DC1855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2419583" y="4732209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C10B3E55-8998-0E50-3F21-74BAF153971E}"/>
              </a:ext>
            </a:extLst>
          </p:cNvPr>
          <p:cNvSpPr txBox="1"/>
          <p:nvPr/>
        </p:nvSpPr>
        <p:spPr>
          <a:xfrm>
            <a:off x="2533690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4870A573-B80D-3078-0185-8ECF9EAEECD0}"/>
              </a:ext>
            </a:extLst>
          </p:cNvPr>
          <p:cNvSpPr txBox="1"/>
          <p:nvPr/>
        </p:nvSpPr>
        <p:spPr>
          <a:xfrm>
            <a:off x="3206990" y="494302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E28D9D2E-7769-8B23-A877-9BF788603456}"/>
              </a:ext>
            </a:extLst>
          </p:cNvPr>
          <p:cNvSpPr txBox="1"/>
          <p:nvPr/>
        </p:nvSpPr>
        <p:spPr>
          <a:xfrm>
            <a:off x="3859216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100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3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482A4FAA-525C-059E-C8D0-B91CBF15A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6859863" y="4749453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Six Well Plate Royalty-Free Images, Stock Photos &amp; Pictures | Shutterstock">
            <a:extLst>
              <a:ext uri="{FF2B5EF4-FFF2-40B4-BE49-F238E27FC236}">
                <a16:creationId xmlns:a16="http://schemas.microsoft.com/office/drawing/2014/main" id="{26E74F16-DAFE-2ED4-5F2C-E86B9D331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9038" r="16217" b="26715"/>
          <a:stretch/>
        </p:blipFill>
        <p:spPr bwMode="auto">
          <a:xfrm>
            <a:off x="9146602" y="4754622"/>
            <a:ext cx="2079318" cy="14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39E2390F-D4B5-ECB8-130B-35D2A1EB0781}"/>
              </a:ext>
            </a:extLst>
          </p:cNvPr>
          <p:cNvSpPr txBox="1"/>
          <p:nvPr/>
        </p:nvSpPr>
        <p:spPr>
          <a:xfrm>
            <a:off x="4735148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200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B25B4CD5-3709-C46B-AE47-D7E3D319FB23}"/>
              </a:ext>
            </a:extLst>
          </p:cNvPr>
          <p:cNvSpPr txBox="1"/>
          <p:nvPr/>
        </p:nvSpPr>
        <p:spPr>
          <a:xfrm>
            <a:off x="5408448" y="4952310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200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48AB6D3B-0B34-0D91-3615-8934D2CDEDA2}"/>
              </a:ext>
            </a:extLst>
          </p:cNvPr>
          <p:cNvSpPr txBox="1"/>
          <p:nvPr/>
        </p:nvSpPr>
        <p:spPr>
          <a:xfrm>
            <a:off x="6060674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200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5E05DCD5-19D3-EA98-8D6E-CCBF6E57D127}"/>
              </a:ext>
            </a:extLst>
          </p:cNvPr>
          <p:cNvSpPr txBox="1"/>
          <p:nvPr/>
        </p:nvSpPr>
        <p:spPr>
          <a:xfrm>
            <a:off x="6968775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400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A9F89381-CB4C-39F1-9985-A612AD037548}"/>
              </a:ext>
            </a:extLst>
          </p:cNvPr>
          <p:cNvSpPr txBox="1"/>
          <p:nvPr/>
        </p:nvSpPr>
        <p:spPr>
          <a:xfrm>
            <a:off x="7642075" y="4952310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400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BFEE0D26-9364-39B0-9726-84A655B98667}"/>
              </a:ext>
            </a:extLst>
          </p:cNvPr>
          <p:cNvSpPr txBox="1"/>
          <p:nvPr/>
        </p:nvSpPr>
        <p:spPr>
          <a:xfrm>
            <a:off x="8296163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400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37370B5C-1295-19BC-C34A-5E65DD2B58DF}"/>
              </a:ext>
            </a:extLst>
          </p:cNvPr>
          <p:cNvSpPr txBox="1"/>
          <p:nvPr/>
        </p:nvSpPr>
        <p:spPr>
          <a:xfrm>
            <a:off x="9279896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800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A83CECF9-20E4-6D9E-E27B-7413387698B6}"/>
              </a:ext>
            </a:extLst>
          </p:cNvPr>
          <p:cNvSpPr txBox="1"/>
          <p:nvPr/>
        </p:nvSpPr>
        <p:spPr>
          <a:xfrm>
            <a:off x="9917336" y="4952310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800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E1A3947B-8EB5-318C-CA4A-7E2BA6F8D932}"/>
              </a:ext>
            </a:extLst>
          </p:cNvPr>
          <p:cNvSpPr txBox="1"/>
          <p:nvPr/>
        </p:nvSpPr>
        <p:spPr>
          <a:xfrm>
            <a:off x="10607284" y="4947158"/>
            <a:ext cx="962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800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14C8721-A0B4-1170-6893-A2229F32E1ED}"/>
              </a:ext>
            </a:extLst>
          </p:cNvPr>
          <p:cNvSpPr/>
          <p:nvPr/>
        </p:nvSpPr>
        <p:spPr>
          <a:xfrm>
            <a:off x="121301" y="4329261"/>
            <a:ext cx="11939635" cy="2050124"/>
          </a:xfrm>
          <a:prstGeom prst="round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51EA7F8E-B653-4999-9E90-799F44D4FFEE}"/>
              </a:ext>
            </a:extLst>
          </p:cNvPr>
          <p:cNvSpPr txBox="1"/>
          <p:nvPr/>
        </p:nvSpPr>
        <p:spPr>
          <a:xfrm>
            <a:off x="9002288" y="3736102"/>
            <a:ext cx="2993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i="1" dirty="0">
                <a:solidFill>
                  <a:srgbClr val="92D050"/>
                </a:solidFill>
                <a:sym typeface="Wingdings" panose="05000000000000000000" pitchFamily="2" charset="2"/>
              </a:rPr>
              <a:t>MCF10</a:t>
            </a:r>
          </a:p>
        </p:txBody>
      </p:sp>
    </p:spTree>
    <p:extLst>
      <p:ext uri="{BB962C8B-B14F-4D97-AF65-F5344CB8AC3E}">
        <p14:creationId xmlns:p14="http://schemas.microsoft.com/office/powerpoint/2010/main" val="20043846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5627</TotalTime>
  <Words>713</Words>
  <Application>Microsoft Office PowerPoint</Application>
  <PresentationFormat>Widescreen</PresentationFormat>
  <Paragraphs>281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Tema di Office</vt:lpstr>
      <vt:lpstr>ISOLPHARM</vt:lpstr>
      <vt:lpstr>Experiments done - April 2025 Week 07.04.25</vt:lpstr>
      <vt:lpstr>Test in-take y-counter + rilevatore 50KBq - 50k of cells/well - 3 Timepoint (1-24-72hrs) - 3 replicates/condition </vt:lpstr>
      <vt:lpstr>In-take evaluation Catania</vt:lpstr>
      <vt:lpstr>Clonogenic assay 0/1/2/4/8 Gy - 100-300 cells/well - 1 Timepoint (4 days) - 3 replicates/condition </vt:lpstr>
      <vt:lpstr>Clonogenic Assay - Catania</vt:lpstr>
      <vt:lpstr>Survival fraction (%) + Average size of clones evaluation </vt:lpstr>
      <vt:lpstr>Next experiments - June 2025 Week 23.06.25</vt:lpstr>
      <vt:lpstr>Clonogenic assay _ 0-1-2-4-8 Gy</vt:lpstr>
      <vt:lpstr>In-take cellulare 50kBq -  Gamma-counter</vt:lpstr>
      <vt:lpstr>Foci H2aX 1hrs-2 hrs e 24hrs</vt:lpstr>
      <vt:lpstr>200kBq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Exp_Isolpharm</dc:title>
  <dc:creator>Cristiana Alberghina</dc:creator>
  <cp:lastModifiedBy>Cristiana Alberghina</cp:lastModifiedBy>
  <cp:revision>108</cp:revision>
  <dcterms:created xsi:type="dcterms:W3CDTF">2025-03-27T15:22:19Z</dcterms:created>
  <dcterms:modified xsi:type="dcterms:W3CDTF">2025-06-18T11:55:38Z</dcterms:modified>
</cp:coreProperties>
</file>