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8" r:id="rId3"/>
    <p:sldId id="257" r:id="rId4"/>
    <p:sldId id="276" r:id="rId5"/>
    <p:sldId id="274" r:id="rId6"/>
    <p:sldId id="273" r:id="rId7"/>
    <p:sldId id="281" r:id="rId8"/>
    <p:sldId id="258" r:id="rId9"/>
    <p:sldId id="267" r:id="rId10"/>
    <p:sldId id="268" r:id="rId11"/>
    <p:sldId id="270" r:id="rId12"/>
    <p:sldId id="271" r:id="rId13"/>
    <p:sldId id="275" r:id="rId14"/>
    <p:sldId id="277" r:id="rId15"/>
    <p:sldId id="280" r:id="rId16"/>
    <p:sldId id="279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atfkMShtDtnbXPIVJ4fMPVoB8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0" y="8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3112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6500" cy="48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796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8" name="Google Shape;32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3ceaf0a7d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1" name="Google Shape;361;g33ceaf0a7d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3" name="Google Shape;38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3" name="Google Shape;111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7622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2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525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0e496d0ac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g30e496d0ac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053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150b3d94d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g3150b3d94d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751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ff45b85d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g35ff45b85d5_0_730:notes"/>
          <p:cNvSpPr txBox="1">
            <a:spLocks noGrp="1"/>
          </p:cNvSpPr>
          <p:nvPr>
            <p:ph type="body" idx="1"/>
          </p:nvPr>
        </p:nvSpPr>
        <p:spPr>
          <a:xfrm>
            <a:off x="679680" y="4778640"/>
            <a:ext cx="54378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35ff45b85d5_0_730:notes"/>
          <p:cNvSpPr txBox="1">
            <a:spLocks noGrp="1"/>
          </p:cNvSpPr>
          <p:nvPr>
            <p:ph type="sldNum" idx="12"/>
          </p:nvPr>
        </p:nvSpPr>
        <p:spPr>
          <a:xfrm>
            <a:off x="3850560" y="9431640"/>
            <a:ext cx="29451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64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ff45b85d5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ff45b85d5_0_72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5ff45b85d5_0_723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904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4" name="Google Shape;5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209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2" name="Google Shape;2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190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3700" cy="3079750"/>
          </a:xfrm>
          <a:prstGeom prst="rect">
            <a:avLst/>
          </a:prstGeom>
          <a:ln w="0">
            <a:noFill/>
          </a:ln>
        </p:spPr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9920" cy="359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3" name="TextShape 2"/>
          <p:cNvSpPr/>
          <p:nvPr/>
        </p:nvSpPr>
        <p:spPr>
          <a:xfrm>
            <a:off x="3884760" y="8685360"/>
            <a:ext cx="2965320" cy="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B434B18-FF79-4FEF-B9D7-BB08EDB259E8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7</a:t>
            </a:fld>
            <a:endParaRPr lang="en-US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0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73700" cy="3079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p60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79920" cy="359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0:notes"/>
          <p:cNvSpPr/>
          <p:nvPr/>
        </p:nvSpPr>
        <p:spPr>
          <a:xfrm>
            <a:off x="3884760" y="8685360"/>
            <a:ext cx="2965320" cy="45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3ceaf0a7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g33ceaf0a7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5"/>
          <p:cNvSpPr txBox="1">
            <a:spLocks noGrp="1"/>
          </p:cNvSpPr>
          <p:nvPr>
            <p:ph type="sldNum" idx="12"/>
          </p:nvPr>
        </p:nvSpPr>
        <p:spPr>
          <a:xfrm>
            <a:off x="8284283" y="4726625"/>
            <a:ext cx="740406" cy="37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Page</a:t>
            </a:r>
            <a:r>
              <a:rPr lang="it">
                <a:solidFill>
                  <a:srgbClr val="595959"/>
                </a:solidFill>
              </a:rPr>
              <a:t> </a:t>
            </a:r>
            <a:fld id="{00000000-1234-1234-1234-123412341234}" type="slidenum">
              <a:rPr lang="it">
                <a:solidFill>
                  <a:srgbClr val="595959"/>
                </a:solidFill>
              </a:rPr>
              <a:t>‹N›</a:t>
            </a:fld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4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6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6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6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7"/>
          <p:cNvSpPr txBox="1">
            <a:spLocks noGrp="1"/>
          </p:cNvSpPr>
          <p:nvPr>
            <p:ph type="sldNum" idx="12"/>
          </p:nvPr>
        </p:nvSpPr>
        <p:spPr>
          <a:xfrm>
            <a:off x="8472600" y="4746787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57"/>
          <p:cNvSpPr txBox="1"/>
          <p:nvPr/>
        </p:nvSpPr>
        <p:spPr>
          <a:xfrm>
            <a:off x="1887478" y="0"/>
            <a:ext cx="6381241" cy="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Title here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80"/>
          <p:cNvSpPr/>
          <p:nvPr/>
        </p:nvSpPr>
        <p:spPr>
          <a:xfrm>
            <a:off x="0" y="4667512"/>
            <a:ext cx="9144000" cy="36658"/>
          </a:xfrm>
          <a:prstGeom prst="rect">
            <a:avLst/>
          </a:prstGeom>
          <a:gradFill>
            <a:gsLst>
              <a:gs pos="0">
                <a:srgbClr val="0D2D49"/>
              </a:gs>
              <a:gs pos="33000">
                <a:srgbClr val="13416A"/>
              </a:gs>
              <a:gs pos="66000">
                <a:srgbClr val="184D7E"/>
              </a:gs>
              <a:gs pos="100000">
                <a:srgbClr val="2065A4"/>
              </a:gs>
            </a:gsLst>
            <a:lin ang="0" scaled="0"/>
          </a:gra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78627" y="4700912"/>
            <a:ext cx="1786746" cy="430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4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9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AND_BODY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7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3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7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300" cy="3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1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1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7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/>
          <p:nvPr/>
        </p:nvSpPr>
        <p:spPr>
          <a:xfrm>
            <a:off x="0" y="4667400"/>
            <a:ext cx="9142500" cy="35400"/>
          </a:xfrm>
          <a:prstGeom prst="rect">
            <a:avLst/>
          </a:prstGeom>
          <a:gradFill>
            <a:gsLst>
              <a:gs pos="0">
                <a:srgbClr val="184D7E"/>
              </a:gs>
              <a:gs pos="100000">
                <a:srgbClr val="2065A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4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640" y="101520"/>
            <a:ext cx="1785240" cy="42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4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179560" y="0"/>
            <a:ext cx="963000" cy="5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4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" name="Google Shape;11;p44"/>
          <p:cNvPicPr preferRelativeResize="0"/>
          <p:nvPr/>
        </p:nvPicPr>
        <p:blipFill rotWithShape="1">
          <a:blip r:embed="rId19">
            <a:alphaModFix/>
          </a:blip>
          <a:srcRect l="6911" t="13611" r="5587" b="19576"/>
          <a:stretch/>
        </p:blipFill>
        <p:spPr>
          <a:xfrm>
            <a:off x="3842439" y="4745515"/>
            <a:ext cx="1459123" cy="3545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jp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23" Type="http://schemas.openxmlformats.org/officeDocument/2006/relationships/image" Target="../media/image36.jp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3.jpg"/><Relationship Id="rId18" Type="http://schemas.openxmlformats.org/officeDocument/2006/relationships/image" Target="../media/image58.png"/><Relationship Id="rId3" Type="http://schemas.openxmlformats.org/officeDocument/2006/relationships/image" Target="../media/image45.jpg"/><Relationship Id="rId21" Type="http://schemas.openxmlformats.org/officeDocument/2006/relationships/image" Target="../media/image60.jpg"/><Relationship Id="rId7" Type="http://schemas.openxmlformats.org/officeDocument/2006/relationships/image" Target="../media/image49.jpg"/><Relationship Id="rId12" Type="http://schemas.openxmlformats.org/officeDocument/2006/relationships/image" Target="../media/image35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16.png"/><Relationship Id="rId5" Type="http://schemas.openxmlformats.org/officeDocument/2006/relationships/image" Target="../media/image47.jp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9.jp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Relationship Id="rId22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/>
          <p:nvPr/>
        </p:nvSpPr>
        <p:spPr>
          <a:xfrm>
            <a:off x="2464478" y="9350"/>
            <a:ext cx="6678021" cy="102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0" y="2492280"/>
            <a:ext cx="9142500" cy="2649600"/>
          </a:xfrm>
          <a:prstGeom prst="rect">
            <a:avLst/>
          </a:prstGeom>
          <a:gradFill>
            <a:gsLst>
              <a:gs pos="0">
                <a:srgbClr val="E3F1FE"/>
              </a:gs>
              <a:gs pos="100000">
                <a:srgbClr val="83B9E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397200" y="2556662"/>
            <a:ext cx="83610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lvl="0" algn="ctr">
              <a:lnSpc>
                <a:spcPct val="115000"/>
              </a:lnSpc>
              <a:buSzPts val="2600"/>
            </a:pPr>
            <a:r>
              <a:rPr lang="en-US" sz="26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3rd meeting Work Package 1, 2, 3 &amp; </a:t>
            </a:r>
            <a:r>
              <a:rPr lang="en-US" sz="2600" b="1" dirty="0" smtClean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  <a:p>
            <a:pPr lvl="0" algn="ctr">
              <a:lnSpc>
                <a:spcPct val="115000"/>
              </a:lnSpc>
              <a:buSzPts val="2600"/>
            </a:pPr>
            <a:r>
              <a:rPr lang="en-US" sz="2600" b="1" dirty="0" smtClean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Wednesday </a:t>
            </a:r>
            <a:r>
              <a:rPr lang="en-US" sz="26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18 Jun 2025, 14:00 → 17:00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2600"/>
              <a:buFont typeface="Calibri"/>
              <a:buNone/>
            </a:pPr>
            <a:endParaRPr sz="2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1789200" y="2532600"/>
            <a:ext cx="57300" cy="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517320" y="3782537"/>
            <a:ext cx="8108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D"/>
              </a:buClr>
              <a:buSzPts val="1800"/>
              <a:buFont typeface="Arial"/>
              <a:buNone/>
            </a:pPr>
            <a:r>
              <a:rPr lang="it" sz="1800" b="0" i="0" u="none" strike="noStrike" cap="none" dirty="0">
                <a:solidFill>
                  <a:srgbClr val="00446D"/>
                </a:solidFill>
                <a:latin typeface="Arial"/>
                <a:ea typeface="Arial"/>
                <a:cs typeface="Arial"/>
                <a:sym typeface="Arial"/>
              </a:rPr>
              <a:t>Alberto Andrighetto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7680" y="76320"/>
            <a:ext cx="2640599" cy="58932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517800" y="4318260"/>
            <a:ext cx="8108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64268"/>
              </a:buClr>
              <a:buSzPts val="1400"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2332" y="803925"/>
            <a:ext cx="4927680" cy="12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>
            <a:off x="649800" y="4223117"/>
            <a:ext cx="8108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D"/>
              </a:buClr>
              <a:buSzPts val="1400"/>
              <a:buFont typeface="Arial"/>
              <a:buNone/>
            </a:pPr>
            <a:r>
              <a:rPr lang="it" sz="1400" b="0" i="0" u="none" strike="noStrike" cap="none" dirty="0">
                <a:solidFill>
                  <a:srgbClr val="00446D"/>
                </a:solidFill>
                <a:latin typeface="Arial"/>
                <a:ea typeface="Arial"/>
                <a:cs typeface="Arial"/>
                <a:sym typeface="Arial"/>
              </a:rPr>
              <a:t>Laboratori Nazionali di Legnaro – INFN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69" descr="Immagine che contiene schermata, Policromi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2775" y="1141244"/>
            <a:ext cx="5502625" cy="18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69"/>
          <p:cNvSpPr txBox="1"/>
          <p:nvPr/>
        </p:nvSpPr>
        <p:spPr>
          <a:xfrm>
            <a:off x="1810764" y="-4681"/>
            <a:ext cx="6179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WP2 – Data acquisition with </a:t>
            </a:r>
            <a:r>
              <a:rPr lang="it" sz="3000" b="1" i="0" u="none" strike="noStrike" cap="none" baseline="3000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30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69"/>
          <p:cNvSpPr txBox="1"/>
          <p:nvPr/>
        </p:nvSpPr>
        <p:spPr>
          <a:xfrm>
            <a:off x="160531" y="1039700"/>
            <a:ext cx="6179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Measurements performed with </a:t>
            </a:r>
            <a:r>
              <a:rPr lang="it" sz="10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i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 of activity </a:t>
            </a: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A=3.5 MBq</a:t>
            </a:r>
            <a:r>
              <a:rPr lang="i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at LENA (19/04/2024).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half of the chip (15mm x 15mm) was exposed,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a collimator in front of the 2 holes.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69"/>
          <p:cNvSpPr txBox="1"/>
          <p:nvPr/>
        </p:nvSpPr>
        <p:spPr>
          <a:xfrm>
            <a:off x="1425720" y="638177"/>
            <a:ext cx="7317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MS2.3</a:t>
            </a:r>
            <a:r>
              <a:rPr lang="i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Detector characterization and test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246" y="3000000"/>
            <a:ext cx="2354900" cy="15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69"/>
          <p:cNvPicPr preferRelativeResize="0"/>
          <p:nvPr/>
        </p:nvPicPr>
        <p:blipFill rotWithShape="1">
          <a:blip r:embed="rId5">
            <a:alphaModFix/>
          </a:blip>
          <a:srcRect r="22254"/>
          <a:stretch/>
        </p:blipFill>
        <p:spPr>
          <a:xfrm>
            <a:off x="279000" y="1593800"/>
            <a:ext cx="1467233" cy="12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69"/>
          <p:cNvPicPr preferRelativeResize="0"/>
          <p:nvPr/>
        </p:nvPicPr>
        <p:blipFill rotWithShape="1">
          <a:blip r:embed="rId6">
            <a:alphaModFix/>
          </a:blip>
          <a:srcRect l="42250" t="56896" r="12242" b="5483"/>
          <a:stretch/>
        </p:blipFill>
        <p:spPr>
          <a:xfrm>
            <a:off x="1888375" y="1593800"/>
            <a:ext cx="1295083" cy="128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9" descr="Immagine che contiene schermata, design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 r="75452" b="79599"/>
          <a:stretch/>
        </p:blipFill>
        <p:spPr>
          <a:xfrm>
            <a:off x="294039" y="686816"/>
            <a:ext cx="1123950" cy="31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9" descr="A close-up of a blue and yellow l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r="10642"/>
          <a:stretch/>
        </p:blipFill>
        <p:spPr>
          <a:xfrm>
            <a:off x="3462786" y="3126176"/>
            <a:ext cx="2966214" cy="14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9" descr="A graph of a normal distribution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 l="7343" r="10052"/>
          <a:stretch/>
        </p:blipFill>
        <p:spPr>
          <a:xfrm>
            <a:off x="6429000" y="3126174"/>
            <a:ext cx="2536399" cy="14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69"/>
          <p:cNvSpPr txBox="1"/>
          <p:nvPr/>
        </p:nvSpPr>
        <p:spPr>
          <a:xfrm>
            <a:off x="7885225" y="2800350"/>
            <a:ext cx="30000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1D5C96"/>
                </a:solidFill>
                <a:latin typeface="Calibri"/>
                <a:ea typeface="Calibri"/>
                <a:cs typeface="Calibri"/>
                <a:sym typeface="Calibri"/>
              </a:rPr>
              <a:t>Simulation</a:t>
            </a:r>
            <a:endParaRPr/>
          </a:p>
        </p:txBody>
      </p:sp>
      <p:sp>
        <p:nvSpPr>
          <p:cNvPr id="341" name="Google Shape;341;p69"/>
          <p:cNvSpPr txBox="1"/>
          <p:nvPr/>
        </p:nvSpPr>
        <p:spPr>
          <a:xfrm>
            <a:off x="7809025" y="971550"/>
            <a:ext cx="30000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1D5C96"/>
                </a:solidFill>
                <a:latin typeface="Calibri"/>
                <a:ea typeface="Calibri"/>
                <a:cs typeface="Calibri"/>
                <a:sym typeface="Calibri"/>
              </a:rPr>
              <a:t>Experiment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3ceaf0a7d4_0_52"/>
          <p:cNvSpPr/>
          <p:nvPr/>
        </p:nvSpPr>
        <p:spPr>
          <a:xfrm>
            <a:off x="1810800" y="21960"/>
            <a:ext cx="6179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WP3 – System characterization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33ceaf0a7d4_0_52"/>
          <p:cNvSpPr/>
          <p:nvPr/>
        </p:nvSpPr>
        <p:spPr>
          <a:xfrm>
            <a:off x="1433880" y="571680"/>
            <a:ext cx="52368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MS3.3</a:t>
            </a:r>
            <a:r>
              <a:rPr lang="i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Characterization and test of the planar system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g33ceaf0a7d4_0_52" descr="Immagine che contiene schermata, design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r="75452" b="79598"/>
          <a:stretch/>
        </p:blipFill>
        <p:spPr>
          <a:xfrm>
            <a:off x="141639" y="591566"/>
            <a:ext cx="1123950" cy="31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33ceaf0a7d4_0_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200" y="1073000"/>
            <a:ext cx="3852723" cy="228945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33ceaf0a7d4_0_52"/>
          <p:cNvSpPr txBox="1"/>
          <p:nvPr/>
        </p:nvSpPr>
        <p:spPr>
          <a:xfrm>
            <a:off x="275000" y="3286250"/>
            <a:ext cx="3852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Experimental setup at LENA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33ceaf0a7d4_0_52"/>
          <p:cNvSpPr txBox="1"/>
          <p:nvPr/>
        </p:nvSpPr>
        <p:spPr>
          <a:xfrm>
            <a:off x="2464750" y="2470075"/>
            <a:ext cx="714900" cy="338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γ camera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33ceaf0a7d4_0_52"/>
          <p:cNvSpPr txBox="1"/>
          <p:nvPr/>
        </p:nvSpPr>
        <p:spPr>
          <a:xfrm>
            <a:off x="2464750" y="1327075"/>
            <a:ext cx="948600" cy="338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FERS A5202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3ceaf0a7d4_0_52"/>
          <p:cNvSpPr txBox="1"/>
          <p:nvPr/>
        </p:nvSpPr>
        <p:spPr>
          <a:xfrm>
            <a:off x="3973150" y="1853550"/>
            <a:ext cx="756300" cy="338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Flat cable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g33ceaf0a7d4_0_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7550" y="960223"/>
            <a:ext cx="1353550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33ceaf0a7d4_0_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9199" y="960225"/>
            <a:ext cx="2103041" cy="167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33ceaf0a7d4_0_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6325" y="2761525"/>
            <a:ext cx="2103050" cy="17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33ceaf0a7d4_0_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5975" y="2761525"/>
            <a:ext cx="2103050" cy="174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3ceaf0a7d4_0_52"/>
          <p:cNvSpPr txBox="1"/>
          <p:nvPr/>
        </p:nvSpPr>
        <p:spPr>
          <a:xfrm>
            <a:off x="6002010" y="4396596"/>
            <a:ext cx="63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 (mm)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33ceaf0a7d4_0_52"/>
          <p:cNvSpPr txBox="1"/>
          <p:nvPr/>
        </p:nvSpPr>
        <p:spPr>
          <a:xfrm>
            <a:off x="8364210" y="4396596"/>
            <a:ext cx="63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(mm)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3ceaf0a7d4_0_52"/>
          <p:cNvSpPr txBox="1"/>
          <p:nvPr/>
        </p:nvSpPr>
        <p:spPr>
          <a:xfrm>
            <a:off x="8211810" y="2504956"/>
            <a:ext cx="63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 (mm)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3ceaf0a7d4_0_52"/>
          <p:cNvSpPr txBox="1"/>
          <p:nvPr/>
        </p:nvSpPr>
        <p:spPr>
          <a:xfrm rot="-5400000">
            <a:off x="6320169" y="940876"/>
            <a:ext cx="63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(mm)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33ceaf0a7d4_0_52"/>
          <p:cNvSpPr txBox="1"/>
          <p:nvPr/>
        </p:nvSpPr>
        <p:spPr>
          <a:xfrm>
            <a:off x="205105" y="4108840"/>
            <a:ext cx="1711500" cy="400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Preliminary results!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3ceaf0a7d4_0_52"/>
          <p:cNvSpPr txBox="1"/>
          <p:nvPr/>
        </p:nvSpPr>
        <p:spPr>
          <a:xfrm>
            <a:off x="1285750" y="3664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1.35 MBq in 6.0 mm diameter vial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5"/>
          <p:cNvSpPr txBox="1"/>
          <p:nvPr/>
        </p:nvSpPr>
        <p:spPr>
          <a:xfrm>
            <a:off x="1798084" y="17392"/>
            <a:ext cx="58167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" sz="28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WP4 </a:t>
            </a:r>
            <a:r>
              <a:rPr lang="it" sz="30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it" sz="28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 3D scaffold production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75"/>
          <p:cNvSpPr txBox="1"/>
          <p:nvPr/>
        </p:nvSpPr>
        <p:spPr>
          <a:xfrm>
            <a:off x="1458274" y="677407"/>
            <a:ext cx="5705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600" b="1" i="0" u="none" strike="noStrike" cap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MS4.2</a:t>
            </a:r>
            <a:r>
              <a:rPr lang="i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Cell survival tests in 3D scaffold dynamic cultures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75"/>
          <p:cNvSpPr txBox="1"/>
          <p:nvPr/>
        </p:nvSpPr>
        <p:spPr>
          <a:xfrm>
            <a:off x="607741" y="1066966"/>
            <a:ext cx="7594806" cy="7386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Defined </a:t>
            </a: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materials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perform scaffold production tests with cells + 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Ag-111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Performed first </a:t>
            </a: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cold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scaffold production test with LNCaP cells in the GelMA.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741" y="2101736"/>
            <a:ext cx="5722758" cy="13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75"/>
          <p:cNvSpPr txBox="1"/>
          <p:nvPr/>
        </p:nvSpPr>
        <p:spPr>
          <a:xfrm>
            <a:off x="509480" y="4092111"/>
            <a:ext cx="2202388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Inject Ag-111 in the cell culture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75"/>
          <p:cNvSpPr txBox="1"/>
          <p:nvPr/>
        </p:nvSpPr>
        <p:spPr>
          <a:xfrm>
            <a:off x="3518898" y="4092111"/>
            <a:ext cx="2202388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irradiated cells in GelMa solution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75"/>
          <p:cNvSpPr txBox="1"/>
          <p:nvPr/>
        </p:nvSpPr>
        <p:spPr>
          <a:xfrm>
            <a:off x="6540925" y="4092100"/>
            <a:ext cx="2349900" cy="5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Solidification via DLP technique in 3D geometry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2" name="Google Shape;392;p75"/>
          <p:cNvCxnSpPr/>
          <p:nvPr/>
        </p:nvCxnSpPr>
        <p:spPr>
          <a:xfrm>
            <a:off x="2807936" y="4353701"/>
            <a:ext cx="58262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3" name="Google Shape;393;p75"/>
          <p:cNvCxnSpPr/>
          <p:nvPr/>
        </p:nvCxnSpPr>
        <p:spPr>
          <a:xfrm>
            <a:off x="5808732" y="4353701"/>
            <a:ext cx="58262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94" name="Google Shape;394;p75" descr="Immagine che contiene schermata, design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r="75452" b="79599"/>
          <a:stretch/>
        </p:blipFill>
        <p:spPr>
          <a:xfrm>
            <a:off x="83866" y="735257"/>
            <a:ext cx="1123950" cy="31848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75"/>
          <p:cNvSpPr txBox="1"/>
          <p:nvPr/>
        </p:nvSpPr>
        <p:spPr>
          <a:xfrm>
            <a:off x="404284" y="3699798"/>
            <a:ext cx="3552600" cy="369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Next step: test with cells + Ag-111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2610" y="1701709"/>
            <a:ext cx="1763191" cy="176319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75"/>
          <p:cNvSpPr txBox="1"/>
          <p:nvPr/>
        </p:nvSpPr>
        <p:spPr>
          <a:xfrm>
            <a:off x="6813011" y="3484354"/>
            <a:ext cx="2202388" cy="4308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it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Confocal microscopy image of cells in strip of GelMA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p75"/>
          <p:cNvCxnSpPr/>
          <p:nvPr/>
        </p:nvCxnSpPr>
        <p:spPr>
          <a:xfrm>
            <a:off x="6465516" y="2799901"/>
            <a:ext cx="29131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76"/>
          <p:cNvSpPr txBox="1"/>
          <p:nvPr/>
        </p:nvSpPr>
        <p:spPr>
          <a:xfrm>
            <a:off x="1810764" y="22038"/>
            <a:ext cx="6179464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WP4 – MC simulations 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76"/>
          <p:cNvSpPr txBox="1"/>
          <p:nvPr/>
        </p:nvSpPr>
        <p:spPr>
          <a:xfrm>
            <a:off x="1243841" y="793923"/>
            <a:ext cx="899400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600" b="1" i="0" u="none" strike="noStrike" cap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MS4.4</a:t>
            </a:r>
            <a:r>
              <a:rPr lang="it" sz="15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it" sz="15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Dose computation in cell cultures using Monte Carlo codes and cell survival prediction</a:t>
            </a:r>
            <a:endParaRPr sz="15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7" name="Google Shape;1117;p76" descr="Immagine che contiene linea, Diagramma, testo, diagramm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66449" t="5933"/>
          <a:stretch/>
        </p:blipFill>
        <p:spPr>
          <a:xfrm>
            <a:off x="845078" y="1189887"/>
            <a:ext cx="3014804" cy="3018715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76"/>
          <p:cNvSpPr txBox="1"/>
          <p:nvPr/>
        </p:nvSpPr>
        <p:spPr>
          <a:xfrm>
            <a:off x="4572000" y="1556107"/>
            <a:ext cx="3869531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Considering data coming from literature*, the model for cell survival prediction was validated.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Same comparisons will be performed on data coming from the next </a:t>
            </a:r>
            <a:r>
              <a:rPr lang="it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vitro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experiments with Ag-111.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76"/>
          <p:cNvSpPr txBox="1"/>
          <p:nvPr/>
        </p:nvSpPr>
        <p:spPr>
          <a:xfrm>
            <a:off x="145800" y="4221984"/>
            <a:ext cx="88826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Pouget et Al., «Cell membrane is a more sensitive target than cytoplasm to dense ionization produced by auger electrons.» Radiat Res. 2008 Aug;170(2):192-200.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76"/>
          <p:cNvSpPr/>
          <p:nvPr/>
        </p:nvSpPr>
        <p:spPr>
          <a:xfrm>
            <a:off x="4572000" y="2779414"/>
            <a:ext cx="3901320" cy="807978"/>
          </a:xfrm>
          <a:prstGeom prst="rect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1" name="Google Shape;1121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800" y="846603"/>
            <a:ext cx="1093123" cy="29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"/>
          <p:cNvSpPr/>
          <p:nvPr/>
        </p:nvSpPr>
        <p:spPr>
          <a:xfrm>
            <a:off x="1164960" y="39240"/>
            <a:ext cx="7157100" cy="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ADMIRAL </a:t>
            </a:r>
            <a:r>
              <a:rPr lang="en-US" sz="30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achievements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"/>
          <p:cNvSpPr/>
          <p:nvPr/>
        </p:nvSpPr>
        <p:spPr>
          <a:xfrm>
            <a:off x="0" y="33120"/>
            <a:ext cx="135720" cy="27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"/>
          <p:cNvSpPr txBox="1"/>
          <p:nvPr/>
        </p:nvSpPr>
        <p:spPr>
          <a:xfrm>
            <a:off x="304800" y="686675"/>
            <a:ext cx="4533000" cy="952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WP1 - Radiopharmaceutical production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Optimization of chelators for Ag</a:t>
            </a: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Optimization of Ag production and separation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</a:t>
            </a: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scaffolds for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prostatic cancer </a:t>
            </a: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cells</a:t>
            </a: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"/>
          <p:cNvSpPr txBox="1"/>
          <p:nvPr/>
        </p:nvSpPr>
        <p:spPr>
          <a:xfrm>
            <a:off x="304800" y="3551987"/>
            <a:ext cx="4650600" cy="1046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WP4 - Targeted radiobiology</a:t>
            </a: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2D survival of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</a:t>
            </a: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lines</a:t>
            </a: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treated with free </a:t>
            </a:r>
            <a:r>
              <a:rPr lang="en-US" sz="140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rotocol for experiments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scaffolds</a:t>
            </a: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dosimetry and DNA damage/repair models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"/>
          <p:cNvSpPr txBox="1"/>
          <p:nvPr/>
        </p:nvSpPr>
        <p:spPr>
          <a:xfrm>
            <a:off x="304800" y="2636678"/>
            <a:ext cx="3496800" cy="831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WP3 -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γ imaging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 sz="140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 γ camera prototype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Characterization tests with </a:t>
            </a:r>
            <a:r>
              <a:rPr lang="en-US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"/>
          <p:cNvSpPr txBox="1"/>
          <p:nvPr/>
        </p:nvSpPr>
        <p:spPr>
          <a:xfrm>
            <a:off x="304800" y="1715400"/>
            <a:ext cx="3312600" cy="8313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WP2 -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 imaging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2D β imag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 “DUMBO”</a:t>
            </a: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onstruction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⚛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Characterization tests with </a:t>
            </a:r>
            <a:r>
              <a:rPr lang="en-US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5175" y="3672100"/>
            <a:ext cx="3581195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9423" y="1939401"/>
            <a:ext cx="1184553" cy="14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1749" y="610448"/>
            <a:ext cx="1462228" cy="122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7517" y="610450"/>
            <a:ext cx="1224808" cy="12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"/>
          <p:cNvPicPr preferRelativeResize="0"/>
          <p:nvPr/>
        </p:nvPicPr>
        <p:blipFill rotWithShape="1">
          <a:blip r:embed="rId7">
            <a:alphaModFix/>
          </a:blip>
          <a:srcRect l="42248" t="56894" r="12245" b="5485"/>
          <a:stretch/>
        </p:blipFill>
        <p:spPr>
          <a:xfrm>
            <a:off x="5507525" y="1969901"/>
            <a:ext cx="1462225" cy="14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"/>
          <p:cNvSpPr txBox="1"/>
          <p:nvPr/>
        </p:nvSpPr>
        <p:spPr>
          <a:xfrm>
            <a:off x="8284320" y="4726800"/>
            <a:ext cx="7401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00446D"/>
                </a:solidFill>
              </a:rPr>
              <a:t>14</a:t>
            </a:fld>
            <a:endParaRPr sz="1200" b="1">
              <a:solidFill>
                <a:srgbClr val="0044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e496d0ac6_0_96"/>
          <p:cNvSpPr/>
          <p:nvPr/>
        </p:nvSpPr>
        <p:spPr>
          <a:xfrm>
            <a:off x="4381470" y="484418"/>
            <a:ext cx="42729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the dosimetry of </a:t>
            </a:r>
            <a:r>
              <a:rPr lang="en-US" sz="16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Ag-PSMA-617 in living systems such as cells, small animals and human patients.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Studying this radiopharmaceutical in cancer cell cultures in 2D monolayers and in 3D tissue-mimicking scaffolds.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Observing the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biodistribution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the effects of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theranostic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Ag-PSMA-617 on small animals.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Investigating the radiobiological response to low-dose-rate radiation using the first nuclides obtainable at SPES.</a:t>
            </a:r>
            <a:endParaRPr sz="16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30e496d0ac6_0_96"/>
          <p:cNvSpPr txBox="1"/>
          <p:nvPr/>
        </p:nvSpPr>
        <p:spPr>
          <a:xfrm>
            <a:off x="2160720" y="0"/>
            <a:ext cx="48222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ISOLPHARM_APEX (2026-2028)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30e496d0ac6_0_96"/>
          <p:cNvSpPr/>
          <p:nvPr/>
        </p:nvSpPr>
        <p:spPr>
          <a:xfrm>
            <a:off x="3733440" y="4301280"/>
            <a:ext cx="8238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30e496d0ac6_0_96"/>
          <p:cNvSpPr txBox="1"/>
          <p:nvPr/>
        </p:nvSpPr>
        <p:spPr>
          <a:xfrm>
            <a:off x="1118488" y="2238225"/>
            <a:ext cx="231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en-US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g-</a:t>
            </a:r>
            <a:r>
              <a:rPr lang="en-US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SMA-617 </a:t>
            </a:r>
            <a:r>
              <a:rPr lang="en-US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periments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g30e496d0ac6_0_96" title="logo_apex_v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375" y="793202"/>
            <a:ext cx="3604098" cy="12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30e496d0ac6_0_96"/>
          <p:cNvSpPr txBox="1"/>
          <p:nvPr/>
        </p:nvSpPr>
        <p:spPr>
          <a:xfrm>
            <a:off x="788719" y="4267200"/>
            <a:ext cx="304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Radionuclide production at LENA and SPES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g30e496d0ac6_0_96"/>
          <p:cNvPicPr preferRelativeResize="0"/>
          <p:nvPr/>
        </p:nvPicPr>
        <p:blipFill rotWithShape="1">
          <a:blip r:embed="rId4">
            <a:alphaModFix/>
          </a:blip>
          <a:srcRect l="10412" r="15048" b="20748"/>
          <a:stretch/>
        </p:blipFill>
        <p:spPr>
          <a:xfrm>
            <a:off x="2140320" y="2852250"/>
            <a:ext cx="2009356" cy="142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0e496d0ac6_0_96" descr="Risultati immagini per lena pavia foto"/>
          <p:cNvPicPr preferRelativeResize="0"/>
          <p:nvPr/>
        </p:nvPicPr>
        <p:blipFill rotWithShape="1">
          <a:blip r:embed="rId5">
            <a:alphaModFix/>
          </a:blip>
          <a:srcRect r="4205"/>
          <a:stretch/>
        </p:blipFill>
        <p:spPr>
          <a:xfrm>
            <a:off x="393250" y="2843975"/>
            <a:ext cx="1590675" cy="14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30e496d0ac6_0_96"/>
          <p:cNvSpPr txBox="1"/>
          <p:nvPr/>
        </p:nvSpPr>
        <p:spPr>
          <a:xfrm>
            <a:off x="803686" y="2607525"/>
            <a:ext cx="7698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Main route			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30e496d0ac6_0_96"/>
          <p:cNvSpPr txBox="1"/>
          <p:nvPr/>
        </p:nvSpPr>
        <p:spPr>
          <a:xfrm>
            <a:off x="2606800" y="2607525"/>
            <a:ext cx="10764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Secondary route			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30e496d0ac6_0_96"/>
          <p:cNvSpPr txBox="1"/>
          <p:nvPr/>
        </p:nvSpPr>
        <p:spPr>
          <a:xfrm>
            <a:off x="8284320" y="4726800"/>
            <a:ext cx="7401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00446D"/>
                </a:solidFill>
              </a:rPr>
              <a:t>15</a:t>
            </a:fld>
            <a:endParaRPr sz="1200" b="1">
              <a:solidFill>
                <a:srgbClr val="0044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150b3d94d0_0_15"/>
          <p:cNvSpPr/>
          <p:nvPr/>
        </p:nvSpPr>
        <p:spPr>
          <a:xfrm>
            <a:off x="217700" y="749425"/>
            <a:ext cx="17160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en-US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INFN partners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LNL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Padova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Bologna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LNS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Pavia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TIFPA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g3150b3d94d0_0_15" title="collaboration_toward_v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075" y="269225"/>
            <a:ext cx="8413850" cy="475744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3150b3d94d0_0_15"/>
          <p:cNvSpPr txBox="1"/>
          <p:nvPr/>
        </p:nvSpPr>
        <p:spPr>
          <a:xfrm>
            <a:off x="2160720" y="0"/>
            <a:ext cx="48222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dirty="0" smtClean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Future: ISOLPHARM_APEX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3150b3d94d0_0_15"/>
          <p:cNvSpPr/>
          <p:nvPr/>
        </p:nvSpPr>
        <p:spPr>
          <a:xfrm>
            <a:off x="3657240" y="4301280"/>
            <a:ext cx="8238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g3150b3d94d0_0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0275" y="2293425"/>
            <a:ext cx="460800" cy="4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150b3d94d0_0_15"/>
          <p:cNvSpPr/>
          <p:nvPr/>
        </p:nvSpPr>
        <p:spPr>
          <a:xfrm>
            <a:off x="7380500" y="749425"/>
            <a:ext cx="42729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work packages:</a:t>
            </a:r>
            <a:endParaRPr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WP1: Silico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WP2: Vitro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⚛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W3: Vivo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3150b3d94d0_0_15"/>
          <p:cNvSpPr txBox="1"/>
          <p:nvPr/>
        </p:nvSpPr>
        <p:spPr>
          <a:xfrm>
            <a:off x="1409700" y="1112575"/>
            <a:ext cx="20190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several other institutes (8 universities, 5 hospitals, etc.)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29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35ff45b85d5_0_7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5600" y="1916300"/>
            <a:ext cx="986037" cy="6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35ff45b85d5_0_7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5724" y="1204923"/>
            <a:ext cx="828350" cy="7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5ff45b85d5_0_730"/>
          <p:cNvSpPr/>
          <p:nvPr/>
        </p:nvSpPr>
        <p:spPr>
          <a:xfrm>
            <a:off x="4115640" y="1357440"/>
            <a:ext cx="31134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Merriweather"/>
              <a:buNone/>
            </a:pP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Simulations and feasibility evaluation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Merriweather"/>
              <a:buNone/>
            </a:pP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of Ag as radiopharmaceutical precursor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5ff45b85d5_0_730"/>
          <p:cNvSpPr/>
          <p:nvPr/>
        </p:nvSpPr>
        <p:spPr>
          <a:xfrm>
            <a:off x="4084680" y="1979279"/>
            <a:ext cx="29124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Merriweather"/>
              <a:buNone/>
            </a:pP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First production of </a:t>
            </a:r>
            <a:r>
              <a:rPr lang="en-US" sz="1200" i="0" u="none" strike="noStrike" cap="none" baseline="300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Ag in reactor and beginning of </a:t>
            </a:r>
            <a:r>
              <a:rPr lang="en-US" sz="1200" i="1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in-vitro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i="1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in-vivo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testing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35ff45b85d5_0_730"/>
          <p:cNvSpPr/>
          <p:nvPr/>
        </p:nvSpPr>
        <p:spPr>
          <a:xfrm>
            <a:off x="4098725" y="2546850"/>
            <a:ext cx="30000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Merriweather"/>
              <a:buNone/>
            </a:pP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Characterizing </a:t>
            </a:r>
            <a:r>
              <a:rPr lang="en-US" sz="12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the 2D/3D </a:t>
            </a:r>
            <a:r>
              <a:rPr lang="en-US" sz="1200" i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in-vitro</a:t>
            </a:r>
            <a:r>
              <a:rPr lang="en-US" sz="12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therapeutic effect of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0" u="none" strike="noStrike" cap="none" baseline="300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Ag and its imaging capabilities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35ff45b85d5_0_730"/>
          <p:cNvSpPr/>
          <p:nvPr/>
        </p:nvSpPr>
        <p:spPr>
          <a:xfrm rot="1646">
            <a:off x="1102612" y="1457039"/>
            <a:ext cx="18795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Merriweather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2018 - 2019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5ff45b85d5_0_730"/>
          <p:cNvSpPr/>
          <p:nvPr/>
        </p:nvSpPr>
        <p:spPr>
          <a:xfrm rot="2018">
            <a:off x="1102477" y="2033420"/>
            <a:ext cx="20442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Merriweather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2020 - 2022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35ff45b85d5_0_730"/>
          <p:cNvSpPr/>
          <p:nvPr/>
        </p:nvSpPr>
        <p:spPr>
          <a:xfrm rot="2022">
            <a:off x="1102612" y="2587249"/>
            <a:ext cx="15303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Merriweather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2023 - 2025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g35ff45b85d5_0_7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7251" y="2522680"/>
            <a:ext cx="1436699" cy="5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5ff45b85d5_0_730"/>
          <p:cNvSpPr/>
          <p:nvPr/>
        </p:nvSpPr>
        <p:spPr>
          <a:xfrm rot="1646">
            <a:off x="1975252" y="741438"/>
            <a:ext cx="18795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Merriweather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2014 - 2017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5ff45b85d5_0_730"/>
          <p:cNvSpPr/>
          <p:nvPr/>
        </p:nvSpPr>
        <p:spPr>
          <a:xfrm>
            <a:off x="4084675" y="683750"/>
            <a:ext cx="3000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Merriweather"/>
              <a:buNone/>
            </a:pP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Interdisciplinary </a:t>
            </a:r>
            <a:r>
              <a:rPr lang="en-US" sz="12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tudy</a:t>
            </a:r>
            <a:r>
              <a:rPr lang="en-US" sz="12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g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roup on production of medical radioisotopes at SPES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35ff45b85d5_0_7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67440" y="628200"/>
            <a:ext cx="581760" cy="44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5ff45b85d5_0_7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5560" y="636840"/>
            <a:ext cx="483480" cy="4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5ff45b85d5_0_7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05480" y="916560"/>
            <a:ext cx="1818363" cy="142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5ff45b85d5_0_7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05480" y="2957760"/>
            <a:ext cx="1818360" cy="139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5ff45b85d5_0_7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18563" y="3718674"/>
            <a:ext cx="740099" cy="74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35ff45b85d5_0_7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0720" y="3924720"/>
            <a:ext cx="517320" cy="46224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5ff45b85d5_0_730"/>
          <p:cNvSpPr/>
          <p:nvPr/>
        </p:nvSpPr>
        <p:spPr>
          <a:xfrm rot="2022">
            <a:off x="1102612" y="3976249"/>
            <a:ext cx="15303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Merriweather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2024 - 2025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5ff45b85d5_0_7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3240" y="1390200"/>
            <a:ext cx="483480" cy="4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5ff45b85d5_0_7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3240" y="1962600"/>
            <a:ext cx="483480" cy="4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5ff45b85d5_0_7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3520" y="2535360"/>
            <a:ext cx="517320" cy="46224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5ff45b85d5_0_730"/>
          <p:cNvSpPr/>
          <p:nvPr/>
        </p:nvSpPr>
        <p:spPr>
          <a:xfrm>
            <a:off x="4098700" y="3823925"/>
            <a:ext cx="31134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Merriweather"/>
              <a:buNone/>
            </a:pPr>
            <a:r>
              <a:rPr lang="en-US" sz="12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echnological aspects </a:t>
            </a:r>
            <a:r>
              <a:rPr lang="en-US" sz="12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 radionuclide production (target, ion source, imp</a:t>
            </a:r>
            <a:r>
              <a:rPr lang="en-US" sz="12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antation</a:t>
            </a:r>
            <a:r>
              <a:rPr lang="en-US" sz="12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35ff45b85d5_0_730"/>
          <p:cNvSpPr/>
          <p:nvPr/>
        </p:nvSpPr>
        <p:spPr>
          <a:xfrm rot="-5400000">
            <a:off x="-769920" y="2139480"/>
            <a:ext cx="20958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INFN experiments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35ff45b85d5_0_730"/>
          <p:cNvSpPr/>
          <p:nvPr/>
        </p:nvSpPr>
        <p:spPr>
          <a:xfrm rot="-5400000">
            <a:off x="-202740" y="3787980"/>
            <a:ext cx="838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35ff45b85d5_0_730"/>
          <p:cNvSpPr/>
          <p:nvPr/>
        </p:nvSpPr>
        <p:spPr>
          <a:xfrm>
            <a:off x="379440" y="1326240"/>
            <a:ext cx="123600" cy="2348400"/>
          </a:xfrm>
          <a:prstGeom prst="leftBracket">
            <a:avLst>
              <a:gd name="adj" fmla="val 58542"/>
            </a:avLst>
          </a:prstGeom>
          <a:noFill/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35ff45b85d5_0_730"/>
          <p:cNvSpPr/>
          <p:nvPr/>
        </p:nvSpPr>
        <p:spPr>
          <a:xfrm>
            <a:off x="379440" y="3744720"/>
            <a:ext cx="205800" cy="778200"/>
          </a:xfrm>
          <a:prstGeom prst="leftBracket">
            <a:avLst>
              <a:gd name="adj" fmla="val 58542"/>
            </a:avLst>
          </a:prstGeom>
          <a:noFill/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35ff45b85d5_0_730"/>
          <p:cNvSpPr/>
          <p:nvPr/>
        </p:nvSpPr>
        <p:spPr>
          <a:xfrm>
            <a:off x="1016280" y="19080"/>
            <a:ext cx="71592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000"/>
              <a:buFont typeface="Calibri"/>
              <a:buNone/>
            </a:pPr>
            <a:r>
              <a:rPr lang="en-US" sz="2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ISOLPHARM: over 10 years of activity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35ff45b85d5_0_730"/>
          <p:cNvSpPr/>
          <p:nvPr/>
        </p:nvSpPr>
        <p:spPr>
          <a:xfrm rot="2022">
            <a:off x="1102612" y="3120649"/>
            <a:ext cx="15303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Merriweather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</a:t>
            </a:r>
            <a:r>
              <a:rPr lang="en-US" sz="1200" b="1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5</a:t>
            </a:r>
            <a:r>
              <a:rPr lang="en-US" sz="1200" b="1" i="0" u="none" strike="noStrike" cap="none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 - 202</a:t>
            </a:r>
            <a:r>
              <a:rPr lang="en-US" sz="1200" b="1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7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g35ff45b85d5_0_7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3520" y="3068760"/>
            <a:ext cx="517320" cy="4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5ff45b85d5_0_730" title="logo_spesmed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21325" y="3086422"/>
            <a:ext cx="897125" cy="4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35ff45b85d5_0_730"/>
          <p:cNvSpPr/>
          <p:nvPr/>
        </p:nvSpPr>
        <p:spPr>
          <a:xfrm>
            <a:off x="4098725" y="3055645"/>
            <a:ext cx="30000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68400" rIns="68400" bIns="68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Merriweather"/>
              <a:buNone/>
            </a:pP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First nuclear measurements </a:t>
            </a:r>
            <a:r>
              <a:rPr lang="en-US" sz="120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20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radionuclide production at SPES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35ff45b85d5_0_730"/>
          <p:cNvSpPr txBox="1"/>
          <p:nvPr/>
        </p:nvSpPr>
        <p:spPr>
          <a:xfrm>
            <a:off x="8284320" y="4726800"/>
            <a:ext cx="7401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00446D"/>
                </a:solidFill>
              </a:rPr>
              <a:t>2</a:t>
            </a:fld>
            <a:endParaRPr sz="1200" b="1">
              <a:solidFill>
                <a:srgbClr val="0044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49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1"/>
          <p:cNvPicPr preferRelativeResize="0"/>
          <p:nvPr/>
        </p:nvPicPr>
        <p:blipFill rotWithShape="1">
          <a:blip r:embed="rId3">
            <a:alphaModFix/>
          </a:blip>
          <a:srcRect r="27856"/>
          <a:stretch/>
        </p:blipFill>
        <p:spPr>
          <a:xfrm>
            <a:off x="6995577" y="4180702"/>
            <a:ext cx="1828440" cy="45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1330" y="1165873"/>
            <a:ext cx="1000873" cy="673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11"/>
          <p:cNvGrpSpPr/>
          <p:nvPr/>
        </p:nvGrpSpPr>
        <p:grpSpPr>
          <a:xfrm>
            <a:off x="38889" y="3528558"/>
            <a:ext cx="2042657" cy="1084408"/>
            <a:chOff x="74560" y="3030305"/>
            <a:chExt cx="1567115" cy="551472"/>
          </a:xfrm>
        </p:grpSpPr>
        <p:pic>
          <p:nvPicPr>
            <p:cNvPr id="108" name="Google Shape;108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077" y="3030305"/>
              <a:ext cx="1016243" cy="222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86995" y="3299537"/>
              <a:ext cx="454680" cy="282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560" y="3277644"/>
              <a:ext cx="1126499" cy="3020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11"/>
          <p:cNvSpPr/>
          <p:nvPr/>
        </p:nvSpPr>
        <p:spPr>
          <a:xfrm>
            <a:off x="12720" y="3993017"/>
            <a:ext cx="1422323" cy="64188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77147" y="591120"/>
            <a:ext cx="1377174" cy="5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55319" y="537629"/>
            <a:ext cx="2276633" cy="62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1"/>
          <p:cNvSpPr/>
          <p:nvPr/>
        </p:nvSpPr>
        <p:spPr>
          <a:xfrm>
            <a:off x="6574351" y="2429460"/>
            <a:ext cx="2107585" cy="49896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64268"/>
              </a:gs>
              <a:gs pos="100000">
                <a:srgbClr val="00446D">
                  <a:alpha val="6235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2063384" y="0"/>
            <a:ext cx="4919536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" sz="23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The ISOLPHARM Admiral </a:t>
            </a:r>
            <a:r>
              <a:rPr lang="it" sz="23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experiment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oogle Shape;116;p11"/>
          <p:cNvGrpSpPr/>
          <p:nvPr/>
        </p:nvGrpSpPr>
        <p:grpSpPr>
          <a:xfrm>
            <a:off x="2408400" y="1221370"/>
            <a:ext cx="4172940" cy="2054160"/>
            <a:chOff x="2408400" y="1223460"/>
            <a:chExt cx="4172940" cy="2054160"/>
          </a:xfrm>
        </p:grpSpPr>
        <p:sp>
          <p:nvSpPr>
            <p:cNvPr id="117" name="Google Shape;117;p11"/>
            <p:cNvSpPr/>
            <p:nvPr/>
          </p:nvSpPr>
          <p:spPr>
            <a:xfrm>
              <a:off x="2408400" y="1223640"/>
              <a:ext cx="2792160" cy="460800"/>
            </a:xfrm>
            <a:prstGeom prst="chevron">
              <a:avLst>
                <a:gd name="adj" fmla="val 50000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 rot="5400000">
              <a:off x="4520520" y="1216800"/>
              <a:ext cx="2054160" cy="2067480"/>
            </a:xfrm>
            <a:prstGeom prst="bentArrow">
              <a:avLst>
                <a:gd name="adj1" fmla="val 22364"/>
                <a:gd name="adj2" fmla="val 11182"/>
                <a:gd name="adj3" fmla="val 12343"/>
                <a:gd name="adj4" fmla="val 33332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p11"/>
          <p:cNvSpPr/>
          <p:nvPr/>
        </p:nvSpPr>
        <p:spPr>
          <a:xfrm>
            <a:off x="2467335" y="1153950"/>
            <a:ext cx="364824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Development of a β-imaging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system based on solid-state detector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p11"/>
          <p:cNvGrpSpPr/>
          <p:nvPr/>
        </p:nvGrpSpPr>
        <p:grpSpPr>
          <a:xfrm>
            <a:off x="2409120" y="2022154"/>
            <a:ext cx="4172940" cy="2054160"/>
            <a:chOff x="2409120" y="2012580"/>
            <a:chExt cx="4172940" cy="2054160"/>
          </a:xfrm>
        </p:grpSpPr>
        <p:sp>
          <p:nvSpPr>
            <p:cNvPr id="121" name="Google Shape;121;p11"/>
            <p:cNvSpPr/>
            <p:nvPr/>
          </p:nvSpPr>
          <p:spPr>
            <a:xfrm rot="10800000" flipH="1">
              <a:off x="2409120" y="3605760"/>
              <a:ext cx="2792160" cy="460800"/>
            </a:xfrm>
            <a:prstGeom prst="chevron">
              <a:avLst>
                <a:gd name="adj" fmla="val 50000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1"/>
            <p:cNvSpPr/>
            <p:nvPr/>
          </p:nvSpPr>
          <p:spPr>
            <a:xfrm rot="5400000" flipH="1">
              <a:off x="4521240" y="2005920"/>
              <a:ext cx="2054160" cy="2067480"/>
            </a:xfrm>
            <a:prstGeom prst="bentArrow">
              <a:avLst>
                <a:gd name="adj1" fmla="val 22364"/>
                <a:gd name="adj2" fmla="val 11182"/>
                <a:gd name="adj3" fmla="val 12343"/>
                <a:gd name="adj4" fmla="val 33332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" name="Google Shape;123;p11"/>
          <p:cNvSpPr/>
          <p:nvPr/>
        </p:nvSpPr>
        <p:spPr>
          <a:xfrm>
            <a:off x="2604960" y="3547845"/>
            <a:ext cx="364824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Development of a γ-imaging scintigraphic system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1"/>
          <p:cNvSpPr/>
          <p:nvPr/>
        </p:nvSpPr>
        <p:spPr>
          <a:xfrm>
            <a:off x="6126470" y="2460600"/>
            <a:ext cx="2380366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Radiobiological characterization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p11"/>
          <p:cNvGrpSpPr/>
          <p:nvPr/>
        </p:nvGrpSpPr>
        <p:grpSpPr>
          <a:xfrm>
            <a:off x="1402920" y="1223640"/>
            <a:ext cx="1195920" cy="2843640"/>
            <a:chOff x="1402920" y="1223640"/>
            <a:chExt cx="1195920" cy="2843640"/>
          </a:xfrm>
        </p:grpSpPr>
        <p:sp>
          <p:nvSpPr>
            <p:cNvPr id="126" name="Google Shape;126;p11"/>
            <p:cNvSpPr/>
            <p:nvPr/>
          </p:nvSpPr>
          <p:spPr>
            <a:xfrm>
              <a:off x="1402920" y="1223640"/>
              <a:ext cx="1195920" cy="1905120"/>
            </a:xfrm>
            <a:prstGeom prst="bentArrow">
              <a:avLst>
                <a:gd name="adj1" fmla="val 38990"/>
                <a:gd name="adj2" fmla="val 18716"/>
                <a:gd name="adj3" fmla="val 19967"/>
                <a:gd name="adj4" fmla="val 1822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1"/>
            <p:cNvSpPr/>
            <p:nvPr/>
          </p:nvSpPr>
          <p:spPr>
            <a:xfrm rot="10800000" flipH="1">
              <a:off x="1402920" y="2162160"/>
              <a:ext cx="1195920" cy="1905120"/>
            </a:xfrm>
            <a:prstGeom prst="bentArrow">
              <a:avLst>
                <a:gd name="adj1" fmla="val 38990"/>
                <a:gd name="adj2" fmla="val 18716"/>
                <a:gd name="adj3" fmla="val 19967"/>
                <a:gd name="adj4" fmla="val 1822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1"/>
          <p:cNvSpPr/>
          <p:nvPr/>
        </p:nvSpPr>
        <p:spPr>
          <a:xfrm>
            <a:off x="167040" y="2362320"/>
            <a:ext cx="1651114" cy="571320"/>
          </a:xfrm>
          <a:prstGeom prst="homePlate">
            <a:avLst>
              <a:gd name="adj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1"/>
          <p:cNvSpPr/>
          <p:nvPr/>
        </p:nvSpPr>
        <p:spPr>
          <a:xfrm>
            <a:off x="167040" y="2398320"/>
            <a:ext cx="1688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Radiopharmaceutical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825000">
            <a:off x="1804564" y="2195116"/>
            <a:ext cx="1180800" cy="80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68047" y="1663560"/>
            <a:ext cx="1162440" cy="8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35560" y="1323360"/>
            <a:ext cx="1890360" cy="113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17173" y="4166754"/>
            <a:ext cx="1525467" cy="43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67513" y="1966687"/>
            <a:ext cx="932400" cy="374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11"/>
          <p:cNvGrpSpPr/>
          <p:nvPr/>
        </p:nvGrpSpPr>
        <p:grpSpPr>
          <a:xfrm>
            <a:off x="248428" y="524382"/>
            <a:ext cx="1136709" cy="830895"/>
            <a:chOff x="330480" y="510840"/>
            <a:chExt cx="743040" cy="721080"/>
          </a:xfrm>
        </p:grpSpPr>
        <p:pic>
          <p:nvPicPr>
            <p:cNvPr id="136" name="Google Shape;136;p11"/>
            <p:cNvPicPr preferRelativeResize="0"/>
            <p:nvPr/>
          </p:nvPicPr>
          <p:blipFill rotWithShape="1">
            <a:blip r:embed="rId15">
              <a:alphaModFix/>
            </a:blip>
            <a:srcRect r="48999"/>
            <a:stretch/>
          </p:blipFill>
          <p:spPr>
            <a:xfrm>
              <a:off x="485727" y="510840"/>
              <a:ext cx="333282" cy="360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30480" y="871560"/>
              <a:ext cx="344520" cy="360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29000" y="858240"/>
              <a:ext cx="344520" cy="3445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9" name="Google Shape;139;p1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112148" y="736718"/>
            <a:ext cx="984960" cy="38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5026238" y="2583412"/>
            <a:ext cx="984960" cy="90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448455" y="544867"/>
            <a:ext cx="816338" cy="535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11"/>
          <p:cNvGrpSpPr/>
          <p:nvPr/>
        </p:nvGrpSpPr>
        <p:grpSpPr>
          <a:xfrm>
            <a:off x="1924" y="1468847"/>
            <a:ext cx="1359308" cy="495112"/>
            <a:chOff x="122231" y="1305417"/>
            <a:chExt cx="1153608" cy="356689"/>
          </a:xfrm>
        </p:grpSpPr>
        <p:pic>
          <p:nvPicPr>
            <p:cNvPr id="143" name="Google Shape;143;p11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22231" y="1324055"/>
              <a:ext cx="514609" cy="323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1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48292" y="1305417"/>
              <a:ext cx="627547" cy="3566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5" name="Google Shape;145;p1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621300" y="3835484"/>
            <a:ext cx="1028520" cy="28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025571" y="3872860"/>
            <a:ext cx="852295" cy="38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031953" y="3052561"/>
            <a:ext cx="1055511" cy="71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1"/>
          <p:cNvPicPr preferRelativeResize="0"/>
          <p:nvPr/>
        </p:nvPicPr>
        <p:blipFill rotWithShape="1">
          <a:blip r:embed="rId26">
            <a:alphaModFix/>
          </a:blip>
          <a:srcRect l="10928" t="31423" r="17409" b="23467"/>
          <a:stretch/>
        </p:blipFill>
        <p:spPr>
          <a:xfrm>
            <a:off x="6664713" y="3140011"/>
            <a:ext cx="1144080" cy="47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499153" y="554625"/>
            <a:ext cx="1243080" cy="49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041842" y="4122744"/>
            <a:ext cx="669837" cy="52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5003820" y="4130325"/>
            <a:ext cx="1685880" cy="45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2923740" y="2887756"/>
            <a:ext cx="2236680" cy="60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"/>
          <p:cNvSpPr/>
          <p:nvPr/>
        </p:nvSpPr>
        <p:spPr>
          <a:xfrm>
            <a:off x="5746594" y="534773"/>
            <a:ext cx="2285357" cy="61822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>
            <a:off x="3388681" y="481131"/>
            <a:ext cx="895088" cy="64188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>
            <a:off x="600819" y="1411592"/>
            <a:ext cx="794417" cy="59252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>
            <a:off x="3881880" y="4099425"/>
            <a:ext cx="995870" cy="543651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1"/>
          <p:cNvSpPr/>
          <p:nvPr/>
        </p:nvSpPr>
        <p:spPr>
          <a:xfrm>
            <a:off x="7980120" y="3071241"/>
            <a:ext cx="1109982" cy="64188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ff45b85d5_0_723"/>
          <p:cNvSpPr txBox="1"/>
          <p:nvPr/>
        </p:nvSpPr>
        <p:spPr>
          <a:xfrm>
            <a:off x="1019520" y="11115"/>
            <a:ext cx="71598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1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IRIS: ISOLPHARM </a:t>
            </a: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Radionuclide Implantation Station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g35ff45b85d5_0_723" title="LowEnergyLayou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31" y="667744"/>
            <a:ext cx="5261998" cy="354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5ff45b85d5_0_723" title="IRIS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5872" y="585015"/>
            <a:ext cx="3172225" cy="3969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164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7"/>
          <p:cNvSpPr/>
          <p:nvPr/>
        </p:nvSpPr>
        <p:spPr>
          <a:xfrm>
            <a:off x="2602080" y="2230088"/>
            <a:ext cx="1585440" cy="2052360"/>
          </a:xfrm>
          <a:prstGeom prst="snip1Rect">
            <a:avLst>
              <a:gd name="adj" fmla="val 14646"/>
            </a:avLst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7"/>
          <p:cNvSpPr txBox="1"/>
          <p:nvPr/>
        </p:nvSpPr>
        <p:spPr>
          <a:xfrm>
            <a:off x="2160720" y="0"/>
            <a:ext cx="48222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ADMIRAL organization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7"/>
          <p:cNvSpPr/>
          <p:nvPr/>
        </p:nvSpPr>
        <p:spPr>
          <a:xfrm>
            <a:off x="347040" y="1514408"/>
            <a:ext cx="1821960" cy="5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WP1 :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Radiopharmaceutical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7"/>
          <p:cNvSpPr/>
          <p:nvPr/>
        </p:nvSpPr>
        <p:spPr>
          <a:xfrm>
            <a:off x="2618280" y="1509368"/>
            <a:ext cx="1635120" cy="51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WP2 :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β-imaging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7"/>
          <p:cNvSpPr/>
          <p:nvPr/>
        </p:nvSpPr>
        <p:spPr>
          <a:xfrm>
            <a:off x="4577760" y="1507208"/>
            <a:ext cx="174492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WP3 :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γ-imaging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7"/>
          <p:cNvSpPr/>
          <p:nvPr/>
        </p:nvSpPr>
        <p:spPr>
          <a:xfrm>
            <a:off x="6450480" y="1484528"/>
            <a:ext cx="2728080" cy="56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WP4: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Targeted Radiobiology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7"/>
          <p:cNvSpPr/>
          <p:nvPr/>
        </p:nvSpPr>
        <p:spPr>
          <a:xfrm>
            <a:off x="2497290" y="2270186"/>
            <a:ext cx="1597680" cy="150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Mechanics &amp; electronics design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89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Monte Carlo simulations for mechanics and detector design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868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Detector characterization and tests with fluorescence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680" y="998934"/>
            <a:ext cx="835560" cy="6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2931" y="907197"/>
            <a:ext cx="1196520" cy="71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7360" y="832523"/>
            <a:ext cx="835560" cy="76248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17"/>
          <p:cNvSpPr/>
          <p:nvPr/>
        </p:nvSpPr>
        <p:spPr>
          <a:xfrm>
            <a:off x="377640" y="607874"/>
            <a:ext cx="2072160" cy="261720"/>
          </a:xfrm>
          <a:prstGeom prst="homePlate">
            <a:avLst>
              <a:gd name="adj" fmla="val 50000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7"/>
          <p:cNvSpPr/>
          <p:nvPr/>
        </p:nvSpPr>
        <p:spPr>
          <a:xfrm>
            <a:off x="2386080" y="607874"/>
            <a:ext cx="4465080" cy="261720"/>
          </a:xfrm>
          <a:prstGeom prst="chevron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7"/>
          <p:cNvSpPr/>
          <p:nvPr/>
        </p:nvSpPr>
        <p:spPr>
          <a:xfrm>
            <a:off x="6801120" y="607874"/>
            <a:ext cx="2279160" cy="26172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7"/>
          <p:cNvSpPr/>
          <p:nvPr/>
        </p:nvSpPr>
        <p:spPr>
          <a:xfrm>
            <a:off x="3805920" y="564314"/>
            <a:ext cx="1821960" cy="2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INSTRUMENTATION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7"/>
          <p:cNvSpPr/>
          <p:nvPr/>
        </p:nvSpPr>
        <p:spPr>
          <a:xfrm>
            <a:off x="339480" y="563594"/>
            <a:ext cx="1821960" cy="5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ISOLPHARM_EIRA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7"/>
          <p:cNvSpPr/>
          <p:nvPr/>
        </p:nvSpPr>
        <p:spPr>
          <a:xfrm>
            <a:off x="6984000" y="565034"/>
            <a:ext cx="1821960" cy="5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RADIOBIOLOGY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1400" y="900172"/>
            <a:ext cx="708120" cy="64936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7"/>
          <p:cNvSpPr/>
          <p:nvPr/>
        </p:nvSpPr>
        <p:spPr>
          <a:xfrm>
            <a:off x="465120" y="2252048"/>
            <a:ext cx="1585440" cy="2030400"/>
          </a:xfrm>
          <a:prstGeom prst="snip1Rect">
            <a:avLst>
              <a:gd name="adj" fmla="val 14646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7"/>
          <p:cNvSpPr/>
          <p:nvPr/>
        </p:nvSpPr>
        <p:spPr>
          <a:xfrm>
            <a:off x="359610" y="2270186"/>
            <a:ext cx="1597680" cy="150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Production of Ag-111 at the LENA facilities, purification and quality control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Radiochemistry of Ag-111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89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Pharmacology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Bioengineering of 3D scaffolds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7"/>
          <p:cNvSpPr/>
          <p:nvPr/>
        </p:nvSpPr>
        <p:spPr>
          <a:xfrm>
            <a:off x="4752720" y="2230088"/>
            <a:ext cx="1585440" cy="2052360"/>
          </a:xfrm>
          <a:prstGeom prst="snip1Rect">
            <a:avLst>
              <a:gd name="adj" fmla="val 14646"/>
            </a:avLst>
          </a:prstGeom>
          <a:solidFill>
            <a:schemeClr val="lt1"/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7"/>
          <p:cNvSpPr/>
          <p:nvPr/>
        </p:nvSpPr>
        <p:spPr>
          <a:xfrm>
            <a:off x="4647210" y="2270186"/>
            <a:ext cx="1597680" cy="150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Monte Carlo simulations for detector design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89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Planar imaging detector construction for Ag-111 γ detection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868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Characterization and test of the planar system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7"/>
          <p:cNvSpPr/>
          <p:nvPr/>
        </p:nvSpPr>
        <p:spPr>
          <a:xfrm>
            <a:off x="7021800" y="2230088"/>
            <a:ext cx="1585440" cy="2052360"/>
          </a:xfrm>
          <a:prstGeom prst="snip1Rect">
            <a:avLst>
              <a:gd name="adj" fmla="val 14646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7"/>
          <p:cNvSpPr/>
          <p:nvPr/>
        </p:nvSpPr>
        <p:spPr>
          <a:xfrm>
            <a:off x="6910170" y="2270186"/>
            <a:ext cx="1597680" cy="150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Cell survival tests in 2D flasks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Cell survival tests in 3D scaffolds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Comparison between different Monte Carlo codes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marR="0" lvl="0" indent="-1468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Char char="●"/>
            </a:pPr>
            <a:r>
              <a:rPr lang="it" sz="900" b="0" i="0" u="none" strike="noStrike" cap="none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Dose computation in cell cultures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7"/>
          <p:cNvSpPr/>
          <p:nvPr/>
        </p:nvSpPr>
        <p:spPr>
          <a:xfrm>
            <a:off x="124102" y="4253155"/>
            <a:ext cx="2212547" cy="49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9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Q1: Is it possible to reduce the number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9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of in-vivo experiments?</a:t>
            </a:r>
            <a:endParaRPr sz="9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7"/>
          <p:cNvSpPr/>
          <p:nvPr/>
        </p:nvSpPr>
        <p:spPr>
          <a:xfrm>
            <a:off x="596520" y="4232551"/>
            <a:ext cx="5596560" cy="50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9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Q2: What is the internalisation of 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9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900" b="1" i="0" u="none" strike="noStrike" cap="none" baseline="30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9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Ag-based molecules?</a:t>
            </a:r>
            <a:endParaRPr sz="9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7"/>
          <p:cNvSpPr/>
          <p:nvPr/>
        </p:nvSpPr>
        <p:spPr>
          <a:xfrm>
            <a:off x="2756290" y="4197261"/>
            <a:ext cx="5596560" cy="49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9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Q3: Is the </a:t>
            </a:r>
            <a:r>
              <a:rPr lang="it" sz="900" b="1" i="0" u="none" strike="noStrike" cap="none" baseline="30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9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 gamma emission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9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suited for SPECT imaging (theranostic approach)?</a:t>
            </a:r>
            <a:endParaRPr sz="9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7"/>
          <p:cNvSpPr/>
          <p:nvPr/>
        </p:nvSpPr>
        <p:spPr>
          <a:xfrm>
            <a:off x="6601842" y="4237682"/>
            <a:ext cx="2459466" cy="49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900" b="1" i="0" u="none" strike="noStrike" cap="none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Q4: What are the biological effects of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900" b="1" i="0" u="none" strike="noStrike" cap="none" baseline="3000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900" b="1" i="0" u="none" strike="noStrike" cap="none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Ag-based radiopharmaceuticals?</a:t>
            </a:r>
            <a:endParaRPr sz="900" b="0" i="0" u="none" strike="noStrike" cap="none">
              <a:solidFill>
                <a:srgbClr val="F796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23"/>
          <p:cNvGrpSpPr/>
          <p:nvPr/>
        </p:nvGrpSpPr>
        <p:grpSpPr>
          <a:xfrm>
            <a:off x="3950439" y="567864"/>
            <a:ext cx="1377894" cy="4064680"/>
            <a:chOff x="2482586" y="829"/>
            <a:chExt cx="1377894" cy="4064680"/>
          </a:xfrm>
        </p:grpSpPr>
        <p:sp>
          <p:nvSpPr>
            <p:cNvPr id="245" name="Google Shape;245;p23"/>
            <p:cNvSpPr/>
            <p:nvPr/>
          </p:nvSpPr>
          <p:spPr>
            <a:xfrm>
              <a:off x="2488400" y="829"/>
              <a:ext cx="1096703" cy="1096703"/>
            </a:xfrm>
            <a:prstGeom prst="ellipse">
              <a:avLst/>
            </a:prstGeom>
            <a:solidFill>
              <a:srgbClr val="599BD5">
                <a:alpha val="49411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2540279" y="46891"/>
              <a:ext cx="197406" cy="197406"/>
            </a:xfrm>
            <a:prstGeom prst="ellipse">
              <a:avLst/>
            </a:prstGeom>
            <a:solidFill>
              <a:srgbClr val="599BD5">
                <a:alpha val="49411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2638982" y="46891"/>
              <a:ext cx="1055912" cy="197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3"/>
            <p:cNvSpPr txBox="1"/>
            <p:nvPr/>
          </p:nvSpPr>
          <p:spPr>
            <a:xfrm>
              <a:off x="2638982" y="46891"/>
              <a:ext cx="1055912" cy="197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5225" rIns="0" bIns="15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WP1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2482586" y="438804"/>
              <a:ext cx="1105909" cy="315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3"/>
            <p:cNvSpPr txBox="1"/>
            <p:nvPr/>
          </p:nvSpPr>
          <p:spPr>
            <a:xfrm>
              <a:off x="2482586" y="438804"/>
              <a:ext cx="1105909" cy="315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0150" rIns="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it" sz="800" b="1" i="0" u="none" strike="noStrike" cap="none">
                  <a:solidFill>
                    <a:srgbClr val="064268"/>
                  </a:solidFill>
                  <a:latin typeface="Calibri"/>
                  <a:ea typeface="Calibri"/>
                  <a:cs typeface="Calibri"/>
                  <a:sym typeface="Calibri"/>
                </a:rPr>
                <a:t>Radiopharmaceutical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800" b="1" i="0" u="none" strike="noStrike" cap="none">
                  <a:solidFill>
                    <a:srgbClr val="064268"/>
                  </a:solidFill>
                  <a:latin typeface="Calibri"/>
                  <a:ea typeface="Calibri"/>
                  <a:cs typeface="Calibri"/>
                  <a:sym typeface="Calibri"/>
                </a:rPr>
                <a:t>Production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2500899" y="990155"/>
              <a:ext cx="1096703" cy="1096703"/>
            </a:xfrm>
            <a:prstGeom prst="ellipse">
              <a:avLst/>
            </a:prstGeom>
            <a:solidFill>
              <a:srgbClr val="FF0000">
                <a:alpha val="49411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2552778" y="1036216"/>
              <a:ext cx="197406" cy="197406"/>
            </a:xfrm>
            <a:prstGeom prst="ellipse">
              <a:avLst/>
            </a:prstGeom>
            <a:solidFill>
              <a:srgbClr val="FF0000">
                <a:alpha val="49411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2651482" y="1036216"/>
              <a:ext cx="1055912" cy="197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3"/>
            <p:cNvSpPr txBox="1"/>
            <p:nvPr/>
          </p:nvSpPr>
          <p:spPr>
            <a:xfrm>
              <a:off x="2651482" y="1036216"/>
              <a:ext cx="1055912" cy="197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5225" rIns="0" bIns="15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WP2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2789321" y="1461398"/>
              <a:ext cx="1055912" cy="162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3"/>
            <p:cNvSpPr txBox="1"/>
            <p:nvPr/>
          </p:nvSpPr>
          <p:spPr>
            <a:xfrm>
              <a:off x="2789321" y="1461398"/>
              <a:ext cx="1055912" cy="162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425" rIns="0" bIns="1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t" sz="900" b="1" i="0" u="none" strike="noStrike" cap="none">
                  <a:solidFill>
                    <a:srgbClr val="064268"/>
                  </a:solidFill>
                  <a:latin typeface="Calibri"/>
                  <a:ea typeface="Calibri"/>
                  <a:cs typeface="Calibri"/>
                  <a:sym typeface="Calibri"/>
                </a:rPr>
                <a:t>β-imaging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2500899" y="1979480"/>
              <a:ext cx="1096703" cy="1096703"/>
            </a:xfrm>
            <a:prstGeom prst="ellipse">
              <a:avLst/>
            </a:prstGeom>
            <a:solidFill>
              <a:srgbClr val="00B050">
                <a:alpha val="49411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2552778" y="2025542"/>
              <a:ext cx="197406" cy="197406"/>
            </a:xfrm>
            <a:prstGeom prst="ellipse">
              <a:avLst/>
            </a:prstGeom>
            <a:solidFill>
              <a:srgbClr val="00B050">
                <a:alpha val="49411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2651482" y="2025542"/>
              <a:ext cx="1055912" cy="197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3"/>
            <p:cNvSpPr txBox="1"/>
            <p:nvPr/>
          </p:nvSpPr>
          <p:spPr>
            <a:xfrm>
              <a:off x="2651482" y="2025542"/>
              <a:ext cx="1055912" cy="197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5225" rIns="0" bIns="15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WP3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2804568" y="2472124"/>
              <a:ext cx="1055912" cy="150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3"/>
            <p:cNvSpPr txBox="1"/>
            <p:nvPr/>
          </p:nvSpPr>
          <p:spPr>
            <a:xfrm>
              <a:off x="2804568" y="2472124"/>
              <a:ext cx="1055912" cy="150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425" rIns="0" bIns="1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t" sz="900" b="1" i="0" u="none" strike="noStrike" cap="none">
                  <a:solidFill>
                    <a:srgbClr val="064268"/>
                  </a:solidFill>
                  <a:latin typeface="Calibri"/>
                  <a:ea typeface="Calibri"/>
                  <a:cs typeface="Calibri"/>
                  <a:sym typeface="Calibri"/>
                </a:rPr>
                <a:t>γ-imaging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2500899" y="2968806"/>
              <a:ext cx="1096703" cy="1096703"/>
            </a:xfrm>
            <a:prstGeom prst="ellipse">
              <a:avLst/>
            </a:prstGeom>
            <a:solidFill>
              <a:srgbClr val="FFC000">
                <a:alpha val="49411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2552778" y="3014868"/>
              <a:ext cx="197406" cy="197406"/>
            </a:xfrm>
            <a:prstGeom prst="ellipse">
              <a:avLst/>
            </a:prstGeom>
            <a:solidFill>
              <a:srgbClr val="FFC000">
                <a:alpha val="49411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2651482" y="3014868"/>
              <a:ext cx="1055912" cy="197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3"/>
            <p:cNvSpPr txBox="1"/>
            <p:nvPr/>
          </p:nvSpPr>
          <p:spPr>
            <a:xfrm>
              <a:off x="2651482" y="3014868"/>
              <a:ext cx="1055912" cy="197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5225" rIns="0" bIns="15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WP4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2515206" y="3370413"/>
              <a:ext cx="1055912" cy="276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3"/>
            <p:cNvSpPr txBox="1"/>
            <p:nvPr/>
          </p:nvSpPr>
          <p:spPr>
            <a:xfrm>
              <a:off x="2515206" y="3370413"/>
              <a:ext cx="1055912" cy="276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425" rIns="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t" sz="900" b="1" i="0" u="none" strike="noStrike" cap="none">
                  <a:solidFill>
                    <a:srgbClr val="064268"/>
                  </a:solidFill>
                  <a:latin typeface="Calibri"/>
                  <a:ea typeface="Calibri"/>
                  <a:cs typeface="Calibri"/>
                  <a:sym typeface="Calibri"/>
                </a:rPr>
                <a:t>Targeted Radiobiology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23"/>
          <p:cNvSpPr txBox="1"/>
          <p:nvPr/>
        </p:nvSpPr>
        <p:spPr>
          <a:xfrm>
            <a:off x="1019520" y="108395"/>
            <a:ext cx="7159680" cy="41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Collaboration infrastructures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23" descr="Immagine che contiene edificio, ingegneria, acciaio, industri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24601"/>
          <a:stretch/>
        </p:blipFill>
        <p:spPr>
          <a:xfrm rot="5400000">
            <a:off x="342505" y="696993"/>
            <a:ext cx="1204064" cy="119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 rotWithShape="1">
          <a:blip r:embed="rId4">
            <a:alphaModFix/>
          </a:blip>
          <a:srcRect b="49785"/>
          <a:stretch/>
        </p:blipFill>
        <p:spPr>
          <a:xfrm>
            <a:off x="6885394" y="675211"/>
            <a:ext cx="2135764" cy="13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 descr="Macintosh HD:Users:devid:Downloads:IMG_411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6312" y="675211"/>
            <a:ext cx="1794325" cy="118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 descr="Collaborations – Isolphar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8145" y="1337425"/>
            <a:ext cx="1120464" cy="62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 descr="Immagine che contiene persona, vestiti, Attrezzature mediche, interno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 l="5725" r="27619"/>
          <a:stretch/>
        </p:blipFill>
        <p:spPr>
          <a:xfrm rot="5400000">
            <a:off x="2373156" y="3069652"/>
            <a:ext cx="1469180" cy="165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 descr="CRAL I.N.F.N. Bologn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318" y="3197816"/>
            <a:ext cx="2131904" cy="1421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3284" y="690878"/>
            <a:ext cx="1688731" cy="115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 descr="CAPI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63284" y="1507465"/>
            <a:ext cx="996825" cy="33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3"/>
          <p:cNvPicPr preferRelativeResize="0"/>
          <p:nvPr/>
        </p:nvPicPr>
        <p:blipFill rotWithShape="1">
          <a:blip r:embed="rId11">
            <a:alphaModFix/>
          </a:blip>
          <a:srcRect r="27856"/>
          <a:stretch/>
        </p:blipFill>
        <p:spPr>
          <a:xfrm>
            <a:off x="5952954" y="3904722"/>
            <a:ext cx="2015243" cy="49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5690" y="690878"/>
            <a:ext cx="528097" cy="3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 rotWithShape="1">
          <a:blip r:embed="rId13">
            <a:alphaModFix/>
          </a:blip>
          <a:srcRect t="35365"/>
          <a:stretch/>
        </p:blipFill>
        <p:spPr>
          <a:xfrm>
            <a:off x="6258837" y="2230300"/>
            <a:ext cx="2230661" cy="136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 rotWithShape="1">
          <a:blip r:embed="rId14">
            <a:alphaModFix/>
          </a:blip>
          <a:srcRect t="17691" r="39005" b="3667"/>
          <a:stretch/>
        </p:blipFill>
        <p:spPr>
          <a:xfrm>
            <a:off x="5531099" y="2228862"/>
            <a:ext cx="686849" cy="13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0385" y="3217886"/>
            <a:ext cx="686850" cy="47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4378" y="1518195"/>
            <a:ext cx="579006" cy="37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3"/>
          <p:cNvPicPr preferRelativeResize="0"/>
          <p:nvPr/>
        </p:nvPicPr>
        <p:blipFill rotWithShape="1">
          <a:blip r:embed="rId17">
            <a:alphaModFix/>
          </a:blip>
          <a:srcRect r="57633"/>
          <a:stretch/>
        </p:blipFill>
        <p:spPr>
          <a:xfrm>
            <a:off x="1874795" y="691660"/>
            <a:ext cx="634184" cy="40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3"/>
          <p:cNvPicPr preferRelativeResize="0"/>
          <p:nvPr/>
        </p:nvPicPr>
        <p:blipFill rotWithShape="1">
          <a:blip r:embed="rId17">
            <a:alphaModFix/>
          </a:blip>
          <a:srcRect l="49469"/>
          <a:stretch/>
        </p:blipFill>
        <p:spPr>
          <a:xfrm>
            <a:off x="2914243" y="1448491"/>
            <a:ext cx="756394" cy="40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978702" y="3169636"/>
            <a:ext cx="938348" cy="47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3" descr="GAMMA@LNL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564792" y="3013969"/>
            <a:ext cx="865486" cy="55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100172" y="705322"/>
            <a:ext cx="699547" cy="45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3" descr="Dipartimento di Fisica e Astronomia &quot;Galileo Galilei&quot; - DFA - Science4All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73787" y="1921376"/>
            <a:ext cx="2462357" cy="11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04339" y="1948869"/>
            <a:ext cx="719358" cy="549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53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antt">
            <a:extLst>
              <a:ext uri="{FF2B5EF4-FFF2-40B4-BE49-F238E27FC236}">
                <a16:creationId xmlns:a16="http://schemas.microsoft.com/office/drawing/2014/main" id="{1181AEE4-9AEC-F43D-8D8C-39FB45836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89" y="529558"/>
            <a:ext cx="8445035" cy="4035386"/>
          </a:xfrm>
          <a:prstGeom prst="rect">
            <a:avLst/>
          </a:prstGeom>
        </p:spPr>
      </p:pic>
      <p:sp>
        <p:nvSpPr>
          <p:cNvPr id="59" name="CustomShape 3"/>
          <p:cNvSpPr/>
          <p:nvPr/>
        </p:nvSpPr>
        <p:spPr>
          <a:xfrm>
            <a:off x="0" y="33120"/>
            <a:ext cx="132120" cy="27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3" name="TextShape 1"/>
          <p:cNvSpPr/>
          <p:nvPr/>
        </p:nvSpPr>
        <p:spPr>
          <a:xfrm>
            <a:off x="1114887" y="0"/>
            <a:ext cx="7153560" cy="56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rm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pc="-1" dirty="0" smtClean="0">
                <a:solidFill>
                  <a:srgbClr val="1E4E79"/>
                </a:solidFill>
                <a:latin typeface="Calibri"/>
                <a:ea typeface="Calibri"/>
              </a:rPr>
              <a:t>Experiment </a:t>
            </a:r>
            <a:r>
              <a:rPr lang="en-US" sz="3000" b="1" strike="noStrike" spc="-1" dirty="0" smtClean="0">
                <a:solidFill>
                  <a:srgbClr val="1E4E79"/>
                </a:solidFill>
                <a:latin typeface="Calibri"/>
                <a:ea typeface="Calibri"/>
              </a:rPr>
              <a:t>Milestones 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5" name="PlaceHolder 6">
            <a:extLst>
              <a:ext uri="{FF2B5EF4-FFF2-40B4-BE49-F238E27FC236}">
                <a16:creationId xmlns:a16="http://schemas.microsoft.com/office/drawing/2014/main" id="{BA870C28-471D-C2CC-907C-8ECABF450D42}"/>
              </a:ext>
            </a:extLst>
          </p:cNvPr>
          <p:cNvSpPr/>
          <p:nvPr/>
        </p:nvSpPr>
        <p:spPr>
          <a:xfrm>
            <a:off x="8473320" y="4735080"/>
            <a:ext cx="540000" cy="38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8F903A1-DB2C-4B66-932C-62F9C00823E2}" type="slidenum">
              <a:rPr lang="en-US" sz="1000" b="0" strike="noStrike" spc="-1">
                <a:solidFill>
                  <a:srgbClr val="595959"/>
                </a:solidFill>
                <a:latin typeface="Arial"/>
                <a:ea typeface="Arial"/>
              </a:rPr>
              <a:t>7</a:t>
            </a:fld>
            <a:endParaRPr lang="en-US" sz="1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817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0"/>
          <p:cNvSpPr/>
          <p:nvPr/>
        </p:nvSpPr>
        <p:spPr>
          <a:xfrm>
            <a:off x="0" y="33120"/>
            <a:ext cx="132120" cy="27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0"/>
          <p:cNvSpPr/>
          <p:nvPr/>
        </p:nvSpPr>
        <p:spPr>
          <a:xfrm>
            <a:off x="1114887" y="0"/>
            <a:ext cx="7153560" cy="56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 i="0" u="none" strike="noStrike" cap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Milestones for </a:t>
            </a:r>
            <a:r>
              <a:rPr lang="it" sz="3000" b="1" i="0" u="none" strike="noStrike" cap="none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0"/>
          <p:cNvSpPr txBox="1"/>
          <p:nvPr/>
        </p:nvSpPr>
        <p:spPr>
          <a:xfrm>
            <a:off x="132120" y="1046910"/>
            <a:ext cx="8568000" cy="28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>
              <a:lnSpc>
                <a:spcPct val="108000"/>
              </a:lnSpc>
              <a:spcBef>
                <a:spcPts val="1100"/>
              </a:spcBef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it" sz="18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MS1.3</a:t>
            </a:r>
            <a:r>
              <a:rPr lang="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the macromolecule for active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targeting</a:t>
            </a:r>
          </a:p>
          <a:p>
            <a:pPr marL="457200" lvl="0" indent="-342900" algn="just">
              <a:lnSpc>
                <a:spcPct val="108000"/>
              </a:lnSpc>
              <a:spcBef>
                <a:spcPts val="1100"/>
              </a:spcBef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n-US" sz="1800" b="1" dirty="0" smtClean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MS1.4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Bioengineering of 3D scaffolds for in vitro tissue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mimicking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>
              <a:lnSpc>
                <a:spcPct val="108000"/>
              </a:lnSpc>
              <a:buClr>
                <a:schemeClr val="dk1"/>
              </a:buClr>
              <a:buSzPts val="1800"/>
              <a:buFont typeface="Calibri"/>
              <a:buChar char="❖"/>
            </a:pPr>
            <a:r>
              <a:rPr lang="it" sz="18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MS2.3: </a:t>
            </a:r>
            <a:r>
              <a:rPr lang="it-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Beta-detector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characterization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>
              <a:lnSpc>
                <a:spcPct val="108000"/>
              </a:lnSpc>
              <a:buClr>
                <a:schemeClr val="dk1"/>
              </a:buClr>
              <a:buSzPts val="1800"/>
              <a:buFont typeface="Calibri"/>
              <a:buChar char="❖"/>
            </a:pPr>
            <a:r>
              <a:rPr lang="it" sz="18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MS2.4</a:t>
            </a:r>
            <a:r>
              <a:rPr lang="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beta-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imaging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 with Ag-111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>
              <a:lnSpc>
                <a:spcPct val="108000"/>
              </a:lnSpc>
              <a:buClr>
                <a:schemeClr val="dk1"/>
              </a:buClr>
              <a:buSzPts val="1800"/>
              <a:buFont typeface="Calibri"/>
              <a:buChar char="❖"/>
            </a:pPr>
            <a:r>
              <a:rPr lang="it" sz="18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MS3.3</a:t>
            </a:r>
            <a:r>
              <a:rPr lang="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Characterization of the planar system for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gamma-imaging</a:t>
            </a:r>
          </a:p>
          <a:p>
            <a:pPr marL="457200" indent="-342900" algn="just">
              <a:lnSpc>
                <a:spcPct val="108000"/>
              </a:lnSpc>
              <a:buClr>
                <a:schemeClr val="dk1"/>
              </a:buClr>
              <a:buSzPts val="1800"/>
              <a:buFont typeface="Calibri"/>
              <a:buChar char="❖"/>
            </a:pPr>
            <a:r>
              <a:rPr lang="it" sz="18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MS3.4</a:t>
            </a:r>
            <a:r>
              <a:rPr lang="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gamma-imaging test with Ag-111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>
              <a:lnSpc>
                <a:spcPct val="108000"/>
              </a:lnSpc>
              <a:buClr>
                <a:schemeClr val="dk1"/>
              </a:buClr>
              <a:buSzPts val="1800"/>
              <a:buFont typeface="Calibri"/>
              <a:buChar char="❖"/>
            </a:pPr>
            <a:r>
              <a:rPr lang="it" sz="1800" b="1" dirty="0" smtClean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MS4.2</a:t>
            </a:r>
            <a:r>
              <a:rPr lang="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survival tests in 3D scaffold dynamic cultures </a:t>
            </a:r>
            <a:endParaRPr lang="en-US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42900" algn="just">
              <a:lnSpc>
                <a:spcPct val="108000"/>
              </a:lnSpc>
              <a:buClr>
                <a:schemeClr val="dk1"/>
              </a:buClr>
              <a:buSzPts val="1800"/>
              <a:buFont typeface="Calibri"/>
              <a:buChar char="❖"/>
            </a:pPr>
            <a:r>
              <a:rPr lang="it" sz="1800" b="1" dirty="0" smtClean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MS4.4</a:t>
            </a:r>
            <a:r>
              <a:rPr lang="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Dose computation in cell cultures using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 codes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cell survival prediction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3ceaf0a7d4_0_0"/>
          <p:cNvSpPr txBox="1"/>
          <p:nvPr/>
        </p:nvSpPr>
        <p:spPr>
          <a:xfrm>
            <a:off x="1798084" y="24071"/>
            <a:ext cx="58167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" sz="28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WP1 </a:t>
            </a:r>
            <a:r>
              <a:rPr lang="it" sz="30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it" sz="2800" b="1" i="0" u="none" strike="noStrike" cap="none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 3D scaffold production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33ceaf0a7d4_0_0"/>
          <p:cNvSpPr txBox="1"/>
          <p:nvPr/>
        </p:nvSpPr>
        <p:spPr>
          <a:xfrm>
            <a:off x="1302825" y="652375"/>
            <a:ext cx="641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MS1.4</a:t>
            </a:r>
            <a:r>
              <a:rPr lang="i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Bioengineering of 3D scaffolds for </a:t>
            </a:r>
            <a:r>
              <a:rPr lang="it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vitro</a:t>
            </a:r>
            <a:r>
              <a:rPr lang="i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tissue mimicking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g33ceaf0a7d4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7667" y="959520"/>
            <a:ext cx="1785807" cy="162961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33ceaf0a7d4_0_0"/>
          <p:cNvSpPr txBox="1"/>
          <p:nvPr/>
        </p:nvSpPr>
        <p:spPr>
          <a:xfrm>
            <a:off x="352400" y="1584475"/>
            <a:ext cx="6320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Printing tests using a DLP printer with GelMA are being conducted at BIOtech</a:t>
            </a:r>
            <a:r>
              <a:rPr lang="it" sz="1300">
                <a:solidFill>
                  <a:schemeClr val="dk1"/>
                </a:solidFill>
              </a:rPr>
              <a:t> </a:t>
            </a:r>
            <a:r>
              <a:rPr lang="it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(TN).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Shapes are resolved and a gradient can be observed.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3ceaf0a7d4_0_0"/>
          <p:cNvSpPr txBox="1"/>
          <p:nvPr/>
        </p:nvSpPr>
        <p:spPr>
          <a:xfrm>
            <a:off x="352407" y="3545550"/>
            <a:ext cx="6361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Next step: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 supports with Ag-111 inside the GelMA for Beta-detector resolution tests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3ceaf0a7d4_0_0"/>
          <p:cNvSpPr txBox="1"/>
          <p:nvPr/>
        </p:nvSpPr>
        <p:spPr>
          <a:xfrm>
            <a:off x="352407" y="1226268"/>
            <a:ext cx="208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without cells: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33ceaf0a7d4_0_0"/>
          <p:cNvSpPr txBox="1"/>
          <p:nvPr/>
        </p:nvSpPr>
        <p:spPr>
          <a:xfrm>
            <a:off x="352406" y="2254064"/>
            <a:ext cx="189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with cells: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33ceaf0a7d4_0_0"/>
          <p:cNvSpPr txBox="1"/>
          <p:nvPr/>
        </p:nvSpPr>
        <p:spPr>
          <a:xfrm>
            <a:off x="352400" y="2556850"/>
            <a:ext cx="6419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choosing a simpler geometry (circles and lines) a printing test with cells was conducted. Cells resulted to remain inside the boundaries of the geometries.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" sz="1300">
                <a:solidFill>
                  <a:schemeClr val="dk1"/>
                </a:solidFill>
              </a:rPr>
              <a:t>T</a:t>
            </a:r>
            <a:r>
              <a:rPr lang="it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figure show</a:t>
            </a:r>
            <a:r>
              <a:rPr lang="it" sz="1300">
                <a:solidFill>
                  <a:schemeClr val="dk1"/>
                </a:solidFill>
              </a:rPr>
              <a:t>s</a:t>
            </a:r>
            <a:r>
              <a:rPr lang="it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one of the circle geometries observed with confocal microscope.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33ceaf0a7d4_0_0"/>
          <p:cNvSpPr/>
          <p:nvPr/>
        </p:nvSpPr>
        <p:spPr>
          <a:xfrm>
            <a:off x="333550" y="1205501"/>
            <a:ext cx="6380700" cy="928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3ceaf0a7d4_0_0"/>
          <p:cNvSpPr/>
          <p:nvPr/>
        </p:nvSpPr>
        <p:spPr>
          <a:xfrm>
            <a:off x="333550" y="2230025"/>
            <a:ext cx="6380700" cy="127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3ceaf0a7d4_0_0"/>
          <p:cNvSpPr/>
          <p:nvPr/>
        </p:nvSpPr>
        <p:spPr>
          <a:xfrm>
            <a:off x="338575" y="3594725"/>
            <a:ext cx="6380700" cy="65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g33ceaf0a7d4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999" y="722396"/>
            <a:ext cx="1093123" cy="2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3ceaf0a7d4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7675" y="2741525"/>
            <a:ext cx="1785799" cy="1785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960</Words>
  <Application>Microsoft Office PowerPoint</Application>
  <PresentationFormat>Presentazione su schermo (16:9)</PresentationFormat>
  <Paragraphs>188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Merriweather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dserafini</dc:creator>
  <cp:lastModifiedBy>Alberto</cp:lastModifiedBy>
  <cp:revision>5</cp:revision>
  <dcterms:modified xsi:type="dcterms:W3CDTF">2025-06-16T08:58:16Z</dcterms:modified>
</cp:coreProperties>
</file>