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7" r:id="rId4"/>
    <p:sldId id="276" r:id="rId5"/>
    <p:sldId id="258" r:id="rId6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8"/>
  </p:normalViewPr>
  <p:slideViewPr>
    <p:cSldViewPr>
      <p:cViewPr varScale="1">
        <p:scale>
          <a:sx n="81" d="100"/>
          <a:sy n="81" d="100"/>
        </p:scale>
        <p:origin x="200" y="6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5878" y="1056397"/>
            <a:ext cx="8380428" cy="465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679" y="1895325"/>
            <a:ext cx="4604385" cy="3910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99" y="850899"/>
            <a:ext cx="10375900" cy="5842000"/>
          </a:xfrm>
          <a:custGeom>
            <a:avLst/>
            <a:gdLst/>
            <a:ahLst/>
            <a:cxnLst/>
            <a:rect l="l" t="t" r="r" b="b"/>
            <a:pathLst>
              <a:path w="10375900" h="5842000">
                <a:moveTo>
                  <a:pt x="10375900" y="0"/>
                </a:moveTo>
                <a:lnTo>
                  <a:pt x="0" y="0"/>
                </a:lnTo>
                <a:lnTo>
                  <a:pt x="0" y="5842000"/>
                </a:lnTo>
                <a:lnTo>
                  <a:pt x="10375900" y="5842000"/>
                </a:lnTo>
                <a:lnTo>
                  <a:pt x="10375900" y="0"/>
                </a:lnTo>
                <a:close/>
              </a:path>
            </a:pathLst>
          </a:custGeom>
          <a:solidFill>
            <a:srgbClr val="193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4703" y="2460340"/>
            <a:ext cx="3651885" cy="1473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solidFill>
                  <a:srgbClr val="FFD966"/>
                </a:solidFill>
                <a:latin typeface="Trebuchet MS"/>
                <a:cs typeface="Trebuchet MS"/>
              </a:rPr>
              <a:t>FLASH</a:t>
            </a:r>
            <a:r>
              <a:rPr sz="3400" spc="-75" dirty="0">
                <a:solidFill>
                  <a:srgbClr val="FFD966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FFD966"/>
                </a:solidFill>
                <a:latin typeface="Trebuchet MS"/>
                <a:cs typeface="Trebuchet MS"/>
              </a:rPr>
              <a:t>meeting</a:t>
            </a:r>
            <a:endParaRPr sz="34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3240"/>
              </a:spcBef>
            </a:pPr>
            <a:r>
              <a:rPr sz="3400" spc="-125" dirty="0">
                <a:solidFill>
                  <a:srgbClr val="FFD966"/>
                </a:solidFill>
                <a:latin typeface="Trebuchet MS"/>
                <a:cs typeface="Trebuchet MS"/>
              </a:rPr>
              <a:t>WP3:</a:t>
            </a:r>
            <a:r>
              <a:rPr sz="3400" spc="-175" dirty="0">
                <a:solidFill>
                  <a:srgbClr val="FFD966"/>
                </a:solidFill>
                <a:latin typeface="Trebuchet MS"/>
                <a:cs typeface="Trebuchet MS"/>
              </a:rPr>
              <a:t> </a:t>
            </a:r>
            <a:r>
              <a:rPr sz="3400" dirty="0">
                <a:solidFill>
                  <a:srgbClr val="FFD966"/>
                </a:solidFill>
                <a:latin typeface="Trebuchet MS"/>
                <a:cs typeface="Trebuchet MS"/>
              </a:rPr>
              <a:t>RF</a:t>
            </a:r>
            <a:r>
              <a:rPr sz="3400" spc="-180" dirty="0">
                <a:solidFill>
                  <a:srgbClr val="FFD966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FFD966"/>
                </a:solidFill>
                <a:latin typeface="Trebuchet MS"/>
                <a:cs typeface="Trebuchet MS"/>
              </a:rPr>
              <a:t>Cavity</a:t>
            </a:r>
            <a:endParaRPr sz="34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5581" y="6048820"/>
            <a:ext cx="9188450" cy="5715"/>
          </a:xfrm>
          <a:custGeom>
            <a:avLst/>
            <a:gdLst/>
            <a:ahLst/>
            <a:cxnLst/>
            <a:rect l="l" t="t" r="r" b="b"/>
            <a:pathLst>
              <a:path w="9188450" h="5714">
                <a:moveTo>
                  <a:pt x="0" y="0"/>
                </a:moveTo>
                <a:lnTo>
                  <a:pt x="9187860" y="5192"/>
                </a:lnTo>
              </a:path>
            </a:pathLst>
          </a:custGeom>
          <a:ln w="162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0590" y="1361973"/>
            <a:ext cx="9188450" cy="5715"/>
          </a:xfrm>
          <a:custGeom>
            <a:avLst/>
            <a:gdLst/>
            <a:ahLst/>
            <a:cxnLst/>
            <a:rect l="l" t="t" r="r" b="b"/>
            <a:pathLst>
              <a:path w="9188450" h="5715">
                <a:moveTo>
                  <a:pt x="0" y="0"/>
                </a:moveTo>
                <a:lnTo>
                  <a:pt x="9187860" y="5192"/>
                </a:lnTo>
              </a:path>
            </a:pathLst>
          </a:custGeom>
          <a:ln w="162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09717" y="4349796"/>
            <a:ext cx="223393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i="1" spc="-20" dirty="0">
                <a:solidFill>
                  <a:srgbClr val="FFFFFF"/>
                </a:solidFill>
                <a:latin typeface="Calibri"/>
                <a:cs typeface="Calibri"/>
              </a:rPr>
              <a:t>UPCT,</a:t>
            </a:r>
            <a:r>
              <a:rPr sz="17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i="1" spc="-25" dirty="0">
                <a:solidFill>
                  <a:srgbClr val="FFFFFF"/>
                </a:solidFill>
                <a:latin typeface="Calibri"/>
                <a:cs typeface="Calibri"/>
              </a:rPr>
              <a:t>LNF,</a:t>
            </a:r>
            <a:r>
              <a:rPr sz="17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FFFFFF"/>
                </a:solidFill>
                <a:latin typeface="Calibri"/>
                <a:cs typeface="Calibri"/>
              </a:rPr>
              <a:t>IFIC</a:t>
            </a:r>
            <a:r>
              <a:rPr sz="17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i="1" spc="-10" dirty="0">
                <a:solidFill>
                  <a:srgbClr val="FFFFFF"/>
                </a:solidFill>
                <a:latin typeface="Calibri"/>
                <a:cs typeface="Calibri"/>
              </a:rPr>
              <a:t>(CSIC-</a:t>
            </a:r>
            <a:r>
              <a:rPr sz="1700" b="1" i="1" spc="-25" dirty="0">
                <a:solidFill>
                  <a:srgbClr val="FFFFFF"/>
                </a:solidFill>
                <a:latin typeface="Calibri"/>
                <a:cs typeface="Calibri"/>
              </a:rPr>
              <a:t>UV)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8212" y="6112581"/>
            <a:ext cx="155575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FLASH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Meeting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1403" y="6112581"/>
            <a:ext cx="143192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500" dirty="0">
                <a:solidFill>
                  <a:srgbClr val="FFFFFF"/>
                </a:solidFill>
                <a:latin typeface="Calibri"/>
                <a:cs typeface="Calibri"/>
              </a:rPr>
              <a:t>April</a:t>
            </a:r>
            <a:r>
              <a:rPr sz="15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1500" spc="60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1500" dirty="0" err="1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5581" y="1576576"/>
            <a:ext cx="9188450" cy="5715"/>
          </a:xfrm>
          <a:custGeom>
            <a:avLst/>
            <a:gdLst/>
            <a:ahLst/>
            <a:cxnLst/>
            <a:rect l="l" t="t" r="r" b="b"/>
            <a:pathLst>
              <a:path w="9188450" h="5715">
                <a:moveTo>
                  <a:pt x="0" y="0"/>
                </a:moveTo>
                <a:lnTo>
                  <a:pt x="9187860" y="5192"/>
                </a:lnTo>
              </a:path>
            </a:pathLst>
          </a:custGeom>
          <a:ln w="16227">
            <a:solidFill>
              <a:srgbClr val="1937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5878" y="1056397"/>
            <a:ext cx="8380428" cy="419088"/>
          </a:xfrm>
          <a:prstGeom prst="rect">
            <a:avLst/>
          </a:prstGeom>
        </p:spPr>
        <p:txBody>
          <a:bodyPr vert="horz" wrap="square" lIns="0" tIns="110235" rIns="0" bIns="0" rtlCol="0">
            <a:spAutoFit/>
          </a:bodyPr>
          <a:lstStyle/>
          <a:p>
            <a:pPr marL="407034">
              <a:lnSpc>
                <a:spcPct val="100000"/>
              </a:lnSpc>
              <a:spcBef>
                <a:spcPts val="100"/>
              </a:spcBef>
            </a:pPr>
            <a:r>
              <a:rPr lang="en-US" b="1" spc="-10" dirty="0">
                <a:solidFill>
                  <a:srgbClr val="193782"/>
                </a:solidFill>
                <a:latin typeface="Calibri"/>
                <a:cs typeface="Calibri"/>
              </a:rPr>
              <a:t>Results TM</a:t>
            </a:r>
            <a:r>
              <a:rPr lang="en-US" b="1" spc="-10" baseline="-25000" dirty="0">
                <a:solidFill>
                  <a:srgbClr val="193782"/>
                </a:solidFill>
                <a:latin typeface="Calibri"/>
                <a:cs typeface="Calibri"/>
              </a:rPr>
              <a:t>010 </a:t>
            </a:r>
            <a:r>
              <a:rPr lang="en-US" b="1" spc="-10" dirty="0">
                <a:solidFill>
                  <a:srgbClr val="193782"/>
                </a:solidFill>
                <a:latin typeface="Calibri"/>
                <a:cs typeface="Calibri"/>
              </a:rPr>
              <a:t>and TE</a:t>
            </a:r>
            <a:r>
              <a:rPr lang="en-US" b="1" spc="-10" baseline="-25000" dirty="0">
                <a:solidFill>
                  <a:srgbClr val="193782"/>
                </a:solidFill>
                <a:latin typeface="Calibri"/>
                <a:cs typeface="Calibri"/>
              </a:rPr>
              <a:t>111</a:t>
            </a:r>
            <a:endParaRPr lang="en-US" b="1" spc="-10" dirty="0">
              <a:solidFill>
                <a:srgbClr val="193782"/>
              </a:solidFill>
              <a:latin typeface="Calibri"/>
              <a:cs typeface="Calibri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DA31182-A352-889D-AA06-B7119C0D7BD8}"/>
              </a:ext>
            </a:extLst>
          </p:cNvPr>
          <p:cNvSpPr txBox="1"/>
          <p:nvPr/>
        </p:nvSpPr>
        <p:spPr>
          <a:xfrm>
            <a:off x="1155700" y="2333625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s-ES" dirty="0" err="1"/>
              <a:t>Refinement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mesh</a:t>
            </a:r>
            <a:r>
              <a:rPr lang="es-ES" dirty="0"/>
              <a:t> in CST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critical</a:t>
            </a:r>
            <a:r>
              <a:rPr lang="es-ES" dirty="0"/>
              <a:t> </a:t>
            </a:r>
            <a:r>
              <a:rPr lang="es-ES" dirty="0" err="1"/>
              <a:t>points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gap.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s-ES" dirty="0" err="1"/>
              <a:t>Calculation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Q factor </a:t>
            </a:r>
            <a:r>
              <a:rPr lang="es-ES" dirty="0" err="1"/>
              <a:t>for</a:t>
            </a:r>
            <a:r>
              <a:rPr lang="es-ES" dirty="0"/>
              <a:t> TM</a:t>
            </a:r>
            <a:r>
              <a:rPr lang="es-ES" baseline="-25000" dirty="0"/>
              <a:t>010 </a:t>
            </a:r>
            <a:r>
              <a:rPr lang="es-ES" dirty="0"/>
              <a:t>and TE</a:t>
            </a:r>
            <a:r>
              <a:rPr lang="es-ES" baseline="-25000" dirty="0"/>
              <a:t>111</a:t>
            </a:r>
            <a:r>
              <a:rPr lang="es-ES" dirty="0"/>
              <a:t> </a:t>
            </a:r>
            <a:r>
              <a:rPr lang="es-ES" dirty="0" err="1"/>
              <a:t>modes</a:t>
            </a:r>
            <a:r>
              <a:rPr lang="es-ES" dirty="0"/>
              <a:t>.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s-ES" dirty="0" err="1"/>
              <a:t>Variation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original position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gap.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3B662-5F9D-9361-D4F6-CE6A1DBD2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DEBEABA-4961-85DB-D5EA-3B60D3E19ADB}"/>
              </a:ext>
            </a:extLst>
          </p:cNvPr>
          <p:cNvSpPr/>
          <p:nvPr/>
        </p:nvSpPr>
        <p:spPr>
          <a:xfrm>
            <a:off x="745581" y="1576576"/>
            <a:ext cx="9188450" cy="5715"/>
          </a:xfrm>
          <a:custGeom>
            <a:avLst/>
            <a:gdLst/>
            <a:ahLst/>
            <a:cxnLst/>
            <a:rect l="l" t="t" r="r" b="b"/>
            <a:pathLst>
              <a:path w="9188450" h="5715">
                <a:moveTo>
                  <a:pt x="0" y="0"/>
                </a:moveTo>
                <a:lnTo>
                  <a:pt x="9187860" y="5192"/>
                </a:lnTo>
              </a:path>
            </a:pathLst>
          </a:custGeom>
          <a:ln w="16227">
            <a:solidFill>
              <a:srgbClr val="1937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EAE92E4-6BC9-D624-9E51-C8E2FCD184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878" y="1056397"/>
            <a:ext cx="8380428" cy="419088"/>
          </a:xfrm>
          <a:prstGeom prst="rect">
            <a:avLst/>
          </a:prstGeom>
        </p:spPr>
        <p:txBody>
          <a:bodyPr vert="horz" wrap="square" lIns="0" tIns="110235" rIns="0" bIns="0" rtlCol="0">
            <a:spAutoFit/>
          </a:bodyPr>
          <a:lstStyle/>
          <a:p>
            <a:pPr marL="407034">
              <a:lnSpc>
                <a:spcPct val="100000"/>
              </a:lnSpc>
              <a:spcBef>
                <a:spcPts val="100"/>
              </a:spcBef>
            </a:pPr>
            <a:r>
              <a:rPr lang="en-US" b="1" spc="-10" dirty="0">
                <a:solidFill>
                  <a:srgbClr val="193782"/>
                </a:solidFill>
                <a:latin typeface="Calibri"/>
                <a:cs typeface="Calibri"/>
              </a:rPr>
              <a:t>Mode TE</a:t>
            </a:r>
            <a:r>
              <a:rPr lang="en-US" b="1" spc="-10" baseline="-25000" dirty="0">
                <a:solidFill>
                  <a:srgbClr val="193782"/>
                </a:solidFill>
                <a:latin typeface="Calibri"/>
                <a:cs typeface="Calibri"/>
              </a:rPr>
              <a:t>111</a:t>
            </a:r>
            <a:endParaRPr lang="en-US" b="1" spc="-10" dirty="0">
              <a:solidFill>
                <a:srgbClr val="193782"/>
              </a:solidFill>
              <a:latin typeface="Calibri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6F134F4-4D17-607D-FBD7-48C1F821A2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75" r="27928"/>
          <a:stretch/>
        </p:blipFill>
        <p:spPr>
          <a:xfrm>
            <a:off x="1016669" y="3400425"/>
            <a:ext cx="3490795" cy="295470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CCE2DC9-8B77-9E11-574A-34E6008808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869" t="-4214" r="20833"/>
          <a:stretch/>
        </p:blipFill>
        <p:spPr>
          <a:xfrm>
            <a:off x="5942931" y="3049002"/>
            <a:ext cx="3733800" cy="329359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E201F20-9A21-BD66-912E-0E90F614AA05}"/>
              </a:ext>
            </a:extLst>
          </p:cNvPr>
          <p:cNvSpPr txBox="1"/>
          <p:nvPr/>
        </p:nvSpPr>
        <p:spPr>
          <a:xfrm>
            <a:off x="1962484" y="6600825"/>
            <a:ext cx="115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Mode</a:t>
            </a:r>
            <a:r>
              <a:rPr lang="es-ES" dirty="0"/>
              <a:t> 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005D7B-99E1-9005-BEEF-3D4E4A133E44}"/>
              </a:ext>
            </a:extLst>
          </p:cNvPr>
          <p:cNvSpPr txBox="1"/>
          <p:nvPr/>
        </p:nvSpPr>
        <p:spPr>
          <a:xfrm>
            <a:off x="7404100" y="6600825"/>
            <a:ext cx="115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Mode</a:t>
            </a:r>
            <a:r>
              <a:rPr lang="es-ES" dirty="0"/>
              <a:t> 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1FBA16-9852-6F85-6743-69C7745967B5}"/>
              </a:ext>
            </a:extLst>
          </p:cNvPr>
          <p:cNvSpPr txBox="1"/>
          <p:nvPr/>
        </p:nvSpPr>
        <p:spPr>
          <a:xfrm>
            <a:off x="1016669" y="2181225"/>
            <a:ext cx="866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refinement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gap, </a:t>
            </a:r>
            <a:r>
              <a:rPr lang="es-ES" dirty="0" err="1"/>
              <a:t>two</a:t>
            </a:r>
            <a:r>
              <a:rPr lang="es-ES" dirty="0"/>
              <a:t> quasi-TE</a:t>
            </a:r>
            <a:r>
              <a:rPr lang="es-ES" baseline="-25000" dirty="0"/>
              <a:t>111</a:t>
            </a:r>
            <a:r>
              <a:rPr lang="es-ES" dirty="0"/>
              <a:t> </a:t>
            </a:r>
            <a:r>
              <a:rPr lang="es-ES" dirty="0" err="1"/>
              <a:t>modes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found</a:t>
            </a:r>
            <a:r>
              <a:rPr lang="es-ES" dirty="0"/>
              <a:t>.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them</a:t>
            </a:r>
            <a:r>
              <a:rPr lang="es-ES" dirty="0"/>
              <a:t> </a:t>
            </a:r>
            <a:r>
              <a:rPr lang="es-ES" dirty="0" err="1"/>
              <a:t>seems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be more </a:t>
            </a:r>
            <a:r>
              <a:rPr lang="es-ES" dirty="0" err="1"/>
              <a:t>affected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gap </a:t>
            </a:r>
            <a:r>
              <a:rPr lang="es-ES" dirty="0" err="1"/>
              <a:t>than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395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32861-EA34-B588-0342-69B59F50C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E636E62-EFFF-8219-C6D9-89182F44940D}"/>
              </a:ext>
            </a:extLst>
          </p:cNvPr>
          <p:cNvSpPr/>
          <p:nvPr/>
        </p:nvSpPr>
        <p:spPr>
          <a:xfrm>
            <a:off x="745581" y="1576576"/>
            <a:ext cx="9188450" cy="5715"/>
          </a:xfrm>
          <a:custGeom>
            <a:avLst/>
            <a:gdLst/>
            <a:ahLst/>
            <a:cxnLst/>
            <a:rect l="l" t="t" r="r" b="b"/>
            <a:pathLst>
              <a:path w="9188450" h="5715">
                <a:moveTo>
                  <a:pt x="0" y="0"/>
                </a:moveTo>
                <a:lnTo>
                  <a:pt x="9187860" y="5192"/>
                </a:lnTo>
              </a:path>
            </a:pathLst>
          </a:custGeom>
          <a:ln w="16227">
            <a:solidFill>
              <a:srgbClr val="1937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E7626A0-C5AD-9999-98B2-B18CC4DAE4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878" y="1056397"/>
            <a:ext cx="8380428" cy="419088"/>
          </a:xfrm>
          <a:prstGeom prst="rect">
            <a:avLst/>
          </a:prstGeom>
        </p:spPr>
        <p:txBody>
          <a:bodyPr vert="horz" wrap="square" lIns="0" tIns="110235" rIns="0" bIns="0" rtlCol="0">
            <a:spAutoFit/>
          </a:bodyPr>
          <a:lstStyle/>
          <a:p>
            <a:pPr marL="407034">
              <a:lnSpc>
                <a:spcPct val="100000"/>
              </a:lnSpc>
              <a:spcBef>
                <a:spcPts val="100"/>
              </a:spcBef>
            </a:pPr>
            <a:r>
              <a:rPr lang="en-US" b="1" spc="-10" dirty="0">
                <a:solidFill>
                  <a:srgbClr val="193782"/>
                </a:solidFill>
                <a:latin typeface="Calibri"/>
                <a:cs typeface="Calibri"/>
              </a:rPr>
              <a:t>Comparative of the gap position for TE</a:t>
            </a:r>
            <a:r>
              <a:rPr lang="en-US" b="1" spc="-10" baseline="-25000" dirty="0">
                <a:solidFill>
                  <a:srgbClr val="193782"/>
                </a:solidFill>
                <a:latin typeface="Calibri"/>
                <a:cs typeface="Calibri"/>
              </a:rPr>
              <a:t>111</a:t>
            </a:r>
            <a:endParaRPr lang="en-US" b="1" spc="-10" dirty="0">
              <a:solidFill>
                <a:srgbClr val="193782"/>
              </a:solidFill>
              <a:latin typeface="Calibri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3DD46C-9D35-7435-3BF6-DCC0BD5F83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75" r="33637"/>
          <a:stretch/>
        </p:blipFill>
        <p:spPr>
          <a:xfrm>
            <a:off x="622299" y="2852252"/>
            <a:ext cx="3429001" cy="33008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74A79A7-70CC-9392-6A28-95F4A90C93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283" t="31600" r="38750" b="2873"/>
          <a:stretch/>
        </p:blipFill>
        <p:spPr>
          <a:xfrm>
            <a:off x="5880100" y="3008434"/>
            <a:ext cx="3431288" cy="33008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FB9FEC0-6707-7902-C22B-02EA89430D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385" t="79010" r="1499" b="2873"/>
          <a:stretch/>
        </p:blipFill>
        <p:spPr>
          <a:xfrm>
            <a:off x="9100511" y="5402891"/>
            <a:ext cx="990600" cy="91263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ABFB164-E8D2-444C-8D90-78AB292555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385" t="79010" r="1499" b="2873"/>
          <a:stretch/>
        </p:blipFill>
        <p:spPr>
          <a:xfrm>
            <a:off x="3746500" y="5431835"/>
            <a:ext cx="990600" cy="91263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57B6E0E-AACB-A7AC-4EDA-319E04FCFAC1}"/>
              </a:ext>
            </a:extLst>
          </p:cNvPr>
          <p:cNvSpPr txBox="1"/>
          <p:nvPr/>
        </p:nvSpPr>
        <p:spPr>
          <a:xfrm>
            <a:off x="1079500" y="632178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Old position (up-</a:t>
            </a:r>
            <a:r>
              <a:rPr lang="es-ES" dirty="0" err="1"/>
              <a:t>right</a:t>
            </a:r>
            <a:r>
              <a:rPr lang="es-ES" dirty="0"/>
              <a:t>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AB0713-5CA8-18FC-E617-8D5F98B18F62}"/>
              </a:ext>
            </a:extLst>
          </p:cNvPr>
          <p:cNvSpPr txBox="1"/>
          <p:nvPr/>
        </p:nvSpPr>
        <p:spPr>
          <a:xfrm>
            <a:off x="6186044" y="632178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New position (bottom-</a:t>
            </a:r>
            <a:r>
              <a:rPr lang="es-ES" dirty="0" err="1"/>
              <a:t>left</a:t>
            </a:r>
            <a:r>
              <a:rPr lang="es-ES" dirty="0"/>
              <a:t>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D2D48C-B923-B7DF-74D4-7F984F68A36A}"/>
              </a:ext>
            </a:extLst>
          </p:cNvPr>
          <p:cNvSpPr txBox="1"/>
          <p:nvPr/>
        </p:nvSpPr>
        <p:spPr>
          <a:xfrm>
            <a:off x="1382011" y="1952625"/>
            <a:ext cx="870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changed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initial</a:t>
            </a:r>
            <a:r>
              <a:rPr lang="es-ES" dirty="0"/>
              <a:t> position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gap,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see</a:t>
            </a:r>
            <a:r>
              <a:rPr lang="es-ES" dirty="0"/>
              <a:t>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there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variation</a:t>
            </a:r>
            <a:r>
              <a:rPr lang="es-ES" dirty="0"/>
              <a:t>.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seems</a:t>
            </a:r>
            <a:r>
              <a:rPr lang="es-ES" dirty="0"/>
              <a:t> </a:t>
            </a:r>
            <a:r>
              <a:rPr lang="es-ES" dirty="0" err="1"/>
              <a:t>like</a:t>
            </a:r>
            <a:r>
              <a:rPr lang="es-ES" dirty="0"/>
              <a:t> </a:t>
            </a:r>
            <a:r>
              <a:rPr lang="es-ES" dirty="0" err="1"/>
              <a:t>could</a:t>
            </a:r>
            <a:r>
              <a:rPr lang="es-ES" dirty="0"/>
              <a:t> be a factor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take</a:t>
            </a:r>
            <a:r>
              <a:rPr lang="es-ES" dirty="0"/>
              <a:t> </a:t>
            </a:r>
            <a:r>
              <a:rPr lang="es-ES" dirty="0" err="1"/>
              <a:t>into</a:t>
            </a:r>
            <a:r>
              <a:rPr lang="es-ES" dirty="0"/>
              <a:t> </a:t>
            </a:r>
            <a:r>
              <a:rPr lang="es-ES" dirty="0" err="1"/>
              <a:t>account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obtain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results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903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1" y="1056397"/>
            <a:ext cx="9950186" cy="456999"/>
          </a:xfrm>
          <a:prstGeom prst="rect">
            <a:avLst/>
          </a:prstGeom>
        </p:spPr>
        <p:txBody>
          <a:bodyPr vert="horz" wrap="square" lIns="0" tIns="86819" rIns="0" bIns="0" rtlCol="0">
            <a:spAutoFit/>
          </a:bodyPr>
          <a:lstStyle/>
          <a:p>
            <a:pPr marL="148463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193782"/>
                </a:solidFill>
                <a:latin typeface="Trebuchet MS"/>
                <a:cs typeface="Trebuchet MS"/>
              </a:rPr>
              <a:t>RESULTS</a:t>
            </a:r>
            <a:r>
              <a:rPr sz="2400" i="1" spc="-135" dirty="0">
                <a:solidFill>
                  <a:srgbClr val="193782"/>
                </a:solidFill>
                <a:latin typeface="Trebuchet MS"/>
                <a:cs typeface="Trebuchet MS"/>
              </a:rPr>
              <a:t> </a:t>
            </a:r>
            <a:r>
              <a:rPr sz="2400" i="1" spc="-60" dirty="0">
                <a:solidFill>
                  <a:srgbClr val="193782"/>
                </a:solidFill>
                <a:latin typeface="Trebuchet MS"/>
                <a:cs typeface="Trebuchet MS"/>
              </a:rPr>
              <a:t>OF</a:t>
            </a:r>
            <a:r>
              <a:rPr sz="2400" i="1" spc="-140" dirty="0">
                <a:solidFill>
                  <a:srgbClr val="193782"/>
                </a:solidFill>
                <a:latin typeface="Trebuchet MS"/>
                <a:cs typeface="Trebuchet MS"/>
              </a:rPr>
              <a:t> </a:t>
            </a:r>
            <a:r>
              <a:rPr sz="2400" i="1" spc="-60" dirty="0">
                <a:solidFill>
                  <a:srgbClr val="193782"/>
                </a:solidFill>
                <a:latin typeface="Trebuchet MS"/>
                <a:cs typeface="Trebuchet MS"/>
              </a:rPr>
              <a:t>LARGE</a:t>
            </a:r>
            <a:r>
              <a:rPr sz="2400" i="1" spc="-140" dirty="0">
                <a:solidFill>
                  <a:srgbClr val="193782"/>
                </a:solidFill>
                <a:latin typeface="Trebuchet MS"/>
                <a:cs typeface="Trebuchet MS"/>
              </a:rPr>
              <a:t> </a:t>
            </a:r>
            <a:r>
              <a:rPr sz="2400" i="1" spc="-20" dirty="0">
                <a:solidFill>
                  <a:srgbClr val="193782"/>
                </a:solidFill>
                <a:latin typeface="Trebuchet MS"/>
                <a:cs typeface="Trebuchet MS"/>
              </a:rPr>
              <a:t>FLASH</a:t>
            </a:r>
            <a:r>
              <a:rPr sz="2400" i="1" spc="-135" dirty="0">
                <a:solidFill>
                  <a:srgbClr val="193782"/>
                </a:solidFill>
                <a:latin typeface="Trebuchet MS"/>
                <a:cs typeface="Trebuchet MS"/>
              </a:rPr>
              <a:t> </a:t>
            </a:r>
            <a:r>
              <a:rPr sz="2400" i="1" spc="-80" dirty="0">
                <a:solidFill>
                  <a:srgbClr val="193782"/>
                </a:solidFill>
                <a:latin typeface="Trebuchet MS"/>
                <a:cs typeface="Trebuchet MS"/>
              </a:rPr>
              <a:t>CAVITY</a:t>
            </a:r>
            <a:r>
              <a:rPr lang="es-ES" sz="2400" i="1" spc="-20" dirty="0">
                <a:solidFill>
                  <a:srgbClr val="193782"/>
                </a:solidFill>
                <a:latin typeface="Trebuchet MS"/>
                <a:cs typeface="Trebuchet MS"/>
              </a:rPr>
              <a:t> (</a:t>
            </a:r>
            <a:r>
              <a:rPr lang="es-ES" sz="2400" i="1" spc="-20" dirty="0" err="1">
                <a:solidFill>
                  <a:srgbClr val="193782"/>
                </a:solidFill>
                <a:latin typeface="Trebuchet MS"/>
                <a:cs typeface="Trebuchet MS"/>
              </a:rPr>
              <a:t>for</a:t>
            </a:r>
            <a:r>
              <a:rPr lang="es-ES" sz="2400" i="1" spc="-20" dirty="0">
                <a:solidFill>
                  <a:srgbClr val="193782"/>
                </a:solidFill>
                <a:latin typeface="Trebuchet MS"/>
                <a:cs typeface="Trebuchet MS"/>
              </a:rPr>
              <a:t> </a:t>
            </a:r>
            <a:r>
              <a:rPr lang="es-ES" sz="2400" i="1" spc="-20" dirty="0" err="1">
                <a:solidFill>
                  <a:srgbClr val="193782"/>
                </a:solidFill>
                <a:latin typeface="Trebuchet MS"/>
                <a:cs typeface="Trebuchet MS"/>
              </a:rPr>
              <a:t>different</a:t>
            </a:r>
            <a:r>
              <a:rPr lang="es-ES" sz="2400" i="1" spc="-20" dirty="0">
                <a:solidFill>
                  <a:srgbClr val="193782"/>
                </a:solidFill>
                <a:latin typeface="Trebuchet MS"/>
                <a:cs typeface="Trebuchet MS"/>
              </a:rPr>
              <a:t> gap positions)</a:t>
            </a:r>
            <a:endParaRPr sz="2400" dirty="0">
              <a:latin typeface="Trebuchet MS"/>
              <a:cs typeface="Trebuchet MS"/>
            </a:endParaRPr>
          </a:p>
        </p:txBody>
      </p:sp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625A08A2-D95F-96FF-5A5C-2B55A5219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273145"/>
              </p:ext>
            </p:extLst>
          </p:nvPr>
        </p:nvGraphicFramePr>
        <p:xfrm>
          <a:off x="956176" y="2395924"/>
          <a:ext cx="6520448" cy="1316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8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4830">
                <a:tc>
                  <a:txBody>
                    <a:bodyPr/>
                    <a:lstStyle/>
                    <a:p>
                      <a:pPr marL="389255" marR="259079" indent="-122555">
                        <a:lnSpc>
                          <a:spcPct val="106700"/>
                        </a:lnSpc>
                        <a:spcBef>
                          <a:spcPts val="9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Quasi</a:t>
                      </a:r>
                      <a:r>
                        <a:rPr sz="15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5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Modes</a:t>
                      </a:r>
                      <a:r>
                        <a:rPr lang="es-ES"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</a:t>
                      </a:r>
                      <a:r>
                        <a:rPr lang="es-ES" sz="1500" b="1" spc="-10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old</a:t>
                      </a:r>
                      <a:r>
                        <a:rPr lang="es-ES"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position)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𝑸</a:t>
                      </a:r>
                      <a:r>
                        <a:rPr lang="es-ES" sz="150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rad</a:t>
                      </a:r>
                      <a:r>
                        <a:rPr sz="1500" spc="202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𝑸</a:t>
                      </a:r>
                      <a:r>
                        <a:rPr lang="es-ES" sz="150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total</a:t>
                      </a:r>
                      <a:r>
                        <a:rPr sz="1500" spc="225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𝒇</a:t>
                      </a:r>
                      <a:r>
                        <a:rPr sz="150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𝒓</a:t>
                      </a:r>
                      <a:r>
                        <a:rPr sz="1500" spc="44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(MHz)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s-ES" sz="2250" spc="-15" baseline="11111" dirty="0" err="1">
                          <a:latin typeface="Cambria Math"/>
                          <a:cs typeface="Cambria Math"/>
                        </a:rPr>
                        <a:t>Mode</a:t>
                      </a:r>
                      <a:r>
                        <a:rPr lang="es-ES" sz="2250" spc="-15" baseline="11111" dirty="0">
                          <a:latin typeface="Cambria Math"/>
                          <a:cs typeface="Cambria Math"/>
                        </a:rPr>
                        <a:t> 1</a:t>
                      </a:r>
                      <a:endParaRPr sz="1100" baseline="0" dirty="0">
                        <a:latin typeface="Cambria Math"/>
                        <a:cs typeface="Cambria Math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s-ES" sz="1500" dirty="0">
                          <a:latin typeface="Cambria Math"/>
                          <a:cs typeface="Cambria Math"/>
                        </a:rPr>
                        <a:t>2.70e8</a:t>
                      </a:r>
                      <a:endParaRPr sz="1500" dirty="0">
                        <a:latin typeface="Cambria Math"/>
                        <a:cs typeface="Cambria Math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s-ES" sz="1500" dirty="0">
                          <a:latin typeface="Cambria Math"/>
                          <a:cs typeface="Cambria Math"/>
                        </a:rPr>
                        <a:t>4.02e5</a:t>
                      </a:r>
                      <a:endParaRPr sz="1500" dirty="0">
                        <a:latin typeface="Cambria Math"/>
                        <a:cs typeface="Cambria Math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s-ES" sz="1500" dirty="0">
                          <a:latin typeface="Cambria Math"/>
                          <a:cs typeface="Cambria Math"/>
                        </a:rPr>
                        <a:t>150.136</a:t>
                      </a:r>
                      <a:endParaRPr sz="1500" dirty="0">
                        <a:latin typeface="Cambria Math"/>
                        <a:cs typeface="Cambria Math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65166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s-ES" sz="2250" spc="-15" baseline="11111" dirty="0" err="1">
                          <a:latin typeface="Cambria Math"/>
                          <a:cs typeface="Cambria Math"/>
                        </a:rPr>
                        <a:t>Mode</a:t>
                      </a:r>
                      <a:r>
                        <a:rPr lang="es-ES" sz="2250" spc="-15" baseline="11111" dirty="0">
                          <a:latin typeface="Cambria Math"/>
                          <a:cs typeface="Cambria Math"/>
                        </a:rPr>
                        <a:t> 2</a:t>
                      </a:r>
                      <a:endParaRPr sz="1100" dirty="0">
                        <a:latin typeface="Cambria Math"/>
                        <a:cs typeface="Cambria Math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s-ES" sz="1500" spc="-20" dirty="0">
                          <a:latin typeface="Cambria Math"/>
                          <a:cs typeface="Cambria Math"/>
                        </a:rPr>
                        <a:t>4.88e5</a:t>
                      </a:r>
                      <a:endParaRPr sz="1500" dirty="0">
                        <a:latin typeface="Cambria Math"/>
                        <a:cs typeface="Cambria Math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s-ES" sz="1500" dirty="0">
                          <a:latin typeface="Cambria Math"/>
                          <a:cs typeface="Cambria Math"/>
                        </a:rPr>
                        <a:t>1.81e5</a:t>
                      </a:r>
                      <a:endParaRPr sz="1500" dirty="0">
                        <a:latin typeface="Cambria Math"/>
                        <a:cs typeface="Cambria Math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500" spc="-10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lang="es-ES" sz="1500" spc="-10" dirty="0">
                          <a:latin typeface="Cambria Math"/>
                          <a:cs typeface="Cambria Math"/>
                        </a:rPr>
                        <a:t>50.165</a:t>
                      </a:r>
                      <a:endParaRPr sz="1500" dirty="0">
                        <a:latin typeface="Cambria Math"/>
                        <a:cs typeface="Cambria Math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F0B5E3E7-1791-87BF-B3BE-A92EBF052587}"/>
              </a:ext>
            </a:extLst>
          </p:cNvPr>
          <p:cNvSpPr txBox="1"/>
          <p:nvPr/>
        </p:nvSpPr>
        <p:spPr>
          <a:xfrm>
            <a:off x="888999" y="1875972"/>
            <a:ext cx="248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Old position (up-</a:t>
            </a:r>
            <a:r>
              <a:rPr lang="es-ES" dirty="0" err="1"/>
              <a:t>right</a:t>
            </a:r>
            <a:r>
              <a:rPr lang="es-ES" dirty="0"/>
              <a:t>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3C21EE3-77CF-45A9-86D8-773771A706CF}"/>
              </a:ext>
            </a:extLst>
          </p:cNvPr>
          <p:cNvSpPr txBox="1"/>
          <p:nvPr/>
        </p:nvSpPr>
        <p:spPr>
          <a:xfrm>
            <a:off x="896352" y="3903690"/>
            <a:ext cx="332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New position (bottom-</a:t>
            </a:r>
            <a:r>
              <a:rPr lang="es-ES" dirty="0" err="1"/>
              <a:t>left</a:t>
            </a:r>
            <a:r>
              <a:rPr lang="es-ES" dirty="0"/>
              <a:t>)</a:t>
            </a:r>
          </a:p>
        </p:txBody>
      </p:sp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6FD3FA25-4150-472C-4DBE-E1C026818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221331"/>
              </p:ext>
            </p:extLst>
          </p:nvPr>
        </p:nvGraphicFramePr>
        <p:xfrm>
          <a:off x="956176" y="4422107"/>
          <a:ext cx="6520448" cy="1316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8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4830">
                <a:tc>
                  <a:txBody>
                    <a:bodyPr/>
                    <a:lstStyle/>
                    <a:p>
                      <a:pPr marL="389255" marR="259079" indent="-122555">
                        <a:lnSpc>
                          <a:spcPct val="106700"/>
                        </a:lnSpc>
                        <a:spcBef>
                          <a:spcPts val="9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Quasi</a:t>
                      </a:r>
                      <a:r>
                        <a:rPr sz="15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5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Modes</a:t>
                      </a:r>
                      <a:r>
                        <a:rPr lang="es-ES"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(new position)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𝑸</a:t>
                      </a:r>
                      <a:r>
                        <a:rPr lang="es-ES" sz="150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rad</a:t>
                      </a:r>
                      <a:r>
                        <a:rPr sz="1500" spc="202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(x10</a:t>
                      </a:r>
                      <a:r>
                        <a:rPr sz="1500" b="1" spc="-15" baseline="27777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𝑸</a:t>
                      </a:r>
                      <a:r>
                        <a:rPr lang="es-ES" sz="150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total</a:t>
                      </a:r>
                      <a:r>
                        <a:rPr sz="1500" spc="225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(x10</a:t>
                      </a:r>
                      <a:r>
                        <a:rPr sz="1500" b="1" spc="-15" baseline="27777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𝒇</a:t>
                      </a:r>
                      <a:r>
                        <a:rPr sz="150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𝒓</a:t>
                      </a:r>
                      <a:r>
                        <a:rPr sz="1500" spc="44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(MHz)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s-ES" sz="2250" spc="-15" baseline="11111" dirty="0" err="1">
                          <a:latin typeface="Cambria Math"/>
                          <a:cs typeface="Cambria Math"/>
                        </a:rPr>
                        <a:t>Mode</a:t>
                      </a:r>
                      <a:r>
                        <a:rPr lang="es-ES" sz="2250" spc="-15" baseline="11111" dirty="0">
                          <a:latin typeface="Cambria Math"/>
                          <a:cs typeface="Cambria Math"/>
                        </a:rPr>
                        <a:t> 1</a:t>
                      </a:r>
                      <a:endParaRPr sz="1100" baseline="0" dirty="0">
                        <a:latin typeface="Cambria Math"/>
                        <a:cs typeface="Cambria Math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s-ES" sz="1500" dirty="0">
                          <a:latin typeface="Cambria Math"/>
                          <a:cs typeface="Cambria Math"/>
                        </a:rPr>
                        <a:t>1.65e8</a:t>
                      </a:r>
                      <a:endParaRPr sz="1500" dirty="0">
                        <a:latin typeface="Cambria Math"/>
                        <a:cs typeface="Cambria Math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s-ES" sz="1500" dirty="0">
                          <a:latin typeface="Cambria Math"/>
                          <a:cs typeface="Cambria Math"/>
                        </a:rPr>
                        <a:t>4.08e5</a:t>
                      </a:r>
                      <a:endParaRPr sz="1500" dirty="0">
                        <a:latin typeface="Cambria Math"/>
                        <a:cs typeface="Cambria Math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s-ES" sz="1500" dirty="0">
                          <a:latin typeface="Cambria Math"/>
                          <a:cs typeface="Cambria Math"/>
                        </a:rPr>
                        <a:t>150.124</a:t>
                      </a:r>
                      <a:endParaRPr sz="1500" dirty="0">
                        <a:latin typeface="Cambria Math"/>
                        <a:cs typeface="Cambria Math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65166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s-ES" sz="2250" spc="-15" baseline="11111" dirty="0" err="1">
                          <a:latin typeface="Cambria Math"/>
                          <a:cs typeface="Cambria Math"/>
                        </a:rPr>
                        <a:t>Mode</a:t>
                      </a:r>
                      <a:r>
                        <a:rPr lang="es-ES" sz="2250" spc="-15" baseline="11111" dirty="0">
                          <a:latin typeface="Cambria Math"/>
                          <a:cs typeface="Cambria Math"/>
                        </a:rPr>
                        <a:t> 2</a:t>
                      </a:r>
                      <a:endParaRPr sz="1100" dirty="0">
                        <a:latin typeface="Cambria Math"/>
                        <a:cs typeface="Cambria Math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s-ES" sz="1500" dirty="0">
                          <a:latin typeface="Cambria Math"/>
                          <a:cs typeface="Cambria Math"/>
                        </a:rPr>
                        <a:t>5.28e4</a:t>
                      </a:r>
                      <a:endParaRPr sz="1500" dirty="0">
                        <a:latin typeface="Cambria Math"/>
                        <a:cs typeface="Cambria Math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s-ES" sz="1500" dirty="0">
                          <a:latin typeface="Cambria Math"/>
                          <a:cs typeface="Cambria Math"/>
                        </a:rPr>
                        <a:t>3.07e4</a:t>
                      </a:r>
                      <a:endParaRPr sz="1500" dirty="0">
                        <a:latin typeface="Cambria Math"/>
                        <a:cs typeface="Cambria Math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s-ES" sz="1500" dirty="0">
                          <a:latin typeface="Cambria Math"/>
                          <a:cs typeface="Cambria Math"/>
                        </a:rPr>
                        <a:t>150.231</a:t>
                      </a:r>
                      <a:endParaRPr sz="1500" dirty="0">
                        <a:latin typeface="Cambria Math"/>
                        <a:cs typeface="Cambria Math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73CDEF84-FC57-0EB0-873A-87D2A6053DD4}"/>
              </a:ext>
            </a:extLst>
          </p:cNvPr>
          <p:cNvSpPr txBox="1"/>
          <p:nvPr/>
        </p:nvSpPr>
        <p:spPr>
          <a:xfrm>
            <a:off x="896352" y="5931408"/>
            <a:ext cx="915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old</a:t>
            </a:r>
            <a:r>
              <a:rPr lang="es-ES" dirty="0"/>
              <a:t> position, </a:t>
            </a:r>
            <a:r>
              <a:rPr lang="es-ES" dirty="0" err="1"/>
              <a:t>there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frequency</a:t>
            </a:r>
            <a:r>
              <a:rPr lang="es-ES" dirty="0"/>
              <a:t> </a:t>
            </a:r>
            <a:r>
              <a:rPr lang="es-ES" dirty="0" err="1"/>
              <a:t>separation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0.029 MHz </a:t>
            </a:r>
            <a:r>
              <a:rPr lang="es-ES" dirty="0" err="1"/>
              <a:t>while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new position has a </a:t>
            </a:r>
            <a:r>
              <a:rPr lang="es-ES" dirty="0" err="1"/>
              <a:t>frequency</a:t>
            </a:r>
            <a:r>
              <a:rPr lang="es-ES" dirty="0"/>
              <a:t> </a:t>
            </a:r>
            <a:r>
              <a:rPr lang="es-ES" dirty="0" err="1"/>
              <a:t>separation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0.107 MHZ, </a:t>
            </a:r>
            <a:r>
              <a:rPr lang="es-ES" dirty="0" err="1"/>
              <a:t>but</a:t>
            </a:r>
            <a:r>
              <a:rPr lang="es-ES" dirty="0"/>
              <a:t> has a </a:t>
            </a:r>
            <a:r>
              <a:rPr lang="es-ES" dirty="0" err="1"/>
              <a:t>lower</a:t>
            </a:r>
            <a:r>
              <a:rPr lang="es-ES" dirty="0"/>
              <a:t> </a:t>
            </a:r>
            <a:r>
              <a:rPr lang="es-ES" dirty="0" err="1"/>
              <a:t>quality</a:t>
            </a:r>
            <a:r>
              <a:rPr lang="es-ES" dirty="0"/>
              <a:t> factor as </a:t>
            </a:r>
            <a:r>
              <a:rPr lang="es-ES" dirty="0" err="1"/>
              <a:t>well</a:t>
            </a:r>
            <a:r>
              <a:rPr lang="es-ES" dirty="0"/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261</Words>
  <Application>Microsoft Macintosh PowerPoint</Application>
  <PresentationFormat>Personalizzato</PresentationFormat>
  <Paragraphs>50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Trebuchet MS</vt:lpstr>
      <vt:lpstr>Office Theme</vt:lpstr>
      <vt:lpstr>FLASH meeting WP3: RF Cavity</vt:lpstr>
      <vt:lpstr>Results TM010 and TE111</vt:lpstr>
      <vt:lpstr>Mode TE111</vt:lpstr>
      <vt:lpstr>Comparative of the gap position for TE111</vt:lpstr>
      <vt:lpstr>RESULTS OF LARGE FLASH CAVITY (for different gap positions)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FLASH_WP3_cavity_prespptx</dc:title>
  <dc:creator>Alejandro Díaz</dc:creator>
  <cp:lastModifiedBy>Simone Tocci</cp:lastModifiedBy>
  <cp:revision>4</cp:revision>
  <dcterms:created xsi:type="dcterms:W3CDTF">2025-04-10T03:42:25Z</dcterms:created>
  <dcterms:modified xsi:type="dcterms:W3CDTF">2025-05-01T09:10:10Z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2025-03-11T00:00:00Z</vt:filetime>
  </property>
  <property fmtid="{D5CDD505-2E9C-101B-9397-08002B2CF9AE}" pid="3" name="Creator">
    <vt:lpwstr>PowerPoint</vt:lpwstr>
  </property>
  <property fmtid="{D5CDD505-2E9C-101B-9397-08002B2CF9AE}" pid="4" name="LastSaved">
    <vt:filetime>2025-04-10T00:00:00Z</vt:filetime>
  </property>
  <property fmtid="{D5CDD505-2E9C-101B-9397-08002B2CF9AE}" pid="5" name="Producer">
    <vt:lpwstr>macOS Versión 15.3.1 (Compilación 24D70) Quartz PDFContext</vt:lpwstr>
  </property>
</Properties>
</file>