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uno\cernbox\PhD\mucche\misure%20maggio_concentrazione\misure_mucche_maggio%20aggiornato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BT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cumulativi!$Q$2:$Q$24</c:f>
              <c:numCache>
                <c:formatCode>0</c:formatCode>
                <c:ptCount val="23"/>
                <c:pt idx="0">
                  <c:v>4509</c:v>
                </c:pt>
                <c:pt idx="1">
                  <c:v>1718.3803965866421</c:v>
                </c:pt>
                <c:pt idx="2">
                  <c:v>1261.6400672557254</c:v>
                </c:pt>
                <c:pt idx="3">
                  <c:v>857.78702432407533</c:v>
                </c:pt>
                <c:pt idx="4">
                  <c:v>2417.8508794525014</c:v>
                </c:pt>
              </c:numCache>
            </c:numRef>
          </c:xVal>
          <c:yVal>
            <c:numRef>
              <c:f>cumulativi!$K$2:$K$25</c:f>
              <c:numCache>
                <c:formatCode>0.00</c:formatCode>
                <c:ptCount val="24"/>
                <c:pt idx="0">
                  <c:v>16.854267011992288</c:v>
                </c:pt>
                <c:pt idx="1">
                  <c:v>9.7392143442622956</c:v>
                </c:pt>
                <c:pt idx="2">
                  <c:v>6.629478603057172</c:v>
                </c:pt>
                <c:pt idx="3">
                  <c:v>3.6399727918032774</c:v>
                </c:pt>
                <c:pt idx="4">
                  <c:v>12.420369024590155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ED-400C-BA0E-765FC880C989}"/>
            </c:ext>
          </c:extLst>
        </c:ser>
        <c:ser>
          <c:idx val="1"/>
          <c:order val="1"/>
          <c:tx>
            <c:v>SAT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cumulativi!$Q$2:$Q$24</c:f>
              <c:numCache>
                <c:formatCode>0</c:formatCode>
                <c:ptCount val="23"/>
                <c:pt idx="0">
                  <c:v>4509</c:v>
                </c:pt>
                <c:pt idx="1">
                  <c:v>1718.3803965866421</c:v>
                </c:pt>
                <c:pt idx="2">
                  <c:v>1261.6400672557254</c:v>
                </c:pt>
                <c:pt idx="3">
                  <c:v>857.78702432407533</c:v>
                </c:pt>
                <c:pt idx="4">
                  <c:v>2417.8508794525014</c:v>
                </c:pt>
              </c:numCache>
            </c:numRef>
          </c:xVal>
          <c:yVal>
            <c:numRef>
              <c:f>cumulativi!$M$2:$M$24</c:f>
              <c:numCache>
                <c:formatCode>0.00</c:formatCode>
                <c:ptCount val="23"/>
                <c:pt idx="0">
                  <c:v>23.971886439250277</c:v>
                </c:pt>
                <c:pt idx="1">
                  <c:v>11.516414163106544</c:v>
                </c:pt>
                <c:pt idx="2">
                  <c:v>7.755293813706345</c:v>
                </c:pt>
                <c:pt idx="3">
                  <c:v>4.5647131399675089</c:v>
                </c:pt>
                <c:pt idx="4">
                  <c:v>15.41773297988461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ED-400C-BA0E-765FC880C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7170144"/>
        <c:axId val="1137168704"/>
      </c:scatterChart>
      <c:valAx>
        <c:axId val="1137170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Measured CH4 concentration [ppm]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7168704"/>
        <c:crosses val="autoZero"/>
        <c:crossBetween val="midCat"/>
      </c:valAx>
      <c:valAx>
        <c:axId val="113716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CH4 [ml]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7170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>
      <a:solidFill>
        <a:srgbClr val="7030A0"/>
      </a:solidFill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BE754D-AD16-0637-6B6D-565DA2C4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3C6FDE-0A19-689E-2049-8EE47C0E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CA37C1-4F80-C911-E304-4AB34A9C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18391-4700-47F2-B875-11DDBA6A8EDD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FD8A10-0861-1054-DEAC-204B0AD3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3CCB0F-7D6C-6C17-E4E8-7618C8B3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5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507A9-E768-8EA3-3C36-C8FFE531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762B8D-0EA0-FBC5-113C-2C51C557D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EDCDF8-0A67-364E-5595-93123E90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5E175-C422-4F72-8B5D-2B899755456F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6FC0C9-7FA9-0EC0-0FF3-BC3689C0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8511B-20FC-B514-04E4-7485F9FC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94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1161E1-BD6B-4674-4F8A-D81096DD8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427CA8-F54B-0C58-31B9-A4398F861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3D22E2-9A75-D874-50A6-D7CBCD28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98EE5-8700-4220-BF35-595E75C8F364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5F2308-305D-BA9E-4A93-F9CB1E53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2B69E-6376-AFB7-B9ED-F7D5A5CB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97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001BB7-AB86-DE81-335E-C0FBCF98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D2EA9B-1C53-4E12-B2DE-A327B17E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654136-67A1-D463-6688-1D215BE4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AE467-A0C5-4800-B414-6F728F1AE7D7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B075BB-4C2B-C914-9EA2-9CDBDCBA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3512CF-60B7-6882-2A13-78D19560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52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AA7F79-D27C-E26C-3C0D-4C6A9F83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DC01C7-6265-F834-A8AD-A1941B669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257DA7-DCC4-07E5-9094-536F581D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AC6AF-B81B-4CDA-8C68-85CB3CD826F6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B372D2-2F75-4F48-069C-63D858A3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1D50C4-68A4-B588-BB53-83ACA76B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2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5DC45B-0F35-490F-C7C5-BC33E378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05A51E-AC0B-D0EE-E1B0-2F659FED6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C09A30-CE12-70B3-1DA0-2E2BC93FE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5B9891-2E73-F111-9E63-95E8A6E2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96609-3DF7-40A6-BC05-DD7420C44B9B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7427FF-C1D3-5F81-4609-A19F6EF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133DB7-F414-D757-45CB-0F8B5AE3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11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301063-BF86-8177-D136-3D2C9A49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5F1B2C-A135-9D30-3E58-48625E807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89C11D-2EEB-B92F-7977-6141D0C01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FB5BE26-75CE-EB18-5715-BAB81D7AA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E0A9FF-F6DC-8DCC-F250-8D085E8D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F27C63-450B-4E27-8A87-A5AC7049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9A8B90-8D98-49C5-886E-25689CFF90FC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FD3FF6-5DFE-9DCF-EBD5-52DE78EE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DD4C99-E538-2FAC-7444-BFD824AA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5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42E46-EBF6-B4A1-11BD-1F52C097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A9B82C5-4CCB-3A4A-118D-03752F16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F8266-610A-4506-A866-7A3F1A13E55E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D78F08-98BD-84B0-87E2-354E3A6E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7F70FE-2080-C955-B6A2-CDE0A5FB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49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01B623-999C-5871-EC5E-F08FA496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0DDE2-C5E0-40FF-B2B5-606DCB81E4FF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66464C-996B-525A-D78E-2C2B945F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10C3BF-90FB-A526-B40C-F03B55C0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48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E8B932-8587-868D-4C7A-A65CCB8D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45B7E8-0ADE-E04E-AB7A-38A029E2B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2E5402-6268-7ABC-4F14-02F68CE8A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982A09-09EE-3E45-E254-11971C6C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4F202-69E2-4200-A7D3-9315A56596D4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2AB8A8-A1DB-6153-0479-4ACC8A7C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788D1B-E3C0-F02B-361C-043CEEE6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BA464-75A3-44BF-5A7E-A15AB2D8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1B53BD5-046B-6632-334E-8CB349F1D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D709D7-48D6-0DC5-F7E9-0E3498573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B81F8D-6539-13B7-F739-546CD09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015C8-8996-4DBE-ADB9-BF3B279906B2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B8242F-330C-3387-23FD-756D421E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3D6B9D-F4E8-0226-DD51-CB7B519E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1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E8386B1-3DCF-E3ED-16FD-335C7710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28" y="18255"/>
            <a:ext cx="11245756" cy="909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CA2D51-F00D-3FA0-5813-22EA03C46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728" y="1146412"/>
            <a:ext cx="11245756" cy="5030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10D38D-9959-332B-4628-CB505D339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B887B-3620-4592-B1FC-683081C2EED3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8669B3-5B81-BAC1-7866-B94BB8E5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E0FF92-2085-77F4-ED06-0E42D7B2A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663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660066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3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gradFill flip="none" rotWithShape="1">
            <a:gsLst>
              <a:gs pos="0">
                <a:srgbClr val="002060"/>
              </a:gs>
              <a:gs pos="31000">
                <a:srgbClr val="0070C0"/>
              </a:gs>
              <a:gs pos="68000">
                <a:srgbClr val="7030A0"/>
              </a:gs>
              <a:gs pos="100000">
                <a:srgbClr val="660066"/>
              </a:gs>
            </a:gsLst>
            <a:lin ang="0" scaled="1"/>
            <a:tileRect/>
          </a:gra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0E4AC-34E0-D797-7DA4-A3B795043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tests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095D35-FCE0-A5B4-43E8-656AA146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5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F9849-B68A-EB28-9AF4-C14C5CB6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Setup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4D9045-F9B7-DB3B-B94E-E74D5A51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BD03F777-7D62-C686-3218-242441D29494}"/>
              </a:ext>
            </a:extLst>
          </p:cNvPr>
          <p:cNvCxnSpPr>
            <a:cxnSpLocks/>
          </p:cNvCxnSpPr>
          <p:nvPr/>
        </p:nvCxnSpPr>
        <p:spPr>
          <a:xfrm>
            <a:off x="3223191" y="636750"/>
            <a:ext cx="5547782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8059E73-CC02-9535-CCEB-B07BBA87C840}"/>
              </a:ext>
            </a:extLst>
          </p:cNvPr>
          <p:cNvSpPr txBox="1"/>
          <p:nvPr/>
        </p:nvSpPr>
        <p:spPr>
          <a:xfrm>
            <a:off x="11082460" y="1861543"/>
            <a:ext cx="176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GC</a:t>
            </a:r>
          </a:p>
        </p:txBody>
      </p:sp>
      <p:grpSp>
        <p:nvGrpSpPr>
          <p:cNvPr id="70" name="Gruppo 69">
            <a:extLst>
              <a:ext uri="{FF2B5EF4-FFF2-40B4-BE49-F238E27FC236}">
                <a16:creationId xmlns:a16="http://schemas.microsoft.com/office/drawing/2014/main" id="{9C2CA4BB-5CE9-EDF3-2A4B-2A8BDAFEDC51}"/>
              </a:ext>
            </a:extLst>
          </p:cNvPr>
          <p:cNvGrpSpPr/>
          <p:nvPr/>
        </p:nvGrpSpPr>
        <p:grpSpPr>
          <a:xfrm>
            <a:off x="-232131" y="612665"/>
            <a:ext cx="11945903" cy="5851858"/>
            <a:chOff x="-232131" y="612665"/>
            <a:chExt cx="11945903" cy="5851858"/>
          </a:xfrm>
        </p:grpSpPr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18160BED-B65F-593C-DE5B-ADC0FBC1CA6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8880" y="2504279"/>
              <a:ext cx="0" cy="714852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06758D54-1427-09E4-0940-1046987FD9C6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>
              <a:off x="9273931" y="3412359"/>
              <a:ext cx="1913949" cy="16641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B3EA1402-599F-78F3-9A02-04DCB35E32D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114" y="4184725"/>
              <a:ext cx="1014327" cy="0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magine 4" descr="Immagine che contiene Bottiglia di vetro, bevanda, bottiglia&#10;&#10;Descrizione generata automaticamente">
              <a:extLst>
                <a:ext uri="{FF2B5EF4-FFF2-40B4-BE49-F238E27FC236}">
                  <a16:creationId xmlns:a16="http://schemas.microsoft.com/office/drawing/2014/main" id="{C11BF0FC-6B62-61F9-786A-FA1D908AD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0" t="9869" r="42954" b="10485"/>
            <a:stretch/>
          </p:blipFill>
          <p:spPr>
            <a:xfrm>
              <a:off x="171484" y="1196519"/>
              <a:ext cx="959747" cy="2022612"/>
            </a:xfrm>
            <a:prstGeom prst="rect">
              <a:avLst/>
            </a:prstGeom>
          </p:spPr>
        </p:pic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B291DE73-FF84-61F4-4918-C75224ECAC1E}"/>
                </a:ext>
              </a:extLst>
            </p:cNvPr>
            <p:cNvGrpSpPr/>
            <p:nvPr/>
          </p:nvGrpSpPr>
          <p:grpSpPr>
            <a:xfrm>
              <a:off x="-232130" y="3862283"/>
              <a:ext cx="1766976" cy="2602240"/>
              <a:chOff x="79492" y="3606429"/>
              <a:chExt cx="1766976" cy="2602240"/>
            </a:xfrm>
          </p:grpSpPr>
          <p:pic>
            <p:nvPicPr>
              <p:cNvPr id="7" name="Immagine 6" descr="Immagine che contiene bottiglia, rosso&#10;&#10;Descrizione generata automaticamente">
                <a:extLst>
                  <a:ext uri="{FF2B5EF4-FFF2-40B4-BE49-F238E27FC236}">
                    <a16:creationId xmlns:a16="http://schemas.microsoft.com/office/drawing/2014/main" id="{5DF52FA9-5FA8-3860-F024-4811E37658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71" t="10001" r="44158" b="11779"/>
              <a:stretch/>
            </p:blipFill>
            <p:spPr>
              <a:xfrm>
                <a:off x="548115" y="3606429"/>
                <a:ext cx="829730" cy="1959088"/>
              </a:xfrm>
              <a:prstGeom prst="rect">
                <a:avLst/>
              </a:prstGeom>
            </p:spPr>
          </p:pic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A4ED026-A2B4-716C-1029-2006A777F406}"/>
                  </a:ext>
                </a:extLst>
              </p:cNvPr>
              <p:cNvSpPr txBox="1"/>
              <p:nvPr/>
            </p:nvSpPr>
            <p:spPr>
              <a:xfrm>
                <a:off x="79492" y="5562338"/>
                <a:ext cx="1766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/>
                  <a:t>CH4 </a:t>
                </a:r>
              </a:p>
              <a:p>
                <a:pPr algn="ctr"/>
                <a:r>
                  <a:rPr lang="it-IT" b="1" dirty="0"/>
                  <a:t>4500 ppm</a:t>
                </a:r>
              </a:p>
            </p:txBody>
          </p:sp>
        </p:grp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C434242B-A09C-8D6F-C06B-EBC0B3639321}"/>
                </a:ext>
              </a:extLst>
            </p:cNvPr>
            <p:cNvCxnSpPr>
              <a:cxnSpLocks/>
            </p:cNvCxnSpPr>
            <p:nvPr/>
          </p:nvCxnSpPr>
          <p:spPr>
            <a:xfrm>
              <a:off x="771322" y="4068902"/>
              <a:ext cx="1203056" cy="1572768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BE22973A-CC9B-18C3-6CD8-93FABCE99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7042" t="12366" r="45263" b="30667"/>
            <a:stretch/>
          </p:blipFill>
          <p:spPr>
            <a:xfrm flipH="1">
              <a:off x="1892740" y="1196519"/>
              <a:ext cx="496962" cy="1920215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F48E96F-BA58-7256-CA1C-82120A7804ED}"/>
                </a:ext>
              </a:extLst>
            </p:cNvPr>
            <p:cNvSpPr txBox="1"/>
            <p:nvPr/>
          </p:nvSpPr>
          <p:spPr>
            <a:xfrm>
              <a:off x="-232131" y="2134947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AIR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4E471FC0-C99D-3F98-2F59-68B3DCCEB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43442" t="12401" r="31679" b="18892"/>
            <a:stretch/>
          </p:blipFill>
          <p:spPr>
            <a:xfrm flipH="1">
              <a:off x="1892740" y="3897977"/>
              <a:ext cx="496961" cy="1920215"/>
            </a:xfrm>
            <a:prstGeom prst="rect">
              <a:avLst/>
            </a:prstGeom>
          </p:spPr>
        </p:pic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B0196ECF-6EB7-0F4C-211A-0FC6BAB9907A}"/>
                </a:ext>
              </a:extLst>
            </p:cNvPr>
            <p:cNvCxnSpPr>
              <a:cxnSpLocks/>
            </p:cNvCxnSpPr>
            <p:nvPr/>
          </p:nvCxnSpPr>
          <p:spPr>
            <a:xfrm>
              <a:off x="737380" y="1404651"/>
              <a:ext cx="1203056" cy="1572768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DEFABB51-F1AD-9325-4661-0599DD2DF9F1}"/>
                </a:ext>
              </a:extLst>
            </p:cNvPr>
            <p:cNvCxnSpPr>
              <a:cxnSpLocks/>
            </p:cNvCxnSpPr>
            <p:nvPr/>
          </p:nvCxnSpPr>
          <p:spPr>
            <a:xfrm>
              <a:off x="2386515" y="4175582"/>
              <a:ext cx="101432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E5F683BD-FD09-6E33-FD4D-F0674048FD27}"/>
                </a:ext>
              </a:extLst>
            </p:cNvPr>
            <p:cNvSpPr/>
            <p:nvPr/>
          </p:nvSpPr>
          <p:spPr>
            <a:xfrm>
              <a:off x="3400842" y="3720685"/>
              <a:ext cx="941832" cy="9097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H2O</a:t>
              </a:r>
            </a:p>
          </p:txBody>
        </p: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8FE9206C-588D-B907-C4B4-2775B7FDDE24}"/>
                </a:ext>
              </a:extLst>
            </p:cNvPr>
            <p:cNvCxnSpPr>
              <a:cxnSpLocks/>
            </p:cNvCxnSpPr>
            <p:nvPr/>
          </p:nvCxnSpPr>
          <p:spPr>
            <a:xfrm>
              <a:off x="4342674" y="4175581"/>
              <a:ext cx="101432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iangolo isoscele 22">
              <a:extLst>
                <a:ext uri="{FF2B5EF4-FFF2-40B4-BE49-F238E27FC236}">
                  <a16:creationId xmlns:a16="http://schemas.microsoft.com/office/drawing/2014/main" id="{336198CB-37A8-CEB4-D3CF-9E9DB2E42628}"/>
                </a:ext>
              </a:extLst>
            </p:cNvPr>
            <p:cNvSpPr/>
            <p:nvPr/>
          </p:nvSpPr>
          <p:spPr>
            <a:xfrm rot="5400000">
              <a:off x="5220498" y="3729833"/>
              <a:ext cx="832104" cy="90978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A3C6046-8990-1854-FF71-DB3A9F8C2640}"/>
                </a:ext>
              </a:extLst>
            </p:cNvPr>
            <p:cNvSpPr txBox="1"/>
            <p:nvPr/>
          </p:nvSpPr>
          <p:spPr>
            <a:xfrm>
              <a:off x="5181658" y="3990915"/>
              <a:ext cx="941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FLUX</a:t>
              </a:r>
            </a:p>
          </p:txBody>
        </p: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2C0B5001-7351-90E8-37B8-25C2A56DFA79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398555"/>
              <a:ext cx="101432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AA173D0A-47AE-4029-DC90-B5F7DC3B772C}"/>
                </a:ext>
              </a:extLst>
            </p:cNvPr>
            <p:cNvCxnSpPr>
              <a:cxnSpLocks/>
            </p:cNvCxnSpPr>
            <p:nvPr/>
          </p:nvCxnSpPr>
          <p:spPr>
            <a:xfrm>
              <a:off x="3223191" y="1803046"/>
              <a:ext cx="0" cy="2381679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B6ADC3A5-912C-B035-4DA9-470F8E7E89EB}"/>
                </a:ext>
              </a:extLst>
            </p:cNvPr>
            <p:cNvCxnSpPr>
              <a:cxnSpLocks/>
            </p:cNvCxnSpPr>
            <p:nvPr/>
          </p:nvCxnSpPr>
          <p:spPr>
            <a:xfrm>
              <a:off x="3214047" y="612665"/>
              <a:ext cx="0" cy="571237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ccia tridirezionale 26">
              <a:extLst>
                <a:ext uri="{FF2B5EF4-FFF2-40B4-BE49-F238E27FC236}">
                  <a16:creationId xmlns:a16="http://schemas.microsoft.com/office/drawing/2014/main" id="{A3C10CBF-4189-0C96-8F1A-504227D7B5B2}"/>
                </a:ext>
              </a:extLst>
            </p:cNvPr>
            <p:cNvSpPr/>
            <p:nvPr/>
          </p:nvSpPr>
          <p:spPr>
            <a:xfrm rot="16200000">
              <a:off x="2598478" y="106073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63C8810A-4B72-F563-D602-E0CFA58CD618}"/>
                </a:ext>
              </a:extLst>
            </p:cNvPr>
            <p:cNvCxnSpPr>
              <a:cxnSpLocks/>
            </p:cNvCxnSpPr>
            <p:nvPr/>
          </p:nvCxnSpPr>
          <p:spPr>
            <a:xfrm>
              <a:off x="7327980" y="4316050"/>
              <a:ext cx="0" cy="660768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ccia tridirezionale 33">
              <a:extLst>
                <a:ext uri="{FF2B5EF4-FFF2-40B4-BE49-F238E27FC236}">
                  <a16:creationId xmlns:a16="http://schemas.microsoft.com/office/drawing/2014/main" id="{24E6B7C8-1859-7E93-7019-DF19610B6353}"/>
                </a:ext>
              </a:extLst>
            </p:cNvPr>
            <p:cNvSpPr/>
            <p:nvPr/>
          </p:nvSpPr>
          <p:spPr>
            <a:xfrm rot="16200000">
              <a:off x="6701194" y="384690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5EDB37B2-E871-FEB9-BCBD-980B393F87F5}"/>
                </a:ext>
              </a:extLst>
            </p:cNvPr>
            <p:cNvCxnSpPr>
              <a:cxnSpLocks/>
            </p:cNvCxnSpPr>
            <p:nvPr/>
          </p:nvCxnSpPr>
          <p:spPr>
            <a:xfrm>
              <a:off x="7298367" y="4970721"/>
              <a:ext cx="101432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B7977101-9E7C-F6A6-5D69-2EA8AD2E9E82}"/>
                </a:ext>
              </a:extLst>
            </p:cNvPr>
            <p:cNvSpPr/>
            <p:nvPr/>
          </p:nvSpPr>
          <p:spPr>
            <a:xfrm>
              <a:off x="8300320" y="4515824"/>
              <a:ext cx="941832" cy="9097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H2O</a:t>
              </a:r>
            </a:p>
          </p:txBody>
        </p: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5CF1EF39-5647-164C-0647-8F3B354D27C6}"/>
                </a:ext>
              </a:extLst>
            </p:cNvPr>
            <p:cNvCxnSpPr>
              <a:cxnSpLocks/>
            </p:cNvCxnSpPr>
            <p:nvPr/>
          </p:nvCxnSpPr>
          <p:spPr>
            <a:xfrm>
              <a:off x="8770973" y="3861158"/>
              <a:ext cx="0" cy="660768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A36AD90E-BBC7-A959-045A-1A88DBFB042F}"/>
                </a:ext>
              </a:extLst>
            </p:cNvPr>
            <p:cNvSpPr txBox="1"/>
            <p:nvPr/>
          </p:nvSpPr>
          <p:spPr>
            <a:xfrm>
              <a:off x="6442311" y="3369054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VENT</a:t>
              </a:r>
            </a:p>
          </p:txBody>
        </p: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134130E0-7BB6-FCF6-6A27-FE6C97DBF37D}"/>
                </a:ext>
              </a:extLst>
            </p:cNvPr>
            <p:cNvCxnSpPr>
              <a:cxnSpLocks/>
            </p:cNvCxnSpPr>
            <p:nvPr/>
          </p:nvCxnSpPr>
          <p:spPr>
            <a:xfrm>
              <a:off x="8770973" y="612665"/>
              <a:ext cx="0" cy="2498019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ccia tridirezionale 43">
              <a:extLst>
                <a:ext uri="{FF2B5EF4-FFF2-40B4-BE49-F238E27FC236}">
                  <a16:creationId xmlns:a16="http://schemas.microsoft.com/office/drawing/2014/main" id="{8524FAB0-3F66-E9A2-85B5-05DA0B79F193}"/>
                </a:ext>
              </a:extLst>
            </p:cNvPr>
            <p:cNvSpPr/>
            <p:nvPr/>
          </p:nvSpPr>
          <p:spPr>
            <a:xfrm rot="5400000">
              <a:off x="8481216" y="3074536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con angoli arrotondati 49">
              <a:extLst>
                <a:ext uri="{FF2B5EF4-FFF2-40B4-BE49-F238E27FC236}">
                  <a16:creationId xmlns:a16="http://schemas.microsoft.com/office/drawing/2014/main" id="{53D0FA63-3B18-CD3F-7AAA-DE745C35AC4F}"/>
                </a:ext>
              </a:extLst>
            </p:cNvPr>
            <p:cNvSpPr/>
            <p:nvPr/>
          </p:nvSpPr>
          <p:spPr>
            <a:xfrm>
              <a:off x="9776850" y="3264851"/>
              <a:ext cx="797249" cy="31802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Z5</a:t>
              </a: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D94493A3-2AB6-266E-6312-98BDC7301DA3}"/>
                </a:ext>
              </a:extLst>
            </p:cNvPr>
            <p:cNvSpPr/>
            <p:nvPr/>
          </p:nvSpPr>
          <p:spPr>
            <a:xfrm>
              <a:off x="11007420" y="3196822"/>
              <a:ext cx="502920" cy="4646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sp>
          <p:nvSpPr>
            <p:cNvPr id="56" name="Freccia tridirezionale 55">
              <a:extLst>
                <a:ext uri="{FF2B5EF4-FFF2-40B4-BE49-F238E27FC236}">
                  <a16:creationId xmlns:a16="http://schemas.microsoft.com/office/drawing/2014/main" id="{095991B0-E053-922D-7B12-A088C83EF2E2}"/>
                </a:ext>
              </a:extLst>
            </p:cNvPr>
            <p:cNvSpPr/>
            <p:nvPr/>
          </p:nvSpPr>
          <p:spPr>
            <a:xfrm rot="10800000">
              <a:off x="10803988" y="187000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A1D152CB-7062-AA8A-CECE-C48C3715F631}"/>
                </a:ext>
              </a:extLst>
            </p:cNvPr>
            <p:cNvSpPr txBox="1"/>
            <p:nvPr/>
          </p:nvSpPr>
          <p:spPr>
            <a:xfrm>
              <a:off x="9484912" y="1869662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PUMP</a:t>
              </a:r>
            </a:p>
          </p:txBody>
        </p:sp>
        <p:sp>
          <p:nvSpPr>
            <p:cNvPr id="65" name="Somma 64">
              <a:extLst>
                <a:ext uri="{FF2B5EF4-FFF2-40B4-BE49-F238E27FC236}">
                  <a16:creationId xmlns:a16="http://schemas.microsoft.com/office/drawing/2014/main" id="{851F42FD-B2A1-489F-C267-4713147B8B25}"/>
                </a:ext>
              </a:extLst>
            </p:cNvPr>
            <p:cNvSpPr/>
            <p:nvPr/>
          </p:nvSpPr>
          <p:spPr>
            <a:xfrm>
              <a:off x="1254062" y="2071148"/>
              <a:ext cx="336944" cy="369325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Somma 65">
              <a:extLst>
                <a:ext uri="{FF2B5EF4-FFF2-40B4-BE49-F238E27FC236}">
                  <a16:creationId xmlns:a16="http://schemas.microsoft.com/office/drawing/2014/main" id="{4835CC48-8EEA-C190-5381-CF5CFC448B9D}"/>
                </a:ext>
              </a:extLst>
            </p:cNvPr>
            <p:cNvSpPr/>
            <p:nvPr/>
          </p:nvSpPr>
          <p:spPr>
            <a:xfrm>
              <a:off x="1152591" y="4600777"/>
              <a:ext cx="336944" cy="369325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Somma 66">
              <a:extLst>
                <a:ext uri="{FF2B5EF4-FFF2-40B4-BE49-F238E27FC236}">
                  <a16:creationId xmlns:a16="http://schemas.microsoft.com/office/drawing/2014/main" id="{A5DF30ED-9327-1DF9-D062-A640D0A0B653}"/>
                </a:ext>
              </a:extLst>
            </p:cNvPr>
            <p:cNvSpPr/>
            <p:nvPr/>
          </p:nvSpPr>
          <p:spPr>
            <a:xfrm>
              <a:off x="11104312" y="2648736"/>
              <a:ext cx="336944" cy="369325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Stella a 8 punte 67">
              <a:extLst>
                <a:ext uri="{FF2B5EF4-FFF2-40B4-BE49-F238E27FC236}">
                  <a16:creationId xmlns:a16="http://schemas.microsoft.com/office/drawing/2014/main" id="{FB96FABF-4585-4098-231A-D5214591FA07}"/>
                </a:ext>
              </a:extLst>
            </p:cNvPr>
            <p:cNvSpPr/>
            <p:nvPr/>
          </p:nvSpPr>
          <p:spPr>
            <a:xfrm>
              <a:off x="2019723" y="2393693"/>
              <a:ext cx="1131488" cy="1000646"/>
            </a:xfrm>
            <a:prstGeom prst="star8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D03032B3-60B8-03BD-D86A-303F98424BBC}"/>
                </a:ext>
              </a:extLst>
            </p:cNvPr>
            <p:cNvSpPr txBox="1"/>
            <p:nvPr/>
          </p:nvSpPr>
          <p:spPr>
            <a:xfrm>
              <a:off x="5577889" y="3835597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PIPE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5C6B89-6E65-F1A2-3EED-2062306FE5AD}"/>
              </a:ext>
            </a:extLst>
          </p:cNvPr>
          <p:cNvSpPr txBox="1"/>
          <p:nvPr/>
        </p:nvSpPr>
        <p:spPr>
          <a:xfrm>
            <a:off x="4178985" y="1517225"/>
            <a:ext cx="3641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New </a:t>
            </a:r>
            <a:r>
              <a:rPr lang="it-IT" sz="2000" dirty="0" err="1"/>
              <a:t>rotameter</a:t>
            </a:r>
            <a:r>
              <a:rPr lang="it-IT" sz="2000" dirty="0"/>
              <a:t> (</a:t>
            </a:r>
            <a:r>
              <a:rPr lang="it-IT" sz="2000" dirty="0" err="1"/>
              <a:t>less</a:t>
            </a:r>
            <a:r>
              <a:rPr lang="it-IT" sz="2000" dirty="0"/>
              <a:t> </a:t>
            </a:r>
            <a:r>
              <a:rPr lang="it-IT" sz="2000" dirty="0" err="1"/>
              <a:t>sensitve</a:t>
            </a:r>
            <a:r>
              <a:rPr lang="it-IT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Pipe </a:t>
            </a:r>
            <a:r>
              <a:rPr lang="it-IT" sz="2000" dirty="0" err="1"/>
              <a:t>instead</a:t>
            </a:r>
            <a:r>
              <a:rPr lang="it-IT" sz="2000" dirty="0"/>
              <a:t> of Z3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No </a:t>
            </a:r>
            <a:r>
              <a:rPr lang="it-IT" sz="2000" dirty="0" err="1"/>
              <a:t>bubbler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Connection to </a:t>
            </a:r>
            <a:r>
              <a:rPr lang="it-IT" sz="2000" dirty="0" err="1"/>
              <a:t>pressurise</a:t>
            </a:r>
            <a:r>
              <a:rPr lang="it-IT" sz="2000" dirty="0"/>
              <a:t> Z5</a:t>
            </a:r>
          </a:p>
        </p:txBody>
      </p:sp>
      <p:sp>
        <p:nvSpPr>
          <p:cNvPr id="6" name="Somma 5">
            <a:extLst>
              <a:ext uri="{FF2B5EF4-FFF2-40B4-BE49-F238E27FC236}">
                <a16:creationId xmlns:a16="http://schemas.microsoft.com/office/drawing/2014/main" id="{F03AADA2-F160-0851-56C4-0FA8933C8D3B}"/>
              </a:ext>
            </a:extLst>
          </p:cNvPr>
          <p:cNvSpPr/>
          <p:nvPr/>
        </p:nvSpPr>
        <p:spPr>
          <a:xfrm>
            <a:off x="9356919" y="3213551"/>
            <a:ext cx="336944" cy="369325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omma 8">
            <a:extLst>
              <a:ext uri="{FF2B5EF4-FFF2-40B4-BE49-F238E27FC236}">
                <a16:creationId xmlns:a16="http://schemas.microsoft.com/office/drawing/2014/main" id="{B902B757-AFD2-3858-1DAA-A428260FB43A}"/>
              </a:ext>
            </a:extLst>
          </p:cNvPr>
          <p:cNvSpPr/>
          <p:nvPr/>
        </p:nvSpPr>
        <p:spPr>
          <a:xfrm>
            <a:off x="10635516" y="3213551"/>
            <a:ext cx="336944" cy="369325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77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79A1A-9A2B-EC9A-E321-047624F29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BEDF3-D4B1-ACC4-F8E7-FCF9D0BC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Setup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8CF75E-EA41-817C-14B8-AE00B36A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C3C5147-D238-0D4D-A9C1-780BE19D55E6}"/>
              </a:ext>
            </a:extLst>
          </p:cNvPr>
          <p:cNvCxnSpPr>
            <a:cxnSpLocks/>
          </p:cNvCxnSpPr>
          <p:nvPr/>
        </p:nvCxnSpPr>
        <p:spPr>
          <a:xfrm>
            <a:off x="3223191" y="636750"/>
            <a:ext cx="5547782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E97B32F8-9C30-0073-2AC7-62A8BE8DEB88}"/>
              </a:ext>
            </a:extLst>
          </p:cNvPr>
          <p:cNvSpPr txBox="1"/>
          <p:nvPr/>
        </p:nvSpPr>
        <p:spPr>
          <a:xfrm>
            <a:off x="11082460" y="1861543"/>
            <a:ext cx="176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GC</a:t>
            </a:r>
          </a:p>
        </p:txBody>
      </p:sp>
      <p:grpSp>
        <p:nvGrpSpPr>
          <p:cNvPr id="70" name="Gruppo 69">
            <a:extLst>
              <a:ext uri="{FF2B5EF4-FFF2-40B4-BE49-F238E27FC236}">
                <a16:creationId xmlns:a16="http://schemas.microsoft.com/office/drawing/2014/main" id="{7A693299-739A-C4EA-1C80-202138859094}"/>
              </a:ext>
            </a:extLst>
          </p:cNvPr>
          <p:cNvGrpSpPr/>
          <p:nvPr/>
        </p:nvGrpSpPr>
        <p:grpSpPr>
          <a:xfrm>
            <a:off x="-232131" y="612665"/>
            <a:ext cx="11945903" cy="5851858"/>
            <a:chOff x="-232131" y="612665"/>
            <a:chExt cx="11945903" cy="5851858"/>
          </a:xfrm>
        </p:grpSpPr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A09EACDC-4202-D991-00BB-2E570C4EBBA2}"/>
                </a:ext>
              </a:extLst>
            </p:cNvPr>
            <p:cNvCxnSpPr>
              <a:cxnSpLocks/>
            </p:cNvCxnSpPr>
            <p:nvPr/>
          </p:nvCxnSpPr>
          <p:spPr>
            <a:xfrm>
              <a:off x="11258880" y="2504279"/>
              <a:ext cx="0" cy="714852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6306E6E9-70D6-22C9-9F91-DC0E454BFA2B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>
              <a:off x="9273931" y="3412359"/>
              <a:ext cx="1913949" cy="16641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46759F83-C54D-CBD9-133D-303A28DDE90B}"/>
                </a:ext>
              </a:extLst>
            </p:cNvPr>
            <p:cNvCxnSpPr>
              <a:cxnSpLocks/>
            </p:cNvCxnSpPr>
            <p:nvPr/>
          </p:nvCxnSpPr>
          <p:spPr>
            <a:xfrm>
              <a:off x="5958114" y="4184725"/>
              <a:ext cx="1014327" cy="0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magine 4" descr="Immagine che contiene Bottiglia di vetro, bevanda, bottiglia&#10;&#10;Descrizione generata automaticamente">
              <a:extLst>
                <a:ext uri="{FF2B5EF4-FFF2-40B4-BE49-F238E27FC236}">
                  <a16:creationId xmlns:a16="http://schemas.microsoft.com/office/drawing/2014/main" id="{DA204EF8-3173-688C-1314-2BA4F3FE3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0" t="9869" r="42954" b="10485"/>
            <a:stretch/>
          </p:blipFill>
          <p:spPr>
            <a:xfrm>
              <a:off x="171484" y="1196519"/>
              <a:ext cx="959747" cy="2022612"/>
            </a:xfrm>
            <a:prstGeom prst="rect">
              <a:avLst/>
            </a:prstGeom>
          </p:spPr>
        </p:pic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3581DE9C-2170-1FBE-461D-16B65995B62C}"/>
                </a:ext>
              </a:extLst>
            </p:cNvPr>
            <p:cNvGrpSpPr/>
            <p:nvPr/>
          </p:nvGrpSpPr>
          <p:grpSpPr>
            <a:xfrm>
              <a:off x="-232130" y="3862283"/>
              <a:ext cx="1766976" cy="2602240"/>
              <a:chOff x="79492" y="3606429"/>
              <a:chExt cx="1766976" cy="2602240"/>
            </a:xfrm>
          </p:grpSpPr>
          <p:pic>
            <p:nvPicPr>
              <p:cNvPr id="7" name="Immagine 6" descr="Immagine che contiene bottiglia, rosso&#10;&#10;Descrizione generata automaticamente">
                <a:extLst>
                  <a:ext uri="{FF2B5EF4-FFF2-40B4-BE49-F238E27FC236}">
                    <a16:creationId xmlns:a16="http://schemas.microsoft.com/office/drawing/2014/main" id="{095F4356-3F00-AACC-7A25-6F7473ECE0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71" t="10001" r="44158" b="11779"/>
              <a:stretch/>
            </p:blipFill>
            <p:spPr>
              <a:xfrm>
                <a:off x="548115" y="3606429"/>
                <a:ext cx="829730" cy="1959088"/>
              </a:xfrm>
              <a:prstGeom prst="rect">
                <a:avLst/>
              </a:prstGeom>
            </p:spPr>
          </p:pic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699B3C9-266A-5830-F90F-FF5901BF702B}"/>
                  </a:ext>
                </a:extLst>
              </p:cNvPr>
              <p:cNvSpPr txBox="1"/>
              <p:nvPr/>
            </p:nvSpPr>
            <p:spPr>
              <a:xfrm>
                <a:off x="79492" y="5562338"/>
                <a:ext cx="1766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/>
                  <a:t>CH4 </a:t>
                </a:r>
              </a:p>
              <a:p>
                <a:pPr algn="ctr"/>
                <a:r>
                  <a:rPr lang="it-IT" b="1" dirty="0"/>
                  <a:t>4500 ppm</a:t>
                </a:r>
              </a:p>
            </p:txBody>
          </p:sp>
        </p:grp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D6EF9687-D224-CACB-7213-92E07F14A8B4}"/>
                </a:ext>
              </a:extLst>
            </p:cNvPr>
            <p:cNvCxnSpPr>
              <a:cxnSpLocks/>
            </p:cNvCxnSpPr>
            <p:nvPr/>
          </p:nvCxnSpPr>
          <p:spPr>
            <a:xfrm>
              <a:off x="771322" y="4068902"/>
              <a:ext cx="1203056" cy="1572768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5E3548D-0B5F-AD0E-0010-DA2FD74BB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7042" t="12366" r="45263" b="30667"/>
            <a:stretch/>
          </p:blipFill>
          <p:spPr>
            <a:xfrm flipH="1">
              <a:off x="1892740" y="1196519"/>
              <a:ext cx="496962" cy="1920215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7691BFA-B90A-9A0F-C85E-761724018B53}"/>
                </a:ext>
              </a:extLst>
            </p:cNvPr>
            <p:cNvSpPr txBox="1"/>
            <p:nvPr/>
          </p:nvSpPr>
          <p:spPr>
            <a:xfrm>
              <a:off x="-232131" y="2134947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AIR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51B14D1D-2DBF-C93F-A33C-875EE4E54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43442" t="12401" r="31679" b="18892"/>
            <a:stretch/>
          </p:blipFill>
          <p:spPr>
            <a:xfrm flipH="1">
              <a:off x="1892740" y="3897977"/>
              <a:ext cx="496961" cy="1920215"/>
            </a:xfrm>
            <a:prstGeom prst="rect">
              <a:avLst/>
            </a:prstGeom>
          </p:spPr>
        </p:pic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A72850F5-642E-1176-08E5-98EDA30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737380" y="1404651"/>
              <a:ext cx="1203056" cy="1572768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DF2BC624-C08C-16CD-A309-D3745E35B141}"/>
                </a:ext>
              </a:extLst>
            </p:cNvPr>
            <p:cNvCxnSpPr>
              <a:cxnSpLocks/>
            </p:cNvCxnSpPr>
            <p:nvPr/>
          </p:nvCxnSpPr>
          <p:spPr>
            <a:xfrm>
              <a:off x="2386515" y="4175582"/>
              <a:ext cx="1014327" cy="0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03640285-E299-EBDF-1EAC-58559173F68B}"/>
                </a:ext>
              </a:extLst>
            </p:cNvPr>
            <p:cNvSpPr/>
            <p:nvPr/>
          </p:nvSpPr>
          <p:spPr>
            <a:xfrm>
              <a:off x="3400842" y="3720685"/>
              <a:ext cx="941832" cy="9097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H2O</a:t>
              </a:r>
            </a:p>
          </p:txBody>
        </p: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855A5BE3-B586-BBB8-022F-D9631EFAE8CD}"/>
                </a:ext>
              </a:extLst>
            </p:cNvPr>
            <p:cNvCxnSpPr>
              <a:cxnSpLocks/>
            </p:cNvCxnSpPr>
            <p:nvPr/>
          </p:nvCxnSpPr>
          <p:spPr>
            <a:xfrm>
              <a:off x="4342674" y="4175581"/>
              <a:ext cx="1014327" cy="0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iangolo isoscele 22">
              <a:extLst>
                <a:ext uri="{FF2B5EF4-FFF2-40B4-BE49-F238E27FC236}">
                  <a16:creationId xmlns:a16="http://schemas.microsoft.com/office/drawing/2014/main" id="{63B33614-2470-0393-8095-2B5B7C886A2B}"/>
                </a:ext>
              </a:extLst>
            </p:cNvPr>
            <p:cNvSpPr/>
            <p:nvPr/>
          </p:nvSpPr>
          <p:spPr>
            <a:xfrm rot="5400000">
              <a:off x="5220498" y="3729833"/>
              <a:ext cx="832104" cy="90978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E7FD35CA-933B-8AB9-BCF5-C71F297EA325}"/>
                </a:ext>
              </a:extLst>
            </p:cNvPr>
            <p:cNvSpPr txBox="1"/>
            <p:nvPr/>
          </p:nvSpPr>
          <p:spPr>
            <a:xfrm>
              <a:off x="5181658" y="3990915"/>
              <a:ext cx="941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FLUX</a:t>
              </a:r>
            </a:p>
          </p:txBody>
        </p: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38E9B854-D02A-B055-ABB4-039191A7D7A2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398555"/>
              <a:ext cx="1014327" cy="0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BA570ACF-0E4F-69B3-27A1-70B89A31A626}"/>
                </a:ext>
              </a:extLst>
            </p:cNvPr>
            <p:cNvCxnSpPr>
              <a:cxnSpLocks/>
            </p:cNvCxnSpPr>
            <p:nvPr/>
          </p:nvCxnSpPr>
          <p:spPr>
            <a:xfrm>
              <a:off x="3223191" y="1766627"/>
              <a:ext cx="0" cy="2381679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2B85932B-C54E-F694-B738-0C56D07B445B}"/>
                </a:ext>
              </a:extLst>
            </p:cNvPr>
            <p:cNvCxnSpPr>
              <a:cxnSpLocks/>
            </p:cNvCxnSpPr>
            <p:nvPr/>
          </p:nvCxnSpPr>
          <p:spPr>
            <a:xfrm>
              <a:off x="3214047" y="612665"/>
              <a:ext cx="0" cy="571237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ccia tridirezionale 26">
              <a:extLst>
                <a:ext uri="{FF2B5EF4-FFF2-40B4-BE49-F238E27FC236}">
                  <a16:creationId xmlns:a16="http://schemas.microsoft.com/office/drawing/2014/main" id="{4FB976AC-599E-8582-3190-2B50D4AF1531}"/>
                </a:ext>
              </a:extLst>
            </p:cNvPr>
            <p:cNvSpPr/>
            <p:nvPr/>
          </p:nvSpPr>
          <p:spPr>
            <a:xfrm rot="16200000">
              <a:off x="2598478" y="106073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3BB17A92-FB36-42E9-8D97-2BC698E2B794}"/>
                </a:ext>
              </a:extLst>
            </p:cNvPr>
            <p:cNvCxnSpPr>
              <a:cxnSpLocks/>
            </p:cNvCxnSpPr>
            <p:nvPr/>
          </p:nvCxnSpPr>
          <p:spPr>
            <a:xfrm>
              <a:off x="7327980" y="4316050"/>
              <a:ext cx="0" cy="660768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ccia tridirezionale 33">
              <a:extLst>
                <a:ext uri="{FF2B5EF4-FFF2-40B4-BE49-F238E27FC236}">
                  <a16:creationId xmlns:a16="http://schemas.microsoft.com/office/drawing/2014/main" id="{C83E319F-C5EA-06A1-7384-72EE34A1209D}"/>
                </a:ext>
              </a:extLst>
            </p:cNvPr>
            <p:cNvSpPr/>
            <p:nvPr/>
          </p:nvSpPr>
          <p:spPr>
            <a:xfrm rot="16200000">
              <a:off x="6701194" y="384690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C7B599E5-EC47-F989-30E9-BE9A64A03BAB}"/>
                </a:ext>
              </a:extLst>
            </p:cNvPr>
            <p:cNvCxnSpPr>
              <a:cxnSpLocks/>
            </p:cNvCxnSpPr>
            <p:nvPr/>
          </p:nvCxnSpPr>
          <p:spPr>
            <a:xfrm>
              <a:off x="7298367" y="4970721"/>
              <a:ext cx="1014327" cy="0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B7E786DF-9557-C1B8-2C05-A5DCD4D201A5}"/>
                </a:ext>
              </a:extLst>
            </p:cNvPr>
            <p:cNvSpPr/>
            <p:nvPr/>
          </p:nvSpPr>
          <p:spPr>
            <a:xfrm>
              <a:off x="8300320" y="4515824"/>
              <a:ext cx="941832" cy="9097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H2O</a:t>
              </a:r>
            </a:p>
          </p:txBody>
        </p: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A984AB6B-A014-3698-B4C6-12A8B0B41928}"/>
                </a:ext>
              </a:extLst>
            </p:cNvPr>
            <p:cNvCxnSpPr>
              <a:cxnSpLocks/>
            </p:cNvCxnSpPr>
            <p:nvPr/>
          </p:nvCxnSpPr>
          <p:spPr>
            <a:xfrm>
              <a:off x="8770973" y="3861158"/>
              <a:ext cx="0" cy="660768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6AB08C9E-6554-F4D1-A72A-5C9ED1C6F2AC}"/>
                </a:ext>
              </a:extLst>
            </p:cNvPr>
            <p:cNvSpPr txBox="1"/>
            <p:nvPr/>
          </p:nvSpPr>
          <p:spPr>
            <a:xfrm>
              <a:off x="6442311" y="3369054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VENT</a:t>
              </a:r>
            </a:p>
          </p:txBody>
        </p: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A7757812-FE1F-9250-1B1C-DDF3606B9C00}"/>
                </a:ext>
              </a:extLst>
            </p:cNvPr>
            <p:cNvCxnSpPr>
              <a:cxnSpLocks/>
            </p:cNvCxnSpPr>
            <p:nvPr/>
          </p:nvCxnSpPr>
          <p:spPr>
            <a:xfrm>
              <a:off x="8770973" y="612665"/>
              <a:ext cx="0" cy="2498019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ccia tridirezionale 43">
              <a:extLst>
                <a:ext uri="{FF2B5EF4-FFF2-40B4-BE49-F238E27FC236}">
                  <a16:creationId xmlns:a16="http://schemas.microsoft.com/office/drawing/2014/main" id="{6881DF33-EB76-AB80-2D79-2B0CAEBCBD1B}"/>
                </a:ext>
              </a:extLst>
            </p:cNvPr>
            <p:cNvSpPr/>
            <p:nvPr/>
          </p:nvSpPr>
          <p:spPr>
            <a:xfrm rot="5400000">
              <a:off x="8481216" y="3074536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con angoli arrotondati 49">
              <a:extLst>
                <a:ext uri="{FF2B5EF4-FFF2-40B4-BE49-F238E27FC236}">
                  <a16:creationId xmlns:a16="http://schemas.microsoft.com/office/drawing/2014/main" id="{E1C9044E-CC5D-31C7-122A-798A6DC9EFB8}"/>
                </a:ext>
              </a:extLst>
            </p:cNvPr>
            <p:cNvSpPr/>
            <p:nvPr/>
          </p:nvSpPr>
          <p:spPr>
            <a:xfrm>
              <a:off x="9776850" y="3264851"/>
              <a:ext cx="797249" cy="31802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Z5</a:t>
              </a: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9C6457A8-7333-A84F-C386-EFEA34806ECC}"/>
                </a:ext>
              </a:extLst>
            </p:cNvPr>
            <p:cNvSpPr/>
            <p:nvPr/>
          </p:nvSpPr>
          <p:spPr>
            <a:xfrm>
              <a:off x="11007420" y="3196822"/>
              <a:ext cx="502920" cy="4646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sp>
          <p:nvSpPr>
            <p:cNvPr id="56" name="Freccia tridirezionale 55">
              <a:extLst>
                <a:ext uri="{FF2B5EF4-FFF2-40B4-BE49-F238E27FC236}">
                  <a16:creationId xmlns:a16="http://schemas.microsoft.com/office/drawing/2014/main" id="{6B8DA6DD-67AF-4659-95D0-22D05960AAF1}"/>
                </a:ext>
              </a:extLst>
            </p:cNvPr>
            <p:cNvSpPr/>
            <p:nvPr/>
          </p:nvSpPr>
          <p:spPr>
            <a:xfrm rot="10800000">
              <a:off x="10803988" y="187000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1A18E47E-2A80-94F2-83F1-55584B522ABF}"/>
                </a:ext>
              </a:extLst>
            </p:cNvPr>
            <p:cNvSpPr txBox="1"/>
            <p:nvPr/>
          </p:nvSpPr>
          <p:spPr>
            <a:xfrm>
              <a:off x="9484912" y="1869662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PUMP</a:t>
              </a:r>
            </a:p>
          </p:txBody>
        </p:sp>
        <p:sp>
          <p:nvSpPr>
            <p:cNvPr id="65" name="Somma 64">
              <a:extLst>
                <a:ext uri="{FF2B5EF4-FFF2-40B4-BE49-F238E27FC236}">
                  <a16:creationId xmlns:a16="http://schemas.microsoft.com/office/drawing/2014/main" id="{1F3C431C-C18F-8E15-EACE-A835AD0E2A7C}"/>
                </a:ext>
              </a:extLst>
            </p:cNvPr>
            <p:cNvSpPr/>
            <p:nvPr/>
          </p:nvSpPr>
          <p:spPr>
            <a:xfrm>
              <a:off x="1254062" y="2071148"/>
              <a:ext cx="336944" cy="369325"/>
            </a:xfrm>
            <a:prstGeom prst="flowChartSummingJunct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Somma 65">
              <a:extLst>
                <a:ext uri="{FF2B5EF4-FFF2-40B4-BE49-F238E27FC236}">
                  <a16:creationId xmlns:a16="http://schemas.microsoft.com/office/drawing/2014/main" id="{1D3DC69B-EEE8-71C8-799F-43AE34BB8F3D}"/>
                </a:ext>
              </a:extLst>
            </p:cNvPr>
            <p:cNvSpPr/>
            <p:nvPr/>
          </p:nvSpPr>
          <p:spPr>
            <a:xfrm>
              <a:off x="1152591" y="4600777"/>
              <a:ext cx="336944" cy="369325"/>
            </a:xfrm>
            <a:prstGeom prst="flowChartSummingJunct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Somma 66">
              <a:extLst>
                <a:ext uri="{FF2B5EF4-FFF2-40B4-BE49-F238E27FC236}">
                  <a16:creationId xmlns:a16="http://schemas.microsoft.com/office/drawing/2014/main" id="{D73C9553-2A16-79E1-1E70-74B393633A8E}"/>
                </a:ext>
              </a:extLst>
            </p:cNvPr>
            <p:cNvSpPr/>
            <p:nvPr/>
          </p:nvSpPr>
          <p:spPr>
            <a:xfrm>
              <a:off x="11104312" y="2648736"/>
              <a:ext cx="336944" cy="369325"/>
            </a:xfrm>
            <a:prstGeom prst="flowChartSummingJunct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Stella a 8 punte 67">
              <a:extLst>
                <a:ext uri="{FF2B5EF4-FFF2-40B4-BE49-F238E27FC236}">
                  <a16:creationId xmlns:a16="http://schemas.microsoft.com/office/drawing/2014/main" id="{9F7264F1-3FF8-134D-E557-186AE24E3BD0}"/>
                </a:ext>
              </a:extLst>
            </p:cNvPr>
            <p:cNvSpPr/>
            <p:nvPr/>
          </p:nvSpPr>
          <p:spPr>
            <a:xfrm>
              <a:off x="2019723" y="2393693"/>
              <a:ext cx="1131488" cy="1000646"/>
            </a:xfrm>
            <a:prstGeom prst="star8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455B7BFA-19DD-2903-0496-E42B3DA707CB}"/>
                </a:ext>
              </a:extLst>
            </p:cNvPr>
            <p:cNvSpPr txBox="1"/>
            <p:nvPr/>
          </p:nvSpPr>
          <p:spPr>
            <a:xfrm>
              <a:off x="5577889" y="3835597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PIPE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DDE6E5-D6EC-F535-2BA6-4345DAB88B0A}"/>
              </a:ext>
            </a:extLst>
          </p:cNvPr>
          <p:cNvSpPr txBox="1"/>
          <p:nvPr/>
        </p:nvSpPr>
        <p:spPr>
          <a:xfrm>
            <a:off x="4025584" y="2193638"/>
            <a:ext cx="364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Test </a:t>
            </a:r>
            <a:r>
              <a:rPr lang="it-IT" sz="2000" dirty="0" err="1"/>
              <a:t>scheme</a:t>
            </a:r>
            <a:endParaRPr lang="it-IT" sz="2000" dirty="0"/>
          </a:p>
        </p:txBody>
      </p:sp>
      <p:sp>
        <p:nvSpPr>
          <p:cNvPr id="6" name="Somma 5">
            <a:extLst>
              <a:ext uri="{FF2B5EF4-FFF2-40B4-BE49-F238E27FC236}">
                <a16:creationId xmlns:a16="http://schemas.microsoft.com/office/drawing/2014/main" id="{01AB1ADE-C95B-A27E-75E3-3D42652A6724}"/>
              </a:ext>
            </a:extLst>
          </p:cNvPr>
          <p:cNvSpPr/>
          <p:nvPr/>
        </p:nvSpPr>
        <p:spPr>
          <a:xfrm>
            <a:off x="9356919" y="3213551"/>
            <a:ext cx="336944" cy="369325"/>
          </a:xfrm>
          <a:prstGeom prst="flowChartSummingJuncti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Somma 8">
            <a:extLst>
              <a:ext uri="{FF2B5EF4-FFF2-40B4-BE49-F238E27FC236}">
                <a16:creationId xmlns:a16="http://schemas.microsoft.com/office/drawing/2014/main" id="{6F0A16E4-99FF-BFA5-3FA5-DE83FA66F8CD}"/>
              </a:ext>
            </a:extLst>
          </p:cNvPr>
          <p:cNvSpPr/>
          <p:nvPr/>
        </p:nvSpPr>
        <p:spPr>
          <a:xfrm>
            <a:off x="10635516" y="3213551"/>
            <a:ext cx="336944" cy="369325"/>
          </a:xfrm>
          <a:prstGeom prst="flowChartSummingJuncti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AA56087F-CB5D-BF0D-6D48-00C80CE9B8E8}"/>
              </a:ext>
            </a:extLst>
          </p:cNvPr>
          <p:cNvGrpSpPr/>
          <p:nvPr/>
        </p:nvGrpSpPr>
        <p:grpSpPr>
          <a:xfrm>
            <a:off x="3602736" y="928048"/>
            <a:ext cx="0" cy="925399"/>
            <a:chOff x="3602736" y="928048"/>
            <a:chExt cx="0" cy="925399"/>
          </a:xfrm>
        </p:grpSpPr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158B6DF6-127C-717A-AF5E-ADE7386DB6B1}"/>
                </a:ext>
              </a:extLst>
            </p:cNvPr>
            <p:cNvCxnSpPr/>
            <p:nvPr/>
          </p:nvCxnSpPr>
          <p:spPr>
            <a:xfrm>
              <a:off x="3602736" y="1398555"/>
              <a:ext cx="0" cy="454892"/>
            </a:xfrm>
            <a:prstGeom prst="straightConnector1">
              <a:avLst/>
            </a:prstGeom>
            <a:ln w="666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1D0FB684-3B27-E84A-AB43-395C4A6C38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736" y="928048"/>
              <a:ext cx="0" cy="465147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4C4CB14-967E-0366-36E7-4A7AC30607D4}"/>
              </a:ext>
            </a:extLst>
          </p:cNvPr>
          <p:cNvCxnSpPr/>
          <p:nvPr/>
        </p:nvCxnSpPr>
        <p:spPr>
          <a:xfrm>
            <a:off x="7666736" y="4210289"/>
            <a:ext cx="0" cy="454892"/>
          </a:xfrm>
          <a:prstGeom prst="straightConnector1">
            <a:avLst/>
          </a:prstGeom>
          <a:ln w="666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925AECAC-FD99-8B4C-36A2-E8FDFB8F8403}"/>
              </a:ext>
            </a:extLst>
          </p:cNvPr>
          <p:cNvCxnSpPr>
            <a:cxnSpLocks/>
          </p:cNvCxnSpPr>
          <p:nvPr/>
        </p:nvCxnSpPr>
        <p:spPr>
          <a:xfrm flipV="1">
            <a:off x="7666736" y="3739782"/>
            <a:ext cx="0" cy="465147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CAC16731-E48C-4DA5-1CCD-7173058D9817}"/>
              </a:ext>
            </a:extLst>
          </p:cNvPr>
          <p:cNvCxnSpPr/>
          <p:nvPr/>
        </p:nvCxnSpPr>
        <p:spPr>
          <a:xfrm>
            <a:off x="8388096" y="3434755"/>
            <a:ext cx="0" cy="454892"/>
          </a:xfrm>
          <a:prstGeom prst="straightConnector1">
            <a:avLst/>
          </a:prstGeom>
          <a:ln w="666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DCF4BF1A-8687-0705-B0CC-F0837713B61D}"/>
              </a:ext>
            </a:extLst>
          </p:cNvPr>
          <p:cNvCxnSpPr>
            <a:cxnSpLocks/>
          </p:cNvCxnSpPr>
          <p:nvPr/>
        </p:nvCxnSpPr>
        <p:spPr>
          <a:xfrm flipV="1">
            <a:off x="8388096" y="2964248"/>
            <a:ext cx="0" cy="465147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E1282345-F0EA-0A3D-69F3-3B253ACAD66D}"/>
              </a:ext>
            </a:extLst>
          </p:cNvPr>
          <p:cNvGrpSpPr/>
          <p:nvPr/>
        </p:nvGrpSpPr>
        <p:grpSpPr>
          <a:xfrm rot="16200000">
            <a:off x="11219785" y="1168598"/>
            <a:ext cx="0" cy="925399"/>
            <a:chOff x="3602736" y="928048"/>
            <a:chExt cx="0" cy="925399"/>
          </a:xfrm>
        </p:grpSpPr>
        <p:cxnSp>
          <p:nvCxnSpPr>
            <p:cNvPr id="47" name="Connettore 2 46">
              <a:extLst>
                <a:ext uri="{FF2B5EF4-FFF2-40B4-BE49-F238E27FC236}">
                  <a16:creationId xmlns:a16="http://schemas.microsoft.com/office/drawing/2014/main" id="{0DB6FB2B-C367-5CC2-8C68-298D325A3DCA}"/>
                </a:ext>
              </a:extLst>
            </p:cNvPr>
            <p:cNvCxnSpPr/>
            <p:nvPr/>
          </p:nvCxnSpPr>
          <p:spPr>
            <a:xfrm>
              <a:off x="3602736" y="1398555"/>
              <a:ext cx="0" cy="454892"/>
            </a:xfrm>
            <a:prstGeom prst="straightConnector1">
              <a:avLst/>
            </a:prstGeom>
            <a:ln w="666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>
              <a:extLst>
                <a:ext uri="{FF2B5EF4-FFF2-40B4-BE49-F238E27FC236}">
                  <a16:creationId xmlns:a16="http://schemas.microsoft.com/office/drawing/2014/main" id="{47ED93D0-8B86-A650-4B3C-093B363531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736" y="928048"/>
              <a:ext cx="0" cy="465147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201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30443-3CA1-AA41-809B-497625109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3AE6681-E307-993B-78B0-B0BED698F2D0}"/>
              </a:ext>
            </a:extLst>
          </p:cNvPr>
          <p:cNvCxnSpPr>
            <a:cxnSpLocks/>
          </p:cNvCxnSpPr>
          <p:nvPr/>
        </p:nvCxnSpPr>
        <p:spPr>
          <a:xfrm>
            <a:off x="9186699" y="3394339"/>
            <a:ext cx="1014327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F3002D3-52FF-A25B-F5FA-943E7BE7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Setup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614114-2769-E5C0-D425-A453E71A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F4B5FB17-D8A0-9278-63D7-B78D3B27B74A}"/>
              </a:ext>
            </a:extLst>
          </p:cNvPr>
          <p:cNvCxnSpPr>
            <a:cxnSpLocks/>
          </p:cNvCxnSpPr>
          <p:nvPr/>
        </p:nvCxnSpPr>
        <p:spPr>
          <a:xfrm>
            <a:off x="3223191" y="636750"/>
            <a:ext cx="5547782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E3D079B-1805-93E2-F130-3FC7A090393D}"/>
              </a:ext>
            </a:extLst>
          </p:cNvPr>
          <p:cNvSpPr txBox="1"/>
          <p:nvPr/>
        </p:nvSpPr>
        <p:spPr>
          <a:xfrm>
            <a:off x="11082460" y="1861543"/>
            <a:ext cx="176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GC</a:t>
            </a:r>
          </a:p>
        </p:txBody>
      </p:sp>
      <p:grpSp>
        <p:nvGrpSpPr>
          <p:cNvPr id="70" name="Gruppo 69">
            <a:extLst>
              <a:ext uri="{FF2B5EF4-FFF2-40B4-BE49-F238E27FC236}">
                <a16:creationId xmlns:a16="http://schemas.microsoft.com/office/drawing/2014/main" id="{17CE72FC-3D63-CA9E-31D8-F07FC2B7AECC}"/>
              </a:ext>
            </a:extLst>
          </p:cNvPr>
          <p:cNvGrpSpPr/>
          <p:nvPr/>
        </p:nvGrpSpPr>
        <p:grpSpPr>
          <a:xfrm>
            <a:off x="-232131" y="612665"/>
            <a:ext cx="11945903" cy="5851858"/>
            <a:chOff x="-232131" y="612665"/>
            <a:chExt cx="11945903" cy="5851858"/>
          </a:xfrm>
        </p:grpSpPr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E1151E0C-2C4B-5809-32BE-0B6FC0B208C8}"/>
                </a:ext>
              </a:extLst>
            </p:cNvPr>
            <p:cNvCxnSpPr>
              <a:cxnSpLocks/>
            </p:cNvCxnSpPr>
            <p:nvPr/>
          </p:nvCxnSpPr>
          <p:spPr>
            <a:xfrm>
              <a:off x="11258880" y="2504279"/>
              <a:ext cx="0" cy="714852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28E5920B-37D0-2D87-C67A-4B7B610389B4}"/>
                </a:ext>
              </a:extLst>
            </p:cNvPr>
            <p:cNvCxnSpPr>
              <a:cxnSpLocks/>
            </p:cNvCxnSpPr>
            <p:nvPr/>
          </p:nvCxnSpPr>
          <p:spPr>
            <a:xfrm>
              <a:off x="9484912" y="3394339"/>
              <a:ext cx="1702968" cy="34661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2674456B-9E49-B2F7-0CAB-180603E07A91}"/>
                </a:ext>
              </a:extLst>
            </p:cNvPr>
            <p:cNvCxnSpPr>
              <a:cxnSpLocks/>
            </p:cNvCxnSpPr>
            <p:nvPr/>
          </p:nvCxnSpPr>
          <p:spPr>
            <a:xfrm>
              <a:off x="5958114" y="4184725"/>
              <a:ext cx="101432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magine 4" descr="Immagine che contiene Bottiglia di vetro, bevanda, bottiglia&#10;&#10;Descrizione generata automaticamente">
              <a:extLst>
                <a:ext uri="{FF2B5EF4-FFF2-40B4-BE49-F238E27FC236}">
                  <a16:creationId xmlns:a16="http://schemas.microsoft.com/office/drawing/2014/main" id="{5CAD0B7A-1D53-AD3C-FD5D-D8ED6EF8C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0" t="9869" r="42954" b="10485"/>
            <a:stretch/>
          </p:blipFill>
          <p:spPr>
            <a:xfrm>
              <a:off x="171484" y="1196519"/>
              <a:ext cx="959747" cy="2022612"/>
            </a:xfrm>
            <a:prstGeom prst="rect">
              <a:avLst/>
            </a:prstGeom>
          </p:spPr>
        </p:pic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66A52859-0F96-237C-0FC0-86AAAA2B48E5}"/>
                </a:ext>
              </a:extLst>
            </p:cNvPr>
            <p:cNvGrpSpPr/>
            <p:nvPr/>
          </p:nvGrpSpPr>
          <p:grpSpPr>
            <a:xfrm>
              <a:off x="-232130" y="3862283"/>
              <a:ext cx="1766976" cy="2602240"/>
              <a:chOff x="79492" y="3606429"/>
              <a:chExt cx="1766976" cy="2602240"/>
            </a:xfrm>
          </p:grpSpPr>
          <p:pic>
            <p:nvPicPr>
              <p:cNvPr id="7" name="Immagine 6" descr="Immagine che contiene bottiglia, rosso&#10;&#10;Descrizione generata automaticamente">
                <a:extLst>
                  <a:ext uri="{FF2B5EF4-FFF2-40B4-BE49-F238E27FC236}">
                    <a16:creationId xmlns:a16="http://schemas.microsoft.com/office/drawing/2014/main" id="{331C6956-12D8-92D2-4B0B-F981AE7040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71" t="10001" r="44158" b="11779"/>
              <a:stretch/>
            </p:blipFill>
            <p:spPr>
              <a:xfrm>
                <a:off x="548115" y="3606429"/>
                <a:ext cx="829730" cy="1959088"/>
              </a:xfrm>
              <a:prstGeom prst="rect">
                <a:avLst/>
              </a:prstGeom>
            </p:spPr>
          </p:pic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DB6F209-4747-0114-712F-34AF358C829E}"/>
                  </a:ext>
                </a:extLst>
              </p:cNvPr>
              <p:cNvSpPr txBox="1"/>
              <p:nvPr/>
            </p:nvSpPr>
            <p:spPr>
              <a:xfrm>
                <a:off x="79492" y="5562338"/>
                <a:ext cx="1766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/>
                  <a:t>CH4 </a:t>
                </a:r>
              </a:p>
              <a:p>
                <a:pPr algn="ctr"/>
                <a:r>
                  <a:rPr lang="it-IT" b="1" dirty="0"/>
                  <a:t>4500 ppm</a:t>
                </a:r>
              </a:p>
            </p:txBody>
          </p:sp>
        </p:grp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9FDC349D-2194-CF66-6DB5-D2EB7C90E528}"/>
                </a:ext>
              </a:extLst>
            </p:cNvPr>
            <p:cNvCxnSpPr>
              <a:cxnSpLocks/>
            </p:cNvCxnSpPr>
            <p:nvPr/>
          </p:nvCxnSpPr>
          <p:spPr>
            <a:xfrm>
              <a:off x="771322" y="4068902"/>
              <a:ext cx="1203056" cy="1572768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B612E7A9-7646-010A-3A94-4B8C47AD5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7042" t="12366" r="45263" b="30667"/>
            <a:stretch/>
          </p:blipFill>
          <p:spPr>
            <a:xfrm flipH="1">
              <a:off x="1892740" y="1196519"/>
              <a:ext cx="496962" cy="1920215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585679D-8645-2868-D3C0-3FD1E9D806A1}"/>
                </a:ext>
              </a:extLst>
            </p:cNvPr>
            <p:cNvSpPr txBox="1"/>
            <p:nvPr/>
          </p:nvSpPr>
          <p:spPr>
            <a:xfrm>
              <a:off x="-232131" y="2134947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AIR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82688253-10E0-DDF1-6BCF-7F54F02C1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43442" t="12401" r="31679" b="18892"/>
            <a:stretch/>
          </p:blipFill>
          <p:spPr>
            <a:xfrm flipH="1">
              <a:off x="1892740" y="3897977"/>
              <a:ext cx="496961" cy="1920215"/>
            </a:xfrm>
            <a:prstGeom prst="rect">
              <a:avLst/>
            </a:prstGeom>
          </p:spPr>
        </p:pic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A2EE3A2B-A9C8-34C5-E4FF-A6E41B5C404A}"/>
                </a:ext>
              </a:extLst>
            </p:cNvPr>
            <p:cNvCxnSpPr>
              <a:cxnSpLocks/>
            </p:cNvCxnSpPr>
            <p:nvPr/>
          </p:nvCxnSpPr>
          <p:spPr>
            <a:xfrm>
              <a:off x="737380" y="1404651"/>
              <a:ext cx="1203056" cy="1572768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BAD07DB1-221F-F3E7-D883-51F87B4EC875}"/>
                </a:ext>
              </a:extLst>
            </p:cNvPr>
            <p:cNvCxnSpPr>
              <a:cxnSpLocks/>
            </p:cNvCxnSpPr>
            <p:nvPr/>
          </p:nvCxnSpPr>
          <p:spPr>
            <a:xfrm>
              <a:off x="2386515" y="4175582"/>
              <a:ext cx="101432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FC890155-53EF-397B-5C12-8CE8C62F617A}"/>
                </a:ext>
              </a:extLst>
            </p:cNvPr>
            <p:cNvSpPr/>
            <p:nvPr/>
          </p:nvSpPr>
          <p:spPr>
            <a:xfrm>
              <a:off x="3400842" y="3720685"/>
              <a:ext cx="941832" cy="9097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H2O</a:t>
              </a:r>
            </a:p>
          </p:txBody>
        </p: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7AC3F570-6C45-ABE7-573C-CB0FD63408C9}"/>
                </a:ext>
              </a:extLst>
            </p:cNvPr>
            <p:cNvCxnSpPr>
              <a:cxnSpLocks/>
            </p:cNvCxnSpPr>
            <p:nvPr/>
          </p:nvCxnSpPr>
          <p:spPr>
            <a:xfrm>
              <a:off x="4342674" y="4175581"/>
              <a:ext cx="101432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riangolo isoscele 22">
              <a:extLst>
                <a:ext uri="{FF2B5EF4-FFF2-40B4-BE49-F238E27FC236}">
                  <a16:creationId xmlns:a16="http://schemas.microsoft.com/office/drawing/2014/main" id="{7BA4F87E-80FB-4F2A-DEE2-5B1F99E43D2B}"/>
                </a:ext>
              </a:extLst>
            </p:cNvPr>
            <p:cNvSpPr/>
            <p:nvPr/>
          </p:nvSpPr>
          <p:spPr>
            <a:xfrm rot="5400000">
              <a:off x="5220498" y="3729833"/>
              <a:ext cx="832104" cy="90978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49C60158-2992-8285-9794-C8582837E5C5}"/>
                </a:ext>
              </a:extLst>
            </p:cNvPr>
            <p:cNvSpPr txBox="1"/>
            <p:nvPr/>
          </p:nvSpPr>
          <p:spPr>
            <a:xfrm>
              <a:off x="5181658" y="3990915"/>
              <a:ext cx="941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FLUX</a:t>
              </a:r>
            </a:p>
          </p:txBody>
        </p: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AE5F6BBF-4262-AF39-DDE0-F06D48C314CE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398555"/>
              <a:ext cx="101432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16F3C4BF-DB7D-3047-A494-EE9F2BC28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23191" y="1803046"/>
              <a:ext cx="0" cy="2381679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B01ABF08-28F1-CAD5-ECA3-BFE066C03CFF}"/>
                </a:ext>
              </a:extLst>
            </p:cNvPr>
            <p:cNvCxnSpPr>
              <a:cxnSpLocks/>
            </p:cNvCxnSpPr>
            <p:nvPr/>
          </p:nvCxnSpPr>
          <p:spPr>
            <a:xfrm>
              <a:off x="3214047" y="612665"/>
              <a:ext cx="0" cy="571237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ccia tridirezionale 26">
              <a:extLst>
                <a:ext uri="{FF2B5EF4-FFF2-40B4-BE49-F238E27FC236}">
                  <a16:creationId xmlns:a16="http://schemas.microsoft.com/office/drawing/2014/main" id="{D639A61A-94D8-DBEE-2B95-E8C4C17E141B}"/>
                </a:ext>
              </a:extLst>
            </p:cNvPr>
            <p:cNvSpPr/>
            <p:nvPr/>
          </p:nvSpPr>
          <p:spPr>
            <a:xfrm rot="16200000">
              <a:off x="2598478" y="106073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FD7ABFD7-C60B-B4FA-EAE2-07267461BDA7}"/>
                </a:ext>
              </a:extLst>
            </p:cNvPr>
            <p:cNvCxnSpPr>
              <a:cxnSpLocks/>
            </p:cNvCxnSpPr>
            <p:nvPr/>
          </p:nvCxnSpPr>
          <p:spPr>
            <a:xfrm>
              <a:off x="7327980" y="4316050"/>
              <a:ext cx="0" cy="660768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ccia tridirezionale 33">
              <a:extLst>
                <a:ext uri="{FF2B5EF4-FFF2-40B4-BE49-F238E27FC236}">
                  <a16:creationId xmlns:a16="http://schemas.microsoft.com/office/drawing/2014/main" id="{C3CD2C11-C4D0-F1C2-1029-78A734EB6869}"/>
                </a:ext>
              </a:extLst>
            </p:cNvPr>
            <p:cNvSpPr/>
            <p:nvPr/>
          </p:nvSpPr>
          <p:spPr>
            <a:xfrm rot="16200000">
              <a:off x="6701194" y="384690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23E7E98D-E2F1-EBC8-BF23-00FC2F7AAC5C}"/>
                </a:ext>
              </a:extLst>
            </p:cNvPr>
            <p:cNvCxnSpPr>
              <a:cxnSpLocks/>
            </p:cNvCxnSpPr>
            <p:nvPr/>
          </p:nvCxnSpPr>
          <p:spPr>
            <a:xfrm>
              <a:off x="7298367" y="4970721"/>
              <a:ext cx="101432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EADFAC0D-56B8-29F3-DE92-2E8DEC0A40EF}"/>
                </a:ext>
              </a:extLst>
            </p:cNvPr>
            <p:cNvSpPr/>
            <p:nvPr/>
          </p:nvSpPr>
          <p:spPr>
            <a:xfrm>
              <a:off x="8300320" y="4515824"/>
              <a:ext cx="941832" cy="9097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H2O</a:t>
              </a:r>
            </a:p>
          </p:txBody>
        </p: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E629791B-9AD2-7A37-4A2A-0AD64EB10BE7}"/>
                </a:ext>
              </a:extLst>
            </p:cNvPr>
            <p:cNvCxnSpPr>
              <a:cxnSpLocks/>
            </p:cNvCxnSpPr>
            <p:nvPr/>
          </p:nvCxnSpPr>
          <p:spPr>
            <a:xfrm>
              <a:off x="8770973" y="3861158"/>
              <a:ext cx="0" cy="660768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7B42645F-DF3C-247F-2DE7-F64E789B5558}"/>
                </a:ext>
              </a:extLst>
            </p:cNvPr>
            <p:cNvSpPr txBox="1"/>
            <p:nvPr/>
          </p:nvSpPr>
          <p:spPr>
            <a:xfrm>
              <a:off x="6442311" y="3369054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VENT</a:t>
              </a:r>
            </a:p>
          </p:txBody>
        </p: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CD408912-8FB5-BEA6-F9BC-BFBD08DCAB31}"/>
                </a:ext>
              </a:extLst>
            </p:cNvPr>
            <p:cNvCxnSpPr>
              <a:cxnSpLocks/>
            </p:cNvCxnSpPr>
            <p:nvPr/>
          </p:nvCxnSpPr>
          <p:spPr>
            <a:xfrm>
              <a:off x="8770973" y="612665"/>
              <a:ext cx="0" cy="2498019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ccia tridirezionale 43">
              <a:extLst>
                <a:ext uri="{FF2B5EF4-FFF2-40B4-BE49-F238E27FC236}">
                  <a16:creationId xmlns:a16="http://schemas.microsoft.com/office/drawing/2014/main" id="{93F4568F-7D35-BFC9-95FA-2DCFAF3EBCAB}"/>
                </a:ext>
              </a:extLst>
            </p:cNvPr>
            <p:cNvSpPr/>
            <p:nvPr/>
          </p:nvSpPr>
          <p:spPr>
            <a:xfrm rot="5400000">
              <a:off x="8481216" y="3074536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con angoli arrotondati 49">
              <a:extLst>
                <a:ext uri="{FF2B5EF4-FFF2-40B4-BE49-F238E27FC236}">
                  <a16:creationId xmlns:a16="http://schemas.microsoft.com/office/drawing/2014/main" id="{90E3D344-4CC8-8E72-C66A-A6B13A7431C1}"/>
                </a:ext>
              </a:extLst>
            </p:cNvPr>
            <p:cNvSpPr/>
            <p:nvPr/>
          </p:nvSpPr>
          <p:spPr>
            <a:xfrm>
              <a:off x="9776850" y="3264851"/>
              <a:ext cx="797249" cy="31802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Z5</a:t>
              </a: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9F8022BB-CA62-AB9D-6ED6-79A099574C65}"/>
                </a:ext>
              </a:extLst>
            </p:cNvPr>
            <p:cNvSpPr/>
            <p:nvPr/>
          </p:nvSpPr>
          <p:spPr>
            <a:xfrm>
              <a:off x="11007420" y="3196822"/>
              <a:ext cx="502920" cy="4646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sp>
          <p:nvSpPr>
            <p:cNvPr id="56" name="Freccia tridirezionale 55">
              <a:extLst>
                <a:ext uri="{FF2B5EF4-FFF2-40B4-BE49-F238E27FC236}">
                  <a16:creationId xmlns:a16="http://schemas.microsoft.com/office/drawing/2014/main" id="{8582A8A4-EC3C-A6F6-0406-AB7C2A88D7C5}"/>
                </a:ext>
              </a:extLst>
            </p:cNvPr>
            <p:cNvSpPr/>
            <p:nvPr/>
          </p:nvSpPr>
          <p:spPr>
            <a:xfrm rot="10800000">
              <a:off x="10803988" y="187000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49CAD70D-7C74-0312-6DB9-42DE9B4466E0}"/>
                </a:ext>
              </a:extLst>
            </p:cNvPr>
            <p:cNvSpPr txBox="1"/>
            <p:nvPr/>
          </p:nvSpPr>
          <p:spPr>
            <a:xfrm>
              <a:off x="9484912" y="1869662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PUMP</a:t>
              </a:r>
            </a:p>
          </p:txBody>
        </p:sp>
        <p:sp>
          <p:nvSpPr>
            <p:cNvPr id="65" name="Somma 64">
              <a:extLst>
                <a:ext uri="{FF2B5EF4-FFF2-40B4-BE49-F238E27FC236}">
                  <a16:creationId xmlns:a16="http://schemas.microsoft.com/office/drawing/2014/main" id="{A2DDB2F0-5B59-A9B7-B65F-9CEAFA86BB96}"/>
                </a:ext>
              </a:extLst>
            </p:cNvPr>
            <p:cNvSpPr/>
            <p:nvPr/>
          </p:nvSpPr>
          <p:spPr>
            <a:xfrm>
              <a:off x="1254062" y="2071148"/>
              <a:ext cx="336944" cy="369325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Somma 65">
              <a:extLst>
                <a:ext uri="{FF2B5EF4-FFF2-40B4-BE49-F238E27FC236}">
                  <a16:creationId xmlns:a16="http://schemas.microsoft.com/office/drawing/2014/main" id="{309757F2-430A-D9CE-3B92-18949BA1B64B}"/>
                </a:ext>
              </a:extLst>
            </p:cNvPr>
            <p:cNvSpPr/>
            <p:nvPr/>
          </p:nvSpPr>
          <p:spPr>
            <a:xfrm>
              <a:off x="1152591" y="4600777"/>
              <a:ext cx="336944" cy="369325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Somma 66">
              <a:extLst>
                <a:ext uri="{FF2B5EF4-FFF2-40B4-BE49-F238E27FC236}">
                  <a16:creationId xmlns:a16="http://schemas.microsoft.com/office/drawing/2014/main" id="{813AA4B8-2755-F5B2-83EA-953097B6E783}"/>
                </a:ext>
              </a:extLst>
            </p:cNvPr>
            <p:cNvSpPr/>
            <p:nvPr/>
          </p:nvSpPr>
          <p:spPr>
            <a:xfrm>
              <a:off x="11104312" y="2648736"/>
              <a:ext cx="336944" cy="369325"/>
            </a:xfrm>
            <a:prstGeom prst="flowChartSummingJunct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8" name="Stella a 8 punte 67">
              <a:extLst>
                <a:ext uri="{FF2B5EF4-FFF2-40B4-BE49-F238E27FC236}">
                  <a16:creationId xmlns:a16="http://schemas.microsoft.com/office/drawing/2014/main" id="{4CF3C565-1439-4522-8439-0D63E425C710}"/>
                </a:ext>
              </a:extLst>
            </p:cNvPr>
            <p:cNvSpPr/>
            <p:nvPr/>
          </p:nvSpPr>
          <p:spPr>
            <a:xfrm>
              <a:off x="2019723" y="2393693"/>
              <a:ext cx="1131488" cy="1000646"/>
            </a:xfrm>
            <a:prstGeom prst="star8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EDEF9BEC-A762-9116-D500-956FC7AB6557}"/>
                </a:ext>
              </a:extLst>
            </p:cNvPr>
            <p:cNvSpPr txBox="1"/>
            <p:nvPr/>
          </p:nvSpPr>
          <p:spPr>
            <a:xfrm>
              <a:off x="5577889" y="3835597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PIPE</a:t>
              </a:r>
            </a:p>
          </p:txBody>
        </p:sp>
      </p:grpSp>
      <p:sp>
        <p:nvSpPr>
          <p:cNvPr id="6" name="Somma 5">
            <a:extLst>
              <a:ext uri="{FF2B5EF4-FFF2-40B4-BE49-F238E27FC236}">
                <a16:creationId xmlns:a16="http://schemas.microsoft.com/office/drawing/2014/main" id="{265D093D-2538-F801-6A9B-F231BA24A6E8}"/>
              </a:ext>
            </a:extLst>
          </p:cNvPr>
          <p:cNvSpPr/>
          <p:nvPr/>
        </p:nvSpPr>
        <p:spPr>
          <a:xfrm>
            <a:off x="9356919" y="3213551"/>
            <a:ext cx="336944" cy="369325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omma 8">
            <a:extLst>
              <a:ext uri="{FF2B5EF4-FFF2-40B4-BE49-F238E27FC236}">
                <a16:creationId xmlns:a16="http://schemas.microsoft.com/office/drawing/2014/main" id="{D038C98F-B435-A4FC-CA56-018F43969B23}"/>
              </a:ext>
            </a:extLst>
          </p:cNvPr>
          <p:cNvSpPr/>
          <p:nvPr/>
        </p:nvSpPr>
        <p:spPr>
          <a:xfrm>
            <a:off x="10635516" y="3213551"/>
            <a:ext cx="336944" cy="369325"/>
          </a:xfrm>
          <a:prstGeom prst="flowChartSummingJuncti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BCCE073-1E7C-1EDD-4872-2A35208971DF}"/>
              </a:ext>
            </a:extLst>
          </p:cNvPr>
          <p:cNvGrpSpPr/>
          <p:nvPr/>
        </p:nvGrpSpPr>
        <p:grpSpPr>
          <a:xfrm rot="5400000">
            <a:off x="11228929" y="1168598"/>
            <a:ext cx="0" cy="925399"/>
            <a:chOff x="3602736" y="928048"/>
            <a:chExt cx="0" cy="925399"/>
          </a:xfrm>
        </p:grpSpPr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873B1968-0167-907A-8644-F4B495BE7829}"/>
                </a:ext>
              </a:extLst>
            </p:cNvPr>
            <p:cNvCxnSpPr/>
            <p:nvPr/>
          </p:nvCxnSpPr>
          <p:spPr>
            <a:xfrm>
              <a:off x="3602736" y="1398555"/>
              <a:ext cx="0" cy="454892"/>
            </a:xfrm>
            <a:prstGeom prst="straightConnector1">
              <a:avLst/>
            </a:prstGeom>
            <a:ln w="666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41ACC6EE-2717-293A-1EEA-26F8EED7A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736" y="928048"/>
              <a:ext cx="0" cy="465147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899A6D0-4ACE-BB65-76AC-6B70C2D7398B}"/>
              </a:ext>
            </a:extLst>
          </p:cNvPr>
          <p:cNvSpPr txBox="1"/>
          <p:nvPr/>
        </p:nvSpPr>
        <p:spPr>
          <a:xfrm>
            <a:off x="4025584" y="2193638"/>
            <a:ext cx="364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Regeneration</a:t>
            </a:r>
            <a:r>
              <a:rPr lang="it-IT" sz="2000" dirty="0"/>
              <a:t> </a:t>
            </a:r>
            <a:r>
              <a:rPr lang="it-IT" sz="2000" dirty="0" err="1"/>
              <a:t>scheme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8867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2B98D-83C1-EE81-CAA5-C14EA536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B661A27-B2B7-7434-7994-315181D8CFFB}"/>
              </a:ext>
            </a:extLst>
          </p:cNvPr>
          <p:cNvCxnSpPr>
            <a:cxnSpLocks/>
          </p:cNvCxnSpPr>
          <p:nvPr/>
        </p:nvCxnSpPr>
        <p:spPr>
          <a:xfrm flipH="1">
            <a:off x="11253560" y="2293864"/>
            <a:ext cx="13904" cy="570395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14528693-1FDD-9989-042E-F1077423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Setup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122B02-3697-7A5A-1A6C-A5F9CEF4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93414C3C-20F9-DB50-DEA6-284A55DECBB0}"/>
              </a:ext>
            </a:extLst>
          </p:cNvPr>
          <p:cNvCxnSpPr>
            <a:cxnSpLocks/>
          </p:cNvCxnSpPr>
          <p:nvPr/>
        </p:nvCxnSpPr>
        <p:spPr>
          <a:xfrm>
            <a:off x="3223191" y="636750"/>
            <a:ext cx="5547782" cy="0"/>
          </a:xfrm>
          <a:prstGeom prst="line">
            <a:avLst/>
          </a:prstGeom>
          <a:ln w="666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5CF75C47-1DB7-EDE2-9240-BEFF526A4DCC}"/>
              </a:ext>
            </a:extLst>
          </p:cNvPr>
          <p:cNvSpPr txBox="1"/>
          <p:nvPr/>
        </p:nvSpPr>
        <p:spPr>
          <a:xfrm>
            <a:off x="11082460" y="1861543"/>
            <a:ext cx="176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GC</a:t>
            </a:r>
          </a:p>
        </p:txBody>
      </p:sp>
      <p:grpSp>
        <p:nvGrpSpPr>
          <p:cNvPr id="70" name="Gruppo 69">
            <a:extLst>
              <a:ext uri="{FF2B5EF4-FFF2-40B4-BE49-F238E27FC236}">
                <a16:creationId xmlns:a16="http://schemas.microsoft.com/office/drawing/2014/main" id="{09BFBF6C-7828-6A5C-3600-B8CC17C8CC52}"/>
              </a:ext>
            </a:extLst>
          </p:cNvPr>
          <p:cNvGrpSpPr/>
          <p:nvPr/>
        </p:nvGrpSpPr>
        <p:grpSpPr>
          <a:xfrm>
            <a:off x="-232131" y="612665"/>
            <a:ext cx="11945903" cy="5851858"/>
            <a:chOff x="-232131" y="612665"/>
            <a:chExt cx="11945903" cy="5851858"/>
          </a:xfrm>
        </p:grpSpPr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C698420C-BAD6-8CC2-9AB7-E6405F31236C}"/>
                </a:ext>
              </a:extLst>
            </p:cNvPr>
            <p:cNvCxnSpPr>
              <a:cxnSpLocks/>
            </p:cNvCxnSpPr>
            <p:nvPr/>
          </p:nvCxnSpPr>
          <p:spPr>
            <a:xfrm>
              <a:off x="3214047" y="4175581"/>
              <a:ext cx="2142954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3294B615-89C5-3640-0075-AA95D4E00113}"/>
                </a:ext>
              </a:extLst>
            </p:cNvPr>
            <p:cNvCxnSpPr>
              <a:cxnSpLocks/>
              <a:stCxn id="67" idx="0"/>
            </p:cNvCxnSpPr>
            <p:nvPr/>
          </p:nvCxnSpPr>
          <p:spPr>
            <a:xfrm flipH="1">
              <a:off x="11258880" y="2648736"/>
              <a:ext cx="13904" cy="570395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B47E79C4-5314-13F9-392A-8611AF7A7C35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>
              <a:off x="9273931" y="3412359"/>
              <a:ext cx="1913949" cy="16641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9C635DE7-2955-A75E-C668-79F0F7B3E7FE}"/>
                </a:ext>
              </a:extLst>
            </p:cNvPr>
            <p:cNvCxnSpPr>
              <a:cxnSpLocks/>
            </p:cNvCxnSpPr>
            <p:nvPr/>
          </p:nvCxnSpPr>
          <p:spPr>
            <a:xfrm>
              <a:off x="5958114" y="4184725"/>
              <a:ext cx="101432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magine 4" descr="Immagine che contiene Bottiglia di vetro, bevanda, bottiglia&#10;&#10;Descrizione generata automaticamente">
              <a:extLst>
                <a:ext uri="{FF2B5EF4-FFF2-40B4-BE49-F238E27FC236}">
                  <a16:creationId xmlns:a16="http://schemas.microsoft.com/office/drawing/2014/main" id="{9C686F50-2592-70F1-0162-8A80D5AD3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0" t="9869" r="42954" b="10485"/>
            <a:stretch/>
          </p:blipFill>
          <p:spPr>
            <a:xfrm>
              <a:off x="171484" y="1196519"/>
              <a:ext cx="959747" cy="2022612"/>
            </a:xfrm>
            <a:prstGeom prst="rect">
              <a:avLst/>
            </a:prstGeom>
          </p:spPr>
        </p:pic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ECA8BCB3-60CA-0FB1-18E2-C330CC76DA44}"/>
                </a:ext>
              </a:extLst>
            </p:cNvPr>
            <p:cNvGrpSpPr/>
            <p:nvPr/>
          </p:nvGrpSpPr>
          <p:grpSpPr>
            <a:xfrm>
              <a:off x="-232130" y="3862283"/>
              <a:ext cx="1766976" cy="2602240"/>
              <a:chOff x="79492" y="3606429"/>
              <a:chExt cx="1766976" cy="2602240"/>
            </a:xfrm>
          </p:grpSpPr>
          <p:pic>
            <p:nvPicPr>
              <p:cNvPr id="7" name="Immagine 6" descr="Immagine che contiene bottiglia, rosso&#10;&#10;Descrizione generata automaticamente">
                <a:extLst>
                  <a:ext uri="{FF2B5EF4-FFF2-40B4-BE49-F238E27FC236}">
                    <a16:creationId xmlns:a16="http://schemas.microsoft.com/office/drawing/2014/main" id="{DD22E674-A609-C372-1C9F-A2145B6DA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71" t="10001" r="44158" b="11779"/>
              <a:stretch/>
            </p:blipFill>
            <p:spPr>
              <a:xfrm>
                <a:off x="548115" y="3606429"/>
                <a:ext cx="829730" cy="1959088"/>
              </a:xfrm>
              <a:prstGeom prst="rect">
                <a:avLst/>
              </a:prstGeom>
            </p:spPr>
          </p:pic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1D4DBBA-A709-AD6C-BD34-A0E81A942CB9}"/>
                  </a:ext>
                </a:extLst>
              </p:cNvPr>
              <p:cNvSpPr txBox="1"/>
              <p:nvPr/>
            </p:nvSpPr>
            <p:spPr>
              <a:xfrm>
                <a:off x="79492" y="5562338"/>
                <a:ext cx="1766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/>
                  <a:t>CH4 </a:t>
                </a:r>
              </a:p>
              <a:p>
                <a:pPr algn="ctr"/>
                <a:r>
                  <a:rPr lang="it-IT" b="1" dirty="0"/>
                  <a:t>4500 ppm</a:t>
                </a:r>
              </a:p>
            </p:txBody>
          </p:sp>
        </p:grp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513BF872-C634-8E97-A972-B99FAF6D1138}"/>
                </a:ext>
              </a:extLst>
            </p:cNvPr>
            <p:cNvCxnSpPr>
              <a:cxnSpLocks/>
            </p:cNvCxnSpPr>
            <p:nvPr/>
          </p:nvCxnSpPr>
          <p:spPr>
            <a:xfrm>
              <a:off x="771322" y="4068902"/>
              <a:ext cx="1203056" cy="1572768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9DF9AFF-9DE8-B324-C7D1-BD1464AC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7042" t="12366" r="45263" b="30667"/>
            <a:stretch/>
          </p:blipFill>
          <p:spPr>
            <a:xfrm flipH="1">
              <a:off x="1892740" y="1196519"/>
              <a:ext cx="496962" cy="1920215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45F3EDE-AC1E-B202-73D1-DC8C64B1C474}"/>
                </a:ext>
              </a:extLst>
            </p:cNvPr>
            <p:cNvSpPr txBox="1"/>
            <p:nvPr/>
          </p:nvSpPr>
          <p:spPr>
            <a:xfrm>
              <a:off x="-232131" y="2134947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AIR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3B6F0C0C-1934-1324-A48A-5B6D9FE4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43442" t="12401" r="31679" b="18892"/>
            <a:stretch/>
          </p:blipFill>
          <p:spPr>
            <a:xfrm flipH="1">
              <a:off x="1892740" y="3897977"/>
              <a:ext cx="496961" cy="1920215"/>
            </a:xfrm>
            <a:prstGeom prst="rect">
              <a:avLst/>
            </a:prstGeom>
          </p:spPr>
        </p:pic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BACB6040-7372-4B08-BB06-BC028C9322A5}"/>
                </a:ext>
              </a:extLst>
            </p:cNvPr>
            <p:cNvCxnSpPr>
              <a:cxnSpLocks/>
            </p:cNvCxnSpPr>
            <p:nvPr/>
          </p:nvCxnSpPr>
          <p:spPr>
            <a:xfrm>
              <a:off x="737380" y="1404651"/>
              <a:ext cx="1203056" cy="1572768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9FD24ACF-4F5B-6130-4B05-23B358E69A01}"/>
                </a:ext>
              </a:extLst>
            </p:cNvPr>
            <p:cNvCxnSpPr>
              <a:cxnSpLocks/>
            </p:cNvCxnSpPr>
            <p:nvPr/>
          </p:nvCxnSpPr>
          <p:spPr>
            <a:xfrm>
              <a:off x="2386515" y="4175582"/>
              <a:ext cx="836676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C6A12955-9FEB-1133-B061-68FFAB6DBD12}"/>
                </a:ext>
              </a:extLst>
            </p:cNvPr>
            <p:cNvSpPr/>
            <p:nvPr/>
          </p:nvSpPr>
          <p:spPr>
            <a:xfrm>
              <a:off x="3400842" y="3720685"/>
              <a:ext cx="941832" cy="9097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H2O</a:t>
              </a:r>
            </a:p>
          </p:txBody>
        </p:sp>
        <p:sp>
          <p:nvSpPr>
            <p:cNvPr id="23" name="Triangolo isoscele 22">
              <a:extLst>
                <a:ext uri="{FF2B5EF4-FFF2-40B4-BE49-F238E27FC236}">
                  <a16:creationId xmlns:a16="http://schemas.microsoft.com/office/drawing/2014/main" id="{FBF2F49D-3685-FED1-ED10-5C27D484769B}"/>
                </a:ext>
              </a:extLst>
            </p:cNvPr>
            <p:cNvSpPr/>
            <p:nvPr/>
          </p:nvSpPr>
          <p:spPr>
            <a:xfrm rot="5400000">
              <a:off x="5220498" y="3729833"/>
              <a:ext cx="832104" cy="90978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223C8B96-95CE-16E5-1294-0660FA5F6210}"/>
                </a:ext>
              </a:extLst>
            </p:cNvPr>
            <p:cNvSpPr txBox="1"/>
            <p:nvPr/>
          </p:nvSpPr>
          <p:spPr>
            <a:xfrm>
              <a:off x="5181658" y="3990915"/>
              <a:ext cx="941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FLUX</a:t>
              </a:r>
            </a:p>
          </p:txBody>
        </p: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E5BE4E8A-6568-E7B3-BD0F-4CAA4C07CF27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398555"/>
              <a:ext cx="1014327" cy="0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183A1C26-06F0-9200-2BBA-5C2A6A8842C2}"/>
                </a:ext>
              </a:extLst>
            </p:cNvPr>
            <p:cNvCxnSpPr>
              <a:cxnSpLocks/>
            </p:cNvCxnSpPr>
            <p:nvPr/>
          </p:nvCxnSpPr>
          <p:spPr>
            <a:xfrm>
              <a:off x="3223191" y="1766627"/>
              <a:ext cx="0" cy="2381679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D0D61220-AE9D-C516-A295-A38ADCC829B6}"/>
                </a:ext>
              </a:extLst>
            </p:cNvPr>
            <p:cNvCxnSpPr>
              <a:cxnSpLocks/>
            </p:cNvCxnSpPr>
            <p:nvPr/>
          </p:nvCxnSpPr>
          <p:spPr>
            <a:xfrm>
              <a:off x="3214047" y="612665"/>
              <a:ext cx="0" cy="571237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ccia tridirezionale 26">
              <a:extLst>
                <a:ext uri="{FF2B5EF4-FFF2-40B4-BE49-F238E27FC236}">
                  <a16:creationId xmlns:a16="http://schemas.microsoft.com/office/drawing/2014/main" id="{8AC236E9-0DA3-4B78-D9FC-892DF74CF083}"/>
                </a:ext>
              </a:extLst>
            </p:cNvPr>
            <p:cNvSpPr/>
            <p:nvPr/>
          </p:nvSpPr>
          <p:spPr>
            <a:xfrm rot="16200000">
              <a:off x="2598478" y="106073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A74C352F-3D8E-07EA-EA07-DE2B7794899B}"/>
                </a:ext>
              </a:extLst>
            </p:cNvPr>
            <p:cNvCxnSpPr>
              <a:cxnSpLocks/>
            </p:cNvCxnSpPr>
            <p:nvPr/>
          </p:nvCxnSpPr>
          <p:spPr>
            <a:xfrm>
              <a:off x="7327980" y="4316050"/>
              <a:ext cx="0" cy="660768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ccia tridirezionale 33">
              <a:extLst>
                <a:ext uri="{FF2B5EF4-FFF2-40B4-BE49-F238E27FC236}">
                  <a16:creationId xmlns:a16="http://schemas.microsoft.com/office/drawing/2014/main" id="{736149C6-A3AA-2851-86E6-E3F044A8F825}"/>
                </a:ext>
              </a:extLst>
            </p:cNvPr>
            <p:cNvSpPr/>
            <p:nvPr/>
          </p:nvSpPr>
          <p:spPr>
            <a:xfrm rot="16200000">
              <a:off x="6701194" y="384690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F9A9245D-C98F-CB05-7B80-56B57A12BBF8}"/>
                </a:ext>
              </a:extLst>
            </p:cNvPr>
            <p:cNvCxnSpPr>
              <a:cxnSpLocks/>
            </p:cNvCxnSpPr>
            <p:nvPr/>
          </p:nvCxnSpPr>
          <p:spPr>
            <a:xfrm>
              <a:off x="7298367" y="4970721"/>
              <a:ext cx="1014327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e 41">
              <a:extLst>
                <a:ext uri="{FF2B5EF4-FFF2-40B4-BE49-F238E27FC236}">
                  <a16:creationId xmlns:a16="http://schemas.microsoft.com/office/drawing/2014/main" id="{B587857C-A118-7D17-8002-E66D4BBB4672}"/>
                </a:ext>
              </a:extLst>
            </p:cNvPr>
            <p:cNvSpPr/>
            <p:nvPr/>
          </p:nvSpPr>
          <p:spPr>
            <a:xfrm>
              <a:off x="8300320" y="4515824"/>
              <a:ext cx="941832" cy="9097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H2O</a:t>
              </a:r>
            </a:p>
          </p:txBody>
        </p: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9DE43741-7291-8A6D-00EF-C66B4AE663BF}"/>
                </a:ext>
              </a:extLst>
            </p:cNvPr>
            <p:cNvCxnSpPr>
              <a:cxnSpLocks/>
            </p:cNvCxnSpPr>
            <p:nvPr/>
          </p:nvCxnSpPr>
          <p:spPr>
            <a:xfrm>
              <a:off x="8770973" y="3861158"/>
              <a:ext cx="0" cy="660768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284E49CC-8F67-C633-1770-47A2D31EA1A6}"/>
                </a:ext>
              </a:extLst>
            </p:cNvPr>
            <p:cNvSpPr txBox="1"/>
            <p:nvPr/>
          </p:nvSpPr>
          <p:spPr>
            <a:xfrm>
              <a:off x="6442311" y="3369054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VENT</a:t>
              </a:r>
            </a:p>
          </p:txBody>
        </p: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5FA6BE9E-4DC2-F74A-0322-021FDEBD354A}"/>
                </a:ext>
              </a:extLst>
            </p:cNvPr>
            <p:cNvCxnSpPr>
              <a:cxnSpLocks/>
            </p:cNvCxnSpPr>
            <p:nvPr/>
          </p:nvCxnSpPr>
          <p:spPr>
            <a:xfrm>
              <a:off x="8770973" y="612665"/>
              <a:ext cx="0" cy="2498019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ccia tridirezionale 43">
              <a:extLst>
                <a:ext uri="{FF2B5EF4-FFF2-40B4-BE49-F238E27FC236}">
                  <a16:creationId xmlns:a16="http://schemas.microsoft.com/office/drawing/2014/main" id="{BAE20AD3-A4E6-834C-0110-502BF36E4B06}"/>
                </a:ext>
              </a:extLst>
            </p:cNvPr>
            <p:cNvSpPr/>
            <p:nvPr/>
          </p:nvSpPr>
          <p:spPr>
            <a:xfrm rot="5400000">
              <a:off x="8481216" y="3074536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con angoli arrotondati 49">
              <a:extLst>
                <a:ext uri="{FF2B5EF4-FFF2-40B4-BE49-F238E27FC236}">
                  <a16:creationId xmlns:a16="http://schemas.microsoft.com/office/drawing/2014/main" id="{09B743FB-CD5C-CCF1-C1CA-6AF8BF2137A1}"/>
                </a:ext>
              </a:extLst>
            </p:cNvPr>
            <p:cNvSpPr/>
            <p:nvPr/>
          </p:nvSpPr>
          <p:spPr>
            <a:xfrm>
              <a:off x="9776850" y="3264851"/>
              <a:ext cx="797249" cy="31802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Z5</a:t>
              </a: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644DD3C9-AAF6-82F7-AF3A-B72F89ADAB31}"/>
                </a:ext>
              </a:extLst>
            </p:cNvPr>
            <p:cNvSpPr/>
            <p:nvPr/>
          </p:nvSpPr>
          <p:spPr>
            <a:xfrm>
              <a:off x="11007420" y="3196822"/>
              <a:ext cx="502920" cy="4646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sp>
          <p:nvSpPr>
            <p:cNvPr id="56" name="Freccia tridirezionale 55">
              <a:extLst>
                <a:ext uri="{FF2B5EF4-FFF2-40B4-BE49-F238E27FC236}">
                  <a16:creationId xmlns:a16="http://schemas.microsoft.com/office/drawing/2014/main" id="{921D066D-6200-DAEC-739D-C47712AC8BFC}"/>
                </a:ext>
              </a:extLst>
            </p:cNvPr>
            <p:cNvSpPr/>
            <p:nvPr/>
          </p:nvSpPr>
          <p:spPr>
            <a:xfrm rot="10800000">
              <a:off x="10803988" y="1870002"/>
              <a:ext cx="909784" cy="675646"/>
            </a:xfrm>
            <a:prstGeom prst="leftRigh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D3F07255-F4B4-437E-1ABE-1328FAB494A4}"/>
                </a:ext>
              </a:extLst>
            </p:cNvPr>
            <p:cNvSpPr txBox="1"/>
            <p:nvPr/>
          </p:nvSpPr>
          <p:spPr>
            <a:xfrm>
              <a:off x="9484912" y="1869662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PUMP</a:t>
              </a:r>
            </a:p>
          </p:txBody>
        </p:sp>
        <p:sp>
          <p:nvSpPr>
            <p:cNvPr id="65" name="Somma 64">
              <a:extLst>
                <a:ext uri="{FF2B5EF4-FFF2-40B4-BE49-F238E27FC236}">
                  <a16:creationId xmlns:a16="http://schemas.microsoft.com/office/drawing/2014/main" id="{1876629A-6CFC-2F97-3495-52A764D6187A}"/>
                </a:ext>
              </a:extLst>
            </p:cNvPr>
            <p:cNvSpPr/>
            <p:nvPr/>
          </p:nvSpPr>
          <p:spPr>
            <a:xfrm>
              <a:off x="1254062" y="2071148"/>
              <a:ext cx="336944" cy="369325"/>
            </a:xfrm>
            <a:prstGeom prst="flowChartSummingJunct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Somma 65">
              <a:extLst>
                <a:ext uri="{FF2B5EF4-FFF2-40B4-BE49-F238E27FC236}">
                  <a16:creationId xmlns:a16="http://schemas.microsoft.com/office/drawing/2014/main" id="{8C888A08-500D-A242-3CD5-17B32F9F6660}"/>
                </a:ext>
              </a:extLst>
            </p:cNvPr>
            <p:cNvSpPr/>
            <p:nvPr/>
          </p:nvSpPr>
          <p:spPr>
            <a:xfrm>
              <a:off x="1152591" y="4600777"/>
              <a:ext cx="336944" cy="369325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7" name="Somma 66">
              <a:extLst>
                <a:ext uri="{FF2B5EF4-FFF2-40B4-BE49-F238E27FC236}">
                  <a16:creationId xmlns:a16="http://schemas.microsoft.com/office/drawing/2014/main" id="{5F8FE7F9-DACE-C50D-93EC-80AA0048D876}"/>
                </a:ext>
              </a:extLst>
            </p:cNvPr>
            <p:cNvSpPr/>
            <p:nvPr/>
          </p:nvSpPr>
          <p:spPr>
            <a:xfrm>
              <a:off x="11104312" y="2648736"/>
              <a:ext cx="336944" cy="369325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8" name="Stella a 8 punte 67">
              <a:extLst>
                <a:ext uri="{FF2B5EF4-FFF2-40B4-BE49-F238E27FC236}">
                  <a16:creationId xmlns:a16="http://schemas.microsoft.com/office/drawing/2014/main" id="{3E2C2302-79A2-2C9B-FF02-F6908C98B420}"/>
                </a:ext>
              </a:extLst>
            </p:cNvPr>
            <p:cNvSpPr/>
            <p:nvPr/>
          </p:nvSpPr>
          <p:spPr>
            <a:xfrm>
              <a:off x="2019723" y="2393693"/>
              <a:ext cx="1131488" cy="1000646"/>
            </a:xfrm>
            <a:prstGeom prst="star8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NEW</a:t>
              </a:r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F581A041-37F5-B0D8-EEE4-FF89DEFB7959}"/>
                </a:ext>
              </a:extLst>
            </p:cNvPr>
            <p:cNvSpPr txBox="1"/>
            <p:nvPr/>
          </p:nvSpPr>
          <p:spPr>
            <a:xfrm>
              <a:off x="5577889" y="3835597"/>
              <a:ext cx="1766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PIPE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CD7B082-6681-5830-F3F1-959BB0CA0030}"/>
              </a:ext>
            </a:extLst>
          </p:cNvPr>
          <p:cNvSpPr txBox="1"/>
          <p:nvPr/>
        </p:nvSpPr>
        <p:spPr>
          <a:xfrm>
            <a:off x="4176506" y="2254461"/>
            <a:ext cx="3641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Put some pressure in the </a:t>
            </a:r>
            <a:r>
              <a:rPr lang="it-IT" sz="2000" dirty="0" err="1"/>
              <a:t>cartridge</a:t>
            </a:r>
            <a:r>
              <a:rPr lang="it-IT" sz="2000" dirty="0"/>
              <a:t> with </a:t>
            </a:r>
            <a:r>
              <a:rPr lang="it-IT" sz="2000" dirty="0" err="1"/>
              <a:t>only</a:t>
            </a:r>
            <a:r>
              <a:rPr lang="it-IT" sz="2000" dirty="0"/>
              <a:t> air</a:t>
            </a:r>
          </a:p>
        </p:txBody>
      </p:sp>
      <p:sp>
        <p:nvSpPr>
          <p:cNvPr id="6" name="Somma 5">
            <a:extLst>
              <a:ext uri="{FF2B5EF4-FFF2-40B4-BE49-F238E27FC236}">
                <a16:creationId xmlns:a16="http://schemas.microsoft.com/office/drawing/2014/main" id="{BC369487-C5EB-FBFA-0DC3-6504478B56DB}"/>
              </a:ext>
            </a:extLst>
          </p:cNvPr>
          <p:cNvSpPr/>
          <p:nvPr/>
        </p:nvSpPr>
        <p:spPr>
          <a:xfrm>
            <a:off x="9356919" y="3213551"/>
            <a:ext cx="336944" cy="369325"/>
          </a:xfrm>
          <a:prstGeom prst="flowChartSummingJuncti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Somma 8">
            <a:extLst>
              <a:ext uri="{FF2B5EF4-FFF2-40B4-BE49-F238E27FC236}">
                <a16:creationId xmlns:a16="http://schemas.microsoft.com/office/drawing/2014/main" id="{6E2D7590-5A4A-5CD5-1585-28F57476B07A}"/>
              </a:ext>
            </a:extLst>
          </p:cNvPr>
          <p:cNvSpPr/>
          <p:nvPr/>
        </p:nvSpPr>
        <p:spPr>
          <a:xfrm>
            <a:off x="10635516" y="3213551"/>
            <a:ext cx="336944" cy="369325"/>
          </a:xfrm>
          <a:prstGeom prst="flowChartSummingJuncti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3A1DE86D-7185-8560-AB25-6E29C3C96999}"/>
              </a:ext>
            </a:extLst>
          </p:cNvPr>
          <p:cNvGrpSpPr/>
          <p:nvPr/>
        </p:nvGrpSpPr>
        <p:grpSpPr>
          <a:xfrm rot="10800000">
            <a:off x="3602736" y="928048"/>
            <a:ext cx="0" cy="925399"/>
            <a:chOff x="3602736" y="928048"/>
            <a:chExt cx="0" cy="925399"/>
          </a:xfrm>
        </p:grpSpPr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558F826-7E00-34F5-3216-43DD9F3B97BC}"/>
                </a:ext>
              </a:extLst>
            </p:cNvPr>
            <p:cNvCxnSpPr/>
            <p:nvPr/>
          </p:nvCxnSpPr>
          <p:spPr>
            <a:xfrm>
              <a:off x="3602736" y="1398555"/>
              <a:ext cx="0" cy="454892"/>
            </a:xfrm>
            <a:prstGeom prst="straightConnector1">
              <a:avLst/>
            </a:prstGeom>
            <a:ln w="666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05430515-B22E-F314-C916-7F519FE62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736" y="928048"/>
              <a:ext cx="0" cy="465147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34AC8F49-3451-DE83-9798-2DD9685D1E5B}"/>
              </a:ext>
            </a:extLst>
          </p:cNvPr>
          <p:cNvCxnSpPr/>
          <p:nvPr/>
        </p:nvCxnSpPr>
        <p:spPr>
          <a:xfrm>
            <a:off x="7666736" y="4210289"/>
            <a:ext cx="0" cy="454892"/>
          </a:xfrm>
          <a:prstGeom prst="straightConnector1">
            <a:avLst/>
          </a:prstGeom>
          <a:ln w="666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6B4CE474-DFE5-DFEC-16AD-60B9FED41131}"/>
              </a:ext>
            </a:extLst>
          </p:cNvPr>
          <p:cNvCxnSpPr>
            <a:cxnSpLocks/>
          </p:cNvCxnSpPr>
          <p:nvPr/>
        </p:nvCxnSpPr>
        <p:spPr>
          <a:xfrm flipV="1">
            <a:off x="7666736" y="3739782"/>
            <a:ext cx="0" cy="465147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B7193A40-2F1A-D9B0-A98C-9296110B040E}"/>
              </a:ext>
            </a:extLst>
          </p:cNvPr>
          <p:cNvGrpSpPr/>
          <p:nvPr/>
        </p:nvGrpSpPr>
        <p:grpSpPr>
          <a:xfrm rot="10800000">
            <a:off x="8388096" y="2964248"/>
            <a:ext cx="0" cy="925399"/>
            <a:chOff x="8388096" y="2964248"/>
            <a:chExt cx="0" cy="925399"/>
          </a:xfrm>
        </p:grpSpPr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C7DB00F5-8E4B-0765-2C66-81FC5DBBA673}"/>
                </a:ext>
              </a:extLst>
            </p:cNvPr>
            <p:cNvCxnSpPr/>
            <p:nvPr/>
          </p:nvCxnSpPr>
          <p:spPr>
            <a:xfrm>
              <a:off x="8388096" y="3434755"/>
              <a:ext cx="0" cy="454892"/>
            </a:xfrm>
            <a:prstGeom prst="straightConnector1">
              <a:avLst/>
            </a:prstGeom>
            <a:ln w="666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73BF3993-7E12-E0FC-A36D-BB37260AC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8096" y="2964248"/>
              <a:ext cx="0" cy="465147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9AE09100-E168-6074-56D8-EC9AEAD66B79}"/>
              </a:ext>
            </a:extLst>
          </p:cNvPr>
          <p:cNvGrpSpPr/>
          <p:nvPr/>
        </p:nvGrpSpPr>
        <p:grpSpPr>
          <a:xfrm rot="16200000">
            <a:off x="11219785" y="1168598"/>
            <a:ext cx="0" cy="925399"/>
            <a:chOff x="3602736" y="928048"/>
            <a:chExt cx="0" cy="925399"/>
          </a:xfrm>
        </p:grpSpPr>
        <p:cxnSp>
          <p:nvCxnSpPr>
            <p:cNvPr id="47" name="Connettore 2 46">
              <a:extLst>
                <a:ext uri="{FF2B5EF4-FFF2-40B4-BE49-F238E27FC236}">
                  <a16:creationId xmlns:a16="http://schemas.microsoft.com/office/drawing/2014/main" id="{C5ED8C39-1ED1-EC21-913B-7FE62DF31F9D}"/>
                </a:ext>
              </a:extLst>
            </p:cNvPr>
            <p:cNvCxnSpPr/>
            <p:nvPr/>
          </p:nvCxnSpPr>
          <p:spPr>
            <a:xfrm>
              <a:off x="3602736" y="1398555"/>
              <a:ext cx="0" cy="454892"/>
            </a:xfrm>
            <a:prstGeom prst="straightConnector1">
              <a:avLst/>
            </a:prstGeom>
            <a:ln w="666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>
              <a:extLst>
                <a:ext uri="{FF2B5EF4-FFF2-40B4-BE49-F238E27FC236}">
                  <a16:creationId xmlns:a16="http://schemas.microsoft.com/office/drawing/2014/main" id="{98DD03F1-C3B9-79A2-3F47-A6E7D38EE9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2736" y="928048"/>
              <a:ext cx="0" cy="465147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074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FAF682-CF0C-E127-6535-12E3DB39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Compatibility with </a:t>
            </a:r>
            <a:r>
              <a:rPr lang="it-IT" dirty="0" err="1"/>
              <a:t>previous</a:t>
            </a:r>
            <a:r>
              <a:rPr lang="it-IT" dirty="0"/>
              <a:t> </a:t>
            </a:r>
            <a:r>
              <a:rPr lang="it-IT" dirty="0" err="1"/>
              <a:t>tests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6423DE-576D-B918-6BAB-CBBAB422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95A443-CD63-0FB4-2010-BB9BC3166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8" y="841343"/>
            <a:ext cx="5687219" cy="409632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5ACDB91-C138-E1C8-867F-2D13691BD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8" y="4910371"/>
            <a:ext cx="8192643" cy="1609950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6EF2583-5495-C508-2B0C-EBD00442C716}"/>
              </a:ext>
            </a:extLst>
          </p:cNvPr>
          <p:cNvSpPr/>
          <p:nvPr/>
        </p:nvSpPr>
        <p:spPr>
          <a:xfrm>
            <a:off x="6784848" y="1142653"/>
            <a:ext cx="5112512" cy="3672000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mile 10">
            <a:extLst>
              <a:ext uri="{FF2B5EF4-FFF2-40B4-BE49-F238E27FC236}">
                <a16:creationId xmlns:a16="http://schemas.microsoft.com/office/drawing/2014/main" id="{F24072D8-A54D-BD55-129B-A511F6BA2A89}"/>
              </a:ext>
            </a:extLst>
          </p:cNvPr>
          <p:cNvSpPr/>
          <p:nvPr/>
        </p:nvSpPr>
        <p:spPr>
          <a:xfrm>
            <a:off x="9906000" y="5376672"/>
            <a:ext cx="841248" cy="80467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059585B-443C-DEE2-0A3C-9BF03A7D4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09678"/>
              </p:ext>
            </p:extLst>
          </p:nvPr>
        </p:nvGraphicFramePr>
        <p:xfrm>
          <a:off x="6892286" y="1864756"/>
          <a:ext cx="4897636" cy="1627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409">
                  <a:extLst>
                    <a:ext uri="{9D8B030D-6E8A-4147-A177-3AD203B41FA5}">
                      <a16:colId xmlns:a16="http://schemas.microsoft.com/office/drawing/2014/main" val="2532939298"/>
                    </a:ext>
                  </a:extLst>
                </a:gridCol>
                <a:gridCol w="1466217">
                  <a:extLst>
                    <a:ext uri="{9D8B030D-6E8A-4147-A177-3AD203B41FA5}">
                      <a16:colId xmlns:a16="http://schemas.microsoft.com/office/drawing/2014/main" val="36130624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7879756"/>
                    </a:ext>
                  </a:extLst>
                </a:gridCol>
                <a:gridCol w="615954">
                  <a:extLst>
                    <a:ext uri="{9D8B030D-6E8A-4147-A177-3AD203B41FA5}">
                      <a16:colId xmlns:a16="http://schemas.microsoft.com/office/drawing/2014/main" val="2109034429"/>
                    </a:ext>
                  </a:extLst>
                </a:gridCol>
              </a:tblGrid>
              <a:tr h="84640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media BT B [ml]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media SAT B [ml]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err="1">
                          <a:effectLst/>
                        </a:rPr>
                        <a:t>concentration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# test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1597553"/>
                  </a:ext>
                </a:extLst>
              </a:tr>
              <a:tr h="390613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16.25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24.20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4509.0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9536435"/>
                  </a:ext>
                </a:extLst>
              </a:tr>
              <a:tr h="390613"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9.74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11.52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2254.5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2242904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CE5E65-9591-624C-DB2D-69392A922257}"/>
              </a:ext>
            </a:extLst>
          </p:cNvPr>
          <p:cNvSpPr txBox="1"/>
          <p:nvPr/>
        </p:nvSpPr>
        <p:spPr>
          <a:xfrm>
            <a:off x="6784848" y="3752199"/>
            <a:ext cx="511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gradFill flip="none" rotWithShape="1">
                  <a:gsLst>
                    <a:gs pos="0">
                      <a:srgbClr val="002060"/>
                    </a:gs>
                    <a:gs pos="31000">
                      <a:srgbClr val="0070C0"/>
                    </a:gs>
                    <a:gs pos="68000">
                      <a:srgbClr val="7030A0"/>
                    </a:gs>
                    <a:gs pos="100000">
                      <a:srgbClr val="660066"/>
                    </a:gs>
                  </a:gsLst>
                  <a:lin ang="0" scaled="1"/>
                  <a:tileRect/>
                </a:gradFill>
                <a:latin typeface="Garamond" panose="02020404030301010803" pitchFamily="18" charset="0"/>
                <a:ea typeface="+mj-ea"/>
                <a:cs typeface="+mj-cs"/>
              </a:rPr>
              <a:t>It</a:t>
            </a:r>
            <a:r>
              <a:rPr lang="it-IT" sz="3600" b="1" dirty="0">
                <a:gradFill flip="none" rotWithShape="1">
                  <a:gsLst>
                    <a:gs pos="0">
                      <a:srgbClr val="002060"/>
                    </a:gs>
                    <a:gs pos="31000">
                      <a:srgbClr val="0070C0"/>
                    </a:gs>
                    <a:gs pos="68000">
                      <a:srgbClr val="7030A0"/>
                    </a:gs>
                    <a:gs pos="100000">
                      <a:srgbClr val="660066"/>
                    </a:gs>
                  </a:gsLst>
                  <a:lin ang="0" scaled="1"/>
                  <a:tileRect/>
                </a:gra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it-IT" sz="3600" b="1" dirty="0" err="1">
                <a:gradFill flip="none" rotWithShape="1">
                  <a:gsLst>
                    <a:gs pos="0">
                      <a:srgbClr val="002060"/>
                    </a:gs>
                    <a:gs pos="31000">
                      <a:srgbClr val="0070C0"/>
                    </a:gs>
                    <a:gs pos="68000">
                      <a:srgbClr val="7030A0"/>
                    </a:gs>
                    <a:gs pos="100000">
                      <a:srgbClr val="660066"/>
                    </a:gs>
                  </a:gsLst>
                  <a:lin ang="0" scaled="1"/>
                  <a:tileRect/>
                </a:gradFill>
                <a:latin typeface="Garamond" panose="02020404030301010803" pitchFamily="18" charset="0"/>
                <a:ea typeface="+mj-ea"/>
                <a:cs typeface="+mj-cs"/>
              </a:rPr>
              <a:t>seems</a:t>
            </a:r>
            <a:r>
              <a:rPr lang="it-IT" sz="3600" b="1" dirty="0">
                <a:gradFill flip="none" rotWithShape="1">
                  <a:gsLst>
                    <a:gs pos="0">
                      <a:srgbClr val="002060"/>
                    </a:gs>
                    <a:gs pos="31000">
                      <a:srgbClr val="0070C0"/>
                    </a:gs>
                    <a:gs pos="68000">
                      <a:srgbClr val="7030A0"/>
                    </a:gs>
                    <a:gs pos="100000">
                      <a:srgbClr val="660066"/>
                    </a:gs>
                  </a:gsLst>
                  <a:lin ang="0" scaled="1"/>
                  <a:tileRect/>
                </a:gradFill>
                <a:latin typeface="Garamond" panose="02020404030301010803" pitchFamily="18" charset="0"/>
                <a:ea typeface="+mj-ea"/>
                <a:cs typeface="+mj-cs"/>
              </a:rPr>
              <a:t> ok</a:t>
            </a:r>
          </a:p>
        </p:txBody>
      </p:sp>
    </p:spTree>
    <p:extLst>
      <p:ext uri="{BB962C8B-B14F-4D97-AF65-F5344CB8AC3E}">
        <p14:creationId xmlns:p14="http://schemas.microsoft.com/office/powerpoint/2010/main" val="46265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C0742-25FA-C1DE-A642-99EDA0A0919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1D4129-5516-59A5-C11A-109DDCB0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D823F-3549-4A1C-A68B-743043B2ECA3}" type="slidenum"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959D0DE6-B4EC-4404-EF7F-28B2A9A3E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398777"/>
              </p:ext>
            </p:extLst>
          </p:nvPr>
        </p:nvGraphicFramePr>
        <p:xfrm>
          <a:off x="436728" y="1046479"/>
          <a:ext cx="6858152" cy="546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9BFB661-CB22-6A30-440B-8E1E6C30DC0E}"/>
              </a:ext>
            </a:extLst>
          </p:cNvPr>
          <p:cNvSpPr txBox="1"/>
          <p:nvPr/>
        </p:nvSpPr>
        <p:spPr>
          <a:xfrm>
            <a:off x="7808976" y="1884470"/>
            <a:ext cx="37454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Correlation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CH4 </a:t>
            </a:r>
            <a:r>
              <a:rPr lang="it-IT" sz="2400" dirty="0" err="1"/>
              <a:t>concentration</a:t>
            </a:r>
            <a:r>
              <a:rPr lang="it-IT" sz="2400" dirty="0"/>
              <a:t> and </a:t>
            </a:r>
            <a:r>
              <a:rPr lang="it-IT" sz="2400" dirty="0" err="1"/>
              <a:t>total</a:t>
            </a:r>
            <a:r>
              <a:rPr lang="it-IT" sz="2400" dirty="0"/>
              <a:t> </a:t>
            </a:r>
            <a:r>
              <a:rPr lang="it-IT" sz="2400" dirty="0" err="1"/>
              <a:t>adsorbtion</a:t>
            </a:r>
            <a:r>
              <a:rPr lang="it-IT" sz="2400" dirty="0"/>
              <a:t> </a:t>
            </a:r>
            <a:r>
              <a:rPr lang="it-IT" sz="2400" dirty="0" err="1"/>
              <a:t>capacity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2 points are </a:t>
            </a:r>
            <a:r>
              <a:rPr lang="it-IT" sz="2400" dirty="0" err="1"/>
              <a:t>still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low </a:t>
            </a:r>
            <a:r>
              <a:rPr lang="it-IT" sz="2400" dirty="0" err="1"/>
              <a:t>statistics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The curve </a:t>
            </a:r>
            <a:r>
              <a:rPr lang="it-IT" sz="2400" dirty="0" err="1"/>
              <a:t>seems</a:t>
            </a:r>
            <a:r>
              <a:rPr lang="it-IT" sz="2400" dirty="0"/>
              <a:t> to </a:t>
            </a:r>
            <a:r>
              <a:rPr lang="it-IT" sz="2400" dirty="0" err="1"/>
              <a:t>not</a:t>
            </a:r>
            <a:r>
              <a:rPr lang="it-IT" sz="2400" dirty="0"/>
              <a:t> be 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/>
              <a:t>Problem</a:t>
            </a:r>
            <a:r>
              <a:rPr lang="it-IT" sz="2400" dirty="0"/>
              <a:t> with the point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lower</a:t>
            </a:r>
            <a:r>
              <a:rPr lang="it-IT" sz="2400" dirty="0"/>
              <a:t> </a:t>
            </a:r>
            <a:r>
              <a:rPr lang="it-IT" sz="2400" dirty="0" err="1"/>
              <a:t>concentration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3417167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171</Words>
  <Application>Microsoft Office PowerPoint</Application>
  <PresentationFormat>Widescreen</PresentationFormat>
  <Paragraphs>92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1_Tema di Office</vt:lpstr>
      <vt:lpstr>Preliminary results May tests</vt:lpstr>
      <vt:lpstr>Setup</vt:lpstr>
      <vt:lpstr>Setup</vt:lpstr>
      <vt:lpstr>Setup</vt:lpstr>
      <vt:lpstr>Setup</vt:lpstr>
      <vt:lpstr>Compatibility with previous tests</vt:lpstr>
      <vt:lpstr>Preliminary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Brunoldi</dc:creator>
  <cp:lastModifiedBy>Matteo Brunoldi</cp:lastModifiedBy>
  <cp:revision>26</cp:revision>
  <dcterms:created xsi:type="dcterms:W3CDTF">2025-05-11T06:10:59Z</dcterms:created>
  <dcterms:modified xsi:type="dcterms:W3CDTF">2025-05-14T07:31:34Z</dcterms:modified>
</cp:coreProperties>
</file>