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19defee54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519defee5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19defee5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19defee5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19defee5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19defee5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19defee54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19defee54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19defee54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19defee54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19defee54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19defee54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19defee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19defee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19defee5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19defee5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19defee5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19defee5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19defee5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19defee5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37334" y="6532"/>
            <a:ext cx="85107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28626" y="463205"/>
            <a:ext cx="8254200" cy="4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96FF"/>
              </a:buClr>
              <a:buSzPts val="1400"/>
              <a:buFont typeface="Noto Sans Symbols"/>
              <a:buChar char="▪"/>
              <a:defRPr sz="1100"/>
            </a:lvl1pPr>
            <a:lvl2pPr indent="-29845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96FF"/>
              </a:buClr>
              <a:buSzPts val="1100"/>
              <a:buFont typeface="Noto Sans Symbols"/>
              <a:buChar char="▪"/>
              <a:defRPr sz="1100"/>
            </a:lvl2pPr>
            <a:lvl3pPr indent="-2921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96FF"/>
              </a:buClr>
              <a:buSzPts val="1000"/>
              <a:buFont typeface="Noto Sans Symbols"/>
              <a:buChar char="▪"/>
              <a:defRPr sz="1100"/>
            </a:lvl3pPr>
            <a:lvl4pPr indent="-28575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96FF"/>
              </a:buClr>
              <a:buSzPts val="900"/>
              <a:buFont typeface="Noto Sans Symbols"/>
              <a:buChar char="▪"/>
              <a:defRPr sz="1100"/>
            </a:lvl4pPr>
            <a:lvl5pPr indent="-2794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96FF"/>
              </a:buClr>
              <a:buSzPts val="800"/>
              <a:buFont typeface="Noto Sans Symbols"/>
              <a:buChar char="▪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53" name="Google Shape;53;p13"/>
          <p:cNvSpPr txBox="1"/>
          <p:nvPr/>
        </p:nvSpPr>
        <p:spPr>
          <a:xfrm>
            <a:off x="751840" y="41148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96FF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rgbClr val="0096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819635" y="4863124"/>
            <a:ext cx="32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algn="ct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1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2.png"/><Relationship Id="rId13" Type="http://schemas.openxmlformats.org/officeDocument/2006/relationships/image" Target="../media/image8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20.png"/><Relationship Id="rId8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Relationship Id="rId4" Type="http://schemas.openxmlformats.org/officeDocument/2006/relationships/image" Target="../media/image18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Relationship Id="rId4" Type="http://schemas.openxmlformats.org/officeDocument/2006/relationships/image" Target="../media/image23.png"/><Relationship Id="rId5" Type="http://schemas.openxmlformats.org/officeDocument/2006/relationships/image" Target="../media/image31.png"/><Relationship Id="rId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DPDF Meeting</a:t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29 Apr. 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New Results - w/o RC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3" title="beta_hi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692" y="1152475"/>
            <a:ext cx="3657601" cy="266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 title="xPom_his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" y="1017725"/>
            <a:ext cx="3657601" cy="2667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Results - w/ RC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p24" title="xPom_his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" y="1017725"/>
            <a:ext cx="3657601" cy="2667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4" title="beta_his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4692" y="1152475"/>
            <a:ext cx="3657601" cy="2667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127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1 - Ru/Cu (ep) diffraction (Hadi)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619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Advancing Diffractive DIS at the EIC: From MC to DPDF Precision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Diffractive Deep Inelastic Scattering (DDIS) opens a unique window into nucleon and gluon structure at small Bjorken x, especially relevant for </a:t>
            </a:r>
            <a:r>
              <a:rPr b="1" lang="en" sz="1400">
                <a:solidFill>
                  <a:schemeClr val="dk1"/>
                </a:solidFill>
              </a:rPr>
              <a:t>Year 1 Ru/Cu and ep</a:t>
            </a:r>
            <a:r>
              <a:rPr lang="en" sz="1400">
                <a:solidFill>
                  <a:schemeClr val="dk1"/>
                </a:solidFill>
              </a:rPr>
              <a:t> early science.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Inclusive diffraction (via RAPGAP, later SARTRE</a:t>
            </a:r>
            <a:r>
              <a:rPr baseline="30000" lang="en" sz="1400">
                <a:solidFill>
                  <a:schemeClr val="dk1"/>
                </a:solidFill>
              </a:rPr>
              <a:t>1</a:t>
            </a:r>
            <a:r>
              <a:rPr lang="en" sz="1400">
                <a:solidFill>
                  <a:schemeClr val="dk1"/>
                </a:solidFill>
              </a:rPr>
              <a:t>) enables benchmarking of detector performance and early structure function extraction.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Our long-term goal is to enable precise </a:t>
            </a:r>
            <a:r>
              <a:rPr b="1" lang="en" sz="1300">
                <a:solidFill>
                  <a:schemeClr val="dk1"/>
                </a:solidFill>
              </a:rPr>
              <a:t>DPDF extraction</a:t>
            </a:r>
            <a:r>
              <a:rPr lang="en" sz="1300">
                <a:solidFill>
                  <a:schemeClr val="dk1"/>
                </a:solidFill>
              </a:rPr>
              <a:t> at EIC using: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Pseudo Data (Projected)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Neural network parameterization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</a:rPr>
              <a:t>A robust fitting code</a:t>
            </a:r>
            <a:endParaRPr sz="1500">
              <a:solidFill>
                <a:schemeClr val="dk1"/>
              </a:solidFill>
            </a:endParaRPr>
          </a:p>
        </p:txBody>
      </p:sp>
      <p:pic>
        <p:nvPicPr>
          <p:cNvPr id="67" name="Google Shape;67;p15" title="pipeline.png"/>
          <p:cNvPicPr preferRelativeResize="0"/>
          <p:nvPr/>
        </p:nvPicPr>
        <p:blipFill rotWithShape="1">
          <a:blip r:embed="rId3">
            <a:alphaModFix/>
          </a:blip>
          <a:srcRect b="41606" l="0" r="6838" t="36220"/>
          <a:stretch/>
        </p:blipFill>
        <p:spPr>
          <a:xfrm>
            <a:off x="575350" y="4198975"/>
            <a:ext cx="4773900" cy="7574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5508225" y="4666550"/>
            <a:ext cx="35631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1) See </a:t>
            </a:r>
            <a:r>
              <a:rPr lang="en" sz="10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Tobias talk, next Tuesday</a:t>
            </a:r>
            <a:br>
              <a:rPr lang="en" sz="10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solidFill>
                  <a:srgbClr val="777777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https://indico.bnl.gov/event/27723/</a:t>
            </a:r>
            <a:endParaRPr sz="900">
              <a:solidFill>
                <a:schemeClr val="dk2"/>
              </a:solidFill>
            </a:endParaRPr>
          </a:p>
        </p:txBody>
      </p:sp>
      <p:pic>
        <p:nvPicPr>
          <p:cNvPr id="69" name="Google Shape;69;p15" title="Screenshot from 2025-04-24 22-02-0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0026" y="2571750"/>
            <a:ext cx="3219502" cy="182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61600"/>
            <a:ext cx="8520600" cy="7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1 - Ru/Cu (ep) diffraction (Hadi)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solidFill>
                  <a:schemeClr val="dk2"/>
                </a:solidFill>
              </a:rPr>
              <a:t>Simulation &amp; Reconstruction Pipeline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4207800" cy="37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Generator Setup:</a:t>
            </a:r>
            <a:endParaRPr sz="20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Generator: </a:t>
            </a:r>
            <a:r>
              <a:rPr b="1" lang="en" sz="1800">
                <a:solidFill>
                  <a:schemeClr val="dk1"/>
                </a:solidFill>
              </a:rPr>
              <a:t>RAPGAP v3.310</a:t>
            </a:r>
            <a:r>
              <a:rPr lang="en" sz="1800">
                <a:solidFill>
                  <a:schemeClr val="dk1"/>
                </a:solidFill>
              </a:rPr>
              <a:t>, 100k events with radiative corrections (another 100k without RC pending)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Beam config: </a:t>
            </a:r>
            <a:r>
              <a:rPr b="1" lang="en" sz="1800">
                <a:solidFill>
                  <a:schemeClr val="dk1"/>
                </a:solidFill>
              </a:rPr>
              <a:t>10x100 GeV</a:t>
            </a:r>
            <a:r>
              <a:rPr lang="en" sz="1800">
                <a:solidFill>
                  <a:schemeClr val="dk1"/>
                </a:solidFill>
              </a:rPr>
              <a:t>, matching early EIC setup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Event normalization target: </a:t>
            </a:r>
            <a:r>
              <a:rPr b="1" lang="en" sz="1800">
                <a:solidFill>
                  <a:schemeClr val="dk1"/>
                </a:solidFill>
              </a:rPr>
              <a:t>10 fb</a:t>
            </a:r>
            <a:r>
              <a:rPr b="1" baseline="30000" lang="en" sz="1800">
                <a:solidFill>
                  <a:schemeClr val="dk1"/>
                </a:solidFill>
              </a:rPr>
              <a:t>-1</a:t>
            </a:r>
            <a:r>
              <a:rPr lang="en" sz="1800">
                <a:solidFill>
                  <a:schemeClr val="dk1"/>
                </a:solidFill>
              </a:rPr>
              <a:t> → ~42 million events planned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SARTRE will follow for comparison (pending beta release)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4832400" y="1152475"/>
            <a:ext cx="3813300" cy="35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Detector &amp; Reconstruction:</a:t>
            </a:r>
            <a:endParaRPr sz="20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Latest </a:t>
            </a:r>
            <a:r>
              <a:rPr b="1" lang="en" sz="1800">
                <a:solidFill>
                  <a:schemeClr val="dk1"/>
                </a:solidFill>
              </a:rPr>
              <a:t>EICRecon</a:t>
            </a:r>
            <a:r>
              <a:rPr lang="en" sz="1800">
                <a:solidFill>
                  <a:schemeClr val="dk1"/>
                </a:solidFill>
              </a:rPr>
              <a:t> used for full detector simulation and truth matching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Variables reconstructed:  </a:t>
            </a:r>
            <a:r>
              <a:rPr b="1" lang="en" sz="1800">
                <a:solidFill>
                  <a:schemeClr val="dk1"/>
                </a:solidFill>
              </a:rPr>
              <a:t>Q</a:t>
            </a:r>
            <a:r>
              <a:rPr b="1" baseline="30000" lang="en" sz="1800">
                <a:solidFill>
                  <a:schemeClr val="dk1"/>
                </a:solidFill>
              </a:rPr>
              <a:t>2</a:t>
            </a:r>
            <a:r>
              <a:rPr b="1" lang="en" sz="1800">
                <a:solidFill>
                  <a:schemeClr val="dk1"/>
                </a:solidFill>
              </a:rPr>
              <a:t>, x, y, t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Issue: Known bug in RAPGAP HepMC3 format (multi-beam particle events) → reported, workaround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44300" y="889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1 - Ru/Cu (ep) diffraction (Hadi)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21325" y="7394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Kinematic Resolution and Reco Validation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 title="DDIS_Q2_Corr_D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075" y="1181762"/>
            <a:ext cx="1828800" cy="131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 title="DDIS_xBj_Corr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1325" y="3811200"/>
            <a:ext cx="1828800" cy="131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title="DDIS_xBj_Corr_DA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9075" y="3811200"/>
            <a:ext cx="1828800" cy="131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title="DDIS_Q2RelRes.png"/>
          <p:cNvPicPr preferRelativeResize="0"/>
          <p:nvPr/>
        </p:nvPicPr>
        <p:blipFill rotWithShape="1">
          <a:blip r:embed="rId6">
            <a:alphaModFix/>
          </a:blip>
          <a:srcRect b="0" l="69" r="69" t="0"/>
          <a:stretch/>
        </p:blipFill>
        <p:spPr>
          <a:xfrm>
            <a:off x="4388611" y="1313875"/>
            <a:ext cx="1828801" cy="118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 title="DDIS_Q2RelRes_binned.png"/>
          <p:cNvPicPr preferRelativeResize="0"/>
          <p:nvPr/>
        </p:nvPicPr>
        <p:blipFill rotWithShape="1">
          <a:blip r:embed="rId7">
            <a:alphaModFix/>
          </a:blip>
          <a:srcRect b="0" l="69" r="69" t="0"/>
          <a:stretch/>
        </p:blipFill>
        <p:spPr>
          <a:xfrm>
            <a:off x="6430761" y="1247825"/>
            <a:ext cx="1828801" cy="118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title="DDIS_xBjRelRes.png"/>
          <p:cNvPicPr preferRelativeResize="0"/>
          <p:nvPr/>
        </p:nvPicPr>
        <p:blipFill rotWithShape="1">
          <a:blip r:embed="rId8">
            <a:alphaModFix/>
          </a:blip>
          <a:srcRect b="0" l="69" r="69" t="0"/>
          <a:stretch/>
        </p:blipFill>
        <p:spPr>
          <a:xfrm>
            <a:off x="4388611" y="3877263"/>
            <a:ext cx="1828801" cy="118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 title="DDIS_xBjRelRes_binned.png"/>
          <p:cNvPicPr preferRelativeResize="0"/>
          <p:nvPr/>
        </p:nvPicPr>
        <p:blipFill rotWithShape="1">
          <a:blip r:embed="rId9">
            <a:alphaModFix/>
          </a:blip>
          <a:srcRect b="0" l="69" r="69" t="0"/>
          <a:stretch/>
        </p:blipFill>
        <p:spPr>
          <a:xfrm>
            <a:off x="6430761" y="3877275"/>
            <a:ext cx="1828801" cy="118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 title="DDIS_tPrRelRes.png"/>
          <p:cNvPicPr preferRelativeResize="0"/>
          <p:nvPr/>
        </p:nvPicPr>
        <p:blipFill rotWithShape="1">
          <a:blip r:embed="rId10">
            <a:alphaModFix/>
          </a:blip>
          <a:srcRect b="0" l="69" r="69" t="0"/>
          <a:stretch/>
        </p:blipFill>
        <p:spPr>
          <a:xfrm>
            <a:off x="4388611" y="2571750"/>
            <a:ext cx="1828801" cy="118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 title="DDIS_tRelRes_binned.png"/>
          <p:cNvPicPr preferRelativeResize="0"/>
          <p:nvPr/>
        </p:nvPicPr>
        <p:blipFill rotWithShape="1">
          <a:blip r:embed="rId11">
            <a:alphaModFix/>
          </a:blip>
          <a:srcRect b="0" l="69" r="69" t="0"/>
          <a:stretch/>
        </p:blipFill>
        <p:spPr>
          <a:xfrm>
            <a:off x="6430761" y="2562550"/>
            <a:ext cx="1828801" cy="1182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 title="DDIS_t_Corr.png"/>
          <p:cNvPicPr preferRelativeResize="0"/>
          <p:nvPr/>
        </p:nvPicPr>
        <p:blipFill rotWithShape="1">
          <a:blip r:embed="rId12">
            <a:alphaModFix/>
          </a:blip>
          <a:srcRect b="59" l="0" r="0" t="59"/>
          <a:stretch/>
        </p:blipFill>
        <p:spPr>
          <a:xfrm>
            <a:off x="2279081" y="2506488"/>
            <a:ext cx="1828800" cy="131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 title="DDIS_Q2_Corr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21331" y="1182563"/>
            <a:ext cx="1828800" cy="13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 rot="-2699376">
            <a:off x="2657073" y="2919931"/>
            <a:ext cx="1169060" cy="38205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2405725" y="3226575"/>
            <a:ext cx="554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</a:rPr>
              <a:t>RP               B0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70450" y="2618500"/>
            <a:ext cx="1579800" cy="12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100">
                <a:solidFill>
                  <a:schemeClr val="dk2"/>
                </a:solidFill>
              </a:rPr>
              <a:t>t</a:t>
            </a:r>
            <a:r>
              <a:rPr b="1" lang="en" sz="1100">
                <a:solidFill>
                  <a:schemeClr val="dk2"/>
                </a:solidFill>
              </a:rPr>
              <a:t>Reco</a:t>
            </a:r>
            <a:r>
              <a:rPr lang="en" sz="1100">
                <a:solidFill>
                  <a:schemeClr val="dk2"/>
                </a:solidFill>
              </a:rPr>
              <a:t> convention:</a:t>
            </a:r>
            <a:endParaRPr sz="1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</a:rPr>
              <a:t>https://indico.bnl.gov/event/26525/</a:t>
            </a:r>
            <a:endParaRPr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11700" y="89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1 - Ru/Cu (ep) diffraction (Hadi)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-10425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📈 Path to </a:t>
            </a:r>
            <a:r>
              <a:rPr b="1" lang="en"/>
              <a:t>σ</a:t>
            </a:r>
            <a:r>
              <a:rPr b="1" baseline="-25000" lang="en"/>
              <a:t>red</a:t>
            </a:r>
            <a:r>
              <a:rPr b="1" baseline="30000" lang="en"/>
              <a:t>D(3)</a:t>
            </a:r>
            <a:r>
              <a:rPr lang="en"/>
              <a:t>​ and Comparison with HERA</a:t>
            </a:r>
            <a:endParaRPr/>
          </a:p>
          <a:p>
            <a:pPr indent="-298450" lvl="0" marL="28575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Extract reduced cross section  in bins of </a:t>
            </a:r>
            <a:r>
              <a:rPr b="1" lang="en" sz="1100">
                <a:solidFill>
                  <a:schemeClr val="dk1"/>
                </a:solidFill>
              </a:rPr>
              <a:t>Q</a:t>
            </a:r>
            <a:r>
              <a:rPr b="1" baseline="30000" lang="en" sz="1100">
                <a:solidFill>
                  <a:schemeClr val="dk1"/>
                </a:solidFill>
              </a:rPr>
              <a:t>2</a:t>
            </a:r>
            <a:r>
              <a:rPr b="1" lang="en" sz="1100">
                <a:solidFill>
                  <a:schemeClr val="dk1"/>
                </a:solidFill>
              </a:rPr>
              <a:t>,β,x</a:t>
            </a:r>
            <a:r>
              <a:rPr b="1" baseline="-25000" lang="en" sz="1100">
                <a:solidFill>
                  <a:schemeClr val="dk1"/>
                </a:solidFill>
              </a:rPr>
              <a:t>Pom</a:t>
            </a:r>
            <a:r>
              <a:rPr lang="en" sz="1100">
                <a:solidFill>
                  <a:schemeClr val="dk1"/>
                </a:solidFill>
              </a:rPr>
              <a:t>​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Normalize with generator-level cross section and/or scale to early science luminosity</a:t>
            </a:r>
            <a:endParaRPr sz="1100">
              <a:solidFill>
                <a:schemeClr val="dk1"/>
              </a:solidFill>
            </a:endParaRPr>
          </a:p>
          <a:p>
            <a:pPr indent="-2984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Compare samples w and w/o radiative    corrections, compare RAPGAP and SARTRE</a:t>
            </a:r>
            <a:br>
              <a:rPr lang="en" sz="1100">
                <a:solidFill>
                  <a:schemeClr val="dk1"/>
                </a:solidFill>
              </a:rPr>
            </a:br>
            <a:endParaRPr sz="1100">
              <a:solidFill>
                <a:schemeClr val="dk1"/>
              </a:solidFill>
            </a:endParaRPr>
          </a:p>
          <a:p>
            <a:pPr indent="-2984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Compare with HERA (H1/ZEUS) coverage and values</a:t>
            </a:r>
            <a:endParaRPr/>
          </a:p>
        </p:txBody>
      </p:sp>
      <p:sp>
        <p:nvSpPr>
          <p:cNvPr id="103" name="Google Shape;103;p18"/>
          <p:cNvSpPr txBox="1"/>
          <p:nvPr>
            <p:ph idx="2" type="body"/>
          </p:nvPr>
        </p:nvSpPr>
        <p:spPr>
          <a:xfrm>
            <a:off x="4308700" y="7193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🧭 Current Status:</a:t>
            </a:r>
            <a:endParaRPr/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300">
                <a:solidFill>
                  <a:schemeClr val="dk1"/>
                </a:solidFill>
              </a:rPr>
              <a:t>✅ Reco + resolution plots complete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300">
                <a:solidFill>
                  <a:schemeClr val="dk1"/>
                </a:solidFill>
              </a:rPr>
              <a:t>⚙️ Generator-level samples w/ and w/o radiative corrections in hand</a:t>
            </a:r>
            <a:br>
              <a:rPr lang="en" sz="1300">
                <a:solidFill>
                  <a:schemeClr val="dk1"/>
                </a:solidFill>
              </a:rPr>
            </a:br>
            <a:endParaRPr sz="13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300">
                <a:solidFill>
                  <a:schemeClr val="dk1"/>
                </a:solidFill>
              </a:rPr>
              <a:t>❗ Still pending: proper acceptance corrections, bin-by-bin unfolding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300">
                <a:solidFill>
                  <a:schemeClr val="dk1"/>
                </a:solidFill>
              </a:rPr>
              <a:t>✖ Luminosity not scaled yet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300">
                <a:solidFill>
                  <a:schemeClr val="dk1"/>
                </a:solidFill>
              </a:rPr>
              <a:t>🎯 Working on binning, acceptance corrections, and projection code</a:t>
            </a:r>
            <a:endParaRPr/>
          </a:p>
        </p:txBody>
      </p:sp>
      <p:pic>
        <p:nvPicPr>
          <p:cNvPr id="104" name="Google Shape;104;p18" title="Screenshot from 2025-04-25 11-38-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350" y="1152475"/>
            <a:ext cx="5549450" cy="298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5517575" y="1243775"/>
            <a:ext cx="3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5903775" y="1243775"/>
            <a:ext cx="3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</a:t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5517575" y="1427000"/>
            <a:ext cx="3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</a:t>
            </a:r>
            <a:endParaRPr/>
          </a:p>
        </p:txBody>
      </p:sp>
      <p:sp>
        <p:nvSpPr>
          <p:cNvPr id="108" name="Google Shape;108;p18"/>
          <p:cNvSpPr txBox="1"/>
          <p:nvPr/>
        </p:nvSpPr>
        <p:spPr>
          <a:xfrm>
            <a:off x="5903775" y="1427000"/>
            <a:ext cx="3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</a:t>
            </a: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5517575" y="1572825"/>
            <a:ext cx="3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5903775" y="1572825"/>
            <a:ext cx="3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5517575" y="1737350"/>
            <a:ext cx="3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</a:t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5517575" y="1889750"/>
            <a:ext cx="3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</a:t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5517575" y="2023425"/>
            <a:ext cx="3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</a:t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5517575" y="3517325"/>
            <a:ext cx="3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</a:t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5903775" y="3517325"/>
            <a:ext cx="31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✔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165000" y="4245575"/>
            <a:ext cx="8814000" cy="6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eA inclusive diffraction study is still in the early phase due to the readiness of the Sartre model; we are working closely with them to get this ready. 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Rad. Corr.                                            W/ Rad. Corr.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9" title="DDIS_xBj_Cor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506" y="1056525"/>
            <a:ext cx="2743199" cy="19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 title="DDIS_xBj_Corr_D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506" y="2982025"/>
            <a:ext cx="2743199" cy="19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 title="DDIS_xBj_Cor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9106" y="1152475"/>
            <a:ext cx="2743199" cy="19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 title="DDIS_xBj_Corr_DA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9106" y="3121425"/>
            <a:ext cx="2743199" cy="196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No Rad. Corr.                                            W/ Rad. Corr.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0" title="DDIS_Q2_Cor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6" y="1152475"/>
            <a:ext cx="2743199" cy="19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0" title="DDIS_Q2_Corr_D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6" y="3121425"/>
            <a:ext cx="2743199" cy="19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 title="DDIS_Q2_Cor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9106" y="1152475"/>
            <a:ext cx="2743199" cy="19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 title="DDIS_Q2_Corr_DA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9106" y="3121425"/>
            <a:ext cx="2743199" cy="196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No Rad. Corr.                                            W/ Rad. Corr.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1" title="DDIS_t_Cor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6" y="1152475"/>
            <a:ext cx="2743199" cy="19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 title="DDIS_t_Cor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106" y="1152475"/>
            <a:ext cx="2743199" cy="196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No Rad. Corr.                                            W/ Rad. Corr.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2" title="DDIS_Inelasticity_Cor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6" y="1152475"/>
            <a:ext cx="2743199" cy="19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 title="DDIS_Inelasticity_Corr_D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6" y="3121425"/>
            <a:ext cx="2743199" cy="19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 title="DDIS_Inelasticity_Cor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9106" y="1152475"/>
            <a:ext cx="2743199" cy="196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 title="DDIS_Inelasticity_Corr_DA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89106" y="3121425"/>
            <a:ext cx="2743199" cy="196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