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3.jpg" ContentType="image/jpg"/>
  <Override PartName="/ppt/media/image44.jpg" ContentType="image/jpg"/>
  <Override PartName="/ppt/media/image45.jpg" ContentType="image/jpg"/>
  <Override PartName="/ppt/media/image47.jpg" ContentType="image/jpg"/>
  <Override PartName="/ppt/media/image48.jpg" ContentType="image/jpg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22"/>
  </p:notesMasterIdLst>
  <p:sldIdLst>
    <p:sldId id="702" r:id="rId2"/>
    <p:sldId id="1240" r:id="rId3"/>
    <p:sldId id="637" r:id="rId4"/>
    <p:sldId id="658" r:id="rId5"/>
    <p:sldId id="652" r:id="rId6"/>
    <p:sldId id="696" r:id="rId7"/>
    <p:sldId id="692" r:id="rId8"/>
    <p:sldId id="703" r:id="rId9"/>
    <p:sldId id="699" r:id="rId10"/>
    <p:sldId id="700" r:id="rId11"/>
    <p:sldId id="641" r:id="rId12"/>
    <p:sldId id="1239" r:id="rId13"/>
    <p:sldId id="268" r:id="rId14"/>
    <p:sldId id="701" r:id="rId15"/>
    <p:sldId id="1241" r:id="rId16"/>
    <p:sldId id="694" r:id="rId17"/>
    <p:sldId id="695" r:id="rId18"/>
    <p:sldId id="697" r:id="rId19"/>
    <p:sldId id="698" r:id="rId20"/>
    <p:sldId id="310" r:id="rId21"/>
  </p:sldIdLst>
  <p:sldSz cx="12192000" cy="6858000"/>
  <p:notesSz cx="6858000" cy="9144000"/>
  <p:custShowLst>
    <p:custShow name="Template_Mid Term Plan" id="0">
      <p:sldLst/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4FB5FF"/>
    <a:srgbClr val="002A48"/>
    <a:srgbClr val="137192"/>
    <a:srgbClr val="A7DAFF"/>
    <a:srgbClr val="FFFFFF"/>
    <a:srgbClr val="89B8C8"/>
    <a:srgbClr val="002948"/>
    <a:srgbClr val="009242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6F1CA8-A6E7-4072-A032-8F8884FE0802}" v="18" dt="2025-05-14T14:21:30.714"/>
  </p1510:revLst>
</p1510:revInfo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5226" autoAdjust="0"/>
  </p:normalViewPr>
  <p:slideViewPr>
    <p:cSldViewPr>
      <p:cViewPr varScale="1">
        <p:scale>
          <a:sx n="116" d="100"/>
          <a:sy n="116" d="100"/>
        </p:scale>
        <p:origin x="132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8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B23F4-5E42-4E57-8F79-D1818F09B9CC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4AD4F-B870-44F2-BC28-2FE68B1C307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561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575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383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668B1-0691-41EF-B1D2-F83479473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3BB7F75-5204-CC0C-B85B-CFE9431C6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0243D5C-BA20-FBCB-9E1A-9D8D1BB97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4A3F8CF-5661-0678-C6E5-90428EBE2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17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A007F-1924-DDB4-1EAD-C31247809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A95600D-2EC6-2372-DD3C-FEA34110B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9A9D44-0B93-B8BC-8F0B-74F388F06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E2089C-19C3-0696-85EE-E854BFD09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96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61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99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5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354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63F34-E50A-DF6D-DB0C-C90049FB7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E37818-D905-2DC8-E224-25ADC7935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2772D76-5CD3-9844-4662-B383A6C51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C66C17-176D-1003-4105-A1872B77F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375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9ACA3-D48D-89CF-4961-B3F8376C3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3CE0F0-C2CD-DC56-7BC7-C7BA4623EF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996441-A65E-A7C2-24D6-71D826E3B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89F740-DFA8-D58D-93BA-E23A602F8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396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429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AE6A1-1F2B-87B8-E088-F7856D139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AD36C5B-590B-8716-04EA-EA20233BC4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CD9F489-EBEA-15A6-9F79-516F8EB1D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5FAC38-CAE0-91B3-EFBA-2D442CE9C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4AD4F-B870-44F2-BC28-2FE68B1C307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51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7213578" y="3810003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4" name="Rettangolo 23"/>
          <p:cNvSpPr/>
          <p:nvPr/>
        </p:nvSpPr>
        <p:spPr>
          <a:xfrm flipV="1">
            <a:off x="7213602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5" name="Rettangolo 24"/>
          <p:cNvSpPr/>
          <p:nvPr/>
        </p:nvSpPr>
        <p:spPr>
          <a:xfrm flipV="1">
            <a:off x="7213602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6" name="Rettangolo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7" name="Rettangolo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2" y="3675530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ttangolo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09600" y="2401890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69F0C062-AB77-4A28-8687-DAD03F9C43E8}" type="datetime1">
              <a:rPr lang="it-IT" smtClean="0"/>
              <a:t>16/05/2025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1093452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1B8F-1C8B-4EA0-AB58-050E6D5F7361}" type="datetime1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E425-3E60-486C-831E-6F220C530EAE}" type="datetime1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3EC2-CD36-4F46-95C0-F74620B27B83}" type="datetime1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E31FE10-C898-4209-B9FD-E06EB6F7856B}"/>
              </a:ext>
            </a:extLst>
          </p:cNvPr>
          <p:cNvGrpSpPr/>
          <p:nvPr userDrawn="1"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8" name="Triangolo rettangolo 7">
              <a:extLst>
                <a:ext uri="{FF2B5EF4-FFF2-40B4-BE49-F238E27FC236}">
                  <a16:creationId xmlns:a16="http://schemas.microsoft.com/office/drawing/2014/main" id="{7E1CB078-A370-4427-971B-A5B6593A7CB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Triangolo rettangolo 8">
              <a:extLst>
                <a:ext uri="{FF2B5EF4-FFF2-40B4-BE49-F238E27FC236}">
                  <a16:creationId xmlns:a16="http://schemas.microsoft.com/office/drawing/2014/main" id="{811A1E00-2E30-4E61-B91D-955A9811350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D130424A-96CF-4E53-B886-62121384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1981203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4145-067E-4E73-8AB8-184BB7A3C011}" type="datetime1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2249427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23D0-0DBA-4428-811C-1818178EE46F}" type="datetime1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94969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91074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EDA260-5228-449E-8387-9BE9318FC3D7}" type="datetime1">
              <a:rPr lang="it-IT" smtClean="0"/>
              <a:t>16/05/2025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59863955-01A9-42ED-A1C8-064ED0677A81}" type="datetime1">
              <a:rPr lang="it-IT" smtClean="0"/>
              <a:t>16/05/2025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A06F3-3ACD-498E-BF81-55BB60E8045A}" type="datetime1">
              <a:rPr lang="it-IT" smtClean="0"/>
              <a:t>16/05/2025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582B-338B-467F-BD26-DEC27DEB0C1C}" type="datetime1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53914" y="1109162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17924" y="3274311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82B5-01F5-497D-8E1C-DDA54D29BBD7}" type="datetime1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21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0" name="Rettangolo 29"/>
          <p:cNvSpPr/>
          <p:nvPr/>
        </p:nvSpPr>
        <p:spPr>
          <a:xfrm>
            <a:off x="2" y="308279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1" name="Rettangolo 30"/>
          <p:cNvSpPr/>
          <p:nvPr/>
        </p:nvSpPr>
        <p:spPr>
          <a:xfrm flipV="1">
            <a:off x="7213578" y="360249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 flipV="1">
            <a:off x="7213602" y="440115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5" name="Rettangolo 34"/>
          <p:cNvSpPr/>
          <p:nvPr/>
        </p:nvSpPr>
        <p:spPr bwMode="invGray">
          <a:xfrm>
            <a:off x="12113289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8" name="Rettangolo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9" name="Rettangolo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0" name="Rettangolo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94ED94-DD8F-4A02-869D-F8DB3743DAE9}" type="datetime1">
              <a:rPr lang="it-IT" smtClean="0"/>
              <a:t>16/05/2025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25A1364-9D83-4D37-A282-5E5560CE45FB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esposito@lnl.infn.i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3.sv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6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5.png"/><Relationship Id="rId11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59.jpeg"/><Relationship Id="rId4" Type="http://schemas.openxmlformats.org/officeDocument/2006/relationships/image" Target="../media/image2.pn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tags" Target="../tags/tag10.xml"/><Relationship Id="rId6" Type="http://schemas.openxmlformats.org/officeDocument/2006/relationships/image" Target="../media/image62.png"/><Relationship Id="rId11" Type="http://schemas.openxmlformats.org/officeDocument/2006/relationships/image" Target="../media/image65.emf"/><Relationship Id="rId5" Type="http://schemas.openxmlformats.org/officeDocument/2006/relationships/image" Target="../media/image61.emf"/><Relationship Id="rId1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image" Target="../media/image60.jpeg"/><Relationship Id="rId9" Type="http://schemas.openxmlformats.org/officeDocument/2006/relationships/image" Target="../media/image2.png"/><Relationship Id="rId1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7.jpe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3.svg"/><Relationship Id="rId15" Type="http://schemas.openxmlformats.org/officeDocument/2006/relationships/image" Target="../media/image4.png"/><Relationship Id="rId10" Type="http://schemas.openxmlformats.org/officeDocument/2006/relationships/image" Target="../media/image25.gif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B3BA8-83B8-E1FC-251B-79999EC6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en-US" noProof="0" smtClean="0"/>
              <a:pPr/>
              <a:t>0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9AB7C-3579-02C7-24C5-034CFF6A8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692696"/>
            <a:ext cx="2857500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28D5D7-8E25-0E6A-8F26-C636ECC44175}"/>
              </a:ext>
            </a:extLst>
          </p:cNvPr>
          <p:cNvSpPr txBox="1"/>
          <p:nvPr/>
        </p:nvSpPr>
        <p:spPr>
          <a:xfrm>
            <a:off x="3512647" y="963208"/>
            <a:ext cx="5328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of the EURO-LABS WP2.5.2 Collaboration </a:t>
            </a:r>
            <a:br>
              <a:rPr lang="en-US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15</a:t>
            </a:r>
            <a:r>
              <a:rPr lang="en-US" b="1" baseline="30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b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2025 (Online)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4B88BAA-10B6-8B36-E708-2E974AA0D06E}"/>
              </a:ext>
            </a:extLst>
          </p:cNvPr>
          <p:cNvSpPr txBox="1">
            <a:spLocks/>
          </p:cNvSpPr>
          <p:nvPr/>
        </p:nvSpPr>
        <p:spPr>
          <a:xfrm>
            <a:off x="1077310" y="2389197"/>
            <a:ext cx="10037380" cy="92553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noProof="0" dirty="0">
                <a:solidFill>
                  <a:schemeClr val="bg1"/>
                </a:solidFill>
              </a:rPr>
              <a:t>Target manufacturing activities at INFN-LNL </a:t>
            </a:r>
            <a:endParaRPr lang="en-US" sz="2800" noProof="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796E1-DA37-0B34-D49B-8BBB6FBC69FD}"/>
              </a:ext>
            </a:extLst>
          </p:cNvPr>
          <p:cNvSpPr txBox="1"/>
          <p:nvPr/>
        </p:nvSpPr>
        <p:spPr>
          <a:xfrm>
            <a:off x="1669588" y="3717032"/>
            <a:ext cx="8795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Esposito, on behalf of INFN- </a:t>
            </a:r>
            <a:r>
              <a:rPr lang="en-US" sz="1600" b="1" noProof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Legnaro</a:t>
            </a:r>
            <a:r>
              <a:rPr lang="en-US" sz="1600" b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National labs (LNL) targets group</a:t>
            </a:r>
            <a:r>
              <a:rPr lang="en-US" sz="16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1600" i="1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juan.esposito@lnl.infn.it</a:t>
            </a:r>
            <a:endParaRPr lang="en-US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69DB3A2-1A04-1C65-41D1-583FABC19B57}"/>
              </a:ext>
            </a:extLst>
          </p:cNvPr>
          <p:cNvSpPr txBox="1">
            <a:spLocks/>
          </p:cNvSpPr>
          <p:nvPr/>
        </p:nvSpPr>
        <p:spPr>
          <a:xfrm>
            <a:off x="218949" y="4581128"/>
            <a:ext cx="11696699" cy="1729559"/>
          </a:xfrm>
          <a:prstGeom prst="rect">
            <a:avLst/>
          </a:prstGeom>
          <a:gradFill flip="none" rotWithShape="1">
            <a:gsLst>
              <a:gs pos="0">
                <a:srgbClr val="FFC000">
                  <a:lumMod val="67000"/>
                </a:srgbClr>
              </a:gs>
              <a:gs pos="48000">
                <a:srgbClr val="FFC000">
                  <a:lumMod val="97000"/>
                  <a:lumOff val="3000"/>
                </a:srgbClr>
              </a:gs>
              <a:gs pos="100000">
                <a:srgbClr val="FFC00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quick review of techniques focused on different topics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“Target production” for nuclear physics (NP) experiments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“Target </a:t>
            </a:r>
            <a:r>
              <a:rPr lang="en-US" sz="1800" u="sng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production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for applied NP (radioisotopes production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lang="en-US" sz="1800" u="sng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Quality Control techniques: nuclear targets characterization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78C2A-FEFD-ACFB-0A03-A0AFC28FF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034" y="751082"/>
            <a:ext cx="2494519" cy="1347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81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5ADC3-B8C0-B9FF-0A47-25206163B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C4C352CF-EF82-33E1-926A-3FAE36D1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9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77896CF-E577-FFC1-44C9-4BC88E6BCFA6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5F93C10-8D05-CA46-439A-107F91AC7FC0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9B9A3D6F-2C2C-F30D-F7F9-E6B7FE092D7F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405054CD-B9AE-D084-E80C-8223047D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1FEF69-A464-B4B6-687B-4B242E0E9D73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5FAB1C9-0D0E-5B06-A60A-AF9C2EC8BBD1}"/>
              </a:ext>
            </a:extLst>
          </p:cNvPr>
          <p:cNvSpPr/>
          <p:nvPr/>
        </p:nvSpPr>
        <p:spPr>
          <a:xfrm>
            <a:off x="6828165" y="4873989"/>
            <a:ext cx="2910937" cy="15793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95B43D3-8700-00B9-371B-C166A438CE9A}"/>
              </a:ext>
            </a:extLst>
          </p:cNvPr>
          <p:cNvSpPr/>
          <p:nvPr/>
        </p:nvSpPr>
        <p:spPr>
          <a:xfrm>
            <a:off x="6848679" y="3811314"/>
            <a:ext cx="2890423" cy="1001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AED4B8C-F83C-7C6B-381D-D75AC53D1AF2}"/>
              </a:ext>
            </a:extLst>
          </p:cNvPr>
          <p:cNvSpPr/>
          <p:nvPr/>
        </p:nvSpPr>
        <p:spPr>
          <a:xfrm>
            <a:off x="4190509" y="1274230"/>
            <a:ext cx="5548594" cy="914051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20000">
                <a:schemeClr val="bg1">
                  <a:lumMod val="95000"/>
                  <a:shade val="67500"/>
                  <a:satMod val="115000"/>
                </a:schemeClr>
              </a:gs>
              <a:gs pos="71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9A4AA3C-3992-60D0-9D55-FDD6D2A4DA5D}"/>
              </a:ext>
            </a:extLst>
          </p:cNvPr>
          <p:cNvSpPr/>
          <p:nvPr/>
        </p:nvSpPr>
        <p:spPr>
          <a:xfrm>
            <a:off x="6848681" y="2300797"/>
            <a:ext cx="2890422" cy="14692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1FA1BDC-D3A5-C868-CCF8-6555D3DC208D}"/>
              </a:ext>
            </a:extLst>
          </p:cNvPr>
          <p:cNvSpPr/>
          <p:nvPr/>
        </p:nvSpPr>
        <p:spPr>
          <a:xfrm>
            <a:off x="4190509" y="2309293"/>
            <a:ext cx="2553563" cy="1464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7" descr="A picture containing table, stool&#10;&#10;Description automatically generated">
            <a:extLst>
              <a:ext uri="{FF2B5EF4-FFF2-40B4-BE49-F238E27FC236}">
                <a16:creationId xmlns:a16="http://schemas.microsoft.com/office/drawing/2014/main" id="{DB509053-CBE7-A234-272B-A0949E18A1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8983" r="16085" b="39451"/>
          <a:stretch/>
        </p:blipFill>
        <p:spPr>
          <a:xfrm>
            <a:off x="191344" y="5207269"/>
            <a:ext cx="1287250" cy="503432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9B43ED2C-E3AD-0156-AAFE-B44AC9E4C730}"/>
              </a:ext>
            </a:extLst>
          </p:cNvPr>
          <p:cNvSpPr txBox="1"/>
          <p:nvPr/>
        </p:nvSpPr>
        <p:spPr>
          <a:xfrm>
            <a:off x="207062" y="1582759"/>
            <a:ext cx="3746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be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irradiated</a:t>
            </a:r>
            <a:endParaRPr lang="en-GB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2CEC985C-010F-CA41-FD35-5B45C2E872FA}"/>
              </a:ext>
            </a:extLst>
          </p:cNvPr>
          <p:cNvSpPr txBox="1"/>
          <p:nvPr/>
        </p:nvSpPr>
        <p:spPr>
          <a:xfrm>
            <a:off x="4190509" y="1571410"/>
            <a:ext cx="5548594" cy="523220"/>
          </a:xfrm>
          <a:custGeom>
            <a:avLst/>
            <a:gdLst>
              <a:gd name="connsiteX0" fmla="*/ 0 w 5548594"/>
              <a:gd name="connsiteY0" fmla="*/ 0 h 523220"/>
              <a:gd name="connsiteX1" fmla="*/ 5548594 w 5548594"/>
              <a:gd name="connsiteY1" fmla="*/ 0 h 523220"/>
              <a:gd name="connsiteX2" fmla="*/ 5548594 w 5548594"/>
              <a:gd name="connsiteY2" fmla="*/ 523220 h 523220"/>
              <a:gd name="connsiteX3" fmla="*/ 0 w 5548594"/>
              <a:gd name="connsiteY3" fmla="*/ 523220 h 523220"/>
              <a:gd name="connsiteX4" fmla="*/ 0 w 5548594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8594" h="523220" extrusionOk="0">
                <a:moveTo>
                  <a:pt x="0" y="0"/>
                </a:moveTo>
                <a:cubicBezTo>
                  <a:pt x="1640298" y="2702"/>
                  <a:pt x="3445806" y="125898"/>
                  <a:pt x="5548594" y="0"/>
                </a:cubicBezTo>
                <a:cubicBezTo>
                  <a:pt x="5570905" y="225876"/>
                  <a:pt x="5583644" y="365848"/>
                  <a:pt x="5548594" y="523220"/>
                </a:cubicBezTo>
                <a:cubicBezTo>
                  <a:pt x="4302740" y="515638"/>
                  <a:pt x="2538075" y="497993"/>
                  <a:pt x="0" y="523220"/>
                </a:cubicBezTo>
                <a:cubicBezTo>
                  <a:pt x="-44560" y="343739"/>
                  <a:pt x="40044" y="1060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6174996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isotopically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enriched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</a:p>
          <a:p>
            <a:pPr algn="ctr"/>
            <a:r>
              <a:rPr lang="it-IT" sz="1400" dirty="0" err="1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very</a:t>
            </a:r>
            <a:r>
              <a:rPr lang="it-IT" sz="1400" dirty="0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expensive</a:t>
            </a:r>
            <a:r>
              <a:rPr lang="it-IT" sz="1400" dirty="0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how</a:t>
            </a:r>
            <a:r>
              <a:rPr lang="it-IT" sz="1400" dirty="0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</a:t>
            </a:r>
            <a:r>
              <a:rPr lang="it-IT" sz="1400" dirty="0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it</a:t>
            </a:r>
            <a:r>
              <a:rPr lang="it-IT" sz="1400" dirty="0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provided</a:t>
            </a:r>
            <a:r>
              <a:rPr lang="it-IT" sz="1400" dirty="0">
                <a:solidFill>
                  <a:schemeClr val="bg1"/>
                </a:solidFill>
                <a:highlight>
                  <a:srgbClr val="0E4B66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powder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crystal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bar,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foils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..)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6FD33BC0-7E64-E3D9-293A-1B6CE348A9F1}"/>
              </a:ext>
            </a:extLst>
          </p:cNvPr>
          <p:cNvSpPr txBox="1"/>
          <p:nvPr/>
        </p:nvSpPr>
        <p:spPr>
          <a:xfrm>
            <a:off x="7865549" y="2319848"/>
            <a:ext cx="2077581" cy="307777"/>
          </a:xfrm>
          <a:custGeom>
            <a:avLst/>
            <a:gdLst>
              <a:gd name="connsiteX0" fmla="*/ 0 w 2077581"/>
              <a:gd name="connsiteY0" fmla="*/ 0 h 307777"/>
              <a:gd name="connsiteX1" fmla="*/ 2077581 w 2077581"/>
              <a:gd name="connsiteY1" fmla="*/ 0 h 307777"/>
              <a:gd name="connsiteX2" fmla="*/ 2077581 w 2077581"/>
              <a:gd name="connsiteY2" fmla="*/ 307777 h 307777"/>
              <a:gd name="connsiteX3" fmla="*/ 0 w 2077581"/>
              <a:gd name="connsiteY3" fmla="*/ 307777 h 307777"/>
              <a:gd name="connsiteX4" fmla="*/ 0 w 2077581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581" h="307777" extrusionOk="0">
                <a:moveTo>
                  <a:pt x="0" y="0"/>
                </a:moveTo>
                <a:cubicBezTo>
                  <a:pt x="237704" y="-5264"/>
                  <a:pt x="1425054" y="84467"/>
                  <a:pt x="2077581" y="0"/>
                </a:cubicBezTo>
                <a:cubicBezTo>
                  <a:pt x="2061803" y="140603"/>
                  <a:pt x="2084333" y="205586"/>
                  <a:pt x="2077581" y="307777"/>
                </a:cubicBezTo>
                <a:cubicBezTo>
                  <a:pt x="1562552" y="414097"/>
                  <a:pt x="460271" y="300128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03FE3748-2389-D9B6-7359-FBB99E0997FF}"/>
              </a:ext>
            </a:extLst>
          </p:cNvPr>
          <p:cNvSpPr txBox="1"/>
          <p:nvPr/>
        </p:nvSpPr>
        <p:spPr>
          <a:xfrm>
            <a:off x="4444800" y="2319849"/>
            <a:ext cx="2077581" cy="307777"/>
          </a:xfrm>
          <a:custGeom>
            <a:avLst/>
            <a:gdLst>
              <a:gd name="connsiteX0" fmla="*/ 0 w 2077581"/>
              <a:gd name="connsiteY0" fmla="*/ 0 h 307777"/>
              <a:gd name="connsiteX1" fmla="*/ 2077581 w 2077581"/>
              <a:gd name="connsiteY1" fmla="*/ 0 h 307777"/>
              <a:gd name="connsiteX2" fmla="*/ 2077581 w 2077581"/>
              <a:gd name="connsiteY2" fmla="*/ 307777 h 307777"/>
              <a:gd name="connsiteX3" fmla="*/ 0 w 2077581"/>
              <a:gd name="connsiteY3" fmla="*/ 307777 h 307777"/>
              <a:gd name="connsiteX4" fmla="*/ 0 w 2077581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7581" h="307777" extrusionOk="0">
                <a:moveTo>
                  <a:pt x="0" y="0"/>
                </a:moveTo>
                <a:cubicBezTo>
                  <a:pt x="237704" y="-5264"/>
                  <a:pt x="1425054" y="84467"/>
                  <a:pt x="2077581" y="0"/>
                </a:cubicBezTo>
                <a:cubicBezTo>
                  <a:pt x="2061803" y="140603"/>
                  <a:pt x="2084333" y="205586"/>
                  <a:pt x="2077581" y="307777"/>
                </a:cubicBezTo>
                <a:cubicBezTo>
                  <a:pt x="1562552" y="414097"/>
                  <a:pt x="460271" y="300128"/>
                  <a:pt x="0" y="307777"/>
                </a:cubicBezTo>
                <a:cubicBezTo>
                  <a:pt x="11596" y="211449"/>
                  <a:pt x="-23252" y="10230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nuclear cross section</a:t>
            </a:r>
          </a:p>
        </p:txBody>
      </p:sp>
      <p:pic>
        <p:nvPicPr>
          <p:cNvPr id="19" name="Picture 7" descr="A picture containing table, stool&#10;&#10;Description automatically generated">
            <a:extLst>
              <a:ext uri="{FF2B5EF4-FFF2-40B4-BE49-F238E27FC236}">
                <a16:creationId xmlns:a16="http://schemas.microsoft.com/office/drawing/2014/main" id="{60C3017E-1FFF-227B-3372-E470239787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39" b="55392" l="24250" r="77286">
                        <a14:backgroundMark x1="37589" y1="14469" x2="29433" y2="33762"/>
                        <a14:backgroundMark x1="93617" y1="91961" x2="93617" y2="91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8983" r="16085" b="60361"/>
          <a:stretch/>
        </p:blipFill>
        <p:spPr>
          <a:xfrm>
            <a:off x="191344" y="2630251"/>
            <a:ext cx="1577278" cy="36671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E158E01-5803-4535-036A-C119EAB87393}"/>
              </a:ext>
            </a:extLst>
          </p:cNvPr>
          <p:cNvSpPr txBox="1"/>
          <p:nvPr/>
        </p:nvSpPr>
        <p:spPr>
          <a:xfrm>
            <a:off x="4192297" y="1268666"/>
            <a:ext cx="57508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reaction for the production of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RN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DABF4AC-E757-105A-B72B-F578882475FA}"/>
              </a:ext>
            </a:extLst>
          </p:cNvPr>
          <p:cNvSpPr txBox="1"/>
          <p:nvPr/>
        </p:nvSpPr>
        <p:spPr>
          <a:xfrm>
            <a:off x="6891239" y="2809545"/>
            <a:ext cx="33092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&gt;150 µm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exploit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energy range to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maximize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production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271F7A1-2CF6-253E-9884-ABB05AAAA77A}"/>
              </a:ext>
            </a:extLst>
          </p:cNvPr>
          <p:cNvSpPr txBox="1"/>
          <p:nvPr/>
        </p:nvSpPr>
        <p:spPr>
          <a:xfrm>
            <a:off x="4295117" y="2794799"/>
            <a:ext cx="23769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1-10 µm (100s µg/cm</a:t>
            </a:r>
            <a:r>
              <a:rPr lang="it-IT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information on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exact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amount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mandatory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C879E02-ECCD-6F89-AF19-4BAB335B6130}"/>
              </a:ext>
            </a:extLst>
          </p:cNvPr>
          <p:cNvSpPr txBox="1"/>
          <p:nvPr/>
        </p:nvSpPr>
        <p:spPr>
          <a:xfrm>
            <a:off x="6899439" y="5744703"/>
            <a:ext cx="3071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easily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handled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safe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radiochemistry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hot-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6EDACD9-70D9-D9A0-5AFE-5173EA967464}"/>
              </a:ext>
            </a:extLst>
          </p:cNvPr>
          <p:cNvSpPr txBox="1"/>
          <p:nvPr/>
        </p:nvSpPr>
        <p:spPr>
          <a:xfrm>
            <a:off x="4283495" y="5177319"/>
            <a:ext cx="23165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easily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handled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dismount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after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irradiation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886E2743-F38B-D536-0AC8-F02CA90ECE93}"/>
              </a:ext>
            </a:extLst>
          </p:cNvPr>
          <p:cNvSpPr txBox="1"/>
          <p:nvPr/>
        </p:nvSpPr>
        <p:spPr>
          <a:xfrm>
            <a:off x="2083050" y="4130785"/>
            <a:ext cx="2896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backing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5BC34D48-E665-F88C-1E56-CF596D5F893C}"/>
              </a:ext>
            </a:extLst>
          </p:cNvPr>
          <p:cNvSpPr txBox="1"/>
          <p:nvPr/>
        </p:nvSpPr>
        <p:spPr>
          <a:xfrm>
            <a:off x="6899439" y="3822488"/>
            <a:ext cx="2731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inertness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conductivity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strenght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activation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under the beam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A7CFE578-F4B7-96EF-6B39-91517645FF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23000" l="1625" r="46125">
                        <a14:foregroundMark x1="4250" y1="9000" x2="3875" y2="13000"/>
                        <a14:foregroundMark x1="1625" y1="10000" x2="4375" y2="17000"/>
                        <a14:foregroundMark x1="19500" y1="2167" x2="23875" y2="2000"/>
                        <a14:foregroundMark x1="46125" y1="9833" x2="41750" y2="17667"/>
                        <a14:foregroundMark x1="41750" y1="17667" x2="37250" y2="19000"/>
                        <a14:foregroundMark x1="20125" y1="20167" x2="20125" y2="20667"/>
                      </a14:backgroundRemoval>
                    </a14:imgEffect>
                  </a14:imgLayer>
                </a14:imgProps>
              </a:ext>
            </a:extLst>
          </a:blip>
          <a:srcRect r="51054" b="74260"/>
          <a:stretch/>
        </p:blipFill>
        <p:spPr>
          <a:xfrm>
            <a:off x="191345" y="4000289"/>
            <a:ext cx="1256470" cy="495560"/>
          </a:xfrm>
          <a:prstGeom prst="rect">
            <a:avLst/>
          </a:prstGeom>
        </p:spPr>
      </p:pic>
      <p:sp>
        <p:nvSpPr>
          <p:cNvPr id="28" name="TextBox 31">
            <a:extLst>
              <a:ext uri="{FF2B5EF4-FFF2-40B4-BE49-F238E27FC236}">
                <a16:creationId xmlns:a16="http://schemas.microsoft.com/office/drawing/2014/main" id="{83C57A91-60B7-500A-96AA-05237058EC43}"/>
              </a:ext>
            </a:extLst>
          </p:cNvPr>
          <p:cNvSpPr txBox="1"/>
          <p:nvPr/>
        </p:nvSpPr>
        <p:spPr>
          <a:xfrm>
            <a:off x="4273433" y="3933056"/>
            <a:ext cx="23986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monitor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foil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(e.g., Al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foil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25 µm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B7927ACF-C270-1CC7-6DE7-B70DCAF2AFD2}"/>
              </a:ext>
            </a:extLst>
          </p:cNvPr>
          <p:cNvSpPr txBox="1"/>
          <p:nvPr/>
        </p:nvSpPr>
        <p:spPr>
          <a:xfrm>
            <a:off x="2078425" y="5305096"/>
            <a:ext cx="1984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system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B2EEA70-420C-62E5-C7F6-6F652349C0A4}"/>
              </a:ext>
            </a:extLst>
          </p:cNvPr>
          <p:cNvSpPr txBox="1"/>
          <p:nvPr/>
        </p:nvSpPr>
        <p:spPr>
          <a:xfrm>
            <a:off x="6899439" y="4916408"/>
            <a:ext cx="32400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thermo-mechanical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strenght</a:t>
            </a:r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withstand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deposited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irradiation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2F98974-A94C-4F79-D760-62F4FAEDB4CE}"/>
              </a:ext>
            </a:extLst>
          </p:cNvPr>
          <p:cNvSpPr txBox="1"/>
          <p:nvPr/>
        </p:nvSpPr>
        <p:spPr>
          <a:xfrm>
            <a:off x="2074004" y="5527187"/>
            <a:ext cx="2169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  and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thickness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cyclotron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target station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F5FAEC2-FD0C-D46C-F04D-A84482B11DF9}"/>
              </a:ext>
            </a:extLst>
          </p:cNvPr>
          <p:cNvSpPr txBox="1"/>
          <p:nvPr/>
        </p:nvSpPr>
        <p:spPr>
          <a:xfrm>
            <a:off x="2078425" y="2697868"/>
            <a:ext cx="25842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Optimal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thickness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CB7FF1F-2A65-D5D3-6569-C4E70376AA45}"/>
              </a:ext>
            </a:extLst>
          </p:cNvPr>
          <p:cNvSpPr/>
          <p:nvPr/>
        </p:nvSpPr>
        <p:spPr>
          <a:xfrm>
            <a:off x="4190509" y="2309293"/>
            <a:ext cx="2553563" cy="146456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5E27537-A122-8504-6B19-1BFD77BBA5BF}"/>
              </a:ext>
            </a:extLst>
          </p:cNvPr>
          <p:cNvSpPr/>
          <p:nvPr/>
        </p:nvSpPr>
        <p:spPr>
          <a:xfrm>
            <a:off x="4190508" y="3830847"/>
            <a:ext cx="2553564" cy="98182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2EC1EE44-A2B6-A3A1-3AF9-7592FB8635CB}"/>
              </a:ext>
            </a:extLst>
          </p:cNvPr>
          <p:cNvSpPr/>
          <p:nvPr/>
        </p:nvSpPr>
        <p:spPr>
          <a:xfrm>
            <a:off x="4199403" y="4868875"/>
            <a:ext cx="2544670" cy="157789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93BFFDF-7A9D-018E-A4A2-CCE243DB961E}"/>
              </a:ext>
            </a:extLst>
          </p:cNvPr>
          <p:cNvSpPr txBox="1"/>
          <p:nvPr/>
        </p:nvSpPr>
        <p:spPr>
          <a:xfrm>
            <a:off x="264797" y="539550"/>
            <a:ext cx="8954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A48"/>
                </a:solidFill>
                <a:latin typeface="Trebuchet MS"/>
                <a:ea typeface="+mj-ea"/>
                <a:cs typeface="+mj-cs"/>
              </a:rPr>
              <a:t>Solid targets for medical application: requirements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47D12C-77C3-B8AE-2BA2-40255EE880A0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3B36B39-161D-5DAD-4F3C-55EE40FF5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64AE45A-0535-A7A4-C3CF-6E6BB76CF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5406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23">
            <a:extLst>
              <a:ext uri="{FF2B5EF4-FFF2-40B4-BE49-F238E27FC236}">
                <a16:creationId xmlns:a16="http://schemas.microsoft.com/office/drawing/2014/main" id="{750F7DFC-2B61-98D5-EAF3-4483A02774FC}"/>
              </a:ext>
            </a:extLst>
          </p:cNvPr>
          <p:cNvSpPr txBox="1"/>
          <p:nvPr/>
        </p:nvSpPr>
        <p:spPr>
          <a:xfrm>
            <a:off x="7740289" y="1903704"/>
            <a:ext cx="41753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Calibri" panose="020F0502020204030204"/>
              </a:rPr>
              <a:t>Advantages</a:t>
            </a:r>
            <a:endParaRPr lang="it-IT" sz="1600" b="1" dirty="0"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 err="1">
                <a:latin typeface="Calibri" panose="020F0502020204030204"/>
              </a:rPr>
              <a:t>Starting</a:t>
            </a:r>
            <a:r>
              <a:rPr lang="it-IT" sz="1600" dirty="0">
                <a:latin typeface="Calibri" panose="020F0502020204030204"/>
              </a:rPr>
              <a:t> material</a:t>
            </a:r>
            <a:r>
              <a:rPr lang="it-IT" sz="1600" dirty="0"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it-IT" sz="1600" b="1" dirty="0" err="1">
                <a:latin typeface="Calibri" panose="020F0502020204030204"/>
                <a:sym typeface="Wingdings" panose="05000000000000000000" pitchFamily="2" charset="2"/>
              </a:rPr>
              <a:t>powder</a:t>
            </a:r>
            <a:endParaRPr lang="it-IT" sz="1600" dirty="0"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 err="1">
                <a:latin typeface="Calibri" panose="020F0502020204030204"/>
              </a:rPr>
              <a:t>Efficiency</a:t>
            </a:r>
            <a:r>
              <a:rPr lang="it-IT" sz="1600" dirty="0">
                <a:latin typeface="Calibri" panose="020F0502020204030204"/>
              </a:rPr>
              <a:t> 95-98%</a:t>
            </a:r>
            <a:r>
              <a:rPr lang="it-IT" sz="1600" dirty="0">
                <a:latin typeface="Calibri" panose="020F0502020204030204"/>
                <a:sym typeface="Wingdings" panose="05000000000000000000" pitchFamily="2" charset="2"/>
              </a:rPr>
              <a:t></a:t>
            </a:r>
            <a:r>
              <a:rPr lang="it-IT" sz="1600" dirty="0">
                <a:latin typeface="Calibri" panose="020F0502020204030204"/>
              </a:rPr>
              <a:t> </a:t>
            </a:r>
            <a:r>
              <a:rPr lang="it-IT" sz="1600" b="1" dirty="0">
                <a:latin typeface="Calibri" panose="020F0502020204030204"/>
              </a:rPr>
              <a:t>no </a:t>
            </a:r>
            <a:r>
              <a:rPr lang="it-IT" sz="1600" b="1" dirty="0" err="1">
                <a:latin typeface="Calibri" panose="020F0502020204030204"/>
              </a:rPr>
              <a:t>losses</a:t>
            </a:r>
            <a:r>
              <a:rPr lang="it-IT" sz="1600" b="1" dirty="0">
                <a:latin typeface="Calibri" panose="020F0502020204030204"/>
              </a:rPr>
              <a:t> of material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latin typeface="Calibri" panose="020F0502020204030204"/>
              </a:rPr>
              <a:t>Low </a:t>
            </a:r>
            <a:r>
              <a:rPr lang="it-IT" sz="1600" dirty="0" err="1">
                <a:latin typeface="Calibri" panose="020F0502020204030204"/>
              </a:rPr>
              <a:t>amount</a:t>
            </a:r>
            <a:r>
              <a:rPr lang="it-IT" sz="1600" dirty="0">
                <a:latin typeface="Calibri" panose="020F0502020204030204"/>
              </a:rPr>
              <a:t> of </a:t>
            </a:r>
            <a:r>
              <a:rPr lang="it-IT" sz="1600" dirty="0" err="1">
                <a:latin typeface="Calibri" panose="020F0502020204030204"/>
              </a:rPr>
              <a:t>starting</a:t>
            </a:r>
            <a:r>
              <a:rPr lang="it-IT" sz="1600" dirty="0">
                <a:latin typeface="Calibri" panose="020F0502020204030204"/>
              </a:rPr>
              <a:t> material </a:t>
            </a:r>
            <a:r>
              <a:rPr lang="it-IT" sz="1600" dirty="0" err="1">
                <a:latin typeface="Calibri" panose="020F0502020204030204"/>
              </a:rPr>
              <a:t>is</a:t>
            </a:r>
            <a:r>
              <a:rPr lang="it-IT" sz="1600" dirty="0">
                <a:latin typeface="Calibri" panose="020F0502020204030204"/>
              </a:rPr>
              <a:t> </a:t>
            </a:r>
            <a:r>
              <a:rPr lang="it-IT" sz="1600" dirty="0" err="1">
                <a:latin typeface="Calibri" panose="020F0502020204030204"/>
              </a:rPr>
              <a:t>needed</a:t>
            </a:r>
            <a:endParaRPr lang="it-IT" sz="1600" dirty="0"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600" dirty="0">
                <a:latin typeface="Calibri" panose="020F0502020204030204"/>
              </a:rPr>
              <a:t>Thickness: 0.1-20 µm</a:t>
            </a:r>
            <a:endParaRPr lang="it-IT" sz="1600" dirty="0"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latin typeface="Calibri" panose="020F0502020204030204"/>
              </a:rPr>
              <a:t>Two targets are </a:t>
            </a:r>
            <a:r>
              <a:rPr lang="it-IT" sz="1600" dirty="0" err="1">
                <a:latin typeface="Calibri" panose="020F0502020204030204"/>
              </a:rPr>
              <a:t>deposited</a:t>
            </a:r>
            <a:r>
              <a:rPr lang="it-IT" sz="1600" dirty="0">
                <a:latin typeface="Calibri" panose="020F0502020204030204"/>
              </a:rPr>
              <a:t> </a:t>
            </a:r>
            <a:r>
              <a:rPr lang="it-IT" sz="1600" dirty="0" err="1">
                <a:latin typeface="Calibri" panose="020F0502020204030204"/>
              </a:rPr>
              <a:t>simultaneously</a:t>
            </a:r>
            <a:endParaRPr lang="it-IT" sz="1600" dirty="0">
              <a:latin typeface="Calibri" panose="020F0502020204030204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 err="1">
                <a:latin typeface="Calibri" panose="020F0502020204030204"/>
              </a:rPr>
              <a:t>Process</a:t>
            </a:r>
            <a:r>
              <a:rPr lang="it-IT" sz="1600" dirty="0">
                <a:latin typeface="Calibri" panose="020F0502020204030204"/>
              </a:rPr>
              <a:t> duration 10-40 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1600" dirty="0">
              <a:latin typeface="Calibri" panose="020F0502020204030204"/>
            </a:endParaRPr>
          </a:p>
        </p:txBody>
      </p:sp>
      <p:sp>
        <p:nvSpPr>
          <p:cNvPr id="52" name="TextBox 80">
            <a:extLst>
              <a:ext uri="{FF2B5EF4-FFF2-40B4-BE49-F238E27FC236}">
                <a16:creationId xmlns:a16="http://schemas.microsoft.com/office/drawing/2014/main" id="{108DD88E-FFC6-DBF1-BD0B-6D41241FD3CC}"/>
              </a:ext>
            </a:extLst>
          </p:cNvPr>
          <p:cNvSpPr txBox="1"/>
          <p:nvPr/>
        </p:nvSpPr>
        <p:spPr>
          <a:xfrm>
            <a:off x="7799582" y="3847664"/>
            <a:ext cx="4361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Calibri" panose="020F0502020204030204"/>
                <a:cs typeface="Times New Roman" panose="02020603050405020304" pitchFamily="18" charset="0"/>
              </a:rPr>
              <a:t>Requirements</a:t>
            </a:r>
            <a:r>
              <a:rPr lang="it-IT" sz="1600" b="1" dirty="0">
                <a:latin typeface="Calibri" panose="020F0502020204030204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Metal </a:t>
            </a:r>
            <a:r>
              <a:rPr lang="it-IT" sz="1600" dirty="0" err="1">
                <a:latin typeface="Calibri" panose="020F0502020204030204"/>
                <a:cs typeface="Times New Roman" panose="02020603050405020304" pitchFamily="18" charset="0"/>
              </a:rPr>
              <a:t>substrates</a:t>
            </a: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Metal </a:t>
            </a:r>
            <a:r>
              <a:rPr lang="it-IT" sz="1600" dirty="0" err="1">
                <a:latin typeface="Calibri" panose="020F0502020204030204"/>
                <a:cs typeface="Times New Roman" panose="02020603050405020304" pitchFamily="18" charset="0"/>
              </a:rPr>
              <a:t>powder</a:t>
            </a: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 (</a:t>
            </a:r>
            <a:r>
              <a:rPr lang="it-IT" sz="1600" dirty="0" err="1">
                <a:latin typeface="Calibri" panose="020F0502020204030204"/>
                <a:cs typeface="Times New Roman" panose="02020603050405020304" pitchFamily="18" charset="0"/>
              </a:rPr>
              <a:t>irregular</a:t>
            </a: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Calibri" panose="020F0502020204030204"/>
                <a:cs typeface="Times New Roman" panose="02020603050405020304" pitchFamily="18" charset="0"/>
              </a:rPr>
              <a:t>shape</a:t>
            </a: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 and small size &lt;20 µm)</a:t>
            </a:r>
            <a:endParaRPr lang="en-GB" sz="1600" dirty="0"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54" name="TextBox 78">
            <a:extLst>
              <a:ext uri="{FF2B5EF4-FFF2-40B4-BE49-F238E27FC236}">
                <a16:creationId xmlns:a16="http://schemas.microsoft.com/office/drawing/2014/main" id="{21C4BE0B-892F-CE62-552B-EC3B5223ACBB}"/>
              </a:ext>
            </a:extLst>
          </p:cNvPr>
          <p:cNvSpPr txBox="1"/>
          <p:nvPr/>
        </p:nvSpPr>
        <p:spPr>
          <a:xfrm>
            <a:off x="201433" y="1479635"/>
            <a:ext cx="3734602" cy="830997"/>
          </a:xfrm>
          <a:custGeom>
            <a:avLst/>
            <a:gdLst>
              <a:gd name="connsiteX0" fmla="*/ 0 w 3734602"/>
              <a:gd name="connsiteY0" fmla="*/ 0 h 830997"/>
              <a:gd name="connsiteX1" fmla="*/ 3734602 w 3734602"/>
              <a:gd name="connsiteY1" fmla="*/ 0 h 830997"/>
              <a:gd name="connsiteX2" fmla="*/ 3734602 w 3734602"/>
              <a:gd name="connsiteY2" fmla="*/ 830997 h 830997"/>
              <a:gd name="connsiteX3" fmla="*/ 0 w 3734602"/>
              <a:gd name="connsiteY3" fmla="*/ 830997 h 830997"/>
              <a:gd name="connsiteX4" fmla="*/ 0 w 3734602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4602" h="830997" extrusionOk="0">
                <a:moveTo>
                  <a:pt x="0" y="0"/>
                </a:moveTo>
                <a:cubicBezTo>
                  <a:pt x="1379988" y="114897"/>
                  <a:pt x="2840284" y="-119122"/>
                  <a:pt x="3734602" y="0"/>
                </a:cubicBezTo>
                <a:cubicBezTo>
                  <a:pt x="3729640" y="409119"/>
                  <a:pt x="3661652" y="698701"/>
                  <a:pt x="3734602" y="830997"/>
                </a:cubicBezTo>
                <a:cubicBezTo>
                  <a:pt x="2479345" y="818456"/>
                  <a:pt x="1368495" y="922603"/>
                  <a:pt x="0" y="830997"/>
                </a:cubicBezTo>
                <a:cubicBezTo>
                  <a:pt x="-30096" y="542501"/>
                  <a:pt x="23164" y="404731"/>
                  <a:pt x="0" y="0"/>
                </a:cubicBezTo>
                <a:close/>
              </a:path>
            </a:pathLst>
          </a:custGeom>
          <a:noFill/>
          <a:ln>
            <a:solidFill>
              <a:srgbClr val="002B4B"/>
            </a:solidFill>
            <a:extLst>
              <a:ext uri="{C807C97D-BFC1-408E-A445-0C87EB9F89A2}">
                <ask:lineSketchStyleProps xmlns:ask="http://schemas.microsoft.com/office/drawing/2018/sketchyshapes" sd="80229040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/>
                <a:cs typeface="Times New Roman" panose="02020603050405020304" pitchFamily="18" charset="0"/>
              </a:rPr>
              <a:t>This deposition technique exploits </a:t>
            </a: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Calibri" panose="020F0502020204030204"/>
                <a:cs typeface="Times New Roman" panose="02020603050405020304" pitchFamily="18" charset="0"/>
              </a:rPr>
              <a:t>phenomenon</a:t>
            </a:r>
            <a:r>
              <a:rPr lang="it-IT" sz="1600" dirty="0">
                <a:latin typeface="Calibri" panose="020F0502020204030204"/>
                <a:cs typeface="Times New Roman" panose="02020603050405020304" pitchFamily="18" charset="0"/>
              </a:rPr>
              <a:t> of </a:t>
            </a:r>
            <a:r>
              <a:rPr lang="en-US" sz="1600" b="1" dirty="0">
                <a:latin typeface="Calibri" panose="020F0502020204030204"/>
                <a:cs typeface="Times New Roman" panose="02020603050405020304" pitchFamily="18" charset="0"/>
              </a:rPr>
              <a:t>vibrational</a:t>
            </a:r>
            <a:r>
              <a:rPr lang="it-IT" sz="1600" b="1" dirty="0"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Calibri" panose="020F0502020204030204"/>
                <a:cs typeface="Times New Roman" panose="02020603050405020304" pitchFamily="18" charset="0"/>
              </a:rPr>
              <a:t>motion</a:t>
            </a:r>
            <a:r>
              <a:rPr lang="en-US" sz="1600" dirty="0">
                <a:latin typeface="Calibri" panose="020F0502020204030204"/>
                <a:cs typeface="Times New Roman" panose="02020603050405020304" pitchFamily="18" charset="0"/>
              </a:rPr>
              <a:t> of metallic </a:t>
            </a:r>
            <a:r>
              <a:rPr lang="en-US" sz="1600" b="1" dirty="0">
                <a:latin typeface="Calibri" panose="020F0502020204030204"/>
                <a:cs typeface="Times New Roman" panose="02020603050405020304" pitchFamily="18" charset="0"/>
              </a:rPr>
              <a:t>powder in a static electric field</a:t>
            </a:r>
            <a:endParaRPr lang="it-IT" sz="1600" dirty="0"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E8A438A2-F602-6AE6-530B-95EDBBBC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95"/>
          <a:stretch/>
        </p:blipFill>
        <p:spPr>
          <a:xfrm>
            <a:off x="1989" y="2606982"/>
            <a:ext cx="3734602" cy="1948507"/>
          </a:xfrm>
          <a:prstGeom prst="rect">
            <a:avLst/>
          </a:prstGeom>
        </p:spPr>
      </p:pic>
      <p:pic>
        <p:nvPicPr>
          <p:cNvPr id="20" name="Picture 2" descr="Save money - Free business and finance icons">
            <a:extLst>
              <a:ext uri="{FF2B5EF4-FFF2-40B4-BE49-F238E27FC236}">
                <a16:creationId xmlns:a16="http://schemas.microsoft.com/office/drawing/2014/main" id="{19B83598-7759-6869-A654-65232C3CA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0897" y="1648918"/>
            <a:ext cx="781268" cy="78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F426EA-7E4C-F8EF-F375-4ACA93982C3F}"/>
              </a:ext>
            </a:extLst>
          </p:cNvPr>
          <p:cNvSpPr txBox="1"/>
          <p:nvPr/>
        </p:nvSpPr>
        <p:spPr>
          <a:xfrm>
            <a:off x="1075528" y="587539"/>
            <a:ext cx="7800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Energy Vibrational Powder Plating (HIVIPP)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thin targets aimed at nuclear cross-section measurements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42F65A5-82DD-1F95-C2BF-BD7919235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840" y="5274785"/>
            <a:ext cx="1921174" cy="1428565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2F7136B4-02F8-222B-AB87-419FF9DF2010}"/>
              </a:ext>
            </a:extLst>
          </p:cNvPr>
          <p:cNvSpPr/>
          <p:nvPr/>
        </p:nvSpPr>
        <p:spPr>
          <a:xfrm>
            <a:off x="1618393" y="3736939"/>
            <a:ext cx="1212783" cy="619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CD03E61-8EE4-A5FB-7030-2350547A586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618393" y="4046520"/>
            <a:ext cx="48229" cy="1329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311D6797-4B4F-9793-F37E-DE14FA0A03F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2831176" y="4046520"/>
            <a:ext cx="597838" cy="10954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91F75B6A-6E59-F1DC-8C2B-36C662386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52" y="576526"/>
            <a:ext cx="816984" cy="816984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4D4569-F41E-5AF0-430B-8CF4075C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1F20-9F84-412A-96B5-E228C5307CB0}" type="slidenum">
              <a:rPr lang="it-IT" smtClean="0"/>
              <a:t>10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81816D-0E61-B606-0FAE-EEC5CD9B9003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8036C2A-63DD-1218-9828-4F1652EDC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"/>
          <a:stretch/>
        </p:blipFill>
        <p:spPr>
          <a:xfrm>
            <a:off x="4137698" y="1835557"/>
            <a:ext cx="3428129" cy="36421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magine 2">
            <a:extLst>
              <a:ext uri="{FF2B5EF4-FFF2-40B4-BE49-F238E27FC236}">
                <a16:creationId xmlns:a16="http://schemas.microsoft.com/office/drawing/2014/main" id="{FAC1C6DF-00E6-81AF-12B3-3CE0E7C6FB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" t="5378" r="6046"/>
          <a:stretch/>
        </p:blipFill>
        <p:spPr>
          <a:xfrm>
            <a:off x="5906167" y="4594263"/>
            <a:ext cx="2182462" cy="13272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B7E5F-6150-1FEA-87AE-010E2D20DD1D}"/>
              </a:ext>
            </a:extLst>
          </p:cNvPr>
          <p:cNvGrpSpPr/>
          <p:nvPr/>
        </p:nvGrpSpPr>
        <p:grpSpPr>
          <a:xfrm>
            <a:off x="4137698" y="6049264"/>
            <a:ext cx="5552573" cy="691294"/>
            <a:chOff x="4137698" y="6049264"/>
            <a:chExt cx="5552573" cy="691294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CAF36A1-1FE0-85AB-C9A5-A580B79B9C72}"/>
                </a:ext>
              </a:extLst>
            </p:cNvPr>
            <p:cNvSpPr txBox="1"/>
            <p:nvPr/>
          </p:nvSpPr>
          <p:spPr>
            <a:xfrm>
              <a:off x="4137698" y="6049264"/>
              <a:ext cx="50506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t-IT" sz="1200" i="1" u="none" strike="noStrike" baseline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H. Skliarova, S. Cisternino, et al., </a:t>
              </a:r>
              <a:r>
                <a:rPr lang="it-IT" sz="1200" i="1" u="none" strike="noStrike" baseline="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Nuclear</a:t>
              </a:r>
              <a:r>
                <a:rPr lang="it-IT" sz="1200" i="1" u="none" strike="noStrike" baseline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Instruments and Methods A, 2020</a:t>
              </a:r>
            </a:p>
            <a:p>
              <a:r>
                <a:rPr lang="it-IT" sz="1200" i="1" u="none" strike="noStrike" baseline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S. Cisternino, et al., Instruments, 2022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9B13C0A-35D5-1BF1-C0B9-0FB2BD34DDBD}"/>
                </a:ext>
              </a:extLst>
            </p:cNvPr>
            <p:cNvSpPr txBox="1"/>
            <p:nvPr/>
          </p:nvSpPr>
          <p:spPr>
            <a:xfrm>
              <a:off x="4139890" y="6463559"/>
              <a:ext cx="555038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i="1" u="none" strike="noStrike" baseline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S. Cisternino, et al., </a:t>
              </a:r>
              <a:r>
                <a:rPr lang="it-IT" sz="1200" i="1" u="none" strike="noStrike" baseline="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Materials</a:t>
              </a:r>
              <a:r>
                <a:rPr lang="it-IT" sz="1200" i="1" u="none" strike="noStrike" baseline="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2023</a:t>
              </a:r>
            </a:p>
          </p:txBody>
        </p:sp>
      </p:grpSp>
      <p:sp>
        <p:nvSpPr>
          <p:cNvPr id="27" name="TextBox 46">
            <a:extLst>
              <a:ext uri="{FF2B5EF4-FFF2-40B4-BE49-F238E27FC236}">
                <a16:creationId xmlns:a16="http://schemas.microsoft.com/office/drawing/2014/main" id="{2F1BAE69-2647-A762-4FAB-A2F6914860A3}"/>
              </a:ext>
            </a:extLst>
          </p:cNvPr>
          <p:cNvSpPr txBox="1"/>
          <p:nvPr/>
        </p:nvSpPr>
        <p:spPr>
          <a:xfrm>
            <a:off x="4793396" y="1648918"/>
            <a:ext cx="230357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HIVIPP apparatus @LNL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C687D4-C6E1-4C0F-968D-3E1D0AEF2947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6FD887-CF54-5D29-2DB9-06862AAA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8EC16C-D205-2FE5-1960-7F2BE684F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94012CE-9CDF-610B-95D6-29EC4C04212A}"/>
              </a:ext>
            </a:extLst>
          </p:cNvPr>
          <p:cNvSpPr txBox="1"/>
          <p:nvPr/>
        </p:nvSpPr>
        <p:spPr>
          <a:xfrm>
            <a:off x="18191" y="2348178"/>
            <a:ext cx="44131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lang="en-US" sz="1500" i="1" dirty="0">
                <a:solidFill>
                  <a:srgbClr val="FF0000"/>
                </a:solidFill>
                <a:latin typeface="Calibri"/>
                <a:cs typeface="Calibri"/>
              </a:rPr>
              <a:t>I.</a:t>
            </a:r>
            <a:r>
              <a:rPr lang="en-US" sz="15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500" i="1" dirty="0">
                <a:solidFill>
                  <a:srgbClr val="FF0000"/>
                </a:solidFill>
                <a:latin typeface="Calibri"/>
                <a:cs typeface="Calibri"/>
              </a:rPr>
              <a:t>Sugai,</a:t>
            </a:r>
            <a:r>
              <a:rPr lang="en-US" sz="1500" i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500" i="1" dirty="0">
                <a:solidFill>
                  <a:srgbClr val="FF0000"/>
                </a:solidFill>
                <a:latin typeface="Calibri"/>
                <a:cs typeface="Calibri"/>
              </a:rPr>
              <a:t>Nuclear</a:t>
            </a:r>
            <a:r>
              <a:rPr lang="en-US" sz="1500" i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500" i="1" dirty="0">
                <a:solidFill>
                  <a:srgbClr val="FF0000"/>
                </a:solidFill>
                <a:latin typeface="Calibri"/>
                <a:cs typeface="Calibri"/>
              </a:rPr>
              <a:t>Instruments</a:t>
            </a:r>
            <a:r>
              <a:rPr lang="en-US" sz="1500" i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500" i="1" spc="-10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lang="en-US" sz="1500" i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500" i="1" dirty="0">
                <a:solidFill>
                  <a:srgbClr val="FF0000"/>
                </a:solidFill>
                <a:latin typeface="Calibri"/>
                <a:cs typeface="Calibri"/>
              </a:rPr>
              <a:t>Methods A,</a:t>
            </a:r>
            <a:r>
              <a:rPr lang="en-US" sz="1500" i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500" i="1" spc="-20" dirty="0">
                <a:solidFill>
                  <a:srgbClr val="FF0000"/>
                </a:solidFill>
                <a:latin typeface="Calibri"/>
                <a:cs typeface="Calibri"/>
              </a:rPr>
              <a:t>1997</a:t>
            </a:r>
            <a:endParaRPr lang="en-US" sz="15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3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B4B5-EA1C-1946-BED4-3464D01A9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9">
            <a:extLst>
              <a:ext uri="{FF2B5EF4-FFF2-40B4-BE49-F238E27FC236}">
                <a16:creationId xmlns:a16="http://schemas.microsoft.com/office/drawing/2014/main" id="{68C1A1C0-9C46-EC27-DA70-B148C1930A01}"/>
              </a:ext>
            </a:extLst>
          </p:cNvPr>
          <p:cNvSpPr txBox="1"/>
          <p:nvPr/>
        </p:nvSpPr>
        <p:spPr>
          <a:xfrm>
            <a:off x="4869380" y="1672192"/>
            <a:ext cx="7090397" cy="2390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materials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powder or foil</a:t>
            </a: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97% efficiency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loss of isotope-enriched material </a:t>
            </a: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Directly bonding of different materials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(target and backing)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ts val="2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protective thin layer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between instead of costly inert material backings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- mm thickness pellet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targets for production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Sintering of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melting point materials (metal or oxide)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Advantages respect to conventional sintering</a:t>
            </a:r>
          </a:p>
          <a:p>
            <a:pPr marL="800100" lvl="1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heating rates (up to 1000 °C/min) </a:t>
            </a:r>
          </a:p>
          <a:p>
            <a:pPr marL="800100" lvl="1" indent="-342900">
              <a:lnSpc>
                <a:spcPts val="2000"/>
              </a:lnSpc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short sintering times (min instead of hours)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915C0-0CBD-6D34-BF20-606D61764122}"/>
              </a:ext>
            </a:extLst>
          </p:cNvPr>
          <p:cNvSpPr txBox="1"/>
          <p:nvPr/>
        </p:nvSpPr>
        <p:spPr>
          <a:xfrm>
            <a:off x="48427" y="2704652"/>
            <a:ext cx="1943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experimental conditions: 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Voltage 5-10 V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Current intensity 10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US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Pressure 5-100 MPa</a:t>
            </a:r>
          </a:p>
        </p:txBody>
      </p:sp>
      <p:pic>
        <p:nvPicPr>
          <p:cNvPr id="12" name="Picture 2" descr="Save money - Free business and finance icons">
            <a:extLst>
              <a:ext uri="{FF2B5EF4-FFF2-40B4-BE49-F238E27FC236}">
                <a16:creationId xmlns:a16="http://schemas.microsoft.com/office/drawing/2014/main" id="{A773ADC8-D758-754E-6028-E0F86A632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374" y="1344173"/>
            <a:ext cx="781268" cy="78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2">
            <a:extLst>
              <a:ext uri="{FF2B5EF4-FFF2-40B4-BE49-F238E27FC236}">
                <a16:creationId xmlns:a16="http://schemas.microsoft.com/office/drawing/2014/main" id="{7278D361-8EA2-CFC1-9BFD-54F305B485A1}"/>
              </a:ext>
            </a:extLst>
          </p:cNvPr>
          <p:cNvSpPr txBox="1"/>
          <p:nvPr/>
        </p:nvSpPr>
        <p:spPr>
          <a:xfrm>
            <a:off x="1097320" y="985298"/>
            <a:ext cx="63575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 and versatile sintering technique used for several applications in different fields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31C00C2-B8BA-6F6E-156F-EDEDA4839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256"/>
          <a:stretch/>
        </p:blipFill>
        <p:spPr>
          <a:xfrm>
            <a:off x="1887041" y="1328956"/>
            <a:ext cx="2956219" cy="268850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CECEB59-03AC-CDA4-9661-5653004E0A27}"/>
              </a:ext>
            </a:extLst>
          </p:cNvPr>
          <p:cNvSpPr txBox="1"/>
          <p:nvPr/>
        </p:nvSpPr>
        <p:spPr>
          <a:xfrm>
            <a:off x="995171" y="515796"/>
            <a:ext cx="4874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Spark Plasma Sintering (SPS)</a:t>
            </a:r>
          </a:p>
        </p:txBody>
      </p:sp>
      <p:sp>
        <p:nvSpPr>
          <p:cNvPr id="20" name="Oval 27">
            <a:extLst>
              <a:ext uri="{FF2B5EF4-FFF2-40B4-BE49-F238E27FC236}">
                <a16:creationId xmlns:a16="http://schemas.microsoft.com/office/drawing/2014/main" id="{96B6699B-170B-C9A7-19F8-FF59B105B530}"/>
              </a:ext>
            </a:extLst>
          </p:cNvPr>
          <p:cNvSpPr/>
          <p:nvPr/>
        </p:nvSpPr>
        <p:spPr>
          <a:xfrm>
            <a:off x="167095" y="444692"/>
            <a:ext cx="828076" cy="830989"/>
          </a:xfrm>
          <a:prstGeom prst="ellipse">
            <a:avLst/>
          </a:prstGeom>
          <a:blipFill rotWithShape="0">
            <a:blip r:embed="rId4"/>
            <a:srcRect/>
            <a:stretch>
              <a:fillRect t="-16000" b="-16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0109E1-D1D2-937F-D55E-A17336A7EAF0}"/>
              </a:ext>
            </a:extLst>
          </p:cNvPr>
          <p:cNvSpPr txBox="1"/>
          <p:nvPr/>
        </p:nvSpPr>
        <p:spPr>
          <a:xfrm>
            <a:off x="4902122" y="1287058"/>
            <a:ext cx="635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Advantages for cyclotron solid targets: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BB7A2D-253F-07A0-A8AD-9F2F08F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51F20-9F84-412A-96B5-E228C5307CB0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6982C2-4683-BBD9-345C-1486812BE323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at LNL – Nuclear physics applications</a:t>
            </a:r>
          </a:p>
        </p:txBody>
      </p:sp>
      <p:pic>
        <p:nvPicPr>
          <p:cNvPr id="10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2A0252-88F8-5F73-8C01-89B2DFB8D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r="10872" b="6000"/>
          <a:stretch/>
        </p:blipFill>
        <p:spPr>
          <a:xfrm rot="16200000">
            <a:off x="319588" y="4906500"/>
            <a:ext cx="2259293" cy="1474137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EB4E504D-4252-D65A-4FAA-E562AFB4BDF6}"/>
              </a:ext>
            </a:extLst>
          </p:cNvPr>
          <p:cNvGrpSpPr/>
          <p:nvPr/>
        </p:nvGrpSpPr>
        <p:grpSpPr>
          <a:xfrm>
            <a:off x="479376" y="4128262"/>
            <a:ext cx="11305256" cy="2491066"/>
            <a:chOff x="-1974024" y="1691043"/>
            <a:chExt cx="11305256" cy="2491066"/>
          </a:xfrm>
        </p:grpSpPr>
        <p:sp>
          <p:nvSpPr>
            <p:cNvPr id="14" name="Rectangle 37">
              <a:extLst>
                <a:ext uri="{FF2B5EF4-FFF2-40B4-BE49-F238E27FC236}">
                  <a16:creationId xmlns:a16="http://schemas.microsoft.com/office/drawing/2014/main" id="{CE924538-A898-20A1-DD28-AC2E0E164FEA}"/>
                </a:ext>
              </a:extLst>
            </p:cNvPr>
            <p:cNvSpPr/>
            <p:nvPr/>
          </p:nvSpPr>
          <p:spPr>
            <a:xfrm>
              <a:off x="142561" y="2150784"/>
              <a:ext cx="5598484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u="sng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Components: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water-cooled vacuum chamber 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vacuum system 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vertical single-axis hydraulic press 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specially designed water-cooled punch electrodes 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 generator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temperature and other sensors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PLC controlling all the sintering parameters</a:t>
              </a:r>
            </a:p>
            <a:p>
              <a:pPr marL="342900" indent="-1651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custom graphite punches and die</a:t>
              </a:r>
            </a:p>
          </p:txBody>
        </p:sp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DD7A79B1-A71B-39F6-29FB-1C4E28F1EA50}"/>
                </a:ext>
              </a:extLst>
            </p:cNvPr>
            <p:cNvSpPr txBox="1"/>
            <p:nvPr/>
          </p:nvSpPr>
          <p:spPr>
            <a:xfrm>
              <a:off x="-1974024" y="1691043"/>
              <a:ext cx="11305256" cy="33855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Dedicated SPS machine (</a:t>
              </a:r>
              <a:r>
                <a:rPr lang="en-US" sz="1600" b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TT_Sinter</a:t>
              </a:r>
              <a:r>
                <a:rPr lang="en-US" sz="16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tailored for targets manufacturing (for research)</a:t>
              </a:r>
            </a:p>
          </p:txBody>
        </p:sp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3AB12469-F914-7F18-6629-C8CCBABEAB19}"/>
                </a:ext>
              </a:extLst>
            </p:cNvPr>
            <p:cNvSpPr txBox="1"/>
            <p:nvPr/>
          </p:nvSpPr>
          <p:spPr>
            <a:xfrm>
              <a:off x="4426026" y="2182011"/>
              <a:ext cx="26300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Very fast process cycle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Customizable tooling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Easy to use and maintain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Affordability</a:t>
              </a:r>
            </a:p>
          </p:txBody>
        </p:sp>
      </p:grpSp>
      <p:sp>
        <p:nvSpPr>
          <p:cNvPr id="19" name="TextBox 4">
            <a:extLst>
              <a:ext uri="{FF2B5EF4-FFF2-40B4-BE49-F238E27FC236}">
                <a16:creationId xmlns:a16="http://schemas.microsoft.com/office/drawing/2014/main" id="{F43D2091-9155-966A-907B-429AD435D6D6}"/>
              </a:ext>
            </a:extLst>
          </p:cNvPr>
          <p:cNvSpPr txBox="1"/>
          <p:nvPr/>
        </p:nvSpPr>
        <p:spPr>
          <a:xfrm>
            <a:off x="8604563" y="5804644"/>
            <a:ext cx="339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Skliarova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J. Phys: Conf. Ser., 2020;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Sciacca et al., Molecules 2021;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Cisternino et al., NMB 2022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Cisternino et al., Ceramics International, 2025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AAAB87-5438-DB0B-56C3-79619BB40BAB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3BBB2B3-2140-F33F-2D48-A2E1F87D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C1F7B3-52D3-DAB4-6D94-4893A39C3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81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93830" y="25717"/>
            <a:ext cx="2457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Georgia"/>
                <a:cs typeface="Georgia"/>
              </a:rPr>
              <a:t>12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4291" y="645512"/>
            <a:ext cx="7809865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Spark</a:t>
            </a:r>
            <a:r>
              <a:rPr sz="3000" b="1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Plasma</a:t>
            </a:r>
            <a:r>
              <a:rPr sz="3000" b="1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Sintering</a:t>
            </a:r>
            <a:r>
              <a:rPr sz="30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0000"/>
                </a:solidFill>
                <a:latin typeface="Calibri"/>
                <a:cs typeface="Calibri"/>
              </a:rPr>
              <a:t>(SPS): ZnO</a:t>
            </a:r>
            <a:r>
              <a:rPr sz="3000" b="1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0000"/>
                </a:solidFill>
                <a:latin typeface="Calibri"/>
                <a:cs typeface="Calibri"/>
              </a:rPr>
              <a:t>target</a:t>
            </a:r>
            <a:r>
              <a:rPr sz="30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000000"/>
                </a:solidFill>
                <a:latin typeface="Calibri"/>
                <a:cs typeface="Calibri"/>
              </a:rPr>
              <a:t>example</a:t>
            </a:r>
            <a:endParaRPr sz="30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0911" y="438150"/>
            <a:ext cx="5363845" cy="6167755"/>
            <a:chOff x="130911" y="438150"/>
            <a:chExt cx="5363845" cy="616775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449" y="447675"/>
              <a:ext cx="819150" cy="8286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1449" y="447675"/>
              <a:ext cx="819150" cy="828675"/>
            </a:xfrm>
            <a:custGeom>
              <a:avLst/>
              <a:gdLst/>
              <a:ahLst/>
              <a:cxnLst/>
              <a:rect l="l" t="t" r="r" b="b"/>
              <a:pathLst>
                <a:path w="819150" h="828675">
                  <a:moveTo>
                    <a:pt x="0" y="414274"/>
                  </a:moveTo>
                  <a:lnTo>
                    <a:pt x="2755" y="365973"/>
                  </a:lnTo>
                  <a:lnTo>
                    <a:pt x="10817" y="319306"/>
                  </a:lnTo>
                  <a:lnTo>
                    <a:pt x="23877" y="274584"/>
                  </a:lnTo>
                  <a:lnTo>
                    <a:pt x="41630" y="232117"/>
                  </a:lnTo>
                  <a:lnTo>
                    <a:pt x="63766" y="192217"/>
                  </a:lnTo>
                  <a:lnTo>
                    <a:pt x="89979" y="155196"/>
                  </a:lnTo>
                  <a:lnTo>
                    <a:pt x="119962" y="121364"/>
                  </a:lnTo>
                  <a:lnTo>
                    <a:pt x="153407" y="91033"/>
                  </a:lnTo>
                  <a:lnTo>
                    <a:pt x="190007" y="64514"/>
                  </a:lnTo>
                  <a:lnTo>
                    <a:pt x="229455" y="42119"/>
                  </a:lnTo>
                  <a:lnTo>
                    <a:pt x="271443" y="24159"/>
                  </a:lnTo>
                  <a:lnTo>
                    <a:pt x="315663" y="10944"/>
                  </a:lnTo>
                  <a:lnTo>
                    <a:pt x="361810" y="2788"/>
                  </a:lnTo>
                  <a:lnTo>
                    <a:pt x="409575" y="0"/>
                  </a:lnTo>
                  <a:lnTo>
                    <a:pt x="457339" y="2788"/>
                  </a:lnTo>
                  <a:lnTo>
                    <a:pt x="503486" y="10944"/>
                  </a:lnTo>
                  <a:lnTo>
                    <a:pt x="547706" y="24159"/>
                  </a:lnTo>
                  <a:lnTo>
                    <a:pt x="589694" y="42119"/>
                  </a:lnTo>
                  <a:lnTo>
                    <a:pt x="629142" y="64514"/>
                  </a:lnTo>
                  <a:lnTo>
                    <a:pt x="665742" y="91033"/>
                  </a:lnTo>
                  <a:lnTo>
                    <a:pt x="699187" y="121364"/>
                  </a:lnTo>
                  <a:lnTo>
                    <a:pt x="729170" y="155196"/>
                  </a:lnTo>
                  <a:lnTo>
                    <a:pt x="755383" y="192217"/>
                  </a:lnTo>
                  <a:lnTo>
                    <a:pt x="777519" y="232117"/>
                  </a:lnTo>
                  <a:lnTo>
                    <a:pt x="795272" y="274584"/>
                  </a:lnTo>
                  <a:lnTo>
                    <a:pt x="808332" y="319306"/>
                  </a:lnTo>
                  <a:lnTo>
                    <a:pt x="816394" y="365973"/>
                  </a:lnTo>
                  <a:lnTo>
                    <a:pt x="819150" y="414274"/>
                  </a:lnTo>
                  <a:lnTo>
                    <a:pt x="816394" y="462599"/>
                  </a:lnTo>
                  <a:lnTo>
                    <a:pt x="808332" y="509288"/>
                  </a:lnTo>
                  <a:lnTo>
                    <a:pt x="795272" y="554029"/>
                  </a:lnTo>
                  <a:lnTo>
                    <a:pt x="777519" y="596511"/>
                  </a:lnTo>
                  <a:lnTo>
                    <a:pt x="755383" y="636423"/>
                  </a:lnTo>
                  <a:lnTo>
                    <a:pt x="729170" y="673455"/>
                  </a:lnTo>
                  <a:lnTo>
                    <a:pt x="699187" y="707294"/>
                  </a:lnTo>
                  <a:lnTo>
                    <a:pt x="665742" y="737631"/>
                  </a:lnTo>
                  <a:lnTo>
                    <a:pt x="629142" y="764154"/>
                  </a:lnTo>
                  <a:lnTo>
                    <a:pt x="589694" y="786552"/>
                  </a:lnTo>
                  <a:lnTo>
                    <a:pt x="547706" y="804514"/>
                  </a:lnTo>
                  <a:lnTo>
                    <a:pt x="503486" y="817729"/>
                  </a:lnTo>
                  <a:lnTo>
                    <a:pt x="457339" y="825886"/>
                  </a:lnTo>
                  <a:lnTo>
                    <a:pt x="409575" y="828675"/>
                  </a:lnTo>
                  <a:lnTo>
                    <a:pt x="361810" y="825886"/>
                  </a:lnTo>
                  <a:lnTo>
                    <a:pt x="315663" y="817729"/>
                  </a:lnTo>
                  <a:lnTo>
                    <a:pt x="271443" y="804514"/>
                  </a:lnTo>
                  <a:lnTo>
                    <a:pt x="229455" y="786552"/>
                  </a:lnTo>
                  <a:lnTo>
                    <a:pt x="190007" y="764154"/>
                  </a:lnTo>
                  <a:lnTo>
                    <a:pt x="153407" y="737631"/>
                  </a:lnTo>
                  <a:lnTo>
                    <a:pt x="119962" y="707294"/>
                  </a:lnTo>
                  <a:lnTo>
                    <a:pt x="89979" y="673455"/>
                  </a:lnTo>
                  <a:lnTo>
                    <a:pt x="63766" y="636423"/>
                  </a:lnTo>
                  <a:lnTo>
                    <a:pt x="41630" y="596511"/>
                  </a:lnTo>
                  <a:lnTo>
                    <a:pt x="23877" y="554029"/>
                  </a:lnTo>
                  <a:lnTo>
                    <a:pt x="10817" y="509288"/>
                  </a:lnTo>
                  <a:lnTo>
                    <a:pt x="2755" y="462599"/>
                  </a:lnTo>
                  <a:lnTo>
                    <a:pt x="0" y="414274"/>
                  </a:lnTo>
                  <a:close/>
                </a:path>
              </a:pathLst>
            </a:custGeom>
            <a:ln w="19050">
              <a:solidFill>
                <a:srgbClr val="D247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261" y="1412747"/>
              <a:ext cx="5351145" cy="370840"/>
            </a:xfrm>
            <a:custGeom>
              <a:avLst/>
              <a:gdLst/>
              <a:ahLst/>
              <a:cxnLst/>
              <a:rect l="l" t="t" r="r" b="b"/>
              <a:pathLst>
                <a:path w="5351145" h="370839">
                  <a:moveTo>
                    <a:pt x="5350789" y="0"/>
                  </a:moveTo>
                  <a:lnTo>
                    <a:pt x="2122551" y="0"/>
                  </a:lnTo>
                  <a:lnTo>
                    <a:pt x="0" y="0"/>
                  </a:lnTo>
                  <a:lnTo>
                    <a:pt x="0" y="370840"/>
                  </a:lnTo>
                  <a:lnTo>
                    <a:pt x="2122449" y="370840"/>
                  </a:lnTo>
                  <a:lnTo>
                    <a:pt x="5350789" y="370840"/>
                  </a:lnTo>
                  <a:lnTo>
                    <a:pt x="535078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261" y="1783600"/>
              <a:ext cx="5351145" cy="4815840"/>
            </a:xfrm>
            <a:custGeom>
              <a:avLst/>
              <a:gdLst/>
              <a:ahLst/>
              <a:cxnLst/>
              <a:rect l="l" t="t" r="r" b="b"/>
              <a:pathLst>
                <a:path w="5351145" h="4815840">
                  <a:moveTo>
                    <a:pt x="4972964" y="0"/>
                  </a:moveTo>
                  <a:lnTo>
                    <a:pt x="2122551" y="0"/>
                  </a:lnTo>
                  <a:lnTo>
                    <a:pt x="0" y="0"/>
                  </a:lnTo>
                  <a:lnTo>
                    <a:pt x="0" y="1600568"/>
                  </a:lnTo>
                  <a:lnTo>
                    <a:pt x="0" y="3185731"/>
                  </a:lnTo>
                  <a:lnTo>
                    <a:pt x="0" y="4815776"/>
                  </a:lnTo>
                  <a:lnTo>
                    <a:pt x="2122449" y="4815776"/>
                  </a:lnTo>
                  <a:lnTo>
                    <a:pt x="4972964" y="4815776"/>
                  </a:lnTo>
                  <a:lnTo>
                    <a:pt x="4972964" y="3185782"/>
                  </a:lnTo>
                  <a:lnTo>
                    <a:pt x="4972964" y="1600568"/>
                  </a:lnTo>
                  <a:lnTo>
                    <a:pt x="4972964" y="0"/>
                  </a:lnTo>
                  <a:close/>
                </a:path>
                <a:path w="5351145" h="4815840">
                  <a:moveTo>
                    <a:pt x="5350903" y="0"/>
                  </a:moveTo>
                  <a:lnTo>
                    <a:pt x="4973091" y="0"/>
                  </a:lnTo>
                  <a:lnTo>
                    <a:pt x="4973091" y="1600568"/>
                  </a:lnTo>
                  <a:lnTo>
                    <a:pt x="4973091" y="3185731"/>
                  </a:lnTo>
                  <a:lnTo>
                    <a:pt x="4973091" y="4815776"/>
                  </a:lnTo>
                  <a:lnTo>
                    <a:pt x="5350903" y="4815776"/>
                  </a:lnTo>
                  <a:lnTo>
                    <a:pt x="5350903" y="3185782"/>
                  </a:lnTo>
                  <a:lnTo>
                    <a:pt x="5350903" y="1600568"/>
                  </a:lnTo>
                  <a:lnTo>
                    <a:pt x="5350903" y="0"/>
                  </a:lnTo>
                  <a:close/>
                </a:path>
              </a:pathLst>
            </a:custGeom>
            <a:solidFill>
              <a:srgbClr val="E7EA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7261" y="1783588"/>
              <a:ext cx="5351145" cy="0"/>
            </a:xfrm>
            <a:custGeom>
              <a:avLst/>
              <a:gdLst/>
              <a:ahLst/>
              <a:cxnLst/>
              <a:rect l="l" t="t" r="r" b="b"/>
              <a:pathLst>
                <a:path w="5351145">
                  <a:moveTo>
                    <a:pt x="0" y="0"/>
                  </a:moveTo>
                  <a:lnTo>
                    <a:pt x="535078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261" y="3384169"/>
              <a:ext cx="5351145" cy="1585595"/>
            </a:xfrm>
            <a:custGeom>
              <a:avLst/>
              <a:gdLst/>
              <a:ahLst/>
              <a:cxnLst/>
              <a:rect l="l" t="t" r="r" b="b"/>
              <a:pathLst>
                <a:path w="5351145" h="1585595">
                  <a:moveTo>
                    <a:pt x="0" y="0"/>
                  </a:moveTo>
                  <a:lnTo>
                    <a:pt x="5350789" y="0"/>
                  </a:lnTo>
                </a:path>
                <a:path w="5351145" h="1585595">
                  <a:moveTo>
                    <a:pt x="0" y="1585213"/>
                  </a:moveTo>
                  <a:lnTo>
                    <a:pt x="5350789" y="1585213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7261" y="1412747"/>
              <a:ext cx="5351145" cy="0"/>
            </a:xfrm>
            <a:custGeom>
              <a:avLst/>
              <a:gdLst/>
              <a:ahLst/>
              <a:cxnLst/>
              <a:rect l="l" t="t" r="r" b="b"/>
              <a:pathLst>
                <a:path w="5351145">
                  <a:moveTo>
                    <a:pt x="0" y="0"/>
                  </a:moveTo>
                  <a:lnTo>
                    <a:pt x="535078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261" y="6599377"/>
              <a:ext cx="5351145" cy="0"/>
            </a:xfrm>
            <a:custGeom>
              <a:avLst/>
              <a:gdLst/>
              <a:ahLst/>
              <a:cxnLst/>
              <a:rect l="l" t="t" r="r" b="b"/>
              <a:pathLst>
                <a:path w="5351145">
                  <a:moveTo>
                    <a:pt x="0" y="0"/>
                  </a:moveTo>
                  <a:lnTo>
                    <a:pt x="5350789" y="0"/>
                  </a:lnTo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48017" y="1471231"/>
            <a:ext cx="111887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SPS</a:t>
            </a:r>
            <a:r>
              <a:rPr sz="1400" b="1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Georgia"/>
                <a:cs typeface="Georgia"/>
              </a:rPr>
              <a:t>process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83280" y="1471231"/>
            <a:ext cx="200469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Main</a:t>
            </a:r>
            <a:r>
              <a:rPr sz="1400" b="1" spc="-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Georgia"/>
                <a:cs typeface="Georgia"/>
              </a:rPr>
              <a:t>procedure </a:t>
            </a:r>
            <a:r>
              <a:rPr sz="1400" b="1" spc="-20" dirty="0">
                <a:solidFill>
                  <a:srgbClr val="FFFFFF"/>
                </a:solidFill>
                <a:latin typeface="Georgia"/>
                <a:cs typeface="Georgia"/>
              </a:rPr>
              <a:t>steps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7261" y="2458402"/>
            <a:ext cx="535114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125"/>
              </a:spcBef>
            </a:pPr>
            <a:r>
              <a:rPr sz="1400" i="1" dirty="0">
                <a:latin typeface="Georgia"/>
                <a:cs typeface="Georgia"/>
              </a:rPr>
              <a:t>ZnO</a:t>
            </a:r>
            <a:r>
              <a:rPr sz="1400" i="1" spc="-15" dirty="0">
                <a:latin typeface="Georgia"/>
                <a:cs typeface="Georgia"/>
              </a:rPr>
              <a:t> </a:t>
            </a:r>
            <a:r>
              <a:rPr sz="1400" i="1" dirty="0">
                <a:latin typeface="Georgia"/>
                <a:cs typeface="Georgia"/>
              </a:rPr>
              <a:t>powder</a:t>
            </a:r>
            <a:r>
              <a:rPr sz="1400" i="1" spc="-35" dirty="0">
                <a:latin typeface="Georgia"/>
                <a:cs typeface="Georgia"/>
              </a:rPr>
              <a:t> </a:t>
            </a:r>
            <a:r>
              <a:rPr sz="1400" i="1" spc="-10" dirty="0">
                <a:latin typeface="Georgia"/>
                <a:cs typeface="Georgia"/>
              </a:rPr>
              <a:t>sintering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7261" y="3946461"/>
            <a:ext cx="5351145" cy="4533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703580" marR="3573145" indent="-346075">
              <a:lnSpc>
                <a:spcPts val="1650"/>
              </a:lnSpc>
              <a:spcBef>
                <a:spcPts val="204"/>
              </a:spcBef>
            </a:pPr>
            <a:r>
              <a:rPr sz="1400" i="1" dirty="0">
                <a:latin typeface="Georgia"/>
                <a:cs typeface="Georgia"/>
              </a:rPr>
              <a:t>ZnO</a:t>
            </a:r>
            <a:r>
              <a:rPr sz="1400" i="1" spc="25" dirty="0">
                <a:latin typeface="Georgia"/>
                <a:cs typeface="Georgia"/>
              </a:rPr>
              <a:t> </a:t>
            </a:r>
            <a:r>
              <a:rPr sz="1400" i="1" spc="-10" dirty="0">
                <a:latin typeface="Georgia"/>
                <a:cs typeface="Georgia"/>
              </a:rPr>
              <a:t>pellet-</a:t>
            </a:r>
            <a:r>
              <a:rPr sz="1400" i="1" dirty="0">
                <a:latin typeface="Georgia"/>
                <a:cs typeface="Georgia"/>
              </a:rPr>
              <a:t>Au</a:t>
            </a:r>
            <a:r>
              <a:rPr sz="1400" i="1" spc="-35" dirty="0">
                <a:latin typeface="Georgia"/>
                <a:cs typeface="Georgia"/>
              </a:rPr>
              <a:t> </a:t>
            </a:r>
            <a:r>
              <a:rPr sz="1400" i="1" spc="-20" dirty="0">
                <a:latin typeface="Georgia"/>
                <a:cs typeface="Georgia"/>
              </a:rPr>
              <a:t>foil </a:t>
            </a:r>
            <a:r>
              <a:rPr sz="1400" i="1" spc="-10" dirty="0">
                <a:latin typeface="Georgia"/>
                <a:cs typeface="Georgia"/>
              </a:rPr>
              <a:t>adhesion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1967" y="5556250"/>
            <a:ext cx="1399540" cy="4533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414020">
              <a:lnSpc>
                <a:spcPts val="1650"/>
              </a:lnSpc>
              <a:spcBef>
                <a:spcPts val="204"/>
              </a:spcBef>
            </a:pPr>
            <a:r>
              <a:rPr sz="1400" i="1" spc="-10" dirty="0">
                <a:latin typeface="Georgia"/>
                <a:cs typeface="Georgia"/>
              </a:rPr>
              <a:t>Target (ZnO-Au/Au-</a:t>
            </a:r>
            <a:r>
              <a:rPr sz="1400" i="1" spc="-25" dirty="0">
                <a:latin typeface="Georgia"/>
                <a:cs typeface="Georgia"/>
              </a:rPr>
              <a:t>Nb)</a:t>
            </a:r>
            <a:endParaRPr sz="1400">
              <a:latin typeface="Georgia"/>
              <a:cs typeface="Georgi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333625" y="1762125"/>
            <a:ext cx="9124950" cy="4791075"/>
            <a:chOff x="2333625" y="1762125"/>
            <a:chExt cx="9124950" cy="4791075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3625" y="3438525"/>
              <a:ext cx="1428750" cy="14287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0475" y="3419475"/>
              <a:ext cx="1428750" cy="14382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3625" y="5124450"/>
              <a:ext cx="1428750" cy="14287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2675" y="1847850"/>
              <a:ext cx="2876550" cy="14287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1725" y="5172075"/>
              <a:ext cx="819150" cy="47625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357500" y="5157787"/>
              <a:ext cx="847725" cy="504825"/>
            </a:xfrm>
            <a:custGeom>
              <a:avLst/>
              <a:gdLst/>
              <a:ahLst/>
              <a:cxnLst/>
              <a:rect l="l" t="t" r="r" b="b"/>
              <a:pathLst>
                <a:path w="847725" h="504825">
                  <a:moveTo>
                    <a:pt x="0" y="504825"/>
                  </a:moveTo>
                  <a:lnTo>
                    <a:pt x="847725" y="504825"/>
                  </a:lnTo>
                  <a:lnTo>
                    <a:pt x="847725" y="0"/>
                  </a:lnTo>
                  <a:lnTo>
                    <a:pt x="0" y="0"/>
                  </a:lnTo>
                  <a:lnTo>
                    <a:pt x="0" y="504825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01363" y="5124450"/>
              <a:ext cx="1427861" cy="142875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76950" y="3267075"/>
              <a:ext cx="1885950" cy="19812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58175" y="1762125"/>
              <a:ext cx="3200400" cy="453871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060950" y="4257675"/>
              <a:ext cx="1017905" cy="1530350"/>
            </a:xfrm>
            <a:custGeom>
              <a:avLst/>
              <a:gdLst/>
              <a:ahLst/>
              <a:cxnLst/>
              <a:rect l="l" t="t" r="r" b="b"/>
              <a:pathLst>
                <a:path w="1017904" h="1530350">
                  <a:moveTo>
                    <a:pt x="938863" y="84959"/>
                  </a:moveTo>
                  <a:lnTo>
                    <a:pt x="0" y="1509331"/>
                  </a:lnTo>
                  <a:lnTo>
                    <a:pt x="31750" y="1530299"/>
                  </a:lnTo>
                  <a:lnTo>
                    <a:pt x="970726" y="105933"/>
                  </a:lnTo>
                  <a:lnTo>
                    <a:pt x="938863" y="84959"/>
                  </a:lnTo>
                  <a:close/>
                </a:path>
                <a:path w="1017904" h="1530350">
                  <a:moveTo>
                    <a:pt x="1009421" y="69087"/>
                  </a:moveTo>
                  <a:lnTo>
                    <a:pt x="949325" y="69087"/>
                  </a:lnTo>
                  <a:lnTo>
                    <a:pt x="981201" y="90043"/>
                  </a:lnTo>
                  <a:lnTo>
                    <a:pt x="970726" y="105933"/>
                  </a:lnTo>
                  <a:lnTo>
                    <a:pt x="1002538" y="126873"/>
                  </a:lnTo>
                  <a:lnTo>
                    <a:pt x="1009421" y="69087"/>
                  </a:lnTo>
                  <a:close/>
                </a:path>
                <a:path w="1017904" h="1530350">
                  <a:moveTo>
                    <a:pt x="949325" y="69087"/>
                  </a:moveTo>
                  <a:lnTo>
                    <a:pt x="938863" y="84959"/>
                  </a:lnTo>
                  <a:lnTo>
                    <a:pt x="970726" y="105933"/>
                  </a:lnTo>
                  <a:lnTo>
                    <a:pt x="981201" y="90043"/>
                  </a:lnTo>
                  <a:lnTo>
                    <a:pt x="949325" y="69087"/>
                  </a:lnTo>
                  <a:close/>
                </a:path>
                <a:path w="1017904" h="1530350">
                  <a:moveTo>
                    <a:pt x="1017651" y="0"/>
                  </a:moveTo>
                  <a:lnTo>
                    <a:pt x="907034" y="64007"/>
                  </a:lnTo>
                  <a:lnTo>
                    <a:pt x="938863" y="84959"/>
                  </a:lnTo>
                  <a:lnTo>
                    <a:pt x="949325" y="69087"/>
                  </a:lnTo>
                  <a:lnTo>
                    <a:pt x="1009421" y="69087"/>
                  </a:lnTo>
                  <a:lnTo>
                    <a:pt x="1017651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303259" y="1428686"/>
            <a:ext cx="305752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latin typeface="Georgia"/>
                <a:cs typeface="Georgia"/>
              </a:rPr>
              <a:t>Metallurgical</a:t>
            </a:r>
            <a:r>
              <a:rPr sz="1400" spc="-15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interface</a:t>
            </a:r>
            <a:r>
              <a:rPr sz="1400" spc="-60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analysis</a:t>
            </a:r>
            <a:r>
              <a:rPr sz="1400" spc="-40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–</a:t>
            </a:r>
            <a:r>
              <a:rPr sz="1400" spc="-25" dirty="0">
                <a:latin typeface="Georgia"/>
                <a:cs typeface="Georgia"/>
              </a:rPr>
              <a:t> SEM</a:t>
            </a:r>
            <a:endParaRPr sz="1400" dirty="0">
              <a:latin typeface="Georgia"/>
              <a:cs typeface="Georg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30919" y="6456679"/>
            <a:ext cx="254000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i="1" dirty="0">
                <a:latin typeface="Calibri"/>
                <a:cs typeface="Calibri"/>
              </a:rPr>
              <a:t>Cisternino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et</a:t>
            </a:r>
            <a:r>
              <a:rPr sz="1100" i="1" spc="-5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al.,Ceramics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International,2025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19901" y="2722181"/>
            <a:ext cx="1430020" cy="504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85725">
              <a:lnSpc>
                <a:spcPct val="101000"/>
              </a:lnSpc>
              <a:spcBef>
                <a:spcPts val="105"/>
              </a:spcBef>
            </a:pPr>
            <a:r>
              <a:rPr sz="1550" dirty="0">
                <a:latin typeface="Georgia"/>
                <a:cs typeface="Georgia"/>
              </a:rPr>
              <a:t>Final</a:t>
            </a:r>
            <a:r>
              <a:rPr sz="1550" spc="150" dirty="0">
                <a:latin typeface="Georgia"/>
                <a:cs typeface="Georgia"/>
              </a:rPr>
              <a:t> </a:t>
            </a:r>
            <a:r>
              <a:rPr sz="1550" spc="-10" dirty="0">
                <a:latin typeface="Georgia"/>
                <a:cs typeface="Georgia"/>
              </a:rPr>
              <a:t>results: </a:t>
            </a:r>
            <a:r>
              <a:rPr sz="1550" dirty="0">
                <a:latin typeface="Georgia"/>
                <a:cs typeface="Georgia"/>
              </a:rPr>
              <a:t>ZnO</a:t>
            </a:r>
            <a:r>
              <a:rPr sz="1550" spc="90" dirty="0">
                <a:latin typeface="Georgia"/>
                <a:cs typeface="Georgia"/>
              </a:rPr>
              <a:t> </a:t>
            </a:r>
            <a:r>
              <a:rPr sz="1550" dirty="0">
                <a:latin typeface="Georgia"/>
                <a:cs typeface="Georgia"/>
              </a:rPr>
              <a:t>target</a:t>
            </a:r>
            <a:r>
              <a:rPr sz="1550" spc="130" dirty="0">
                <a:latin typeface="Georgia"/>
                <a:cs typeface="Georgia"/>
              </a:rPr>
              <a:t> </a:t>
            </a:r>
            <a:r>
              <a:rPr sz="1550" spc="-20" dirty="0">
                <a:latin typeface="Georgia"/>
                <a:cs typeface="Georgia"/>
              </a:rPr>
              <a:t>coin</a:t>
            </a:r>
            <a:endParaRPr sz="15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3DBAE-6E2E-51D8-08A5-1CB9F09E1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316CD1B4-37CB-22C9-687D-1A4C0DC3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13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0727BCC-2740-95E3-28DE-8E59FDC987AD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5F1473D5-F7D6-E1D8-DC8C-987446D07308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9E90C793-46D9-1A07-8869-F672B3EA5056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F221CC7F-2204-39D4-E98F-B5AC78D2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9196B0-1FF3-E43C-1938-E2CB6525C958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it-IT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C311201-714B-441E-7507-E7EA42A7C36C}"/>
              </a:ext>
            </a:extLst>
          </p:cNvPr>
          <p:cNvSpPr txBox="1"/>
          <p:nvPr/>
        </p:nvSpPr>
        <p:spPr>
          <a:xfrm>
            <a:off x="0" y="1088489"/>
            <a:ext cx="1191436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Energy Vibrational Powder Plating (HIVIPP) for xs measurements targets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FBD2018-E847-EB4F-AD98-CEB52A181947}"/>
              </a:ext>
            </a:extLst>
          </p:cNvPr>
          <p:cNvSpPr txBox="1"/>
          <p:nvPr/>
        </p:nvSpPr>
        <p:spPr>
          <a:xfrm>
            <a:off x="6573362" y="1892757"/>
            <a:ext cx="297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Skliarova et al., NIMA 2020;  </a:t>
            </a:r>
          </a:p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Cisternino et al., Instruments 2022;  </a:t>
            </a:r>
          </a:p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Cisternino et al., Materials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93B0C69-3658-08A3-C326-FD91EF560BBE}"/>
              </a:ext>
            </a:extLst>
          </p:cNvPr>
          <p:cNvSpPr txBox="1"/>
          <p:nvPr/>
        </p:nvSpPr>
        <p:spPr>
          <a:xfrm>
            <a:off x="0" y="2976240"/>
            <a:ext cx="1191436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Spark Plasma Sintering (SPS) for thick target &gt;150 µm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2F1DF20-2787-AD9A-9E4E-BF9973F96BF1}"/>
              </a:ext>
            </a:extLst>
          </p:cNvPr>
          <p:cNvSpPr txBox="1"/>
          <p:nvPr/>
        </p:nvSpPr>
        <p:spPr>
          <a:xfrm>
            <a:off x="10117778" y="3609902"/>
            <a:ext cx="2183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72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Skliarova et al.,J.Phys:Conf.Ser.,2020; </a:t>
            </a:r>
          </a:p>
          <a:p>
            <a:pPr marR="0" lvl="0" indent="-72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Sciacca et al.,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Molecules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2021; </a:t>
            </a:r>
          </a:p>
          <a:p>
            <a:pPr marR="0" lvl="0" indent="-72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Cisternino et al., NMB 2022 </a:t>
            </a:r>
          </a:p>
          <a:p>
            <a:pPr marR="0" lvl="0" indent="-720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i="1" dirty="0">
                <a:solidFill>
                  <a:prstClr val="black"/>
                </a:solidFill>
                <a:latin typeface="Calibri" panose="020F0502020204030204"/>
              </a:rPr>
              <a:t>Cisternino et al.,</a:t>
            </a:r>
            <a:r>
              <a:rPr lang="it-IT" sz="1200" i="1" dirty="0" err="1">
                <a:solidFill>
                  <a:prstClr val="black"/>
                </a:solidFill>
                <a:latin typeface="Calibri" panose="020F0502020204030204"/>
              </a:rPr>
              <a:t>Ceramics</a:t>
            </a:r>
            <a:r>
              <a:rPr lang="it-IT" sz="1200" i="1" dirty="0">
                <a:solidFill>
                  <a:prstClr val="black"/>
                </a:solidFill>
                <a:latin typeface="Calibri" panose="020F0502020204030204"/>
              </a:rPr>
              <a:t> International,2025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FEF714CA-44EE-2430-64F5-4ACC04E2AB59}"/>
              </a:ext>
            </a:extLst>
          </p:cNvPr>
          <p:cNvSpPr txBox="1"/>
          <p:nvPr/>
        </p:nvSpPr>
        <p:spPr>
          <a:xfrm>
            <a:off x="0" y="4872110"/>
            <a:ext cx="1191436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Wingdings" panose="05000000000000000000" pitchFamily="2" charset="2"/>
              <a:buChar char="q"/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Magnetron sputtering (MS) for thin and thick targets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198FB882-C680-6828-DD81-872DCA7FB609}"/>
              </a:ext>
            </a:extLst>
          </p:cNvPr>
          <p:cNvSpPr txBox="1"/>
          <p:nvPr/>
        </p:nvSpPr>
        <p:spPr>
          <a:xfrm>
            <a:off x="5193795" y="5611910"/>
            <a:ext cx="307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patent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WO/2019/053570, 2019</a:t>
            </a:r>
          </a:p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Skliarova et al., Instruments 2019; </a:t>
            </a:r>
          </a:p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Skliarova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Molecules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2019; </a:t>
            </a:r>
          </a:p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Kotliarenko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Materials 2023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6EE237C-1837-5B3A-F1B1-8CC4BA36B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24" y="1421689"/>
            <a:ext cx="6297714" cy="156071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3B7223C-0A6B-CEEC-1026-D938DBA6A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1" y="5185603"/>
            <a:ext cx="5102794" cy="162777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E7437A8-6F0C-3E7F-E45C-582EBF6C1742}"/>
              </a:ext>
            </a:extLst>
          </p:cNvPr>
          <p:cNvSpPr txBox="1"/>
          <p:nvPr/>
        </p:nvSpPr>
        <p:spPr>
          <a:xfrm>
            <a:off x="3046813" y="507975"/>
            <a:ext cx="5543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A48"/>
                </a:solidFill>
                <a:latin typeface="Trebuchet MS"/>
                <a:ea typeface="+mj-ea"/>
                <a:cs typeface="+mj-cs"/>
              </a:rPr>
              <a:t>Some examples of tested targets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D58574-DB69-2AA5-3C94-41A228E84852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548E43-9055-92FB-3F45-F3E9470DF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1718DF4-A8E7-9F0C-40B9-DC1D12A55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1FFABE-AA90-35E1-EF47-6B6278505610}"/>
              </a:ext>
            </a:extLst>
          </p:cNvPr>
          <p:cNvGrpSpPr/>
          <p:nvPr/>
        </p:nvGrpSpPr>
        <p:grpSpPr>
          <a:xfrm>
            <a:off x="90062" y="3310924"/>
            <a:ext cx="10047079" cy="1633870"/>
            <a:chOff x="90062" y="3310924"/>
            <a:chExt cx="10047079" cy="163387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54620525-C0EC-35A5-BD9A-00332455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062" y="3310924"/>
              <a:ext cx="10047079" cy="16338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1BCE01-AD67-6BF7-CADF-4B3A0E35C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66518" y="3365302"/>
              <a:ext cx="1225281" cy="254061"/>
            </a:xfrm>
            <a:prstGeom prst="rect">
              <a:avLst/>
            </a:prstGeom>
            <a:solidFill>
              <a:srgbClr val="D1D1D1"/>
            </a:solidFill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7648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36554-9DD7-E9B5-AF1D-0E598D4BE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033B-A2A9-FCFE-2EAE-D16FBDCC4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12976"/>
            <a:ext cx="10972800" cy="1728192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production at LNL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Quality Control (QC) techniques: nuclear targets characterization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67D21-AC9D-0211-D936-8D569242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31800-3B44-3AB9-657C-A91EF24A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764704"/>
            <a:ext cx="308605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C7B3C8-550D-B0F6-13C7-0C9D3BE3A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57" y="738772"/>
            <a:ext cx="308484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09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15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Rettangolo 1"/>
          <p:cNvSpPr/>
          <p:nvPr/>
        </p:nvSpPr>
        <p:spPr>
          <a:xfrm>
            <a:off x="108958" y="653844"/>
            <a:ext cx="12005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IBA facilities for nuclear target characterization @ LNL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72FAB9A-E19D-4565-9EEC-2E8B85C404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838"/>
          <a:stretch/>
        </p:blipFill>
        <p:spPr>
          <a:xfrm>
            <a:off x="186384" y="1340768"/>
            <a:ext cx="3691944" cy="540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433E1D-B6BB-DDEE-37E2-57C884D526CB}"/>
              </a:ext>
            </a:extLst>
          </p:cNvPr>
          <p:cNvSpPr txBox="1"/>
          <p:nvPr/>
        </p:nvSpPr>
        <p:spPr>
          <a:xfrm>
            <a:off x="3943893" y="3955656"/>
            <a:ext cx="308670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-15° beam line at CN facility [a), b)]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EBS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PIXE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PIGE analysis </a:t>
            </a:r>
          </a:p>
          <a:p>
            <a:endParaRPr lang="en-US" sz="1200" dirty="0"/>
          </a:p>
          <a:p>
            <a:r>
              <a:rPr lang="en-US" sz="1200" b="1" dirty="0"/>
              <a:t>0° beam line (</a:t>
            </a:r>
            <a:r>
              <a:rPr lang="en-US" sz="1200" b="1" dirty="0">
                <a:latin typeface="Symbol" panose="05050102010706020507" pitchFamily="18" charset="2"/>
              </a:rPr>
              <a:t>m</a:t>
            </a:r>
            <a:r>
              <a:rPr lang="en-US" sz="1200" b="1" dirty="0"/>
              <a:t>-beam) at AN2000 facility [c)]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EBS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PIXE analysis</a:t>
            </a:r>
          </a:p>
          <a:p>
            <a:endParaRPr lang="en-US" sz="1200" dirty="0"/>
          </a:p>
          <a:p>
            <a:r>
              <a:rPr lang="en-US" sz="1200" b="1" dirty="0"/>
              <a:t>60° beam line at AN2000 facility [d)]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EBS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ERDA analysis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80A1FD-658B-ED73-87CE-00825652EC55}"/>
              </a:ext>
            </a:extLst>
          </p:cNvPr>
          <p:cNvSpPr/>
          <p:nvPr/>
        </p:nvSpPr>
        <p:spPr>
          <a:xfrm>
            <a:off x="3973310" y="1397975"/>
            <a:ext cx="3015450" cy="16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quantitative determination of composition 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thickness measurements in terms of dose (at/cm</a:t>
            </a:r>
            <a:r>
              <a:rPr lang="en-US" sz="14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depth profiles analysis</a:t>
            </a:r>
            <a:endParaRPr lang="it-IT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FFDD15B-DE13-A109-E1A5-5C10342E7D82}"/>
              </a:ext>
            </a:extLst>
          </p:cNvPr>
          <p:cNvSpPr/>
          <p:nvPr/>
        </p:nvSpPr>
        <p:spPr>
          <a:xfrm>
            <a:off x="3973310" y="3069519"/>
            <a:ext cx="2924347" cy="70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non-destructive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High accuracy and resolution</a:t>
            </a:r>
            <a:endParaRPr lang="en-US" sz="1400" i="1" dirty="0">
              <a:latin typeface="Calibri-Italic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53F249E-839D-3653-A316-689B4CCAC475}"/>
              </a:ext>
            </a:extLst>
          </p:cNvPr>
          <p:cNvGrpSpPr/>
          <p:nvPr/>
        </p:nvGrpSpPr>
        <p:grpSpPr>
          <a:xfrm>
            <a:off x="7109100" y="3429000"/>
            <a:ext cx="2439484" cy="1800000"/>
            <a:chOff x="5367325" y="4344944"/>
            <a:chExt cx="2439484" cy="1830757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AE57B1B-0D01-17CA-AF62-40482B0D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325" y="4344944"/>
              <a:ext cx="2439484" cy="1830757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45A5674-CDC3-3768-D837-5B87485F1B0A}"/>
                </a:ext>
              </a:extLst>
            </p:cNvPr>
            <p:cNvSpPr txBox="1"/>
            <p:nvPr/>
          </p:nvSpPr>
          <p:spPr>
            <a:xfrm>
              <a:off x="5377502" y="4365104"/>
              <a:ext cx="5744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c)</a:t>
              </a:r>
            </a:p>
          </p:txBody>
        </p: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1DC0EB1E-A625-7EA1-FB0C-8643BAFFD161}"/>
              </a:ext>
            </a:extLst>
          </p:cNvPr>
          <p:cNvGrpSpPr/>
          <p:nvPr/>
        </p:nvGrpSpPr>
        <p:grpSpPr>
          <a:xfrm>
            <a:off x="9558761" y="3402151"/>
            <a:ext cx="2556556" cy="1800000"/>
            <a:chOff x="8819126" y="4307873"/>
            <a:chExt cx="2556556" cy="186782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9A9BFBA-CD60-08B7-D99F-95B43CE5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198" y="4344944"/>
              <a:ext cx="2439484" cy="1830757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70BD890-FCBA-E98F-C4D9-13749211F10E}"/>
                </a:ext>
              </a:extLst>
            </p:cNvPr>
            <p:cNvSpPr txBox="1"/>
            <p:nvPr/>
          </p:nvSpPr>
          <p:spPr>
            <a:xfrm>
              <a:off x="8819126" y="4307873"/>
              <a:ext cx="4766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d)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72D18C7-C389-A70D-F7BF-3255539C49A9}"/>
              </a:ext>
            </a:extLst>
          </p:cNvPr>
          <p:cNvGrpSpPr/>
          <p:nvPr/>
        </p:nvGrpSpPr>
        <p:grpSpPr>
          <a:xfrm>
            <a:off x="9675833" y="1402211"/>
            <a:ext cx="2439484" cy="1800000"/>
            <a:chOff x="8922123" y="1749418"/>
            <a:chExt cx="2439484" cy="183075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CC11918-0414-4779-50F8-94B4DD9C7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123" y="1749418"/>
              <a:ext cx="2439484" cy="1830757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0138C9E-75AF-18C9-D231-0C521A7D4D7E}"/>
                </a:ext>
              </a:extLst>
            </p:cNvPr>
            <p:cNvSpPr txBox="1"/>
            <p:nvPr/>
          </p:nvSpPr>
          <p:spPr>
            <a:xfrm>
              <a:off x="8958790" y="1760043"/>
              <a:ext cx="4228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b)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E9321CC-DBF5-3065-E8D1-BC167E7B6054}"/>
              </a:ext>
            </a:extLst>
          </p:cNvPr>
          <p:cNvGrpSpPr/>
          <p:nvPr/>
        </p:nvGrpSpPr>
        <p:grpSpPr>
          <a:xfrm>
            <a:off x="7083742" y="1418099"/>
            <a:ext cx="2419536" cy="1800000"/>
            <a:chOff x="7174843" y="1413453"/>
            <a:chExt cx="2419536" cy="1877234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CB70174-EE2A-3ED0-D223-757D8D922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2" r="25639"/>
            <a:stretch/>
          </p:blipFill>
          <p:spPr>
            <a:xfrm>
              <a:off x="7174843" y="1413453"/>
              <a:ext cx="2419536" cy="1877234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F5FAE06C-E912-CF94-2194-48FCDB84E038}"/>
                </a:ext>
              </a:extLst>
            </p:cNvPr>
            <p:cNvSpPr txBox="1"/>
            <p:nvPr/>
          </p:nvSpPr>
          <p:spPr>
            <a:xfrm>
              <a:off x="7175877" y="1419711"/>
              <a:ext cx="5043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a)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741EE95-8957-4943-1FD5-354862341443}"/>
              </a:ext>
            </a:extLst>
          </p:cNvPr>
          <p:cNvSpPr txBox="1"/>
          <p:nvPr/>
        </p:nvSpPr>
        <p:spPr>
          <a:xfrm>
            <a:off x="-13882" y="-63532"/>
            <a:ext cx="762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5EB458-9946-816D-428A-E3B335714FEA}"/>
              </a:ext>
            </a:extLst>
          </p:cNvPr>
          <p:cNvGrpSpPr/>
          <p:nvPr/>
        </p:nvGrpSpPr>
        <p:grpSpPr>
          <a:xfrm>
            <a:off x="9432754" y="6133178"/>
            <a:ext cx="2302812" cy="630936"/>
            <a:chOff x="8883435" y="434024"/>
            <a:chExt cx="3222061" cy="84461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5D0B46-A1C0-7D77-6479-5B78F72B9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4A62A0-6786-8D23-DD9A-05A46470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05356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>
            <a:extLst>
              <a:ext uri="{FF2B5EF4-FFF2-40B4-BE49-F238E27FC236}">
                <a16:creationId xmlns:a16="http://schemas.microsoft.com/office/drawing/2014/main" id="{AAC01F8F-F06B-7158-55E6-B40E5D09ED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6610" r="21814" b="998"/>
          <a:stretch/>
        </p:blipFill>
        <p:spPr>
          <a:xfrm>
            <a:off x="4126407" y="4265521"/>
            <a:ext cx="1741856" cy="1440000"/>
          </a:xfrm>
          <a:prstGeom prst="rect">
            <a:avLst/>
          </a:prstGeom>
        </p:spPr>
      </p:pic>
      <p:grpSp>
        <p:nvGrpSpPr>
          <p:cNvPr id="65" name="Gruppo 64">
            <a:extLst>
              <a:ext uri="{FF2B5EF4-FFF2-40B4-BE49-F238E27FC236}">
                <a16:creationId xmlns:a16="http://schemas.microsoft.com/office/drawing/2014/main" id="{ABB687AA-7426-FA70-246A-8CD6F39D3045}"/>
              </a:ext>
            </a:extLst>
          </p:cNvPr>
          <p:cNvGrpSpPr/>
          <p:nvPr/>
        </p:nvGrpSpPr>
        <p:grpSpPr>
          <a:xfrm>
            <a:off x="5380047" y="5199815"/>
            <a:ext cx="1835831" cy="1534749"/>
            <a:chOff x="5591944" y="4293096"/>
            <a:chExt cx="2232248" cy="1905384"/>
          </a:xfrm>
        </p:grpSpPr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8BBB1094-10A0-F295-9186-C2B73F1A5E52}"/>
                </a:ext>
              </a:extLst>
            </p:cNvPr>
            <p:cNvSpPr/>
            <p:nvPr/>
          </p:nvSpPr>
          <p:spPr>
            <a:xfrm>
              <a:off x="5591944" y="4293096"/>
              <a:ext cx="2232248" cy="19053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D55AEAD7-1BF1-DEA9-B9CC-C6DB981F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80718" y="4398480"/>
              <a:ext cx="2018421" cy="1800000"/>
            </a:xfrm>
            <a:prstGeom prst="rect">
              <a:avLst/>
            </a:prstGeom>
          </p:spPr>
        </p:pic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EAF16814-9351-827C-6E8B-57A54C058152}"/>
              </a:ext>
            </a:extLst>
          </p:cNvPr>
          <p:cNvGrpSpPr/>
          <p:nvPr/>
        </p:nvGrpSpPr>
        <p:grpSpPr>
          <a:xfrm>
            <a:off x="6934292" y="3511162"/>
            <a:ext cx="4492520" cy="2448288"/>
            <a:chOff x="358510" y="2392683"/>
            <a:chExt cx="4492520" cy="2448288"/>
          </a:xfrm>
        </p:grpSpPr>
        <p:pic>
          <p:nvPicPr>
            <p:cNvPr id="43" name="Immagine 212">
              <a:extLst>
                <a:ext uri="{FF2B5EF4-FFF2-40B4-BE49-F238E27FC236}">
                  <a16:creationId xmlns:a16="http://schemas.microsoft.com/office/drawing/2014/main" id="{A016BDAB-E1D3-6B56-35DD-C6735D64B7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3" t="6683" r="17866" b="21387"/>
            <a:stretch/>
          </p:blipFill>
          <p:spPr bwMode="auto">
            <a:xfrm>
              <a:off x="460041" y="3073061"/>
              <a:ext cx="1418451" cy="144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BAFA8F27-239F-77DC-D45A-E75C6D75D2E5}"/>
                </a:ext>
              </a:extLst>
            </p:cNvPr>
            <p:cNvSpPr/>
            <p:nvPr/>
          </p:nvSpPr>
          <p:spPr>
            <a:xfrm>
              <a:off x="358510" y="2392683"/>
              <a:ext cx="4492520" cy="24482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029B12DC-2906-BED6-6EAC-673F6C5611F7}"/>
              </a:ext>
            </a:extLst>
          </p:cNvPr>
          <p:cNvGrpSpPr/>
          <p:nvPr/>
        </p:nvGrpSpPr>
        <p:grpSpPr>
          <a:xfrm>
            <a:off x="7903242" y="5013027"/>
            <a:ext cx="2046712" cy="1800348"/>
            <a:chOff x="5784017" y="4477419"/>
            <a:chExt cx="2046712" cy="1800348"/>
          </a:xfrm>
        </p:grpSpPr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0D33DA5C-600E-48EA-84A9-6240CA11387F}"/>
                </a:ext>
              </a:extLst>
            </p:cNvPr>
            <p:cNvSpPr/>
            <p:nvPr/>
          </p:nvSpPr>
          <p:spPr>
            <a:xfrm>
              <a:off x="5788480" y="4543389"/>
              <a:ext cx="2042249" cy="17343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52F8B5CA-C1A4-4996-733F-484A68B2AE9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017" y="4477419"/>
              <a:ext cx="1852250" cy="16718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" name="Immagine 70">
            <a:extLst>
              <a:ext uri="{FF2B5EF4-FFF2-40B4-BE49-F238E27FC236}">
                <a16:creationId xmlns:a16="http://schemas.microsoft.com/office/drawing/2014/main" id="{3111247E-3725-D7AF-AE90-B85145219A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9509" b="38065"/>
          <a:stretch/>
        </p:blipFill>
        <p:spPr>
          <a:xfrm>
            <a:off x="9026953" y="4237481"/>
            <a:ext cx="3013025" cy="1527621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16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Rettangolo 1"/>
          <p:cNvSpPr/>
          <p:nvPr/>
        </p:nvSpPr>
        <p:spPr>
          <a:xfrm>
            <a:off x="186384" y="566978"/>
            <a:ext cx="95691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IBA facilities for nuclear target characterization @ LNL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6BA1893E-6928-C287-83E3-32E4D65B46DE}"/>
              </a:ext>
            </a:extLst>
          </p:cNvPr>
          <p:cNvSpPr txBox="1">
            <a:spLocks/>
          </p:cNvSpPr>
          <p:nvPr/>
        </p:nvSpPr>
        <p:spPr>
          <a:xfrm>
            <a:off x="0" y="1090744"/>
            <a:ext cx="6085176" cy="51885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experiments in nuclear target analysis: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D974AD0E-8BC8-F2DB-0E92-876D5B6F0698}"/>
              </a:ext>
            </a:extLst>
          </p:cNvPr>
          <p:cNvSpPr txBox="1"/>
          <p:nvPr/>
        </p:nvSpPr>
        <p:spPr>
          <a:xfrm>
            <a:off x="29391" y="1533769"/>
            <a:ext cx="7085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Deposition of Elements on Substrates (DES)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involved in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NUMEN project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Elastic backscattering spectrometry (EBS)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CE0A9CB-F05C-7931-3909-1AE7B73F81BC}"/>
              </a:ext>
            </a:extLst>
          </p:cNvPr>
          <p:cNvSpPr txBox="1"/>
          <p:nvPr/>
        </p:nvSpPr>
        <p:spPr>
          <a:xfrm>
            <a:off x="77635" y="2905066"/>
            <a:ext cx="7399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haracterization of HIVIPP targets for REMIX project (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HIX</a:t>
            </a:r>
            <a:r>
              <a:rPr lang="en-GB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in </a:t>
            </a: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LARAMED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Elastic backscattering spectrometry (EBS)</a:t>
            </a:r>
            <a:endParaRPr lang="en-GB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D2163A6-159E-06C5-E484-DD0B8A717F6A}"/>
              </a:ext>
            </a:extLst>
          </p:cNvPr>
          <p:cNvSpPr txBox="1"/>
          <p:nvPr/>
        </p:nvSpPr>
        <p:spPr>
          <a:xfrm>
            <a:off x="107668" y="4499694"/>
            <a:ext cx="4286192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Advances Nuclear Target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(ANT)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 in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SALVIA project, LUNA collaboration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(target development)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LNL target service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(target characterization)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Elastic backscattering spectrometry (EBS)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Nuclear Reaction Analysis (NRA)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X-ray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(PIXE)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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-ray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(PIGE)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Immagine 63">
            <a:extLst>
              <a:ext uri="{FF2B5EF4-FFF2-40B4-BE49-F238E27FC236}">
                <a16:creationId xmlns:a16="http://schemas.microsoft.com/office/drawing/2014/main" id="{DAD74C6F-5D31-D3E6-F8BC-72245EB11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7121" y="753148"/>
            <a:ext cx="2537185" cy="1883764"/>
          </a:xfrm>
          <a:prstGeom prst="rect">
            <a:avLst/>
          </a:prstGeom>
        </p:spPr>
      </p:pic>
      <p:grpSp>
        <p:nvGrpSpPr>
          <p:cNvPr id="61" name="Gruppo 60">
            <a:extLst>
              <a:ext uri="{FF2B5EF4-FFF2-40B4-BE49-F238E27FC236}">
                <a16:creationId xmlns:a16="http://schemas.microsoft.com/office/drawing/2014/main" id="{4E0A30D2-2D40-5775-7298-BC7892D179FC}"/>
              </a:ext>
            </a:extLst>
          </p:cNvPr>
          <p:cNvGrpSpPr/>
          <p:nvPr/>
        </p:nvGrpSpPr>
        <p:grpSpPr>
          <a:xfrm>
            <a:off x="7187541" y="2549207"/>
            <a:ext cx="3372955" cy="1671881"/>
            <a:chOff x="8209338" y="1483584"/>
            <a:chExt cx="3372955" cy="1671881"/>
          </a:xfrm>
        </p:grpSpPr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05708DCC-D5FE-8C15-7B8B-5487E3A1B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105" t="32629" r="70314"/>
            <a:stretch/>
          </p:blipFill>
          <p:spPr>
            <a:xfrm>
              <a:off x="8209338" y="1720265"/>
              <a:ext cx="1533963" cy="1346649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9A6E47A2-00D6-1BB4-70E2-1899782162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7656" t="20416" r="30625" b="12639"/>
            <a:stretch/>
          </p:blipFill>
          <p:spPr>
            <a:xfrm>
              <a:off x="9730043" y="1483584"/>
              <a:ext cx="1852250" cy="1671881"/>
            </a:xfrm>
            <a:prstGeom prst="rect">
              <a:avLst/>
            </a:prstGeom>
          </p:spPr>
        </p:pic>
      </p:grpSp>
      <p:pic>
        <p:nvPicPr>
          <p:cNvPr id="62" name="Immagine 61">
            <a:extLst>
              <a:ext uri="{FF2B5EF4-FFF2-40B4-BE49-F238E27FC236}">
                <a16:creationId xmlns:a16="http://schemas.microsoft.com/office/drawing/2014/main" id="{4BFB06C9-9B90-0CC1-F4FF-9346E9FD05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33267" r="30413" b="31531"/>
          <a:stretch/>
        </p:blipFill>
        <p:spPr>
          <a:xfrm>
            <a:off x="7320136" y="980728"/>
            <a:ext cx="1616280" cy="1593763"/>
          </a:xfrm>
          <a:prstGeom prst="rect">
            <a:avLst/>
          </a:prstGeom>
        </p:spPr>
      </p:pic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48ECE3AB-213C-8BF2-D239-D25EADC809AC}"/>
              </a:ext>
            </a:extLst>
          </p:cNvPr>
          <p:cNvCxnSpPr>
            <a:cxnSpLocks/>
          </p:cNvCxnSpPr>
          <p:nvPr/>
        </p:nvCxnSpPr>
        <p:spPr>
          <a:xfrm>
            <a:off x="4865002" y="1988840"/>
            <a:ext cx="23508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C410921E-3EBD-903D-EC05-56D52F07880E}"/>
              </a:ext>
            </a:extLst>
          </p:cNvPr>
          <p:cNvCxnSpPr>
            <a:cxnSpLocks/>
          </p:cNvCxnSpPr>
          <p:nvPr/>
        </p:nvCxnSpPr>
        <p:spPr>
          <a:xfrm>
            <a:off x="4865002" y="3413700"/>
            <a:ext cx="23508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2 75">
            <a:extLst>
              <a:ext uri="{FF2B5EF4-FFF2-40B4-BE49-F238E27FC236}">
                <a16:creationId xmlns:a16="http://schemas.microsoft.com/office/drawing/2014/main" id="{E1B47C54-2088-AA64-9E89-F2F7E2734552}"/>
              </a:ext>
            </a:extLst>
          </p:cNvPr>
          <p:cNvCxnSpPr>
            <a:cxnSpLocks/>
          </p:cNvCxnSpPr>
          <p:nvPr/>
        </p:nvCxnSpPr>
        <p:spPr>
          <a:xfrm flipV="1">
            <a:off x="3821897" y="6079603"/>
            <a:ext cx="1410007" cy="2297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C9E98C-B35F-1FEA-BB03-563E6749C965}"/>
              </a:ext>
            </a:extLst>
          </p:cNvPr>
          <p:cNvSpPr txBox="1"/>
          <p:nvPr/>
        </p:nvSpPr>
        <p:spPr>
          <a:xfrm>
            <a:off x="-13882" y="-63532"/>
            <a:ext cx="762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07D8DD-8053-6BC2-ED03-E21318BADDAA}"/>
              </a:ext>
            </a:extLst>
          </p:cNvPr>
          <p:cNvGrpSpPr/>
          <p:nvPr/>
        </p:nvGrpSpPr>
        <p:grpSpPr>
          <a:xfrm>
            <a:off x="9834183" y="6175953"/>
            <a:ext cx="2302812" cy="630936"/>
            <a:chOff x="8883435" y="434024"/>
            <a:chExt cx="3222061" cy="84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E6AED8-686E-E3F0-11FE-9E67E748A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E0CDC4-A5AC-E461-0C3D-61C6BCE3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14306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4E29C-AE01-AC9C-5939-0B477E19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BFB8F778-A082-A315-3D3C-A182D568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17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F819A12-3D25-D5EA-4A90-D4C21E6B485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16921BD-F7B7-3224-F1D1-3BEDA5C0E6CE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1F0D38B3-422F-87BD-5B96-52217D99F454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7893632-96AF-503B-BE9E-F4758D47C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9D50960-F9F1-04D6-926A-AF7AF9AED235}"/>
              </a:ext>
            </a:extLst>
          </p:cNvPr>
          <p:cNvSpPr txBox="1"/>
          <p:nvPr/>
        </p:nvSpPr>
        <p:spPr>
          <a:xfrm>
            <a:off x="-13882" y="-63532"/>
            <a:ext cx="762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5D17357-5F7B-9419-B5F8-02498308D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58" y="620688"/>
            <a:ext cx="11296362" cy="60911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738799-5E66-7805-04C6-D604BFE653B5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0B6CFD-A621-1626-BEB0-5FDF46459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707044-C722-1DC9-4CD6-15E042A8E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34070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59152-75E3-2551-AAC1-C40DF6A2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EF4EF9EB-31B8-D5D3-1777-08CA19E7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18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68B9AB89-94EB-A871-9CE4-C55DBAF93EBC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653BA43C-3F5D-E4A7-76A9-BD12F505148C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3139B52C-4310-59FD-BE3C-1D6627CEE295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2A66595-F7E7-FC55-81D4-E6B24A393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465934-CC80-368D-D8CF-1E741AA48043}"/>
              </a:ext>
            </a:extLst>
          </p:cNvPr>
          <p:cNvSpPr txBox="1"/>
          <p:nvPr/>
        </p:nvSpPr>
        <p:spPr>
          <a:xfrm>
            <a:off x="-13882" y="-63532"/>
            <a:ext cx="7622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BDFB0C5-E098-B1E3-A2E0-46D24DE52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883" y="487649"/>
            <a:ext cx="12056697" cy="61817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F1C01D-8983-75ED-AC52-09C0488EFD22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EF479-0B2D-3446-C156-55E55B34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E87028-96C5-EE8A-5EE7-79C51C4B3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85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2F298-5A0C-21D9-D365-BA90ACA24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8E60-CC5F-C62D-ACB9-C78FDB789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56992"/>
            <a:ext cx="10972800" cy="1069848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production at LNL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Nuclear Physics (NP) studies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61936-EC87-93C1-0179-D6FD675A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1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43D54-A0FD-07B7-1DC8-7188B3DF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764704"/>
            <a:ext cx="308605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7C0B0-97A3-A31A-853C-798C699F0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57" y="738772"/>
            <a:ext cx="308484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5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18E73B-1348-46F7-90FC-CDAA4663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4220615"/>
            <a:ext cx="4320480" cy="2512707"/>
          </a:xfrm>
        </p:spPr>
        <p:txBody>
          <a:bodyPr>
            <a:normAutofit fontScale="25000" lnSpcReduction="20000"/>
          </a:bodyPr>
          <a:lstStyle/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Massimo </a:t>
            </a:r>
            <a:r>
              <a:rPr lang="it-IT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Loriggiola</a:t>
            </a:r>
            <a:endParaRPr lang="it-IT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Lorenzo </a:t>
            </a:r>
            <a:r>
              <a:rPr lang="it-IT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Loriggiola</a:t>
            </a:r>
            <a:endParaRPr lang="it-IT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Matteo Campostrini</a:t>
            </a: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Valentino Rigato</a:t>
            </a: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Sara Carturan</a:t>
            </a: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Sara Cisternino</a:t>
            </a: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Alisa </a:t>
            </a:r>
            <a:r>
              <a:rPr lang="it-IT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Kotliarenko</a:t>
            </a:r>
            <a:endParaRPr lang="it-IT" sz="6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Gaja </a:t>
            </a:r>
            <a:r>
              <a:rPr lang="it-IT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Piteo</a:t>
            </a:r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 (PhD UNIPD)</a:t>
            </a: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Stefano Corradetti</a:t>
            </a:r>
          </a:p>
          <a:p>
            <a:pPr marL="857250" indent="-857250"/>
            <a:r>
              <a:rPr lang="it-IT" sz="6600" dirty="0">
                <a:latin typeface="Calibri" panose="020F0502020204030204" pitchFamily="34" charset="0"/>
                <a:cs typeface="Calibri" panose="020F0502020204030204" pitchFamily="34" charset="0"/>
              </a:rPr>
              <a:t>Juan Esposito</a:t>
            </a:r>
          </a:p>
        </p:txBody>
      </p:sp>
      <p:pic>
        <p:nvPicPr>
          <p:cNvPr id="4" name="Picture 2" descr="EURO-LABS">
            <a:extLst>
              <a:ext uri="{FF2B5EF4-FFF2-40B4-BE49-F238E27FC236}">
                <a16:creationId xmlns:a16="http://schemas.microsoft.com/office/drawing/2014/main" id="{4CEDE09A-D6D6-4688-A206-A35779B6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748454"/>
            <a:ext cx="2957664" cy="144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E7B19C-DE0D-42AF-A321-8EA5DD32AE9E}"/>
              </a:ext>
            </a:extLst>
          </p:cNvPr>
          <p:cNvSpPr txBox="1"/>
          <p:nvPr/>
        </p:nvSpPr>
        <p:spPr>
          <a:xfrm>
            <a:off x="3653064" y="1782462"/>
            <a:ext cx="7417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EURO-LABS WP2.5.2 Collaboration meeting</a:t>
            </a:r>
            <a:b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 May 15</a:t>
            </a:r>
            <a:r>
              <a:rPr lang="en-US" sz="2400" baseline="30000" noProof="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, 2025 (Online)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3C1D3E-F038-4BAE-45A0-BE8900040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118479"/>
            <a:ext cx="3600400" cy="22627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C1C28-9507-5184-34A4-7E8831FB708E}"/>
              </a:ext>
            </a:extLst>
          </p:cNvPr>
          <p:cNvSpPr txBox="1"/>
          <p:nvPr/>
        </p:nvSpPr>
        <p:spPr>
          <a:xfrm>
            <a:off x="3653064" y="2954929"/>
            <a:ext cx="74174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Thank </a:t>
            </a:r>
            <a:r>
              <a:rPr lang="it-IT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from target makers group @LNL</a:t>
            </a:r>
          </a:p>
        </p:txBody>
      </p:sp>
    </p:spTree>
    <p:extLst>
      <p:ext uri="{BB962C8B-B14F-4D97-AF65-F5344CB8AC3E}">
        <p14:creationId xmlns:p14="http://schemas.microsoft.com/office/powerpoint/2010/main" val="1514459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E748AF-2A91-4E0C-902E-D60FC194E62E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91F8AB-1D94-5630-1BF0-DF498016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44" y="527074"/>
            <a:ext cx="10515600" cy="1325563"/>
          </a:xfrm>
        </p:spPr>
        <p:txBody>
          <a:bodyPr/>
          <a:lstStyle/>
          <a:p>
            <a:r>
              <a:rPr lang="en-US" dirty="0"/>
              <a:t>Target production at LNL</a:t>
            </a:r>
            <a:br>
              <a:rPr lang="en-US" dirty="0"/>
            </a:br>
            <a:r>
              <a:rPr lang="en-US" dirty="0"/>
              <a:t>NP studies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F028B4-7F1C-E676-421E-52AFAB0A4920}"/>
              </a:ext>
            </a:extLst>
          </p:cNvPr>
          <p:cNvSpPr txBox="1"/>
          <p:nvPr/>
        </p:nvSpPr>
        <p:spPr>
          <a:xfrm>
            <a:off x="401488" y="1862763"/>
            <a:ext cx="6048672" cy="4486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Targets for nuclear physics experiments typically are thin films of enriched isotopes obtained by various techniques:</a:t>
            </a:r>
          </a:p>
          <a:p>
            <a:pPr>
              <a:lnSpc>
                <a:spcPct val="150000"/>
              </a:lnSpc>
            </a:pP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lamination (few mg/cm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/>
              <a:t>- </a:t>
            </a:r>
            <a:r>
              <a:rPr lang="en-US" dirty="0">
                <a:solidFill>
                  <a:srgbClr val="FF0000"/>
                </a:solidFill>
              </a:rPr>
              <a:t>vacuum evaporation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few tens - few hundred ug/cm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) 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There are different types of fabrication:</a:t>
            </a:r>
          </a:p>
          <a:p>
            <a:pPr>
              <a:lnSpc>
                <a:spcPct val="150000"/>
              </a:lnSpc>
              <a:spcBef>
                <a:spcPts val="105"/>
              </a:spcBef>
              <a:tabLst>
                <a:tab pos="286385" algn="l"/>
              </a:tabLst>
            </a:pPr>
            <a:r>
              <a:rPr lang="en-US" dirty="0">
                <a:cs typeface="Arial"/>
              </a:rPr>
              <a:t>•	</a:t>
            </a:r>
            <a:r>
              <a:rPr lang="en-US" dirty="0">
                <a:cs typeface="Calibri"/>
              </a:rPr>
              <a:t>self</a:t>
            </a:r>
            <a:r>
              <a:rPr lang="en-US" spc="-65" dirty="0">
                <a:cs typeface="Calibri"/>
              </a:rPr>
              <a:t> </a:t>
            </a:r>
            <a:r>
              <a:rPr lang="en-US" spc="-5" dirty="0">
                <a:cs typeface="Calibri"/>
              </a:rPr>
              <a:t>supporting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  <a:tabLst>
                <a:tab pos="286385" algn="l"/>
              </a:tabLst>
            </a:pPr>
            <a:r>
              <a:rPr lang="en-US" dirty="0">
                <a:cs typeface="Arial"/>
              </a:rPr>
              <a:t>•	</a:t>
            </a:r>
            <a:r>
              <a:rPr lang="en-US" spc="-5" dirty="0">
                <a:cs typeface="Calibri"/>
              </a:rPr>
              <a:t>with</a:t>
            </a:r>
            <a:r>
              <a:rPr lang="en-US" spc="-45" dirty="0">
                <a:cs typeface="Calibri"/>
              </a:rPr>
              <a:t> </a:t>
            </a:r>
            <a:r>
              <a:rPr lang="en-US" spc="-10" dirty="0">
                <a:cs typeface="Calibri"/>
              </a:rPr>
              <a:t>backing</a:t>
            </a:r>
            <a:endParaRPr lang="en-US" dirty="0">
              <a:cs typeface="Calibri"/>
            </a:endParaRPr>
          </a:p>
          <a:p>
            <a:pPr>
              <a:lnSpc>
                <a:spcPct val="150000"/>
              </a:lnSpc>
              <a:tabLst>
                <a:tab pos="286385" algn="l"/>
              </a:tabLst>
            </a:pPr>
            <a:r>
              <a:rPr lang="en-US" dirty="0">
                <a:cs typeface="Arial"/>
              </a:rPr>
              <a:t>•	</a:t>
            </a:r>
            <a:r>
              <a:rPr lang="en-US" spc="-10" dirty="0">
                <a:cs typeface="Calibri"/>
              </a:rPr>
              <a:t>strip-targets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6385" algn="l"/>
              </a:tabLst>
            </a:pPr>
            <a:r>
              <a:rPr lang="it-IT" spc="-10" dirty="0">
                <a:cs typeface="Calibri"/>
              </a:rPr>
              <a:t>sandwich-target</a:t>
            </a:r>
            <a:endParaRPr lang="it-IT" dirty="0">
              <a:cs typeface="Calibri"/>
            </a:endParaRPr>
          </a:p>
          <a:p>
            <a:pPr>
              <a:lnSpc>
                <a:spcPct val="150000"/>
              </a:lnSpc>
              <a:tabLst>
                <a:tab pos="286385" algn="l"/>
              </a:tabLst>
            </a:pPr>
            <a:r>
              <a:rPr lang="it-IT" dirty="0">
                <a:cs typeface="Arial"/>
              </a:rPr>
              <a:t>•	</a:t>
            </a:r>
            <a:r>
              <a:rPr lang="it-IT" spc="-10" dirty="0" err="1">
                <a:cs typeface="Calibri"/>
              </a:rPr>
              <a:t>plunger</a:t>
            </a:r>
            <a:r>
              <a:rPr lang="it-IT" spc="-5" dirty="0">
                <a:cs typeface="Calibri"/>
              </a:rPr>
              <a:t> </a:t>
            </a:r>
            <a:r>
              <a:rPr lang="it-IT" dirty="0">
                <a:cs typeface="Calibri"/>
              </a:rPr>
              <a:t>–</a:t>
            </a:r>
            <a:r>
              <a:rPr lang="it-IT" spc="-30" dirty="0">
                <a:cs typeface="Calibri"/>
              </a:rPr>
              <a:t> </a:t>
            </a:r>
            <a:r>
              <a:rPr lang="it-IT" spc="-15" dirty="0">
                <a:cs typeface="Calibri"/>
              </a:rPr>
              <a:t>target</a:t>
            </a:r>
            <a:endParaRPr lang="it-IT" dirty="0">
              <a:cs typeface="Calibri"/>
            </a:endParaRPr>
          </a:p>
        </p:txBody>
      </p:sp>
      <p:pic>
        <p:nvPicPr>
          <p:cNvPr id="5" name="Immagine 4" descr="Immagine che contiene interni, stufa, elettrodomestico, mugnaio&#10;&#10;Descrizione generata automaticamente">
            <a:extLst>
              <a:ext uri="{FF2B5EF4-FFF2-40B4-BE49-F238E27FC236}">
                <a16:creationId xmlns:a16="http://schemas.microsoft.com/office/drawing/2014/main" id="{22254939-8BD7-365B-6D5E-5785610F4C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9"/>
          <a:stretch/>
        </p:blipFill>
        <p:spPr>
          <a:xfrm>
            <a:off x="6672064" y="463408"/>
            <a:ext cx="2592288" cy="3205334"/>
          </a:xfrm>
          <a:prstGeom prst="rect">
            <a:avLst/>
          </a:prstGeom>
        </p:spPr>
      </p:pic>
      <p:pic>
        <p:nvPicPr>
          <p:cNvPr id="7" name="Immagine 6" descr="Immagine che contiene interni, sega elettrica, dispositivo, strumento&#10;&#10;Descrizione generata automaticamente">
            <a:extLst>
              <a:ext uri="{FF2B5EF4-FFF2-40B4-BE49-F238E27FC236}">
                <a16:creationId xmlns:a16="http://schemas.microsoft.com/office/drawing/2014/main" id="{4F95C952-9596-A67C-6E15-ABE17B5DB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735127"/>
            <a:ext cx="4089880" cy="30683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5C8350-ED97-076B-90D1-06A91ACFCCDC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BC074C-DD09-FDCF-68A8-3CCE781B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F9E2B7-4FFE-5AAF-4A44-3FD1D25A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2724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DD89192-D3D0-F3DB-8BC2-F93AD0C6AB7C}"/>
              </a:ext>
            </a:extLst>
          </p:cNvPr>
          <p:cNvSpPr/>
          <p:nvPr/>
        </p:nvSpPr>
        <p:spPr>
          <a:xfrm>
            <a:off x="9088" y="4461617"/>
            <a:ext cx="9252000" cy="208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34B485F-D235-3190-A5C2-713D770830AE}"/>
              </a:ext>
            </a:extLst>
          </p:cNvPr>
          <p:cNvSpPr/>
          <p:nvPr/>
        </p:nvSpPr>
        <p:spPr>
          <a:xfrm>
            <a:off x="9088" y="4631313"/>
            <a:ext cx="9252000" cy="190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260C329-7048-333B-220F-1D18DB3C8373}"/>
              </a:ext>
            </a:extLst>
          </p:cNvPr>
          <p:cNvSpPr/>
          <p:nvPr/>
        </p:nvSpPr>
        <p:spPr>
          <a:xfrm>
            <a:off x="0" y="4821425"/>
            <a:ext cx="9252000" cy="1728192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8B6503F-3F87-752D-4031-254B8E8AC63E}"/>
              </a:ext>
            </a:extLst>
          </p:cNvPr>
          <p:cNvSpPr/>
          <p:nvPr/>
        </p:nvSpPr>
        <p:spPr>
          <a:xfrm>
            <a:off x="1824000" y="954953"/>
            <a:ext cx="10368000" cy="208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898E190-EEFE-F14A-AEDA-6AC4413EA9CE}"/>
              </a:ext>
            </a:extLst>
          </p:cNvPr>
          <p:cNvSpPr/>
          <p:nvPr/>
        </p:nvSpPr>
        <p:spPr>
          <a:xfrm>
            <a:off x="1824000" y="956571"/>
            <a:ext cx="10368000" cy="190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E9B68B5-470A-1FAF-C632-E166D2C07AE4}"/>
              </a:ext>
            </a:extLst>
          </p:cNvPr>
          <p:cNvSpPr/>
          <p:nvPr/>
        </p:nvSpPr>
        <p:spPr>
          <a:xfrm>
            <a:off x="1824000" y="954953"/>
            <a:ext cx="10368000" cy="1728192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A4C9C25-A205-8A17-5BC4-6C4DAF6AA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0" r="1" b="1"/>
          <a:stretch/>
        </p:blipFill>
        <p:spPr>
          <a:xfrm>
            <a:off x="628026" y="692696"/>
            <a:ext cx="3383998" cy="33840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5C2E683-27F3-95D9-D0E3-0425A19A39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82" r="23869" b="1"/>
          <a:stretch/>
        </p:blipFill>
        <p:spPr>
          <a:xfrm>
            <a:off x="7392481" y="3223039"/>
            <a:ext cx="3383998" cy="33840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0E0DEC9-409F-EAFD-A1A4-334A74D93D9F}"/>
              </a:ext>
            </a:extLst>
          </p:cNvPr>
          <p:cNvSpPr txBox="1"/>
          <p:nvPr/>
        </p:nvSpPr>
        <p:spPr>
          <a:xfrm>
            <a:off x="4161160" y="1383587"/>
            <a:ext cx="7881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Self supporting </a:t>
            </a:r>
            <a:r>
              <a:rPr lang="en-US" dirty="0"/>
              <a:t>target of </a:t>
            </a:r>
            <a:r>
              <a:rPr lang="en-US" baseline="30000" dirty="0"/>
              <a:t>112</a:t>
            </a:r>
            <a:r>
              <a:rPr lang="en-US" dirty="0"/>
              <a:t>Sn produced by </a:t>
            </a:r>
            <a:r>
              <a:rPr lang="en-US" b="1" dirty="0"/>
              <a:t>cold rolling</a:t>
            </a:r>
            <a:r>
              <a:rPr lang="en-US" dirty="0"/>
              <a:t>; the achieved thickness of </a:t>
            </a:r>
            <a:r>
              <a:rPr lang="en-US" u="sng" dirty="0"/>
              <a:t>2.78 mg/cm</a:t>
            </a:r>
            <a:r>
              <a:rPr lang="en-US" u="sng" baseline="30000" dirty="0"/>
              <a:t>2</a:t>
            </a:r>
            <a:r>
              <a:rPr lang="en-US" dirty="0"/>
              <a:t>. </a:t>
            </a:r>
          </a:p>
          <a:p>
            <a:r>
              <a:rPr lang="en-US" dirty="0"/>
              <a:t>(e.g. in the picture a target used for an experiment at ANL USA (June 2023)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0CFEBDF-99E4-B340-177C-4D6FB7848D36}"/>
              </a:ext>
            </a:extLst>
          </p:cNvPr>
          <p:cNvSpPr txBox="1"/>
          <p:nvPr/>
        </p:nvSpPr>
        <p:spPr>
          <a:xfrm>
            <a:off x="420702" y="5067616"/>
            <a:ext cx="7187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of </a:t>
            </a:r>
            <a:r>
              <a:rPr lang="en-US" baseline="30000" dirty="0"/>
              <a:t>108</a:t>
            </a:r>
            <a:r>
              <a:rPr lang="en-US" dirty="0"/>
              <a:t>Pd, thickness 1.3 mg/cm</a:t>
            </a:r>
            <a:r>
              <a:rPr lang="en-US" baseline="30000" dirty="0"/>
              <a:t>2</a:t>
            </a:r>
            <a:r>
              <a:rPr lang="en-US" dirty="0"/>
              <a:t>, on </a:t>
            </a:r>
            <a:r>
              <a:rPr lang="en-US" b="1" dirty="0"/>
              <a:t>Au backing </a:t>
            </a:r>
            <a:r>
              <a:rPr lang="en-US" dirty="0"/>
              <a:t>of 3.8 mg/cm</a:t>
            </a:r>
            <a:r>
              <a:rPr lang="en-US" baseline="30000" dirty="0"/>
              <a:t>2</a:t>
            </a:r>
            <a:r>
              <a:rPr lang="en-US" dirty="0"/>
              <a:t> obtained by </a:t>
            </a:r>
            <a:r>
              <a:rPr lang="en-US" b="1" dirty="0"/>
              <a:t>thermal evaporation (Thermal-based PVD) </a:t>
            </a:r>
            <a:r>
              <a:rPr lang="en-US" dirty="0"/>
              <a:t> in vacuum (W crucible). The </a:t>
            </a:r>
            <a:r>
              <a:rPr lang="en-US" u="sng" dirty="0"/>
              <a:t>Au backing </a:t>
            </a:r>
            <a:r>
              <a:rPr lang="en-US" dirty="0"/>
              <a:t>was previously prepared by </a:t>
            </a:r>
            <a:r>
              <a:rPr lang="en-US" b="1" dirty="0"/>
              <a:t>rolling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B81EF9-4E6D-6B7A-8B70-6718D73B3126}"/>
              </a:ext>
            </a:extLst>
          </p:cNvPr>
          <p:cNvSpPr txBox="1"/>
          <p:nvPr/>
        </p:nvSpPr>
        <p:spPr>
          <a:xfrm>
            <a:off x="3142593" y="2741692"/>
            <a:ext cx="4008139" cy="646331"/>
          </a:xfrm>
          <a:prstGeom prst="rect">
            <a:avLst/>
          </a:prstGeom>
          <a:solidFill>
            <a:srgbClr val="002A48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Thickness below the minimum stated in the literature (4 mg/cm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2C5224-760E-8222-4FFC-E4352E57F092}"/>
              </a:ext>
            </a:extLst>
          </p:cNvPr>
          <p:cNvSpPr txBox="1"/>
          <p:nvPr/>
        </p:nvSpPr>
        <p:spPr>
          <a:xfrm>
            <a:off x="3947913" y="3942270"/>
            <a:ext cx="4008139" cy="646331"/>
          </a:xfrm>
          <a:prstGeom prst="rect">
            <a:avLst/>
          </a:prstGeom>
          <a:solidFill>
            <a:srgbClr val="002A48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Adhesion improved by special heat treatment on the Au backing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6DFF4F-D9F7-C87B-9E0B-339638DC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34" y="822167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DDAA869-DB69-CBD9-0A25-5605E3D9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948" y="3629092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D76EE9-FD0B-8311-404D-16E66FA90693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A77C07-7DEF-404B-46B4-CF6D0B5DFEC7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829959-10F7-7EDE-0D94-FBA71F47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F7A8CB-08C3-A338-1F90-5706E41D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66826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E031044-B70B-4FA1-993E-6AC555D4E703}"/>
              </a:ext>
            </a:extLst>
          </p:cNvPr>
          <p:cNvSpPr txBox="1"/>
          <p:nvPr/>
        </p:nvSpPr>
        <p:spPr>
          <a:xfrm>
            <a:off x="119336" y="527074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DD89192-D3D0-F3DB-8BC2-F93AD0C6AB7C}"/>
              </a:ext>
            </a:extLst>
          </p:cNvPr>
          <p:cNvSpPr/>
          <p:nvPr/>
        </p:nvSpPr>
        <p:spPr>
          <a:xfrm>
            <a:off x="9088" y="4461617"/>
            <a:ext cx="9252000" cy="208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34B485F-D235-3190-A5C2-713D770830AE}"/>
              </a:ext>
            </a:extLst>
          </p:cNvPr>
          <p:cNvSpPr/>
          <p:nvPr/>
        </p:nvSpPr>
        <p:spPr>
          <a:xfrm>
            <a:off x="9088" y="4631313"/>
            <a:ext cx="9252000" cy="190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260C329-7048-333B-220F-1D18DB3C8373}"/>
              </a:ext>
            </a:extLst>
          </p:cNvPr>
          <p:cNvSpPr/>
          <p:nvPr/>
        </p:nvSpPr>
        <p:spPr>
          <a:xfrm>
            <a:off x="0" y="4821425"/>
            <a:ext cx="9252000" cy="1728192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8B6503F-3F87-752D-4031-254B8E8AC63E}"/>
              </a:ext>
            </a:extLst>
          </p:cNvPr>
          <p:cNvSpPr/>
          <p:nvPr/>
        </p:nvSpPr>
        <p:spPr>
          <a:xfrm>
            <a:off x="1824000" y="954953"/>
            <a:ext cx="10368000" cy="208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898E190-EEFE-F14A-AEDA-6AC4413EA9CE}"/>
              </a:ext>
            </a:extLst>
          </p:cNvPr>
          <p:cNvSpPr/>
          <p:nvPr/>
        </p:nvSpPr>
        <p:spPr>
          <a:xfrm>
            <a:off x="1824000" y="956571"/>
            <a:ext cx="10368000" cy="1908000"/>
          </a:xfrm>
          <a:prstGeom prst="rect">
            <a:avLst/>
          </a:prstGeom>
          <a:solidFill>
            <a:srgbClr val="A7DA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E9B68B5-470A-1FAF-C632-E166D2C07AE4}"/>
              </a:ext>
            </a:extLst>
          </p:cNvPr>
          <p:cNvSpPr/>
          <p:nvPr/>
        </p:nvSpPr>
        <p:spPr>
          <a:xfrm>
            <a:off x="1824000" y="954953"/>
            <a:ext cx="10368000" cy="1728192"/>
          </a:xfrm>
          <a:prstGeom prst="rect">
            <a:avLst/>
          </a:prstGeom>
          <a:solidFill>
            <a:srgbClr val="A7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0CFEBDF-99E4-B340-177C-4D6FB7848D36}"/>
              </a:ext>
            </a:extLst>
          </p:cNvPr>
          <p:cNvSpPr txBox="1"/>
          <p:nvPr/>
        </p:nvSpPr>
        <p:spPr>
          <a:xfrm>
            <a:off x="420703" y="5067616"/>
            <a:ext cx="682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Plunger-type</a:t>
            </a:r>
            <a:r>
              <a:rPr lang="en-US" dirty="0"/>
              <a:t> target of </a:t>
            </a:r>
            <a:r>
              <a:rPr lang="en-US" baseline="30000" dirty="0"/>
              <a:t>148</a:t>
            </a:r>
            <a:r>
              <a:rPr lang="en-US" dirty="0"/>
              <a:t>Sm thickness 1 mg/cm</a:t>
            </a:r>
            <a:r>
              <a:rPr lang="en-US" baseline="30000" dirty="0"/>
              <a:t>2</a:t>
            </a:r>
            <a:r>
              <a:rPr lang="en-US" dirty="0"/>
              <a:t> attached to a 1.5 mg/cm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b="1" dirty="0"/>
              <a:t>backing of Ta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The target is stored under vacuum (4.5</a:t>
            </a:r>
            <a:r>
              <a:rPr lang="it-IT" dirty="0"/>
              <a:t>·</a:t>
            </a:r>
            <a:r>
              <a:rPr lang="en-US" dirty="0"/>
              <a:t>10</a:t>
            </a:r>
            <a:r>
              <a:rPr lang="en-US" baseline="30000" dirty="0"/>
              <a:t>-7 </a:t>
            </a:r>
            <a:r>
              <a:rPr lang="en-US" dirty="0"/>
              <a:t>mbar) to prevent oxidation of </a:t>
            </a:r>
            <a:r>
              <a:rPr lang="en-US" baseline="30000" dirty="0"/>
              <a:t>148</a:t>
            </a:r>
            <a:r>
              <a:rPr lang="en-US" dirty="0"/>
              <a:t>Sm.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E5ECF1-69EA-BCF9-68FF-BD5110516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2" r="3" b="18870"/>
          <a:stretch/>
        </p:blipFill>
        <p:spPr>
          <a:xfrm>
            <a:off x="420703" y="497852"/>
            <a:ext cx="3795241" cy="379524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996D1D8-57DF-4D47-5292-74FF538124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34" r="3664" b="-2"/>
          <a:stretch/>
        </p:blipFill>
        <p:spPr>
          <a:xfrm>
            <a:off x="7397129" y="3224416"/>
            <a:ext cx="3383998" cy="338400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E917F7-9782-604F-F3EE-E5FF957711D2}"/>
              </a:ext>
            </a:extLst>
          </p:cNvPr>
          <p:cNvSpPr txBox="1"/>
          <p:nvPr/>
        </p:nvSpPr>
        <p:spPr>
          <a:xfrm>
            <a:off x="4520635" y="1282780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64</a:t>
            </a:r>
            <a:r>
              <a:rPr lang="en-US" dirty="0"/>
              <a:t>Ni/</a:t>
            </a:r>
            <a:r>
              <a:rPr lang="en-US" baseline="30000" dirty="0"/>
              <a:t>68</a:t>
            </a:r>
            <a:r>
              <a:rPr lang="en-US" dirty="0"/>
              <a:t>Zn/</a:t>
            </a:r>
            <a:r>
              <a:rPr lang="en-US" baseline="30000" dirty="0"/>
              <a:t>64</a:t>
            </a:r>
            <a:r>
              <a:rPr lang="en-US" dirty="0"/>
              <a:t>Ni - </a:t>
            </a:r>
            <a:r>
              <a:rPr lang="en-US" b="1" dirty="0"/>
              <a:t>"Plunger"-type sandwich target </a:t>
            </a:r>
            <a:r>
              <a:rPr lang="en-US" dirty="0"/>
              <a:t>consisting of a 2 mg/cm</a:t>
            </a:r>
            <a:r>
              <a:rPr lang="en-US" baseline="30000" dirty="0"/>
              <a:t>2</a:t>
            </a:r>
            <a:r>
              <a:rPr lang="en-US" dirty="0"/>
              <a:t> Zn core body, obtained by </a:t>
            </a:r>
            <a:r>
              <a:rPr lang="en-US" b="1" dirty="0"/>
              <a:t>rolling</a:t>
            </a:r>
            <a:r>
              <a:rPr lang="en-US" dirty="0"/>
              <a:t> and bonded on Plunger frame, on which a 0.4 mg/cm</a:t>
            </a:r>
            <a:r>
              <a:rPr lang="en-US" baseline="30000" dirty="0"/>
              <a:t>2</a:t>
            </a:r>
            <a:r>
              <a:rPr lang="en-US" dirty="0"/>
              <a:t> Ni film was </a:t>
            </a:r>
            <a:r>
              <a:rPr lang="en-US" b="1" dirty="0"/>
              <a:t>evaporated</a:t>
            </a:r>
            <a:r>
              <a:rPr lang="en-US" dirty="0"/>
              <a:t> on both sides. Subsequently "stretched" with a special cone. 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6315EC-90F0-8ED7-B5B4-6604387BCEAC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04871-A6B5-5F7D-AD83-FFA0C6468C87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927F50-CFE1-DFA4-B72E-2759DC438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425334-112D-8230-6C51-100C0FC7F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512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5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1DF25068-897C-6EEE-CBA1-8C4FEAB6AF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63" t="24637" r="27853" b="21740"/>
          <a:stretch/>
        </p:blipFill>
        <p:spPr>
          <a:xfrm>
            <a:off x="4783261" y="3645024"/>
            <a:ext cx="3570747" cy="3123348"/>
          </a:xfrm>
          <a:prstGeom prst="rect">
            <a:avLst/>
          </a:prstGeom>
        </p:spPr>
      </p:pic>
      <p:pic>
        <p:nvPicPr>
          <p:cNvPr id="33" name="Picture 4" descr="DSC_4780reduced">
            <a:extLst>
              <a:ext uri="{FF2B5EF4-FFF2-40B4-BE49-F238E27FC236}">
                <a16:creationId xmlns:a16="http://schemas.microsoft.com/office/drawing/2014/main" id="{4C51AA25-AEEF-FCF6-B70D-8A3E7401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0"/>
          <a:stretch>
            <a:fillRect/>
          </a:stretch>
        </p:blipFill>
        <p:spPr bwMode="auto">
          <a:xfrm>
            <a:off x="8005650" y="1296525"/>
            <a:ext cx="3970086" cy="296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FF83AB4-A31F-68A1-7143-F95A3738E788}"/>
              </a:ext>
            </a:extLst>
          </p:cNvPr>
          <p:cNvSpPr txBox="1"/>
          <p:nvPr/>
        </p:nvSpPr>
        <p:spPr>
          <a:xfrm>
            <a:off x="288514" y="1314861"/>
            <a:ext cx="5334853" cy="4058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Characteristics: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 sputtering source (</a:t>
            </a:r>
            <a:r>
              <a:rPr lang="en-US" sz="1400" dirty="0"/>
              <a:t>50mm x 140mm</a:t>
            </a:r>
            <a:r>
              <a:rPr lang="en-US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 sputtering source </a:t>
            </a:r>
            <a:r>
              <a:rPr lang="en-US" sz="1400" dirty="0"/>
              <a:t>(150mm x 230mm)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Active gettering system (porous Ti /Ba/Al)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Optical emission plasma diagnostics for reactive processes (deposition of compound </a:t>
            </a:r>
            <a:r>
              <a:rPr lang="en-US" dirty="0" err="1"/>
              <a:t>layes</a:t>
            </a:r>
            <a:r>
              <a:rPr lang="en-US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power supply technologies: </a:t>
            </a:r>
            <a:br>
              <a:rPr lang="en-US" dirty="0"/>
            </a:br>
            <a:r>
              <a:rPr lang="en-US" dirty="0"/>
              <a:t>High-power Impulse Magnetron Sputtering (</a:t>
            </a:r>
            <a:r>
              <a:rPr lang="en-US" dirty="0" err="1"/>
              <a:t>HiPIMS</a:t>
            </a:r>
            <a:r>
              <a:rPr lang="en-US" dirty="0"/>
              <a:t>, DC, pulsed-DC, or RF)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 different sample holder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735F88E-2057-D714-56B3-EE76CBB9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39856"/>
            <a:ext cx="9024320" cy="810921"/>
          </a:xfrm>
        </p:spPr>
        <p:txBody>
          <a:bodyPr/>
          <a:lstStyle/>
          <a:p>
            <a:r>
              <a:rPr lang="en-GB" sz="4000" dirty="0"/>
              <a:t>LNL Sputtering chamber and design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7149B4-F4E1-72D5-11E8-7711593C1271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734582-A7D0-9E46-459F-407C08CF1874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000A54-AE1A-6E96-575C-94E3A3FD8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F118CD-B6DE-12BB-65E4-B5652A62B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71489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50">
            <a:extLst>
              <a:ext uri="{FF2B5EF4-FFF2-40B4-BE49-F238E27FC236}">
                <a16:creationId xmlns:a16="http://schemas.microsoft.com/office/drawing/2014/main" id="{0364F69F-81F8-F89B-BE72-206B058B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729" y="4432183"/>
            <a:ext cx="3370084" cy="2160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BFEE7B-FB27-2370-AD4C-775715F786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24516" r="10425" b="49434"/>
          <a:stretch/>
        </p:blipFill>
        <p:spPr>
          <a:xfrm>
            <a:off x="679291" y="2001936"/>
            <a:ext cx="1980000" cy="178978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475164" y="3676955"/>
            <a:ext cx="2664295" cy="72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 err="1"/>
              <a:t>TaN</a:t>
            </a:r>
            <a:r>
              <a:rPr lang="en-US" sz="1100" dirty="0"/>
              <a:t> 2.8*10</a:t>
            </a:r>
            <a:r>
              <a:rPr lang="en-US" sz="1100" baseline="30000" dirty="0"/>
              <a:t>18</a:t>
            </a:r>
            <a:r>
              <a:rPr lang="en-US" sz="1100" dirty="0"/>
              <a:t> atoms/cm</a:t>
            </a:r>
            <a:r>
              <a:rPr lang="en-US" sz="1100" baseline="30000" dirty="0"/>
              <a:t>2  </a:t>
            </a:r>
            <a:r>
              <a:rPr lang="en-US" sz="1100" dirty="0"/>
              <a:t>deposited on 7.8*10</a:t>
            </a:r>
            <a:r>
              <a:rPr lang="en-US" sz="1100" baseline="30000" dirty="0"/>
              <a:t>17</a:t>
            </a:r>
            <a:r>
              <a:rPr lang="en-US" sz="1100" dirty="0"/>
              <a:t>  atoms/cm</a:t>
            </a:r>
            <a:r>
              <a:rPr lang="en-US" sz="1100" baseline="30000" dirty="0"/>
              <a:t>2  </a:t>
            </a:r>
            <a:r>
              <a:rPr lang="en-US" sz="1100" dirty="0"/>
              <a:t>of high purity Ta interlayer  Tantalum substrate</a:t>
            </a:r>
          </a:p>
          <a:p>
            <a:endParaRPr lang="en-US" sz="1200" baseline="30000" dirty="0"/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BED95F6-AADF-4C95-B8C7-5FFD06A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F660EE0-783F-4631-B401-7EC49FBBFC7E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84D24BA5-876D-4416-8179-9AA0A5DD8DA3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5BFF891A-7BB6-4F6B-9D6F-FE0005EC2739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E19A2672-6E44-4A93-B958-070146D2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3" name="Rettangolo 2"/>
          <p:cNvSpPr/>
          <p:nvPr/>
        </p:nvSpPr>
        <p:spPr>
          <a:xfrm>
            <a:off x="119336" y="358811"/>
            <a:ext cx="1214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LUNA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solid target development by PVD magnetron sputtering technology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770324C5-1E88-EA28-5ECE-F40CD99EE934}"/>
              </a:ext>
            </a:extLst>
          </p:cNvPr>
          <p:cNvGrpSpPr>
            <a:grpSpLocks noChangeAspect="1"/>
          </p:cNvGrpSpPr>
          <p:nvPr/>
        </p:nvGrpSpPr>
        <p:grpSpPr>
          <a:xfrm>
            <a:off x="244907" y="4277417"/>
            <a:ext cx="2890954" cy="2520000"/>
            <a:chOff x="4764311" y="1985938"/>
            <a:chExt cx="3219999" cy="2806823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04E346FC-98F2-7F56-C8F6-CE96228E1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4311" y="1985938"/>
              <a:ext cx="3152235" cy="2806823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DAF45BA-34DE-D070-C8A8-02F7FE828A22}"/>
                </a:ext>
              </a:extLst>
            </p:cNvPr>
            <p:cNvSpPr txBox="1"/>
            <p:nvPr/>
          </p:nvSpPr>
          <p:spPr>
            <a:xfrm>
              <a:off x="7150732" y="3021137"/>
              <a:ext cx="833578" cy="40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Ta</a:t>
              </a:r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2786E616-C6C7-9C44-58AC-38EB3B81D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27284" r="64481" b="42638"/>
          <a:stretch/>
        </p:blipFill>
        <p:spPr>
          <a:xfrm>
            <a:off x="3706315" y="1989955"/>
            <a:ext cx="1872000" cy="177542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1334F32-45C8-7BE9-EF24-EA062D7ED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877" y="4304444"/>
            <a:ext cx="2664295" cy="2415478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7C2A12A-EEF6-9280-2EA1-C31020F28E13}"/>
              </a:ext>
            </a:extLst>
          </p:cNvPr>
          <p:cNvSpPr txBox="1"/>
          <p:nvPr/>
        </p:nvSpPr>
        <p:spPr>
          <a:xfrm>
            <a:off x="3460676" y="3704280"/>
            <a:ext cx="2517514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 err="1"/>
              <a:t>TiN</a:t>
            </a:r>
            <a:r>
              <a:rPr lang="en-US" sz="1100" dirty="0"/>
              <a:t> 2.7*10</a:t>
            </a:r>
            <a:r>
              <a:rPr lang="en-US" sz="1100" baseline="30000" dirty="0"/>
              <a:t>18</a:t>
            </a:r>
            <a:r>
              <a:rPr lang="en-US" sz="1100" dirty="0"/>
              <a:t> atoms/cm</a:t>
            </a:r>
            <a:r>
              <a:rPr lang="en-US" sz="1100" baseline="30000" dirty="0"/>
              <a:t>2  </a:t>
            </a:r>
            <a:r>
              <a:rPr lang="en-US" sz="1100" dirty="0"/>
              <a:t>deposited Tantalum substrate and Silicon substrate (for EBS analysis)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4F775694-2CAB-C2ED-DAC5-F0FEA1875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7872" y="2340673"/>
            <a:ext cx="4316564" cy="2257482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084E7E9-4A10-38CB-9405-91DACEF73BB0}"/>
              </a:ext>
            </a:extLst>
          </p:cNvPr>
          <p:cNvSpPr txBox="1"/>
          <p:nvPr/>
        </p:nvSpPr>
        <p:spPr>
          <a:xfrm>
            <a:off x="10334275" y="3196010"/>
            <a:ext cx="17146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i="0" u="none" strike="noStrike" baseline="0" dirty="0">
                <a:latin typeface="Calibri-Bold"/>
              </a:rPr>
              <a:t>429 </a:t>
            </a:r>
            <a:r>
              <a:rPr lang="it-IT" sz="1600" b="1" i="0" u="none" strike="noStrike" baseline="0" dirty="0" err="1">
                <a:latin typeface="Calibri-Bold"/>
              </a:rPr>
              <a:t>keV</a:t>
            </a:r>
            <a:r>
              <a:rPr lang="it-IT" sz="1600" b="1" i="0" u="none" strike="noStrike" baseline="0" dirty="0">
                <a:latin typeface="Calibri-Bold"/>
              </a:rPr>
              <a:t> </a:t>
            </a:r>
            <a:r>
              <a:rPr lang="it-IT" sz="1200" b="1" i="0" u="none" strike="noStrike" baseline="30000" dirty="0">
                <a:latin typeface="Calibri-Bold"/>
              </a:rPr>
              <a:t>15</a:t>
            </a:r>
            <a:r>
              <a:rPr lang="it-IT" sz="1600" b="1" i="0" u="none" strike="noStrike" baseline="0" dirty="0">
                <a:latin typeface="Calibri-Bold"/>
              </a:rPr>
              <a:t>N </a:t>
            </a:r>
            <a:r>
              <a:rPr lang="it-IT" sz="1600" b="0" i="0" u="none" strike="noStrike" baseline="0" dirty="0" err="1">
                <a:latin typeface="Calibri" panose="020F0502020204030204" pitchFamily="34" charset="0"/>
              </a:rPr>
              <a:t>resonance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it-IT" sz="1600" b="0" i="0" u="none" strike="noStrike" baseline="0" dirty="0" err="1">
                <a:latin typeface="Calibri" panose="020F0502020204030204" pitchFamily="34" charset="0"/>
              </a:rPr>
              <a:t>scan</a:t>
            </a:r>
            <a:endParaRPr lang="it-IT" sz="16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it-IT" sz="1600" dirty="0">
                <a:latin typeface="Calibri" panose="020F0502020204030204" pitchFamily="34" charset="0"/>
              </a:rPr>
              <a:t>o</a:t>
            </a:r>
            <a:r>
              <a:rPr lang="it-IT" sz="1600" b="0" i="0" u="none" strike="noStrike" baseline="0" dirty="0">
                <a:latin typeface="Calibri" panose="020F0502020204030204" pitchFamily="34" charset="0"/>
              </a:rPr>
              <a:t>f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  <a:r>
              <a:rPr lang="it-IT" sz="1600" dirty="0" err="1">
                <a:latin typeface="Calibri" panose="020F0502020204030204" pitchFamily="34" charset="0"/>
              </a:rPr>
              <a:t>TaN</a:t>
            </a:r>
            <a:r>
              <a:rPr lang="it-IT" sz="1600" dirty="0">
                <a:latin typeface="Calibri" panose="020F0502020204030204" pitchFamily="34" charset="0"/>
              </a:rPr>
              <a:t> and </a:t>
            </a:r>
            <a:r>
              <a:rPr lang="it-IT" sz="1600" dirty="0" err="1">
                <a:latin typeface="Calibri" panose="020F0502020204030204" pitchFamily="34" charset="0"/>
              </a:rPr>
              <a:t>TiN</a:t>
            </a:r>
            <a:r>
              <a:rPr lang="it-IT" sz="16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8B3193ED-457E-21F5-0257-E11C4DE69BEB}"/>
              </a:ext>
            </a:extLst>
          </p:cNvPr>
          <p:cNvSpPr txBox="1"/>
          <p:nvPr/>
        </p:nvSpPr>
        <p:spPr>
          <a:xfrm>
            <a:off x="9688813" y="4644714"/>
            <a:ext cx="17146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b="1" i="0" u="none" strike="noStrike" baseline="0" dirty="0">
                <a:solidFill>
                  <a:srgbClr val="000000"/>
                </a:solidFill>
                <a:latin typeface="Calibri-Bold"/>
              </a:rPr>
              <a:t>278 </a:t>
            </a:r>
            <a:r>
              <a:rPr lang="it-IT" sz="1400" b="1" i="0" u="none" strike="noStrike" baseline="0" dirty="0" err="1">
                <a:solidFill>
                  <a:srgbClr val="000000"/>
                </a:solidFill>
                <a:latin typeface="Calibri-Bold"/>
              </a:rPr>
              <a:t>keV</a:t>
            </a:r>
            <a:r>
              <a:rPr lang="it-IT" sz="1400" b="1" i="0" u="none" strike="noStrike" baseline="0" dirty="0">
                <a:solidFill>
                  <a:srgbClr val="000000"/>
                </a:solidFill>
                <a:latin typeface="Calibri-Bold"/>
              </a:rPr>
              <a:t> </a:t>
            </a:r>
            <a:r>
              <a:rPr lang="it-IT" sz="1400" b="1" i="0" u="none" strike="noStrike" baseline="30000" dirty="0">
                <a:solidFill>
                  <a:srgbClr val="000000"/>
                </a:solidFill>
                <a:latin typeface="Calibri-Bold"/>
              </a:rPr>
              <a:t>14</a:t>
            </a:r>
            <a:r>
              <a:rPr lang="it-IT" sz="1400" b="1" i="0" u="none" strike="noStrike" baseline="0" dirty="0">
                <a:solidFill>
                  <a:srgbClr val="000000"/>
                </a:solidFill>
                <a:latin typeface="Calibri-Bold"/>
              </a:rPr>
              <a:t>N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resonance</a:t>
            </a:r>
            <a:endParaRPr lang="it-IT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it-IT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scan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of </a:t>
            </a:r>
            <a:r>
              <a:rPr lang="it-IT" sz="1400" b="0" i="0" u="none" strike="noStrike" baseline="0" dirty="0" err="1">
                <a:latin typeface="Calibri" panose="020F0502020204030204" pitchFamily="34" charset="0"/>
              </a:rPr>
              <a:t>TaN</a:t>
            </a:r>
            <a:endParaRPr lang="it-IT" sz="14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it-IT" sz="1400" dirty="0">
                <a:latin typeface="Calibri" panose="020F0502020204030204" pitchFamily="34" charset="0"/>
              </a:rPr>
              <a:t>After an </a:t>
            </a:r>
            <a:r>
              <a:rPr lang="it-IT" sz="1400" dirty="0" err="1">
                <a:latin typeface="Calibri" panose="020F0502020204030204" pitchFamily="34" charset="0"/>
              </a:rPr>
              <a:t>irradiation</a:t>
            </a:r>
            <a:r>
              <a:rPr lang="it-IT" sz="1400" dirty="0">
                <a:latin typeface="Calibri" panose="020F0502020204030204" pitchFamily="34" charset="0"/>
              </a:rPr>
              <a:t> of 15 C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8C3A3EF-28E1-8F70-DE0E-F7F5C8556ECD}"/>
              </a:ext>
            </a:extLst>
          </p:cNvPr>
          <p:cNvSpPr txBox="1"/>
          <p:nvPr/>
        </p:nvSpPr>
        <p:spPr>
          <a:xfrm>
            <a:off x="6953150" y="6475067"/>
            <a:ext cx="6343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none" strike="noStrike" baseline="0" dirty="0">
                <a:latin typeface="Calibri" panose="020F0502020204030204" pitchFamily="34" charset="0"/>
              </a:rPr>
              <a:t>Analysis  A. Compagnucci</a:t>
            </a:r>
            <a:endParaRPr lang="it-IT" sz="1400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D4F1DC8A-084C-4195-3D98-40264B939C08}"/>
              </a:ext>
            </a:extLst>
          </p:cNvPr>
          <p:cNvSpPr txBox="1"/>
          <p:nvPr/>
        </p:nvSpPr>
        <p:spPr>
          <a:xfrm>
            <a:off x="5339476" y="4755630"/>
            <a:ext cx="748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Ti</a:t>
            </a:r>
            <a:endParaRPr lang="en-US" sz="1400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28A8877A-EA2B-41B8-C3F4-EE66DBF2C865}"/>
              </a:ext>
            </a:extLst>
          </p:cNvPr>
          <p:cNvSpPr txBox="1"/>
          <p:nvPr/>
        </p:nvSpPr>
        <p:spPr>
          <a:xfrm>
            <a:off x="6336506" y="1988840"/>
            <a:ext cx="667226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Production and EBS characterization performed @ LNL (AN2000)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Low energy resonance scan and endurance test performed @ LNGS (LUNA400)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345DCEBC-5828-28E9-DC38-59354D70D5D2}"/>
              </a:ext>
            </a:extLst>
          </p:cNvPr>
          <p:cNvCxnSpPr/>
          <p:nvPr/>
        </p:nvCxnSpPr>
        <p:spPr>
          <a:xfrm flipH="1">
            <a:off x="5713674" y="2132856"/>
            <a:ext cx="622832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EB9FA906-D818-BB16-8A08-C2CB03B7D4DD}"/>
              </a:ext>
            </a:extLst>
          </p:cNvPr>
          <p:cNvCxnSpPr>
            <a:cxnSpLocks/>
          </p:cNvCxnSpPr>
          <p:nvPr/>
        </p:nvCxnSpPr>
        <p:spPr>
          <a:xfrm flipH="1">
            <a:off x="10300530" y="2634540"/>
            <a:ext cx="495212" cy="4064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4AE521-ED87-A11F-49F9-4DDC0D297808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665" y="727778"/>
            <a:ext cx="105352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b="1" dirty="0"/>
              <a:t>Targets preparation for </a:t>
            </a:r>
            <a:r>
              <a:rPr lang="en-US" sz="1700" b="1" dirty="0">
                <a:solidFill>
                  <a:srgbClr val="FF0000"/>
                </a:solidFill>
              </a:rPr>
              <a:t>LUNA experiments (Gran Sasso Laboratory): </a:t>
            </a:r>
            <a:br>
              <a:rPr lang="en-US" sz="1700" b="1" dirty="0">
                <a:solidFill>
                  <a:srgbClr val="FF0000"/>
                </a:solidFill>
              </a:rPr>
            </a:br>
            <a:r>
              <a:rPr lang="en-US" sz="1700" b="1" dirty="0">
                <a:solidFill>
                  <a:srgbClr val="FF0000"/>
                </a:solidFill>
              </a:rPr>
              <a:t>Nitrides</a:t>
            </a:r>
            <a:r>
              <a:rPr lang="en-US" sz="1700" b="1" dirty="0"/>
              <a:t> (</a:t>
            </a:r>
            <a:r>
              <a:rPr lang="en-US" sz="1700" b="1" dirty="0" err="1"/>
              <a:t>Ta</a:t>
            </a:r>
            <a:r>
              <a:rPr lang="en-US" sz="1700" b="1" baseline="30000" dirty="0" err="1"/>
              <a:t>nat</a:t>
            </a:r>
            <a:r>
              <a:rPr lang="en-US" sz="1700" b="1" dirty="0" err="1"/>
              <a:t>N</a:t>
            </a:r>
            <a:r>
              <a:rPr lang="en-US" sz="1700" b="1" dirty="0"/>
              <a:t>, </a:t>
            </a:r>
            <a:r>
              <a:rPr lang="en-US" sz="1700" b="1" dirty="0" err="1"/>
              <a:t>Zr</a:t>
            </a:r>
            <a:r>
              <a:rPr lang="en-US" sz="1700" b="1" baseline="30000" dirty="0" err="1"/>
              <a:t>nat</a:t>
            </a:r>
            <a:r>
              <a:rPr lang="en-US" sz="1700" b="1" dirty="0" err="1"/>
              <a:t>N</a:t>
            </a:r>
            <a:r>
              <a:rPr lang="en-US" sz="1700" b="1" dirty="0"/>
              <a:t>, </a:t>
            </a:r>
            <a:r>
              <a:rPr lang="en-US" sz="1700" b="1" dirty="0" err="1"/>
              <a:t>Ti</a:t>
            </a:r>
            <a:r>
              <a:rPr lang="en-US" sz="1700" b="1" baseline="30000" dirty="0" err="1"/>
              <a:t>nat</a:t>
            </a:r>
            <a:r>
              <a:rPr lang="en-US" sz="1700" b="1" dirty="0" err="1"/>
              <a:t>N</a:t>
            </a:r>
            <a:r>
              <a:rPr lang="en-US" sz="1700" b="1" dirty="0"/>
              <a:t>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/>
              <a:t>High-Z metals nitrides for </a:t>
            </a:r>
            <a:r>
              <a:rPr lang="en-US" sz="1700" dirty="0">
                <a:solidFill>
                  <a:srgbClr val="FF0000"/>
                </a:solidFill>
              </a:rPr>
              <a:t>reduction of neutrons</a:t>
            </a:r>
            <a:r>
              <a:rPr lang="en-US" sz="1700" dirty="0"/>
              <a:t> production for LUNA-MV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 err="1"/>
              <a:t>TaN</a:t>
            </a:r>
            <a:r>
              <a:rPr lang="en-US" sz="1700" dirty="0"/>
              <a:t> target produced by PVD technics using </a:t>
            </a:r>
            <a:r>
              <a:rPr lang="en-US" sz="1700" baseline="30000" dirty="0"/>
              <a:t>14</a:t>
            </a:r>
            <a:r>
              <a:rPr lang="en-US" sz="1700" dirty="0"/>
              <a:t>N enriched gas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55D2-E9EA-01AE-8ACF-A57E7B37279C}"/>
              </a:ext>
            </a:extLst>
          </p:cNvPr>
          <p:cNvSpPr txBox="1"/>
          <p:nvPr/>
        </p:nvSpPr>
        <p:spPr>
          <a:xfrm>
            <a:off x="1486125" y="4665262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EBS </a:t>
            </a:r>
            <a:r>
              <a:rPr lang="it-IT" dirty="0" err="1">
                <a:solidFill>
                  <a:srgbClr val="FF0000"/>
                </a:solidFill>
              </a:rPr>
              <a:t>analyses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1EC8BB-33A1-87F4-AD32-2EDF9D0777A5}"/>
              </a:ext>
            </a:extLst>
          </p:cNvPr>
          <p:cNvGrpSpPr/>
          <p:nvPr/>
        </p:nvGrpSpPr>
        <p:grpSpPr>
          <a:xfrm>
            <a:off x="9770950" y="820476"/>
            <a:ext cx="2302812" cy="630936"/>
            <a:chOff x="8883435" y="434024"/>
            <a:chExt cx="3222061" cy="8446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F2E486-50B7-AE6E-1209-A70A7DCD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409E1D2-FB4F-EA1D-0123-74420A16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0225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C158F-8B4F-782E-0A08-6FAB9AF7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56992"/>
            <a:ext cx="11306048" cy="1069848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 production at LNL 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Applied NP studies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(emerging radioisotopes production for </a:t>
            </a:r>
            <a:r>
              <a:rPr lang="en-US" dirty="0" err="1">
                <a:solidFill>
                  <a:srgbClr val="FF0000"/>
                </a:solidFill>
              </a:rPr>
              <a:t>thenanostics</a:t>
            </a:r>
            <a:r>
              <a:rPr lang="en-US" dirty="0">
                <a:solidFill>
                  <a:srgbClr val="FF0000"/>
                </a:solidFill>
              </a:rPr>
              <a:t> radiopharmaceuticals)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521D5-5129-B479-BA7D-E4D3BDF4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CC7CD7-7E5F-9258-C9C9-1E24E59CD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764704"/>
            <a:ext cx="308605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8DD96-FC78-5C4B-CED8-0F4509A9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57" y="738772"/>
            <a:ext cx="308484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7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8F27D-42DB-C3AD-42A4-4A5068D8D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8052D3FE-DAD9-A0EA-B7C3-9131B4A1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A1364-9D83-4D37-A282-5E5560CE45FB}" type="slidenum">
              <a:rPr lang="it-IT" smtClean="0"/>
              <a:pPr/>
              <a:t>8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091C2CF-7CD8-F14C-7135-BE6A31328F40}"/>
              </a:ext>
            </a:extLst>
          </p:cNvPr>
          <p:cNvGrpSpPr/>
          <p:nvPr/>
        </p:nvGrpSpPr>
        <p:grpSpPr>
          <a:xfrm>
            <a:off x="8976320" y="5301207"/>
            <a:ext cx="3215680" cy="1556793"/>
            <a:chOff x="8976320" y="5301207"/>
            <a:chExt cx="3215680" cy="1556793"/>
          </a:xfrm>
        </p:grpSpPr>
        <p:sp>
          <p:nvSpPr>
            <p:cNvPr id="10" name="Triangolo rettangolo 9">
              <a:extLst>
                <a:ext uri="{FF2B5EF4-FFF2-40B4-BE49-F238E27FC236}">
                  <a16:creationId xmlns:a16="http://schemas.microsoft.com/office/drawing/2014/main" id="{7E433D76-8FB4-C3F7-89D8-95E910AC2258}"/>
                </a:ext>
              </a:extLst>
            </p:cNvPr>
            <p:cNvSpPr/>
            <p:nvPr/>
          </p:nvSpPr>
          <p:spPr>
            <a:xfrm flipH="1">
              <a:off x="8976320" y="5301207"/>
              <a:ext cx="3215680" cy="1556793"/>
            </a:xfrm>
            <a:prstGeom prst="rtTriangle">
              <a:avLst/>
            </a:prstGeom>
            <a:solidFill>
              <a:srgbClr val="4FB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riangolo rettangolo 4">
              <a:extLst>
                <a:ext uri="{FF2B5EF4-FFF2-40B4-BE49-F238E27FC236}">
                  <a16:creationId xmlns:a16="http://schemas.microsoft.com/office/drawing/2014/main" id="{1B753A20-66F7-1DDD-9431-9CE907A765DA}"/>
                </a:ext>
              </a:extLst>
            </p:cNvPr>
            <p:cNvSpPr/>
            <p:nvPr/>
          </p:nvSpPr>
          <p:spPr>
            <a:xfrm flipH="1">
              <a:off x="9120336" y="5373216"/>
              <a:ext cx="3071664" cy="1482513"/>
            </a:xfrm>
            <a:prstGeom prst="rtTriangle">
              <a:avLst/>
            </a:prstGeom>
            <a:solidFill>
              <a:srgbClr val="002A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7EA193D0-5E87-5726-E927-A9D8E399E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98820" y="5643340"/>
              <a:ext cx="638175" cy="32385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85122F-41F2-6358-D4EF-DDA1D3B6ECA9}"/>
              </a:ext>
            </a:extLst>
          </p:cNvPr>
          <p:cNvSpPr txBox="1"/>
          <p:nvPr/>
        </p:nvSpPr>
        <p:spPr>
          <a:xfrm>
            <a:off x="-13882" y="-49976"/>
            <a:ext cx="5832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production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LNL –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2" name="Google Shape;373;p15">
            <a:extLst>
              <a:ext uri="{FF2B5EF4-FFF2-40B4-BE49-F238E27FC236}">
                <a16:creationId xmlns:a16="http://schemas.microsoft.com/office/drawing/2014/main" id="{E878DF41-18E7-F5A3-1A20-7CC9D2881D6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9109" t="7567" r="423" b="37789"/>
          <a:stretch/>
        </p:blipFill>
        <p:spPr>
          <a:xfrm>
            <a:off x="2131900" y="5030686"/>
            <a:ext cx="2167561" cy="157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26">
            <a:extLst>
              <a:ext uri="{FF2B5EF4-FFF2-40B4-BE49-F238E27FC236}">
                <a16:creationId xmlns:a16="http://schemas.microsoft.com/office/drawing/2014/main" id="{AA4C1CA7-A7D7-28E8-308D-30E5771E08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01" t="25037" r="24603" b="21937"/>
          <a:stretch/>
        </p:blipFill>
        <p:spPr>
          <a:xfrm>
            <a:off x="2457176" y="2481495"/>
            <a:ext cx="1993903" cy="1372084"/>
          </a:xfrm>
          <a:prstGeom prst="rect">
            <a:avLst/>
          </a:prstGeom>
        </p:spPr>
      </p:pic>
      <p:pic>
        <p:nvPicPr>
          <p:cNvPr id="14" name="Immagine 27">
            <a:extLst>
              <a:ext uri="{FF2B5EF4-FFF2-40B4-BE49-F238E27FC236}">
                <a16:creationId xmlns:a16="http://schemas.microsoft.com/office/drawing/2014/main" id="{F1812642-06FD-C4CE-7725-7CE3B76A1B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29393" r="85033" b="44490"/>
          <a:stretch/>
        </p:blipFill>
        <p:spPr>
          <a:xfrm>
            <a:off x="3705480" y="3208602"/>
            <a:ext cx="994636" cy="567316"/>
          </a:xfrm>
          <a:prstGeom prst="rect">
            <a:avLst/>
          </a:prstGeom>
        </p:spPr>
      </p:pic>
      <p:pic>
        <p:nvPicPr>
          <p:cNvPr id="15" name="Immagine 30">
            <a:extLst>
              <a:ext uri="{FF2B5EF4-FFF2-40B4-BE49-F238E27FC236}">
                <a16:creationId xmlns:a16="http://schemas.microsoft.com/office/drawing/2014/main" id="{744AAAA0-0064-2ED2-931B-A7C38B30F7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230" r="35495" b="23146"/>
          <a:stretch/>
        </p:blipFill>
        <p:spPr>
          <a:xfrm>
            <a:off x="6833924" y="2732437"/>
            <a:ext cx="1561489" cy="1580431"/>
          </a:xfrm>
          <a:prstGeom prst="rect">
            <a:avLst/>
          </a:prstGeom>
        </p:spPr>
      </p:pic>
      <p:pic>
        <p:nvPicPr>
          <p:cNvPr id="16" name="Immagine 36">
            <a:extLst>
              <a:ext uri="{FF2B5EF4-FFF2-40B4-BE49-F238E27FC236}">
                <a16:creationId xmlns:a16="http://schemas.microsoft.com/office/drawing/2014/main" id="{CE1E3D89-E100-DEB7-05B1-6D5EFECAB4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747" t="22546" r="4810" b="34187"/>
          <a:stretch/>
        </p:blipFill>
        <p:spPr>
          <a:xfrm>
            <a:off x="10509357" y="2595644"/>
            <a:ext cx="941266" cy="1576748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A844BCBE-1D9F-E5D0-DA3F-B108EFB46A78}"/>
              </a:ext>
            </a:extLst>
          </p:cNvPr>
          <p:cNvGrpSpPr/>
          <p:nvPr/>
        </p:nvGrpSpPr>
        <p:grpSpPr>
          <a:xfrm>
            <a:off x="4153693" y="2352822"/>
            <a:ext cx="2053924" cy="523220"/>
            <a:chOff x="4013068" y="4030447"/>
            <a:chExt cx="1568759" cy="523220"/>
          </a:xfrm>
        </p:grpSpPr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D609A431-15C1-07C2-E76A-A722B40BD3ED}"/>
                </a:ext>
              </a:extLst>
            </p:cNvPr>
            <p:cNvSpPr txBox="1"/>
            <p:nvPr/>
          </p:nvSpPr>
          <p:spPr>
            <a:xfrm>
              <a:off x="4013068" y="4030447"/>
              <a:ext cx="1489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err="1">
                  <a:latin typeface="Calibri" panose="020F0502020204030204" pitchFamily="34" charset="0"/>
                  <a:cs typeface="Calibri" panose="020F0502020204030204" pitchFamily="34" charset="0"/>
                </a:rPr>
                <a:t>Radioisotope</a:t>
              </a:r>
              <a:r>
                <a:rPr lang="it-IT" sz="1400">
                  <a:latin typeface="Calibri" panose="020F0502020204030204" pitchFamily="34" charset="0"/>
                  <a:cs typeface="Calibri" panose="020F0502020204030204" pitchFamily="34" charset="0"/>
                </a:rPr>
                <a:t> of </a:t>
              </a:r>
              <a:r>
                <a:rPr lang="it-IT" sz="1400" err="1">
                  <a:latin typeface="Calibri" panose="020F0502020204030204" pitchFamily="34" charset="0"/>
                  <a:cs typeface="Calibri" panose="020F0502020204030204" pitchFamily="34" charset="0"/>
                </a:rPr>
                <a:t>Interest</a:t>
              </a:r>
              <a:endParaRPr lang="it-IT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Immagine 27">
              <a:extLst>
                <a:ext uri="{FF2B5EF4-FFF2-40B4-BE49-F238E27FC236}">
                  <a16:creationId xmlns:a16="http://schemas.microsoft.com/office/drawing/2014/main" id="{9E000FBD-233E-1717-C60B-4AED99C1F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824" t="70673" r="61787" b="22668"/>
            <a:stretch/>
          </p:blipFill>
          <p:spPr>
            <a:xfrm>
              <a:off x="5132881" y="4357784"/>
              <a:ext cx="414724" cy="167982"/>
            </a:xfrm>
            <a:prstGeom prst="rect">
              <a:avLst/>
            </a:prstGeom>
          </p:spPr>
        </p:pic>
        <p:pic>
          <p:nvPicPr>
            <p:cNvPr id="24" name="Immagine 27">
              <a:extLst>
                <a:ext uri="{FF2B5EF4-FFF2-40B4-BE49-F238E27FC236}">
                  <a16:creationId xmlns:a16="http://schemas.microsoft.com/office/drawing/2014/main" id="{6A187F38-4123-F70A-4F68-D41CAED10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341" t="64740" r="58725" b="27841"/>
            <a:stretch/>
          </p:blipFill>
          <p:spPr>
            <a:xfrm>
              <a:off x="5379470" y="4053708"/>
              <a:ext cx="202357" cy="200137"/>
            </a:xfrm>
            <a:prstGeom prst="rect">
              <a:avLst/>
            </a:prstGeom>
          </p:spPr>
        </p:pic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4EDBBD92-DDA1-F6F3-C35A-554F66C6B9AC}"/>
              </a:ext>
            </a:extLst>
          </p:cNvPr>
          <p:cNvSpPr txBox="1"/>
          <p:nvPr/>
        </p:nvSpPr>
        <p:spPr>
          <a:xfrm>
            <a:off x="7221920" y="2901166"/>
            <a:ext cx="1123145" cy="261610"/>
          </a:xfrm>
          <a:prstGeom prst="rect">
            <a:avLst/>
          </a:prstGeom>
          <a:solidFill>
            <a:srgbClr val="FFD993"/>
          </a:solidFill>
        </p:spPr>
        <p:txBody>
          <a:bodyPr wrap="square" rtlCol="0">
            <a:spAutoFit/>
          </a:bodyPr>
          <a:lstStyle/>
          <a:p>
            <a:r>
              <a:rPr lang="it-IT" sz="1100">
                <a:latin typeface="Calibri" panose="020F0502020204030204" pitchFamily="34" charset="0"/>
                <a:cs typeface="Calibri" panose="020F0502020204030204" pitchFamily="34" charset="0"/>
              </a:rPr>
              <a:t>Dissolution</a:t>
            </a:r>
            <a:endParaRPr lang="en-GB" sz="1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FC1F6FC9-B07A-60FD-9C2D-D6F8A9554254}"/>
              </a:ext>
            </a:extLst>
          </p:cNvPr>
          <p:cNvSpPr txBox="1"/>
          <p:nvPr/>
        </p:nvSpPr>
        <p:spPr>
          <a:xfrm>
            <a:off x="7254443" y="3352073"/>
            <a:ext cx="1123145" cy="374718"/>
          </a:xfrm>
          <a:prstGeom prst="rect">
            <a:avLst/>
          </a:prstGeom>
          <a:solidFill>
            <a:srgbClr val="98F29E"/>
          </a:solidFill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it-IT" sz="1050">
                <a:latin typeface="Calibri" panose="020F0502020204030204" pitchFamily="34" charset="0"/>
                <a:cs typeface="Calibri" panose="020F0502020204030204" pitchFamily="34" charset="0"/>
              </a:rPr>
              <a:t>Extraction/</a:t>
            </a:r>
          </a:p>
          <a:p>
            <a:pPr>
              <a:lnSpc>
                <a:spcPts val="1100"/>
              </a:lnSpc>
            </a:pPr>
            <a:r>
              <a:rPr lang="it-IT" sz="1050">
                <a:latin typeface="Calibri" panose="020F0502020204030204" pitchFamily="34" charset="0"/>
                <a:cs typeface="Calibri" panose="020F0502020204030204" pitchFamily="34" charset="0"/>
              </a:rPr>
              <a:t>separation</a:t>
            </a: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D0D8E7CD-5295-AF9A-3D06-58994DD1B6A9}"/>
              </a:ext>
            </a:extLst>
          </p:cNvPr>
          <p:cNvSpPr txBox="1"/>
          <p:nvPr/>
        </p:nvSpPr>
        <p:spPr>
          <a:xfrm>
            <a:off x="7288076" y="3859966"/>
            <a:ext cx="1079117" cy="346249"/>
          </a:xfrm>
          <a:prstGeom prst="rect">
            <a:avLst/>
          </a:prstGeom>
          <a:solidFill>
            <a:srgbClr val="96BBE4"/>
          </a:solidFill>
        </p:spPr>
        <p:txBody>
          <a:bodyPr wrap="square" rtlCol="0">
            <a:spAutoFit/>
          </a:bodyPr>
          <a:lstStyle/>
          <a:p>
            <a:endParaRPr lang="it-IT" sz="3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050" err="1">
                <a:latin typeface="Calibri" panose="020F0502020204030204" pitchFamily="34" charset="0"/>
                <a:cs typeface="Calibri" panose="020F0502020204030204" pitchFamily="34" charset="0"/>
              </a:rPr>
              <a:t>Purification</a:t>
            </a:r>
            <a:endParaRPr lang="it-IT" sz="105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60D98625-2E67-CE28-AD59-ADBDD5A1E28D}"/>
              </a:ext>
            </a:extLst>
          </p:cNvPr>
          <p:cNvSpPr txBox="1"/>
          <p:nvPr/>
        </p:nvSpPr>
        <p:spPr>
          <a:xfrm>
            <a:off x="8681738" y="3550644"/>
            <a:ext cx="125245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Pure radioisotope</a:t>
            </a:r>
            <a:endParaRPr lang="en-GB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307B0220-D356-1791-294D-91407E96B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8341" y="1462824"/>
            <a:ext cx="170327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Radio-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 err="1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pharmaceutical</a:t>
            </a:r>
            <a:r>
              <a:rPr lang="it-IT" altLang="it-IT" sz="1800" b="1" i="1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 err="1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endParaRPr lang="it-IT" altLang="it-IT" sz="1800" b="1" i="1">
              <a:ln w="1143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4">
            <a:extLst>
              <a:ext uri="{FF2B5EF4-FFF2-40B4-BE49-F238E27FC236}">
                <a16:creationId xmlns:a16="http://schemas.microsoft.com/office/drawing/2014/main" id="{0E2E1A57-0FCC-F0A0-6A6D-EC427432DB7D}"/>
              </a:ext>
            </a:extLst>
          </p:cNvPr>
          <p:cNvSpPr txBox="1"/>
          <p:nvPr/>
        </p:nvSpPr>
        <p:spPr>
          <a:xfrm>
            <a:off x="4335281" y="3664270"/>
            <a:ext cx="12677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it-IT" sz="1200" err="1">
                <a:latin typeface="Calibri" panose="020F0502020204030204" pitchFamily="34" charset="0"/>
                <a:cs typeface="Calibri" panose="020F0502020204030204" pitchFamily="34" charset="0"/>
              </a:rPr>
              <a:t>activation</a:t>
            </a:r>
            <a:endParaRPr lang="it-IT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magine 32">
            <a:extLst>
              <a:ext uri="{FF2B5EF4-FFF2-40B4-BE49-F238E27FC236}">
                <a16:creationId xmlns:a16="http://schemas.microsoft.com/office/drawing/2014/main" id="{0C3A2BC5-9512-8900-ED41-789887D128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115" t="28331" r="22122" b="43824"/>
          <a:stretch/>
        </p:blipFill>
        <p:spPr>
          <a:xfrm>
            <a:off x="9002906" y="2751104"/>
            <a:ext cx="565531" cy="761081"/>
          </a:xfrm>
          <a:prstGeom prst="rect">
            <a:avLst/>
          </a:prstGeom>
        </p:spPr>
      </p:pic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95E05C3A-069D-CF6C-BC7E-21A15D5CA25A}"/>
              </a:ext>
            </a:extLst>
          </p:cNvPr>
          <p:cNvSpPr/>
          <p:nvPr/>
        </p:nvSpPr>
        <p:spPr>
          <a:xfrm>
            <a:off x="5231911" y="3257723"/>
            <a:ext cx="267335" cy="114643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24C9934F-AB80-AA03-7E36-E266E1C22E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0610" t="44368" r="16628"/>
          <a:stretch/>
        </p:blipFill>
        <p:spPr>
          <a:xfrm>
            <a:off x="5805014" y="2974910"/>
            <a:ext cx="397029" cy="751474"/>
          </a:xfrm>
          <a:prstGeom prst="rect">
            <a:avLst/>
          </a:prstGeom>
        </p:spPr>
      </p:pic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B48216ED-C9B5-8A86-49DA-A518C03629DC}"/>
              </a:ext>
            </a:extLst>
          </p:cNvPr>
          <p:cNvSpPr/>
          <p:nvPr/>
        </p:nvSpPr>
        <p:spPr>
          <a:xfrm>
            <a:off x="6542708" y="3214772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F219844C-8D06-E19C-B7F2-590A409BF25B}"/>
              </a:ext>
            </a:extLst>
          </p:cNvPr>
          <p:cNvSpPr/>
          <p:nvPr/>
        </p:nvSpPr>
        <p:spPr>
          <a:xfrm>
            <a:off x="8454714" y="3215127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reccia a destra 39">
            <a:extLst>
              <a:ext uri="{FF2B5EF4-FFF2-40B4-BE49-F238E27FC236}">
                <a16:creationId xmlns:a16="http://schemas.microsoft.com/office/drawing/2014/main" id="{44CDDF21-FBFF-B681-FCC8-258BCACBA1E2}"/>
              </a:ext>
            </a:extLst>
          </p:cNvPr>
          <p:cNvSpPr/>
          <p:nvPr/>
        </p:nvSpPr>
        <p:spPr>
          <a:xfrm>
            <a:off x="9862805" y="3222559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B27D8A03-7089-671D-F292-62A9A23EDE42}"/>
              </a:ext>
            </a:extLst>
          </p:cNvPr>
          <p:cNvSpPr txBox="1"/>
          <p:nvPr/>
        </p:nvSpPr>
        <p:spPr>
          <a:xfrm>
            <a:off x="3773416" y="4494517"/>
            <a:ext cx="167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>
                <a:latin typeface="Calibri" panose="020F0502020204030204" pitchFamily="34" charset="0"/>
                <a:cs typeface="Calibri" panose="020F0502020204030204" pitchFamily="34" charset="0"/>
              </a:rPr>
              <a:t>Target recovery</a:t>
            </a:r>
          </a:p>
        </p:txBody>
      </p:sp>
      <p:pic>
        <p:nvPicPr>
          <p:cNvPr id="42" name="Picture 8" descr="StepTwo_Dissolution.gif">
            <a:extLst>
              <a:ext uri="{FF2B5EF4-FFF2-40B4-BE49-F238E27FC236}">
                <a16:creationId xmlns:a16="http://schemas.microsoft.com/office/drawing/2014/main" id="{C4A869EA-F3EE-D913-AD81-90F7A52056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4443" y="2082218"/>
            <a:ext cx="832710" cy="717088"/>
          </a:xfrm>
          <a:prstGeom prst="rect">
            <a:avLst/>
          </a:prstGeom>
        </p:spPr>
      </p:pic>
      <p:pic>
        <p:nvPicPr>
          <p:cNvPr id="43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411B258-BB9E-58C3-7093-FF9C81AB49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0678" y="5083436"/>
            <a:ext cx="2259370" cy="1581560"/>
          </a:xfrm>
          <a:prstGeom prst="rect">
            <a:avLst/>
          </a:prstGeom>
        </p:spPr>
      </p:pic>
      <p:pic>
        <p:nvPicPr>
          <p:cNvPr id="44" name="Picture 33" descr="A picture containing different, many, clock&#10;&#10;Description automatically generated">
            <a:extLst>
              <a:ext uri="{FF2B5EF4-FFF2-40B4-BE49-F238E27FC236}">
                <a16:creationId xmlns:a16="http://schemas.microsoft.com/office/drawing/2014/main" id="{E4C8E573-DACE-7A33-E531-D24CDC999838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3510" r="93353" b="37143"/>
          <a:stretch/>
        </p:blipFill>
        <p:spPr>
          <a:xfrm>
            <a:off x="1125876" y="2742229"/>
            <a:ext cx="526585" cy="936121"/>
          </a:xfrm>
          <a:prstGeom prst="rect">
            <a:avLst/>
          </a:prstGeom>
        </p:spPr>
      </p:pic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ED2FAE0D-24B8-79AD-8A53-F62DBEA86580}"/>
              </a:ext>
            </a:extLst>
          </p:cNvPr>
          <p:cNvSpPr/>
          <p:nvPr/>
        </p:nvSpPr>
        <p:spPr>
          <a:xfrm>
            <a:off x="1985876" y="3222559"/>
            <a:ext cx="267335" cy="184972"/>
          </a:xfrm>
          <a:prstGeom prst="rightArrow">
            <a:avLst/>
          </a:prstGeom>
          <a:solidFill>
            <a:srgbClr val="001A2E"/>
          </a:solidFill>
          <a:ln>
            <a:solidFill>
              <a:srgbClr val="002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3291CF46-4D7F-3A48-4487-8BCF53C07406}"/>
              </a:ext>
            </a:extLst>
          </p:cNvPr>
          <p:cNvSpPr txBox="1"/>
          <p:nvPr/>
        </p:nvSpPr>
        <p:spPr>
          <a:xfrm>
            <a:off x="389120" y="1527676"/>
            <a:ext cx="161327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  <a:p>
            <a:pPr algn="ctr"/>
            <a:endParaRPr lang="it-IT" sz="1100" b="1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b="1" i="1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endParaRPr lang="en-GB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AF5692FC-AED9-86AB-A9F5-11CCDE8F337C}"/>
              </a:ext>
            </a:extLst>
          </p:cNvPr>
          <p:cNvSpPr txBox="1"/>
          <p:nvPr/>
        </p:nvSpPr>
        <p:spPr>
          <a:xfrm>
            <a:off x="6794308" y="1507168"/>
            <a:ext cx="169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err="1">
                <a:latin typeface="Calibri" panose="020F0502020204030204" pitchFamily="34" charset="0"/>
                <a:cs typeface="Calibri" panose="020F0502020204030204" pitchFamily="34" charset="0"/>
              </a:rPr>
              <a:t>Radiochemistry</a:t>
            </a:r>
            <a:r>
              <a:rPr lang="it-IT" b="1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b="1" i="1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en-GB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50231AA5-6FEF-F9A5-F023-A33518F52A5C}"/>
              </a:ext>
            </a:extLst>
          </p:cNvPr>
          <p:cNvSpPr txBox="1"/>
          <p:nvPr/>
        </p:nvSpPr>
        <p:spPr>
          <a:xfrm>
            <a:off x="8746132" y="1447652"/>
            <a:ext cx="1065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it-IT" b="1" i="1">
                <a:ln w="11430"/>
                <a:latin typeface="Calibri" panose="020F0502020204030204" pitchFamily="34" charset="0"/>
                <a:cs typeface="Calibri" panose="020F0502020204030204" pitchFamily="34" charset="0"/>
              </a:rPr>
              <a:t>Quality Control</a:t>
            </a:r>
            <a:endParaRPr lang="it-IT" b="1"/>
          </a:p>
        </p:txBody>
      </p: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7F06C50A-CDF6-6D01-2B8A-BBEC3838426B}"/>
              </a:ext>
            </a:extLst>
          </p:cNvPr>
          <p:cNvCxnSpPr>
            <a:cxnSpLocks/>
          </p:cNvCxnSpPr>
          <p:nvPr/>
        </p:nvCxnSpPr>
        <p:spPr>
          <a:xfrm flipH="1" flipV="1">
            <a:off x="1231391" y="4820766"/>
            <a:ext cx="6383276" cy="2017"/>
          </a:xfrm>
          <a:prstGeom prst="line">
            <a:avLst/>
          </a:prstGeom>
          <a:ln>
            <a:solidFill>
              <a:srgbClr val="00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8">
            <a:extLst>
              <a:ext uri="{FF2B5EF4-FFF2-40B4-BE49-F238E27FC236}">
                <a16:creationId xmlns:a16="http://schemas.microsoft.com/office/drawing/2014/main" id="{10995008-1124-34ED-A764-321ADD59CE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9433" y="2235318"/>
            <a:ext cx="194039" cy="174014"/>
          </a:xfrm>
          <a:prstGeom prst="rect">
            <a:avLst/>
          </a:prstGeom>
        </p:spPr>
      </p:pic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7AC2C53C-E032-FC07-F381-E7E35467D5F4}"/>
              </a:ext>
            </a:extLst>
          </p:cNvPr>
          <p:cNvCxnSpPr>
            <a:cxnSpLocks/>
          </p:cNvCxnSpPr>
          <p:nvPr/>
        </p:nvCxnSpPr>
        <p:spPr>
          <a:xfrm flipV="1">
            <a:off x="7614667" y="4303088"/>
            <a:ext cx="1" cy="517678"/>
          </a:xfrm>
          <a:prstGeom prst="line">
            <a:avLst/>
          </a:prstGeom>
          <a:ln>
            <a:solidFill>
              <a:srgbClr val="002A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8">
            <a:extLst>
              <a:ext uri="{FF2B5EF4-FFF2-40B4-BE49-F238E27FC236}">
                <a16:creationId xmlns:a16="http://schemas.microsoft.com/office/drawing/2014/main" id="{C6858796-457F-7941-F330-FBBE5555D9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0653" y="2948838"/>
            <a:ext cx="194039" cy="174014"/>
          </a:xfrm>
          <a:prstGeom prst="rect">
            <a:avLst/>
          </a:prstGeom>
        </p:spPr>
      </p:pic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11653B45-A770-B2EC-368C-9FF9CA4DF646}"/>
              </a:ext>
            </a:extLst>
          </p:cNvPr>
          <p:cNvSpPr/>
          <p:nvPr/>
        </p:nvSpPr>
        <p:spPr>
          <a:xfrm>
            <a:off x="483381" y="1484784"/>
            <a:ext cx="1496021" cy="282808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48F7BA3E-C499-D70E-CBBB-EFDEDC99EBE8}"/>
              </a:ext>
            </a:extLst>
          </p:cNvPr>
          <p:cNvSpPr/>
          <p:nvPr/>
        </p:nvSpPr>
        <p:spPr>
          <a:xfrm>
            <a:off x="2269466" y="1484784"/>
            <a:ext cx="4249669" cy="282808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24" name="TextBox 14">
            <a:extLst>
              <a:ext uri="{FF2B5EF4-FFF2-40B4-BE49-F238E27FC236}">
                <a16:creationId xmlns:a16="http://schemas.microsoft.com/office/drawing/2014/main" id="{55806028-CC78-19E7-4BAE-D3BD22983CBC}"/>
              </a:ext>
            </a:extLst>
          </p:cNvPr>
          <p:cNvSpPr txBox="1"/>
          <p:nvPr/>
        </p:nvSpPr>
        <p:spPr>
          <a:xfrm>
            <a:off x="4257097" y="1703919"/>
            <a:ext cx="223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err="1">
                <a:latin typeface="Calibri" panose="020F0502020204030204" pitchFamily="34" charset="0"/>
                <a:cs typeface="Calibri" panose="020F0502020204030204" pitchFamily="34" charset="0"/>
              </a:rPr>
              <a:t>Cyclotron</a:t>
            </a:r>
            <a:r>
              <a:rPr lang="it-IT" b="1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err="1">
                <a:latin typeface="Calibri" panose="020F0502020204030204" pitchFamily="34" charset="0"/>
                <a:cs typeface="Calibri" panose="020F0502020204030204" pitchFamily="34" charset="0"/>
              </a:rPr>
              <a:t>irradiation</a:t>
            </a:r>
            <a:endParaRPr lang="en-GB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5" name="Rettangolo con angoli arrotondati 1024">
            <a:extLst>
              <a:ext uri="{FF2B5EF4-FFF2-40B4-BE49-F238E27FC236}">
                <a16:creationId xmlns:a16="http://schemas.microsoft.com/office/drawing/2014/main" id="{4B4AE003-DC48-2809-1175-6EFD01B2BA9A}"/>
              </a:ext>
            </a:extLst>
          </p:cNvPr>
          <p:cNvSpPr/>
          <p:nvPr/>
        </p:nvSpPr>
        <p:spPr>
          <a:xfrm>
            <a:off x="6816080" y="1484784"/>
            <a:ext cx="1615196" cy="2818094"/>
          </a:xfrm>
          <a:prstGeom prst="roundRect">
            <a:avLst/>
          </a:prstGeom>
          <a:noFill/>
          <a:ln w="28575">
            <a:solidFill>
              <a:srgbClr val="8FC3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41" name="Rettangolo con angoli arrotondati 1040">
            <a:extLst>
              <a:ext uri="{FF2B5EF4-FFF2-40B4-BE49-F238E27FC236}">
                <a16:creationId xmlns:a16="http://schemas.microsoft.com/office/drawing/2014/main" id="{8B0E8BC3-7A4B-EA9F-DFF7-8F4CF748F2F5}"/>
              </a:ext>
            </a:extLst>
          </p:cNvPr>
          <p:cNvSpPr/>
          <p:nvPr/>
        </p:nvSpPr>
        <p:spPr>
          <a:xfrm>
            <a:off x="8739284" y="1422142"/>
            <a:ext cx="1104562" cy="2939433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7" name="Rettangolo con angoli arrotondati 1056">
            <a:extLst>
              <a:ext uri="{FF2B5EF4-FFF2-40B4-BE49-F238E27FC236}">
                <a16:creationId xmlns:a16="http://schemas.microsoft.com/office/drawing/2014/main" id="{4EF6383A-A8C0-9FD9-6FAE-BD1850F1B3D4}"/>
              </a:ext>
            </a:extLst>
          </p:cNvPr>
          <p:cNvSpPr/>
          <p:nvPr/>
        </p:nvSpPr>
        <p:spPr>
          <a:xfrm>
            <a:off x="10138341" y="1422142"/>
            <a:ext cx="1703279" cy="2939433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8" name="Rettangolo con angoli arrotondati 1057">
            <a:extLst>
              <a:ext uri="{FF2B5EF4-FFF2-40B4-BE49-F238E27FC236}">
                <a16:creationId xmlns:a16="http://schemas.microsoft.com/office/drawing/2014/main" id="{DC50BC4C-7405-98F5-82CD-B141438F75AA}"/>
              </a:ext>
            </a:extLst>
          </p:cNvPr>
          <p:cNvSpPr/>
          <p:nvPr/>
        </p:nvSpPr>
        <p:spPr>
          <a:xfrm>
            <a:off x="1988070" y="1080752"/>
            <a:ext cx="2329276" cy="12918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59" name="Picture 33" descr="A picture containing different, many, clock&#10;&#10;Description automatically generated">
            <a:extLst>
              <a:ext uri="{FF2B5EF4-FFF2-40B4-BE49-F238E27FC236}">
                <a16:creationId xmlns:a16="http://schemas.microsoft.com/office/drawing/2014/main" id="{33CC7B51-ED1E-26BA-7865-D98B7779C39D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43510" r="93353" b="37143"/>
          <a:stretch/>
        </p:blipFill>
        <p:spPr>
          <a:xfrm>
            <a:off x="4713428" y="3092662"/>
            <a:ext cx="402476" cy="668062"/>
          </a:xfrm>
          <a:prstGeom prst="rect">
            <a:avLst/>
          </a:prstGeom>
        </p:spPr>
      </p:pic>
      <p:sp>
        <p:nvSpPr>
          <p:cNvPr id="1060" name="TextBox 14">
            <a:extLst>
              <a:ext uri="{FF2B5EF4-FFF2-40B4-BE49-F238E27FC236}">
                <a16:creationId xmlns:a16="http://schemas.microsoft.com/office/drawing/2014/main" id="{D8FA10F1-B23F-15C6-1841-1B2A159CD497}"/>
              </a:ext>
            </a:extLst>
          </p:cNvPr>
          <p:cNvSpPr txBox="1"/>
          <p:nvPr/>
        </p:nvSpPr>
        <p:spPr>
          <a:xfrm>
            <a:off x="1877088" y="1078320"/>
            <a:ext cx="251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it-IT" b="1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i="1" err="1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b="1" i="1">
                <a:latin typeface="Calibri" panose="020F0502020204030204" pitchFamily="34" charset="0"/>
                <a:cs typeface="Calibri" panose="020F0502020204030204" pitchFamily="34" charset="0"/>
              </a:rPr>
              <a:t> studies</a:t>
            </a:r>
            <a:endParaRPr lang="en-GB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61" name="Google Shape;248;p10">
            <a:extLst>
              <a:ext uri="{FF2B5EF4-FFF2-40B4-BE49-F238E27FC236}">
                <a16:creationId xmlns:a16="http://schemas.microsoft.com/office/drawing/2014/main" id="{7A7DB259-A3C4-1C48-0AFE-566F2236914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767" t="2289" r="1609" b="3539"/>
          <a:stretch/>
        </p:blipFill>
        <p:spPr>
          <a:xfrm>
            <a:off x="2055122" y="1515761"/>
            <a:ext cx="1435939" cy="77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Picture 8">
            <a:extLst>
              <a:ext uri="{FF2B5EF4-FFF2-40B4-BE49-F238E27FC236}">
                <a16:creationId xmlns:a16="http://schemas.microsoft.com/office/drawing/2014/main" id="{19FA8333-12A4-1DEB-3F58-9E43D016B7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1466" y="3039976"/>
            <a:ext cx="194039" cy="174014"/>
          </a:xfrm>
          <a:prstGeom prst="rect">
            <a:avLst/>
          </a:prstGeom>
        </p:spPr>
      </p:pic>
      <p:pic>
        <p:nvPicPr>
          <p:cNvPr id="1063" name="Google Shape;373;p15">
            <a:extLst>
              <a:ext uri="{FF2B5EF4-FFF2-40B4-BE49-F238E27FC236}">
                <a16:creationId xmlns:a16="http://schemas.microsoft.com/office/drawing/2014/main" id="{2DB9E886-011B-9C96-FBE5-82173A1D33A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691" t="48344" r="80097" b="36104"/>
          <a:stretch/>
        </p:blipFill>
        <p:spPr>
          <a:xfrm>
            <a:off x="3317371" y="1556521"/>
            <a:ext cx="882180" cy="641889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CasellaDiTesto 1063">
            <a:extLst>
              <a:ext uri="{FF2B5EF4-FFF2-40B4-BE49-F238E27FC236}">
                <a16:creationId xmlns:a16="http://schemas.microsoft.com/office/drawing/2014/main" id="{BBC2D3E7-408D-9AAF-72B5-970BF2E8314A}"/>
              </a:ext>
            </a:extLst>
          </p:cNvPr>
          <p:cNvSpPr txBox="1"/>
          <p:nvPr/>
        </p:nvSpPr>
        <p:spPr>
          <a:xfrm>
            <a:off x="4465191" y="2629025"/>
            <a:ext cx="1193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err="1">
                <a:latin typeface="Calibri" panose="020F0502020204030204" pitchFamily="34" charset="0"/>
                <a:cs typeface="Calibri" panose="020F0502020204030204" pitchFamily="34" charset="0"/>
              </a:rPr>
              <a:t>Contaminants</a:t>
            </a:r>
            <a:endParaRPr lang="en-GB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5" name="Connettore 2 1064">
            <a:extLst>
              <a:ext uri="{FF2B5EF4-FFF2-40B4-BE49-F238E27FC236}">
                <a16:creationId xmlns:a16="http://schemas.microsoft.com/office/drawing/2014/main" id="{0AA3A0AA-BC40-BAAB-1FB8-FC132EABBE35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1231391" y="4312864"/>
            <a:ext cx="1" cy="507902"/>
          </a:xfrm>
          <a:prstGeom prst="straightConnector1">
            <a:avLst/>
          </a:prstGeom>
          <a:ln>
            <a:solidFill>
              <a:srgbClr val="002A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6" name="Rettangolo con angoli arrotondati 1065">
            <a:extLst>
              <a:ext uri="{FF2B5EF4-FFF2-40B4-BE49-F238E27FC236}">
                <a16:creationId xmlns:a16="http://schemas.microsoft.com/office/drawing/2014/main" id="{4DD67805-4386-BAD6-402A-98BF43181EA8}"/>
              </a:ext>
            </a:extLst>
          </p:cNvPr>
          <p:cNvSpPr/>
          <p:nvPr/>
        </p:nvSpPr>
        <p:spPr>
          <a:xfrm>
            <a:off x="483381" y="1482767"/>
            <a:ext cx="1472710" cy="2818094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67" name="Gruppo 1066">
            <a:extLst>
              <a:ext uri="{FF2B5EF4-FFF2-40B4-BE49-F238E27FC236}">
                <a16:creationId xmlns:a16="http://schemas.microsoft.com/office/drawing/2014/main" id="{1ED8975A-32D8-8BD0-BA84-863222083FA4}"/>
              </a:ext>
            </a:extLst>
          </p:cNvPr>
          <p:cNvGrpSpPr/>
          <p:nvPr/>
        </p:nvGrpSpPr>
        <p:grpSpPr>
          <a:xfrm>
            <a:off x="1231389" y="4309888"/>
            <a:ext cx="6383277" cy="519695"/>
            <a:chOff x="1177256" y="4327066"/>
            <a:chExt cx="6383277" cy="519695"/>
          </a:xfrm>
        </p:grpSpPr>
        <p:cxnSp>
          <p:nvCxnSpPr>
            <p:cNvPr id="1068" name="Connettore diritto 1067">
              <a:extLst>
                <a:ext uri="{FF2B5EF4-FFF2-40B4-BE49-F238E27FC236}">
                  <a16:creationId xmlns:a16="http://schemas.microsoft.com/office/drawing/2014/main" id="{6724FEBD-04BA-AD8E-3766-3273B89819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7256" y="4844744"/>
              <a:ext cx="6383276" cy="2017"/>
            </a:xfrm>
            <a:prstGeom prst="line">
              <a:avLst/>
            </a:prstGeom>
            <a:ln>
              <a:solidFill>
                <a:srgbClr val="002A48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Connettore diritto 1068">
              <a:extLst>
                <a:ext uri="{FF2B5EF4-FFF2-40B4-BE49-F238E27FC236}">
                  <a16:creationId xmlns:a16="http://schemas.microsoft.com/office/drawing/2014/main" id="{6307694C-A0CB-DA2E-7FA3-0A22A2B3E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0532" y="4327066"/>
              <a:ext cx="1" cy="517678"/>
            </a:xfrm>
            <a:prstGeom prst="line">
              <a:avLst/>
            </a:prstGeom>
            <a:ln>
              <a:solidFill>
                <a:srgbClr val="002A48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Connettore 2 1069">
              <a:extLst>
                <a:ext uri="{FF2B5EF4-FFF2-40B4-BE49-F238E27FC236}">
                  <a16:creationId xmlns:a16="http://schemas.microsoft.com/office/drawing/2014/main" id="{7CFE0D03-EBF9-4D62-05F0-E4D5BAAF6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7256" y="4336842"/>
              <a:ext cx="1" cy="507902"/>
            </a:xfrm>
            <a:prstGeom prst="straightConnector1">
              <a:avLst/>
            </a:prstGeom>
            <a:ln>
              <a:solidFill>
                <a:srgbClr val="002A48"/>
              </a:solidFill>
              <a:tailEnd type="triangle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4" name="CasellaDiTesto 1073">
            <a:extLst>
              <a:ext uri="{FF2B5EF4-FFF2-40B4-BE49-F238E27FC236}">
                <a16:creationId xmlns:a16="http://schemas.microsoft.com/office/drawing/2014/main" id="{299B692E-2126-0EAB-6C19-73DD1FA24E84}"/>
              </a:ext>
            </a:extLst>
          </p:cNvPr>
          <p:cNvSpPr txBox="1"/>
          <p:nvPr/>
        </p:nvSpPr>
        <p:spPr>
          <a:xfrm>
            <a:off x="3860578" y="484607"/>
            <a:ext cx="4470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A48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Cyclotron production cycle</a:t>
            </a:r>
            <a:endParaRPr lang="it-IT" sz="1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BFFFE7-8A04-85ED-76F1-DBE430CAD5B6}"/>
              </a:ext>
            </a:extLst>
          </p:cNvPr>
          <p:cNvGrpSpPr/>
          <p:nvPr/>
        </p:nvGrpSpPr>
        <p:grpSpPr>
          <a:xfrm>
            <a:off x="9624391" y="347140"/>
            <a:ext cx="2302812" cy="630936"/>
            <a:chOff x="8883435" y="434024"/>
            <a:chExt cx="3222061" cy="8446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D5FE2E-FA69-E441-C168-A38E5B5A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521320" y="437645"/>
              <a:ext cx="1584176" cy="7762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DAD164-3B52-3C20-7ECA-D2E0768D1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3847" t="10873" r="7658" b="15608"/>
            <a:stretch/>
          </p:blipFill>
          <p:spPr>
            <a:xfrm>
              <a:off x="8883435" y="434024"/>
              <a:ext cx="1636795" cy="844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5922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Personalizzato 14">
      <a:dk1>
        <a:sysClr val="windowText" lastClr="000000"/>
      </a:dk1>
      <a:lt1>
        <a:sysClr val="window" lastClr="FFFFFF"/>
      </a:lt1>
      <a:dk2>
        <a:srgbClr val="002A48"/>
      </a:dk2>
      <a:lt2>
        <a:srgbClr val="E9E5DC"/>
      </a:lt2>
      <a:accent1>
        <a:srgbClr val="D34817"/>
      </a:accent1>
      <a:accent2>
        <a:srgbClr val="4FB5F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81458</TotalTime>
  <Words>1681</Words>
  <Application>Microsoft Office PowerPoint</Application>
  <PresentationFormat>Widescreen</PresentationFormat>
  <Paragraphs>270</Paragraphs>
  <Slides>20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Calibri</vt:lpstr>
      <vt:lpstr>Calibri-Bold</vt:lpstr>
      <vt:lpstr>Calibri-Italic</vt:lpstr>
      <vt:lpstr>Georgia</vt:lpstr>
      <vt:lpstr>Symbol</vt:lpstr>
      <vt:lpstr>Trebuchet MS</vt:lpstr>
      <vt:lpstr>Wingdings</vt:lpstr>
      <vt:lpstr>Wingdings 2</vt:lpstr>
      <vt:lpstr>Tramonto</vt:lpstr>
      <vt:lpstr>PowerPoint Presentation</vt:lpstr>
      <vt:lpstr>Target production at LNL   Nuclear Physics (NP) studies </vt:lpstr>
      <vt:lpstr>Target production at LNL NP studies</vt:lpstr>
      <vt:lpstr>PowerPoint Presentation</vt:lpstr>
      <vt:lpstr>PowerPoint Presentation</vt:lpstr>
      <vt:lpstr>LNL Sputtering chamber and design</vt:lpstr>
      <vt:lpstr>PowerPoint Presentation</vt:lpstr>
      <vt:lpstr>Target production at LNL   Applied NP studies  (emerging radioisotopes production for thenanostics radiopharmaceuticals) </vt:lpstr>
      <vt:lpstr>PowerPoint Presentation</vt:lpstr>
      <vt:lpstr>PowerPoint Presentation</vt:lpstr>
      <vt:lpstr>PowerPoint Presentation</vt:lpstr>
      <vt:lpstr>PowerPoint Presentation</vt:lpstr>
      <vt:lpstr>Spark Plasma Sintering (SPS): ZnO target example</vt:lpstr>
      <vt:lpstr>PowerPoint Presentation</vt:lpstr>
      <vt:lpstr>Target production at LNL Quality Control (QC) techniques: nuclear targets characterization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Template_Mid Term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 User</dc:creator>
  <cp:lastModifiedBy>Juan Esposito</cp:lastModifiedBy>
  <cp:revision>1534</cp:revision>
  <dcterms:created xsi:type="dcterms:W3CDTF">2017-10-19T14:12:55Z</dcterms:created>
  <dcterms:modified xsi:type="dcterms:W3CDTF">2025-05-16T13:46:23Z</dcterms:modified>
</cp:coreProperties>
</file>