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78" r:id="rId9"/>
    <p:sldId id="286" r:id="rId10"/>
    <p:sldId id="288" r:id="rId11"/>
    <p:sldId id="287" r:id="rId12"/>
    <p:sldId id="295" r:id="rId13"/>
    <p:sldId id="296" r:id="rId14"/>
    <p:sldId id="297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DE00"/>
    <a:srgbClr val="60A500"/>
    <a:srgbClr val="1781D5"/>
    <a:srgbClr val="F0EA00"/>
    <a:srgbClr val="989800"/>
    <a:srgbClr val="A5A5A5"/>
    <a:srgbClr val="E72983"/>
    <a:srgbClr val="FFFFFF"/>
    <a:srgbClr val="D51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21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38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3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3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5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1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0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7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8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1187F7A-920C-B377-65E8-1CF4CBCE3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 descr="Sfondo fumo astratto">
            <a:extLst>
              <a:ext uri="{FF2B5EF4-FFF2-40B4-BE49-F238E27FC236}">
                <a16:creationId xmlns:a16="http://schemas.microsoft.com/office/drawing/2014/main" id="{0A682FE5-8C3C-FBAE-B33A-C8997559A8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423" b="21037"/>
          <a:stretch/>
        </p:blipFill>
        <p:spPr>
          <a:xfrm>
            <a:off x="20" y="10"/>
            <a:ext cx="12191980" cy="490837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31438F8-735C-3331-4D71-F1E0D8A5E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907" y="5282701"/>
            <a:ext cx="5057956" cy="1178688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GB" dirty="0"/>
              <a:t>ASPIDES meeting 4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B6FD47A-EC9C-DCE8-3107-DA41DC0E5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2157" y="5293850"/>
            <a:ext cx="3874124" cy="1178688"/>
          </a:xfrm>
        </p:spPr>
        <p:txBody>
          <a:bodyPr anchor="ctr">
            <a:normAutofit/>
          </a:bodyPr>
          <a:lstStyle/>
          <a:p>
            <a:pPr algn="r"/>
            <a:r>
              <a:rPr lang="en-GB" dirty="0"/>
              <a:t>Tommaso Floris</a:t>
            </a:r>
          </a:p>
          <a:p>
            <a:pPr algn="r"/>
            <a:r>
              <a:rPr lang="en-GB" dirty="0"/>
              <a:t>03/05/2025</a:t>
            </a:r>
          </a:p>
        </p:txBody>
      </p:sp>
      <p:pic>
        <p:nvPicPr>
          <p:cNvPr id="5" name="Immagine 4" descr="Immagine che contiene testo, Elementi grafici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A0114B93-93CA-D542-FDF5-946422448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8386"/>
            <a:ext cx="1949614" cy="19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22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C982D-791B-C2BD-CA7E-A7FCB9B75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BDD226A4-643B-393E-ACEC-3057DBC19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11" y="176477"/>
            <a:ext cx="10653578" cy="692493"/>
          </a:xfrm>
        </p:spPr>
        <p:txBody>
          <a:bodyPr/>
          <a:lstStyle/>
          <a:p>
            <a:r>
              <a:rPr lang="en-GB" dirty="0"/>
              <a:t>Delay, 20 photons each row : 2,76 ns</a:t>
            </a:r>
          </a:p>
        </p:txBody>
      </p:sp>
      <p:pic>
        <p:nvPicPr>
          <p:cNvPr id="3" name="Immagine 2" descr="Immagine che contiene schermata, testo, Software multimediale, Policromia&#10;&#10;Il contenuto generato dall'IA potrebbe non essere corretto.">
            <a:extLst>
              <a:ext uri="{FF2B5EF4-FFF2-40B4-BE49-F238E27FC236}">
                <a16:creationId xmlns:a16="http://schemas.microsoft.com/office/drawing/2014/main" id="{FE642D1F-D67B-A5E0-8646-60936E31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840"/>
            <a:ext cx="12192000" cy="55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83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A5085-D6C3-7687-E608-A77E8877B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70D90605-A337-B20D-EB03-5D351C53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11" y="176477"/>
            <a:ext cx="10653578" cy="692493"/>
          </a:xfrm>
        </p:spPr>
        <p:txBody>
          <a:bodyPr/>
          <a:lstStyle/>
          <a:p>
            <a:r>
              <a:rPr lang="en-GB" dirty="0"/>
              <a:t>Delay, 30 photons each row : 3,2 ns</a:t>
            </a:r>
          </a:p>
        </p:txBody>
      </p:sp>
      <p:pic>
        <p:nvPicPr>
          <p:cNvPr id="3" name="Immagine 2" descr="Immagine che contiene schermata, testo, Software multimediale, Policromia&#10;&#10;Il contenuto generato dall'IA potrebbe non essere corretto.">
            <a:extLst>
              <a:ext uri="{FF2B5EF4-FFF2-40B4-BE49-F238E27FC236}">
                <a16:creationId xmlns:a16="http://schemas.microsoft.com/office/drawing/2014/main" id="{3B6E951E-FABC-0D90-AF29-510BB0CE8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000"/>
            <a:ext cx="12192000" cy="55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3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102A3-16C7-32E6-88A1-0031167D6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CEA124-7C97-5556-CB38-5D3BFAFFE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11" y="176477"/>
            <a:ext cx="10653578" cy="692493"/>
          </a:xfrm>
        </p:spPr>
        <p:txBody>
          <a:bodyPr/>
          <a:lstStyle/>
          <a:p>
            <a:r>
              <a:rPr lang="en-GB" dirty="0"/>
              <a:t>Buffer tree, reset propagation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B2A39C3E-DCEC-1EF0-F913-8ECB4E7C4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8612" y="1757362"/>
            <a:ext cx="115347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26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6B69D-B602-AFE9-8DED-D9B6AA9EF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4B765F-CBE0-B37D-C441-7938CEBE6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11" y="176477"/>
            <a:ext cx="10653578" cy="692493"/>
          </a:xfrm>
        </p:spPr>
        <p:txBody>
          <a:bodyPr/>
          <a:lstStyle/>
          <a:p>
            <a:r>
              <a:rPr lang="en-GB" dirty="0"/>
              <a:t>Buffer tree, reset propagation</a:t>
            </a:r>
          </a:p>
        </p:txBody>
      </p:sp>
      <p:pic>
        <p:nvPicPr>
          <p:cNvPr id="6" name="Immagine 5" descr="Immagine che contiene schermata, testo, Software multimediale, software&#10;&#10;Il contenuto generato dall'IA potrebbe non essere corretto.">
            <a:extLst>
              <a:ext uri="{FF2B5EF4-FFF2-40B4-BE49-F238E27FC236}">
                <a16:creationId xmlns:a16="http://schemas.microsoft.com/office/drawing/2014/main" id="{995051CC-9D59-7D6E-2776-90A24D4DF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29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E4B2B-9206-29EC-6A8C-0D3F24003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5405C-1D57-E2C5-B83B-0E2B2C280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11" y="176477"/>
            <a:ext cx="10653578" cy="692493"/>
          </a:xfrm>
        </p:spPr>
        <p:txBody>
          <a:bodyPr/>
          <a:lstStyle/>
          <a:p>
            <a:r>
              <a:rPr lang="en-GB" dirty="0"/>
              <a:t>Buffer tree, reset propagation, corners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AD377009-5C6B-11D0-9AC1-5BB40CA92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147726"/>
              </p:ext>
            </p:extLst>
          </p:nvPr>
        </p:nvGraphicFramePr>
        <p:xfrm>
          <a:off x="2031999" y="2872740"/>
          <a:ext cx="812800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19530474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98682462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5617305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9184605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19203585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98373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007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Worst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905.7 </a:t>
                      </a:r>
                      <a:r>
                        <a:rPr lang="en-GB" dirty="0" err="1"/>
                        <a:t>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761.1 </a:t>
                      </a:r>
                      <a:r>
                        <a:rPr lang="en-GB" dirty="0" err="1"/>
                        <a:t>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1.196 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948.3 </a:t>
                      </a:r>
                      <a:r>
                        <a:rPr lang="en-GB" dirty="0" err="1"/>
                        <a:t>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940.5 </a:t>
                      </a:r>
                      <a:r>
                        <a:rPr lang="en-GB" dirty="0" err="1"/>
                        <a:t>ps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281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691.4 </a:t>
                      </a:r>
                      <a:r>
                        <a:rPr lang="en-GB" dirty="0" err="1"/>
                        <a:t>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540.9 </a:t>
                      </a:r>
                      <a:r>
                        <a:rPr lang="en-GB" dirty="0" err="1"/>
                        <a:t>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979 </a:t>
                      </a:r>
                      <a:r>
                        <a:rPr lang="en-GB" dirty="0" err="1"/>
                        <a:t>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717.8 </a:t>
                      </a:r>
                      <a:r>
                        <a:rPr lang="en-GB" dirty="0" err="1"/>
                        <a:t>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736.9 </a:t>
                      </a:r>
                      <a:r>
                        <a:rPr lang="en-GB" dirty="0" err="1"/>
                        <a:t>ps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416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487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E5521-B11C-63EC-306E-1179EEF16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79D96D-4665-A48B-50AF-B57BEAE33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11" y="176477"/>
            <a:ext cx="10653578" cy="692493"/>
          </a:xfrm>
        </p:spPr>
        <p:txBody>
          <a:bodyPr/>
          <a:lstStyle/>
          <a:p>
            <a:r>
              <a:rPr lang="en-GB" dirty="0" err="1"/>
              <a:t>FrontEnd</a:t>
            </a:r>
            <a:endParaRPr lang="en-GB" dirty="0"/>
          </a:p>
        </p:txBody>
      </p:sp>
      <p:pic>
        <p:nvPicPr>
          <p:cNvPr id="5" name="Immagine 4" descr="Immagine che contiene schermata, spazi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7B16CCBF-4AB4-8E5C-6308-C842C6245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30" y="868970"/>
            <a:ext cx="11216939" cy="598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23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71733-D396-5BC6-7617-EEDA7F035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427C8F-F1CB-80C7-0516-C97345A29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11" y="176477"/>
            <a:ext cx="10653578" cy="692493"/>
          </a:xfrm>
        </p:spPr>
        <p:txBody>
          <a:bodyPr/>
          <a:lstStyle/>
          <a:p>
            <a:r>
              <a:rPr lang="en-GB" dirty="0" err="1"/>
              <a:t>FrontEnd</a:t>
            </a:r>
            <a:r>
              <a:rPr lang="en-GB" dirty="0"/>
              <a:t>, Photon</a:t>
            </a:r>
          </a:p>
        </p:txBody>
      </p:sp>
      <p:pic>
        <p:nvPicPr>
          <p:cNvPr id="7" name="Immagine 6" descr="Immagine che contiene schermata, testo, linea, Software multimediale&#10;&#10;Il contenuto generato dall'IA potrebbe non essere corretto.">
            <a:extLst>
              <a:ext uri="{FF2B5EF4-FFF2-40B4-BE49-F238E27FC236}">
                <a16:creationId xmlns:a16="http://schemas.microsoft.com/office/drawing/2014/main" id="{9E29D37B-DC59-A0DB-3CAE-CD3C15857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8560"/>
            <a:ext cx="12192000" cy="567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56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296A4-E56E-157A-4A54-7A50DD709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357F4C-B2BF-4E23-37E7-36227DABB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11" y="176477"/>
            <a:ext cx="10653578" cy="692493"/>
          </a:xfrm>
        </p:spPr>
        <p:txBody>
          <a:bodyPr/>
          <a:lstStyle/>
          <a:p>
            <a:r>
              <a:rPr lang="en-GB" dirty="0" err="1"/>
              <a:t>FrontEnd</a:t>
            </a:r>
            <a:r>
              <a:rPr lang="en-GB" dirty="0"/>
              <a:t>, Test</a:t>
            </a:r>
          </a:p>
        </p:txBody>
      </p:sp>
      <p:pic>
        <p:nvPicPr>
          <p:cNvPr id="4" name="Immagine 3" descr="Immagine che contiene schermata, testo, linea&#10;&#10;Il contenuto generato dall'IA potrebbe non essere corretto.">
            <a:extLst>
              <a:ext uri="{FF2B5EF4-FFF2-40B4-BE49-F238E27FC236}">
                <a16:creationId xmlns:a16="http://schemas.microsoft.com/office/drawing/2014/main" id="{AF02CBF3-B16F-8AF7-E347-DBCB27AEA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49680"/>
            <a:ext cx="12191999" cy="56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88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039AD-491E-7F33-3C61-17214C0C8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B8F67D-EA8A-8357-EAA9-2F356C374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11" y="176477"/>
            <a:ext cx="10653578" cy="692493"/>
          </a:xfrm>
        </p:spPr>
        <p:txBody>
          <a:bodyPr/>
          <a:lstStyle/>
          <a:p>
            <a:r>
              <a:rPr lang="en-GB" dirty="0" err="1"/>
              <a:t>FrontEnd</a:t>
            </a:r>
            <a:r>
              <a:rPr lang="en-GB" dirty="0"/>
              <a:t>, </a:t>
            </a:r>
            <a:r>
              <a:rPr lang="en-GB" dirty="0" err="1"/>
              <a:t>VbiasU</a:t>
            </a:r>
            <a:endParaRPr lang="en-GB" dirty="0"/>
          </a:p>
        </p:txBody>
      </p:sp>
      <p:pic>
        <p:nvPicPr>
          <p:cNvPr id="5" name="Immagine 4" descr="Immagine che contiene schermata, linea, testo&#10;&#10;Il contenuto generato dall'IA potrebbe non essere corretto.">
            <a:extLst>
              <a:ext uri="{FF2B5EF4-FFF2-40B4-BE49-F238E27FC236}">
                <a16:creationId xmlns:a16="http://schemas.microsoft.com/office/drawing/2014/main" id="{AFBCFFDA-B141-68AA-80A1-75E58701B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840"/>
            <a:ext cx="12192000" cy="55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91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0586A-445F-5BFC-78F5-63F128A59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E61C9C-7528-EA8F-6B6A-5150589AA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11" y="176477"/>
            <a:ext cx="10653578" cy="692493"/>
          </a:xfrm>
        </p:spPr>
        <p:txBody>
          <a:bodyPr/>
          <a:lstStyle/>
          <a:p>
            <a:r>
              <a:rPr lang="en-GB" dirty="0" err="1"/>
              <a:t>FrontEnd</a:t>
            </a:r>
            <a:r>
              <a:rPr lang="en-GB" dirty="0"/>
              <a:t>, </a:t>
            </a:r>
            <a:r>
              <a:rPr lang="en-GB" dirty="0" err="1"/>
              <a:t>VbiasD</a:t>
            </a:r>
            <a:endParaRPr lang="en-GB" dirty="0"/>
          </a:p>
        </p:txBody>
      </p:sp>
      <p:pic>
        <p:nvPicPr>
          <p:cNvPr id="4" name="Immagine 3" descr="Immagine che contiene schermata, testo&#10;&#10;Il contenuto generato dall'IA potrebbe non essere corretto.">
            <a:extLst>
              <a:ext uri="{FF2B5EF4-FFF2-40B4-BE49-F238E27FC236}">
                <a16:creationId xmlns:a16="http://schemas.microsoft.com/office/drawing/2014/main" id="{7F1D3B85-1F4A-B339-E0BA-F2FE3F88C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040"/>
            <a:ext cx="12192000" cy="56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34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B9DA6-27C9-7C41-C3AB-E9FF15F09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F1CDFD-3DA6-373A-3F36-3747BE663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11" y="176477"/>
            <a:ext cx="10653578" cy="692493"/>
          </a:xfrm>
        </p:spPr>
        <p:txBody>
          <a:bodyPr/>
          <a:lstStyle/>
          <a:p>
            <a:r>
              <a:rPr lang="en-GB" dirty="0" err="1"/>
              <a:t>FrontEnd</a:t>
            </a:r>
            <a:r>
              <a:rPr lang="en-GB" dirty="0"/>
              <a:t>, </a:t>
            </a:r>
            <a:r>
              <a:rPr lang="en-GB" dirty="0" err="1"/>
              <a:t>Vclamp</a:t>
            </a:r>
            <a:endParaRPr lang="en-GB" dirty="0"/>
          </a:p>
        </p:txBody>
      </p:sp>
      <p:pic>
        <p:nvPicPr>
          <p:cNvPr id="4" name="Immagine 3" descr="Immagine che contiene schermata, Software multimediale, testo, software&#10;&#10;Il contenuto generato dall'IA potrebbe non essere corretto.">
            <a:extLst>
              <a:ext uri="{FF2B5EF4-FFF2-40B4-BE49-F238E27FC236}">
                <a16:creationId xmlns:a16="http://schemas.microsoft.com/office/drawing/2014/main" id="{63F4214C-F962-E08E-EA52-3A2A5A148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8880"/>
            <a:ext cx="12192000" cy="565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18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11C06E-BC82-6112-A12A-50B1681EC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11" y="176477"/>
            <a:ext cx="10653578" cy="692493"/>
          </a:xfrm>
        </p:spPr>
        <p:txBody>
          <a:bodyPr/>
          <a:lstStyle/>
          <a:p>
            <a:r>
              <a:rPr lang="en-GB" dirty="0"/>
              <a:t>Split the Parallel Counter</a:t>
            </a:r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62D3650D-BB9B-8E38-7B29-02292EF2F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3250" y="868970"/>
            <a:ext cx="6864350" cy="581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25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3CA55-69BF-9AF9-47EB-AA48AA519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schermata, testo, Software multimediale, Software per la grafica&#10;&#10;Il contenuto generato dall'IA potrebbe non essere corretto.">
            <a:extLst>
              <a:ext uri="{FF2B5EF4-FFF2-40B4-BE49-F238E27FC236}">
                <a16:creationId xmlns:a16="http://schemas.microsoft.com/office/drawing/2014/main" id="{8A21D365-5D05-A371-DDF2-08498B6F8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000"/>
            <a:ext cx="12192000" cy="559800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1F3CA83-8BF3-4B30-B683-18560D61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11" y="176477"/>
            <a:ext cx="10653578" cy="692493"/>
          </a:xfrm>
        </p:spPr>
        <p:txBody>
          <a:bodyPr/>
          <a:lstStyle/>
          <a:p>
            <a:r>
              <a:rPr lang="en-GB" dirty="0"/>
              <a:t>Delay, 10 photons each row : 2,4 ns</a:t>
            </a:r>
          </a:p>
        </p:txBody>
      </p:sp>
    </p:spTree>
    <p:extLst>
      <p:ext uri="{BB962C8B-B14F-4D97-AF65-F5344CB8AC3E}">
        <p14:creationId xmlns:p14="http://schemas.microsoft.com/office/powerpoint/2010/main" val="1752002336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AnalogousFromDarkSeedLeftStep">
      <a:dk1>
        <a:srgbClr val="000000"/>
      </a:dk1>
      <a:lt1>
        <a:srgbClr val="FFFFFF"/>
      </a:lt1>
      <a:dk2>
        <a:srgbClr val="301B2D"/>
      </a:dk2>
      <a:lt2>
        <a:srgbClr val="F0F3F2"/>
      </a:lt2>
      <a:accent1>
        <a:srgbClr val="E72983"/>
      </a:accent1>
      <a:accent2>
        <a:srgbClr val="D517C0"/>
      </a:accent2>
      <a:accent3>
        <a:srgbClr val="AD29E7"/>
      </a:accent3>
      <a:accent4>
        <a:srgbClr val="5725D7"/>
      </a:accent4>
      <a:accent5>
        <a:srgbClr val="2944E7"/>
      </a:accent5>
      <a:accent6>
        <a:srgbClr val="1781D5"/>
      </a:accent6>
      <a:hlink>
        <a:srgbClr val="433FBF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3326</TotalTime>
  <Words>97</Words>
  <Application>Microsoft Office PowerPoint</Application>
  <PresentationFormat>Widescreen</PresentationFormat>
  <Paragraphs>33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Arial</vt:lpstr>
      <vt:lpstr>Neue Haas Grotesk Text Pro</vt:lpstr>
      <vt:lpstr>VanillaVTI</vt:lpstr>
      <vt:lpstr>ASPIDES meeting 4</vt:lpstr>
      <vt:lpstr>FrontEnd</vt:lpstr>
      <vt:lpstr>FrontEnd, Photon</vt:lpstr>
      <vt:lpstr>FrontEnd, Test</vt:lpstr>
      <vt:lpstr>FrontEnd, VbiasU</vt:lpstr>
      <vt:lpstr>FrontEnd, VbiasD</vt:lpstr>
      <vt:lpstr>FrontEnd, Vclamp</vt:lpstr>
      <vt:lpstr>Split the Parallel Counter</vt:lpstr>
      <vt:lpstr>Delay, 10 photons each row : 2,4 ns</vt:lpstr>
      <vt:lpstr>Delay, 20 photons each row : 2,76 ns</vt:lpstr>
      <vt:lpstr>Delay, 30 photons each row : 3,2 ns</vt:lpstr>
      <vt:lpstr>Buffer tree, reset propagation</vt:lpstr>
      <vt:lpstr>Buffer tree, reset propagation</vt:lpstr>
      <vt:lpstr>Buffer tree, reset propagation, corners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FLORIS TOMMASO</dc:creator>
  <cp:lastModifiedBy>FLORIS TOMMASO</cp:lastModifiedBy>
  <cp:revision>39</cp:revision>
  <dcterms:created xsi:type="dcterms:W3CDTF">2025-02-17T09:04:06Z</dcterms:created>
  <dcterms:modified xsi:type="dcterms:W3CDTF">2025-05-05T10:41:22Z</dcterms:modified>
</cp:coreProperties>
</file>